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sldIdLst>
    <p:sldId id="266" r:id="rId2"/>
    <p:sldId id="257" r:id="rId3"/>
    <p:sldId id="267" r:id="rId4"/>
    <p:sldId id="268" r:id="rId5"/>
    <p:sldId id="269" r:id="rId6"/>
    <p:sldId id="270" r:id="rId7"/>
    <p:sldId id="271" r:id="rId8"/>
    <p:sldId id="272" r:id="rId9"/>
    <p:sldId id="273" r:id="rId10"/>
    <p:sldId id="274" r:id="rId11"/>
    <p:sldId id="275" r:id="rId12"/>
    <p:sldId id="276" r:id="rId13"/>
    <p:sldId id="277" r:id="rId14"/>
    <p:sldId id="278" r:id="rId15"/>
    <p:sldId id="279" r:id="rId16"/>
    <p:sldId id="280" r:id="rId17"/>
    <p:sldId id="281" r:id="rId18"/>
    <p:sldId id="282" r:id="rId19"/>
    <p:sldId id="283" r:id="rId20"/>
    <p:sldId id="284" r:id="rId21"/>
    <p:sldId id="285" r:id="rId22"/>
    <p:sldId id="286" r:id="rId23"/>
    <p:sldId id="287" r:id="rId24"/>
    <p:sldId id="288" r:id="rId25"/>
    <p:sldId id="289" r:id="rId26"/>
    <p:sldId id="290" r:id="rId27"/>
    <p:sldId id="291"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5" name="Group 24"/>
          <p:cNvGrpSpPr/>
          <p:nvPr/>
        </p:nvGrpSpPr>
        <p:grpSpPr>
          <a:xfrm>
            <a:off x="203200" y="0"/>
            <a:ext cx="3778250" cy="6858001"/>
            <a:chOff x="203200" y="0"/>
            <a:chExt cx="3778250" cy="6858001"/>
          </a:xfrm>
        </p:grpSpPr>
        <p:sp>
          <p:nvSpPr>
            <p:cNvPr id="14" name="Freeform 6"/>
            <p:cNvSpPr/>
            <p:nvPr/>
          </p:nvSpPr>
          <p:spPr bwMode="auto">
            <a:xfrm>
              <a:off x="641350" y="0"/>
              <a:ext cx="1365250" cy="3971925"/>
            </a:xfrm>
            <a:custGeom>
              <a:avLst/>
              <a:gdLst/>
              <a:ahLst/>
              <a:cxnLst/>
              <a:rect l="0" t="0" r="r" b="b"/>
              <a:pathLst>
                <a:path w="860" h="2502">
                  <a:moveTo>
                    <a:pt x="0" y="2445"/>
                  </a:moveTo>
                  <a:lnTo>
                    <a:pt x="228" y="2502"/>
                  </a:lnTo>
                  <a:lnTo>
                    <a:pt x="860" y="0"/>
                  </a:lnTo>
                  <a:lnTo>
                    <a:pt x="620" y="0"/>
                  </a:lnTo>
                  <a:lnTo>
                    <a:pt x="0" y="2445"/>
                  </a:lnTo>
                  <a:close/>
                </a:path>
              </a:pathLst>
            </a:custGeom>
            <a:solidFill>
              <a:schemeClr val="accent1"/>
            </a:solidFill>
            <a:ln>
              <a:noFill/>
            </a:ln>
          </p:spPr>
        </p:sp>
        <p:sp>
          <p:nvSpPr>
            <p:cNvPr id="15" name="Freeform 7"/>
            <p:cNvSpPr/>
            <p:nvPr/>
          </p:nvSpPr>
          <p:spPr bwMode="auto">
            <a:xfrm>
              <a:off x="203200" y="0"/>
              <a:ext cx="1336675" cy="3862388"/>
            </a:xfrm>
            <a:custGeom>
              <a:avLst/>
              <a:gdLst/>
              <a:ahLst/>
              <a:cxnLst/>
              <a:rect l="0" t="0" r="r" b="b"/>
              <a:pathLst>
                <a:path w="842" h="2433">
                  <a:moveTo>
                    <a:pt x="842" y="0"/>
                  </a:moveTo>
                  <a:lnTo>
                    <a:pt x="602" y="0"/>
                  </a:lnTo>
                  <a:lnTo>
                    <a:pt x="0" y="2376"/>
                  </a:lnTo>
                  <a:lnTo>
                    <a:pt x="228" y="2433"/>
                  </a:lnTo>
                  <a:lnTo>
                    <a:pt x="842" y="0"/>
                  </a:lnTo>
                  <a:close/>
                </a:path>
              </a:pathLst>
            </a:custGeom>
            <a:solidFill>
              <a:schemeClr val="tx1">
                <a:lumMod val="65000"/>
                <a:lumOff val="35000"/>
              </a:schemeClr>
            </a:solidFill>
            <a:ln>
              <a:noFill/>
            </a:ln>
          </p:spPr>
        </p:sp>
        <p:sp>
          <p:nvSpPr>
            <p:cNvPr id="16" name="Freeform 8"/>
            <p:cNvSpPr/>
            <p:nvPr/>
          </p:nvSpPr>
          <p:spPr bwMode="auto">
            <a:xfrm>
              <a:off x="207963" y="3776663"/>
              <a:ext cx="1936750" cy="3081338"/>
            </a:xfrm>
            <a:custGeom>
              <a:avLst/>
              <a:gdLst/>
              <a:ahLst/>
              <a:cxnLst/>
              <a:rect l="0" t="0" r="r" b="b"/>
              <a:pathLst>
                <a:path w="1220" h="1941">
                  <a:moveTo>
                    <a:pt x="0" y="0"/>
                  </a:moveTo>
                  <a:lnTo>
                    <a:pt x="1166" y="1941"/>
                  </a:lnTo>
                  <a:lnTo>
                    <a:pt x="1220" y="1941"/>
                  </a:lnTo>
                  <a:lnTo>
                    <a:pt x="0" y="0"/>
                  </a:lnTo>
                  <a:close/>
                </a:path>
              </a:pathLst>
            </a:custGeom>
            <a:solidFill>
              <a:schemeClr val="tx1">
                <a:lumMod val="85000"/>
                <a:lumOff val="15000"/>
              </a:schemeClr>
            </a:solidFill>
            <a:ln>
              <a:noFill/>
            </a:ln>
          </p:spPr>
        </p:sp>
        <p:sp>
          <p:nvSpPr>
            <p:cNvPr id="20" name="Freeform 9"/>
            <p:cNvSpPr/>
            <p:nvPr/>
          </p:nvSpPr>
          <p:spPr bwMode="auto">
            <a:xfrm>
              <a:off x="646113" y="3886200"/>
              <a:ext cx="2373313" cy="2971800"/>
            </a:xfrm>
            <a:custGeom>
              <a:avLst/>
              <a:gdLst/>
              <a:ahLst/>
              <a:cxnLst/>
              <a:rect l="0" t="0" r="r" b="b"/>
              <a:pathLst>
                <a:path w="1495" h="1872">
                  <a:moveTo>
                    <a:pt x="1495" y="1872"/>
                  </a:moveTo>
                  <a:lnTo>
                    <a:pt x="0" y="0"/>
                  </a:lnTo>
                  <a:lnTo>
                    <a:pt x="1442" y="1872"/>
                  </a:lnTo>
                  <a:lnTo>
                    <a:pt x="1495" y="1872"/>
                  </a:lnTo>
                  <a:close/>
                </a:path>
              </a:pathLst>
            </a:custGeom>
            <a:solidFill>
              <a:schemeClr val="accent1">
                <a:lumMod val="50000"/>
              </a:schemeClr>
            </a:solidFill>
            <a:ln>
              <a:noFill/>
            </a:ln>
          </p:spPr>
        </p:sp>
        <p:sp>
          <p:nvSpPr>
            <p:cNvPr id="21" name="Freeform 10"/>
            <p:cNvSpPr/>
            <p:nvPr/>
          </p:nvSpPr>
          <p:spPr bwMode="auto">
            <a:xfrm>
              <a:off x="641350" y="3881438"/>
              <a:ext cx="3340100" cy="2976563"/>
            </a:xfrm>
            <a:custGeom>
              <a:avLst/>
              <a:gdLst/>
              <a:ahLst/>
              <a:cxnLst/>
              <a:rect l="0" t="0" r="r" b="b"/>
              <a:pathLst>
                <a:path w="2104" h="1875">
                  <a:moveTo>
                    <a:pt x="0" y="0"/>
                  </a:moveTo>
                  <a:lnTo>
                    <a:pt x="3" y="3"/>
                  </a:lnTo>
                  <a:lnTo>
                    <a:pt x="1498" y="1875"/>
                  </a:lnTo>
                  <a:lnTo>
                    <a:pt x="2104" y="1875"/>
                  </a:lnTo>
                  <a:lnTo>
                    <a:pt x="228" y="57"/>
                  </a:lnTo>
                  <a:lnTo>
                    <a:pt x="0" y="0"/>
                  </a:lnTo>
                  <a:close/>
                </a:path>
              </a:pathLst>
            </a:custGeom>
            <a:solidFill>
              <a:schemeClr val="accent1">
                <a:lumMod val="75000"/>
              </a:schemeClr>
            </a:solidFill>
            <a:ln>
              <a:noFill/>
            </a:ln>
          </p:spPr>
        </p:sp>
        <p:sp>
          <p:nvSpPr>
            <p:cNvPr id="22" name="Freeform 11"/>
            <p:cNvSpPr/>
            <p:nvPr/>
          </p:nvSpPr>
          <p:spPr bwMode="auto">
            <a:xfrm>
              <a:off x="203200" y="3771900"/>
              <a:ext cx="2660650" cy="3086100"/>
            </a:xfrm>
            <a:custGeom>
              <a:avLst/>
              <a:gdLst/>
              <a:ahLst/>
              <a:cxnLst/>
              <a:rect l="0" t="0" r="r" b="b"/>
              <a:pathLst>
                <a:path w="1676" h="1944">
                  <a:moveTo>
                    <a:pt x="1676" y="1944"/>
                  </a:moveTo>
                  <a:lnTo>
                    <a:pt x="264" y="111"/>
                  </a:lnTo>
                  <a:lnTo>
                    <a:pt x="225" y="60"/>
                  </a:lnTo>
                  <a:lnTo>
                    <a:pt x="228" y="60"/>
                  </a:lnTo>
                  <a:lnTo>
                    <a:pt x="264" y="111"/>
                  </a:lnTo>
                  <a:lnTo>
                    <a:pt x="234" y="69"/>
                  </a:lnTo>
                  <a:lnTo>
                    <a:pt x="228" y="57"/>
                  </a:lnTo>
                  <a:lnTo>
                    <a:pt x="222" y="54"/>
                  </a:lnTo>
                  <a:lnTo>
                    <a:pt x="0" y="0"/>
                  </a:lnTo>
                  <a:lnTo>
                    <a:pt x="3" y="3"/>
                  </a:lnTo>
                  <a:lnTo>
                    <a:pt x="1223" y="1944"/>
                  </a:lnTo>
                  <a:lnTo>
                    <a:pt x="1676" y="1944"/>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1739673" y="914401"/>
            <a:ext cx="6947127" cy="3488266"/>
          </a:xfrm>
        </p:spPr>
        <p:txBody>
          <a:bodyPr anchor="b">
            <a:normAutofit/>
          </a:bodyPr>
          <a:lstStyle>
            <a:lvl1pPr algn="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924238" y="4402666"/>
            <a:ext cx="5762563" cy="1364531"/>
          </a:xfrm>
        </p:spPr>
        <p:txBody>
          <a:bodyPr anchor="t">
            <a:normAutofit/>
          </a:bodyPr>
          <a:lstStyle>
            <a:lvl1pPr marL="0" indent="0" algn="r">
              <a:buNone/>
              <a:defRPr sz="1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325773" y="6117336"/>
            <a:ext cx="857473" cy="365125"/>
          </a:xfrm>
        </p:spPr>
        <p:txBody>
          <a:bodyPr/>
          <a:lstStyle/>
          <a:p>
            <a:fld id="{1D8BD707-D9CF-40AE-B4C6-C98DA3205C09}" type="datetimeFigureOut">
              <a:rPr lang="en-US" smtClean="0"/>
              <a:pPr/>
              <a:t>2/26/2021</a:t>
            </a:fld>
            <a:endParaRPr lang="en-US"/>
          </a:p>
        </p:txBody>
      </p:sp>
      <p:sp>
        <p:nvSpPr>
          <p:cNvPr id="5" name="Footer Placeholder 4"/>
          <p:cNvSpPr>
            <a:spLocks noGrp="1"/>
          </p:cNvSpPr>
          <p:nvPr>
            <p:ph type="ftr" sz="quarter" idx="11"/>
          </p:nvPr>
        </p:nvSpPr>
        <p:spPr>
          <a:xfrm>
            <a:off x="3623733" y="6117336"/>
            <a:ext cx="3609438" cy="365125"/>
          </a:xfrm>
        </p:spPr>
        <p:txBody>
          <a:bodyPr/>
          <a:lstStyle/>
          <a:p>
            <a:endParaRPr lang="en-US"/>
          </a:p>
        </p:txBody>
      </p:sp>
      <p:sp>
        <p:nvSpPr>
          <p:cNvPr id="6" name="Slide Number Placeholder 5"/>
          <p:cNvSpPr>
            <a:spLocks noGrp="1"/>
          </p:cNvSpPr>
          <p:nvPr>
            <p:ph type="sldNum" sz="quarter" idx="12"/>
          </p:nvPr>
        </p:nvSpPr>
        <p:spPr>
          <a:xfrm>
            <a:off x="8275320" y="6117336"/>
            <a:ext cx="411480" cy="365125"/>
          </a:xfrm>
        </p:spPr>
        <p:txBody>
          <a:bodyPr/>
          <a:lstStyle/>
          <a:p>
            <a:fld id="{B6F15528-21DE-4FAA-801E-634DDDAF4B2B}" type="slidenum">
              <a:rPr lang="en-US" smtClean="0"/>
              <a:pPr/>
              <a:t>‹#›</a:t>
            </a:fld>
            <a:endParaRPr lang="en-US" dirty="0"/>
          </a:p>
        </p:txBody>
      </p:sp>
      <p:sp>
        <p:nvSpPr>
          <p:cNvPr id="23" name="Freeform 12"/>
          <p:cNvSpPr/>
          <p:nvPr/>
        </p:nvSpPr>
        <p:spPr bwMode="auto">
          <a:xfrm>
            <a:off x="203200" y="3771900"/>
            <a:ext cx="361950" cy="90488"/>
          </a:xfrm>
          <a:custGeom>
            <a:avLst/>
            <a:gdLst/>
            <a:ahLst/>
            <a:cxnLst/>
            <a:rect l="0" t="0" r="r" b="b"/>
            <a:pathLst>
              <a:path w="228" h="57">
                <a:moveTo>
                  <a:pt x="228" y="57"/>
                </a:moveTo>
                <a:lnTo>
                  <a:pt x="0" y="0"/>
                </a:lnTo>
                <a:lnTo>
                  <a:pt x="222" y="54"/>
                </a:lnTo>
                <a:lnTo>
                  <a:pt x="228" y="57"/>
                </a:lnTo>
                <a:close/>
              </a:path>
            </a:pathLst>
          </a:custGeom>
          <a:solidFill>
            <a:srgbClr val="29ABE2"/>
          </a:solid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3"/>
          <p:cNvSpPr/>
          <p:nvPr/>
        </p:nvSpPr>
        <p:spPr bwMode="auto">
          <a:xfrm>
            <a:off x="560388" y="3867150"/>
            <a:ext cx="61913" cy="80963"/>
          </a:xfrm>
          <a:custGeom>
            <a:avLst/>
            <a:gdLst/>
            <a:ahLst/>
            <a:cxnLst/>
            <a:rect l="0" t="0" r="r" b="b"/>
            <a:pathLst>
              <a:path w="39" h="51">
                <a:moveTo>
                  <a:pt x="0" y="0"/>
                </a:moveTo>
                <a:lnTo>
                  <a:pt x="39" y="51"/>
                </a:lnTo>
                <a:lnTo>
                  <a:pt x="3" y="0"/>
                </a:lnTo>
                <a:lnTo>
                  <a:pt x="0" y="0"/>
                </a:lnTo>
                <a:close/>
              </a:path>
            </a:pathLst>
          </a:custGeom>
          <a:solidFill>
            <a:srgbClr val="29ABE2"/>
          </a:solidFill>
          <a:ln>
            <a:noFill/>
          </a:ln>
          <a:extLst>
            <a:ext uri="{91240B29-F687-4f45-9708-019B960494DF}">
              <a14:hiddenLine xmlns:a14="http://schemas.microsoft.com/office/drawing/2010/main" xmlns="" w="9525">
                <a:solidFill>
                  <a:srgbClr val="000000"/>
                </a:solidFill>
                <a:round/>
                <a:headEnd/>
                <a:tailEnd/>
              </a14:hiddenLine>
            </a:ext>
          </a:extLst>
        </p:spPr>
      </p:sp>
    </p:spTree>
    <p:extLst>
      <p:ext uri="{BB962C8B-B14F-4D97-AF65-F5344CB8AC3E}">
        <p14:creationId xmlns:p14="http://schemas.microsoft.com/office/powerpoint/2010/main" val="388790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 fill="hold"/>
                                        <p:tgtEl>
                                          <p:spTgt spid="6"/>
                                        </p:tgtEl>
                                        <p:attrNameLst>
                                          <p:attrName>ppt_x</p:attrName>
                                        </p:attrNameLst>
                                      </p:cBhvr>
                                      <p:tavLst>
                                        <p:tav tm="0">
                                          <p:val>
                                            <p:strVal val="#ppt_x"/>
                                          </p:val>
                                        </p:tav>
                                        <p:tav tm="100000">
                                          <p:val>
                                            <p:strVal val="#ppt_x"/>
                                          </p:val>
                                        </p:tav>
                                      </p:tavLst>
                                    </p:anim>
                                    <p:anim calcmode="lin" valueType="num">
                                      <p:cBhvr additive="base">
                                        <p:cTn id="8" dur="3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82133" y="457201"/>
            <a:ext cx="7704667" cy="198120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982133" y="2667000"/>
            <a:ext cx="7704667" cy="3332816"/>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344329" y="6108173"/>
            <a:ext cx="857473" cy="365125"/>
          </a:xfrm>
        </p:spPr>
        <p:txBody>
          <a:bodyPr/>
          <a:lstStyle/>
          <a:p>
            <a:fld id="{1D8BD707-D9CF-40AE-B4C6-C98DA3205C09}" type="datetimeFigureOut">
              <a:rPr lang="en-US" smtClean="0"/>
              <a:pPr/>
              <a:t>2/26/2021</a:t>
            </a:fld>
            <a:endParaRPr lang="en-US"/>
          </a:p>
        </p:txBody>
      </p:sp>
      <p:sp>
        <p:nvSpPr>
          <p:cNvPr id="5" name="Footer Placeholder 4"/>
          <p:cNvSpPr>
            <a:spLocks noGrp="1"/>
          </p:cNvSpPr>
          <p:nvPr>
            <p:ph type="ftr" sz="quarter" idx="11"/>
          </p:nvPr>
        </p:nvSpPr>
        <p:spPr>
          <a:xfrm>
            <a:off x="1972647" y="6108173"/>
            <a:ext cx="5314517" cy="365125"/>
          </a:xfrm>
        </p:spPr>
        <p:txBody>
          <a:bodyPr/>
          <a:lstStyle/>
          <a:p>
            <a:endParaRPr lang="en-US"/>
          </a:p>
        </p:txBody>
      </p:sp>
      <p:sp>
        <p:nvSpPr>
          <p:cNvPr id="6" name="Slide Number Placeholder 5"/>
          <p:cNvSpPr>
            <a:spLocks noGrp="1"/>
          </p:cNvSpPr>
          <p:nvPr>
            <p:ph type="sldNum" sz="quarter" idx="12"/>
          </p:nvPr>
        </p:nvSpPr>
        <p:spPr>
          <a:xfrm>
            <a:off x="8258967" y="6108173"/>
            <a:ext cx="427833" cy="365125"/>
          </a:xfrm>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338561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86995" y="2666998"/>
            <a:ext cx="6699805" cy="2360071"/>
          </a:xfrm>
        </p:spPr>
        <p:txBody>
          <a:bodyPr anchor="b"/>
          <a:lstStyle>
            <a:lvl1pPr algn="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986998" y="5027070"/>
            <a:ext cx="6699802"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273317" y="6116070"/>
            <a:ext cx="413483" cy="365125"/>
          </a:xfrm>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5561316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82133" y="685801"/>
            <a:ext cx="7704667" cy="1752599"/>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82133" y="2667000"/>
            <a:ext cx="3739896" cy="336867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946904" y="2667000"/>
            <a:ext cx="3739896" cy="334682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pPr/>
              <a:t>2/26/2021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3708381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329481" y="2658533"/>
            <a:ext cx="3456291"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13523"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61710" y="2667000"/>
            <a:ext cx="3467806"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957266"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pPr/>
              <a:t>2/26/2021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291683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pPr/>
              <a:t>2/26/2021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7890255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2/26/2021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2684801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4" y="1600200"/>
            <a:ext cx="2662534"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3947553" y="685800"/>
            <a:ext cx="4681962"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13524" y="2971800"/>
            <a:ext cx="2662534"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2538866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2332" y="1752599"/>
            <a:ext cx="4070679" cy="1371600"/>
          </a:xfrm>
        </p:spPr>
        <p:txBody>
          <a:bodyPr anchor="b">
            <a:normAutofit/>
          </a:bodyPr>
          <a:lstStyle>
            <a:lvl1pPr algn="ctr">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5697495" y="914400"/>
            <a:ext cx="2461371"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12332" y="3124199"/>
            <a:ext cx="4070679"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772877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3" y="4732865"/>
            <a:ext cx="7515991"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789975" y="932112"/>
            <a:ext cx="6171065"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13523" y="5299603"/>
            <a:ext cx="751599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5370093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4" y="685800"/>
            <a:ext cx="7515991" cy="304800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13524" y="4343400"/>
            <a:ext cx="7515992"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6117646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598235" y="3428999"/>
            <a:ext cx="6631128"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113523" y="4343400"/>
            <a:ext cx="751599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3347943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13525" y="3308581"/>
            <a:ext cx="7515989" cy="1468800"/>
          </a:xfrm>
        </p:spPr>
        <p:txBody>
          <a:bodyPr anchor="b">
            <a:normAutofit/>
          </a:bodyPr>
          <a:lstStyle>
            <a:lvl1pPr algn="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13524" y="4777381"/>
            <a:ext cx="751599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317545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113525" y="3886200"/>
            <a:ext cx="751599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113524" y="4775200"/>
            <a:ext cx="751599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1652094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13525" y="685801"/>
            <a:ext cx="7515991" cy="2727325"/>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113524" y="3505200"/>
            <a:ext cx="7515992"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113524" y="4343400"/>
            <a:ext cx="7515992"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9983470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2/26/2021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752298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01393" y="685800"/>
            <a:ext cx="1328123" cy="51054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13524" y="685800"/>
            <a:ext cx="6016373" cy="51054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2/26/2021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983856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14" name="Group 13"/>
          <p:cNvGrpSpPr/>
          <p:nvPr/>
        </p:nvGrpSpPr>
        <p:grpSpPr>
          <a:xfrm>
            <a:off x="0" y="0"/>
            <a:ext cx="2132013" cy="6858001"/>
            <a:chOff x="0" y="0"/>
            <a:chExt cx="2132013" cy="6858001"/>
          </a:xfrm>
        </p:grpSpPr>
        <p:sp>
          <p:nvSpPr>
            <p:cNvPr id="15" name="Freeform 6"/>
            <p:cNvSpPr/>
            <p:nvPr/>
          </p:nvSpPr>
          <p:spPr bwMode="auto">
            <a:xfrm>
              <a:off x="0" y="0"/>
              <a:ext cx="1073150" cy="5291138"/>
            </a:xfrm>
            <a:custGeom>
              <a:avLst/>
              <a:gdLst/>
              <a:ahLst/>
              <a:cxnLst/>
              <a:rect l="0" t="0" r="r" b="b"/>
              <a:pathLst>
                <a:path w="676" h="3333">
                  <a:moveTo>
                    <a:pt x="0" y="3132"/>
                  </a:moveTo>
                  <a:lnTo>
                    <a:pt x="0" y="3312"/>
                  </a:lnTo>
                  <a:lnTo>
                    <a:pt x="126" y="3333"/>
                  </a:lnTo>
                  <a:lnTo>
                    <a:pt x="676" y="0"/>
                  </a:lnTo>
                  <a:lnTo>
                    <a:pt x="514" y="0"/>
                  </a:lnTo>
                  <a:lnTo>
                    <a:pt x="0" y="3132"/>
                  </a:lnTo>
                  <a:close/>
                </a:path>
              </a:pathLst>
            </a:custGeom>
            <a:solidFill>
              <a:schemeClr val="accent1"/>
            </a:solidFill>
            <a:ln>
              <a:noFill/>
            </a:ln>
          </p:spPr>
        </p:sp>
        <p:sp>
          <p:nvSpPr>
            <p:cNvPr id="16" name="Freeform 7"/>
            <p:cNvSpPr/>
            <p:nvPr/>
          </p:nvSpPr>
          <p:spPr bwMode="auto">
            <a:xfrm>
              <a:off x="0" y="0"/>
              <a:ext cx="758825" cy="4624388"/>
            </a:xfrm>
            <a:custGeom>
              <a:avLst/>
              <a:gdLst/>
              <a:ahLst/>
              <a:cxnLst/>
              <a:rect l="0" t="0" r="r" b="b"/>
              <a:pathLst>
                <a:path w="478" h="2913">
                  <a:moveTo>
                    <a:pt x="478" y="0"/>
                  </a:moveTo>
                  <a:lnTo>
                    <a:pt x="318" y="0"/>
                  </a:lnTo>
                  <a:lnTo>
                    <a:pt x="0" y="1938"/>
                  </a:lnTo>
                  <a:lnTo>
                    <a:pt x="0" y="2913"/>
                  </a:lnTo>
                  <a:lnTo>
                    <a:pt x="478" y="0"/>
                  </a:lnTo>
                  <a:close/>
                </a:path>
              </a:pathLst>
            </a:custGeom>
            <a:solidFill>
              <a:schemeClr val="tx1">
                <a:lumMod val="65000"/>
                <a:lumOff val="35000"/>
              </a:schemeClr>
            </a:solidFill>
            <a:ln>
              <a:noFill/>
            </a:ln>
          </p:spPr>
        </p:sp>
        <p:sp>
          <p:nvSpPr>
            <p:cNvPr id="17" name="Freeform 8"/>
            <p:cNvSpPr/>
            <p:nvPr/>
          </p:nvSpPr>
          <p:spPr bwMode="auto">
            <a:xfrm>
              <a:off x="0" y="5662613"/>
              <a:ext cx="906463" cy="1195388"/>
            </a:xfrm>
            <a:custGeom>
              <a:avLst/>
              <a:gdLst/>
              <a:ahLst/>
              <a:cxnLst/>
              <a:rect l="0" t="0" r="r" b="b"/>
              <a:pathLst>
                <a:path w="571" h="753">
                  <a:moveTo>
                    <a:pt x="0" y="0"/>
                  </a:moveTo>
                  <a:lnTo>
                    <a:pt x="0" y="12"/>
                  </a:lnTo>
                  <a:lnTo>
                    <a:pt x="538" y="753"/>
                  </a:lnTo>
                  <a:lnTo>
                    <a:pt x="571" y="753"/>
                  </a:lnTo>
                  <a:lnTo>
                    <a:pt x="0" y="0"/>
                  </a:lnTo>
                  <a:close/>
                </a:path>
              </a:pathLst>
            </a:custGeom>
            <a:solidFill>
              <a:schemeClr val="tx1">
                <a:lumMod val="85000"/>
                <a:lumOff val="15000"/>
              </a:schemeClr>
            </a:solidFill>
            <a:ln>
              <a:noFill/>
            </a:ln>
          </p:spPr>
        </p:sp>
        <p:sp>
          <p:nvSpPr>
            <p:cNvPr id="18" name="Freeform 9"/>
            <p:cNvSpPr/>
            <p:nvPr/>
          </p:nvSpPr>
          <p:spPr bwMode="auto">
            <a:xfrm>
              <a:off x="0" y="5295900"/>
              <a:ext cx="1487488" cy="1562100"/>
            </a:xfrm>
            <a:custGeom>
              <a:avLst/>
              <a:gdLst/>
              <a:ahLst/>
              <a:cxnLst/>
              <a:rect l="0" t="0" r="r" b="b"/>
              <a:pathLst>
                <a:path w="937" h="984">
                  <a:moveTo>
                    <a:pt x="0" y="0"/>
                  </a:moveTo>
                  <a:lnTo>
                    <a:pt x="0" y="3"/>
                  </a:lnTo>
                  <a:lnTo>
                    <a:pt x="901" y="984"/>
                  </a:lnTo>
                  <a:lnTo>
                    <a:pt x="937" y="984"/>
                  </a:lnTo>
                  <a:lnTo>
                    <a:pt x="0" y="0"/>
                  </a:lnTo>
                  <a:close/>
                </a:path>
              </a:pathLst>
            </a:custGeom>
            <a:solidFill>
              <a:schemeClr val="accent1">
                <a:lumMod val="50000"/>
              </a:schemeClr>
            </a:solidFill>
            <a:ln>
              <a:noFill/>
            </a:ln>
          </p:spPr>
        </p:sp>
        <p:sp>
          <p:nvSpPr>
            <p:cNvPr id="19" name="Freeform 10"/>
            <p:cNvSpPr/>
            <p:nvPr/>
          </p:nvSpPr>
          <p:spPr bwMode="auto">
            <a:xfrm>
              <a:off x="0" y="5257800"/>
              <a:ext cx="2132013" cy="1600200"/>
            </a:xfrm>
            <a:custGeom>
              <a:avLst/>
              <a:gdLst/>
              <a:ahLst/>
              <a:cxnLst/>
              <a:rect l="0" t="0" r="r" b="b"/>
              <a:pathLst>
                <a:path w="1343" h="1008">
                  <a:moveTo>
                    <a:pt x="0" y="24"/>
                  </a:moveTo>
                  <a:lnTo>
                    <a:pt x="937" y="1008"/>
                  </a:lnTo>
                  <a:lnTo>
                    <a:pt x="1343" y="1008"/>
                  </a:lnTo>
                  <a:lnTo>
                    <a:pt x="126" y="21"/>
                  </a:lnTo>
                  <a:lnTo>
                    <a:pt x="0" y="0"/>
                  </a:lnTo>
                  <a:lnTo>
                    <a:pt x="0" y="24"/>
                  </a:lnTo>
                  <a:close/>
                </a:path>
              </a:pathLst>
            </a:custGeom>
            <a:solidFill>
              <a:schemeClr val="accent1">
                <a:lumMod val="75000"/>
              </a:schemeClr>
            </a:solidFill>
            <a:ln>
              <a:noFill/>
            </a:ln>
          </p:spPr>
        </p:sp>
        <p:sp>
          <p:nvSpPr>
            <p:cNvPr id="20" name="Freeform 11"/>
            <p:cNvSpPr/>
            <p:nvPr/>
          </p:nvSpPr>
          <p:spPr bwMode="auto">
            <a:xfrm>
              <a:off x="0" y="5357813"/>
              <a:ext cx="1377950" cy="1500188"/>
            </a:xfrm>
            <a:custGeom>
              <a:avLst/>
              <a:gdLst/>
              <a:ahLst/>
              <a:cxnLst/>
              <a:rect l="0" t="0" r="r" b="b"/>
              <a:pathLst>
                <a:path w="868" h="945">
                  <a:moveTo>
                    <a:pt x="0" y="192"/>
                  </a:moveTo>
                  <a:lnTo>
                    <a:pt x="571" y="945"/>
                  </a:lnTo>
                  <a:lnTo>
                    <a:pt x="868" y="945"/>
                  </a:lnTo>
                  <a:lnTo>
                    <a:pt x="0" y="0"/>
                  </a:lnTo>
                  <a:lnTo>
                    <a:pt x="0" y="192"/>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982133" y="457201"/>
            <a:ext cx="7704667" cy="1981200"/>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82134" y="2667000"/>
            <a:ext cx="7704666" cy="3356995"/>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358679" y="6116070"/>
            <a:ext cx="85747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D8BD707-D9CF-40AE-B4C6-C98DA3205C09}" type="datetimeFigureOut">
              <a:rPr lang="en-US" smtClean="0"/>
              <a:pPr/>
              <a:t>2/26/2021</a:t>
            </a:fld>
            <a:endParaRPr lang="en-US"/>
          </a:p>
        </p:txBody>
      </p:sp>
      <p:sp>
        <p:nvSpPr>
          <p:cNvPr id="5" name="Footer Placeholder 4"/>
          <p:cNvSpPr>
            <a:spLocks noGrp="1"/>
          </p:cNvSpPr>
          <p:nvPr>
            <p:ph type="ftr" sz="quarter" idx="3"/>
          </p:nvPr>
        </p:nvSpPr>
        <p:spPr>
          <a:xfrm>
            <a:off x="1986997" y="6116070"/>
            <a:ext cx="531451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8273317" y="6116070"/>
            <a:ext cx="41348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044528138"/>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hyperlink" Target="https://fa.wikipedia.org/wiki/%D8%B7%D9%84%D8%AD%D9%87" TargetMode="External"/><Relationship Id="rId3" Type="http://schemas.openxmlformats.org/officeDocument/2006/relationships/hyperlink" Target="https://fa.wikipedia.org/wiki/%D8%AC%D9%85%D8%A7%D8%AF%DB%8C%E2%80%8C%D8%A7%D9%84%D8%A7%D9%88%D9%84%DB%8C" TargetMode="External"/><Relationship Id="rId7" Type="http://schemas.openxmlformats.org/officeDocument/2006/relationships/hyperlink" Target="https://fa.wikipedia.org/wiki/%D8%B9%D8%A7%DB%8C%D8%B4%D9%87" TargetMode="External"/><Relationship Id="rId12" Type="http://schemas.openxmlformats.org/officeDocument/2006/relationships/hyperlink" Target="https://fa.wikipedia.org/wiki/%D9%81%D8%AA%D9%86%D9%87_%D8%A7%D9%88%D9%84" TargetMode="External"/><Relationship Id="rId2" Type="http://schemas.openxmlformats.org/officeDocument/2006/relationships/hyperlink" Target="https://fa.wikipedia.org/wiki/%D8%AC%D9%86%DA%AF_%D8%AC%D9%85%D9%84#cite_note-10" TargetMode="External"/><Relationship Id="rId1" Type="http://schemas.openxmlformats.org/officeDocument/2006/relationships/slideLayout" Target="../slideLayouts/slideLayout6.xml"/><Relationship Id="rId6" Type="http://schemas.openxmlformats.org/officeDocument/2006/relationships/hyperlink" Target="https://fa.wikipedia.org/wiki/%D9%87%D8%AC%D8%B1%DB%8C_%D9%82%D9%85%D8%B1%DB%8C" TargetMode="External"/><Relationship Id="rId11" Type="http://schemas.openxmlformats.org/officeDocument/2006/relationships/hyperlink" Target="https://fa.wikipedia.org/wiki/%D8%AE%D9%84%D9%81%D8%A7%DB%8C_%D8%B1%D8%A7%D8%B4%D8%AF%DB%8C%D9%86" TargetMode="External"/><Relationship Id="rId5" Type="http://schemas.openxmlformats.org/officeDocument/2006/relationships/hyperlink" Target="https://fa.wikipedia.org/wiki/%DB%B3%DB%B6_(%D9%82%D9%85%D8%B1%DB%8C)" TargetMode="External"/><Relationship Id="rId10" Type="http://schemas.openxmlformats.org/officeDocument/2006/relationships/hyperlink" Target="https://fa.wikipedia.org/wiki/%D8%B9%D9%84%DB%8C" TargetMode="External"/><Relationship Id="rId4" Type="http://schemas.openxmlformats.org/officeDocument/2006/relationships/hyperlink" Target="https://fa.wikipedia.org/wiki/%D8%AC%D9%85%D8%A7%D8%AF%DB%8C_%D8%A7%D9%84%D8%AB%D8%A7%D9%86%DB%8C" TargetMode="External"/><Relationship Id="rId9" Type="http://schemas.openxmlformats.org/officeDocument/2006/relationships/hyperlink" Target="https://fa.wikipedia.org/wiki/%D8%B2%D8%A8%DB%8C%D8%B1"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fa.wikipedia.org/wiki/%D9%85%D8%AD%D9%85%D8%AF" TargetMode="External"/><Relationship Id="rId13" Type="http://schemas.openxmlformats.org/officeDocument/2006/relationships/hyperlink" Target="https://fa.wikipedia.org/wiki/%D8%B9%D8%AB%D9%85%D8%A7%D9%86_%D8%A8%D9%86_%D8%AD%D9%86%DB%8C%D9%81" TargetMode="External"/><Relationship Id="rId3" Type="http://schemas.openxmlformats.org/officeDocument/2006/relationships/hyperlink" Target="https://fa.wikipedia.org/wiki/%D8%B7%D9%84%D8%AD%D9%87" TargetMode="External"/><Relationship Id="rId7" Type="http://schemas.openxmlformats.org/officeDocument/2006/relationships/hyperlink" Target="https://fa.wikipedia.org/wiki/%D8%B9%D8%A7%DB%8C%D8%B4%D9%87" TargetMode="External"/><Relationship Id="rId12" Type="http://schemas.openxmlformats.org/officeDocument/2006/relationships/hyperlink" Target="https://fa.wikipedia.org/wiki/%D8%A8%DB%8C%D8%AA_%D8%A7%D9%84%D9%85%D8%A7%D9%84" TargetMode="External"/><Relationship Id="rId2" Type="http://schemas.openxmlformats.org/officeDocument/2006/relationships/hyperlink" Target="https://fa.wikipedia.org/wiki/%D8%AE%D9%84%D8%A7%D9%81%D8%AA_%D8%B9%D9%84%DB%8C_%D8%A8%D9%86_%D8%A7%D8%A8%DB%8C_%D8%B7%D8%A7%D9%84%D8%A8" TargetMode="External"/><Relationship Id="rId1" Type="http://schemas.openxmlformats.org/officeDocument/2006/relationships/slideLayout" Target="../slideLayouts/slideLayout2.xml"/><Relationship Id="rId6" Type="http://schemas.openxmlformats.org/officeDocument/2006/relationships/hyperlink" Target="https://fa.wikipedia.org/wiki/%D8%A8%DB%8C%D8%B9%D8%AA" TargetMode="External"/><Relationship Id="rId11" Type="http://schemas.openxmlformats.org/officeDocument/2006/relationships/hyperlink" Target="https://fa.wikipedia.org/wiki/%D8%A8%D8%B5%D8%B1%D9%87" TargetMode="External"/><Relationship Id="rId5" Type="http://schemas.openxmlformats.org/officeDocument/2006/relationships/hyperlink" Target="https://fa.wikipedia.org/wiki/%D9%85%D8%AF%DB%8C%D9%86%D9%87" TargetMode="External"/><Relationship Id="rId10" Type="http://schemas.openxmlformats.org/officeDocument/2006/relationships/hyperlink" Target="https://fa.wikipedia.org/wiki/%D8%B9%D8%AB%D9%85%D8%A7%D9%86" TargetMode="External"/><Relationship Id="rId4" Type="http://schemas.openxmlformats.org/officeDocument/2006/relationships/hyperlink" Target="https://fa.wikipedia.org/wiki/%D8%B2%D8%A8%DB%8C%D8%B1" TargetMode="External"/><Relationship Id="rId9" Type="http://schemas.openxmlformats.org/officeDocument/2006/relationships/hyperlink" Target="https://fa.wikipedia.org/wiki/%D9%BE%DB%8C%D8%A7%D9%85%D8%A8%D8%B1_%D8%A7%D8%B3%D9%84%D8%A7%D9%85" TargetMode="External"/><Relationship Id="rId14" Type="http://schemas.openxmlformats.org/officeDocument/2006/relationships/hyperlink" Target="https://fa.wikipedia.org/wiki/%DA%A9%D9%88%D9%81%D9%87"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fa.wikipedia.org/wiki/%D8%A8%D9%86%DB%8C_%D8%AA%D9%85%DB%8C%D9%85" TargetMode="External"/><Relationship Id="rId2" Type="http://schemas.openxmlformats.org/officeDocument/2006/relationships/hyperlink" Target="https://fa.wikipedia.org/wiki/%D8%B9%D8%B1%D8%A8" TargetMode="External"/><Relationship Id="rId1" Type="http://schemas.openxmlformats.org/officeDocument/2006/relationships/slideLayout" Target="../slideLayouts/slideLayout1.xml"/><Relationship Id="rId5" Type="http://schemas.openxmlformats.org/officeDocument/2006/relationships/hyperlink" Target="https://fa.wikipedia.org/wiki/%D9%85%D8%B1%D9%88%D8%A7%D9%86_%D8%A8%D9%86_%D8%AD%DA%A9%D9%85" TargetMode="External"/><Relationship Id="rId4" Type="http://schemas.openxmlformats.org/officeDocument/2006/relationships/hyperlink" Target="https://fa.wikipedia.org/wiki/%D9%87%D9%88%D8%AF%D8%AC"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s://fa.wikipedia.org/wiki/%D8%B5%D8%AD%D8%A7%D8%A8%D9%87" TargetMode="External"/><Relationship Id="rId13" Type="http://schemas.openxmlformats.org/officeDocument/2006/relationships/hyperlink" Target="https://fa.wikipedia.org/wiki/%D9%85%D8%B1%D9%88%D8%A7%D9%86_%D8%A8%D9%86_%D8%AD%DA%A9%D9%85" TargetMode="External"/><Relationship Id="rId18" Type="http://schemas.openxmlformats.org/officeDocument/2006/relationships/hyperlink" Target="https://fa.wikipedia.org/wiki/%D8%AD%D8%AC" TargetMode="External"/><Relationship Id="rId3" Type="http://schemas.openxmlformats.org/officeDocument/2006/relationships/hyperlink" Target="https://fa.wikipedia.org/wiki/%D8%AE%D9%84%D8%A7%D9%81%D8%AA_%D8%B1%D8%A7%D8%B4%D8%AF%DB%8C%D9%86" TargetMode="External"/><Relationship Id="rId21" Type="http://schemas.openxmlformats.org/officeDocument/2006/relationships/hyperlink" Target="https://fa.wikipedia.org/wiki/%D8%AC%D9%86%DA%AF_%D8%AC%D9%85%D9%84#cite_note-18" TargetMode="External"/><Relationship Id="rId7" Type="http://schemas.openxmlformats.org/officeDocument/2006/relationships/hyperlink" Target="https://fa.wikipedia.org/wiki/%D8%A7%D9%85%D9%88%DB%8C%D8%A7%D9%86" TargetMode="External"/><Relationship Id="rId12" Type="http://schemas.openxmlformats.org/officeDocument/2006/relationships/hyperlink" Target="https://fa.wikipedia.org/wiki/%D8%AC%D9%86%DA%AF_%D8%AC%D9%85%D9%84#cite_note-14" TargetMode="External"/><Relationship Id="rId17" Type="http://schemas.openxmlformats.org/officeDocument/2006/relationships/hyperlink" Target="https://fa.wikipedia.org/wiki/%D9%85%D8%B5%D8%B1" TargetMode="External"/><Relationship Id="rId2" Type="http://schemas.openxmlformats.org/officeDocument/2006/relationships/hyperlink" Target="https://fa.wikipedia.org/wiki/%D8%B9%D8%AB%D9%85%D8%A7%D9%86" TargetMode="External"/><Relationship Id="rId16" Type="http://schemas.openxmlformats.org/officeDocument/2006/relationships/hyperlink" Target="https://fa.wikipedia.org/wiki/%D8%B9%D8%B1%D8%A7%D9%82" TargetMode="External"/><Relationship Id="rId20" Type="http://schemas.openxmlformats.org/officeDocument/2006/relationships/hyperlink" Target="https://fa.wikipedia.org/wiki/%D8%AC%D9%86%DA%AF_%D8%AC%D9%85%D9%84#cite_note-17" TargetMode="External"/><Relationship Id="rId1" Type="http://schemas.openxmlformats.org/officeDocument/2006/relationships/slideLayout" Target="../slideLayouts/slideLayout2.xml"/><Relationship Id="rId6" Type="http://schemas.openxmlformats.org/officeDocument/2006/relationships/hyperlink" Target="https://fa.wikipedia.org/wiki/%D8%AC%D9%86%DA%AF_%D8%AC%D9%85%D9%84#cite_note-&#1575;&#1604;&#1608;&#1580;&#1740;&#1586;4-13" TargetMode="External"/><Relationship Id="rId11" Type="http://schemas.openxmlformats.org/officeDocument/2006/relationships/hyperlink" Target="https://fa.wikipedia.org/wiki/%D8%B9%D9%85%D8%A7%D8%B1_%DB%8C%D8%A7%D8%B3%D8%B1" TargetMode="External"/><Relationship Id="rId5" Type="http://schemas.openxmlformats.org/officeDocument/2006/relationships/hyperlink" Target="https://fa.wikipedia.org/wiki/%D8%AE%D9%84%D9%81%D8%A7%DB%8C_%D8%B1%D8%A7%D8%B4%D8%AF%DB%8C%D9%86" TargetMode="External"/><Relationship Id="rId15" Type="http://schemas.openxmlformats.org/officeDocument/2006/relationships/hyperlink" Target="https://fa.wikipedia.org/wiki/%D8%AC%D9%86%DA%AF_%D8%AC%D9%85%D9%84#cite_note-15" TargetMode="External"/><Relationship Id="rId10" Type="http://schemas.openxmlformats.org/officeDocument/2006/relationships/hyperlink" Target="https://fa.wikipedia.org/wiki/%D8%B9%D8%A8%D8%AF%D8%A7%D9%84%D9%84%D9%87_%D8%A8%D9%86_%D9%85%D8%B3%D8%B9%D9%88%D8%AF" TargetMode="External"/><Relationship Id="rId19" Type="http://schemas.openxmlformats.org/officeDocument/2006/relationships/hyperlink" Target="https://fa.wikipedia.org/wiki/%D8%AC%D9%86%DA%AF_%D8%AC%D9%85%D9%84#cite_note-&#1575;&#1604;&#1608;&#1580;&#1740;&#1586;44-16" TargetMode="External"/><Relationship Id="rId4" Type="http://schemas.openxmlformats.org/officeDocument/2006/relationships/hyperlink" Target="https://fa.wikipedia.org/wiki/%D8%AC%D9%86%DA%AF_%D8%AC%D9%85%D9%84#cite_note-12" TargetMode="External"/><Relationship Id="rId9" Type="http://schemas.openxmlformats.org/officeDocument/2006/relationships/hyperlink" Target="https://fa.wikipedia.org/wiki/%D8%A7%D8%A8%D9%88%D8%B0%D8%B1_%D8%BA%D9%81%D8%A7%D8%B1%DB%8C" TargetMode="External"/><Relationship Id="rId14" Type="http://schemas.openxmlformats.org/officeDocument/2006/relationships/hyperlink" Target="https://fa.wikipedia.org/wiki/%D8%B4%D9%88%D8%B1%D8%A7%DB%8C_%D8%B9%D9%85%D8%B1" TargetMode="External"/></Relationships>
</file>

<file path=ppt/slides/_rels/slide6.xml.rels><?xml version="1.0" encoding="UTF-8" standalone="yes"?>
<Relationships xmlns="http://schemas.openxmlformats.org/package/2006/relationships"><Relationship Id="rId8" Type="http://schemas.openxmlformats.org/officeDocument/2006/relationships/hyperlink" Target="https://fa.wikipedia.org/wiki/%DA%A9%D8%A7%D8%A6%D8%AA%D8%A7%D9%86%DB%8C" TargetMode="External"/><Relationship Id="rId3" Type="http://schemas.openxmlformats.org/officeDocument/2006/relationships/hyperlink" Target="https://fa.wikipedia.org/wiki/%D8%B9%D8%A7%DB%8C%D8%B4%D9%87" TargetMode="External"/><Relationship Id="rId7" Type="http://schemas.openxmlformats.org/officeDocument/2006/relationships/hyperlink" Target="https://fa.wikipedia.org/wiki/%D8%AC%D9%86%DA%AF_%D8%AC%D9%85%D9%84#cite_note-21" TargetMode="External"/><Relationship Id="rId12" Type="http://schemas.openxmlformats.org/officeDocument/2006/relationships/hyperlink" Target="https://fa.wikipedia.org/wiki/%D9%82%D8%B1%DB%8C%D8%B4" TargetMode="External"/><Relationship Id="rId2" Type="http://schemas.openxmlformats.org/officeDocument/2006/relationships/hyperlink" Target="https://fa.wikipedia.org/wiki/%D8%AA%D8%A7%D8%B1%DB%8C%D8%AE%E2%80%8C%D9%86%DA%AF%D8%A7%D8%B1%DB%8C_%D8%AF%D9%88%D8%B1%D8%A7%D9%86_%D8%A7%D9%88%D9%84%DB%8C%D9%87_%D8%A7%D8%B3%D9%84%D8%A7%D9%85" TargetMode="External"/><Relationship Id="rId1" Type="http://schemas.openxmlformats.org/officeDocument/2006/relationships/slideLayout" Target="../slideLayouts/slideLayout6.xml"/><Relationship Id="rId6" Type="http://schemas.openxmlformats.org/officeDocument/2006/relationships/hyperlink" Target="https://fa.wikipedia.org/wiki/%D8%B9%D8%A8%D8%AF%D8%A7%D9%84%D9%84%D9%87_%D8%A8%D9%86_%D8%B2%D8%A8%DB%8C%D8%B1" TargetMode="External"/><Relationship Id="rId11" Type="http://schemas.openxmlformats.org/officeDocument/2006/relationships/hyperlink" Target="https://fa.wikipedia.org/wiki/%D8%A7%D9%85%D9%88%DB%8C%D8%A7%D9%86" TargetMode="External"/><Relationship Id="rId5" Type="http://schemas.openxmlformats.org/officeDocument/2006/relationships/hyperlink" Target="https://fa.wikipedia.org/wiki/%D8%AC%D9%86%DA%AF_%D8%AC%D9%85%D9%84#cite_note-20" TargetMode="External"/><Relationship Id="rId10" Type="http://schemas.openxmlformats.org/officeDocument/2006/relationships/hyperlink" Target="https://fa.wikipedia.org/wiki/%D8%B9%D9%84%D9%88%DB%8C%D8%A7%D9%86" TargetMode="External"/><Relationship Id="rId4" Type="http://schemas.openxmlformats.org/officeDocument/2006/relationships/hyperlink" Target="https://fa.wikipedia.org/wiki/%D8%B5%D8%AD%D8%A7%D8%A8%D9%87" TargetMode="External"/><Relationship Id="rId9" Type="http://schemas.openxmlformats.org/officeDocument/2006/relationships/hyperlink" Target="https://fa.wikipedia.org/wiki/%D8%A7%D9%87%D9%84_%D8%B3%D9%86%D8%AA" TargetMode="External"/></Relationships>
</file>

<file path=ppt/slides/_rels/slide7.xml.rels><?xml version="1.0" encoding="UTF-8" standalone="yes"?>
<Relationships xmlns="http://schemas.openxmlformats.org/package/2006/relationships"><Relationship Id="rId8" Type="http://schemas.openxmlformats.org/officeDocument/2006/relationships/hyperlink" Target="https://fa.wikipedia.org/wiki/%D8%A7%D9%84%D9%81%DB%8C" TargetMode="External"/><Relationship Id="rId3" Type="http://schemas.openxmlformats.org/officeDocument/2006/relationships/hyperlink" Target="https://fa.wikipedia.org/wiki/%D8%B4%D8%B1%DB%8C%D8%B9%D8%AA" TargetMode="External"/><Relationship Id="rId7" Type="http://schemas.openxmlformats.org/officeDocument/2006/relationships/hyperlink" Target="https://fa.wikipedia.org/wiki/%D8%AD%D8%AF_%D8%B4%D8%B1%D8%B9%DB%8C" TargetMode="External"/><Relationship Id="rId12" Type="http://schemas.openxmlformats.org/officeDocument/2006/relationships/hyperlink" Target="https://fa.wikipedia.org/wiki/%D8%AD%D8%B3%DB%8C%D9%86" TargetMode="External"/><Relationship Id="rId2" Type="http://schemas.openxmlformats.org/officeDocument/2006/relationships/hyperlink" Target="https://fa.wikipedia.org/wiki/%DA%A9%D9%88%D9%81%D9%87" TargetMode="External"/><Relationship Id="rId1" Type="http://schemas.openxmlformats.org/officeDocument/2006/relationships/slideLayout" Target="../slideLayouts/slideLayout6.xml"/><Relationship Id="rId6" Type="http://schemas.openxmlformats.org/officeDocument/2006/relationships/hyperlink" Target="https://fa.wikipedia.org/wiki/%D9%87%D8%B1%D9%85%D8%B2%D8%A7%D9%86" TargetMode="External"/><Relationship Id="rId11" Type="http://schemas.openxmlformats.org/officeDocument/2006/relationships/hyperlink" Target="https://fa.wikipedia.org/wiki/%D8%AD%D8%B3%D9%86_%D9%85%D8%AC%D8%AA%D8%A8%DB%8C" TargetMode="External"/><Relationship Id="rId5" Type="http://schemas.openxmlformats.org/officeDocument/2006/relationships/hyperlink" Target="https://fa.wikipedia.org/wiki/%D8%B9%D8%A8%DB%8C%D8%AF%D8%A7%D9%84%D9%84%D9%87_%D8%A8%D9%86_%D8%B9%D9%85%D8%B1" TargetMode="External"/><Relationship Id="rId10" Type="http://schemas.openxmlformats.org/officeDocument/2006/relationships/hyperlink" Target="https://fa.wikipedia.org/wiki/%D8%AC%D9%86%DA%AF_%D8%AC%D9%85%D9%84#cite_note-22" TargetMode="External"/><Relationship Id="rId4" Type="http://schemas.openxmlformats.org/officeDocument/2006/relationships/hyperlink" Target="https://fa.wikipedia.org/wiki/%D9%82%D8%B5%D8%A7%D8%B5" TargetMode="External"/><Relationship Id="rId9" Type="http://schemas.openxmlformats.org/officeDocument/2006/relationships/hyperlink" Target="https://fa.wikipedia.org/wiki/%D8%A8%D8%AF%D8%B9%D8%AA"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s://fa.wikipedia.org/wiki/%D9%85%D8%A7%D9%84%DA%A9_%D8%A7%D8%B4%D8%AA%D8%B1" TargetMode="External"/><Relationship Id="rId13" Type="http://schemas.openxmlformats.org/officeDocument/2006/relationships/hyperlink" Target="https://fa.wikipedia.org/wiki/%D8%AC%D9%86%DA%AF_%D8%AC%D9%85%D9%84#cite_note-25" TargetMode="External"/><Relationship Id="rId18" Type="http://schemas.openxmlformats.org/officeDocument/2006/relationships/hyperlink" Target="https://fa.wikipedia.org/wiki/%D8%B4%D8%A7%D9%85" TargetMode="External"/><Relationship Id="rId3" Type="http://schemas.openxmlformats.org/officeDocument/2006/relationships/hyperlink" Target="https://fa.wikipedia.org/wiki/%D9%85%D8%B5%D8%B1" TargetMode="External"/><Relationship Id="rId7" Type="http://schemas.openxmlformats.org/officeDocument/2006/relationships/hyperlink" Target="https://fa.wikipedia.org/wiki/%D8%A7%D9%86%D8%B5%D8%A7%D8%B1" TargetMode="External"/><Relationship Id="rId12" Type="http://schemas.openxmlformats.org/officeDocument/2006/relationships/hyperlink" Target="https://fa.wikipedia.org/wiki/%D9%85%D9%87%D8%A7%D8%AC%D8%B1%DB%8C%D9%86" TargetMode="External"/><Relationship Id="rId17" Type="http://schemas.openxmlformats.org/officeDocument/2006/relationships/hyperlink" Target="https://fa.wikipedia.org/wiki/%D9%85%D8%B9%D8%A7%D9%88%DB%8C%D9%87" TargetMode="External"/><Relationship Id="rId2" Type="http://schemas.openxmlformats.org/officeDocument/2006/relationships/hyperlink" Target="https://fa.wikipedia.org/wiki/%D9%88%DB%8C%D9%84%D9%81%D8%B1%D8%AF_%D9%85%D8%A7%D8%AF%D9%84%D9%88%D9%86%DA%AF" TargetMode="External"/><Relationship Id="rId16" Type="http://schemas.openxmlformats.org/officeDocument/2006/relationships/hyperlink" Target="https://fa.wikipedia.org/wiki/%D8%A8%D9%86%DB%8C%E2%80%8C%D8%A7%D9%85%DB%8C%D9%87" TargetMode="External"/><Relationship Id="rId1" Type="http://schemas.openxmlformats.org/officeDocument/2006/relationships/slideLayout" Target="../slideLayouts/slideLayout6.xml"/><Relationship Id="rId6" Type="http://schemas.openxmlformats.org/officeDocument/2006/relationships/hyperlink" Target="https://fa.wikipedia.org/wiki/%D8%B7%D9%84%D8%AD%D9%87" TargetMode="External"/><Relationship Id="rId11" Type="http://schemas.openxmlformats.org/officeDocument/2006/relationships/hyperlink" Target="https://fa.wikipedia.org/wiki/%D8%B2%D8%A8%DB%8C%D8%B1" TargetMode="External"/><Relationship Id="rId5" Type="http://schemas.openxmlformats.org/officeDocument/2006/relationships/hyperlink" Target="https://fa.wikipedia.org/wiki/%D8%A8%D8%B5%D8%B1%D9%87" TargetMode="External"/><Relationship Id="rId15" Type="http://schemas.openxmlformats.org/officeDocument/2006/relationships/hyperlink" Target="https://fa.wikipedia.org/w/index.php?title=%D8%AF%D9%84%D8%A7%D9%88%DB%8C%D8%AF%D8%A7&amp;action=edit&amp;redlink=1" TargetMode="External"/><Relationship Id="rId10" Type="http://schemas.openxmlformats.org/officeDocument/2006/relationships/hyperlink" Target="https://fa.wikipedia.org/wiki/%D9%BE%D9%88%D9%86%D8%A7%D9%88%D8%A7%D9%84%D8%A7" TargetMode="External"/><Relationship Id="rId19" Type="http://schemas.openxmlformats.org/officeDocument/2006/relationships/hyperlink" Target="https://fa.wikipedia.org/wiki/%D8%AC%D9%86%DA%AF_%D8%AC%D9%85%D9%84#cite_note-26" TargetMode="External"/><Relationship Id="rId4" Type="http://schemas.openxmlformats.org/officeDocument/2006/relationships/hyperlink" Target="https://fa.wikipedia.org/wiki/%DA%A9%D9%88%D9%81%D9%87" TargetMode="External"/><Relationship Id="rId9" Type="http://schemas.openxmlformats.org/officeDocument/2006/relationships/hyperlink" Target="https://fa.wikipedia.org/wiki/%D8%AC%D9%86%DA%AF_%D8%AC%D9%85%D9%84#cite_note-24" TargetMode="External"/><Relationship Id="rId14" Type="http://schemas.openxmlformats.org/officeDocument/2006/relationships/hyperlink" Target="https://fa.wikipedia.org/wiki/%DA%A9%D8%A7%D8%A6%D8%AA%D8%A7%D9%86%DB%8C"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fa.wikipedia.org/wiki/%D9%88%D8%A7%D8%AC%D8%A8" TargetMode="External"/><Relationship Id="rId13" Type="http://schemas.openxmlformats.org/officeDocument/2006/relationships/hyperlink" Target="https://fa.wikipedia.org/wiki/%D9%BE%D9%88%D9%86%D8%A7%D9%88%D8%A7%D9%84%D8%A7" TargetMode="External"/><Relationship Id="rId3" Type="http://schemas.openxmlformats.org/officeDocument/2006/relationships/hyperlink" Target="https://fa.wikipedia.org/wiki/%D9%BE%DB%8C%D8%A7%D9%85%D8%A8%D8%B1_%D8%A7%D8%B3%D9%84%D8%A7%D9%85" TargetMode="External"/><Relationship Id="rId7" Type="http://schemas.openxmlformats.org/officeDocument/2006/relationships/hyperlink" Target="https://fa.wikipedia.org/w/index.php?title=%D9%81%D8%B1%DB%8C%D8%B6%D9%87&amp;action=edit&amp;redlink=1" TargetMode="External"/><Relationship Id="rId12" Type="http://schemas.openxmlformats.org/officeDocument/2006/relationships/hyperlink" Target="https://fa.wikipedia.org/wiki/%D8%B1%D8%A7%D8%A8%D8%B1%D8%AA_%DA%AF%D9%84%DB%8C%D9%88" TargetMode="External"/><Relationship Id="rId17" Type="http://schemas.openxmlformats.org/officeDocument/2006/relationships/hyperlink" Target="https://fa.wikipedia.org/wiki/%D8%AA%D9%87%D9%85%D8%AA" TargetMode="External"/><Relationship Id="rId2" Type="http://schemas.openxmlformats.org/officeDocument/2006/relationships/hyperlink" Target="https://fa.wikipedia.org/wiki/%D9%85%D8%AD%D9%85%D8%AF" TargetMode="External"/><Relationship Id="rId16" Type="http://schemas.openxmlformats.org/officeDocument/2006/relationships/hyperlink" Target="https://fa.wikipedia.org/wiki/%D8%B3%DB%8C%D8%B1%D9%87_%D9%86%D8%A8%D9%88%DB%8C" TargetMode="External"/><Relationship Id="rId1" Type="http://schemas.openxmlformats.org/officeDocument/2006/relationships/slideLayout" Target="../slideLayouts/slideLayout6.xml"/><Relationship Id="rId6" Type="http://schemas.openxmlformats.org/officeDocument/2006/relationships/hyperlink" Target="https://fa.wikipedia.org/wiki/%D8%AC%D9%86%DA%AF_%D8%AC%D9%85%D9%84#cite_note-29" TargetMode="External"/><Relationship Id="rId11" Type="http://schemas.openxmlformats.org/officeDocument/2006/relationships/hyperlink" Target="https://fa.wikipedia.org/wiki/%D8%AC%D9%86%DA%AF_%D8%AC%D9%85%D9%84#cite_note-30" TargetMode="External"/><Relationship Id="rId5" Type="http://schemas.openxmlformats.org/officeDocument/2006/relationships/hyperlink" Target="https://fa.wikipedia.org/wiki/%D8%AE%D8%A7%D9%86%D9%87_%DA%A9%D8%B9%D8%A8%D9%87" TargetMode="External"/><Relationship Id="rId15" Type="http://schemas.openxmlformats.org/officeDocument/2006/relationships/hyperlink" Target="https://fa.wikipedia.org/wiki/%D8%A7%D9%81%DA%A9" TargetMode="External"/><Relationship Id="rId10" Type="http://schemas.openxmlformats.org/officeDocument/2006/relationships/hyperlink" Target="https://fa.wikipedia.org/wiki/%D9%84%D8%A6%D9%88%D8%B1%D8%A7_%D9%88%DA%86%D8%A7_%D9%88%D9%84%DB%8C%D8%B1%DB%8C" TargetMode="External"/><Relationship Id="rId4" Type="http://schemas.openxmlformats.org/officeDocument/2006/relationships/hyperlink" Target="https://fa.wikipedia.org/wiki/%D9%85%DA%A9%D9%87" TargetMode="External"/><Relationship Id="rId9" Type="http://schemas.openxmlformats.org/officeDocument/2006/relationships/hyperlink" Target="https://fa.wikipedia.org/wiki/%D8%AD%D8%AF%D9%88%D8%AF_%D8%B4%D8%B1%D8%B9%DB%8C" TargetMode="External"/><Relationship Id="rId14" Type="http://schemas.openxmlformats.org/officeDocument/2006/relationships/hyperlink" Target="https://fa.wikipedia.org/wiki/%D8%B9%D8%A7%DB%8C%D8%B4%D9%87"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s://fa.wikipedia.org/wiki/%D8%B4%DB%8C%D8%B9%D9%87" TargetMode="External"/><Relationship Id="rId13" Type="http://schemas.openxmlformats.org/officeDocument/2006/relationships/hyperlink" Target="https://fa.wikipedia.org/wiki/%D9%82%D8%B1%D8%A2%D9%86" TargetMode="External"/><Relationship Id="rId18" Type="http://schemas.openxmlformats.org/officeDocument/2006/relationships/hyperlink" Target="https://fa.wikipedia.org/wiki/%D9%BE%DB%8C%D9%85%D8%A7%D9%86_%D8%A8%D8%B1%D8%A7%D8%AF%D8%B1%DB%8C" TargetMode="External"/><Relationship Id="rId3" Type="http://schemas.openxmlformats.org/officeDocument/2006/relationships/hyperlink" Target="https://fa.wikipedia.org/wiki/%D8%AC%D9%86%DA%AF_%D8%AC%D9%85%D9%84#cite_note-31" TargetMode="External"/><Relationship Id="rId21" Type="http://schemas.openxmlformats.org/officeDocument/2006/relationships/hyperlink" Target="https://fa.wikipedia.org/wiki/%D9%85%DA%A9%D9%87" TargetMode="External"/><Relationship Id="rId7" Type="http://schemas.openxmlformats.org/officeDocument/2006/relationships/hyperlink" Target="https://fa.wikipedia.org/wiki/%D8%A7%D9%87%D9%84_%D8%B3%D9%86%D8%AA" TargetMode="External"/><Relationship Id="rId12" Type="http://schemas.openxmlformats.org/officeDocument/2006/relationships/hyperlink" Target="https://fa.wikipedia.org/wiki/%D8%B3%D9%88%D8%B1%D9%87_%D8%AA%D8%AD%D8%B1%DB%8C%D9%85" TargetMode="External"/><Relationship Id="rId17" Type="http://schemas.openxmlformats.org/officeDocument/2006/relationships/hyperlink" Target="https://fa.wikipedia.org/wiki/%D8%A7%D8%A8%D9%88%D8%A8%DA%A9%D8%B1" TargetMode="External"/><Relationship Id="rId2" Type="http://schemas.openxmlformats.org/officeDocument/2006/relationships/hyperlink" Target="https://fa.wikipedia.org/wiki/%D8%B9%D8%A7%DB%8C%D8%B4%D9%87" TargetMode="External"/><Relationship Id="rId16" Type="http://schemas.openxmlformats.org/officeDocument/2006/relationships/hyperlink" Target="https://fa.wikipedia.org/wiki/%D8%B1%D8%B3%D9%88%D9%84_%D8%AC%D8%B9%D9%81%D8%B1%DB%8C%D8%A7%D9%86" TargetMode="External"/><Relationship Id="rId20" Type="http://schemas.openxmlformats.org/officeDocument/2006/relationships/hyperlink" Target="https://fa.wikipedia.org/wiki/%D8%B3%D9%88%D8%B1%D9%87_%D8%A8%D8%B1%D8%A7%D8%A6%D8%AA" TargetMode="External"/><Relationship Id="rId1" Type="http://schemas.openxmlformats.org/officeDocument/2006/relationships/slideLayout" Target="../slideLayouts/slideLayout6.xml"/><Relationship Id="rId6" Type="http://schemas.openxmlformats.org/officeDocument/2006/relationships/hyperlink" Target="https://fa.wikipedia.org/wiki/%D8%B1%D9%88%D8%A7%DB%8C%D8%AA" TargetMode="External"/><Relationship Id="rId11" Type="http://schemas.openxmlformats.org/officeDocument/2006/relationships/hyperlink" Target="https://fa.wikipedia.org/wiki/%D8%AC%D9%86%DA%AF_%D8%AC%D9%85%D9%84#cite_note-34" TargetMode="External"/><Relationship Id="rId5" Type="http://schemas.openxmlformats.org/officeDocument/2006/relationships/hyperlink" Target="https://fa.wikipedia.org/wiki/%D9%85%D8%AD%D9%85%D8%AF%D8%AD%D8%B3%DB%8C%D9%86_%D8%B7%D8%A8%D8%A7%D8%B7%D8%A8%D8%A7%DB%8C%DB%8C" TargetMode="External"/><Relationship Id="rId15" Type="http://schemas.openxmlformats.org/officeDocument/2006/relationships/hyperlink" Target="https://fa.wikipedia.org/wiki/%D8%AC%D9%86%DA%AF_%D8%AC%D9%85%D9%84#cite_note-35" TargetMode="External"/><Relationship Id="rId10" Type="http://schemas.openxmlformats.org/officeDocument/2006/relationships/hyperlink" Target="https://fa.wikipedia.org/wiki/%D8%B9%D9%84%DB%8C_%D8%A8%D9%87%D8%B1%D8%A7%D9%85%DB%8C%D8%A7%D9%86" TargetMode="External"/><Relationship Id="rId19" Type="http://schemas.openxmlformats.org/officeDocument/2006/relationships/hyperlink" Target="https://fa.wikipedia.org/wiki/%D9%86%D8%A8%D8%B1%D8%AF_%D8%AE%DB%8C%D8%A8%D8%B1" TargetMode="External"/><Relationship Id="rId4" Type="http://schemas.openxmlformats.org/officeDocument/2006/relationships/hyperlink" Target="https://fa.wikipedia.org/wiki/%D8%AC%D9%86%DA%AF_%D8%AC%D9%85%D9%84#cite_note-32" TargetMode="External"/><Relationship Id="rId9" Type="http://schemas.openxmlformats.org/officeDocument/2006/relationships/hyperlink" Target="https://fa.wikipedia.org/wiki/%D8%AC%D9%86%DA%AF_%D8%AC%D9%85%D9%84#cite_note-33" TargetMode="External"/><Relationship Id="rId14" Type="http://schemas.openxmlformats.org/officeDocument/2006/relationships/hyperlink" Target="https://fa.wikipedia.org/wiki/%D8%AD%D9%81%D8%B5%D9%87"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s://fa.wikipedia.org/wiki/%D8%AC%D9%86%DA%AF_%D8%AC%D9%85%D9%84#cite_note-38" TargetMode="External"/><Relationship Id="rId13" Type="http://schemas.openxmlformats.org/officeDocument/2006/relationships/hyperlink" Target="https://fa.wikipedia.org/wiki/%D8%AC%D9%86%DA%AF_%D8%AC%D9%85%D9%84#cite_note-39" TargetMode="External"/><Relationship Id="rId3" Type="http://schemas.openxmlformats.org/officeDocument/2006/relationships/hyperlink" Target="https://fa.wikipedia.org/wiki/%DA%A9%D9%88%D9%81%D9%87" TargetMode="External"/><Relationship Id="rId7" Type="http://schemas.openxmlformats.org/officeDocument/2006/relationships/hyperlink" Target="https://fa.wikipedia.org/wiki/%D8%B9%D9%85%D8%B1%D9%87" TargetMode="External"/><Relationship Id="rId12" Type="http://schemas.openxmlformats.org/officeDocument/2006/relationships/hyperlink" Target="https://fa.wikipedia.org/wiki/%D8%B9%D8%AB%D9%85%D8%A7%D9%86" TargetMode="External"/><Relationship Id="rId17" Type="http://schemas.openxmlformats.org/officeDocument/2006/relationships/hyperlink" Target="https://fa.wikipedia.org/wiki/%D8%B9%D9%84%DB%8C_%D8%A8%D9%87%D8%B1%D8%A7%D9%85%DB%8C%D8%A7%D9%86" TargetMode="External"/><Relationship Id="rId2" Type="http://schemas.openxmlformats.org/officeDocument/2006/relationships/hyperlink" Target="https://fa.wikipedia.org/wiki/%D8%AC%D9%86%DA%AF_%D8%AC%D9%85%D9%84#cite_note-37" TargetMode="External"/><Relationship Id="rId16" Type="http://schemas.openxmlformats.org/officeDocument/2006/relationships/hyperlink" Target="https://fa.wikipedia.org/wiki/%D8%A7%D9%85%DB%8C%D8%B1%D8%A7%D9%84%D9%85%D8%A4%D9%85%D9%86%DB%8C%D9%86" TargetMode="External"/><Relationship Id="rId1" Type="http://schemas.openxmlformats.org/officeDocument/2006/relationships/slideLayout" Target="../slideLayouts/slideLayout6.xml"/><Relationship Id="rId6" Type="http://schemas.openxmlformats.org/officeDocument/2006/relationships/hyperlink" Target="https://fa.wikipedia.org/wiki/%DB%8C%D9%85%D9%86" TargetMode="External"/><Relationship Id="rId11" Type="http://schemas.openxmlformats.org/officeDocument/2006/relationships/hyperlink" Target="https://fa.wikipedia.org/wiki/%D9%85%DA%A9%D9%87" TargetMode="External"/><Relationship Id="rId5" Type="http://schemas.openxmlformats.org/officeDocument/2006/relationships/hyperlink" Target="https://fa.wikipedia.org/wiki/%D8%B9%D8%B1%D8%A7%D9%82" TargetMode="External"/><Relationship Id="rId15" Type="http://schemas.openxmlformats.org/officeDocument/2006/relationships/hyperlink" Target="https://fa.wikipedia.org/wiki/%D8%A7%D8%A8%D9%86_%D8%A7%D8%A8%DB%8C_%D8%A7%D9%84%D8%AD%D8%AF%DB%8C%D8%AF" TargetMode="External"/><Relationship Id="rId10" Type="http://schemas.openxmlformats.org/officeDocument/2006/relationships/hyperlink" Target="https://fa.wikipedia.org/wiki/%D8%B2%D8%A8%DB%8C%D8%B1" TargetMode="External"/><Relationship Id="rId4" Type="http://schemas.openxmlformats.org/officeDocument/2006/relationships/hyperlink" Target="https://fa.wikipedia.org/wiki/%D8%A8%D8%B5%D8%B1%D9%87" TargetMode="External"/><Relationship Id="rId9" Type="http://schemas.openxmlformats.org/officeDocument/2006/relationships/hyperlink" Target="https://fa.wikipedia.org/wiki/%D8%B7%D9%84%D8%AD%D9%87" TargetMode="External"/><Relationship Id="rId14" Type="http://schemas.openxmlformats.org/officeDocument/2006/relationships/hyperlink" Target="https://fa.wikipedia.org/wiki/%D8%AC%D9%86%DA%AF_%D8%AC%D9%85%D9%84#cite_note-40"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s://fa.wikipedia.org/wiki/%DB%8C%D9%85%D9%86" TargetMode="External"/><Relationship Id="rId13" Type="http://schemas.openxmlformats.org/officeDocument/2006/relationships/hyperlink" Target="https://fa.wikipedia.org/wiki/%D8%B3%D8%B9%DB%8C%D8%AF_%D8%A8%D9%86_%D8%B9%D8%A7%D8%B5" TargetMode="External"/><Relationship Id="rId3" Type="http://schemas.openxmlformats.org/officeDocument/2006/relationships/hyperlink" Target="https://fa.wikipedia.org/wiki/%D8%A8%D9%86%DB%8C%E2%80%8C%D8%A7%D9%85%DB%8C%D9%87" TargetMode="External"/><Relationship Id="rId7" Type="http://schemas.openxmlformats.org/officeDocument/2006/relationships/hyperlink" Target="https://fa.wikipedia.org/wiki/%D8%A8%D8%B5%D8%B1%D9%87" TargetMode="External"/><Relationship Id="rId12" Type="http://schemas.openxmlformats.org/officeDocument/2006/relationships/hyperlink" Target="https://fa.wikipedia.org/wiki/%D9%85%D8%B1%D9%88%D8%A7%D9%86_%D8%A8%D9%86_%D8%AD%DA%A9%D9%85" TargetMode="External"/><Relationship Id="rId17" Type="http://schemas.openxmlformats.org/officeDocument/2006/relationships/hyperlink" Target="https://fa.wikipedia.org/wiki/%D8%A8%DB%8C%D8%B9%D8%AA" TargetMode="External"/><Relationship Id="rId2" Type="http://schemas.openxmlformats.org/officeDocument/2006/relationships/hyperlink" Target="https://fa.wikipedia.org/wiki/%D8%B9%D8%A7%DB%8C%D8%B4%D9%87" TargetMode="External"/><Relationship Id="rId16" Type="http://schemas.openxmlformats.org/officeDocument/2006/relationships/hyperlink" Target="https://fa.wikipedia.org/wiki/%D9%85%D8%B9%D8%A7%D9%88%DB%8C%D9%87" TargetMode="External"/><Relationship Id="rId1" Type="http://schemas.openxmlformats.org/officeDocument/2006/relationships/slideLayout" Target="../slideLayouts/slideLayout6.xml"/><Relationship Id="rId6" Type="http://schemas.openxmlformats.org/officeDocument/2006/relationships/hyperlink" Target="https://fa.wikipedia.org/wiki/%D9%85%DA%A9%D9%87" TargetMode="External"/><Relationship Id="rId11" Type="http://schemas.openxmlformats.org/officeDocument/2006/relationships/hyperlink" Target="https://fa.wikipedia.org/wiki/%D8%A8%D9%86%DB%8C_%D8%A7%D9%85%DB%8C%D9%87" TargetMode="External"/><Relationship Id="rId5" Type="http://schemas.openxmlformats.org/officeDocument/2006/relationships/hyperlink" Target="https://fa.wikipedia.org/wiki/%D8%AC%D9%86%DA%AF_%D8%AC%D9%85%D9%84#cite_note-42" TargetMode="External"/><Relationship Id="rId15" Type="http://schemas.openxmlformats.org/officeDocument/2006/relationships/hyperlink" Target="https://fa.wikipedia.org/wiki/%D8%B4%D8%A7%D9%85" TargetMode="External"/><Relationship Id="rId10" Type="http://schemas.openxmlformats.org/officeDocument/2006/relationships/hyperlink" Target="https://fa.wikipedia.org/wiki/%D8%AC%D9%86%DA%AF_%D8%AC%D9%85%D9%84#cite_note-43" TargetMode="External"/><Relationship Id="rId4" Type="http://schemas.openxmlformats.org/officeDocument/2006/relationships/hyperlink" Target="https://fa.wikipedia.org/wiki/%D9%85%D8%AF%DB%8C%D9%86%D9%87" TargetMode="External"/><Relationship Id="rId9" Type="http://schemas.openxmlformats.org/officeDocument/2006/relationships/hyperlink" Target="https://fa.wikipedia.org/wiki/%D8%A8%DB%8C%D8%AA_%D8%A7%D9%84%D9%85%D8%A7%D9%84" TargetMode="External"/><Relationship Id="rId14" Type="http://schemas.openxmlformats.org/officeDocument/2006/relationships/hyperlink" Target="https://fa.wikipedia.org/wiki/%D8%AD%D8%AC%D8%A7%D8%B2"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fa.wikipedia.org/wiki/%D8%B9%D8%AB%D9%85%D8%A7%D9%86" TargetMode="External"/><Relationship Id="rId3" Type="http://schemas.openxmlformats.org/officeDocument/2006/relationships/hyperlink" Target="https://fa.wikipedia.org/wiki/%D8%AC%D9%86%DA%AF_%D8%AC%D9%85%D9%84#cite_note-46" TargetMode="External"/><Relationship Id="rId7" Type="http://schemas.openxmlformats.org/officeDocument/2006/relationships/hyperlink" Target="https://fa.wikipedia.org/wiki/%D9%85%D8%A7%D8%AF%D9%84%D9%88%D9%86%DA%AF" TargetMode="External"/><Relationship Id="rId2" Type="http://schemas.openxmlformats.org/officeDocument/2006/relationships/hyperlink" Target="https://fa.wikipedia.org/wiki/%D9%82%D8%B1%DB%8C%D8%B4" TargetMode="External"/><Relationship Id="rId1" Type="http://schemas.openxmlformats.org/officeDocument/2006/relationships/slideLayout" Target="../slideLayouts/slideLayout6.xml"/><Relationship Id="rId6" Type="http://schemas.openxmlformats.org/officeDocument/2006/relationships/hyperlink" Target="https://fa.wikipedia.org/wiki/%D8%AC%D9%86%DA%AF_%D8%AC%D9%85%D9%84#cite_note-47" TargetMode="External"/><Relationship Id="rId5" Type="http://schemas.openxmlformats.org/officeDocument/2006/relationships/hyperlink" Target="https://fa.wikipedia.org/wiki/%D8%AD%D8%AF%D9%88%D8%AF_%D8%B4%D8%B1%D8%B9%DB%8C" TargetMode="External"/><Relationship Id="rId10" Type="http://schemas.openxmlformats.org/officeDocument/2006/relationships/hyperlink" Target="https://fa.wikipedia.org/wiki/%D9%85%D8%AD%D9%85%D8%AF" TargetMode="External"/><Relationship Id="rId4" Type="http://schemas.openxmlformats.org/officeDocument/2006/relationships/hyperlink" Target="https://fa.wikipedia.org/wiki/%D9%84%D8%A6%D9%88%D8%B1%D8%A7_%D9%88%DA%86%D8%A7_%D9%88%D9%84%DB%8C%D8%B1%DB%8C" TargetMode="External"/><Relationship Id="rId9" Type="http://schemas.openxmlformats.org/officeDocument/2006/relationships/hyperlink" Target="https://fa.wikipedia.org/wiki/%D9%82%D8%B1%D8%A2%D9%86"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fa.wikipedia.org/wiki/%DA%A9%D8%A7%D8%A6%D8%AA%D8%A7%D9%86%DB%8C" TargetMode="External"/><Relationship Id="rId2" Type="http://schemas.openxmlformats.org/officeDocument/2006/relationships/hyperlink" Target="https://fa.wikipedia.org/w/index.php?title=%D8%AD%D9%88%D8%A6%D8%A8&amp;action=edit&amp;redlink=1" TargetMode="External"/><Relationship Id="rId1" Type="http://schemas.openxmlformats.org/officeDocument/2006/relationships/slideLayout" Target="../slideLayouts/slideLayout6.xml"/><Relationship Id="rId6" Type="http://schemas.openxmlformats.org/officeDocument/2006/relationships/hyperlink" Target="https://fa.wikipedia.org/wiki/%D8%B3%D9%88%D8%B1%D9%87_%D8%A7%D8%AD%D8%B2%D8%A7%D8%A8" TargetMode="External"/><Relationship Id="rId5" Type="http://schemas.openxmlformats.org/officeDocument/2006/relationships/hyperlink" Target="https://fa.wikipedia.org/wiki/%D9%87%D9%85%D8%B3%D8%B1%D8%A7%D9%86_%D9%85%D8%AD%D9%85%D8%AF" TargetMode="External"/><Relationship Id="rId4" Type="http://schemas.openxmlformats.org/officeDocument/2006/relationships/hyperlink" Target="https://fa.wikipedia.org/wiki/%D8%AC%D9%86%DA%AF_%D8%AC%D9%85%D9%84#cite_note-49"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s://fa.wikipedia.org/wiki/%D8%B9%D8%A8%D8%AF%D8%A7%D9%84%D9%84%D9%87_%D8%A8%D9%86_%D8%B9%D8%A7%D9%85%D8%B1" TargetMode="External"/><Relationship Id="rId13" Type="http://schemas.openxmlformats.org/officeDocument/2006/relationships/hyperlink" Target="https://fa.wikipedia.org/wiki/%D9%88%D9%84%DB%8C%D8%AF_%D8%A8%D9%86_%D8%B9%D9%82%D8%A8%D9%87" TargetMode="External"/><Relationship Id="rId3" Type="http://schemas.openxmlformats.org/officeDocument/2006/relationships/hyperlink" Target="https://fa.wikipedia.org/wiki/%D8%B2%D8%A8%DB%8C%D8%B1" TargetMode="External"/><Relationship Id="rId7" Type="http://schemas.openxmlformats.org/officeDocument/2006/relationships/hyperlink" Target="https://fa.wikipedia.org/wiki/%D8%AC%D9%86%DA%AF_%D8%AC%D9%85%D9%84#cite_note-56" TargetMode="External"/><Relationship Id="rId12" Type="http://schemas.openxmlformats.org/officeDocument/2006/relationships/hyperlink" Target="https://fa.wikipedia.org/wiki/%D8%AC%D9%86%DA%AF_%D8%AC%D9%85%D9%84#cite_note-57" TargetMode="External"/><Relationship Id="rId17" Type="http://schemas.openxmlformats.org/officeDocument/2006/relationships/hyperlink" Target="https://fa.wikipedia.org/wiki/%D8%AC%D9%86%DA%AF_%D8%AC%D9%85%D9%84#cite_note-60" TargetMode="External"/><Relationship Id="rId2" Type="http://schemas.openxmlformats.org/officeDocument/2006/relationships/hyperlink" Target="https://fa.wikipedia.org/wiki/%D8%B7%D9%84%D8%AD%D9%87" TargetMode="External"/><Relationship Id="rId16" Type="http://schemas.openxmlformats.org/officeDocument/2006/relationships/hyperlink" Target="https://fa.wikipedia.org/wiki/%D8%AC%D9%86%DA%AF_%D8%AC%D9%85%D9%84#cite_note-59" TargetMode="External"/><Relationship Id="rId1" Type="http://schemas.openxmlformats.org/officeDocument/2006/relationships/slideLayout" Target="../slideLayouts/slideLayout2.xml"/><Relationship Id="rId6" Type="http://schemas.openxmlformats.org/officeDocument/2006/relationships/hyperlink" Target="https://fa.wikipedia.org/wiki/%D8%AC%D9%86%DA%AF_%D8%AC%D9%85%D9%84#cite_note-55" TargetMode="External"/><Relationship Id="rId11" Type="http://schemas.openxmlformats.org/officeDocument/2006/relationships/hyperlink" Target="https://fa.wikipedia.org/w/index.php?title=%D9%85%D9%86%D8%B0%D8%B1_%D8%A8%D9%86_%D8%B1%D8%A8%DB%8C%D8%B9%D9%87&amp;action=edit&amp;redlink=1" TargetMode="External"/><Relationship Id="rId5" Type="http://schemas.openxmlformats.org/officeDocument/2006/relationships/hyperlink" Target="https://fa.wikipedia.org/wiki/%D8%A8%D8%B5%D8%B1%D9%87" TargetMode="External"/><Relationship Id="rId15" Type="http://schemas.openxmlformats.org/officeDocument/2006/relationships/hyperlink" Target="https://fa.wikipedia.org/wiki/%DB%8C%D8%B9%D9%84%DB%8C_%D8%A8%D9%86_%D8%A7%D9%85%DB%8C%D9%87" TargetMode="External"/><Relationship Id="rId10" Type="http://schemas.openxmlformats.org/officeDocument/2006/relationships/hyperlink" Target="https://fa.wikipedia.org/w/index.php?title=%DA%A9%D8%B9%D8%A8_%D8%A8%D9%86_%D8%B3%D9%88%D8%B1&amp;action=edit&amp;redlink=1" TargetMode="External"/><Relationship Id="rId4" Type="http://schemas.openxmlformats.org/officeDocument/2006/relationships/hyperlink" Target="https://fa.wikipedia.org/wiki/%D8%AD%D8%AC%D8%A7%D8%B2" TargetMode="External"/><Relationship Id="rId9" Type="http://schemas.openxmlformats.org/officeDocument/2006/relationships/hyperlink" Target="https://fa.wikipedia.org/wiki/%D8%A7%D8%AD%D9%86%D9%81_%D8%A8%D9%86_%D9%82%DB%8C%D8%B3" TargetMode="External"/><Relationship Id="rId14" Type="http://schemas.openxmlformats.org/officeDocument/2006/relationships/hyperlink" Target="https://fa.wikipedia.org/wiki/%D8%AC%D9%86%DA%AF_%D8%AC%D9%85%D9%84#cite_note-58"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fa.wikipedia.org/wiki/%D8%AB%D9%82%DB%8C%D9%81" TargetMode="External"/><Relationship Id="rId3" Type="http://schemas.openxmlformats.org/officeDocument/2006/relationships/hyperlink" Target="https://fa.wikipedia.org/wiki/%D8%AC%D9%86%DA%AF_%D8%AC%D9%85%D9%84#cite_note-62" TargetMode="External"/><Relationship Id="rId7" Type="http://schemas.openxmlformats.org/officeDocument/2006/relationships/hyperlink" Target="https://fa.wikipedia.org/wiki/%D9%85%D8%BA%DB%8C%D8%B1%D9%87_%D8%A8%D9%86_%D8%B4%D8%B9%D8%A8%D9%87" TargetMode="External"/><Relationship Id="rId2" Type="http://schemas.openxmlformats.org/officeDocument/2006/relationships/hyperlink" Target="https://fa.wikipedia.org/wiki/%D9%85%D8%AD%D9%85%D8%AF_%D8%A8%D9%86_%D8%AC%D8%B1%DB%8C%D8%B1_%D8%B7%D8%A8%D8%B1%DB%8C" TargetMode="External"/><Relationship Id="rId1" Type="http://schemas.openxmlformats.org/officeDocument/2006/relationships/slideLayout" Target="../slideLayouts/slideLayout6.xml"/><Relationship Id="rId6" Type="http://schemas.openxmlformats.org/officeDocument/2006/relationships/hyperlink" Target="https://fa.wikipedia.org/wiki/%D8%AC%D9%86%DA%AF_%D8%AC%D9%85%D9%84#cite_note-65" TargetMode="External"/><Relationship Id="rId5" Type="http://schemas.openxmlformats.org/officeDocument/2006/relationships/hyperlink" Target="https://fa.wikipedia.org/wiki/%D8%AC%D9%86%DA%AF_%D8%AC%D9%85%D9%84#cite_note-64" TargetMode="External"/><Relationship Id="rId4" Type="http://schemas.openxmlformats.org/officeDocument/2006/relationships/hyperlink" Target="https://fa.wikipedia.org/wiki/%D8%AC%D9%86%DA%AF_%D8%AC%D9%85%D9%84#cite_note-63" TargetMode="External"/><Relationship Id="rId9" Type="http://schemas.openxmlformats.org/officeDocument/2006/relationships/hyperlink" Target="https://fa.wikipedia.org/wiki/%D8%B3%D8%B9%DB%8C%D8%AF_%D8%A8%D9%86_%D8%B9%D8%A7%D8%B5"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fa.wikipedia.org/wiki/%D8%B3%D9%87%D9%84_%D8%A8%D9%86_%D8%AD%D9%86%DB%8C%D9%81" TargetMode="External"/><Relationship Id="rId2" Type="http://schemas.openxmlformats.org/officeDocument/2006/relationships/hyperlink" Target="https://fa.wikipedia.org/wiki/%D8%AC%D9%86%DA%AF_%D8%AC%D9%85%D9%84#cite_note-67" TargetMode="Externa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hyperlink" Target="https://fa.wikipedia.org/wiki/%D8%A7%D8%A8%D9%88%D8%A7%D9%84%D8%A7%D8%B3%D9%88%D8%AF_%D8%AF%D8%A4%D9%84%DB%8C" TargetMode="External"/><Relationship Id="rId7" Type="http://schemas.openxmlformats.org/officeDocument/2006/relationships/hyperlink" Target="https://fa.wikipedia.org/wiki/%D8%AC%D9%86%DA%AF_%D8%AC%D9%85%D9%84#cite_note-72" TargetMode="External"/><Relationship Id="rId2" Type="http://schemas.openxmlformats.org/officeDocument/2006/relationships/hyperlink" Target="https://fa.wikipedia.org/wiki/%D8%B9%D8%AB%D9%85%D8%A7%D9%86_%D8%A8%D9%86_%D8%AD%D9%86%DB%8C%D9%81" TargetMode="External"/><Relationship Id="rId1" Type="http://schemas.openxmlformats.org/officeDocument/2006/relationships/slideLayout" Target="../slideLayouts/slideLayout6.xml"/><Relationship Id="rId6" Type="http://schemas.openxmlformats.org/officeDocument/2006/relationships/hyperlink" Target="https://fa.wikipedia.org/wiki/%D8%AC%D9%86%DA%AF_%D8%AC%D9%85%D9%84#cite_note-71" TargetMode="External"/><Relationship Id="rId5" Type="http://schemas.openxmlformats.org/officeDocument/2006/relationships/hyperlink" Target="https://fa.wikipedia.org/wiki/%D8%B4%D9%88%D8%B1%D8%A7%DB%8C_%D8%AE%D9%84%D8%A7%D9%81%D8%AA" TargetMode="External"/><Relationship Id="rId4" Type="http://schemas.openxmlformats.org/officeDocument/2006/relationships/hyperlink" Target="https://fa.wikipedia.org/wiki/%D8%B9%D9%85%D8%B1%D8%A7%D9%86_%D8%A8%D9%86_%D8%AD%D8%B5%DB%8C%D9%86"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s://fa.wikipedia.org/wiki/%D8%AC%D9%86%DA%AF_%D8%AC%D9%85%D9%84#cite_note-89" TargetMode="External"/><Relationship Id="rId13" Type="http://schemas.openxmlformats.org/officeDocument/2006/relationships/hyperlink" Target="https://fa.wikipedia.org/wiki/%D8%B9%D9%85%D8%A7%D8%B1_%DB%8C%D8%A7%D8%B3%D8%B1" TargetMode="External"/><Relationship Id="rId18" Type="http://schemas.openxmlformats.org/officeDocument/2006/relationships/hyperlink" Target="https://fa.wikipedia.org/wiki/%D8%B0%DB%8C_%D9%82%D8%A7%D8%B1" TargetMode="External"/><Relationship Id="rId3" Type="http://schemas.openxmlformats.org/officeDocument/2006/relationships/hyperlink" Target="https://fa.wikipedia.org/wiki/%D8%A7%DB%8C%D8%B1%D8%A7%D9%86" TargetMode="External"/><Relationship Id="rId7" Type="http://schemas.openxmlformats.org/officeDocument/2006/relationships/hyperlink" Target="https://fa.wikipedia.org/wiki/%D8%AC%D9%86%DA%AF_%D8%AC%D9%85%D9%84#cite_note-88" TargetMode="External"/><Relationship Id="rId12" Type="http://schemas.openxmlformats.org/officeDocument/2006/relationships/hyperlink" Target="https://fa.wikipedia.org/wiki/%D8%AD%D8%B3%D9%86_%D9%85%D8%AC%D8%AA%D8%A8%DB%8C" TargetMode="External"/><Relationship Id="rId17" Type="http://schemas.openxmlformats.org/officeDocument/2006/relationships/hyperlink" Target="https://fa.wikipedia.org/wiki/%D8%AC%D9%86%DA%AF_%D8%AC%D9%85%D9%84#cite_note-90" TargetMode="External"/><Relationship Id="rId2" Type="http://schemas.openxmlformats.org/officeDocument/2006/relationships/hyperlink" Target="https://fa.wikipedia.org/wiki/%D8%B4%D8%A7%D9%85" TargetMode="External"/><Relationship Id="rId16" Type="http://schemas.openxmlformats.org/officeDocument/2006/relationships/hyperlink" Target="https://fa.wikipedia.org/w/index.php?title=%D9%85%D8%AD%D9%85%D8%AF_%D8%A8%D9%86_%D8%B9%D9%88%D9%86&amp;action=edit&amp;redlink=1" TargetMode="External"/><Relationship Id="rId1" Type="http://schemas.openxmlformats.org/officeDocument/2006/relationships/slideLayout" Target="../slideLayouts/slideLayout6.xml"/><Relationship Id="rId6" Type="http://schemas.openxmlformats.org/officeDocument/2006/relationships/hyperlink" Target="https://fa.wikipedia.org/wiki/%D8%B1%D8%A8%D8%B0%D9%87" TargetMode="External"/><Relationship Id="rId11" Type="http://schemas.openxmlformats.org/officeDocument/2006/relationships/hyperlink" Target="https://fa.wikipedia.org/wiki/%D9%81%DB%8C%D8%AF" TargetMode="External"/><Relationship Id="rId5" Type="http://schemas.openxmlformats.org/officeDocument/2006/relationships/hyperlink" Target="https://fa.wikipedia.org/wiki/%D8%AC%D9%86%DA%AF_%D8%AC%D9%85%D9%84#cite_note-87" TargetMode="External"/><Relationship Id="rId15" Type="http://schemas.openxmlformats.org/officeDocument/2006/relationships/hyperlink" Target="https://fa.wikipedia.org/wiki/%D8%B9%D8%A8%D8%AF%D8%A7%D9%84%D9%84%D9%87_%D8%A8%D9%86_%D8%B9%D8%A8%D8%A7%D8%B3" TargetMode="External"/><Relationship Id="rId10" Type="http://schemas.openxmlformats.org/officeDocument/2006/relationships/hyperlink" Target="https://fa.wikipedia.org/wiki/%D8%A7%D8%A8%D9%88%D9%85%D9%88%D8%B3%DB%8C_%D8%A7%D8%B4%D8%B9%D8%B1%DB%8C" TargetMode="External"/><Relationship Id="rId19" Type="http://schemas.openxmlformats.org/officeDocument/2006/relationships/hyperlink" Target="https://fa.wikipedia.org/wiki/%D8%AC%D9%86%DA%AF_%D8%AC%D9%85%D9%84#cite_note-91" TargetMode="External"/><Relationship Id="rId4" Type="http://schemas.openxmlformats.org/officeDocument/2006/relationships/hyperlink" Target="https://fa.wikipedia.org/wiki/%D8%AC%D9%86%DA%AF_%D8%AC%D9%85%D9%84#cite_note-86" TargetMode="External"/><Relationship Id="rId9" Type="http://schemas.openxmlformats.org/officeDocument/2006/relationships/hyperlink" Target="https://fa.wikipedia.org/wiki/%D9%87%D8%A7%D8%B4%D9%85_%D8%A8%D9%86_%D8%B9%D8%AA%D8%A8%D9%87" TargetMode="External"/><Relationship Id="rId14" Type="http://schemas.openxmlformats.org/officeDocument/2006/relationships/hyperlink" Target="https://fa.wikipedia.org/wiki/%D9%85%D8%AD%D9%85%D8%AF_%D8%A8%D9%86_%D8%A7%D8%A8%DB%8C_%D8%A8%DA%A9%D8%B1" TargetMode="External"/></Relationships>
</file>

<file path=ppt/slides/_rels/slide20.xml.rels><?xml version="1.0" encoding="UTF-8" standalone="yes"?>
<Relationships xmlns="http://schemas.openxmlformats.org/package/2006/relationships"><Relationship Id="rId8" Type="http://schemas.openxmlformats.org/officeDocument/2006/relationships/hyperlink" Target="https://fa.wikipedia.org/wiki/%D9%82%D8%B1%D8%B8%D9%87_%D8%A8%D9%86_%DA%A9%D8%B9%D8%A8" TargetMode="External"/><Relationship Id="rId3" Type="http://schemas.openxmlformats.org/officeDocument/2006/relationships/hyperlink" Target="https://fa.wikipedia.org/wiki/%D8%AC%D9%86%DA%AF_%D8%AC%D9%85%D9%84#cite_note-EI-93" TargetMode="External"/><Relationship Id="rId7" Type="http://schemas.openxmlformats.org/officeDocument/2006/relationships/hyperlink" Target="https://fa.wikipedia.org/wiki/%D8%AC%D9%86%DA%AF_%D8%AC%D9%85%D9%84#cite_note-95" TargetMode="External"/><Relationship Id="rId12" Type="http://schemas.openxmlformats.org/officeDocument/2006/relationships/hyperlink" Target="https://fa.wikipedia.org/wiki/%D8%A7%D8%A8%D9%86_%D8%A7%D8%B9%D8%AB%D9%85" TargetMode="External"/><Relationship Id="rId2" Type="http://schemas.openxmlformats.org/officeDocument/2006/relationships/hyperlink" Target="https://fa.wikipedia.org/wiki/%D8%A7%D8%A8%D9%88%D9%85%D9%88%D8%B3%DB%8C_%D8%A7%D8%B4%D8%B9%D8%B1%DB%8C" TargetMode="External"/><Relationship Id="rId1" Type="http://schemas.openxmlformats.org/officeDocument/2006/relationships/slideLayout" Target="../slideLayouts/slideLayout6.xml"/><Relationship Id="rId6" Type="http://schemas.openxmlformats.org/officeDocument/2006/relationships/hyperlink" Target="https://fa.wikipedia.org/w/index.php?title=%D8%B2%DB%8C%D8%AF_%D8%A8%D9%86_%D8%B5%D9%88%D8%AD%D8%A7%D9%86&amp;action=edit&amp;redlink=1" TargetMode="External"/><Relationship Id="rId11" Type="http://schemas.openxmlformats.org/officeDocument/2006/relationships/hyperlink" Target="https://fa.wikipedia.org/wiki/%D8%AC%D9%86%DA%AF_%D8%AC%D9%85%D9%84#cite_note-Iranica-98" TargetMode="External"/><Relationship Id="rId5" Type="http://schemas.openxmlformats.org/officeDocument/2006/relationships/hyperlink" Target="https://fa.wikipedia.org/wiki/%D9%81%D8%AA%D9%86%D9%87" TargetMode="External"/><Relationship Id="rId10" Type="http://schemas.openxmlformats.org/officeDocument/2006/relationships/hyperlink" Target="https://fa.wikipedia.org/wiki/%D8%AC%D9%86%DA%AF_%D8%AC%D9%85%D9%84#cite_note-97" TargetMode="External"/><Relationship Id="rId4" Type="http://schemas.openxmlformats.org/officeDocument/2006/relationships/hyperlink" Target="https://fa.wikipedia.org/wiki/%D8%AC%D9%86%DA%AF_%D8%AC%D9%85%D9%84#cite_note-94" TargetMode="External"/><Relationship Id="rId9" Type="http://schemas.openxmlformats.org/officeDocument/2006/relationships/hyperlink" Target="https://fa.wikipedia.org/wiki/%D8%AC%D9%86%DA%AF_%D8%AC%D9%85%D9%84#cite_note-96" TargetMode="External"/></Relationships>
</file>

<file path=ppt/slides/_rels/slide21.xml.rels><?xml version="1.0" encoding="UTF-8" standalone="yes"?>
<Relationships xmlns="http://schemas.openxmlformats.org/package/2006/relationships"><Relationship Id="rId2" Type="http://schemas.openxmlformats.org/officeDocument/2006/relationships/hyperlink" Target="https://fa.wikipedia.org/w/index.php?title=%D8%B5%D8%B9%D8%B5%D8%B9%D9%87_%D8%A8%D9%86_%D8%B5%D9%88%D8%AD%D8%A7%D9%86&amp;action=edit&amp;redlink=1" TargetMode="Externa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8" Type="http://schemas.openxmlformats.org/officeDocument/2006/relationships/hyperlink" Target="https://fa.wikipedia.org/wiki/%D8%B9%D9%85%D8%A7%D8%B1_%DB%8C%D8%A7%D8%B3%D8%B1" TargetMode="External"/><Relationship Id="rId13" Type="http://schemas.openxmlformats.org/officeDocument/2006/relationships/hyperlink" Target="https://fa.wikipedia.org/wiki/%D9%85%D8%B1%D9%88%D8%A7%D9%86_%D8%A8%D9%86_%D8%AD%DA%A9%D9%85" TargetMode="External"/><Relationship Id="rId3" Type="http://schemas.openxmlformats.org/officeDocument/2006/relationships/hyperlink" Target="https://fa.wikipedia.org/wiki/%DB%B3%DB%B6_(%D9%82%D9%85%D8%B1%DB%8C)" TargetMode="External"/><Relationship Id="rId7" Type="http://schemas.openxmlformats.org/officeDocument/2006/relationships/hyperlink" Target="https://fa.wikipedia.org/wiki/%D9%85%D8%A7%D9%84%DA%A9_%D8%A7%D8%B4%D8%AA%D8%B1" TargetMode="External"/><Relationship Id="rId12" Type="http://schemas.openxmlformats.org/officeDocument/2006/relationships/hyperlink" Target="https://fa.wikipedia.org/wiki/%D8%B9%D8%A8%D8%AF%D8%A7%D9%84%D9%84%D9%87_%D8%A8%D9%86_%D8%B2%D8%A8%DB%8C%D8%B1" TargetMode="External"/><Relationship Id="rId2" Type="http://schemas.openxmlformats.org/officeDocument/2006/relationships/hyperlink" Target="https://fa.wikipedia.org/wiki/%D8%AC%D9%85%D8%A7%D8%AF%DB%8C%E2%80%8C%D8%A7%D9%84%D8%A7%D9%88%D9%84%DB%8C" TargetMode="External"/><Relationship Id="rId1" Type="http://schemas.openxmlformats.org/officeDocument/2006/relationships/slideLayout" Target="../slideLayouts/slideLayout6.xml"/><Relationship Id="rId6" Type="http://schemas.openxmlformats.org/officeDocument/2006/relationships/hyperlink" Target="https://fa.wikipedia.org/wiki/%D8%AC%D9%86%DA%AF_%D8%AC%D9%85%D9%84#cite_note-103" TargetMode="External"/><Relationship Id="rId11" Type="http://schemas.openxmlformats.org/officeDocument/2006/relationships/hyperlink" Target="https://fa.wikipedia.org/w/index.php?title=%D9%85%D8%AD%D9%85%D8%AF_%D8%A8%D9%86_%D8%B7%D9%84%D8%AD%D9%87&amp;action=edit&amp;redlink=1" TargetMode="External"/><Relationship Id="rId5" Type="http://schemas.openxmlformats.org/officeDocument/2006/relationships/hyperlink" Target="https://fa.wikipedia.org/wiki/%D8%AC%D9%86%DA%AF_%D8%AC%D9%85%D9%84#cite_note-102" TargetMode="External"/><Relationship Id="rId10" Type="http://schemas.openxmlformats.org/officeDocument/2006/relationships/hyperlink" Target="https://fa.wikipedia.org/wiki/%D9%85%D8%AD%D9%85%D8%AF_%D8%A8%D9%86_%D8%AD%D9%86%D9%81%DB%8C%D9%87" TargetMode="External"/><Relationship Id="rId4" Type="http://schemas.openxmlformats.org/officeDocument/2006/relationships/hyperlink" Target="https://fa.wikipedia.org/wiki/%D8%AC%D9%86%DA%AF_%D8%AC%D9%85%D9%84#cite_note-101" TargetMode="External"/><Relationship Id="rId9" Type="http://schemas.openxmlformats.org/officeDocument/2006/relationships/hyperlink" Target="https://fa.wikipedia.org/wiki/%D8%A7%D8%A8%D9%88%D9%82%D8%AA%D8%A7%D8%AF%D9%87_%D8%A7%D9%86%D8%B5%D8%A7%D8%B1%DB%8C"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fa.wikipedia.org/wiki/%D8%AC%D9%86%DA%AF_%D8%AC%D9%85%D9%84#cite_note-120" TargetMode="External"/><Relationship Id="rId2" Type="http://schemas.openxmlformats.org/officeDocument/2006/relationships/hyperlink" Target="https://fa.wikipedia.org/wiki/%D8%AC%D9%86%DA%AF_%D8%AC%D9%85%D9%84#cite_note-119" TargetMode="External"/><Relationship Id="rId1" Type="http://schemas.openxmlformats.org/officeDocument/2006/relationships/slideLayout" Target="../slideLayouts/slideLayout6.xml"/><Relationship Id="rId5" Type="http://schemas.openxmlformats.org/officeDocument/2006/relationships/hyperlink" Target="https://fa.wikipedia.org/wiki/%D8%AE%D9%88%D8%A7%D8%B1%D8%AC" TargetMode="External"/><Relationship Id="rId4" Type="http://schemas.openxmlformats.org/officeDocument/2006/relationships/hyperlink" Target="https://fa.wikipedia.org/wiki/%D9%85%D8%B1%D9%88%D8%A7%D9%86" TargetMode="External"/></Relationships>
</file>

<file path=ppt/slides/_rels/slide24.xml.rels><?xml version="1.0" encoding="UTF-8" standalone="yes"?>
<Relationships xmlns="http://schemas.openxmlformats.org/package/2006/relationships"><Relationship Id="rId8" Type="http://schemas.openxmlformats.org/officeDocument/2006/relationships/hyperlink" Target="https://fa.wikipedia.org/wiki/%D8%AC%D9%86%DA%AF_%D8%AC%D9%85%D9%84#cite_note-127" TargetMode="External"/><Relationship Id="rId3" Type="http://schemas.openxmlformats.org/officeDocument/2006/relationships/hyperlink" Target="https://fa.wikipedia.org/wiki/%D8%A8%D8%BA%DB%8C" TargetMode="External"/><Relationship Id="rId7" Type="http://schemas.openxmlformats.org/officeDocument/2006/relationships/hyperlink" Target="https://fa.wikipedia.org/wiki/%D8%AC%D9%86%DA%AF_%D8%AC%D9%85%D9%84#cite_note-126" TargetMode="External"/><Relationship Id="rId2" Type="http://schemas.openxmlformats.org/officeDocument/2006/relationships/hyperlink" Target="https://fa.wikipedia.org/wiki/%D9%81%D8%AA%D9%86%D9%87_%D8%A7%D9%88%D9%84" TargetMode="External"/><Relationship Id="rId1" Type="http://schemas.openxmlformats.org/officeDocument/2006/relationships/slideLayout" Target="../slideLayouts/slideLayout6.xml"/><Relationship Id="rId6" Type="http://schemas.openxmlformats.org/officeDocument/2006/relationships/hyperlink" Target="https://fa.wikipedia.org/wiki/%D8%A8%D8%B1%D8%AF%D9%87%E2%80%8C%D8%AF%D8%A7%D8%B1%DB%8C" TargetMode="External"/><Relationship Id="rId5" Type="http://schemas.openxmlformats.org/officeDocument/2006/relationships/hyperlink" Target="https://fa.wikipedia.org/wiki/%D9%87%D8%A7%D8%B1%D9%88%D9%86_%D8%A7%D9%84%D8%B1%D8%B4%DB%8C%D8%AF" TargetMode="External"/><Relationship Id="rId4" Type="http://schemas.openxmlformats.org/officeDocument/2006/relationships/hyperlink" Target="https://fa.wikipedia.org/wiki/%D8%AE%D9%84%D8%A7%D9%81%D8%AA_%D8%B9%D8%A8%D8%A7%D8%B3%DB%8C" TargetMode="External"/></Relationships>
</file>

<file path=ppt/slides/_rels/slide25.xml.rels><?xml version="1.0" encoding="UTF-8" standalone="yes"?>
<Relationships xmlns="http://schemas.openxmlformats.org/package/2006/relationships"><Relationship Id="rId8" Type="http://schemas.openxmlformats.org/officeDocument/2006/relationships/hyperlink" Target="https://fa.wikipedia.org/w/index.php?title=%D9%85%D9%82%D8%A7%D9%84%D8%A7%D8%AA_%D8%A7%D9%84%D8%A7%D8%B3%D9%84%D8%A7%D9%85%DB%8C%DB%8C%D9%86&amp;action=edit&amp;redlink=1" TargetMode="External"/><Relationship Id="rId3" Type="http://schemas.openxmlformats.org/officeDocument/2006/relationships/hyperlink" Target="https://fa.wikipedia.org/wiki/%D8%B3%D9%86%DB%8C" TargetMode="External"/><Relationship Id="rId7" Type="http://schemas.openxmlformats.org/officeDocument/2006/relationships/hyperlink" Target="https://fa.wikipedia.org/wiki/%D8%A7%D8%A8%D9%88%D8%A7%D9%84%D8%AD%D8%B3%D9%86_%D8%A7%D8%B4%D8%B9%D8%B1%DB%8C" TargetMode="External"/><Relationship Id="rId12" Type="http://schemas.openxmlformats.org/officeDocument/2006/relationships/hyperlink" Target="https://fa.wikipedia.org/wiki/%D8%AC%D9%86%DA%AF_%D8%B5%D9%81%DB%8C%D9%86" TargetMode="External"/><Relationship Id="rId2" Type="http://schemas.openxmlformats.org/officeDocument/2006/relationships/hyperlink" Target="https://fa.wikipedia.org/wiki/%D8%B4%DB%8C%D8%B9%D9%87" TargetMode="External"/><Relationship Id="rId1" Type="http://schemas.openxmlformats.org/officeDocument/2006/relationships/slideLayout" Target="../slideLayouts/slideLayout6.xml"/><Relationship Id="rId6" Type="http://schemas.openxmlformats.org/officeDocument/2006/relationships/hyperlink" Target="https://fa.wikipedia.org/wiki/%D8%B4%DB%8C%D8%AE_%D9%85%D9%81%DB%8C%D8%AF" TargetMode="External"/><Relationship Id="rId11" Type="http://schemas.openxmlformats.org/officeDocument/2006/relationships/hyperlink" Target="https://fa.wikipedia.org/wiki/%D8%AA%D9%88%D8%A8%D9%87" TargetMode="External"/><Relationship Id="rId5" Type="http://schemas.openxmlformats.org/officeDocument/2006/relationships/hyperlink" Target="https://fa.wikipedia.org/wiki/%D8%B5%D8%AD%D8%A7%D8%A8%D9%87" TargetMode="External"/><Relationship Id="rId10" Type="http://schemas.openxmlformats.org/officeDocument/2006/relationships/hyperlink" Target="https://fa.wikipedia.org/wiki/%D8%AC%D9%86%DA%AF_%D8%AC%D9%85%D9%84#cite_note-130" TargetMode="External"/><Relationship Id="rId4" Type="http://schemas.openxmlformats.org/officeDocument/2006/relationships/hyperlink" Target="https://fa.wikipedia.org/wiki/%D8%AC%D8%A7%D9%86%D8%B4%DB%8C%D9%86%DB%8C_%D9%85%D8%AD%D9%85%D8%AF" TargetMode="External"/><Relationship Id="rId9" Type="http://schemas.openxmlformats.org/officeDocument/2006/relationships/hyperlink" Target="https://fa.wikipedia.org/wiki/%D8%AC%D9%86%DA%AF_%D8%AC%D9%85%D9%84#cite_note-129" TargetMode="External"/></Relationships>
</file>

<file path=ppt/slides/_rels/slide26.xml.rels><?xml version="1.0" encoding="UTF-8" standalone="yes"?>
<Relationships xmlns="http://schemas.openxmlformats.org/package/2006/relationships"><Relationship Id="rId8" Type="http://schemas.openxmlformats.org/officeDocument/2006/relationships/hyperlink" Target="https://fa.wikipedia.org/wiki/%D8%A7%D8%AC%D8%AA%D9%87%D8%A7%D8%AF" TargetMode="External"/><Relationship Id="rId13" Type="http://schemas.openxmlformats.org/officeDocument/2006/relationships/hyperlink" Target="https://fa.wikipedia.org/wiki/%D9%81%D8%B3%D9%82" TargetMode="External"/><Relationship Id="rId18" Type="http://schemas.openxmlformats.org/officeDocument/2006/relationships/hyperlink" Target="https://fa.wikipedia.org/wiki/%D8%A7%D8%A8%D8%A7%D8%B6%DB%8C%D9%87" TargetMode="External"/><Relationship Id="rId3" Type="http://schemas.openxmlformats.org/officeDocument/2006/relationships/hyperlink" Target="https://fa.wikipedia.org/wiki/%D8%B3%D8%B9%D8%AF_%D8%A8%D9%86_%D8%A7%D8%A8%DB%8C_%D9%88%D9%82%D8%A7%D8%B5" TargetMode="External"/><Relationship Id="rId21" Type="http://schemas.openxmlformats.org/officeDocument/2006/relationships/hyperlink" Target="https://fa.wikipedia.org/wiki/%D8%AA%D9%81%D8%AA%D8%A7%D8%B2%D8%A7%D9%86%DB%8C" TargetMode="External"/><Relationship Id="rId7" Type="http://schemas.openxmlformats.org/officeDocument/2006/relationships/hyperlink" Target="https://fa.wikipedia.org/wiki/%D9%85%D8%B1%D8%AC%D8%A6%D9%87" TargetMode="External"/><Relationship Id="rId12" Type="http://schemas.openxmlformats.org/officeDocument/2006/relationships/hyperlink" Target="https://fa.wikipedia.org/w/index.php?title=%D8%A7%D8%B3%D9%85%D8%A7%D8%B9%DB%8C%D9%84_%D8%A8%D8%B3%D8%AA%DB%8C&amp;action=edit&amp;redlink=1" TargetMode="External"/><Relationship Id="rId17" Type="http://schemas.openxmlformats.org/officeDocument/2006/relationships/hyperlink" Target="https://fa.wikipedia.org/w/index.php?title=%D8%B9%D9%85%D8%B1_%D8%A8%D9%86_%D9%85%D8%AD%D9%85%D8%AF_%D9%86%D8%B3%D9%81%DB%8C&amp;action=edit&amp;redlink=1" TargetMode="External"/><Relationship Id="rId2" Type="http://schemas.openxmlformats.org/officeDocument/2006/relationships/hyperlink" Target="https://fa.wikipedia.org/wiki/%D8%A7%D9%87%D9%84_%D8%AD%D8%AF%DB%8C%D8%AB" TargetMode="External"/><Relationship Id="rId16" Type="http://schemas.openxmlformats.org/officeDocument/2006/relationships/hyperlink" Target="https://fa.wikipedia.org/wiki/%D9%85%D8%A7%D8%AA%D8%B1%DB%8C%D8%AF%DB%8C%D9%87" TargetMode="External"/><Relationship Id="rId20" Type="http://schemas.openxmlformats.org/officeDocument/2006/relationships/hyperlink" Target="https://fa.wikipedia.org/w/index.php?title=%D8%AD%D8%B4%D9%88%DB%8C%D9%87&amp;action=edit&amp;redlink=1" TargetMode="External"/><Relationship Id="rId1" Type="http://schemas.openxmlformats.org/officeDocument/2006/relationships/slideLayout" Target="../slideLayouts/slideLayout6.xml"/><Relationship Id="rId6" Type="http://schemas.openxmlformats.org/officeDocument/2006/relationships/hyperlink" Target="https://fa.wikipedia.org/wiki/%D8%A7%D8%B4%D8%A7%D8%B9%D8%B1%D9%87" TargetMode="External"/><Relationship Id="rId11" Type="http://schemas.openxmlformats.org/officeDocument/2006/relationships/hyperlink" Target="https://fa.wikipedia.org/w/index.php?title=%D8%B9%D9%85%D8%B1%D9%88_%D8%A8%D9%86_%D8%B9%D8%A8%DB%8C%D8%AF&amp;action=edit&amp;redlink=1" TargetMode="External"/><Relationship Id="rId5" Type="http://schemas.openxmlformats.org/officeDocument/2006/relationships/hyperlink" Target="https://fa.wikipedia.org/wiki/%D8%B9%D8%A8%D8%AF%D8%A7%D9%84%D9%84%D9%87_%D8%A8%D9%86_%D8%B9%D9%85%D8%B1" TargetMode="External"/><Relationship Id="rId15" Type="http://schemas.openxmlformats.org/officeDocument/2006/relationships/hyperlink" Target="https://fa.wikipedia.org/wiki/%D9%82%D8%A7%D8%B6%DB%8C_%D8%B9%D8%A8%D8%AF%D8%A7%D9%84%D8%AC%D8%A8%D8%A7%D8%B1" TargetMode="External"/><Relationship Id="rId10" Type="http://schemas.openxmlformats.org/officeDocument/2006/relationships/hyperlink" Target="https://fa.wikipedia.org/wiki/%D9%88%D8%A7%D8%B5%D9%84_%D8%A8%D9%86_%D8%B9%D8%B7%D8%A7" TargetMode="External"/><Relationship Id="rId19" Type="http://schemas.openxmlformats.org/officeDocument/2006/relationships/hyperlink" Target="https://fa.wikipedia.org/w/index.php?title=%D8%AD%D9%86%D8%A7%D8%A8%D9%84%D9%87&amp;action=edit&amp;redlink=1" TargetMode="External"/><Relationship Id="rId4" Type="http://schemas.openxmlformats.org/officeDocument/2006/relationships/hyperlink" Target="https://fa.wikipedia.org/wiki/%D8%A7%D8%B3%D8%A7%D9%85%D9%87_%D8%A8%D9%86_%D8%B2%DB%8C%D8%AF" TargetMode="External"/><Relationship Id="rId9" Type="http://schemas.openxmlformats.org/officeDocument/2006/relationships/hyperlink" Target="https://fa.wikipedia.org/wiki/%D9%85%D8%B9%D8%AA%D8%B2%D9%84%D9%87" TargetMode="External"/><Relationship Id="rId14" Type="http://schemas.openxmlformats.org/officeDocument/2006/relationships/hyperlink" Target="https://fa.wikipedia.org/wiki/%D8%B4%D8%B1%DB%8C%D8%B9%D8%AA" TargetMode="External"/><Relationship Id="rId22" Type="http://schemas.openxmlformats.org/officeDocument/2006/relationships/hyperlink" Target="https://fa.wikipedia.org/wiki/%D8%B9%D8%B6%D8%AF%D8%A7%D9%84%D8%AF%DB%8C%D9%86_%D8%A7%DB%8C%D8%AC%DB%8C"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en-US" dirty="0"/>
          </a:p>
        </p:txBody>
      </p:sp>
    </p:spTree>
    <p:extLst>
      <p:ext uri="{BB962C8B-B14F-4D97-AF65-F5344CB8AC3E}">
        <p14:creationId xmlns:p14="http://schemas.microsoft.com/office/powerpoint/2010/main" val="18474988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274638"/>
            <a:ext cx="7086600" cy="5897562"/>
          </a:xfrm>
        </p:spPr>
        <p:style>
          <a:lnRef idx="2">
            <a:schemeClr val="accent2"/>
          </a:lnRef>
          <a:fillRef idx="1">
            <a:schemeClr val="lt1"/>
          </a:fillRef>
          <a:effectRef idx="0">
            <a:schemeClr val="accent2"/>
          </a:effectRef>
          <a:fontRef idx="minor">
            <a:schemeClr val="dk1"/>
          </a:fontRef>
        </p:style>
        <p:txBody>
          <a:bodyPr>
            <a:normAutofit/>
          </a:bodyPr>
          <a:lstStyle/>
          <a:p>
            <a:r>
              <a:rPr lang="fa-IR" sz="2800" dirty="0" smtClean="0"/>
              <a:t>مقدمه</a:t>
            </a:r>
            <a:r>
              <a:rPr lang="en-US" sz="2800" dirty="0" smtClean="0"/>
              <a:t/>
            </a:r>
            <a:br>
              <a:rPr lang="en-US" sz="2800" dirty="0" smtClean="0"/>
            </a:br>
            <a:r>
              <a:rPr lang="fa-IR" sz="2800" dirty="0" smtClean="0"/>
              <a:t>جنگ </a:t>
            </a:r>
            <a:r>
              <a:rPr lang="fa-IR" sz="2800" dirty="0"/>
              <a:t>جمل یا نبرد جمل</a:t>
            </a:r>
            <a:r>
              <a:rPr lang="fa-IR" sz="2800" baseline="30000" dirty="0">
                <a:hlinkClick r:id="rId2"/>
              </a:rPr>
              <a:t>[الف]</a:t>
            </a:r>
            <a:r>
              <a:rPr lang="fa-IR" sz="2800" dirty="0"/>
              <a:t> در </a:t>
            </a:r>
            <a:r>
              <a:rPr lang="fa-IR" sz="2800" dirty="0">
                <a:hlinkClick r:id="rId3" tooltip="جمادی‌الاولی"/>
              </a:rPr>
              <a:t>جمادی‌الاولی</a:t>
            </a:r>
            <a:r>
              <a:rPr lang="fa-IR" sz="2800" dirty="0"/>
              <a:t> یا </a:t>
            </a:r>
            <a:r>
              <a:rPr lang="fa-IR" sz="2800" dirty="0">
                <a:hlinkClick r:id="rId4" tooltip="جمادی الثانی"/>
              </a:rPr>
              <a:t>جمادی الثانی</a:t>
            </a:r>
            <a:r>
              <a:rPr lang="fa-IR" sz="2800" dirty="0"/>
              <a:t> سال </a:t>
            </a:r>
            <a:r>
              <a:rPr lang="fa-IR" sz="2800" dirty="0">
                <a:hlinkClick r:id="rId5" tooltip="۳۶ (قمری)"/>
              </a:rPr>
              <a:t>۳۶</a:t>
            </a:r>
            <a:r>
              <a:rPr lang="fa-IR" sz="2800" dirty="0"/>
              <a:t> </a:t>
            </a:r>
            <a:r>
              <a:rPr lang="fa-IR" sz="2800" dirty="0">
                <a:hlinkClick r:id="rId6" tooltip="هجری قمری"/>
              </a:rPr>
              <a:t>هجری قمری</a:t>
            </a:r>
            <a:r>
              <a:rPr lang="fa-IR" sz="2800" dirty="0"/>
              <a:t> بین </a:t>
            </a:r>
            <a:r>
              <a:rPr lang="fa-IR" sz="2800" dirty="0">
                <a:hlinkClick r:id="rId7" tooltip="عایشه"/>
              </a:rPr>
              <a:t>عایشه</a:t>
            </a:r>
            <a:r>
              <a:rPr lang="fa-IR" sz="2800" dirty="0"/>
              <a:t>، </a:t>
            </a:r>
            <a:r>
              <a:rPr lang="fa-IR" sz="2800" dirty="0">
                <a:hlinkClick r:id="rId8" tooltip="طلحه"/>
              </a:rPr>
              <a:t>طلحه</a:t>
            </a:r>
            <a:r>
              <a:rPr lang="fa-IR" sz="2800" dirty="0"/>
              <a:t> و </a:t>
            </a:r>
            <a:r>
              <a:rPr lang="fa-IR" sz="2800" dirty="0">
                <a:hlinkClick r:id="rId9" tooltip="زبیر"/>
              </a:rPr>
              <a:t>زبیر</a:t>
            </a:r>
            <a:r>
              <a:rPr lang="fa-IR" sz="2800" dirty="0"/>
              <a:t> از یک سو و </a:t>
            </a:r>
            <a:r>
              <a:rPr lang="fa-IR" sz="2800" dirty="0">
                <a:hlinkClick r:id="rId10" tooltip="علی"/>
              </a:rPr>
              <a:t>علی</a:t>
            </a:r>
            <a:r>
              <a:rPr lang="fa-IR" sz="2800" dirty="0"/>
              <a:t>، </a:t>
            </a:r>
            <a:r>
              <a:rPr lang="fa-IR" sz="2800" dirty="0">
                <a:hlinkClick r:id="rId11" tooltip="خلفای راشدین"/>
              </a:rPr>
              <a:t>خلیفه وقت</a:t>
            </a:r>
            <a:r>
              <a:rPr lang="fa-IR" sz="2800" dirty="0"/>
              <a:t>، از سوی دیگر رخ داد. این نبرد، </a:t>
            </a:r>
            <a:r>
              <a:rPr lang="fa-IR" sz="2800" dirty="0">
                <a:hlinkClick r:id="rId12" tooltip="فتنه اول"/>
              </a:rPr>
              <a:t>نخستین جنگ میان مسلمانان</a:t>
            </a:r>
            <a:r>
              <a:rPr lang="fa-IR" sz="2800" dirty="0"/>
              <a:t> است. از آن رو که در این جنگ، </a:t>
            </a:r>
            <a:r>
              <a:rPr lang="fa-IR" sz="2800" dirty="0">
                <a:hlinkClick r:id="rId7" tooltip="عایشه"/>
              </a:rPr>
              <a:t>عایشه</a:t>
            </a:r>
            <a:r>
              <a:rPr lang="fa-IR" sz="2800" dirty="0"/>
              <a:t> در مرکز میدان جنگ و بر روی شتری به‌نام عسکر سوار بود، آن را «جنگ جمل» (شتر نر) نامیده‌اند. </a:t>
            </a:r>
            <a:endParaRPr lang="en-US" sz="2800" dirty="0"/>
          </a:p>
        </p:txBody>
      </p:sp>
    </p:spTree>
    <p:extLst>
      <p:ext uri="{BB962C8B-B14F-4D97-AF65-F5344CB8AC3E}">
        <p14:creationId xmlns:p14="http://schemas.microsoft.com/office/powerpoint/2010/main" val="516112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85801"/>
            <a:ext cx="7315200" cy="5334000"/>
          </a:xfrm>
        </p:spPr>
        <p:txBody>
          <a:bodyPr>
            <a:noAutofit/>
          </a:bodyPr>
          <a:lstStyle/>
          <a:p>
            <a:r>
              <a:rPr lang="fa-IR" sz="2000" dirty="0"/>
              <a:t>در ابتدای </a:t>
            </a:r>
            <a:r>
              <a:rPr lang="fa-IR" sz="2000" dirty="0">
                <a:hlinkClick r:id="rId2" tooltip="خلافت علی بن ابی طالب"/>
              </a:rPr>
              <a:t>خلافت علی بن ابی طالب</a:t>
            </a:r>
            <a:r>
              <a:rPr lang="fa-IR" sz="2000" dirty="0"/>
              <a:t>، </a:t>
            </a:r>
            <a:r>
              <a:rPr lang="fa-IR" sz="2000" dirty="0">
                <a:hlinkClick r:id="rId3" tooltip="طلحه"/>
              </a:rPr>
              <a:t>طلحه</a:t>
            </a:r>
            <a:r>
              <a:rPr lang="fa-IR" sz="2000" dirty="0"/>
              <a:t> و </a:t>
            </a:r>
            <a:r>
              <a:rPr lang="fa-IR" sz="2000" dirty="0">
                <a:hlinkClick r:id="rId4" tooltip="زبیر"/>
              </a:rPr>
              <a:t>زبیر</a:t>
            </a:r>
            <a:r>
              <a:rPr lang="fa-IR" sz="2000" dirty="0"/>
              <a:t> در </a:t>
            </a:r>
            <a:r>
              <a:rPr lang="fa-IR" sz="2000" dirty="0">
                <a:hlinkClick r:id="rId5" tooltip="مدینه"/>
              </a:rPr>
              <a:t>مدینه</a:t>
            </a:r>
            <a:r>
              <a:rPr lang="fa-IR" sz="2000" dirty="0"/>
              <a:t> با وی </a:t>
            </a:r>
            <a:r>
              <a:rPr lang="fa-IR" sz="2000" dirty="0">
                <a:hlinkClick r:id="rId6" tooltip="بیعت"/>
              </a:rPr>
              <a:t>بیعت</a:t>
            </a:r>
            <a:r>
              <a:rPr lang="fa-IR" sz="2000" dirty="0"/>
              <a:t> نمودند، اما چهار ماه بعد بیعت خود را شکستند و راهی مکه شدند؛ و در آنجا به </a:t>
            </a:r>
            <a:r>
              <a:rPr lang="fa-IR" sz="2000" dirty="0">
                <a:hlinkClick r:id="rId7" tooltip="عایشه"/>
              </a:rPr>
              <a:t>عایشه</a:t>
            </a:r>
            <a:r>
              <a:rPr lang="fa-IR" sz="2000" dirty="0"/>
              <a:t>، همسر </a:t>
            </a:r>
            <a:r>
              <a:rPr lang="fa-IR" sz="2000" dirty="0">
                <a:hlinkClick r:id="rId8" tooltip="محمد"/>
              </a:rPr>
              <a:t>محمد</a:t>
            </a:r>
            <a:r>
              <a:rPr lang="fa-IR" sz="2000" dirty="0"/>
              <a:t> </a:t>
            </a:r>
            <a:r>
              <a:rPr lang="fa-IR" sz="2000" dirty="0">
                <a:hlinkClick r:id="rId9" tooltip="پیامبر اسلام"/>
              </a:rPr>
              <a:t>پیامبر اسلام</a:t>
            </a:r>
            <a:r>
              <a:rPr lang="fa-IR" sz="2000" dirty="0"/>
              <a:t>، که از دشمنان علی بود پیوستند و مردم را به خونخواهی </a:t>
            </a:r>
            <a:r>
              <a:rPr lang="fa-IR" sz="2000" dirty="0">
                <a:hlinkClick r:id="rId10" tooltip="عثمان"/>
              </a:rPr>
              <a:t>عثمان</a:t>
            </a:r>
            <a:r>
              <a:rPr lang="fa-IR" sz="2000" dirty="0"/>
              <a:t> برانگیختند و با حدود سه هزار نفر به سوی </a:t>
            </a:r>
            <a:r>
              <a:rPr lang="fa-IR" sz="2000" dirty="0">
                <a:hlinkClick r:id="rId11" tooltip="بصره"/>
              </a:rPr>
              <a:t>بصره</a:t>
            </a:r>
            <a:r>
              <a:rPr lang="fa-IR" sz="2000" dirty="0"/>
              <a:t> حرکت کردند. در بصره سپاه عایشه به </a:t>
            </a:r>
            <a:r>
              <a:rPr lang="fa-IR" sz="2000" dirty="0">
                <a:hlinkClick r:id="rId12" tooltip="بیت المال"/>
              </a:rPr>
              <a:t>بیت المال</a:t>
            </a:r>
            <a:r>
              <a:rPr lang="fa-IR" sz="2000" dirty="0"/>
              <a:t> حمله کردند و محافظان بیت المال را کشتند. همچنین </a:t>
            </a:r>
            <a:r>
              <a:rPr lang="fa-IR" sz="2000" dirty="0">
                <a:hlinkClick r:id="rId13" tooltip="عثمان بن حنیف"/>
              </a:rPr>
              <a:t>عثمان بن حنیف</a:t>
            </a:r>
            <a:r>
              <a:rPr lang="fa-IR" sz="2000" dirty="0"/>
              <a:t>، والی منصوب علی، را مجبور کردند که قصر حکومتی را ترک کند و موی سر و ریشش را کندند. از طرفی هم علی با قوای خود در پی آنان آمد و لشکری از </a:t>
            </a:r>
            <a:r>
              <a:rPr lang="fa-IR" sz="2000" dirty="0">
                <a:hlinkClick r:id="rId14" tooltip="کوفه"/>
              </a:rPr>
              <a:t>کوفه</a:t>
            </a:r>
            <a:r>
              <a:rPr lang="fa-IR" sz="2000" dirty="0"/>
              <a:t> به وی پیوست. علی به بصره نزدیک شد و باب مذاکرات با طلحه و زبیر و عایشه را باز کرد. در حالی که، همه در حال حاضر فکر می‌کردند توافق بین طرفین حاصل شده‌است، جنگ بین دو سپاه ناگهان آغاز گردید. در منابع در مورد آغازگر جنگ روایاتی گوناگون داریم. بر طبق برخی روایات، علی به لشکریانش دستور داد که جنگی را آغاز نکنند، اما پس از آنکه برخی از حامیان علی کشته شدند، وی خود را مستحق دانست که با سپاه جمل وارد جنگ شود. </a:t>
            </a:r>
            <a:endParaRPr lang="en-US" sz="2000" dirty="0"/>
          </a:p>
        </p:txBody>
      </p:sp>
    </p:spTree>
    <p:extLst>
      <p:ext uri="{BB962C8B-B14F-4D97-AF65-F5344CB8AC3E}">
        <p14:creationId xmlns:p14="http://schemas.microsoft.com/office/powerpoint/2010/main" val="16876353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981200" y="228601"/>
            <a:ext cx="5308866" cy="457200"/>
          </a:xfrm>
        </p:spPr>
        <p:txBody>
          <a:bodyPr>
            <a:noAutofit/>
          </a:bodyPr>
          <a:lstStyle/>
          <a:p>
            <a:r>
              <a:rPr lang="fa-IR" sz="2800" b="1" dirty="0" smtClean="0"/>
              <a:t>بر اساس روایات</a:t>
            </a:r>
            <a:endParaRPr lang="en-US" sz="2800" b="1" dirty="0"/>
          </a:p>
        </p:txBody>
      </p:sp>
      <p:sp>
        <p:nvSpPr>
          <p:cNvPr id="5" name="Subtitle 4"/>
          <p:cNvSpPr>
            <a:spLocks noGrp="1"/>
          </p:cNvSpPr>
          <p:nvPr>
            <p:ph type="subTitle" idx="1"/>
          </p:nvPr>
        </p:nvSpPr>
        <p:spPr>
          <a:xfrm>
            <a:off x="1143000" y="990600"/>
            <a:ext cx="7696200" cy="5029200"/>
          </a:xfrm>
        </p:spPr>
        <p:txBody>
          <a:bodyPr>
            <a:noAutofit/>
          </a:bodyPr>
          <a:lstStyle/>
          <a:p>
            <a:r>
              <a:rPr lang="fa-IR" sz="1800" dirty="0"/>
              <a:t>آنچه از این روایات بر می‌آید این است که بنا به سنت </a:t>
            </a:r>
            <a:r>
              <a:rPr lang="fa-IR" sz="1800" dirty="0">
                <a:hlinkClick r:id="rId2" tooltip="عرب"/>
              </a:rPr>
              <a:t>عرب</a:t>
            </a:r>
            <a:r>
              <a:rPr lang="fa-IR" sz="1800" dirty="0"/>
              <a:t>، جنگ بیشتر شامل نبردهای دو نفره و دوئل وار بوده و درگیری گروهی و گسترده در آن به چشم نمی‌خورد. طلحه توسط تیری زخمی شد و سپس در گذشت. زبیر نیز پس از دیدار با علی، با تردید میدان جنگ را ترک نمود. برخی افراد از قبیله </a:t>
            </a:r>
            <a:r>
              <a:rPr lang="fa-IR" sz="1800" dirty="0">
                <a:hlinkClick r:id="rId3" tooltip="بنی تمیم"/>
              </a:rPr>
              <a:t>بنی تمیم</a:t>
            </a:r>
            <a:r>
              <a:rPr lang="fa-IR" sz="1800" dirty="0"/>
              <a:t> وی را تعقیب کردند و در جایی خلوت کشتند. مهم‌ترین بخش جنگ، حول شتر و </a:t>
            </a:r>
            <a:r>
              <a:rPr lang="fa-IR" sz="1800" dirty="0">
                <a:hlinkClick r:id="rId4" tooltip="هودج"/>
              </a:rPr>
              <a:t>هودج</a:t>
            </a:r>
            <a:r>
              <a:rPr lang="fa-IR" sz="1800" dirty="0"/>
              <a:t> عایشه در جریان بود و در طی آن بین ۴۰ تا ۲۷۰۰ نفر از محافظان عایشه کشته شدند. نهایتاً، سپاه علی پیروز شد و یاران علی زانوی شتر را قطع کردند و شتر به همراه عایشه به زمین نشست. عایشه بازداشت گردید اما با احترام با وی رفتار شد و علی وی را تحت مراقبت به مدینه فرستاد. او به سپاه شکست خورده جمل امان داد، برخی از سران مخالف همچون </a:t>
            </a:r>
            <a:r>
              <a:rPr lang="fa-IR" sz="1800" dirty="0">
                <a:hlinkClick r:id="rId5" tooltip="مروان بن حکم"/>
              </a:rPr>
              <a:t>مروان بن حکم</a:t>
            </a:r>
            <a:r>
              <a:rPr lang="fa-IR" sz="1800" dirty="0"/>
              <a:t> را پس از بیعت آزاد نمود و دستور داد که جز اسلحه جنگی، چیزی به غنیمت گرفته نشود و اسرا آزاد شوند. این عمل علی، باعث بروز ناآرامی‌هایی در سپاهش گردید. روبرت گلیو معتقد است که گرچه در مورد فرار و خیانت و حقارت در این جنگ، در منابع اغراق شده اما این دلایل به خوبی نشان دهندهٔ بی‌ثباتی مخالفان علی و حاکی از علت پیروزی آسان وی در این جنگ است</a:t>
            </a:r>
            <a:endParaRPr lang="en-US" sz="1800" dirty="0"/>
          </a:p>
        </p:txBody>
      </p:sp>
    </p:spTree>
    <p:extLst>
      <p:ext uri="{BB962C8B-B14F-4D97-AF65-F5344CB8AC3E}">
        <p14:creationId xmlns:p14="http://schemas.microsoft.com/office/powerpoint/2010/main" val="18116740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2133" y="152400"/>
            <a:ext cx="8009467" cy="6095999"/>
          </a:xfrm>
        </p:spPr>
        <p:txBody>
          <a:bodyPr>
            <a:noAutofit/>
          </a:bodyPr>
          <a:lstStyle/>
          <a:p>
            <a:pPr algn="r"/>
            <a:r>
              <a:rPr lang="fa-IR" sz="2400" dirty="0"/>
              <a:t>دوره خلافت</a:t>
            </a:r>
            <a:r>
              <a:rPr lang="fa-IR" sz="1800" dirty="0"/>
              <a:t/>
            </a:r>
            <a:br>
              <a:rPr lang="fa-IR" sz="1800" dirty="0"/>
            </a:br>
            <a:r>
              <a:rPr lang="fa-IR" sz="1800" dirty="0"/>
              <a:t>دورهٔ خلافت </a:t>
            </a:r>
            <a:r>
              <a:rPr lang="fa-IR" sz="1800" dirty="0">
                <a:hlinkClick r:id="rId2" tooltip="عثمان"/>
              </a:rPr>
              <a:t>عثمان</a:t>
            </a:r>
            <a:r>
              <a:rPr lang="fa-IR" sz="1800" dirty="0"/>
              <a:t>، سومین </a:t>
            </a:r>
            <a:r>
              <a:rPr lang="fa-IR" sz="1800" dirty="0">
                <a:hlinkClick r:id="rId3" tooltip="خلافت راشدین"/>
              </a:rPr>
              <a:t>خلیفه راشدین</a:t>
            </a:r>
            <a:r>
              <a:rPr lang="fa-IR" sz="1800" dirty="0"/>
              <a:t> از لحاظ تاریخی به دو دوره شامل دورهٔ شش سالهٔ آرامش ۲۳–۲۹ هجری و دورهٔ آشوب ۳۰–۳۵ هجری تقسیم می‌شود.</a:t>
            </a:r>
            <a:r>
              <a:rPr lang="fa-IR" sz="1800" baseline="30000" dirty="0">
                <a:hlinkClick r:id="rId4"/>
              </a:rPr>
              <a:t>[۱۱]</a:t>
            </a:r>
            <a:r>
              <a:rPr lang="fa-IR" sz="1800" dirty="0"/>
              <a:t> با شروع سال ۳۱ هـ آشوب‌ها و جنب‌وجوش‌ها شروع به نمایان شدن و شدت گرفتن کرد که تا پایان دورهٔ </a:t>
            </a:r>
            <a:r>
              <a:rPr lang="fa-IR" sz="1800" dirty="0">
                <a:hlinkClick r:id="rId5" tooltip="خلفای راشدین"/>
              </a:rPr>
              <a:t>خلفای راشدین</a:t>
            </a:r>
            <a:r>
              <a:rPr lang="fa-IR" sz="1800" dirty="0"/>
              <a:t> ادامه یافت.</a:t>
            </a:r>
            <a:r>
              <a:rPr lang="fa-IR" sz="1800" baseline="30000" dirty="0">
                <a:hlinkClick r:id="rId6"/>
              </a:rPr>
              <a:t>[۱۲]</a:t>
            </a:r>
            <a:r>
              <a:rPr lang="fa-IR" sz="1800" dirty="0"/>
              <a:t> عثمان به </a:t>
            </a:r>
            <a:r>
              <a:rPr lang="fa-IR" sz="1800" dirty="0">
                <a:hlinkClick r:id="rId7" tooltip="امویان"/>
              </a:rPr>
              <a:t>بنی‌امیه</a:t>
            </a:r>
            <a:r>
              <a:rPr lang="fa-IR" sz="1800" dirty="0"/>
              <a:t> که قوم و خویشش بودند بیش از حد امتیاز می‌داد، به‌طوری‌که نفوذ آنان بر وی سبب شد، که با </a:t>
            </a:r>
            <a:r>
              <a:rPr lang="fa-IR" sz="1800" dirty="0">
                <a:hlinkClick r:id="rId8" tooltip="صحابه"/>
              </a:rPr>
              <a:t>صحابهٔ</a:t>
            </a:r>
            <a:r>
              <a:rPr lang="fa-IR" sz="1800" dirty="0"/>
              <a:t> محمد مانند </a:t>
            </a:r>
            <a:r>
              <a:rPr lang="fa-IR" sz="1800" dirty="0">
                <a:hlinkClick r:id="rId9" tooltip="ابوذر غفاری"/>
              </a:rPr>
              <a:t>ابوذر غفاری</a:t>
            </a:r>
            <a:r>
              <a:rPr lang="fa-IR" sz="1800" dirty="0"/>
              <a:t>، </a:t>
            </a:r>
            <a:r>
              <a:rPr lang="fa-IR" sz="1800" dirty="0">
                <a:hlinkClick r:id="rId10" tooltip="عبدالله بن مسعود"/>
              </a:rPr>
              <a:t>عبدالله بن مسعود</a:t>
            </a:r>
            <a:r>
              <a:rPr lang="fa-IR" sz="1800" dirty="0"/>
              <a:t> و </a:t>
            </a:r>
            <a:r>
              <a:rPr lang="fa-IR" sz="1800" dirty="0">
                <a:hlinkClick r:id="rId11" tooltip="عمار یاسر"/>
              </a:rPr>
              <a:t>عمار یاسر</a:t>
            </a:r>
            <a:r>
              <a:rPr lang="fa-IR" sz="1800" dirty="0"/>
              <a:t> بدرفتاری کند.</a:t>
            </a:r>
            <a:r>
              <a:rPr lang="fa-IR" sz="1800" baseline="30000" dirty="0">
                <a:hlinkClick r:id="rId12"/>
              </a:rPr>
              <a:t>[۱۳]</a:t>
            </a:r>
            <a:r>
              <a:rPr lang="fa-IR" sz="1800" dirty="0"/>
              <a:t> </a:t>
            </a:r>
            <a:r>
              <a:rPr lang="fa-IR" sz="1800" dirty="0">
                <a:hlinkClick r:id="rId13" tooltip="مروان بن حکم"/>
              </a:rPr>
              <a:t>مروان بن حکم</a:t>
            </a:r>
            <a:r>
              <a:rPr lang="fa-IR" sz="1800" dirty="0"/>
              <a:t>، عموزادهٔ عثمان، بعد از انتصاب به عنوان مشاور خلیفه، بر وی تسلط یافت. این امر باعث اعتراض بسیاری از صحابهٔ محمد به‌خصوص </a:t>
            </a:r>
            <a:r>
              <a:rPr lang="fa-IR" sz="1800" dirty="0">
                <a:hlinkClick r:id="rId14" tooltip="شورای عمر"/>
              </a:rPr>
              <a:t>اعضای شورای انتخاب عثمان</a:t>
            </a:r>
            <a:r>
              <a:rPr lang="fa-IR" sz="1800" dirty="0"/>
              <a:t> گردید. بسیاری از آنان به عثمان اعتراض و حمایت خود را از وی قطع کردند.</a:t>
            </a:r>
            <a:r>
              <a:rPr lang="fa-IR" sz="1800" baseline="30000" dirty="0">
                <a:hlinkClick r:id="rId15"/>
              </a:rPr>
              <a:t>[۱۴]</a:t>
            </a:r>
            <a:r>
              <a:rPr lang="fa-IR" sz="1800" dirty="0"/>
              <a:t> در نهایت، در سال ۳۴ هـ، مردم در برخی از شهرها و مناطق به‌خصوص </a:t>
            </a:r>
            <a:r>
              <a:rPr lang="fa-IR" sz="1800" dirty="0">
                <a:hlinkClick r:id="rId16" tooltip="عراق"/>
              </a:rPr>
              <a:t>عراق</a:t>
            </a:r>
            <a:r>
              <a:rPr lang="fa-IR" sz="1800" dirty="0"/>
              <a:t> و </a:t>
            </a:r>
            <a:r>
              <a:rPr lang="fa-IR" sz="1800" dirty="0">
                <a:hlinkClick r:id="rId17" tooltip="مصر"/>
              </a:rPr>
              <a:t>مصر</a:t>
            </a:r>
            <a:r>
              <a:rPr lang="fa-IR" sz="1800" dirty="0"/>
              <a:t> علیه عثمان قیام کردند و با کاروان </a:t>
            </a:r>
            <a:r>
              <a:rPr lang="fa-IR" sz="1800" dirty="0">
                <a:hlinkClick r:id="rId18" tooltip="حج"/>
              </a:rPr>
              <a:t>حجی</a:t>
            </a:r>
            <a:r>
              <a:rPr lang="fa-IR" sz="1800" dirty="0"/>
              <a:t> به مدینه آمدند تا بدین وسیله شورش ضد عثمان آغاز شود.</a:t>
            </a:r>
            <a:r>
              <a:rPr lang="fa-IR" sz="1800" baseline="30000" dirty="0">
                <a:hlinkClick r:id="rId19"/>
              </a:rPr>
              <a:t>[۱۵]</a:t>
            </a:r>
            <a:r>
              <a:rPr lang="fa-IR" sz="1800" baseline="30000" dirty="0">
                <a:hlinkClick r:id="rId20"/>
              </a:rPr>
              <a:t>[۱۶]</a:t>
            </a:r>
            <a:r>
              <a:rPr lang="fa-IR" sz="1800" dirty="0"/>
              <a:t> در ابتدا، عثمان موفق شد رضایت آن‌ها را به‌دست بیاورد، ولی گفته می‌شود وقتی آن‌ها در حال بازگشت به سرزمین‌هایشان بودند، به نامه‌رسان عثمان برخورد کردند و بعد از بازرسیش به نامه‌ای دست یافتند که در آن، عثمان فرماندار </a:t>
            </a:r>
            <a:r>
              <a:rPr lang="fa-IR" sz="1800" dirty="0">
                <a:hlinkClick r:id="rId17" tooltip="مصر"/>
              </a:rPr>
              <a:t>مصر</a:t>
            </a:r>
            <a:r>
              <a:rPr lang="fa-IR" sz="1800" dirty="0"/>
              <a:t> را به کشتنشان فرمان داده بود. به همین دلیل به مدینه بازگشتند و دست به انقلاب ضد وی زدند.</a:t>
            </a:r>
            <a:r>
              <a:rPr lang="fa-IR" sz="1800" baseline="30000" dirty="0">
                <a:hlinkClick r:id="rId19"/>
              </a:rPr>
              <a:t>[۱۵]</a:t>
            </a:r>
            <a:r>
              <a:rPr lang="fa-IR" sz="1800" dirty="0"/>
              <a:t> شورشیان خانهٔ عثمان را محاصره کردند</a:t>
            </a:r>
            <a:r>
              <a:rPr lang="fa-IR" sz="1800" baseline="30000" dirty="0">
                <a:hlinkClick r:id="rId19"/>
              </a:rPr>
              <a:t>[۱۵]</a:t>
            </a:r>
            <a:r>
              <a:rPr lang="fa-IR" sz="1800" dirty="0"/>
              <a:t> و سرانجام به خانهٔ او حمله کردند و در خانه را آتش زدند،</a:t>
            </a:r>
            <a:r>
              <a:rPr lang="fa-IR" sz="1800" baseline="30000" dirty="0">
                <a:hlinkClick r:id="rId21"/>
              </a:rPr>
              <a:t>[۱۷]</a:t>
            </a:r>
            <a:r>
              <a:rPr lang="fa-IR" sz="1800" dirty="0"/>
              <a:t> سپس با شمشیر عثمان را در تاریخ ۱۸ ذی‌الحجه سال ۳۵ هـ (۲۰ ژوئن سال ۶۵۶م)، در حالی که ۸۲ سال داشت و از خلافتش ۱۲ سال می‌گذشت، به قتل رساندند</a:t>
            </a:r>
            <a:endParaRPr lang="en-US" sz="1800" dirty="0"/>
          </a:p>
        </p:txBody>
      </p:sp>
    </p:spTree>
    <p:extLst>
      <p:ext uri="{BB962C8B-B14F-4D97-AF65-F5344CB8AC3E}">
        <p14:creationId xmlns:p14="http://schemas.microsoft.com/office/powerpoint/2010/main" val="14007581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982133" y="0"/>
            <a:ext cx="7704667" cy="6324599"/>
          </a:xfrm>
        </p:spPr>
        <p:txBody>
          <a:bodyPr>
            <a:noAutofit/>
          </a:bodyPr>
          <a:lstStyle/>
          <a:p>
            <a:r>
              <a:rPr lang="fa-IR" sz="1800" dirty="0"/>
              <a:t>به نوشته مادلونگ، بر طبق </a:t>
            </a:r>
            <a:r>
              <a:rPr lang="fa-IR" sz="1800" dirty="0">
                <a:hlinkClick r:id="rId2" tooltip="تاریخ‌نگاری دوران اولیه اسلام"/>
              </a:rPr>
              <a:t>تاریخ‌نگاری دوران اولیه اسلام</a:t>
            </a:r>
            <a:r>
              <a:rPr lang="fa-IR" sz="1800" dirty="0"/>
              <a:t>، </a:t>
            </a:r>
            <a:r>
              <a:rPr lang="fa-IR" sz="1800" dirty="0">
                <a:hlinkClick r:id="rId3" tooltip="عایشه"/>
              </a:rPr>
              <a:t>عایشه</a:t>
            </a:r>
            <a:r>
              <a:rPr lang="fa-IR" sz="1800" dirty="0"/>
              <a:t> در برانگیختن شورش ضد عثمان نقش فعالی داشت و احتمالاً نخستین کسی بود که در مسجد ضد وی سخنرانی کرد، برای دعوت مردم شهرها به شورش نامه نوشت و از </a:t>
            </a:r>
            <a:r>
              <a:rPr lang="fa-IR" sz="1800" dirty="0">
                <a:hlinkClick r:id="rId4" tooltip="صحابه"/>
              </a:rPr>
              <a:t>صحابه</a:t>
            </a:r>
            <a:r>
              <a:rPr lang="fa-IR" sz="1800" dirty="0"/>
              <a:t> ای که مغضوب وی شده بودند، حمایت کرد. البته در زمان محاصره عثمان، نقش خود در برانگیختن شورش و تحریک مسلمانان علیه عثمان را انکار کرد. طلحه جزو رهبران اصلی شورش بود که مردم را ضد عثمان برانگیخت و شورشیان مصری را به محاصره خانه وی ترغیب کرد. او انتظار داشت که خودش جانشین عثمان شود و عایشه نیز حامی وی بود.</a:t>
            </a:r>
            <a:r>
              <a:rPr lang="fa-IR" sz="1800" baseline="30000" dirty="0">
                <a:hlinkClick r:id="rId5"/>
              </a:rPr>
              <a:t>[۱۹]</a:t>
            </a:r>
            <a:r>
              <a:rPr lang="fa-IR" sz="1800" dirty="0"/>
              <a:t> هرچند برخی منابع بعدی، زبیر را نیز همچون عایشه و طلحه در برانگیختن شورش دخیل می‌دانند، با این حال مادلونگ آن را دور از واقعیت می‌داند و می‌گوید زبیر روابط خوبی با عثمان داشت و از وی حمایت می‌کرد و حتی در زمان محاصره خانه عثمان به وی اطلاع داد که می‌تواند مردانی را برای حمایتش بیاورد و پسرش، </a:t>
            </a:r>
            <a:r>
              <a:rPr lang="fa-IR" sz="1800" dirty="0">
                <a:hlinkClick r:id="rId6" tooltip="عبدالله بن زبیر"/>
              </a:rPr>
              <a:t>عبدالله بن زبیر</a:t>
            </a:r>
            <a:r>
              <a:rPr lang="fa-IR" sz="1800" dirty="0"/>
              <a:t>، فرمانده مدافعان خانه عثمان بود.</a:t>
            </a:r>
            <a:r>
              <a:rPr lang="fa-IR" sz="1800" baseline="30000" dirty="0">
                <a:hlinkClick r:id="rId7"/>
              </a:rPr>
              <a:t>[۲۰]</a:t>
            </a:r>
            <a:r>
              <a:rPr lang="fa-IR" sz="1800" dirty="0"/>
              <a:t> </a:t>
            </a:r>
            <a:r>
              <a:rPr lang="fa-IR" sz="1800" dirty="0">
                <a:hlinkClick r:id="rId8" tooltip="کائتانی"/>
              </a:rPr>
              <a:t>کائتانی</a:t>
            </a:r>
            <a:r>
              <a:rPr lang="fa-IR" sz="1800" dirty="0"/>
              <a:t> معتقد است، که علی عامل اصلی شورش و ذی‌نفع از آن بوده‌است، که دست کم برای خلع عثمان، اگر نه قتل وی، دسیسه چینی کرده‌است. اما چون منابع </a:t>
            </a:r>
            <a:r>
              <a:rPr lang="fa-IR" sz="1800" dirty="0">
                <a:hlinkClick r:id="rId2" tooltip="تاریخ‌نگاری دوران اولیه اسلام"/>
              </a:rPr>
              <a:t>تاریخ‌نگاری دوران اولیه اسلام</a:t>
            </a:r>
            <a:r>
              <a:rPr lang="fa-IR" sz="1800" dirty="0"/>
              <a:t> از این مدعا پشتیبانی نمی‌کند، وی </a:t>
            </a:r>
            <a:r>
              <a:rPr lang="fa-IR" sz="1800" dirty="0">
                <a:hlinkClick r:id="rId9" tooltip="اهل سنت"/>
              </a:rPr>
              <a:t>اهل سنت</a:t>
            </a:r>
            <a:r>
              <a:rPr lang="fa-IR" sz="1800" dirty="0"/>
              <a:t> را متهم می‌کند که به نفع </a:t>
            </a:r>
            <a:r>
              <a:rPr lang="fa-IR" sz="1800" dirty="0">
                <a:hlinkClick r:id="rId10" tooltip="علویان"/>
              </a:rPr>
              <a:t>علویان</a:t>
            </a:r>
            <a:r>
              <a:rPr lang="fa-IR" sz="1800" dirty="0"/>
              <a:t> و ضد </a:t>
            </a:r>
            <a:r>
              <a:rPr lang="fa-IR" sz="1800" dirty="0">
                <a:hlinkClick r:id="rId11" tooltip="امویان"/>
              </a:rPr>
              <a:t>امویان</a:t>
            </a:r>
            <a:r>
              <a:rPr lang="fa-IR" sz="1800" dirty="0"/>
              <a:t> منابع را تحریف کرده‌اند. مادلونگ استدلال کائتانی در خصوص برنامه‌ریزی علی برای تصاحب خلافت را رد می‌کند، زیرا در این صورت قطعاً عایشه در چنین شورشی مشارکت نمی‌کرد. اما به گفته وی، مزیت علی در این بود که چون از سوی طبقه حاکم از قبیله </a:t>
            </a:r>
            <a:r>
              <a:rPr lang="fa-IR" sz="1800" dirty="0">
                <a:hlinkClick r:id="rId12" tooltip="قریش"/>
              </a:rPr>
              <a:t>قریش</a:t>
            </a:r>
            <a:r>
              <a:rPr lang="fa-IR" sz="1800" dirty="0"/>
              <a:t> رد شده بود، مردم ولایات وی را به عنوان مرجعی برای طرح شکایاتشان یافته بودند. </a:t>
            </a:r>
            <a:endParaRPr lang="en-US" sz="1800" dirty="0"/>
          </a:p>
        </p:txBody>
      </p:sp>
    </p:spTree>
    <p:extLst>
      <p:ext uri="{BB962C8B-B14F-4D97-AF65-F5344CB8AC3E}">
        <p14:creationId xmlns:p14="http://schemas.microsoft.com/office/powerpoint/2010/main" val="42645996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982133" y="457201"/>
            <a:ext cx="7704667" cy="5943600"/>
          </a:xfrm>
        </p:spPr>
        <p:txBody>
          <a:bodyPr>
            <a:noAutofit/>
          </a:bodyPr>
          <a:lstStyle/>
          <a:p>
            <a:r>
              <a:rPr lang="fa-IR" sz="2000" dirty="0"/>
              <a:t>بدین ترتیب، مخالفان عثمان، به‌خصوص در </a:t>
            </a:r>
            <a:r>
              <a:rPr lang="fa-IR" sz="2000" dirty="0">
                <a:hlinkClick r:id="rId2" tooltip="کوفه"/>
              </a:rPr>
              <a:t>کوفه</a:t>
            </a:r>
            <a:r>
              <a:rPr lang="fa-IR" sz="2000" dirty="0"/>
              <a:t>، به وی گرایش یافتند. هرچند علی از این گرایش مطلع بود، اما شواهدی وجود ندارد که آنان را به سوی مخالفت و شورش هدایت کرده باشد. علی، به خصوص، در مورد پیاده‌سازی احکام </a:t>
            </a:r>
            <a:r>
              <a:rPr lang="fa-IR" sz="2000" dirty="0">
                <a:hlinkClick r:id="rId3" tooltip="شریعت"/>
              </a:rPr>
              <a:t>شریعت</a:t>
            </a:r>
            <a:r>
              <a:rPr lang="fa-IR" sz="2000" dirty="0"/>
              <a:t> با عثمان مخالفت داشت، که این امر از آغاز خلافت عثمان در ماجرای </a:t>
            </a:r>
            <a:r>
              <a:rPr lang="fa-IR" sz="2000" dirty="0">
                <a:hlinkClick r:id="rId4" tooltip="قصاص"/>
              </a:rPr>
              <a:t>قصاص</a:t>
            </a:r>
            <a:r>
              <a:rPr lang="fa-IR" sz="2000" dirty="0"/>
              <a:t> </a:t>
            </a:r>
            <a:r>
              <a:rPr lang="fa-IR" sz="2000" dirty="0">
                <a:hlinkClick r:id="rId5" tooltip="عبیدالله بن عمر"/>
              </a:rPr>
              <a:t>عبیدالله بن عمر</a:t>
            </a:r>
            <a:r>
              <a:rPr lang="fa-IR" sz="2000" dirty="0"/>
              <a:t>، قاتل </a:t>
            </a:r>
            <a:r>
              <a:rPr lang="fa-IR" sz="2000" dirty="0">
                <a:hlinkClick r:id="rId6" tooltip="هرمزان"/>
              </a:rPr>
              <a:t>هرمزان</a:t>
            </a:r>
            <a:r>
              <a:rPr lang="fa-IR" sz="2000" dirty="0"/>
              <a:t>، شروع شد. علی مسامحه عثمان در خصوص اجرای </a:t>
            </a:r>
            <a:r>
              <a:rPr lang="fa-IR" sz="2000" dirty="0">
                <a:hlinkClick r:id="rId7" tooltip="حد شرعی"/>
              </a:rPr>
              <a:t>حد شرعی</a:t>
            </a:r>
            <a:r>
              <a:rPr lang="fa-IR" sz="2000" dirty="0"/>
              <a:t> بر خویشانش، توزیع </a:t>
            </a:r>
            <a:r>
              <a:rPr lang="fa-IR" sz="2000" dirty="0">
                <a:hlinkClick r:id="rId8" tooltip="الفی"/>
              </a:rPr>
              <a:t>فیء</a:t>
            </a:r>
            <a:r>
              <a:rPr lang="fa-IR" sz="2000" dirty="0"/>
              <a:t> میان امویان و </a:t>
            </a:r>
            <a:r>
              <a:rPr lang="fa-IR" sz="2000" dirty="0">
                <a:hlinkClick r:id="rId9" tooltip="بدعت"/>
              </a:rPr>
              <a:t>بدعت</a:t>
            </a:r>
            <a:r>
              <a:rPr lang="fa-IR" sz="2000" dirty="0"/>
              <a:t> در عبادات را برنمی‌تابید. همچنین در برابر بدرفتاری با صحابه محمد، جانب آن‌ها را می‌گرفت.</a:t>
            </a:r>
            <a:r>
              <a:rPr lang="fa-IR" sz="2000" baseline="30000" dirty="0">
                <a:hlinkClick r:id="rId10"/>
              </a:rPr>
              <a:t>[۲۱]</a:t>
            </a:r>
            <a:r>
              <a:rPr lang="fa-IR" sz="2000" dirty="0"/>
              <a:t> در سال ۳۴ هجری، زمانی که نارضایتی‌ها بالا گرفت، علی به جهت خویشاوندی با عثمان از سوی مخالفان به عنوان میانجی پیشنهاد شد و کوشید تا با اصلاح رویه عثمان، به اختلاف خاتمه دهد. با این حال نفوذ مروان بر عثمان مانع این مقصود شد. در نهایت، زمانی که شورشیان مصری خانه عثمان را محاصره کردند، وی دریافت که نمی‌تواند اوضاع را سامان دهد و از ماجرا کناره گرفت، اما دو پسرش </a:t>
            </a:r>
            <a:r>
              <a:rPr lang="fa-IR" sz="2000" dirty="0">
                <a:hlinkClick r:id="rId11" tooltip="حسن مجتبی"/>
              </a:rPr>
              <a:t>حسن</a:t>
            </a:r>
            <a:r>
              <a:rPr lang="fa-IR" sz="2000" dirty="0"/>
              <a:t> و </a:t>
            </a:r>
            <a:r>
              <a:rPr lang="fa-IR" sz="2000" dirty="0">
                <a:hlinkClick r:id="rId12" tooltip="حسین"/>
              </a:rPr>
              <a:t>حسین</a:t>
            </a:r>
            <a:r>
              <a:rPr lang="fa-IR" sz="2000" dirty="0"/>
              <a:t> به نگهبانی از خانه عثمان پرداختند</a:t>
            </a:r>
            <a:endParaRPr lang="en-US" sz="2000" dirty="0"/>
          </a:p>
        </p:txBody>
      </p:sp>
    </p:spTree>
    <p:extLst>
      <p:ext uri="{BB962C8B-B14F-4D97-AF65-F5344CB8AC3E}">
        <p14:creationId xmlns:p14="http://schemas.microsoft.com/office/powerpoint/2010/main" val="28423693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982133" y="457200"/>
            <a:ext cx="7933267" cy="5867400"/>
          </a:xfrm>
        </p:spPr>
        <p:txBody>
          <a:bodyPr>
            <a:noAutofit/>
          </a:bodyPr>
          <a:lstStyle/>
          <a:p>
            <a:r>
              <a:rPr lang="fa-IR" sz="1700" dirty="0"/>
              <a:t>به نوشته </a:t>
            </a:r>
            <a:r>
              <a:rPr lang="fa-IR" sz="1700" dirty="0">
                <a:hlinkClick r:id="rId2" tooltip="ویلفرد مادلونگ"/>
              </a:rPr>
              <a:t>ویلفرد مادلونگ</a:t>
            </a:r>
            <a:r>
              <a:rPr lang="fa-IR" sz="1700" dirty="0"/>
              <a:t> پس از کشته‌شدن عثمان به دست شورشیانی از </a:t>
            </a:r>
            <a:r>
              <a:rPr lang="fa-IR" sz="1700" dirty="0">
                <a:hlinkClick r:id="rId3" tooltip="مصر"/>
              </a:rPr>
              <a:t>مصر</a:t>
            </a:r>
            <a:r>
              <a:rPr lang="fa-IR" sz="1700" dirty="0"/>
              <a:t>، </a:t>
            </a:r>
            <a:r>
              <a:rPr lang="fa-IR" sz="1700" dirty="0">
                <a:hlinkClick r:id="rId4" tooltip="کوفه"/>
              </a:rPr>
              <a:t>کوفه</a:t>
            </a:r>
            <a:r>
              <a:rPr lang="fa-IR" sz="1700" dirty="0"/>
              <a:t> و </a:t>
            </a:r>
            <a:r>
              <a:rPr lang="fa-IR" sz="1700" dirty="0">
                <a:hlinkClick r:id="rId5" tooltip="بصره"/>
              </a:rPr>
              <a:t>بصره</a:t>
            </a:r>
            <a:r>
              <a:rPr lang="fa-IR" sz="1700" dirty="0"/>
              <a:t>، نظرها بر علی و </a:t>
            </a:r>
            <a:r>
              <a:rPr lang="fa-IR" sz="1700" dirty="0">
                <a:hlinkClick r:id="rId6" tooltip="طلحه"/>
              </a:rPr>
              <a:t>طلحه</a:t>
            </a:r>
            <a:r>
              <a:rPr lang="fa-IR" sz="1700" dirty="0"/>
              <a:t> بود. در میان اهالی مصر، حامیانی برای طلحه وجود داشت. در حالی که بصریان و کوفیان که به مخالفت‌های علی با ظلم و بیداد توجه داشتند و نیز اکثر </a:t>
            </a:r>
            <a:r>
              <a:rPr lang="fa-IR" sz="1700" dirty="0">
                <a:hlinkClick r:id="rId7" tooltip="انصار"/>
              </a:rPr>
              <a:t>انصار</a:t>
            </a:r>
            <a:r>
              <a:rPr lang="fa-IR" sz="1700" dirty="0"/>
              <a:t>، آشکارا تمایل به خلافت علی داشتند و بالاخره حرف آنان به کرسی نشست. در این میان </a:t>
            </a:r>
            <a:r>
              <a:rPr lang="fa-IR" sz="1700" dirty="0">
                <a:hlinkClick r:id="rId8" tooltip="مالک اشتر"/>
              </a:rPr>
              <a:t>مالک اشتر</a:t>
            </a:r>
            <a:r>
              <a:rPr lang="fa-IR" sz="1700" dirty="0"/>
              <a:t> که رهبر کوفیان بود، به نظر می‌رسد که نقش اصلی را در تأمین امنیت برای خلیفه‌شدن علی برعهده داشته‌است.</a:t>
            </a:r>
            <a:r>
              <a:rPr lang="fa-IR" sz="1700" baseline="30000" dirty="0">
                <a:hlinkClick r:id="rId9"/>
              </a:rPr>
              <a:t>[۲۳]</a:t>
            </a:r>
            <a:r>
              <a:rPr lang="fa-IR" sz="1700" dirty="0"/>
              <a:t> به نوشته </a:t>
            </a:r>
            <a:r>
              <a:rPr lang="fa-IR" sz="1700" dirty="0">
                <a:hlinkClick r:id="rId10" tooltip="پوناوالا"/>
              </a:rPr>
              <a:t>پوناوالا</a:t>
            </a:r>
            <a:r>
              <a:rPr lang="fa-IR" sz="1700" dirty="0"/>
              <a:t> پیش از قتل عثمان، شورشیان بصری طرفدار طلحه و شورشیان کوفی طرفدار </a:t>
            </a:r>
            <a:r>
              <a:rPr lang="fa-IR" sz="1700" dirty="0">
                <a:hlinkClick r:id="rId11" tooltip="زبیر"/>
              </a:rPr>
              <a:t>زبیر</a:t>
            </a:r>
            <a:r>
              <a:rPr lang="fa-IR" sz="1700" dirty="0"/>
              <a:t> بودند، اما با قتل عثمان هر دو گروه به علی گرویدند. با قتل عثمان، بنی امیه از مدینه گریختند و کنترل شهر در دست مصریان، </a:t>
            </a:r>
            <a:r>
              <a:rPr lang="fa-IR" sz="1700" dirty="0">
                <a:hlinkClick r:id="rId12" tooltip="مهاجرین"/>
              </a:rPr>
              <a:t>مهاجرین</a:t>
            </a:r>
            <a:r>
              <a:rPr lang="fa-IR" sz="1700" dirty="0"/>
              <a:t> برجسته و انصار قرار گرفت. آن‌ها از علی برای خلافت دعوت کردند و پس از چند روز، وی این منصب را پذیرفت.</a:t>
            </a:r>
            <a:r>
              <a:rPr lang="fa-IR" sz="1700" baseline="30000" dirty="0">
                <a:hlinkClick r:id="rId13"/>
              </a:rPr>
              <a:t>[۲۴]</a:t>
            </a:r>
            <a:r>
              <a:rPr lang="fa-IR" sz="1700" dirty="0"/>
              <a:t> در مقابل دیدگاه برخی دیگر از تاریخ پژوهان آن است که انتخاب علی به‌عنوان خلیفهٔ جدید، در جوی انجام گرفت که پر از التهاب و ترس و وحشت بود. </a:t>
            </a:r>
            <a:r>
              <a:rPr lang="fa-IR" sz="1700" dirty="0">
                <a:hlinkClick r:id="rId14" tooltip="کائتانی"/>
              </a:rPr>
              <a:t>کائتانی</a:t>
            </a:r>
            <a:r>
              <a:rPr lang="fa-IR" sz="1700" dirty="0"/>
              <a:t> معتقد است، این انتخاب بدون موافقت قبلی صحابه نامدار محمد که قطعاً وقایع قتل عثمان را پیش‌بینی می‌کردند، صورت گرفت. </a:t>
            </a:r>
            <a:r>
              <a:rPr lang="fa-IR" sz="1700" dirty="0">
                <a:hlinkClick r:id="rId15" tooltip="دلاویدا (صفحه وجود ندارد)"/>
              </a:rPr>
              <a:t>دلاویدا</a:t>
            </a:r>
            <a:r>
              <a:rPr lang="fa-IR" sz="1700" dirty="0"/>
              <a:t> معتقد است که انتخاب علی به‌عنوان خلیفه، به این دلیل نبود که وی و خانواده‌اش جایگاهی بالا داشتند یا به این دلیل که وی وفادار به محمد بوده‌است، بلکه بیشتر به این خاطر بود که انصار دوباره در شهرشان، مدینه، نفوذ خود را بازیافته بودند و وی را حمایت کردند و از طرف دیگر </a:t>
            </a:r>
            <a:r>
              <a:rPr lang="fa-IR" sz="1700" dirty="0">
                <a:hlinkClick r:id="rId16" tooltip="بنی‌امیه"/>
              </a:rPr>
              <a:t>بنی‌امیه</a:t>
            </a:r>
            <a:r>
              <a:rPr lang="fa-IR" sz="1700" dirty="0"/>
              <a:t> نیز دچار پریشانی و اغتشاش شده بودند. اما دولت نوپای علی از همان بدو تأسیس مورد حملهٔ صحابه‌ای قرار گرفت که به آرزوهایشان نرسیده بودند و نیز مورد حملهٔ </a:t>
            </a:r>
            <a:r>
              <a:rPr lang="fa-IR" sz="1700" dirty="0">
                <a:hlinkClick r:id="rId17" tooltip="معاویه"/>
              </a:rPr>
              <a:t>معاویه</a:t>
            </a:r>
            <a:r>
              <a:rPr lang="fa-IR" sz="1700" dirty="0"/>
              <a:t> که تنها والی از بنی‌امیه بود که توانسته بود کنترل مقر امارتش، </a:t>
            </a:r>
            <a:r>
              <a:rPr lang="fa-IR" sz="1700" dirty="0">
                <a:hlinkClick r:id="rId18" tooltip="شام"/>
              </a:rPr>
              <a:t>شام</a:t>
            </a:r>
            <a:r>
              <a:rPr lang="fa-IR" sz="1700" dirty="0"/>
              <a:t>، را حفظ کند.</a:t>
            </a:r>
            <a:r>
              <a:rPr lang="fa-IR" sz="1700" baseline="30000" dirty="0">
                <a:hlinkClick r:id="rId19"/>
              </a:rPr>
              <a:t>[۲۵]</a:t>
            </a:r>
            <a:r>
              <a:rPr lang="fa-IR" sz="1700" dirty="0"/>
              <a:t> به هر حال منابع متفقند، که طلحه و زبیر جزو اولین بیعت کنندگان بودند، اما بعداً این دو گفتند که بیعتشان از روی اختیار یا قلبی نبوده‌است و علی هم آن‌ها را متهم به بیعت شکنی کرد</a:t>
            </a:r>
            <a:endParaRPr lang="en-US" sz="1700" dirty="0"/>
          </a:p>
        </p:txBody>
      </p:sp>
    </p:spTree>
    <p:extLst>
      <p:ext uri="{BB962C8B-B14F-4D97-AF65-F5344CB8AC3E}">
        <p14:creationId xmlns:p14="http://schemas.microsoft.com/office/powerpoint/2010/main" val="1446283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982133" y="457200"/>
            <a:ext cx="7704667" cy="6019800"/>
          </a:xfrm>
        </p:spPr>
        <p:txBody>
          <a:bodyPr>
            <a:noAutofit/>
          </a:bodyPr>
          <a:lstStyle/>
          <a:p>
            <a:r>
              <a:rPr lang="fa-IR" sz="2000" b="1" dirty="0"/>
              <a:t>گرد آمدن مخالفان علی در مکه</a:t>
            </a:r>
            <a:br>
              <a:rPr lang="fa-IR" sz="2000" b="1" dirty="0"/>
            </a:br>
            <a:r>
              <a:rPr lang="fa-IR" sz="2000" dirty="0" smtClean="0"/>
              <a:t/>
            </a:r>
            <a:br>
              <a:rPr lang="fa-IR" sz="2000" dirty="0" smtClean="0"/>
            </a:br>
            <a:r>
              <a:rPr lang="fa-IR" sz="2000" dirty="0" smtClean="0"/>
              <a:t>عایشه</a:t>
            </a:r>
            <a:r>
              <a:rPr lang="fa-IR" sz="2000" dirty="0"/>
              <a:t>، همسر </a:t>
            </a:r>
            <a:r>
              <a:rPr lang="fa-IR" sz="2000" dirty="0">
                <a:hlinkClick r:id="rId2" tooltip="محمد"/>
              </a:rPr>
              <a:t>محمد</a:t>
            </a:r>
            <a:r>
              <a:rPr lang="fa-IR" sz="2000" dirty="0"/>
              <a:t> </a:t>
            </a:r>
            <a:r>
              <a:rPr lang="fa-IR" sz="2000" dirty="0">
                <a:hlinkClick r:id="rId3" tooltip="پیامبر اسلام"/>
              </a:rPr>
              <a:t>پیامبر اسلام</a:t>
            </a:r>
            <a:r>
              <a:rPr lang="fa-IR" sz="2000" dirty="0"/>
              <a:t>، در </a:t>
            </a:r>
            <a:r>
              <a:rPr lang="fa-IR" sz="2000" dirty="0">
                <a:hlinkClick r:id="rId4" tooltip="مکه"/>
              </a:rPr>
              <a:t>مکه</a:t>
            </a:r>
            <a:r>
              <a:rPr lang="fa-IR" sz="2000" dirty="0"/>
              <a:t> در حال تکمیل مراسم حج عمره بود که اخبار قتل عثمان را شنید. در راه بازگشت نیز متوجه انتخاب علی به عنوان خلیفه جدید شد. عایشه بدون آنکه نیت خود را آشکار کند، به مکه بازگشت و در نزدیکی </a:t>
            </a:r>
            <a:r>
              <a:rPr lang="fa-IR" sz="2000" dirty="0">
                <a:hlinkClick r:id="rId5" tooltip="خانه کعبه"/>
              </a:rPr>
              <a:t>خانه کعبه</a:t>
            </a:r>
            <a:r>
              <a:rPr lang="fa-IR" sz="2000" dirty="0"/>
              <a:t>، سخنرانی آتشینی کرد و شورشیان را مسئول قتل عثمان دانست و خواستار مجازات عاملان این قضیه شد. وی بیان داشت که عثمان مظلومانه کشته شده و در این باب به آیاتی از قرآن </a:t>
            </a:r>
            <a:r>
              <a:rPr lang="fa-IR" sz="2000" baseline="30000" dirty="0">
                <a:hlinkClick r:id="rId6"/>
              </a:rPr>
              <a:t>[ب]</a:t>
            </a:r>
            <a:r>
              <a:rPr lang="fa-IR" sz="2000" dirty="0"/>
              <a:t> اشاره نمود. عایشه خون‌خواهی از عثمان را </a:t>
            </a:r>
            <a:r>
              <a:rPr lang="fa-IR" sz="2000" dirty="0">
                <a:hlinkClick r:id="rId7" tooltip="فریضه (صفحه وجود ندارد)"/>
              </a:rPr>
              <a:t>فریضه‌ای</a:t>
            </a:r>
            <a:r>
              <a:rPr lang="fa-IR" sz="2000" dirty="0"/>
              <a:t> </a:t>
            </a:r>
            <a:r>
              <a:rPr lang="fa-IR" sz="2000" dirty="0">
                <a:hlinkClick r:id="rId8" tooltip="واجب"/>
              </a:rPr>
              <a:t>واجب</a:t>
            </a:r>
            <a:r>
              <a:rPr lang="fa-IR" sz="2000" dirty="0"/>
              <a:t> دانست و خواستار اعمال </a:t>
            </a:r>
            <a:r>
              <a:rPr lang="fa-IR" sz="2000" dirty="0">
                <a:hlinkClick r:id="rId9" tooltip="حدود شرعی"/>
              </a:rPr>
              <a:t>حد شرعی</a:t>
            </a:r>
            <a:r>
              <a:rPr lang="fa-IR" sz="2000" dirty="0"/>
              <a:t> بر قاتلینش شد. در منابع، به علت اینکه عایشه پیشتر یکی از مخالفان عثمان بوده، به عنوان دلیلی برای مردود دانستن حق او بر خونخواهی عثمان استفاده شده‌است. اما، </a:t>
            </a:r>
            <a:r>
              <a:rPr lang="fa-IR" sz="2000" dirty="0">
                <a:hlinkClick r:id="rId10" tooltip="لئورا وچا ولیری"/>
              </a:rPr>
              <a:t>لئورا وچا ولیری</a:t>
            </a:r>
            <a:r>
              <a:rPr lang="fa-IR" sz="2000" dirty="0"/>
              <a:t> معتقد است که وی نتوانست از خونخواهی قتل عثمان چشم پوشی کند و سخنانی شاخص در این زمینه از وی بیان شده‌است. خصوصاً، عایشه نمی‌توانست علی را که دشمنی دیرینه‌ای با وی داشت، به عنوان خلیفه تحمل کند.</a:t>
            </a:r>
            <a:r>
              <a:rPr lang="fa-IR" sz="2000" baseline="30000" dirty="0">
                <a:hlinkClick r:id="rId11"/>
              </a:rPr>
              <a:t>[۲۸]</a:t>
            </a:r>
            <a:r>
              <a:rPr lang="fa-IR" sz="2000" dirty="0"/>
              <a:t> به نوشته </a:t>
            </a:r>
            <a:r>
              <a:rPr lang="fa-IR" sz="2000" dirty="0">
                <a:hlinkClick r:id="rId12" tooltip="رابرت گلیو"/>
              </a:rPr>
              <a:t>رابرت گلیو</a:t>
            </a:r>
            <a:r>
              <a:rPr lang="fa-IR" sz="2000" dirty="0"/>
              <a:t> و </a:t>
            </a:r>
            <a:r>
              <a:rPr lang="fa-IR" sz="2000" dirty="0">
                <a:hlinkClick r:id="rId13" tooltip="پوناوالا"/>
              </a:rPr>
              <a:t>پوناوالا</a:t>
            </a:r>
            <a:r>
              <a:rPr lang="fa-IR" sz="2000" dirty="0"/>
              <a:t> کینه </a:t>
            </a:r>
            <a:r>
              <a:rPr lang="fa-IR" sz="2000" dirty="0">
                <a:hlinkClick r:id="rId14" tooltip="عایشه"/>
              </a:rPr>
              <a:t>عایشه</a:t>
            </a:r>
            <a:r>
              <a:rPr lang="fa-IR" sz="2000" dirty="0"/>
              <a:t> نسبت به علی از واقعه </a:t>
            </a:r>
            <a:r>
              <a:rPr lang="fa-IR" sz="2000" dirty="0">
                <a:hlinkClick r:id="rId15" tooltip="افک"/>
              </a:rPr>
              <a:t>افک</a:t>
            </a:r>
            <a:r>
              <a:rPr lang="fa-IR" sz="2000" dirty="0"/>
              <a:t> در زمان حیات محمد نشئت می‌گرفت، که به نوشته </a:t>
            </a:r>
            <a:r>
              <a:rPr lang="fa-IR" sz="2000" dirty="0">
                <a:hlinkClick r:id="rId16" tooltip="سیره نبوی"/>
              </a:rPr>
              <a:t>سیره نویسان</a:t>
            </a:r>
            <a:r>
              <a:rPr lang="fa-IR" sz="2000" dirty="0"/>
              <a:t>، وقتی برخی به عایشه </a:t>
            </a:r>
            <a:r>
              <a:rPr lang="fa-IR" sz="2000" dirty="0">
                <a:hlinkClick r:id="rId17" tooltip="تهمت"/>
              </a:rPr>
              <a:t>تهمت</a:t>
            </a:r>
            <a:r>
              <a:rPr lang="fa-IR" sz="2000" dirty="0"/>
              <a:t> زدند، </a:t>
            </a:r>
            <a:endParaRPr lang="en-US" sz="2000" dirty="0"/>
          </a:p>
        </p:txBody>
      </p:sp>
    </p:spTree>
    <p:extLst>
      <p:ext uri="{BB962C8B-B14F-4D97-AF65-F5344CB8AC3E}">
        <p14:creationId xmlns:p14="http://schemas.microsoft.com/office/powerpoint/2010/main" val="17650735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219200" y="457200"/>
            <a:ext cx="7467600" cy="6019799"/>
          </a:xfrm>
        </p:spPr>
        <p:txBody>
          <a:bodyPr>
            <a:noAutofit/>
          </a:bodyPr>
          <a:lstStyle/>
          <a:p>
            <a:r>
              <a:rPr lang="fa-IR" sz="2000" b="1" dirty="0"/>
              <a:t>گرد آمدن مخالفان علی در </a:t>
            </a:r>
            <a:r>
              <a:rPr lang="fa-IR" sz="2000" b="1" dirty="0" smtClean="0"/>
              <a:t>مکه</a:t>
            </a:r>
            <a:br>
              <a:rPr lang="fa-IR" sz="2000" b="1" dirty="0" smtClean="0"/>
            </a:br>
            <a:r>
              <a:rPr lang="fa-IR" sz="2000" dirty="0" smtClean="0"/>
              <a:t/>
            </a:r>
            <a:br>
              <a:rPr lang="fa-IR" sz="2000" dirty="0" smtClean="0"/>
            </a:br>
            <a:r>
              <a:rPr lang="fa-IR" sz="2000" dirty="0" smtClean="0"/>
              <a:t>علی </a:t>
            </a:r>
            <a:r>
              <a:rPr lang="fa-IR" sz="2000" dirty="0"/>
              <a:t>به محمد پیشنهاد کرد </a:t>
            </a:r>
            <a:r>
              <a:rPr lang="fa-IR" sz="2000" dirty="0">
                <a:hlinkClick r:id="rId2" tooltip="عایشه"/>
              </a:rPr>
              <a:t>عایشه</a:t>
            </a:r>
            <a:r>
              <a:rPr lang="fa-IR" sz="2000" dirty="0"/>
              <a:t> را طلاق دهد.</a:t>
            </a:r>
            <a:r>
              <a:rPr lang="fa-IR" sz="2000" baseline="30000" dirty="0">
                <a:hlinkClick r:id="rId3"/>
              </a:rPr>
              <a:t>[۲۹]</a:t>
            </a:r>
            <a:r>
              <a:rPr lang="fa-IR" sz="2000" baseline="30000" dirty="0">
                <a:hlinkClick r:id="rId4"/>
              </a:rPr>
              <a:t>[۳۰]</a:t>
            </a:r>
            <a:r>
              <a:rPr lang="fa-IR" sz="2000" dirty="0"/>
              <a:t> </a:t>
            </a:r>
            <a:r>
              <a:rPr lang="fa-IR" sz="2000" dirty="0">
                <a:hlinkClick r:id="rId5" tooltip="محمدحسین طباطبایی"/>
              </a:rPr>
              <a:t>محمدحسین طباطبایی</a:t>
            </a:r>
            <a:r>
              <a:rPr lang="fa-IR" sz="2000" dirty="0"/>
              <a:t>، این </a:t>
            </a:r>
            <a:r>
              <a:rPr lang="fa-IR" sz="2000" dirty="0">
                <a:hlinkClick r:id="rId6" tooltip="روایت"/>
              </a:rPr>
              <a:t>روایت</a:t>
            </a:r>
            <a:r>
              <a:rPr lang="fa-IR" sz="2000" dirty="0"/>
              <a:t> که توسط </a:t>
            </a:r>
            <a:r>
              <a:rPr lang="fa-IR" sz="2000" dirty="0">
                <a:hlinkClick r:id="rId7" tooltip="اهل سنت"/>
              </a:rPr>
              <a:t>اهل سنت</a:t>
            </a:r>
            <a:r>
              <a:rPr lang="fa-IR" sz="2000" dirty="0"/>
              <a:t> نقل شده‌است، را نزد </a:t>
            </a:r>
            <a:r>
              <a:rPr lang="fa-IR" sz="2000" dirty="0">
                <a:hlinkClick r:id="rId8" tooltip="شیعه"/>
              </a:rPr>
              <a:t>شیعه</a:t>
            </a:r>
            <a:r>
              <a:rPr lang="fa-IR" sz="2000" dirty="0"/>
              <a:t> معتبر نمی‌داند.</a:t>
            </a:r>
            <a:r>
              <a:rPr lang="fa-IR" sz="2000" baseline="30000" dirty="0">
                <a:hlinkClick r:id="rId9"/>
              </a:rPr>
              <a:t>[۳۱]</a:t>
            </a:r>
            <a:r>
              <a:rPr lang="fa-IR" sz="2000" dirty="0"/>
              <a:t> </a:t>
            </a:r>
            <a:r>
              <a:rPr lang="fa-IR" sz="2000" dirty="0">
                <a:hlinkClick r:id="rId10" tooltip="علی بهرامیان"/>
              </a:rPr>
              <a:t>علی بهرامیان</a:t>
            </a:r>
            <a:r>
              <a:rPr lang="fa-IR" sz="2000" dirty="0"/>
              <a:t> نیز می‌نویسد در منابع تاریخی در سیر حوادث نبرد جمل هیچ اشاره‌ای به ماجرای افک یا مشابه آن نشده‌است و روایات مرتبط با آن نیز دچار تناقض است.</a:t>
            </a:r>
            <a:r>
              <a:rPr lang="fa-IR" sz="2000" baseline="30000" dirty="0">
                <a:hlinkClick r:id="rId11"/>
              </a:rPr>
              <a:t>[۳۲]</a:t>
            </a:r>
            <a:r>
              <a:rPr lang="fa-IR" sz="2000" dirty="0"/>
              <a:t> اما در ماجرای </a:t>
            </a:r>
            <a:r>
              <a:rPr lang="fa-IR" sz="2000" dirty="0">
                <a:hlinkClick r:id="rId12" tooltip="سوره تحریم"/>
              </a:rPr>
              <a:t>تحریم</a:t>
            </a:r>
            <a:r>
              <a:rPr lang="fa-IR" sz="2000" dirty="0"/>
              <a:t> در </a:t>
            </a:r>
            <a:r>
              <a:rPr lang="fa-IR" sz="2000" dirty="0">
                <a:hlinkClick r:id="rId13" tooltip="قرآن"/>
              </a:rPr>
              <a:t>قرآن</a:t>
            </a:r>
            <a:r>
              <a:rPr lang="fa-IR" sz="2000" dirty="0"/>
              <a:t>، علی به عنوان حامی محمد، در برابر عایشه و </a:t>
            </a:r>
            <a:r>
              <a:rPr lang="fa-IR" sz="2000" dirty="0">
                <a:hlinkClick r:id="rId14" tooltip="حفصه"/>
              </a:rPr>
              <a:t>حفصه</a:t>
            </a:r>
            <a:r>
              <a:rPr lang="fa-IR" sz="2000" dirty="0"/>
              <a:t> قرار گرفته‌است، که مورد قبول شیعه و سنی می‌باشد.</a:t>
            </a:r>
            <a:r>
              <a:rPr lang="fa-IR" sz="2000" baseline="30000" dirty="0">
                <a:hlinkClick r:id="rId15"/>
              </a:rPr>
              <a:t>[۳۳]</a:t>
            </a:r>
            <a:r>
              <a:rPr lang="fa-IR" sz="2000" dirty="0"/>
              <a:t> در خصوص دشمنی عایشه با علی، </a:t>
            </a:r>
            <a:r>
              <a:rPr lang="fa-IR" sz="2000" dirty="0">
                <a:hlinkClick r:id="rId16" tooltip="رسول جعفریان"/>
              </a:rPr>
              <a:t>رسول جعفریان</a:t>
            </a:r>
            <a:r>
              <a:rPr lang="fa-IR" sz="2000" dirty="0"/>
              <a:t> به نقل از علی، منشأ این دشمنی را در آن می‌داند که محمد علی را بر </a:t>
            </a:r>
            <a:r>
              <a:rPr lang="fa-IR" sz="2000" dirty="0">
                <a:hlinkClick r:id="rId17" tooltip="ابوبکر"/>
              </a:rPr>
              <a:t>ابوبکر</a:t>
            </a:r>
            <a:r>
              <a:rPr lang="fa-IR" sz="2000" dirty="0"/>
              <a:t>، پدر عایشه، ترجیح می‌داد و بیشتر دوست داشت و در زمان </a:t>
            </a:r>
            <a:r>
              <a:rPr lang="fa-IR" sz="2000" dirty="0">
                <a:hlinkClick r:id="rId18" tooltip="پیمان برادری"/>
              </a:rPr>
              <a:t>پیمان برادری</a:t>
            </a:r>
            <a:r>
              <a:rPr lang="fa-IR" sz="2000" dirty="0"/>
              <a:t>، علی را به عنوان برادر خویش برگزید و در چند مقطع از جمله دادن پرچم پیروزی به علی در </a:t>
            </a:r>
            <a:r>
              <a:rPr lang="fa-IR" sz="2000" dirty="0">
                <a:hlinkClick r:id="rId19" tooltip="نبرد خیبر"/>
              </a:rPr>
              <a:t>نبرد خیبر</a:t>
            </a:r>
            <a:r>
              <a:rPr lang="fa-IR" sz="2000" dirty="0"/>
              <a:t> و انتخاب وی برای </a:t>
            </a:r>
            <a:r>
              <a:rPr lang="fa-IR" sz="2000" dirty="0">
                <a:hlinkClick r:id="rId20" tooltip="سوره برائت"/>
              </a:rPr>
              <a:t>اعلام برائت از مشرکان</a:t>
            </a:r>
            <a:r>
              <a:rPr lang="fa-IR" sz="2000" dirty="0"/>
              <a:t> در </a:t>
            </a:r>
            <a:r>
              <a:rPr lang="fa-IR" sz="2000" dirty="0">
                <a:hlinkClick r:id="rId21" tooltip="مکه"/>
              </a:rPr>
              <a:t>مکه</a:t>
            </a:r>
            <a:r>
              <a:rPr lang="fa-IR" sz="2000" dirty="0"/>
              <a:t>، وی را بر ابوبکر مقدم داشت</a:t>
            </a:r>
            <a:endParaRPr lang="en-US" sz="2000" dirty="0"/>
          </a:p>
        </p:txBody>
      </p:sp>
    </p:spTree>
    <p:extLst>
      <p:ext uri="{BB962C8B-B14F-4D97-AF65-F5344CB8AC3E}">
        <p14:creationId xmlns:p14="http://schemas.microsoft.com/office/powerpoint/2010/main" val="12381624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982133" y="457200"/>
            <a:ext cx="8009467" cy="5943600"/>
          </a:xfrm>
        </p:spPr>
        <p:txBody>
          <a:bodyPr>
            <a:noAutofit/>
          </a:bodyPr>
          <a:lstStyle/>
          <a:p>
            <a:r>
              <a:rPr lang="fa-IR" sz="1800" dirty="0"/>
              <a:t>در آن زمان طلحه و زبیر، بعد از علی، در بین مسلمانان بیشترین اعتبار را داشتند.</a:t>
            </a:r>
            <a:r>
              <a:rPr lang="fa-IR" sz="1800" baseline="30000" dirty="0">
                <a:hlinkClick r:id="rId2"/>
              </a:rPr>
              <a:t>[۳۵]</a:t>
            </a:r>
            <a:r>
              <a:rPr lang="fa-IR" sz="1800" dirty="0"/>
              <a:t> آنان درخواست امارت </a:t>
            </a:r>
            <a:r>
              <a:rPr lang="fa-IR" sz="1800" dirty="0">
                <a:hlinkClick r:id="rId3" tooltip="کوفه"/>
              </a:rPr>
              <a:t>کوفه</a:t>
            </a:r>
            <a:r>
              <a:rPr lang="fa-IR" sz="1800" dirty="0"/>
              <a:t> و </a:t>
            </a:r>
            <a:r>
              <a:rPr lang="fa-IR" sz="1800" dirty="0">
                <a:hlinkClick r:id="rId4" tooltip="بصره"/>
              </a:rPr>
              <a:t>بصره</a:t>
            </a:r>
            <a:r>
              <a:rPr lang="fa-IR" sz="1800" dirty="0"/>
              <a:t> یا </a:t>
            </a:r>
            <a:r>
              <a:rPr lang="fa-IR" sz="1800" dirty="0">
                <a:hlinkClick r:id="rId5" tooltip="عراق"/>
              </a:rPr>
              <a:t>عراق</a:t>
            </a:r>
            <a:r>
              <a:rPr lang="fa-IR" sz="1800" dirty="0"/>
              <a:t> و </a:t>
            </a:r>
            <a:r>
              <a:rPr lang="fa-IR" sz="1800" dirty="0">
                <a:hlinkClick r:id="rId6" tooltip="یمن"/>
              </a:rPr>
              <a:t>یمن</a:t>
            </a:r>
            <a:r>
              <a:rPr lang="fa-IR" sz="1800" dirty="0"/>
              <a:t> را کردند. پس از اینکه علی از انتصاب آن‌ها به مناصب حکومتی اجتناب کرد، طلحه و زبیر با وی بحث‌های تندی کردند و سپس با اخذ اجازه و بیعت مجدد با وی، مدینه را به قصد انجام </a:t>
            </a:r>
            <a:r>
              <a:rPr lang="fa-IR" sz="1800" dirty="0">
                <a:hlinkClick r:id="rId7" tooltip="عمره"/>
              </a:rPr>
              <a:t>عمره</a:t>
            </a:r>
            <a:r>
              <a:rPr lang="fa-IR" sz="1800" dirty="0"/>
              <a:t> ترک کردند.</a:t>
            </a:r>
            <a:r>
              <a:rPr lang="fa-IR" sz="1800" baseline="30000" dirty="0">
                <a:hlinkClick r:id="rId8"/>
              </a:rPr>
              <a:t>[۳۶]</a:t>
            </a:r>
            <a:r>
              <a:rPr lang="fa-IR" sz="1800" dirty="0"/>
              <a:t> پوناوالا می‌نویسد </a:t>
            </a:r>
            <a:r>
              <a:rPr lang="fa-IR" sz="1800" dirty="0">
                <a:hlinkClick r:id="rId9" tooltip="طلحه"/>
              </a:rPr>
              <a:t>طلحه</a:t>
            </a:r>
            <a:r>
              <a:rPr lang="fa-IR" sz="1800" dirty="0"/>
              <a:t> و </a:t>
            </a:r>
            <a:r>
              <a:rPr lang="fa-IR" sz="1800" dirty="0">
                <a:hlinkClick r:id="rId10" tooltip="زبیر"/>
              </a:rPr>
              <a:t>زبیر</a:t>
            </a:r>
            <a:r>
              <a:rPr lang="fa-IR" sz="1800" dirty="0"/>
              <a:t> که پیشتر از آرزوهای سیاسی خود ناامید شده‌بودند، وقتی با مخالفت علی در خصوص سپردن حکومت </a:t>
            </a:r>
            <a:r>
              <a:rPr lang="fa-IR" sz="1800" dirty="0">
                <a:hlinkClick r:id="rId4" tooltip="بصره"/>
              </a:rPr>
              <a:t>بصره</a:t>
            </a:r>
            <a:r>
              <a:rPr lang="fa-IR" sz="1800" dirty="0"/>
              <a:t> و </a:t>
            </a:r>
            <a:r>
              <a:rPr lang="fa-IR" sz="1800" dirty="0">
                <a:hlinkClick r:id="rId3" tooltip="کوفه"/>
              </a:rPr>
              <a:t>کوفه</a:t>
            </a:r>
            <a:r>
              <a:rPr lang="fa-IR" sz="1800" dirty="0"/>
              <a:t> مواجه شدند، ناامیدیشان افزون‌تر گردید. این دو وقتی شنیدند که هوادارانشان در </a:t>
            </a:r>
            <a:r>
              <a:rPr lang="fa-IR" sz="1800" dirty="0">
                <a:hlinkClick r:id="rId11" tooltip="مکه"/>
              </a:rPr>
              <a:t>مکه</a:t>
            </a:r>
            <a:r>
              <a:rPr lang="fa-IR" sz="1800" dirty="0"/>
              <a:t> جمع شده‌اند، از علی درخواست کردند که اجازه دهد که برای </a:t>
            </a:r>
            <a:r>
              <a:rPr lang="fa-IR" sz="1800" dirty="0">
                <a:hlinkClick r:id="rId7" tooltip="عمره"/>
              </a:rPr>
              <a:t>عمره</a:t>
            </a:r>
            <a:r>
              <a:rPr lang="fa-IR" sz="1800" dirty="0"/>
              <a:t> مدینه را ترک گویند. پس از آن، این دو بیعت خود با علی را شکستند و مسئولیت قتل </a:t>
            </a:r>
            <a:r>
              <a:rPr lang="fa-IR" sz="1800" dirty="0">
                <a:hlinkClick r:id="rId12" tooltip="عثمان"/>
              </a:rPr>
              <a:t>عثمان</a:t>
            </a:r>
            <a:r>
              <a:rPr lang="fa-IR" sz="1800" dirty="0"/>
              <a:t> را به گردن وی انداختند و از وی خواستند که قاتلان را محاکمه کند. این دو چهار ماه بعد از قتل عثمان به مکه آمدند.</a:t>
            </a:r>
            <a:r>
              <a:rPr lang="fa-IR" sz="1800" baseline="30000" dirty="0">
                <a:hlinkClick r:id="rId13"/>
              </a:rPr>
              <a:t>[۳۷]</a:t>
            </a:r>
            <a:r>
              <a:rPr lang="fa-IR" sz="1800" dirty="0"/>
              <a:t> طبق برخی منابع تاریخ‌نگاری اسلامی، این طلحه و زبیر بودند عایشه را به شورش فراخواندند، تا بدین وسیله از قاتلان عثمان که در از یاران علی شده بودند خوانخواهی کنند و وی پس از مدتی اجابت کرد.</a:t>
            </a:r>
            <a:r>
              <a:rPr lang="fa-IR" sz="1800" baseline="30000" dirty="0">
                <a:hlinkClick r:id="rId14"/>
              </a:rPr>
              <a:t>[۳۸]</a:t>
            </a:r>
            <a:r>
              <a:rPr lang="fa-IR" sz="1800" dirty="0"/>
              <a:t> بر مبنای روایتی از </a:t>
            </a:r>
            <a:r>
              <a:rPr lang="fa-IR" sz="1800" dirty="0">
                <a:hlinkClick r:id="rId15" tooltip="ابن ابی الحدید"/>
              </a:rPr>
              <a:t>ابن ابی الحدید</a:t>
            </a:r>
            <a:r>
              <a:rPr lang="fa-IR" sz="1800" dirty="0"/>
              <a:t>، معاویه نقشی مهم در ترغیب زبیر و طلحه به قیام ضد علی داشت. اندک زمانی پس از آغاز خلافت علی، وی نامه‌ای را به زبیر نوشت و او را «</a:t>
            </a:r>
            <a:r>
              <a:rPr lang="fa-IR" sz="1800" dirty="0">
                <a:hlinkClick r:id="rId16" tooltip="امیرالمؤمنین"/>
              </a:rPr>
              <a:t>امیرالمؤمنین</a:t>
            </a:r>
            <a:r>
              <a:rPr lang="fa-IR" sz="1800" dirty="0"/>
              <a:t>» خواند و وعده داد که خودش و شامیان با او بیعت خواهند کرد. در آن نامه، طلحه و زبیر را به خونخواهی عثمان فراخواند. بر این مبنا، </a:t>
            </a:r>
            <a:r>
              <a:rPr lang="fa-IR" sz="1800" dirty="0">
                <a:hlinkClick r:id="rId17" tooltip="علی بهرامیان"/>
              </a:rPr>
              <a:t>علی بهرامیان</a:t>
            </a:r>
            <a:r>
              <a:rPr lang="fa-IR" sz="1800" dirty="0"/>
              <a:t> می‌نویسد که معاویه و دیگر افراد بنی امیه سعی داشتند تا با ایجاد جنگ میان رقبای اصلی شان، آن‌ها را به دست هم حذف کنن</a:t>
            </a:r>
            <a:endParaRPr lang="en-US" sz="1800" dirty="0"/>
          </a:p>
        </p:txBody>
      </p:sp>
    </p:spTree>
    <p:extLst>
      <p:ext uri="{BB962C8B-B14F-4D97-AF65-F5344CB8AC3E}">
        <p14:creationId xmlns:p14="http://schemas.microsoft.com/office/powerpoint/2010/main" val="30587581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982133" y="457200"/>
            <a:ext cx="7704667" cy="5257799"/>
          </a:xfrm>
        </p:spPr>
        <p:txBody>
          <a:bodyPr>
            <a:noAutofit/>
          </a:bodyPr>
          <a:lstStyle/>
          <a:p>
            <a:r>
              <a:rPr lang="fa-IR" sz="2000" dirty="0"/>
              <a:t>علاوه بر </a:t>
            </a:r>
            <a:r>
              <a:rPr lang="fa-IR" sz="2000" dirty="0">
                <a:hlinkClick r:id="rId2" tooltip="عایشه"/>
              </a:rPr>
              <a:t>عایشه</a:t>
            </a:r>
            <a:r>
              <a:rPr lang="fa-IR" sz="2000" dirty="0"/>
              <a:t>، افرادی از </a:t>
            </a:r>
            <a:r>
              <a:rPr lang="fa-IR" sz="2000" dirty="0">
                <a:hlinkClick r:id="rId3" tooltip="بنی‌امیه"/>
              </a:rPr>
              <a:t>بنی‌امیه</a:t>
            </a:r>
            <a:r>
              <a:rPr lang="fa-IR" sz="2000" dirty="0"/>
              <a:t> که از </a:t>
            </a:r>
            <a:r>
              <a:rPr lang="fa-IR" sz="2000" dirty="0">
                <a:hlinkClick r:id="rId4" tooltip="مدینه"/>
              </a:rPr>
              <a:t>مدینه</a:t>
            </a:r>
            <a:r>
              <a:rPr lang="fa-IR" sz="2000" dirty="0"/>
              <a:t> فرار کرده‌بودند و بر طبق نظر روبرت گلیو خلافت را در انحصار بنی امیه می‌دیدند</a:t>
            </a:r>
            <a:r>
              <a:rPr lang="fa-IR" sz="2000" baseline="30000" dirty="0">
                <a:hlinkClick r:id="rId5"/>
              </a:rPr>
              <a:t>[۴۰]</a:t>
            </a:r>
            <a:r>
              <a:rPr lang="fa-IR" sz="2000" dirty="0"/>
              <a:t> و اهدافشان با طلحه و زبیر متفاوت بود، در </a:t>
            </a:r>
            <a:r>
              <a:rPr lang="fa-IR" sz="2000" dirty="0">
                <a:hlinkClick r:id="rId6" tooltip="مکه"/>
              </a:rPr>
              <a:t>مکه</a:t>
            </a:r>
            <a:r>
              <a:rPr lang="fa-IR" sz="2000" dirty="0"/>
              <a:t> جمع شده و به والیان عزل شده </a:t>
            </a:r>
            <a:r>
              <a:rPr lang="fa-IR" sz="2000" dirty="0">
                <a:hlinkClick r:id="rId7" tooltip="بصره"/>
              </a:rPr>
              <a:t>بصره</a:t>
            </a:r>
            <a:r>
              <a:rPr lang="fa-IR" sz="2000" dirty="0"/>
              <a:t> و </a:t>
            </a:r>
            <a:r>
              <a:rPr lang="fa-IR" sz="2000" dirty="0">
                <a:hlinkClick r:id="rId8" tooltip="یمن"/>
              </a:rPr>
              <a:t>یمن</a:t>
            </a:r>
            <a:r>
              <a:rPr lang="fa-IR" sz="2000" dirty="0"/>
              <a:t> پیوستند که از </a:t>
            </a:r>
            <a:r>
              <a:rPr lang="fa-IR" sz="2000" dirty="0">
                <a:hlinkClick r:id="rId9" tooltip="بیت المال"/>
              </a:rPr>
              <a:t>بیت المال</a:t>
            </a:r>
            <a:r>
              <a:rPr lang="fa-IR" sz="2000" dirty="0"/>
              <a:t> برای خود پولی گرد آورده‌بودند.</a:t>
            </a:r>
            <a:r>
              <a:rPr lang="fa-IR" sz="2000" baseline="30000" dirty="0">
                <a:hlinkClick r:id="rId10"/>
              </a:rPr>
              <a:t>[۴۱]</a:t>
            </a:r>
            <a:r>
              <a:rPr lang="fa-IR" sz="2000" dirty="0"/>
              <a:t> بدین ترتیب، توطئه‌ای ضد علی شکل گرفت که علاوه برعایشه و طلحه و زبیر، کسانی از </a:t>
            </a:r>
            <a:r>
              <a:rPr lang="fa-IR" sz="2000" dirty="0">
                <a:hlinkClick r:id="rId11" tooltip="بنی امیه"/>
              </a:rPr>
              <a:t>بنی امیه</a:t>
            </a:r>
            <a:r>
              <a:rPr lang="fa-IR" sz="2000" dirty="0"/>
              <a:t> نظیر </a:t>
            </a:r>
            <a:r>
              <a:rPr lang="fa-IR" sz="2000" dirty="0">
                <a:hlinkClick r:id="rId12" tooltip="مروان بن حکم"/>
              </a:rPr>
              <a:t>مروان بن حکم</a:t>
            </a:r>
            <a:r>
              <a:rPr lang="fa-IR" sz="2000" dirty="0"/>
              <a:t> و </a:t>
            </a:r>
            <a:r>
              <a:rPr lang="fa-IR" sz="2000" dirty="0">
                <a:hlinkClick r:id="rId13" tooltip="سعید بن عاص"/>
              </a:rPr>
              <a:t>سعید بن عاص</a:t>
            </a:r>
            <a:r>
              <a:rPr lang="fa-IR" sz="2000" dirty="0"/>
              <a:t> و برخی دیگر از افرادی که تغییرات به وجود آمده اخیر را به عنوان زنگ خطری برای خود احساس می‌کردند، به این سه تن پیوستند. در این شرایط در نواحی پیرامون </a:t>
            </a:r>
            <a:r>
              <a:rPr lang="fa-IR" sz="2000" dirty="0">
                <a:hlinkClick r:id="rId14" tooltip="حجاز"/>
              </a:rPr>
              <a:t>حجاز</a:t>
            </a:r>
            <a:r>
              <a:rPr lang="fa-IR" sz="2000" dirty="0"/>
              <a:t>، مخالفت با علی زیاد بود. در </a:t>
            </a:r>
            <a:r>
              <a:rPr lang="fa-IR" sz="2000" dirty="0">
                <a:hlinkClick r:id="rId15" tooltip="شام"/>
              </a:rPr>
              <a:t>شام</a:t>
            </a:r>
            <a:r>
              <a:rPr lang="fa-IR" sz="2000" dirty="0"/>
              <a:t>، </a:t>
            </a:r>
            <a:r>
              <a:rPr lang="fa-IR" sz="2000" dirty="0">
                <a:hlinkClick r:id="rId16" tooltip="معاویه"/>
              </a:rPr>
              <a:t>معاویه</a:t>
            </a:r>
            <a:r>
              <a:rPr lang="fa-IR" sz="2000" dirty="0"/>
              <a:t> از </a:t>
            </a:r>
            <a:r>
              <a:rPr lang="fa-IR" sz="2000" dirty="0">
                <a:hlinkClick r:id="rId17" tooltip="بیعت"/>
              </a:rPr>
              <a:t>بیعت</a:t>
            </a:r>
            <a:r>
              <a:rPr lang="fa-IR" sz="2000" dirty="0"/>
              <a:t> با علی سرباز زد. در مناطق دیگر نیز مخالفت با علی شکل گرفته بود</a:t>
            </a:r>
            <a:endParaRPr lang="en-US" sz="2000" dirty="0"/>
          </a:p>
        </p:txBody>
      </p:sp>
    </p:spTree>
    <p:extLst>
      <p:ext uri="{BB962C8B-B14F-4D97-AF65-F5344CB8AC3E}">
        <p14:creationId xmlns:p14="http://schemas.microsoft.com/office/powerpoint/2010/main" val="13719390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982133" y="457200"/>
            <a:ext cx="7933267" cy="6019800"/>
          </a:xfrm>
        </p:spPr>
        <p:txBody>
          <a:bodyPr>
            <a:noAutofit/>
          </a:bodyPr>
          <a:lstStyle/>
          <a:p>
            <a:r>
              <a:rPr lang="fa-IR" sz="1800" dirty="0"/>
              <a:t>درخصوص انگیزه شورش علیه علی توضیحات متعددی ارائه شده‌است. به نظر ولیری، علت واقعی این شورش‌ها علیه علی، رویکرد بخشایشگر وی نسبت به مقصران قتل عثمان و ضعف وی در برخورد قاطع با شورشیان علیه خلیفه سوم بود. برخی از افراد به خاطر گستاخی و خطرآفرین بودن این جماعت، از دست آنان فرار کرده بودند. همچنین دلیل دیگر آنان در مخالفت با علی، سیاست «ضد </a:t>
            </a:r>
            <a:r>
              <a:rPr lang="fa-IR" sz="1800" dirty="0">
                <a:hlinkClick r:id="rId2" tooltip="قریش"/>
              </a:rPr>
              <a:t>قریش</a:t>
            </a:r>
            <a:r>
              <a:rPr lang="fa-IR" sz="1800" dirty="0"/>
              <a:t>» بوده‌است.</a:t>
            </a:r>
            <a:r>
              <a:rPr lang="fa-IR" sz="1800" baseline="30000" dirty="0">
                <a:hlinkClick r:id="rId3"/>
              </a:rPr>
              <a:t>[۴۴]</a:t>
            </a:r>
            <a:r>
              <a:rPr lang="fa-IR" sz="1800" dirty="0"/>
              <a:t> </a:t>
            </a:r>
            <a:r>
              <a:rPr lang="fa-IR" sz="1800" dirty="0">
                <a:hlinkClick r:id="rId4" tooltip="لئورا وچا ولیری"/>
              </a:rPr>
              <a:t>لئورا وچا ولیری</a:t>
            </a:r>
            <a:r>
              <a:rPr lang="fa-IR" sz="1800" dirty="0"/>
              <a:t> می‌نویسد طلحه و زبیر و عایشه درخواست داشتند که </a:t>
            </a:r>
            <a:r>
              <a:rPr lang="fa-IR" sz="1800" dirty="0">
                <a:hlinkClick r:id="rId5" tooltip="حدود شرعی"/>
              </a:rPr>
              <a:t>حدود شرعی</a:t>
            </a:r>
            <a:r>
              <a:rPr lang="fa-IR" sz="1800" dirty="0"/>
              <a:t> باید برای همه به‌طور مساوی برپا داشته شود و مجموعه‌ای از اصلاحات باید انجام گیرد. از آنجایی که این سه تن در سرنوشت عثمان به نوبه خود مسئول بودند، علت شورششان در راستای درخواست خونخواهی عثمان و مقصودی که از اصلاحات مد نظر داشتند، مبهم به نظر می‌رسد. به نظر می‌رسد که انگیزه‌های اجتماعی و اقتصادی که به خاطر ترس از تأثیرگذاری تندروان بر علی برانگیخته شده بود، توضیح قانع‌کننده تری باشد تا احساسات شخصی. هرچند در میان مخالفان عثمان، بدون شک افراد میانه‌رو خواستار تغییر سیاست‌های وی بودند؛ ولی هیچ‌کس فکر نمی‌کرد که کار به تغییرات اساسی سیاست‌ها بکشد.</a:t>
            </a:r>
            <a:r>
              <a:rPr lang="fa-IR" sz="1800" baseline="30000" dirty="0">
                <a:hlinkClick r:id="rId6"/>
              </a:rPr>
              <a:t>[۴۵]</a:t>
            </a:r>
            <a:r>
              <a:rPr lang="fa-IR" sz="1800" dirty="0"/>
              <a:t> برخی مورخان نظیر </a:t>
            </a:r>
            <a:r>
              <a:rPr lang="fa-IR" sz="1800" dirty="0">
                <a:hlinkClick r:id="rId7" tooltip="مادلونگ"/>
              </a:rPr>
              <a:t>مادلونگ</a:t>
            </a:r>
            <a:r>
              <a:rPr lang="fa-IR" sz="1800" dirty="0"/>
              <a:t> بر این باورند که این چند تن کشته شدن </a:t>
            </a:r>
            <a:r>
              <a:rPr lang="fa-IR" sz="1800" dirty="0">
                <a:hlinkClick r:id="rId8" tooltip="عثمان"/>
              </a:rPr>
              <a:t>عثمان</a:t>
            </a:r>
            <a:r>
              <a:rPr lang="fa-IR" sz="1800" dirty="0"/>
              <a:t> را بهانه‌ای برای مخالفت با علی و جاه طلبی خود قرار دادند؛ زیرا آنها، خلافت علی را با منافع خود، سازگار نمی‌دیدند. از سوی دیگر، مخالفان عثمان مدعی بودند که خون </a:t>
            </a:r>
            <a:r>
              <a:rPr lang="fa-IR" sz="1800" dirty="0">
                <a:hlinkClick r:id="rId8" tooltip="عثمان"/>
              </a:rPr>
              <a:t>عثمان</a:t>
            </a:r>
            <a:r>
              <a:rPr lang="fa-IR" sz="1800" dirty="0"/>
              <a:t> نیازی به قصاص ندارد، زیرا وی به خاطر عمل نکردن به </a:t>
            </a:r>
            <a:r>
              <a:rPr lang="fa-IR" sz="1800" dirty="0">
                <a:hlinkClick r:id="rId9" tooltip="قرآن"/>
              </a:rPr>
              <a:t>قرآن</a:t>
            </a:r>
            <a:r>
              <a:rPr lang="fa-IR" sz="1800" dirty="0"/>
              <a:t> و سنت </a:t>
            </a:r>
            <a:r>
              <a:rPr lang="fa-IR" sz="1800" dirty="0">
                <a:hlinkClick r:id="rId10" tooltip="محمد"/>
              </a:rPr>
              <a:t>محمد</a:t>
            </a:r>
            <a:r>
              <a:rPr lang="fa-IR" sz="1800" dirty="0"/>
              <a:t> کشته شده‌است</a:t>
            </a:r>
            <a:endParaRPr lang="en-US" sz="1800" dirty="0"/>
          </a:p>
        </p:txBody>
      </p:sp>
    </p:spTree>
    <p:extLst>
      <p:ext uri="{BB962C8B-B14F-4D97-AF65-F5344CB8AC3E}">
        <p14:creationId xmlns:p14="http://schemas.microsoft.com/office/powerpoint/2010/main" val="14112339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982133" y="457200"/>
            <a:ext cx="7933267" cy="5943599"/>
          </a:xfrm>
        </p:spPr>
        <p:txBody>
          <a:bodyPr>
            <a:noAutofit/>
          </a:bodyPr>
          <a:lstStyle/>
          <a:p>
            <a:r>
              <a:rPr lang="fa-IR" sz="2000" dirty="0"/>
              <a:t>ولیری معتقد است، عایشه برجسته‌ترین شخصیت جنگ جمل در میان مخالفان علی است و وی را در هدفش مصمم و سخت‌کوش می‌داند (به غیر از لحظه‌ای که صدای سگ‌های </a:t>
            </a:r>
            <a:r>
              <a:rPr lang="fa-IR" sz="2000" dirty="0">
                <a:hlinkClick r:id="rId2" tooltip="حوئب (صفحه وجود ندارد)"/>
              </a:rPr>
              <a:t>حوئب</a:t>
            </a:r>
            <a:r>
              <a:rPr lang="fa-IR" sz="2000" dirty="0"/>
              <a:t> را می‌شنود)، حال آنکه طلحه و زبیر با یکدیگر نزاع کرده، توجیه‌های ضعیفی برای شکستن پیمان با علی آورده، از مهلکه جنگ فرار کرده و به خاطر آرزوهایشان به این عرصه وارد شده‌اند و در عین حال قاطعیت و توان لازم را برای پیروزی نداشته‌اند؛ ولیری به نظری از </a:t>
            </a:r>
            <a:r>
              <a:rPr lang="fa-IR" sz="2000" dirty="0">
                <a:hlinkClick r:id="rId3" tooltip="کائتانی"/>
              </a:rPr>
              <a:t>کائتانی</a:t>
            </a:r>
            <a:r>
              <a:rPr lang="fa-IR" sz="2000" dirty="0"/>
              <a:t> اشاره می‌کند که مروان را سازمان دهنده پشت پرده برنامه‌های عایشه می‌داند و معتقد است گرچه این تئوری جالب است، اما از لحاظ تاریخی سندی ندارد. اگر مروان به واقع این چنین می‌بود، باید محتاطانه عمل می‌کرد و منابع چیزی از فعالیت‌های وی در این باره را، نباید انعکاس می‌دادند. عایشه نقش زیادی در برانگیختن مردم ضد علی داشت، اما طلحه و زبیر نمی‌توانستند به اندازه وی مؤثر باشند؛ زیرا این دو نیز در برهم زدن افکار عمومی ضد عثمان نقش داشتند و در قتل وی به نوبه خود مسئول بودند؛ ولیری معتقد است این دو از طرفی نیز بلافاصله با علی بیعت کرده بودند و در حال حاضر برای توجیه پیمان‌شکنی خود با علی، مدعی بودند که به زور با وی بیعت نموده‌اند.</a:t>
            </a:r>
            <a:r>
              <a:rPr lang="fa-IR" sz="2000" baseline="30000" dirty="0">
                <a:hlinkClick r:id="rId4"/>
              </a:rPr>
              <a:t>[۴۷]</a:t>
            </a:r>
            <a:r>
              <a:rPr lang="fa-IR" sz="2000" dirty="0"/>
              <a:t> برخی از صحابه، عملکرد عایشه را در تضاد با امر قرآن به </a:t>
            </a:r>
            <a:r>
              <a:rPr lang="fa-IR" sz="2000" dirty="0">
                <a:hlinkClick r:id="rId5" tooltip="همسران محمد"/>
              </a:rPr>
              <a:t>همسران محمد</a:t>
            </a:r>
            <a:r>
              <a:rPr lang="fa-IR" sz="2000" dirty="0"/>
              <a:t> در </a:t>
            </a:r>
            <a:r>
              <a:rPr lang="fa-IR" sz="2000" dirty="0">
                <a:hlinkClick r:id="rId6" tooltip="سوره احزاب"/>
              </a:rPr>
              <a:t>سوره احزاب</a:t>
            </a:r>
            <a:r>
              <a:rPr lang="fa-IR" sz="2000" dirty="0"/>
              <a:t> می‌دانند</a:t>
            </a:r>
            <a:endParaRPr lang="en-US" sz="2000" dirty="0"/>
          </a:p>
        </p:txBody>
      </p:sp>
    </p:spTree>
    <p:extLst>
      <p:ext uri="{BB962C8B-B14F-4D97-AF65-F5344CB8AC3E}">
        <p14:creationId xmlns:p14="http://schemas.microsoft.com/office/powerpoint/2010/main" val="17905956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2133" y="457200"/>
            <a:ext cx="7704667" cy="5638799"/>
          </a:xfrm>
        </p:spPr>
        <p:txBody>
          <a:bodyPr>
            <a:noAutofit/>
          </a:bodyPr>
          <a:lstStyle/>
          <a:p>
            <a:r>
              <a:rPr lang="fa-IR" sz="2000" b="1" dirty="0"/>
              <a:t>حرکت سپاه طلحه، زبیر و عایشه به سمت بصره</a:t>
            </a:r>
            <a:br>
              <a:rPr lang="fa-IR" sz="2000" b="1" dirty="0"/>
            </a:br>
            <a:r>
              <a:rPr lang="fa-IR" sz="2000" b="1" dirty="0" smtClean="0"/>
              <a:t/>
            </a:r>
            <a:br>
              <a:rPr lang="fa-IR" sz="2000" b="1" dirty="0" smtClean="0"/>
            </a:br>
            <a:r>
              <a:rPr lang="fa-IR" sz="2000" dirty="0"/>
              <a:t>پس از آنکه </a:t>
            </a:r>
            <a:r>
              <a:rPr lang="fa-IR" sz="2000" dirty="0">
                <a:hlinkClick r:id="rId2" tooltip="طلحه"/>
              </a:rPr>
              <a:t>طلحه</a:t>
            </a:r>
            <a:r>
              <a:rPr lang="fa-IR" sz="2000" dirty="0"/>
              <a:t> و </a:t>
            </a:r>
            <a:r>
              <a:rPr lang="fa-IR" sz="2000" dirty="0">
                <a:hlinkClick r:id="rId3" tooltip="زبیر"/>
              </a:rPr>
              <a:t>زبیر</a:t>
            </a:r>
            <a:r>
              <a:rPr lang="fa-IR" sz="2000" dirty="0"/>
              <a:t> و دیگر مخالفان، در جمع‌آوری حامیان در </a:t>
            </a:r>
            <a:r>
              <a:rPr lang="fa-IR" sz="2000" dirty="0">
                <a:hlinkClick r:id="rId4" tooltip="حجاز"/>
              </a:rPr>
              <a:t>حجاز</a:t>
            </a:r>
            <a:r>
              <a:rPr lang="fa-IR" sz="2000" dirty="0"/>
              <a:t> ناکام ماندند، به دنبال بهترین جا برای گردآوری لشکر و تقویت مالی سپاهشان برای پیروزی بر علی بودند. آن‌ها بعد از مشورت با یکدیگر، به امید پیدا کردن نیرو و منابع لازم برای بسیج کردن حامیان عراقی خود، تصمیم گرفتند به </a:t>
            </a:r>
            <a:r>
              <a:rPr lang="fa-IR" sz="2000" dirty="0">
                <a:hlinkClick r:id="rId5" tooltip="بصره"/>
              </a:rPr>
              <a:t>بصره</a:t>
            </a:r>
            <a:r>
              <a:rPr lang="fa-IR" sz="2000" dirty="0"/>
              <a:t> بروند.</a:t>
            </a:r>
            <a:r>
              <a:rPr lang="fa-IR" sz="2000" baseline="30000" dirty="0">
                <a:hlinkClick r:id="rId6"/>
              </a:rPr>
              <a:t>[۵۲]</a:t>
            </a:r>
            <a:r>
              <a:rPr lang="fa-IR" sz="2000" baseline="30000" dirty="0">
                <a:hlinkClick r:id="rId7"/>
              </a:rPr>
              <a:t>[۵۳]</a:t>
            </a:r>
            <a:r>
              <a:rPr lang="fa-IR" sz="2000" dirty="0"/>
              <a:t> از جمله عوامل ترغیب آن‌ها به سوی بصره، امید پشتیبانی از جانب </a:t>
            </a:r>
            <a:r>
              <a:rPr lang="fa-IR" sz="2000" dirty="0">
                <a:hlinkClick r:id="rId8" tooltip="عبدالله بن عامر"/>
              </a:rPr>
              <a:t>عبدالله بن عامر</a:t>
            </a:r>
            <a:r>
              <a:rPr lang="fa-IR" sz="2000" dirty="0"/>
              <a:t> اموی بود که در نیمه دوم خلافت عثمان، فرماندار بصره بود. او به شورشیان وعده داد که در بصره می‌توانند عِده و عَده گردآورند. همچنین، طلحه و زبیر به پیشنهاد عبدالله بن عامر به </a:t>
            </a:r>
            <a:r>
              <a:rPr lang="fa-IR" sz="2000" dirty="0">
                <a:hlinkClick r:id="rId9" tooltip="احنف بن قیس"/>
              </a:rPr>
              <a:t>احنف بن قیس</a:t>
            </a:r>
            <a:r>
              <a:rPr lang="fa-IR" sz="2000" dirty="0"/>
              <a:t>، </a:t>
            </a:r>
            <a:r>
              <a:rPr lang="fa-IR" sz="2000" dirty="0">
                <a:hlinkClick r:id="rId10" tooltip="کعب بن سور (صفحه وجود ندارد)"/>
              </a:rPr>
              <a:t>کعب بن سور</a:t>
            </a:r>
            <a:r>
              <a:rPr lang="fa-IR" sz="2000" dirty="0"/>
              <a:t> و </a:t>
            </a:r>
            <a:r>
              <a:rPr lang="fa-IR" sz="2000" dirty="0">
                <a:hlinkClick r:id="rId11" tooltip="منذر بن ربیعه (صفحه وجود ندارد)"/>
              </a:rPr>
              <a:t>منذر بن ربیعه</a:t>
            </a:r>
            <a:r>
              <a:rPr lang="fa-IR" sz="2000" dirty="0"/>
              <a:t>، که از سران قبایل بصره بودند، نامه نوشتند و خونخواهی عثمان را مطرح کردند. اما، هیچ‌یک از این سه تن نپذیرفتند که به آن‌ها بپیوندند.</a:t>
            </a:r>
            <a:r>
              <a:rPr lang="fa-IR" sz="2000" baseline="30000" dirty="0">
                <a:hlinkClick r:id="rId12"/>
              </a:rPr>
              <a:t>[۵۴]</a:t>
            </a:r>
            <a:r>
              <a:rPr lang="fa-IR" sz="2000" dirty="0"/>
              <a:t> اما عاملی که مانع رفتن آن‌ها به شام شد، آن بود که شام در اختیار معاویه بود و به روایتی </a:t>
            </a:r>
            <a:r>
              <a:rPr lang="fa-IR" sz="2000" dirty="0">
                <a:hlinkClick r:id="rId13" tooltip="ولید بن عقبه"/>
              </a:rPr>
              <a:t>ولید بن عقبه</a:t>
            </a:r>
            <a:r>
              <a:rPr lang="fa-IR" sz="2000" dirty="0"/>
              <a:t> هشدار داد که معاویه آن‌ها را یاری نخواهد کرد. خود معاویه نیز در مکاتبه‌ای با زبیر، وی را به تسلط بر عراق دعوت کرد.</a:t>
            </a:r>
            <a:r>
              <a:rPr lang="fa-IR" sz="2000" baseline="30000" dirty="0">
                <a:hlinkClick r:id="rId14"/>
              </a:rPr>
              <a:t>[۵۵]</a:t>
            </a:r>
            <a:r>
              <a:rPr lang="fa-IR" sz="2000" dirty="0"/>
              <a:t> </a:t>
            </a:r>
            <a:r>
              <a:rPr lang="fa-IR" sz="2000" dirty="0">
                <a:hlinkClick r:id="rId15" tooltip="یعلی بن امیه"/>
              </a:rPr>
              <a:t>یعلی بن امیه</a:t>
            </a:r>
            <a:r>
              <a:rPr lang="fa-IR" sz="2000" dirty="0"/>
              <a:t>، فرماندار عثمان در یمن، با اموالی که آورده بود، سپاه جمل را تجهیز کرد. همچنین، شتری به نام «عسکر» را، که منشأ وجه تسمیه جنگ جمل بود، وی در اختیار عایشه قرار داد.</a:t>
            </a:r>
            <a:r>
              <a:rPr lang="fa-IR" sz="2000" baseline="30000" dirty="0">
                <a:hlinkClick r:id="rId16"/>
              </a:rPr>
              <a:t>[۵۶]</a:t>
            </a:r>
            <a:r>
              <a:rPr lang="fa-IR" sz="2000" baseline="30000" dirty="0">
                <a:hlinkClick r:id="rId17"/>
              </a:rPr>
              <a:t>[۵۷]</a:t>
            </a:r>
            <a:r>
              <a:rPr lang="fa-IR" sz="2000" dirty="0"/>
              <a:t> علی بهرامیان، با توجه به ثروت افسانه‌ای طلحه و زبیر، پرداخت هزینه سپاه از سوی بنی امیه را شگفت‌انگیز و اغراق‌آمیز می‌داند</a:t>
            </a:r>
            <a:endParaRPr lang="en-US" sz="2000" dirty="0"/>
          </a:p>
        </p:txBody>
      </p:sp>
    </p:spTree>
    <p:extLst>
      <p:ext uri="{BB962C8B-B14F-4D97-AF65-F5344CB8AC3E}">
        <p14:creationId xmlns:p14="http://schemas.microsoft.com/office/powerpoint/2010/main" val="24535188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982133" y="457200"/>
            <a:ext cx="7704667" cy="5562599"/>
          </a:xfrm>
        </p:spPr>
        <p:txBody>
          <a:bodyPr>
            <a:noAutofit/>
          </a:bodyPr>
          <a:lstStyle/>
          <a:p>
            <a:r>
              <a:rPr lang="fa-IR" sz="2000" dirty="0"/>
              <a:t>عایشه، طلحه و زبیر به همراه ۶۰۰ یا ۷۰۰ سوار راهی بصره شدند و بر طبق نقل </a:t>
            </a:r>
            <a:r>
              <a:rPr lang="fa-IR" sz="2000" dirty="0">
                <a:hlinkClick r:id="rId2" tooltip="محمد بن جریر طبری"/>
              </a:rPr>
              <a:t>طبری</a:t>
            </a:r>
            <a:r>
              <a:rPr lang="fa-IR" sz="2000" dirty="0"/>
              <a:t> در آخرین روز ربیع‌الثانی عازم شدند.</a:t>
            </a:r>
            <a:r>
              <a:rPr lang="fa-IR" sz="2000" baseline="30000" dirty="0">
                <a:hlinkClick r:id="rId3"/>
              </a:rPr>
              <a:t>[۵۹]</a:t>
            </a:r>
            <a:r>
              <a:rPr lang="fa-IR" sz="2000" dirty="0"/>
              <a:t> علی بهرامیان تعداد سپاه جمل را در این زمان ۶۰۰ تا ۹۰۰ نفر تخمین می‌زند</a:t>
            </a:r>
            <a:r>
              <a:rPr lang="fa-IR" sz="2000" baseline="30000" dirty="0">
                <a:hlinkClick r:id="rId4"/>
              </a:rPr>
              <a:t>[۶۰]</a:t>
            </a:r>
            <a:r>
              <a:rPr lang="fa-IR" sz="2000" dirty="0"/>
              <a:t> و به روایت دیگر ۳۰۰۰ نفر بوده‌است.</a:t>
            </a:r>
            <a:r>
              <a:rPr lang="fa-IR" sz="2000" baseline="30000" dirty="0">
                <a:hlinkClick r:id="rId5"/>
              </a:rPr>
              <a:t>[۶۱]</a:t>
            </a:r>
            <a:r>
              <a:rPr lang="fa-IR" sz="2000" dirty="0"/>
              <a:t> ویلفرد مادلونگ تخمین می‌زند که این سه تن، تقریباً چهار ماه پس از خلافت علی در ربیع‌الثانی ۳۶ هجری مصادف با اکتبر ۶۵۶ میلادی، به همراه حامیانشان، مکه را به سمت عراق ترک کردند.</a:t>
            </a:r>
            <a:r>
              <a:rPr lang="fa-IR" sz="2000" baseline="30000" dirty="0">
                <a:hlinkClick r:id="rId6"/>
              </a:rPr>
              <a:t>[۶۲]</a:t>
            </a:r>
            <a:r>
              <a:rPr lang="fa-IR" sz="2000" dirty="0"/>
              <a:t> پس از طی یک منزل از مکه، برخی از افراد از سپاه جمل جدا شدند. </a:t>
            </a:r>
            <a:r>
              <a:rPr lang="fa-IR" sz="2000" dirty="0">
                <a:hlinkClick r:id="rId7" tooltip="مغیره بن شعبه"/>
              </a:rPr>
              <a:t>مغیره بن شعبه</a:t>
            </a:r>
            <a:r>
              <a:rPr lang="fa-IR" sz="2000" dirty="0"/>
              <a:t> به همراه افراد قبیله </a:t>
            </a:r>
            <a:r>
              <a:rPr lang="fa-IR" sz="2000" dirty="0">
                <a:hlinkClick r:id="rId8" tooltip="ثقیف"/>
              </a:rPr>
              <a:t>ثقیف</a:t>
            </a:r>
            <a:r>
              <a:rPr lang="fa-IR" sz="2000" dirty="0"/>
              <a:t> بازگشت. همچنین، </a:t>
            </a:r>
            <a:r>
              <a:rPr lang="fa-IR" sz="2000" dirty="0">
                <a:hlinkClick r:id="rId9" tooltip="سعید بن عاص"/>
              </a:rPr>
              <a:t>سعید بن عاص</a:t>
            </a:r>
            <a:r>
              <a:rPr lang="fa-IR" sz="2000" dirty="0"/>
              <a:t> به مروان بن حکم گفت، آن‌ها که خون عثمان را ریخته‌اند بر پشت شتران نشسته‌اند، آن‌ها را بکشید و خود را به کشتن مدهید و خود به مکه برگشت</a:t>
            </a:r>
            <a:endParaRPr lang="en-US" sz="2000" dirty="0"/>
          </a:p>
        </p:txBody>
      </p:sp>
    </p:spTree>
    <p:extLst>
      <p:ext uri="{BB962C8B-B14F-4D97-AF65-F5344CB8AC3E}">
        <p14:creationId xmlns:p14="http://schemas.microsoft.com/office/powerpoint/2010/main" val="2442514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982133" y="457200"/>
            <a:ext cx="7704667" cy="5486399"/>
          </a:xfrm>
        </p:spPr>
        <p:txBody>
          <a:bodyPr>
            <a:noAutofit/>
          </a:bodyPr>
          <a:lstStyle/>
          <a:p>
            <a:r>
              <a:rPr lang="fa-IR" sz="2400" dirty="0"/>
              <a:t>علی، در ابتدا که از مخالفت‌ها ضد وی در مکه مطلع شد، اعلام کرد که اگر به همین سطح از ابراز اعتراض و مخالفت اکتفا کنند، با آنان برخورد نخواهد کرد. اما، وقتی دریافت که آن‌ها قصد حرکت به بصره را دارند، به مقابله برخاست و گفت که با این اقدام آن‌ها سامان امور مسلمانان خواهد گسست.</a:t>
            </a:r>
            <a:r>
              <a:rPr lang="fa-IR" sz="2400" baseline="30000" dirty="0">
                <a:hlinkClick r:id="rId2"/>
              </a:rPr>
              <a:t>[۶۴]</a:t>
            </a:r>
            <a:r>
              <a:rPr lang="fa-IR" sz="2400" dirty="0"/>
              <a:t> وی با شنیدن این موضوع، متوجه شد که باید کاری کند، تا دولتش در مدینه منزوی نشود. علی، </a:t>
            </a:r>
            <a:r>
              <a:rPr lang="fa-IR" sz="2400" dirty="0">
                <a:hlinkClick r:id="rId3" tooltip="سهل بن حنیف"/>
              </a:rPr>
              <a:t>سهل بن حنیف</a:t>
            </a:r>
            <a:r>
              <a:rPr lang="fa-IR" sz="2400" dirty="0"/>
              <a:t> را به امارت مدینه گماشت و توانست حدود ۷۰۰ سوار برای خود فراهم کند. علی بر آن بود که جلوی شورش را بگیرد، اما موفق نشد</a:t>
            </a:r>
            <a:endParaRPr lang="en-US" sz="2400" dirty="0"/>
          </a:p>
        </p:txBody>
      </p:sp>
    </p:spTree>
    <p:extLst>
      <p:ext uri="{BB962C8B-B14F-4D97-AF65-F5344CB8AC3E}">
        <p14:creationId xmlns:p14="http://schemas.microsoft.com/office/powerpoint/2010/main" val="39268788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2133" y="304800"/>
            <a:ext cx="7704667" cy="6172199"/>
          </a:xfrm>
        </p:spPr>
        <p:txBody>
          <a:bodyPr>
            <a:noAutofit/>
          </a:bodyPr>
          <a:lstStyle/>
          <a:p>
            <a:r>
              <a:rPr lang="fa-IR" sz="1800" b="1" dirty="0"/>
              <a:t>رویارویی سپاه عایشه با سپاه عثمان بن حنیف در </a:t>
            </a:r>
            <a:r>
              <a:rPr lang="fa-IR" sz="1800" b="1" dirty="0" smtClean="0"/>
              <a:t>بصره</a:t>
            </a:r>
            <a:br>
              <a:rPr lang="fa-IR" sz="1800" b="1" dirty="0" smtClean="0"/>
            </a:br>
            <a:r>
              <a:rPr lang="fa-IR" sz="1800" b="1" dirty="0"/>
              <a:t/>
            </a:r>
            <a:br>
              <a:rPr lang="fa-IR" sz="1800" b="1" dirty="0"/>
            </a:br>
            <a:r>
              <a:rPr lang="fa-IR" sz="1800" dirty="0"/>
              <a:t>زمانی که سپاه جمل نزدیک بصره رسید، </a:t>
            </a:r>
            <a:r>
              <a:rPr lang="fa-IR" sz="1800" dirty="0">
                <a:hlinkClick r:id="rId2" tooltip="عثمان بن حنیف"/>
              </a:rPr>
              <a:t>عثمان بن حنیف</a:t>
            </a:r>
            <a:r>
              <a:rPr lang="fa-IR" sz="1800" dirty="0"/>
              <a:t>، والی منصوب علی در بصره، دو تن از کارگزاران وفادارش، </a:t>
            </a:r>
            <a:r>
              <a:rPr lang="fa-IR" sz="1800" dirty="0">
                <a:hlinkClick r:id="rId3" tooltip="ابوالاسود دؤلی"/>
              </a:rPr>
              <a:t>ابوالاسود دؤلی</a:t>
            </a:r>
            <a:r>
              <a:rPr lang="fa-IR" sz="1800" dirty="0"/>
              <a:t> و </a:t>
            </a:r>
            <a:r>
              <a:rPr lang="fa-IR" sz="1800" dirty="0">
                <a:hlinkClick r:id="rId4" tooltip="عمران بن حصین"/>
              </a:rPr>
              <a:t>عمران بن حصین</a:t>
            </a:r>
            <a:r>
              <a:rPr lang="fa-IR" sz="1800" dirty="0"/>
              <a:t>، را نزد آنان فرستاد تا بداند برای چه به بصره آمده‌اند. سپاه جمل در پاسخ گفتند برای خونخواهی عثمان و تشکیل </a:t>
            </a:r>
            <a:r>
              <a:rPr lang="fa-IR" sz="1800" dirty="0">
                <a:hlinkClick r:id="rId5" tooltip="شورای خلافت"/>
              </a:rPr>
              <a:t>شورای خلافت</a:t>
            </a:r>
            <a:r>
              <a:rPr lang="fa-IR" sz="1800" dirty="0"/>
              <a:t> برای انتخاب خلیفه جدید. در نتیجه، عثمان از مردم خواست که مجهز و مسلح شوند. در بدو ورود سپاه جمل به بصره، مردم به همراه </a:t>
            </a:r>
            <a:r>
              <a:rPr lang="fa-IR" sz="1800" dirty="0">
                <a:hlinkClick r:id="rId2" tooltip="عثمان بن حنیف"/>
              </a:rPr>
              <a:t>عثمان بن حنیف</a:t>
            </a:r>
            <a:r>
              <a:rPr lang="fa-IR" sz="1800" dirty="0"/>
              <a:t> در مدخل غربی شهر، موسوم به مربد، گرد آمدند. ابتدا طلحه برایشان سخنرانی کردند. طلحه گفت که به زور شمشیر با علی بیعت کرده و با وجود انتقاد به شیوه زمامداری عثمان، خواهان قتل وی نبوده‌اند. اما عبدالله بن حکیم تمیمی نامه‌های قبلی طلحه را ارائه داد، که در آن‌ها خلاف این را نوشته بود. زبیر و عایشه نیز در خصوص ضرورت خونخواهی عثمان و تشکیل </a:t>
            </a:r>
            <a:r>
              <a:rPr lang="fa-IR" sz="1800" dirty="0">
                <a:hlinkClick r:id="rId5" tooltip="شورای خلافت"/>
              </a:rPr>
              <a:t>شورای خلافت</a:t>
            </a:r>
            <a:r>
              <a:rPr lang="fa-IR" sz="1800" dirty="0"/>
              <a:t> برای انتخاب خلیفه سخن گفتند.</a:t>
            </a:r>
            <a:r>
              <a:rPr lang="fa-IR" sz="1800" baseline="30000" dirty="0">
                <a:hlinkClick r:id="rId6"/>
              </a:rPr>
              <a:t>[۶۸]</a:t>
            </a:r>
            <a:r>
              <a:rPr lang="fa-IR" sz="1800" baseline="30000" dirty="0">
                <a:hlinkClick r:id="rId7"/>
              </a:rPr>
              <a:t>[۶۹]</a:t>
            </a:r>
            <a:r>
              <a:rPr lang="fa-IR" sz="1800" dirty="0"/>
              <a:t> مردم بصره به دو گروه تجزیه شدند، گروهی به </a:t>
            </a:r>
            <a:r>
              <a:rPr lang="fa-IR" sz="1800" dirty="0">
                <a:hlinkClick r:id="rId2" tooltip="عثمان بن حنیف"/>
              </a:rPr>
              <a:t>عثمان بن حنیف</a:t>
            </a:r>
            <a:r>
              <a:rPr lang="fa-IR" sz="1800" dirty="0"/>
              <a:t>، که بر حسب وظیفه با عملیات عایشه مخالف بود و منتظر آمدن علی به بصره بود، وفادار ماندند و گروهی نیز به لشکر عایشه پیوستند. بدین ترتیب، ناآرامی‌ها در بصره شروع شد</a:t>
            </a:r>
            <a:endParaRPr lang="en-US" sz="1800" dirty="0"/>
          </a:p>
        </p:txBody>
      </p:sp>
    </p:spTree>
    <p:extLst>
      <p:ext uri="{BB962C8B-B14F-4D97-AF65-F5344CB8AC3E}">
        <p14:creationId xmlns:p14="http://schemas.microsoft.com/office/powerpoint/2010/main" val="13256293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2133" y="457200"/>
            <a:ext cx="8009467" cy="6095999"/>
          </a:xfrm>
        </p:spPr>
        <p:txBody>
          <a:bodyPr>
            <a:noAutofit/>
          </a:bodyPr>
          <a:lstStyle/>
          <a:p>
            <a:r>
              <a:rPr lang="fa-IR" sz="2000" b="1" dirty="0"/>
              <a:t>درخواست یاری علی از مردم کوفه</a:t>
            </a:r>
            <a:br>
              <a:rPr lang="fa-IR" sz="2000" b="1" dirty="0"/>
            </a:br>
            <a:r>
              <a:rPr lang="fa-IR" sz="2000" b="1" dirty="0" smtClean="0"/>
              <a:t/>
            </a:r>
            <a:br>
              <a:rPr lang="fa-IR" sz="2000" b="1" dirty="0" smtClean="0"/>
            </a:br>
            <a:r>
              <a:rPr lang="fa-IR" sz="2000" dirty="0"/>
              <a:t>علی مجبور به جلوگیری از تصرف عراق توسط این گروه شد، چرا که </a:t>
            </a:r>
            <a:r>
              <a:rPr lang="fa-IR" sz="2000" dirty="0">
                <a:hlinkClick r:id="rId2" tooltip="شام"/>
              </a:rPr>
              <a:t>شام</a:t>
            </a:r>
            <a:r>
              <a:rPr lang="fa-IR" sz="2000" dirty="0"/>
              <a:t> فقط از معاویه اطاعت می‌کرد. در مصر نیز هرج و مرج وجود داشت؛ بنابراین با از کف رفتن عراق، عملاً استان‌های شرقی وابسته به آن شامل </a:t>
            </a:r>
            <a:r>
              <a:rPr lang="fa-IR" sz="2000" dirty="0">
                <a:hlinkClick r:id="rId3" tooltip="ایران"/>
              </a:rPr>
              <a:t>ایران</a:t>
            </a:r>
            <a:r>
              <a:rPr lang="fa-IR" sz="2000" dirty="0"/>
              <a:t> نیز از دست می‌رفت.</a:t>
            </a:r>
            <a:r>
              <a:rPr lang="fa-IR" sz="2000" baseline="30000" dirty="0">
                <a:hlinkClick r:id="rId4"/>
              </a:rPr>
              <a:t>[۸۳]</a:t>
            </a:r>
            <a:r>
              <a:rPr lang="fa-IR" sz="2000" dirty="0"/>
              <a:t> در هنگام عزیمت علی از مدینه به سمت بصره (قبل از وقوع نبرد جمل) علی در جایی توقف کرد و با قریشیان مکی بصره دیدار کرد.</a:t>
            </a:r>
            <a:r>
              <a:rPr lang="fa-IR" sz="2000" baseline="30000" dirty="0">
                <a:hlinkClick r:id="rId5"/>
              </a:rPr>
              <a:t>[۸۴]</a:t>
            </a:r>
            <a:r>
              <a:rPr lang="fa-IR" sz="2000" dirty="0"/>
              <a:t> در </a:t>
            </a:r>
            <a:r>
              <a:rPr lang="fa-IR" sz="2000" dirty="0">
                <a:hlinkClick r:id="rId6" tooltip="ربذه"/>
              </a:rPr>
              <a:t>ربذه</a:t>
            </a:r>
            <a:r>
              <a:rPr lang="fa-IR" sz="2000" dirty="0"/>
              <a:t>، علی اخبار درگیری‌های بصره میان سپاه بصره با عثمان بن حنیف و حکیم بن جبله را دریافت کرد. سپاه جمل، عثمان بن حنیف را آزاد کردند و وی که موی سر و ریشش کنده شده بود در ربذه</a:t>
            </a:r>
            <a:r>
              <a:rPr lang="fa-IR" sz="2000" baseline="30000" dirty="0">
                <a:hlinkClick r:id="rId7"/>
              </a:rPr>
              <a:t>[۸۵]</a:t>
            </a:r>
            <a:r>
              <a:rPr lang="fa-IR" sz="2000" dirty="0"/>
              <a:t> یا ذی قار</a:t>
            </a:r>
            <a:r>
              <a:rPr lang="fa-IR" sz="2000" baseline="30000" dirty="0">
                <a:hlinkClick r:id="rId8"/>
              </a:rPr>
              <a:t>[۸۶]</a:t>
            </a:r>
            <a:r>
              <a:rPr lang="fa-IR" sz="2000" dirty="0"/>
              <a:t> به علی پیوست. این بمثابه پیام جنگ به علی بود و </a:t>
            </a:r>
            <a:r>
              <a:rPr lang="fa-IR" sz="2000" dirty="0">
                <a:hlinkClick r:id="rId9" tooltip="هاشم بن عتبه"/>
              </a:rPr>
              <a:t>هاشم بن عتبه</a:t>
            </a:r>
            <a:r>
              <a:rPr lang="fa-IR" sz="2000" dirty="0"/>
              <a:t> را با نامه‌ای نزد </a:t>
            </a:r>
            <a:r>
              <a:rPr lang="fa-IR" sz="2000" dirty="0">
                <a:hlinkClick r:id="rId10" tooltip="ابوموسی اشعری"/>
              </a:rPr>
              <a:t>ابوموسی اشعری</a:t>
            </a:r>
            <a:r>
              <a:rPr lang="fa-IR" sz="2000" dirty="0"/>
              <a:t> والی کوفه فرستاد، تا سپاهی گرد آورد. علی در منزل </a:t>
            </a:r>
            <a:r>
              <a:rPr lang="fa-IR" sz="2000" dirty="0">
                <a:hlinkClick r:id="rId11" tooltip="فید"/>
              </a:rPr>
              <a:t>فید</a:t>
            </a:r>
            <a:r>
              <a:rPr lang="fa-IR" sz="2000" dirty="0"/>
              <a:t>، در میانه راه مکه و کوفه، </a:t>
            </a:r>
            <a:r>
              <a:rPr lang="fa-IR" sz="2000" dirty="0">
                <a:hlinkClick r:id="rId12" tooltip="حسن مجتبی"/>
              </a:rPr>
              <a:t>حسن مجتبی</a:t>
            </a:r>
            <a:r>
              <a:rPr lang="fa-IR" sz="2000" dirty="0"/>
              <a:t> و </a:t>
            </a:r>
            <a:r>
              <a:rPr lang="fa-IR" sz="2000" dirty="0">
                <a:hlinkClick r:id="rId13" tooltip="عمار یاسر"/>
              </a:rPr>
              <a:t>عمار یاسر</a:t>
            </a:r>
            <a:r>
              <a:rPr lang="fa-IR" sz="2000" dirty="0"/>
              <a:t> را برای گردآوری سپاه به کوفه گسیل داشت. همچنین، به تدریج افراد دیگری نظیر </a:t>
            </a:r>
            <a:r>
              <a:rPr lang="fa-IR" sz="2000" dirty="0">
                <a:hlinkClick r:id="rId14" tooltip="محمد بن ابی بکر"/>
              </a:rPr>
              <a:t>محمد بن ابی بکر</a:t>
            </a:r>
            <a:r>
              <a:rPr lang="fa-IR" sz="2000" dirty="0"/>
              <a:t>، </a:t>
            </a:r>
            <a:r>
              <a:rPr lang="fa-IR" sz="2000" dirty="0">
                <a:hlinkClick r:id="rId15" tooltip="عبدالله بن عباس"/>
              </a:rPr>
              <a:t>عبدالله بن عباس</a:t>
            </a:r>
            <a:r>
              <a:rPr lang="fa-IR" sz="2000" dirty="0"/>
              <a:t> و </a:t>
            </a:r>
            <a:r>
              <a:rPr lang="fa-IR" sz="2000" dirty="0">
                <a:hlinkClick r:id="rId16" tooltip="محمد بن عون (صفحه وجود ندارد)"/>
              </a:rPr>
              <a:t>محمد بن عون</a:t>
            </a:r>
            <a:r>
              <a:rPr lang="fa-IR" sz="2000" dirty="0"/>
              <a:t> را نیز به کوفه فرستاد، تا سپاه گرد آورند.</a:t>
            </a:r>
            <a:r>
              <a:rPr lang="fa-IR" sz="2000" baseline="30000" dirty="0">
                <a:hlinkClick r:id="rId17"/>
              </a:rPr>
              <a:t>[۸۷]</a:t>
            </a:r>
            <a:r>
              <a:rPr lang="fa-IR" sz="2000" dirty="0"/>
              <a:t> </a:t>
            </a:r>
            <a:br>
              <a:rPr lang="fa-IR" sz="2000" dirty="0"/>
            </a:br>
            <a:r>
              <a:rPr lang="fa-IR" sz="2000" dirty="0"/>
              <a:t>بهرامیان می‌نویسد، علی هشت روز پس از ترک مدینه به </a:t>
            </a:r>
            <a:r>
              <a:rPr lang="fa-IR" sz="2000" dirty="0">
                <a:hlinkClick r:id="rId18" tooltip="ذی قار"/>
              </a:rPr>
              <a:t>ذی قار</a:t>
            </a:r>
            <a:r>
              <a:rPr lang="fa-IR" sz="2000" dirty="0"/>
              <a:t> رسید و در آنجا مستقر شد.</a:t>
            </a:r>
            <a:r>
              <a:rPr lang="fa-IR" sz="2000" baseline="30000" dirty="0">
                <a:hlinkClick r:id="rId19"/>
              </a:rPr>
              <a:t>[۸۸]</a:t>
            </a:r>
            <a:r>
              <a:rPr lang="fa-IR" sz="2000" dirty="0"/>
              <a:t> ولیری می‌نویسد، در حالی که مذاکرات با عثمان بن حنیف به مدت ۲۶ روز به پیش می‌رفت، علی به </a:t>
            </a:r>
            <a:r>
              <a:rPr lang="fa-IR" sz="2000" dirty="0">
                <a:hlinkClick r:id="rId18" tooltip="ذی قار"/>
              </a:rPr>
              <a:t>ذی قار</a:t>
            </a:r>
            <a:r>
              <a:rPr lang="fa-IR" sz="2000" dirty="0"/>
              <a:t> نزدیک شد. وی ترجیح داد به جای این که به بصره لشکر کشی کند، حمایت کوفه را جلب کند</a:t>
            </a:r>
            <a:br>
              <a:rPr lang="fa-IR" sz="2000" dirty="0"/>
            </a:br>
            <a:endParaRPr lang="en-US" sz="2000" dirty="0"/>
          </a:p>
        </p:txBody>
      </p:sp>
    </p:spTree>
    <p:extLst>
      <p:ext uri="{BB962C8B-B14F-4D97-AF65-F5344CB8AC3E}">
        <p14:creationId xmlns:p14="http://schemas.microsoft.com/office/powerpoint/2010/main" val="15197825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2133" y="304800"/>
            <a:ext cx="7704667" cy="5867399"/>
          </a:xfrm>
        </p:spPr>
        <p:txBody>
          <a:bodyPr>
            <a:noAutofit/>
          </a:bodyPr>
          <a:lstStyle/>
          <a:p>
            <a:r>
              <a:rPr lang="fa-IR" sz="1800" dirty="0">
                <a:hlinkClick r:id="rId2" tooltip="ابوموسی اشعری"/>
              </a:rPr>
              <a:t>ابوموسی اشعری</a:t>
            </a:r>
            <a:r>
              <a:rPr lang="fa-IR" sz="1800" dirty="0"/>
              <a:t> والی کوفه پیش از جنگ جمل با علی بیعت نمود. اما وقتی که جنگ بین طلحه و زبیر و عایشه با علی بالا گرفت، ابوموسی موضعی بی‌طرف اتخاذ کرد و با وجود تحت فشار قرار گرفتن، از تصمیمش منصرف نشد.</a:t>
            </a:r>
            <a:r>
              <a:rPr lang="fa-IR" sz="1800" baseline="30000" dirty="0">
                <a:hlinkClick r:id="rId3"/>
              </a:rPr>
              <a:t>[۹۰]</a:t>
            </a:r>
            <a:r>
              <a:rPr lang="fa-IR" sz="1800" dirty="0"/>
              <a:t> ابوموسی اشعری در کوفه، با اینکه علی را به عنوان خلیفه به رسمیت شناخته بود، مردم کوفه را بی‌طرفی در جنگ داخلی بین مسلمانان فرا می‌خواند.</a:t>
            </a:r>
            <a:r>
              <a:rPr lang="fa-IR" sz="1800" baseline="30000" dirty="0">
                <a:hlinkClick r:id="rId4"/>
              </a:rPr>
              <a:t>[۹۱]</a:t>
            </a:r>
            <a:r>
              <a:rPr lang="fa-IR" sz="1800" dirty="0"/>
              <a:t> عایشه، نیز، در این هنگام نامه‌ای از بصره به ابوموسی اشعری نگاشت و از وی خواست کاری کند که مردم کوفه به یاری علی نروند. ابوموسی نیز، شاید متأثر از آن، مردم را از </a:t>
            </a:r>
            <a:r>
              <a:rPr lang="fa-IR" sz="1800" dirty="0">
                <a:hlinkClick r:id="rId5" tooltip="فتنه"/>
              </a:rPr>
              <a:t>فتنه</a:t>
            </a:r>
            <a:r>
              <a:rPr lang="fa-IR" sz="1800" dirty="0"/>
              <a:t> برحذر می‌داشت و به خودداری از جنگ فرامی خواند. همچنین، وی نامه‌ای به </a:t>
            </a:r>
            <a:r>
              <a:rPr lang="fa-IR" sz="1800" dirty="0">
                <a:hlinkClick r:id="rId6" tooltip="زید بن صوحان (صفحه وجود ندارد)"/>
              </a:rPr>
              <a:t>زید بن صوحان</a:t>
            </a:r>
            <a:r>
              <a:rPr lang="fa-IR" sz="1800" dirty="0"/>
              <a:t>، که از بزرگان کوفه و یاران علی بود، نگاشت و از وی خواست تا به سپاه جمل بپیوندند یا دست کم مردم را از یاری علی بازدارد. اما زید اجابت نکرد.</a:t>
            </a:r>
            <a:r>
              <a:rPr lang="fa-IR" sz="1800" baseline="30000" dirty="0">
                <a:hlinkClick r:id="rId7"/>
              </a:rPr>
              <a:t>[۹۲]</a:t>
            </a:r>
            <a:r>
              <a:rPr lang="fa-IR" sz="1800" dirty="0"/>
              <a:t> </a:t>
            </a:r>
            <a:br>
              <a:rPr lang="fa-IR" sz="1800" dirty="0"/>
            </a:br>
            <a:r>
              <a:rPr lang="fa-IR" sz="1800" dirty="0"/>
              <a:t>سرانجام حامیان علی وی را از کوفه بیرون کردند و علی نامه‌ای شدیدالحن به وی نوشت و از امارت کوفه عزلش کرد</a:t>
            </a:r>
            <a:r>
              <a:rPr lang="fa-IR" sz="1800" baseline="30000" dirty="0">
                <a:hlinkClick r:id="rId3"/>
              </a:rPr>
              <a:t>[۹۰]</a:t>
            </a:r>
            <a:r>
              <a:rPr lang="fa-IR" sz="1800" dirty="0"/>
              <a:t> و </a:t>
            </a:r>
            <a:r>
              <a:rPr lang="fa-IR" sz="1800" dirty="0">
                <a:hlinkClick r:id="rId8" tooltip="قرظه بن کعب"/>
              </a:rPr>
              <a:t>قرظه بن کعب</a:t>
            </a:r>
            <a:r>
              <a:rPr lang="fa-IR" sz="1800" dirty="0"/>
              <a:t> را به امارت کوفه گماشت.</a:t>
            </a:r>
            <a:r>
              <a:rPr lang="fa-IR" sz="1800" baseline="30000" dirty="0">
                <a:hlinkClick r:id="rId9"/>
              </a:rPr>
              <a:t>[۹۳]</a:t>
            </a:r>
            <a:r>
              <a:rPr lang="fa-IR" sz="1800" dirty="0"/>
              <a:t> فرستادگان علی تلاش بسیاری برای جلب حمایت برای سپاه علی انجام دادند، تا بالاخره شش، هفت یا دوازده هزار نفر را به سپاه علی ملحق کردند.</a:t>
            </a:r>
            <a:r>
              <a:rPr lang="fa-IR" sz="1800" baseline="30000" dirty="0">
                <a:hlinkClick r:id="rId10"/>
              </a:rPr>
              <a:t>[۹۴]</a:t>
            </a:r>
            <a:r>
              <a:rPr lang="fa-IR" sz="1800" dirty="0"/>
              <a:t> مادلونگ می‌نویسد حسن توانست لشکر شش یا هفت هزار نفره فراهم کند و آنان را به ذی قار آورد و به علی ملحق شد.</a:t>
            </a:r>
            <a:r>
              <a:rPr lang="fa-IR" sz="1800" baseline="30000" dirty="0">
                <a:hlinkClick r:id="rId11"/>
              </a:rPr>
              <a:t>[۹۵]</a:t>
            </a:r>
            <a:r>
              <a:rPr lang="fa-IR" sz="1800" dirty="0"/>
              <a:t> در نهایت، علی با سپاهی با حدود ۱۲۰۰۰ نفر متشکل از هفت گروه از قبایل گوناگون که از مدینه، کوفه و بصره به وی پیوسته بودند به بصره رسید. برخی روایات تاریخی نظیر طبری و </a:t>
            </a:r>
            <a:r>
              <a:rPr lang="fa-IR" sz="1800" dirty="0">
                <a:hlinkClick r:id="rId12" tooltip="ابن اعثم"/>
              </a:rPr>
              <a:t>ابن اعثم</a:t>
            </a:r>
            <a:r>
              <a:rPr lang="fa-IR" sz="1800" dirty="0"/>
              <a:t> تعداد سپاه وی را تا ۲۰۰۰۰ تن نیز برآورد کرده‌اند</a:t>
            </a:r>
            <a:br>
              <a:rPr lang="fa-IR" sz="1800" dirty="0"/>
            </a:br>
            <a:endParaRPr lang="en-US" sz="1800" dirty="0"/>
          </a:p>
        </p:txBody>
      </p:sp>
    </p:spTree>
    <p:extLst>
      <p:ext uri="{BB962C8B-B14F-4D97-AF65-F5344CB8AC3E}">
        <p14:creationId xmlns:p14="http://schemas.microsoft.com/office/powerpoint/2010/main" val="16737381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2133" y="457200"/>
            <a:ext cx="7704667" cy="5714999"/>
          </a:xfrm>
        </p:spPr>
        <p:txBody>
          <a:bodyPr>
            <a:noAutofit/>
          </a:bodyPr>
          <a:lstStyle/>
          <a:p>
            <a:r>
              <a:rPr lang="fa-IR" sz="2000" b="1" dirty="0"/>
              <a:t>نبرد</a:t>
            </a:r>
            <a:br>
              <a:rPr lang="fa-IR" sz="2000" b="1" dirty="0"/>
            </a:br>
            <a:r>
              <a:rPr lang="fa-IR" sz="2000" dirty="0"/>
              <a:t>علی با سپاهش به بصره رسید و در منطقه زاویه در شمال بصره اقامت کرد. وی طی سه روز کوشید باب مذاکرات با طلحه و زبیر و عایشه را باز کند و فرستادگانی نظیر عبدالله بن عباس و </a:t>
            </a:r>
            <a:r>
              <a:rPr lang="fa-IR" sz="2000" dirty="0">
                <a:hlinkClick r:id="rId2" tooltip="صعصعه بن صوحان (صفحه وجود ندارد)"/>
              </a:rPr>
              <a:t>صعصعه بن صوحان</a:t>
            </a:r>
            <a:r>
              <a:rPr lang="fa-IR" sz="2000" dirty="0"/>
              <a:t> را با نامه نزد آنان فرستاد. اما، آنان بر موضع خود پافشاری کردند. علی بهرامیان می‌گوید که عایشه بر وسعت بیشتر سرزمین‌های تحت تصرف مخالفان نسبت به آنچه علی بر آن حکومت دارد، تأکید می‌کند و به ابن‌عباس می‌گوید که میان آن‌ها و علی جز شمشیر داوری نخواهد بود. در روز نبرد یا پیش از آن، علی شخصاً با طلحه و زبیر گفت‌وگو کرد و آنان را از جنگ برحذر داشت. علی خاطره‌ای از محمد را به یاد زبیر آورد که پیش‌گویی کرده بود زبیر به ناحق با علی خواهد جنگید و این موضوع باعث تزلزل زبیر شد. روایات در خصوص واکنش زبیر اختلاف دارند. برخی می‌گویند، وی سپس میدان جنگ را ترک کرد و برخی دیگر می‌گویند، عایشه و پسرش، عبدالله، او را به ادامه جنگ برانگیختند. طبق برخی اخبار، گویا، وی در ابتدای جنگ حاضر بوده و حتی با عمار یاسر نبردی تن به تن داشته که آن را نیمه کاره رها کرده‌است</a:t>
            </a:r>
            <a:endParaRPr lang="en-US" sz="2000" dirty="0"/>
          </a:p>
        </p:txBody>
      </p:sp>
    </p:spTree>
    <p:extLst>
      <p:ext uri="{BB962C8B-B14F-4D97-AF65-F5344CB8AC3E}">
        <p14:creationId xmlns:p14="http://schemas.microsoft.com/office/powerpoint/2010/main" val="31026271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457200"/>
            <a:ext cx="6934200" cy="5638799"/>
          </a:xfrm>
        </p:spPr>
        <p:txBody>
          <a:bodyPr>
            <a:noAutofit/>
          </a:bodyPr>
          <a:lstStyle/>
          <a:p>
            <a:r>
              <a:rPr lang="fa-IR" sz="2000" dirty="0"/>
              <a:t>منابع در مورد روز جنگ اتفاق نظر ندارند. برخی آن را در روز ۱۰ </a:t>
            </a:r>
            <a:r>
              <a:rPr lang="fa-IR" sz="2000" dirty="0">
                <a:hlinkClick r:id="rId2" tooltip="جمادی‌الاولی"/>
              </a:rPr>
              <a:t>جمادی‌الاولی</a:t>
            </a:r>
            <a:r>
              <a:rPr lang="fa-IR" sz="2000" dirty="0"/>
              <a:t> </a:t>
            </a:r>
            <a:r>
              <a:rPr lang="fa-IR" sz="2000" dirty="0">
                <a:hlinkClick r:id="rId3" tooltip="۳۶ (قمری)"/>
              </a:rPr>
              <a:t>۳۶</a:t>
            </a:r>
            <a:r>
              <a:rPr lang="fa-IR" sz="2000" dirty="0"/>
              <a:t> هجری قمری تقریباً مقارن با ۴ نوامبر ۶۵۶ میلادی برخی در روز ۱۵ </a:t>
            </a:r>
            <a:r>
              <a:rPr lang="fa-IR" sz="2000" dirty="0">
                <a:hlinkClick r:id="rId2" tooltip="جمادی‌الاولی"/>
              </a:rPr>
              <a:t>جمادی‌الاولی</a:t>
            </a:r>
            <a:r>
              <a:rPr lang="fa-IR" sz="2000" dirty="0"/>
              <a:t>، برخی ۱۰ جمادی‌الثانی ۳۶ هجری تقریباً مقارن با ۴ دسامبر ۶۵۶ میلادی و برخی روز جنگ را ۱۵ جمادی‌الثانی مقارن را با ۹ دسامبر می‌دانند.</a:t>
            </a:r>
            <a:r>
              <a:rPr lang="fa-IR" sz="2000" baseline="30000" dirty="0">
                <a:hlinkClick r:id="rId4"/>
              </a:rPr>
              <a:t>[۹۸]</a:t>
            </a:r>
            <a:r>
              <a:rPr lang="fa-IR" sz="2000" baseline="30000" dirty="0">
                <a:hlinkClick r:id="rId5"/>
              </a:rPr>
              <a:t>[۹۹]</a:t>
            </a:r>
            <a:r>
              <a:rPr lang="fa-IR" sz="2000" baseline="30000" dirty="0">
                <a:hlinkClick r:id="rId6"/>
              </a:rPr>
              <a:t>[۱۰۰]</a:t>
            </a:r>
            <a:r>
              <a:rPr lang="fa-IR" sz="2000" dirty="0"/>
              <a:t> دو لشکر در ناحیه «خریبه» صف آرایی کردند. گویا، خریبه در شمال غرب بصره و بالای «مربد» قرار داشته و منطقه مسطح و مناسبی برای جنگ بوده‌است. در لشکر علی، </a:t>
            </a:r>
            <a:r>
              <a:rPr lang="fa-IR" sz="2000" dirty="0">
                <a:hlinkClick r:id="rId7" tooltip="مالک اشتر"/>
              </a:rPr>
              <a:t>مالک اشتر</a:t>
            </a:r>
            <a:r>
              <a:rPr lang="fa-IR" sz="2000" dirty="0"/>
              <a:t> فرمانده جناح راست، </a:t>
            </a:r>
            <a:r>
              <a:rPr lang="fa-IR" sz="2000" dirty="0">
                <a:hlinkClick r:id="rId8" tooltip="عمار یاسر"/>
              </a:rPr>
              <a:t>عمار یاسر</a:t>
            </a:r>
            <a:r>
              <a:rPr lang="fa-IR" sz="2000" dirty="0"/>
              <a:t> فرمانده جناح چپ، </a:t>
            </a:r>
            <a:r>
              <a:rPr lang="fa-IR" sz="2000" dirty="0">
                <a:hlinkClick r:id="rId9" tooltip="ابوقتاده انصاری"/>
              </a:rPr>
              <a:t>ابوقتاده انصاری</a:t>
            </a:r>
            <a:r>
              <a:rPr lang="fa-IR" sz="2000" dirty="0"/>
              <a:t> فرمانده پیادگان و </a:t>
            </a:r>
            <a:r>
              <a:rPr lang="fa-IR" sz="2000" dirty="0">
                <a:hlinkClick r:id="rId10" tooltip="محمد بن حنفیه"/>
              </a:rPr>
              <a:t>محمد بن حنفیه</a:t>
            </a:r>
            <a:r>
              <a:rPr lang="fa-IR" sz="2000" dirty="0"/>
              <a:t> پرچمدار بوده‌است. در سپاه جمل نیز عایشه در یک کجاوه حفاظت شده با زره سوار بر شتری در میدان بود، زبیر فرمانده سپاه بود، طلحه، </a:t>
            </a:r>
            <a:r>
              <a:rPr lang="fa-IR" sz="2000" dirty="0">
                <a:hlinkClick r:id="rId11" tooltip="محمد بن طلحه (صفحه وجود ندارد)"/>
              </a:rPr>
              <a:t>محمد بن طلحه</a:t>
            </a:r>
            <a:r>
              <a:rPr lang="fa-IR" sz="2000" dirty="0"/>
              <a:t>، </a:t>
            </a:r>
            <a:r>
              <a:rPr lang="fa-IR" sz="2000" dirty="0">
                <a:hlinkClick r:id="rId12" tooltip="عبدالله بن زبیر"/>
              </a:rPr>
              <a:t>عبدالله بن زبیر</a:t>
            </a:r>
            <a:r>
              <a:rPr lang="fa-IR" sz="2000" dirty="0"/>
              <a:t> و </a:t>
            </a:r>
            <a:r>
              <a:rPr lang="fa-IR" sz="2000" dirty="0">
                <a:hlinkClick r:id="rId13" tooltip="مروان بن حکم"/>
              </a:rPr>
              <a:t>مروان بن حکم</a:t>
            </a:r>
            <a:r>
              <a:rPr lang="fa-IR" sz="2000" dirty="0"/>
              <a:t> به ترتیب فرمانده پیادگان، سواران، میانه سپاه و جلوداران بودند</a:t>
            </a:r>
            <a:endParaRPr lang="en-US" sz="2000" dirty="0"/>
          </a:p>
        </p:txBody>
      </p:sp>
    </p:spTree>
    <p:extLst>
      <p:ext uri="{BB962C8B-B14F-4D97-AF65-F5344CB8AC3E}">
        <p14:creationId xmlns:p14="http://schemas.microsoft.com/office/powerpoint/2010/main" val="13786835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2133" y="457200"/>
            <a:ext cx="7704667" cy="6019800"/>
          </a:xfrm>
        </p:spPr>
        <p:txBody>
          <a:bodyPr>
            <a:noAutofit/>
          </a:bodyPr>
          <a:lstStyle/>
          <a:p>
            <a:r>
              <a:rPr lang="fa-IR" sz="2000" b="1" dirty="0"/>
              <a:t>پس از جنگ</a:t>
            </a:r>
            <a:br>
              <a:rPr lang="fa-IR" sz="2000" b="1" dirty="0"/>
            </a:br>
            <a:r>
              <a:rPr lang="fa-IR" sz="2000" dirty="0"/>
              <a:t>عایشه بازداشت گردید اما با احترام با وی رفتار شد و علی وی را تحت مراقبت به مدینه فرستاد و در این تصمیم سر سخت بود.</a:t>
            </a:r>
            <a:r>
              <a:rPr lang="fa-IR" sz="2000" baseline="30000" dirty="0">
                <a:hlinkClick r:id="rId2"/>
              </a:rPr>
              <a:t>[۱۱۶]</a:t>
            </a:r>
            <a:r>
              <a:rPr lang="fa-IR" sz="2000" baseline="30000" dirty="0">
                <a:hlinkClick r:id="rId3"/>
              </a:rPr>
              <a:t>[۱۱۷]</a:t>
            </a:r>
            <a:r>
              <a:rPr lang="fa-IR" sz="2000" dirty="0"/>
              <a:t> </a:t>
            </a:r>
            <a:br>
              <a:rPr lang="fa-IR" sz="2000" dirty="0"/>
            </a:br>
            <a:r>
              <a:rPr lang="fa-IR" sz="2000" dirty="0"/>
              <a:t>علی به سپاه شکست خورده عایشه امان داد و آن‌ها را پس از اخذ بیعت آزاد نمود. در خصوص بیعت برخی از سپاه جمل همچون </a:t>
            </a:r>
            <a:r>
              <a:rPr lang="fa-IR" sz="2000" dirty="0">
                <a:hlinkClick r:id="rId4" tooltip="مروان"/>
              </a:rPr>
              <a:t>مروان</a:t>
            </a:r>
            <a:r>
              <a:rPr lang="fa-IR" sz="2000" dirty="0"/>
              <a:t> گزارش‌ها مختلف است و برخی مورخان گفته‌اند علی آن‌ها را بدون اخذ بیعت بخشید و وی به معاویه در شام پیوست. همچنین مانع تصاحب اموالشان توسط سپاهیانش به عنوان غنیمت جنگی شد. این عمل علی، باعث بروز ناآرامی‌هایی در سپاهش گردید. مطلبی مهم‌تر که باعث شد تندرویان سپاه علی وی را متهم به خروج از دین بکنند، این بود که علی مانع از به کنیزی گرفتن زنان و فرزندان و گرفتن اموال کشته شدگان جنگ در سپاه عایشه گردید و تنها اسلحه‌هایی را که در میدان جنگ به دست می‌آمد را مجاز به گرفتن دانست. این موضوع باعث بروز ناآرامی‌هایی در سپاهش گردید. آنان از علی پرسیدند که چطور ریختن خون این افراد حلال بوده اما اموالشان حرام است و </a:t>
            </a:r>
            <a:r>
              <a:rPr lang="fa-IR" sz="2000" dirty="0">
                <a:hlinkClick r:id="rId5" tooltip="خوارج"/>
              </a:rPr>
              <a:t>خوارج</a:t>
            </a:r>
            <a:r>
              <a:rPr lang="fa-IR" sz="2000" dirty="0"/>
              <a:t>، بعداً، این مسئله را به عنوان یکی از اتهامات وارده بر علی مبنی بر خروج از دین به حساب می‌آوردند</a:t>
            </a:r>
            <a:br>
              <a:rPr lang="fa-IR" sz="2000" dirty="0"/>
            </a:br>
            <a:endParaRPr lang="en-US" sz="2000" dirty="0"/>
          </a:p>
        </p:txBody>
      </p:sp>
    </p:spTree>
    <p:extLst>
      <p:ext uri="{BB962C8B-B14F-4D97-AF65-F5344CB8AC3E}">
        <p14:creationId xmlns:p14="http://schemas.microsoft.com/office/powerpoint/2010/main" val="26558692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457200"/>
            <a:ext cx="7239000" cy="5486400"/>
          </a:xfrm>
        </p:spPr>
        <p:txBody>
          <a:bodyPr>
            <a:noAutofit/>
          </a:bodyPr>
          <a:lstStyle/>
          <a:p>
            <a:r>
              <a:rPr lang="fa-IR" sz="2000" b="1" dirty="0"/>
              <a:t>بازتاب جنگ جمل در فقه و عقاید مسلمانان</a:t>
            </a:r>
            <a:br>
              <a:rPr lang="fa-IR" sz="2000" b="1" dirty="0"/>
            </a:br>
            <a:r>
              <a:rPr lang="fa-IR" sz="2000" dirty="0">
                <a:hlinkClick r:id="rId2" tooltip="فتنه اول"/>
              </a:rPr>
              <a:t>فتنه اول</a:t>
            </a:r>
            <a:r>
              <a:rPr lang="fa-IR" sz="2000" dirty="0"/>
              <a:t> نخستین تجربه جنگ میان گروه‌های مسلمان بود. سیره حکومتی علی در جنگ میان حاکم و شورشیان مسلمان از مبانی تدوین احکام مواجهه با شورشیان درون جامعه اسلامی و تدوین «</a:t>
            </a:r>
            <a:r>
              <a:rPr lang="fa-IR" sz="2000" dirty="0">
                <a:hlinkClick r:id="rId3" tooltip="بغی"/>
              </a:rPr>
              <a:t>احکام بغات</a:t>
            </a:r>
            <a:r>
              <a:rPr lang="fa-IR" sz="2000" dirty="0"/>
              <a:t>» بوده‌است، که در پاسخ به </a:t>
            </a:r>
            <a:r>
              <a:rPr lang="fa-IR" sz="2000" dirty="0">
                <a:hlinkClick r:id="rId4" tooltip="خلافت عباسی"/>
              </a:rPr>
              <a:t>خلفای عباسی</a:t>
            </a:r>
            <a:r>
              <a:rPr lang="fa-IR" sz="2000" dirty="0"/>
              <a:t>، به‌خصوص </a:t>
            </a:r>
            <a:r>
              <a:rPr lang="fa-IR" sz="2000" dirty="0">
                <a:hlinkClick r:id="rId5" tooltip="هارون الرشید"/>
              </a:rPr>
              <a:t>هارون الرشید</a:t>
            </a:r>
            <a:r>
              <a:rPr lang="fa-IR" sz="2000" dirty="0"/>
              <a:t>، تدوین شده‌است. علی در نبرد جمل حکم کرد که زخمیان و اسیران نباید کشته شوند. با آنان که سلاح می‌اندازند نباید جنگیده شود و آنان که از میدان نبرد می‌گریزند، نباید تعقیب شوند. فقط سلاح‌ها و مرکب‌های جنگی غنیمت گرفته شود. همچنین پس از نبرد دستور داد هیچ زندانی جنگی، زن یا کودکی نباید به </a:t>
            </a:r>
            <a:r>
              <a:rPr lang="fa-IR" sz="2000" dirty="0">
                <a:hlinkClick r:id="rId6" tooltip="برده‌داری"/>
              </a:rPr>
              <a:t>بردگی</a:t>
            </a:r>
            <a:r>
              <a:rPr lang="fa-IR" sz="2000" dirty="0"/>
              <a:t> گرفته شود و اموال کشتگان سپاه دشمن به وراث قانونی‌شان می‌رسد.</a:t>
            </a:r>
            <a:r>
              <a:rPr lang="fa-IR" sz="2000" baseline="30000" dirty="0">
                <a:hlinkClick r:id="rId7"/>
              </a:rPr>
              <a:t>[۱۲۳]</a:t>
            </a:r>
            <a:r>
              <a:rPr lang="fa-IR" sz="2000" baseline="30000" dirty="0">
                <a:hlinkClick r:id="rId8"/>
              </a:rPr>
              <a:t>[۱۲۴]</a:t>
            </a:r>
            <a:r>
              <a:rPr lang="fa-IR" sz="2000" dirty="0"/>
              <a:t> نزد شیعه نیز برای استنباط احکام بغی علیه امام عادل به جنگ جمل پرداخته شده‌است</a:t>
            </a:r>
            <a:endParaRPr lang="en-US" sz="2000" dirty="0"/>
          </a:p>
        </p:txBody>
      </p:sp>
    </p:spTree>
    <p:extLst>
      <p:ext uri="{BB962C8B-B14F-4D97-AF65-F5344CB8AC3E}">
        <p14:creationId xmlns:p14="http://schemas.microsoft.com/office/powerpoint/2010/main" val="33834899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2133" y="457200"/>
            <a:ext cx="7704667" cy="5714999"/>
          </a:xfrm>
        </p:spPr>
        <p:txBody>
          <a:bodyPr>
            <a:noAutofit/>
          </a:bodyPr>
          <a:lstStyle/>
          <a:p>
            <a:r>
              <a:rPr lang="fa-IR" sz="2000" dirty="0"/>
              <a:t>جنگ جمل، بعداً به موضوع مناقشات کلامی میان </a:t>
            </a:r>
            <a:r>
              <a:rPr lang="fa-IR" sz="2000" dirty="0">
                <a:hlinkClick r:id="rId2" tooltip="شیعه"/>
              </a:rPr>
              <a:t>شیعه</a:t>
            </a:r>
            <a:r>
              <a:rPr lang="fa-IR" sz="2000" dirty="0"/>
              <a:t> و </a:t>
            </a:r>
            <a:r>
              <a:rPr lang="fa-IR" sz="2000" dirty="0">
                <a:hlinkClick r:id="rId3" tooltip="سنی"/>
              </a:rPr>
              <a:t>سنی</a:t>
            </a:r>
            <a:r>
              <a:rPr lang="fa-IR" sz="2000" dirty="0"/>
              <a:t> تبدیل شد و طرفین در مباحث مربوط به </a:t>
            </a:r>
            <a:r>
              <a:rPr lang="fa-IR" sz="2000" dirty="0">
                <a:hlinkClick r:id="rId4" tooltip="جانشینی محمد"/>
              </a:rPr>
              <a:t>جانشینی محمد</a:t>
            </a:r>
            <a:r>
              <a:rPr lang="fa-IR" sz="2000" dirty="0"/>
              <a:t> و شأن </a:t>
            </a:r>
            <a:r>
              <a:rPr lang="fa-IR" sz="2000" dirty="0">
                <a:hlinkClick r:id="rId5" tooltip="صحابه"/>
              </a:rPr>
              <a:t>صحابه</a:t>
            </a:r>
            <a:r>
              <a:rPr lang="fa-IR" sz="2000" dirty="0"/>
              <a:t> وی به این جنگ استناد می‌جستند. </a:t>
            </a:r>
            <a:r>
              <a:rPr lang="fa-IR" sz="2000" dirty="0">
                <a:hlinkClick r:id="rId6" tooltip="شیخ مفید"/>
              </a:rPr>
              <a:t>شیخ مفید</a:t>
            </a:r>
            <a:r>
              <a:rPr lang="fa-IR" sz="2000" dirty="0"/>
              <a:t> در «کتاب جمل» و </a:t>
            </a:r>
            <a:r>
              <a:rPr lang="fa-IR" sz="2000" dirty="0">
                <a:hlinkClick r:id="rId7" tooltip="ابوالحسن اشعری"/>
              </a:rPr>
              <a:t>ابوالحسن اشعری</a:t>
            </a:r>
            <a:r>
              <a:rPr lang="fa-IR" sz="2000" dirty="0"/>
              <a:t> در </a:t>
            </a:r>
            <a:r>
              <a:rPr lang="fa-IR" sz="2000" dirty="0">
                <a:hlinkClick r:id="rId8" tooltip="مقالات الاسلامیین (صفحه وجود ندارد)"/>
              </a:rPr>
              <a:t>مقالات الاسلامیین</a:t>
            </a:r>
            <a:r>
              <a:rPr lang="fa-IR" sz="2000" dirty="0"/>
              <a:t> آرا و عقاید دربارهٔ جمل را دسته‌بندی کرده‌اند.</a:t>
            </a:r>
            <a:r>
              <a:rPr lang="fa-IR" sz="2000" baseline="30000" dirty="0">
                <a:hlinkClick r:id="rId9"/>
              </a:rPr>
              <a:t>[۱۲۶]</a:t>
            </a:r>
            <a:r>
              <a:rPr lang="fa-IR" sz="2000" dirty="0"/>
              <a:t> از این جهت که شخصیت علی برای مسلمانان (اعم از شیعه و سنی) دارای اهمیت مذهبی، سیاسی، فقهی و روحانی است، زندگی او به طرق مختلف تحلیل و تفسیر شده و اسناد تاریخی موجود نیز تحت تأثیر ملاحظات فرقه‌ای قرار گرفته‌است.</a:t>
            </a:r>
            <a:r>
              <a:rPr lang="fa-IR" sz="2000" baseline="30000" dirty="0">
                <a:hlinkClick r:id="rId10"/>
              </a:rPr>
              <a:t>[۱۲۷]</a:t>
            </a:r>
            <a:r>
              <a:rPr lang="fa-IR" sz="2000" dirty="0"/>
              <a:t> در منابع شیعی، ادعاهای خونخواهی عثمان و اخبار مربوط به پشیمانی و </a:t>
            </a:r>
            <a:r>
              <a:rPr lang="fa-IR" sz="2000" dirty="0">
                <a:hlinkClick r:id="rId11" tooltip="توبه"/>
              </a:rPr>
              <a:t>توبه</a:t>
            </a:r>
            <a:r>
              <a:rPr lang="fa-IR" sz="2000" dirty="0"/>
              <a:t> سران سپاه جمل نقد و رد شده‌است. اما، منابع اهل سنت در مقابل بر توبه و پشیمانی طلحه، زبیر و عایشه تأکید کرده‌اند. شیخ مفید می‌گوید جمعی زیادی از اهل سنت نگارش، خواندن و روایت کردن اخبار جنگ جمل و </a:t>
            </a:r>
            <a:r>
              <a:rPr lang="fa-IR" sz="2000" dirty="0">
                <a:hlinkClick r:id="rId12" tooltip="جنگ صفین"/>
              </a:rPr>
              <a:t>جنگ صفین</a:t>
            </a:r>
            <a:r>
              <a:rPr lang="fa-IR" sz="2000" dirty="0"/>
              <a:t> را روا نمی‌دانستند</a:t>
            </a:r>
            <a:endParaRPr lang="en-US" sz="2000" dirty="0"/>
          </a:p>
        </p:txBody>
      </p:sp>
    </p:spTree>
    <p:extLst>
      <p:ext uri="{BB962C8B-B14F-4D97-AF65-F5344CB8AC3E}">
        <p14:creationId xmlns:p14="http://schemas.microsoft.com/office/powerpoint/2010/main" val="40325247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2133" y="457200"/>
            <a:ext cx="7704667" cy="5867399"/>
          </a:xfrm>
        </p:spPr>
        <p:txBody>
          <a:bodyPr>
            <a:noAutofit/>
          </a:bodyPr>
          <a:lstStyle/>
          <a:p>
            <a:r>
              <a:rPr lang="fa-IR" sz="1800" dirty="0"/>
              <a:t>از جمله موضوعاتی که بعداً محل بحث در میان </a:t>
            </a:r>
            <a:r>
              <a:rPr lang="fa-IR" sz="1800" dirty="0">
                <a:hlinkClick r:id="rId2" tooltip="اهل حدیث"/>
              </a:rPr>
              <a:t>اهل حدیث</a:t>
            </a:r>
            <a:r>
              <a:rPr lang="fa-IR" sz="1800" dirty="0"/>
              <a:t> شد، درستی شرکت یا کناره‌گیری اصحاب در این جنگ بوده‌است. از یک سو علی خلیفه بود و طلحه، زبیر و عایشه از صحابه بزرگ در برابرش بودند و از سوی دیگر جمعی از صحابه بزرگ نظیر </a:t>
            </a:r>
            <a:r>
              <a:rPr lang="fa-IR" sz="1800" dirty="0">
                <a:hlinkClick r:id="rId3" tooltip="سعد بن ابی وقاص"/>
              </a:rPr>
              <a:t>سعد بن ابی وقاص</a:t>
            </a:r>
            <a:r>
              <a:rPr lang="fa-IR" sz="1800" dirty="0"/>
              <a:t>، </a:t>
            </a:r>
            <a:r>
              <a:rPr lang="fa-IR" sz="1800" dirty="0">
                <a:hlinkClick r:id="rId4" tooltip="اسامه بن زید"/>
              </a:rPr>
              <a:t>اسامه بن زید</a:t>
            </a:r>
            <a:r>
              <a:rPr lang="fa-IR" sz="1800" dirty="0"/>
              <a:t> و </a:t>
            </a:r>
            <a:r>
              <a:rPr lang="fa-IR" sz="1800" dirty="0">
                <a:hlinkClick r:id="rId5" tooltip="عبدالله بن عمر"/>
              </a:rPr>
              <a:t>عبدالله بن عمر</a:t>
            </a:r>
            <a:r>
              <a:rPr lang="fa-IR" sz="1800" dirty="0"/>
              <a:t> از نزاع دوری جستند. </a:t>
            </a:r>
            <a:r>
              <a:rPr lang="fa-IR" sz="1800" dirty="0">
                <a:hlinkClick r:id="rId6" tooltip="اشاعره"/>
              </a:rPr>
              <a:t>اشاعره</a:t>
            </a:r>
            <a:r>
              <a:rPr lang="fa-IR" sz="1800" dirty="0"/>
              <a:t>، </a:t>
            </a:r>
            <a:r>
              <a:rPr lang="fa-IR" sz="1800" dirty="0">
                <a:hlinkClick r:id="rId7" tooltip="مرجئه"/>
              </a:rPr>
              <a:t>مرجئه</a:t>
            </a:r>
            <a:r>
              <a:rPr lang="fa-IR" sz="1800" dirty="0"/>
              <a:t> و </a:t>
            </a:r>
            <a:r>
              <a:rPr lang="fa-IR" sz="1800" dirty="0">
                <a:hlinkClick r:id="rId2" tooltip="اهل حدیث"/>
              </a:rPr>
              <a:t>اهل حدیث</a:t>
            </a:r>
            <a:r>
              <a:rPr lang="fa-IR" sz="1800" dirty="0"/>
              <a:t> با توجه منزلتی که برای صحابه محمد قائل بوده‌اند، معتقدند علی، طلحه، زبیر و عایشه، که همگی از اصحاب بزرگ هستند، بر اساس </a:t>
            </a:r>
            <a:r>
              <a:rPr lang="fa-IR" sz="1800" dirty="0">
                <a:hlinkClick r:id="rId8" tooltip="اجتهاد"/>
              </a:rPr>
              <a:t>اجتهاد</a:t>
            </a:r>
            <a:r>
              <a:rPr lang="fa-IR" sz="1800" dirty="0"/>
              <a:t> خود عمل کرده‌اند و بر خطا نبوده‌اند. </a:t>
            </a:r>
            <a:r>
              <a:rPr lang="fa-IR" sz="1800" dirty="0">
                <a:hlinkClick r:id="rId9" tooltip="معتزله"/>
              </a:rPr>
              <a:t>معتزله</a:t>
            </a:r>
            <a:r>
              <a:rPr lang="fa-IR" sz="1800" dirty="0"/>
              <a:t> آرای مختلفی دربارهٔ جمل دارند. </a:t>
            </a:r>
            <a:r>
              <a:rPr lang="fa-IR" sz="1800" dirty="0">
                <a:hlinkClick r:id="rId10" tooltip="واصل بن عطا"/>
              </a:rPr>
              <a:t>واصل بن عطا</a:t>
            </a:r>
            <a:r>
              <a:rPr lang="fa-IR" sz="1800" dirty="0"/>
              <a:t> و </a:t>
            </a:r>
            <a:r>
              <a:rPr lang="fa-IR" sz="1800" dirty="0">
                <a:hlinkClick r:id="rId11" tooltip="عمرو بن عبید (صفحه وجود ندارد)"/>
              </a:rPr>
              <a:t>عمرو بن عبید</a:t>
            </a:r>
            <a:r>
              <a:rPr lang="fa-IR" sz="1800" dirty="0"/>
              <a:t> یکی از طرفین جنگ را، به هر حال، گمراه می‌دانستند. اما، از بیان صریح آن طرف مورد نظرشان اجتناب کردند. برخی در تعیین هدایت یا ضلالت یکی از طرفین، توقف کردند و موضعی اتخاذ نکردند. برخی نظیر </a:t>
            </a:r>
            <a:r>
              <a:rPr lang="fa-IR" sz="1800" dirty="0">
                <a:hlinkClick r:id="rId12" tooltip="اسماعیل بستی (صفحه وجود ندارد)"/>
              </a:rPr>
              <a:t>اسماعیل بستی</a:t>
            </a:r>
            <a:r>
              <a:rPr lang="fa-IR" sz="1800" dirty="0"/>
              <a:t>، سپاه جمل را گمراه و بلکه اهل </a:t>
            </a:r>
            <a:r>
              <a:rPr lang="fa-IR" sz="1800" dirty="0">
                <a:hlinkClick r:id="rId13" tooltip="فسق"/>
              </a:rPr>
              <a:t>فسق</a:t>
            </a:r>
            <a:r>
              <a:rPr lang="fa-IR" sz="1800" dirty="0"/>
              <a:t> (خروج از </a:t>
            </a:r>
            <a:r>
              <a:rPr lang="fa-IR" sz="1800" dirty="0">
                <a:hlinkClick r:id="rId14" tooltip="شریعت"/>
              </a:rPr>
              <a:t>شریعت</a:t>
            </a:r>
            <a:r>
              <a:rPr lang="fa-IR" sz="1800" dirty="0"/>
              <a:t>) دانستند. برخی نظیر </a:t>
            </a:r>
            <a:r>
              <a:rPr lang="fa-IR" sz="1800" dirty="0">
                <a:hlinkClick r:id="rId15" tooltip="قاضی عبدالجبار"/>
              </a:rPr>
              <a:t>قاضی عبدالجبار</a:t>
            </a:r>
            <a:r>
              <a:rPr lang="fa-IR" sz="1800" dirty="0"/>
              <a:t>، شورش سپاه جمل را با هدف مشروع خونخواهی عثمان تلقی کردند و نه برای کسب حکومت. </a:t>
            </a:r>
            <a:r>
              <a:rPr lang="fa-IR" sz="1800" dirty="0">
                <a:hlinkClick r:id="rId16" tooltip="ماتریدیه"/>
              </a:rPr>
              <a:t>ماتریدیه</a:t>
            </a:r>
            <a:r>
              <a:rPr lang="fa-IR" sz="1800" dirty="0"/>
              <a:t> نظیر </a:t>
            </a:r>
            <a:r>
              <a:rPr lang="fa-IR" sz="1800" dirty="0">
                <a:hlinkClick r:id="rId17" tooltip="عمر بن محمد نسفی (صفحه وجود ندارد)"/>
              </a:rPr>
              <a:t>عمر بن محمد نسفی</a:t>
            </a:r>
            <a:r>
              <a:rPr lang="fa-IR" sz="1800" dirty="0"/>
              <a:t> هرچند بر حقانیت علی تأکید کردند، اما خطای سپاه جمل را مایه تنزل آن‌ها از مرتبه اجتهاد نمی‌دانسته‌اند. </a:t>
            </a:r>
            <a:r>
              <a:rPr lang="fa-IR" sz="1800" dirty="0">
                <a:hlinkClick r:id="rId18" tooltip="اباضیه"/>
              </a:rPr>
              <a:t>اباضیه</a:t>
            </a:r>
            <a:r>
              <a:rPr lang="fa-IR" sz="1800" dirty="0"/>
              <a:t> از طلحه و زبیر را به دلیل نقض بیعت و بغی بیزاری می‌جستند، اما توبه عایشه را پذیرفته می‌دانستند. </a:t>
            </a:r>
            <a:r>
              <a:rPr lang="fa-IR" sz="1800" dirty="0">
                <a:hlinkClick r:id="rId19" tooltip="حنابله (صفحه وجود ندارد)"/>
              </a:rPr>
              <a:t>حنابله</a:t>
            </a:r>
            <a:r>
              <a:rPr lang="fa-IR" sz="1800" dirty="0"/>
              <a:t> و </a:t>
            </a:r>
            <a:r>
              <a:rPr lang="fa-IR" sz="1800" dirty="0">
                <a:hlinkClick r:id="rId20" tooltip="حشویه (صفحه وجود ندارد)"/>
              </a:rPr>
              <a:t>حشویه</a:t>
            </a:r>
            <a:r>
              <a:rPr lang="fa-IR" sz="1800" dirty="0"/>
              <a:t> نظیر </a:t>
            </a:r>
            <a:r>
              <a:rPr lang="fa-IR" sz="1800" dirty="0">
                <a:hlinkClick r:id="rId21" tooltip="تفتازانی"/>
              </a:rPr>
              <a:t>تفتازانی</a:t>
            </a:r>
            <a:r>
              <a:rPr lang="fa-IR" sz="1800" dirty="0"/>
              <a:t> و </a:t>
            </a:r>
            <a:r>
              <a:rPr lang="fa-IR" sz="1800" dirty="0">
                <a:hlinkClick r:id="rId22" tooltip="عضدالدین ایجی"/>
              </a:rPr>
              <a:t>عضدالدین ایجی</a:t>
            </a:r>
            <a:r>
              <a:rPr lang="fa-IR" sz="1800" dirty="0"/>
              <a:t> حکم به توقف دربارهٔ قضاوت در خصوص صحت شرعی عمل صحابه داده‌اند و روایات تاریخی مرتبط با جنگ جمل را بی‌اعتبار می‌دانستند</a:t>
            </a:r>
            <a:endParaRPr lang="en-US" sz="1800" dirty="0"/>
          </a:p>
        </p:txBody>
      </p:sp>
    </p:spTree>
    <p:extLst>
      <p:ext uri="{BB962C8B-B14F-4D97-AF65-F5344CB8AC3E}">
        <p14:creationId xmlns:p14="http://schemas.microsoft.com/office/powerpoint/2010/main" val="32416883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smtClean="0"/>
              <a:t>پایان</a:t>
            </a:r>
            <a:endParaRPr lang="en-US"/>
          </a:p>
        </p:txBody>
      </p:sp>
    </p:spTree>
    <p:extLst>
      <p:ext uri="{BB962C8B-B14F-4D97-AF65-F5344CB8AC3E}">
        <p14:creationId xmlns:p14="http://schemas.microsoft.com/office/powerpoint/2010/main" val="40168771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EBEBEB"/>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TM03457496[[fn=Parallax]]</Template>
  <TotalTime>162</TotalTime>
  <Words>3477</Words>
  <Application>Microsoft Office PowerPoint</Application>
  <PresentationFormat>On-screen Show (4:3)</PresentationFormat>
  <Paragraphs>28</Paragraphs>
  <Slides>27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27</vt:i4>
      </vt:variant>
    </vt:vector>
  </HeadingPairs>
  <TitlesOfParts>
    <vt:vector size="31" baseType="lpstr">
      <vt:lpstr>Arial</vt:lpstr>
      <vt:lpstr>Corbel</vt:lpstr>
      <vt:lpstr>Tahoma</vt:lpstr>
      <vt:lpstr>Parallax</vt:lpstr>
      <vt:lpstr>بنام خدا</vt:lpstr>
      <vt:lpstr>مقدمه جنگ جمل یا نبرد جمل[الف] در جمادی‌الاولی یا جمادی الثانی سال ۳۶ هجری قمری بین عایشه، طلحه و زبیر از یک سو و علی، خلیفه وقت، از سوی دیگر رخ داد. این نبرد، نخستین جنگ میان مسلمانان است. از آن رو که در این جنگ، عایشه در مرکز میدان جنگ و بر روی شتری به‌نام عسکر سوار بود، آن را «جنگ جمل» (شتر نر) نامیده‌اند. </vt:lpstr>
      <vt:lpstr>در ابتدای خلافت علی بن ابی طالب، طلحه و زبیر در مدینه با وی بیعت نمودند، اما چهار ماه بعد بیعت خود را شکستند و راهی مکه شدند؛ و در آنجا به عایشه، همسر محمد پیامبر اسلام، که از دشمنان علی بود پیوستند و مردم را به خونخواهی عثمان برانگیختند و با حدود سه هزار نفر به سوی بصره حرکت کردند. در بصره سپاه عایشه به بیت المال حمله کردند و محافظان بیت المال را کشتند. همچنین عثمان بن حنیف، والی منصوب علی، را مجبور کردند که قصر حکومتی را ترک کند و موی سر و ریشش را کندند. از طرفی هم علی با قوای خود در پی آنان آمد و لشکری از کوفه به وی پیوست. علی به بصره نزدیک شد و باب مذاکرات با طلحه و زبیر و عایشه را باز کرد. در حالی که، همه در حال حاضر فکر می‌کردند توافق بین طرفین حاصل شده‌است، جنگ بین دو سپاه ناگهان آغاز گردید. در منابع در مورد آغازگر جنگ روایاتی گوناگون داریم. بر طبق برخی روایات، علی به لشکریانش دستور داد که جنگی را آغاز نکنند، اما پس از آنکه برخی از حامیان علی کشته شدند، وی خود را مستحق دانست که با سپاه جمل وارد جنگ شود. </vt:lpstr>
      <vt:lpstr>بر اساس روایات</vt:lpstr>
      <vt:lpstr>دوره خلافت دورهٔ خلافت عثمان، سومین خلیفه راشدین از لحاظ تاریخی به دو دوره شامل دورهٔ شش سالهٔ آرامش ۲۳–۲۹ هجری و دورهٔ آشوب ۳۰–۳۵ هجری تقسیم می‌شود.[۱۱] با شروع سال ۳۱ هـ آشوب‌ها و جنب‌وجوش‌ها شروع به نمایان شدن و شدت گرفتن کرد که تا پایان دورهٔ خلفای راشدین ادامه یافت.[۱۲] عثمان به بنی‌امیه که قوم و خویشش بودند بیش از حد امتیاز می‌داد، به‌طوری‌که نفوذ آنان بر وی سبب شد، که با صحابهٔ محمد مانند ابوذر غفاری، عبدالله بن مسعود و عمار یاسر بدرفتاری کند.[۱۳] مروان بن حکم، عموزادهٔ عثمان، بعد از انتصاب به عنوان مشاور خلیفه، بر وی تسلط یافت. این امر باعث اعتراض بسیاری از صحابهٔ محمد به‌خصوص اعضای شورای انتخاب عثمان گردید. بسیاری از آنان به عثمان اعتراض و حمایت خود را از وی قطع کردند.[۱۴] در نهایت، در سال ۳۴ هـ، مردم در برخی از شهرها و مناطق به‌خصوص عراق و مصر علیه عثمان قیام کردند و با کاروان حجی به مدینه آمدند تا بدین وسیله شورش ضد عثمان آغاز شود.[۱۵][۱۶] در ابتدا، عثمان موفق شد رضایت آن‌ها را به‌دست بیاورد، ولی گفته می‌شود وقتی آن‌ها در حال بازگشت به سرزمین‌هایشان بودند، به نامه‌رسان عثمان برخورد کردند و بعد از بازرسیش به نامه‌ای دست یافتند که در آن، عثمان فرماندار مصر را به کشتنشان فرمان داده بود. به همین دلیل به مدینه بازگشتند و دست به انقلاب ضد وی زدند.[۱۵] شورشیان خانهٔ عثمان را محاصره کردند[۱۵] و سرانجام به خانهٔ او حمله کردند و در خانه را آتش زدند،[۱۷] سپس با شمشیر عثمان را در تاریخ ۱۸ ذی‌الحجه سال ۳۵ هـ (۲۰ ژوئن سال ۶۵۶م)، در حالی که ۸۲ سال داشت و از خلافتش ۱۲ سال می‌گذشت، به قتل رساندند</vt:lpstr>
      <vt:lpstr>به نوشته مادلونگ، بر طبق تاریخ‌نگاری دوران اولیه اسلام، عایشه در برانگیختن شورش ضد عثمان نقش فعالی داشت و احتمالاً نخستین کسی بود که در مسجد ضد وی سخنرانی کرد، برای دعوت مردم شهرها به شورش نامه نوشت و از صحابه ای که مغضوب وی شده بودند، حمایت کرد. البته در زمان محاصره عثمان، نقش خود در برانگیختن شورش و تحریک مسلمانان علیه عثمان را انکار کرد. طلحه جزو رهبران اصلی شورش بود که مردم را ضد عثمان برانگیخت و شورشیان مصری را به محاصره خانه وی ترغیب کرد. او انتظار داشت که خودش جانشین عثمان شود و عایشه نیز حامی وی بود.[۱۹] هرچند برخی منابع بعدی، زبیر را نیز همچون عایشه و طلحه در برانگیختن شورش دخیل می‌دانند، با این حال مادلونگ آن را دور از واقعیت می‌داند و می‌گوید زبیر روابط خوبی با عثمان داشت و از وی حمایت می‌کرد و حتی در زمان محاصره خانه عثمان به وی اطلاع داد که می‌تواند مردانی را برای حمایتش بیاورد و پسرش، عبدالله بن زبیر، فرمانده مدافعان خانه عثمان بود.[۲۰] کائتانی معتقد است، که علی عامل اصلی شورش و ذی‌نفع از آن بوده‌است، که دست کم برای خلع عثمان، اگر نه قتل وی، دسیسه چینی کرده‌است. اما چون منابع تاریخ‌نگاری دوران اولیه اسلام از این مدعا پشتیبانی نمی‌کند، وی اهل سنت را متهم می‌کند که به نفع علویان و ضد امویان منابع را تحریف کرده‌اند. مادلونگ استدلال کائتانی در خصوص برنامه‌ریزی علی برای تصاحب خلافت را رد می‌کند، زیرا در این صورت قطعاً عایشه در چنین شورشی مشارکت نمی‌کرد. اما به گفته وی، مزیت علی در این بود که چون از سوی طبقه حاکم از قبیله قریش رد شده بود، مردم ولایات وی را به عنوان مرجعی برای طرح شکایاتشان یافته بودند. </vt:lpstr>
      <vt:lpstr>بدین ترتیب، مخالفان عثمان، به‌خصوص در کوفه، به وی گرایش یافتند. هرچند علی از این گرایش مطلع بود، اما شواهدی وجود ندارد که آنان را به سوی مخالفت و شورش هدایت کرده باشد. علی، به خصوص، در مورد پیاده‌سازی احکام شریعت با عثمان مخالفت داشت، که این امر از آغاز خلافت عثمان در ماجرای قصاص عبیدالله بن عمر، قاتل هرمزان، شروع شد. علی مسامحه عثمان در خصوص اجرای حد شرعی بر خویشانش، توزیع فیء میان امویان و بدعت در عبادات را برنمی‌تابید. همچنین در برابر بدرفتاری با صحابه محمد، جانب آن‌ها را می‌گرفت.[۲۱] در سال ۳۴ هجری، زمانی که نارضایتی‌ها بالا گرفت، علی به جهت خویشاوندی با عثمان از سوی مخالفان به عنوان میانجی پیشنهاد شد و کوشید تا با اصلاح رویه عثمان، به اختلاف خاتمه دهد. با این حال نفوذ مروان بر عثمان مانع این مقصود شد. در نهایت، زمانی که شورشیان مصری خانه عثمان را محاصره کردند، وی دریافت که نمی‌تواند اوضاع را سامان دهد و از ماجرا کناره گرفت، اما دو پسرش حسن و حسین به نگهبانی از خانه عثمان پرداختند</vt:lpstr>
      <vt:lpstr>به نوشته ویلفرد مادلونگ پس از کشته‌شدن عثمان به دست شورشیانی از مصر، کوفه و بصره، نظرها بر علی و طلحه بود. در میان اهالی مصر، حامیانی برای طلحه وجود داشت. در حالی که بصریان و کوفیان که به مخالفت‌های علی با ظلم و بیداد توجه داشتند و نیز اکثر انصار، آشکارا تمایل به خلافت علی داشتند و بالاخره حرف آنان به کرسی نشست. در این میان مالک اشتر که رهبر کوفیان بود، به نظر می‌رسد که نقش اصلی را در تأمین امنیت برای خلیفه‌شدن علی برعهده داشته‌است.[۲۳] به نوشته پوناوالا پیش از قتل عثمان، شورشیان بصری طرفدار طلحه و شورشیان کوفی طرفدار زبیر بودند، اما با قتل عثمان هر دو گروه به علی گرویدند. با قتل عثمان، بنی امیه از مدینه گریختند و کنترل شهر در دست مصریان، مهاجرین برجسته و انصار قرار گرفت. آن‌ها از علی برای خلافت دعوت کردند و پس از چند روز، وی این منصب را پذیرفت.[۲۴] در مقابل دیدگاه برخی دیگر از تاریخ پژوهان آن است که انتخاب علی به‌عنوان خلیفهٔ جدید، در جوی انجام گرفت که پر از التهاب و ترس و وحشت بود. کائتانی معتقد است، این انتخاب بدون موافقت قبلی صحابه نامدار محمد که قطعاً وقایع قتل عثمان را پیش‌بینی می‌کردند، صورت گرفت. دلاویدا معتقد است که انتخاب علی به‌عنوان خلیفه، به این دلیل نبود که وی و خانواده‌اش جایگاهی بالا داشتند یا به این دلیل که وی وفادار به محمد بوده‌است، بلکه بیشتر به این خاطر بود که انصار دوباره در شهرشان، مدینه، نفوذ خود را بازیافته بودند و وی را حمایت کردند و از طرف دیگر بنی‌امیه نیز دچار پریشانی و اغتشاش شده بودند. اما دولت نوپای علی از همان بدو تأسیس مورد حملهٔ صحابه‌ای قرار گرفت که به آرزوهایشان نرسیده بودند و نیز مورد حملهٔ معاویه که تنها والی از بنی‌امیه بود که توانسته بود کنترل مقر امارتش، شام، را حفظ کند.[۲۵] به هر حال منابع متفقند، که طلحه و زبیر جزو اولین بیعت کنندگان بودند، اما بعداً این دو گفتند که بیعتشان از روی اختیار یا قلبی نبوده‌است و علی هم آن‌ها را متهم به بیعت شکنی کرد</vt:lpstr>
      <vt:lpstr>گرد آمدن مخالفان علی در مکه  عایشه، همسر محمد پیامبر اسلام، در مکه در حال تکمیل مراسم حج عمره بود که اخبار قتل عثمان را شنید. در راه بازگشت نیز متوجه انتخاب علی به عنوان خلیفه جدید شد. عایشه بدون آنکه نیت خود را آشکار کند، به مکه بازگشت و در نزدیکی خانه کعبه، سخنرانی آتشینی کرد و شورشیان را مسئول قتل عثمان دانست و خواستار مجازات عاملان این قضیه شد. وی بیان داشت که عثمان مظلومانه کشته شده و در این باب به آیاتی از قرآن [ب] اشاره نمود. عایشه خون‌خواهی از عثمان را فریضه‌ای واجب دانست و خواستار اعمال حد شرعی بر قاتلینش شد. در منابع، به علت اینکه عایشه پیشتر یکی از مخالفان عثمان بوده، به عنوان دلیلی برای مردود دانستن حق او بر خونخواهی عثمان استفاده شده‌است. اما، لئورا وچا ولیری معتقد است که وی نتوانست از خونخواهی قتل عثمان چشم پوشی کند و سخنانی شاخص در این زمینه از وی بیان شده‌است. خصوصاً، عایشه نمی‌توانست علی را که دشمنی دیرینه‌ای با وی داشت، به عنوان خلیفه تحمل کند.[۲۸] به نوشته رابرت گلیو و پوناوالا کینه عایشه نسبت به علی از واقعه افک در زمان حیات محمد نشئت می‌گرفت، که به نوشته سیره نویسان، وقتی برخی به عایشه تهمت زدند، </vt:lpstr>
      <vt:lpstr>گرد آمدن مخالفان علی در مکه  علی به محمد پیشنهاد کرد عایشه را طلاق دهد.[۲۹][۳۰] محمدحسین طباطبایی، این روایت که توسط اهل سنت نقل شده‌است، را نزد شیعه معتبر نمی‌داند.[۳۱] علی بهرامیان نیز می‌نویسد در منابع تاریخی در سیر حوادث نبرد جمل هیچ اشاره‌ای به ماجرای افک یا مشابه آن نشده‌است و روایات مرتبط با آن نیز دچار تناقض است.[۳۲] اما در ماجرای تحریم در قرآن، علی به عنوان حامی محمد، در برابر عایشه و حفصه قرار گرفته‌است، که مورد قبول شیعه و سنی می‌باشد.[۳۳] در خصوص دشمنی عایشه با علی، رسول جعفریان به نقل از علی، منشأ این دشمنی را در آن می‌داند که محمد علی را بر ابوبکر، پدر عایشه، ترجیح می‌داد و بیشتر دوست داشت و در زمان پیمان برادری، علی را به عنوان برادر خویش برگزید و در چند مقطع از جمله دادن پرچم پیروزی به علی در نبرد خیبر و انتخاب وی برای اعلام برائت از مشرکان در مکه، وی را بر ابوبکر مقدم داشت</vt:lpstr>
      <vt:lpstr>در آن زمان طلحه و زبیر، بعد از علی، در بین مسلمانان بیشترین اعتبار را داشتند.[۳۵] آنان درخواست امارت کوفه و بصره یا عراق و یمن را کردند. پس از اینکه علی از انتصاب آن‌ها به مناصب حکومتی اجتناب کرد، طلحه و زبیر با وی بحث‌های تندی کردند و سپس با اخذ اجازه و بیعت مجدد با وی، مدینه را به قصد انجام عمره ترک کردند.[۳۶] پوناوالا می‌نویسد طلحه و زبیر که پیشتر از آرزوهای سیاسی خود ناامید شده‌بودند، وقتی با مخالفت علی در خصوص سپردن حکومت بصره و کوفه مواجه شدند، ناامیدیشان افزون‌تر گردید. این دو وقتی شنیدند که هوادارانشان در مکه جمع شده‌اند، از علی درخواست کردند که اجازه دهد که برای عمره مدینه را ترک گویند. پس از آن، این دو بیعت خود با علی را شکستند و مسئولیت قتل عثمان را به گردن وی انداختند و از وی خواستند که قاتلان را محاکمه کند. این دو چهار ماه بعد از قتل عثمان به مکه آمدند.[۳۷] طبق برخی منابع تاریخ‌نگاری اسلامی، این طلحه و زبیر بودند عایشه را به شورش فراخواندند، تا بدین وسیله از قاتلان عثمان که در از یاران علی شده بودند خوانخواهی کنند و وی پس از مدتی اجابت کرد.[۳۸] بر مبنای روایتی از ابن ابی الحدید، معاویه نقشی مهم در ترغیب زبیر و طلحه به قیام ضد علی داشت. اندک زمانی پس از آغاز خلافت علی، وی نامه‌ای را به زبیر نوشت و او را «امیرالمؤمنین» خواند و وعده داد که خودش و شامیان با او بیعت خواهند کرد. در آن نامه، طلحه و زبیر را به خونخواهی عثمان فراخواند. بر این مبنا، علی بهرامیان می‌نویسد که معاویه و دیگر افراد بنی امیه سعی داشتند تا با ایجاد جنگ میان رقبای اصلی شان، آن‌ها را به دست هم حذف کنن</vt:lpstr>
      <vt:lpstr>علاوه بر عایشه، افرادی از بنی‌امیه که از مدینه فرار کرده‌بودند و بر طبق نظر روبرت گلیو خلافت را در انحصار بنی امیه می‌دیدند[۴۰] و اهدافشان با طلحه و زبیر متفاوت بود، در مکه جمع شده و به والیان عزل شده بصره و یمن پیوستند که از بیت المال برای خود پولی گرد آورده‌بودند.[۴۱] بدین ترتیب، توطئه‌ای ضد علی شکل گرفت که علاوه برعایشه و طلحه و زبیر، کسانی از بنی امیه نظیر مروان بن حکم و سعید بن عاص و برخی دیگر از افرادی که تغییرات به وجود آمده اخیر را به عنوان زنگ خطری برای خود احساس می‌کردند، به این سه تن پیوستند. در این شرایط در نواحی پیرامون حجاز، مخالفت با علی زیاد بود. در شام، معاویه از بیعت با علی سرباز زد. در مناطق دیگر نیز مخالفت با علی شکل گرفته بود</vt:lpstr>
      <vt:lpstr>درخصوص انگیزه شورش علیه علی توضیحات متعددی ارائه شده‌است. به نظر ولیری، علت واقعی این شورش‌ها علیه علی، رویکرد بخشایشگر وی نسبت به مقصران قتل عثمان و ضعف وی در برخورد قاطع با شورشیان علیه خلیفه سوم بود. برخی از افراد به خاطر گستاخی و خطرآفرین بودن این جماعت، از دست آنان فرار کرده بودند. همچنین دلیل دیگر آنان در مخالفت با علی، سیاست «ضد قریش» بوده‌است.[۴۴] لئورا وچا ولیری می‌نویسد طلحه و زبیر و عایشه درخواست داشتند که حدود شرعی باید برای همه به‌طور مساوی برپا داشته شود و مجموعه‌ای از اصلاحات باید انجام گیرد. از آنجایی که این سه تن در سرنوشت عثمان به نوبه خود مسئول بودند، علت شورششان در راستای درخواست خونخواهی عثمان و مقصودی که از اصلاحات مد نظر داشتند، مبهم به نظر می‌رسد. به نظر می‌رسد که انگیزه‌های اجتماعی و اقتصادی که به خاطر ترس از تأثیرگذاری تندروان بر علی برانگیخته شده بود، توضیح قانع‌کننده تری باشد تا احساسات شخصی. هرچند در میان مخالفان عثمان، بدون شک افراد میانه‌رو خواستار تغییر سیاست‌های وی بودند؛ ولی هیچ‌کس فکر نمی‌کرد که کار به تغییرات اساسی سیاست‌ها بکشد.[۴۵] برخی مورخان نظیر مادلونگ بر این باورند که این چند تن کشته شدن عثمان را بهانه‌ای برای مخالفت با علی و جاه طلبی خود قرار دادند؛ زیرا آنها، خلافت علی را با منافع خود، سازگار نمی‌دیدند. از سوی دیگر، مخالفان عثمان مدعی بودند که خون عثمان نیازی به قصاص ندارد، زیرا وی به خاطر عمل نکردن به قرآن و سنت محمد کشته شده‌است</vt:lpstr>
      <vt:lpstr>ولیری معتقد است، عایشه برجسته‌ترین شخصیت جنگ جمل در میان مخالفان علی است و وی را در هدفش مصمم و سخت‌کوش می‌داند (به غیر از لحظه‌ای که صدای سگ‌های حوئب را می‌شنود)، حال آنکه طلحه و زبیر با یکدیگر نزاع کرده، توجیه‌های ضعیفی برای شکستن پیمان با علی آورده، از مهلکه جنگ فرار کرده و به خاطر آرزوهایشان به این عرصه وارد شده‌اند و در عین حال قاطعیت و توان لازم را برای پیروزی نداشته‌اند؛ ولیری به نظری از کائتانی اشاره می‌کند که مروان را سازمان دهنده پشت پرده برنامه‌های عایشه می‌داند و معتقد است گرچه این تئوری جالب است، اما از لحاظ تاریخی سندی ندارد. اگر مروان به واقع این چنین می‌بود، باید محتاطانه عمل می‌کرد و منابع چیزی از فعالیت‌های وی در این باره را، نباید انعکاس می‌دادند. عایشه نقش زیادی در برانگیختن مردم ضد علی داشت، اما طلحه و زبیر نمی‌توانستند به اندازه وی مؤثر باشند؛ زیرا این دو نیز در برهم زدن افکار عمومی ضد عثمان نقش داشتند و در قتل وی به نوبه خود مسئول بودند؛ ولیری معتقد است این دو از طرفی نیز بلافاصله با علی بیعت کرده بودند و در حال حاضر برای توجیه پیمان‌شکنی خود با علی، مدعی بودند که به زور با وی بیعت نموده‌اند.[۴۷] برخی از صحابه، عملکرد عایشه را در تضاد با امر قرآن به همسران محمد در سوره احزاب می‌دانند</vt:lpstr>
      <vt:lpstr>حرکت سپاه طلحه، زبیر و عایشه به سمت بصره  پس از آنکه طلحه و زبیر و دیگر مخالفان، در جمع‌آوری حامیان در حجاز ناکام ماندند، به دنبال بهترین جا برای گردآوری لشکر و تقویت مالی سپاهشان برای پیروزی بر علی بودند. آن‌ها بعد از مشورت با یکدیگر، به امید پیدا کردن نیرو و منابع لازم برای بسیج کردن حامیان عراقی خود، تصمیم گرفتند به بصره بروند.[۵۲][۵۳] از جمله عوامل ترغیب آن‌ها به سوی بصره، امید پشتیبانی از جانب عبدالله بن عامر اموی بود که در نیمه دوم خلافت عثمان، فرماندار بصره بود. او به شورشیان وعده داد که در بصره می‌توانند عِده و عَده گردآورند. همچنین، طلحه و زبیر به پیشنهاد عبدالله بن عامر به احنف بن قیس، کعب بن سور و منذر بن ربیعه، که از سران قبایل بصره بودند، نامه نوشتند و خونخواهی عثمان را مطرح کردند. اما، هیچ‌یک از این سه تن نپذیرفتند که به آن‌ها بپیوندند.[۵۴] اما عاملی که مانع رفتن آن‌ها به شام شد، آن بود که شام در اختیار معاویه بود و به روایتی ولید بن عقبه هشدار داد که معاویه آن‌ها را یاری نخواهد کرد. خود معاویه نیز در مکاتبه‌ای با زبیر، وی را به تسلط بر عراق دعوت کرد.[۵۵] یعلی بن امیه، فرماندار عثمان در یمن، با اموالی که آورده بود، سپاه جمل را تجهیز کرد. همچنین، شتری به نام «عسکر» را، که منشأ وجه تسمیه جنگ جمل بود، وی در اختیار عایشه قرار داد.[۵۶][۵۷] علی بهرامیان، با توجه به ثروت افسانه‌ای طلحه و زبیر، پرداخت هزینه سپاه از سوی بنی امیه را شگفت‌انگیز و اغراق‌آمیز می‌داند</vt:lpstr>
      <vt:lpstr>عایشه، طلحه و زبیر به همراه ۶۰۰ یا ۷۰۰ سوار راهی بصره شدند و بر طبق نقل طبری در آخرین روز ربیع‌الثانی عازم شدند.[۵۹] علی بهرامیان تعداد سپاه جمل را در این زمان ۶۰۰ تا ۹۰۰ نفر تخمین می‌زند[۶۰] و به روایت دیگر ۳۰۰۰ نفر بوده‌است.[۶۱] ویلفرد مادلونگ تخمین می‌زند که این سه تن، تقریباً چهار ماه پس از خلافت علی در ربیع‌الثانی ۳۶ هجری مصادف با اکتبر ۶۵۶ میلادی، به همراه حامیانشان، مکه را به سمت عراق ترک کردند.[۶۲] پس از طی یک منزل از مکه، برخی از افراد از سپاه جمل جدا شدند. مغیره بن شعبه به همراه افراد قبیله ثقیف بازگشت. همچنین، سعید بن عاص به مروان بن حکم گفت، آن‌ها که خون عثمان را ریخته‌اند بر پشت شتران نشسته‌اند، آن‌ها را بکشید و خود را به کشتن مدهید و خود به مکه برگشت</vt:lpstr>
      <vt:lpstr>علی، در ابتدا که از مخالفت‌ها ضد وی در مکه مطلع شد، اعلام کرد که اگر به همین سطح از ابراز اعتراض و مخالفت اکتفا کنند، با آنان برخورد نخواهد کرد. اما، وقتی دریافت که آن‌ها قصد حرکت به بصره را دارند، به مقابله برخاست و گفت که با این اقدام آن‌ها سامان امور مسلمانان خواهد گسست.[۶۴] وی با شنیدن این موضوع، متوجه شد که باید کاری کند، تا دولتش در مدینه منزوی نشود. علی، سهل بن حنیف را به امارت مدینه گماشت و توانست حدود ۷۰۰ سوار برای خود فراهم کند. علی بر آن بود که جلوی شورش را بگیرد، اما موفق نشد</vt:lpstr>
      <vt:lpstr>رویارویی سپاه عایشه با سپاه عثمان بن حنیف در بصره  زمانی که سپاه جمل نزدیک بصره رسید، عثمان بن حنیف، والی منصوب علی در بصره، دو تن از کارگزاران وفادارش، ابوالاسود دؤلی و عمران بن حصین، را نزد آنان فرستاد تا بداند برای چه به بصره آمده‌اند. سپاه جمل در پاسخ گفتند برای خونخواهی عثمان و تشکیل شورای خلافت برای انتخاب خلیفه جدید. در نتیجه، عثمان از مردم خواست که مجهز و مسلح شوند. در بدو ورود سپاه جمل به بصره، مردم به همراه عثمان بن حنیف در مدخل غربی شهر، موسوم به مربد، گرد آمدند. ابتدا طلحه برایشان سخنرانی کردند. طلحه گفت که به زور شمشیر با علی بیعت کرده و با وجود انتقاد به شیوه زمامداری عثمان، خواهان قتل وی نبوده‌اند. اما عبدالله بن حکیم تمیمی نامه‌های قبلی طلحه را ارائه داد، که در آن‌ها خلاف این را نوشته بود. زبیر و عایشه نیز در خصوص ضرورت خونخواهی عثمان و تشکیل شورای خلافت برای انتخاب خلیفه سخن گفتند.[۶۸][۶۹] مردم بصره به دو گروه تجزیه شدند، گروهی به عثمان بن حنیف، که بر حسب وظیفه با عملیات عایشه مخالف بود و منتظر آمدن علی به بصره بود، وفادار ماندند و گروهی نیز به لشکر عایشه پیوستند. بدین ترتیب، ناآرامی‌ها در بصره شروع شد</vt:lpstr>
      <vt:lpstr>درخواست یاری علی از مردم کوفه  علی مجبور به جلوگیری از تصرف عراق توسط این گروه شد، چرا که شام فقط از معاویه اطاعت می‌کرد. در مصر نیز هرج و مرج وجود داشت؛ بنابراین با از کف رفتن عراق، عملاً استان‌های شرقی وابسته به آن شامل ایران نیز از دست می‌رفت.[۸۳] در هنگام عزیمت علی از مدینه به سمت بصره (قبل از وقوع نبرد جمل) علی در جایی توقف کرد و با قریشیان مکی بصره دیدار کرد.[۸۴] در ربذه، علی اخبار درگیری‌های بصره میان سپاه بصره با عثمان بن حنیف و حکیم بن جبله را دریافت کرد. سپاه جمل، عثمان بن حنیف را آزاد کردند و وی که موی سر و ریشش کنده شده بود در ربذه[۸۵] یا ذی قار[۸۶] به علی پیوست. این بمثابه پیام جنگ به علی بود و هاشم بن عتبه را با نامه‌ای نزد ابوموسی اشعری والی کوفه فرستاد، تا سپاهی گرد آورد. علی در منزل فید، در میانه راه مکه و کوفه، حسن مجتبی و عمار یاسر را برای گردآوری سپاه به کوفه گسیل داشت. همچنین، به تدریج افراد دیگری نظیر محمد بن ابی بکر، عبدالله بن عباس و محمد بن عون را نیز به کوفه فرستاد، تا سپاه گرد آورند.[۸۷]  بهرامیان می‌نویسد، علی هشت روز پس از ترک مدینه به ذی قار رسید و در آنجا مستقر شد.[۸۸] ولیری می‌نویسد، در حالی که مذاکرات با عثمان بن حنیف به مدت ۲۶ روز به پیش می‌رفت، علی به ذی قار نزدیک شد. وی ترجیح داد به جای این که به بصره لشکر کشی کند، حمایت کوفه را جلب کند </vt:lpstr>
      <vt:lpstr>ابوموسی اشعری والی کوفه پیش از جنگ جمل با علی بیعت نمود. اما وقتی که جنگ بین طلحه و زبیر و عایشه با علی بالا گرفت، ابوموسی موضعی بی‌طرف اتخاذ کرد و با وجود تحت فشار قرار گرفتن، از تصمیمش منصرف نشد.[۹۰] ابوموسی اشعری در کوفه، با اینکه علی را به عنوان خلیفه به رسمیت شناخته بود، مردم کوفه را بی‌طرفی در جنگ داخلی بین مسلمانان فرا می‌خواند.[۹۱] عایشه، نیز، در این هنگام نامه‌ای از بصره به ابوموسی اشعری نگاشت و از وی خواست کاری کند که مردم کوفه به یاری علی نروند. ابوموسی نیز، شاید متأثر از آن، مردم را از فتنه برحذر می‌داشت و به خودداری از جنگ فرامی خواند. همچنین، وی نامه‌ای به زید بن صوحان، که از بزرگان کوفه و یاران علی بود، نگاشت و از وی خواست تا به سپاه جمل بپیوندند یا دست کم مردم را از یاری علی بازدارد. اما زید اجابت نکرد.[۹۲]  سرانجام حامیان علی وی را از کوفه بیرون کردند و علی نامه‌ای شدیدالحن به وی نوشت و از امارت کوفه عزلش کرد[۹۰] و قرظه بن کعب را به امارت کوفه گماشت.[۹۳] فرستادگان علی تلاش بسیاری برای جلب حمایت برای سپاه علی انجام دادند، تا بالاخره شش، هفت یا دوازده هزار نفر را به سپاه علی ملحق کردند.[۹۴] مادلونگ می‌نویسد حسن توانست لشکر شش یا هفت هزار نفره فراهم کند و آنان را به ذی قار آورد و به علی ملحق شد.[۹۵] در نهایت، علی با سپاهی با حدود ۱۲۰۰۰ نفر متشکل از هفت گروه از قبایل گوناگون که از مدینه، کوفه و بصره به وی پیوسته بودند به بصره رسید. برخی روایات تاریخی نظیر طبری و ابن اعثم تعداد سپاه وی را تا ۲۰۰۰۰ تن نیز برآورد کرده‌اند </vt:lpstr>
      <vt:lpstr>نبرد علی با سپاهش به بصره رسید و در منطقه زاویه در شمال بصره اقامت کرد. وی طی سه روز کوشید باب مذاکرات با طلحه و زبیر و عایشه را باز کند و فرستادگانی نظیر عبدالله بن عباس و صعصعه بن صوحان را با نامه نزد آنان فرستاد. اما، آنان بر موضع خود پافشاری کردند. علی بهرامیان می‌گوید که عایشه بر وسعت بیشتر سرزمین‌های تحت تصرف مخالفان نسبت به آنچه علی بر آن حکومت دارد، تأکید می‌کند و به ابن‌عباس می‌گوید که میان آن‌ها و علی جز شمشیر داوری نخواهد بود. در روز نبرد یا پیش از آن، علی شخصاً با طلحه و زبیر گفت‌وگو کرد و آنان را از جنگ برحذر داشت. علی خاطره‌ای از محمد را به یاد زبیر آورد که پیش‌گویی کرده بود زبیر به ناحق با علی خواهد جنگید و این موضوع باعث تزلزل زبیر شد. روایات در خصوص واکنش زبیر اختلاف دارند. برخی می‌گویند، وی سپس میدان جنگ را ترک کرد و برخی دیگر می‌گویند، عایشه و پسرش، عبدالله، او را به ادامه جنگ برانگیختند. طبق برخی اخبار، گویا، وی در ابتدای جنگ حاضر بوده و حتی با عمار یاسر نبردی تن به تن داشته که آن را نیمه کاره رها کرده‌است</vt:lpstr>
      <vt:lpstr>منابع در مورد روز جنگ اتفاق نظر ندارند. برخی آن را در روز ۱۰ جمادی‌الاولی ۳۶ هجری قمری تقریباً مقارن با ۴ نوامبر ۶۵۶ میلادی برخی در روز ۱۵ جمادی‌الاولی، برخی ۱۰ جمادی‌الثانی ۳۶ هجری تقریباً مقارن با ۴ دسامبر ۶۵۶ میلادی و برخی روز جنگ را ۱۵ جمادی‌الثانی مقارن را با ۹ دسامبر می‌دانند.[۹۸][۹۹][۱۰۰] دو لشکر در ناحیه «خریبه» صف آرایی کردند. گویا، خریبه در شمال غرب بصره و بالای «مربد» قرار داشته و منطقه مسطح و مناسبی برای جنگ بوده‌است. در لشکر علی، مالک اشتر فرمانده جناح راست، عمار یاسر فرمانده جناح چپ، ابوقتاده انصاری فرمانده پیادگان و محمد بن حنفیه پرچمدار بوده‌است. در سپاه جمل نیز عایشه در یک کجاوه حفاظت شده با زره سوار بر شتری در میدان بود، زبیر فرمانده سپاه بود، طلحه، محمد بن طلحه، عبدالله بن زبیر و مروان بن حکم به ترتیب فرمانده پیادگان، سواران، میانه سپاه و جلوداران بودند</vt:lpstr>
      <vt:lpstr>پس از جنگ عایشه بازداشت گردید اما با احترام با وی رفتار شد و علی وی را تحت مراقبت به مدینه فرستاد و در این تصمیم سر سخت بود.[۱۱۶][۱۱۷]  علی به سپاه شکست خورده عایشه امان داد و آن‌ها را پس از اخذ بیعت آزاد نمود. در خصوص بیعت برخی از سپاه جمل همچون مروان گزارش‌ها مختلف است و برخی مورخان گفته‌اند علی آن‌ها را بدون اخذ بیعت بخشید و وی به معاویه در شام پیوست. همچنین مانع تصاحب اموالشان توسط سپاهیانش به عنوان غنیمت جنگی شد. این عمل علی، باعث بروز ناآرامی‌هایی در سپاهش گردید. مطلبی مهم‌تر که باعث شد تندرویان سپاه علی وی را متهم به خروج از دین بکنند، این بود که علی مانع از به کنیزی گرفتن زنان و فرزندان و گرفتن اموال کشته شدگان جنگ در سپاه عایشه گردید و تنها اسلحه‌هایی را که در میدان جنگ به دست می‌آمد را مجاز به گرفتن دانست. این موضوع باعث بروز ناآرامی‌هایی در سپاهش گردید. آنان از علی پرسیدند که چطور ریختن خون این افراد حلال بوده اما اموالشان حرام است و خوارج، بعداً، این مسئله را به عنوان یکی از اتهامات وارده بر علی مبنی بر خروج از دین به حساب می‌آوردند </vt:lpstr>
      <vt:lpstr>بازتاب جنگ جمل در فقه و عقاید مسلمانان فتنه اول نخستین تجربه جنگ میان گروه‌های مسلمان بود. سیره حکومتی علی در جنگ میان حاکم و شورشیان مسلمان از مبانی تدوین احکام مواجهه با شورشیان درون جامعه اسلامی و تدوین «احکام بغات» بوده‌است، که در پاسخ به خلفای عباسی، به‌خصوص هارون الرشید، تدوین شده‌است. علی در نبرد جمل حکم کرد که زخمیان و اسیران نباید کشته شوند. با آنان که سلاح می‌اندازند نباید جنگیده شود و آنان که از میدان نبرد می‌گریزند، نباید تعقیب شوند. فقط سلاح‌ها و مرکب‌های جنگی غنیمت گرفته شود. همچنین پس از نبرد دستور داد هیچ زندانی جنگی، زن یا کودکی نباید به بردگی گرفته شود و اموال کشتگان سپاه دشمن به وراث قانونی‌شان می‌رسد.[۱۲۳][۱۲۴] نزد شیعه نیز برای استنباط احکام بغی علیه امام عادل به جنگ جمل پرداخته شده‌است</vt:lpstr>
      <vt:lpstr>جنگ جمل، بعداً به موضوع مناقشات کلامی میان شیعه و سنی تبدیل شد و طرفین در مباحث مربوط به جانشینی محمد و شأن صحابه وی به این جنگ استناد می‌جستند. شیخ مفید در «کتاب جمل» و ابوالحسن اشعری در مقالات الاسلامیین آرا و عقاید دربارهٔ جمل را دسته‌بندی کرده‌اند.[۱۲۶] از این جهت که شخصیت علی برای مسلمانان (اعم از شیعه و سنی) دارای اهمیت مذهبی، سیاسی، فقهی و روحانی است، زندگی او به طرق مختلف تحلیل و تفسیر شده و اسناد تاریخی موجود نیز تحت تأثیر ملاحظات فرقه‌ای قرار گرفته‌است.[۱۲۷] در منابع شیعی، ادعاهای خونخواهی عثمان و اخبار مربوط به پشیمانی و توبه سران سپاه جمل نقد و رد شده‌است. اما، منابع اهل سنت در مقابل بر توبه و پشیمانی طلحه، زبیر و عایشه تأکید کرده‌اند. شیخ مفید می‌گوید جمعی زیادی از اهل سنت نگارش، خواندن و روایت کردن اخبار جنگ جمل و جنگ صفین را روا نمی‌دانستند</vt:lpstr>
      <vt:lpstr>از جمله موضوعاتی که بعداً محل بحث در میان اهل حدیث شد، درستی شرکت یا کناره‌گیری اصحاب در این جنگ بوده‌است. از یک سو علی خلیفه بود و طلحه، زبیر و عایشه از صحابه بزرگ در برابرش بودند و از سوی دیگر جمعی از صحابه بزرگ نظیر سعد بن ابی وقاص، اسامه بن زید و عبدالله بن عمر از نزاع دوری جستند. اشاعره، مرجئه و اهل حدیث با توجه منزلتی که برای صحابه محمد قائل بوده‌اند، معتقدند علی، طلحه، زبیر و عایشه، که همگی از اصحاب بزرگ هستند، بر اساس اجتهاد خود عمل کرده‌اند و بر خطا نبوده‌اند. معتزله آرای مختلفی دربارهٔ جمل دارند. واصل بن عطا و عمرو بن عبید یکی از طرفین جنگ را، به هر حال، گمراه می‌دانستند. اما، از بیان صریح آن طرف مورد نظرشان اجتناب کردند. برخی در تعیین هدایت یا ضلالت یکی از طرفین، توقف کردند و موضعی اتخاذ نکردند. برخی نظیر اسماعیل بستی، سپاه جمل را گمراه و بلکه اهل فسق (خروج از شریعت) دانستند. برخی نظیر قاضی عبدالجبار، شورش سپاه جمل را با هدف مشروع خونخواهی عثمان تلقی کردند و نه برای کسب حکومت. ماتریدیه نظیر عمر بن محمد نسفی هرچند بر حقانیت علی تأکید کردند، اما خطای سپاه جمل را مایه تنزل آن‌ها از مرتبه اجتهاد نمی‌دانسته‌اند. اباضیه از طلحه و زبیر را به دلیل نقض بیعت و بغی بیزاری می‌جستند، اما توبه عایشه را پذیرفته می‌دانستند. حنابله و حشویه نظیر تفتازانی و عضدالدین ایجی حکم به توقف دربارهٔ قضاوت در خصوص صحت شرعی عمل صحابه داده‌اند و روایات تاریخی مرتبط با جنگ جمل را بی‌اعتبار می‌دانستند</vt:lpstr>
      <vt:lpstr>پایان</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dc:creator>
  <cp:lastModifiedBy>Peyman</cp:lastModifiedBy>
  <cp:revision>27</cp:revision>
  <dcterms:created xsi:type="dcterms:W3CDTF">2006-08-16T00:00:00Z</dcterms:created>
  <dcterms:modified xsi:type="dcterms:W3CDTF">2021-02-26T19:23:07Z</dcterms:modified>
</cp:coreProperties>
</file>