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69"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0" y="0"/>
            <a:ext cx="9144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80902" y="1275025"/>
            <a:ext cx="7182197"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088136" y="1385316"/>
            <a:ext cx="6967728" cy="4087368"/>
          </a:xfrm>
          <a:prstGeom prst="rect">
            <a:avLst/>
          </a:prstGeom>
          <a:solidFill>
            <a:schemeClr val="tx2"/>
          </a:solidFill>
          <a:ln w="6350" cap="sq" cmpd="sng" algn="ctr">
            <a:solidFill>
              <a:schemeClr val="bg1"/>
            </a:solidFill>
            <a:prstDash val="solid"/>
            <a:miter lim="800000"/>
          </a:ln>
          <a:effectLst/>
        </p:spPr>
      </p:sp>
      <p:sp>
        <p:nvSpPr>
          <p:cNvPr id="15" name="Rectangle 14"/>
          <p:cNvSpPr/>
          <p:nvPr/>
        </p:nvSpPr>
        <p:spPr>
          <a:xfrm>
            <a:off x="3794760" y="1274764"/>
            <a:ext cx="1554480" cy="6400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3886200" y="1274765"/>
            <a:ext cx="13716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71281" y="2091263"/>
            <a:ext cx="6801440" cy="2590800"/>
          </a:xfrm>
        </p:spPr>
        <p:txBody>
          <a:bodyPr tIns="45720" bIns="45720" anchor="ctr">
            <a:noAutofit/>
          </a:bodyPr>
          <a:lstStyle>
            <a:lvl1pPr algn="ctr">
              <a:lnSpc>
                <a:spcPct val="83000"/>
              </a:lnSpc>
              <a:defRPr kumimoji="0" lang="en-US" sz="6200" b="0" i="0" u="none" strike="noStrike" kern="1200" cap="all" spc="-100" normalizeH="0" baseline="0">
                <a:ln>
                  <a:noFill/>
                </a:ln>
                <a:solidFill>
                  <a:sysClr val="window" lastClr="FFFFFF"/>
                </a:solidFill>
                <a:effectLst/>
                <a:uLnTx/>
                <a:uFillTx/>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171575" y="4682062"/>
            <a:ext cx="6803136" cy="502920"/>
          </a:xfrm>
        </p:spPr>
        <p:txBody>
          <a:bodyPr>
            <a:normAutofit/>
          </a:bodyPr>
          <a:lstStyle>
            <a:lvl1pPr marL="0" indent="0" algn="ctr">
              <a:spcBef>
                <a:spcPts val="0"/>
              </a:spcBef>
              <a:buNone/>
              <a:defRPr sz="1400" spc="80" baseline="0">
                <a:solidFill>
                  <a:schemeClr val="bg2"/>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3931920" y="1334222"/>
            <a:ext cx="1280160" cy="457200"/>
          </a:xfrm>
        </p:spPr>
        <p:txBody>
          <a:bodyPr/>
          <a:lstStyle>
            <a:lvl1pPr algn="ctr">
              <a:defRPr sz="1100" spc="0" baseline="0">
                <a:solidFill>
                  <a:srgbClr val="FFFFFF"/>
                </a:solidFill>
                <a:latin typeface="+mn-lt"/>
              </a:defRPr>
            </a:lvl1pPr>
          </a:lstStyle>
          <a:p>
            <a:fld id="{9708329D-F6AE-4F6C-BF14-F3901FE8EF41}" type="datetimeFigureOut">
              <a:rPr lang="en-US" smtClean="0"/>
              <a:t>5/9/2020</a:t>
            </a:fld>
            <a:endParaRPr lang="en-US"/>
          </a:p>
        </p:txBody>
      </p:sp>
      <p:sp>
        <p:nvSpPr>
          <p:cNvPr id="21" name="Footer Placeholder 20"/>
          <p:cNvSpPr>
            <a:spLocks noGrp="1"/>
          </p:cNvSpPr>
          <p:nvPr>
            <p:ph type="ftr" sz="quarter" idx="11"/>
          </p:nvPr>
        </p:nvSpPr>
        <p:spPr>
          <a:xfrm>
            <a:off x="1104936" y="5211060"/>
            <a:ext cx="4429125" cy="228600"/>
          </a:xfrm>
        </p:spPr>
        <p:txBody>
          <a:bodyPr/>
          <a:lstStyle>
            <a:lvl1pPr algn="l">
              <a:defRPr sz="900">
                <a:solidFill>
                  <a:schemeClr val="bg1">
                    <a:lumMod val="85000"/>
                  </a:schemeClr>
                </a:solidFill>
              </a:defRPr>
            </a:lvl1pPr>
          </a:lstStyle>
          <a:p>
            <a:endParaRPr lang="en-US"/>
          </a:p>
        </p:txBody>
      </p:sp>
      <p:sp>
        <p:nvSpPr>
          <p:cNvPr id="22" name="Slide Number Placeholder 21"/>
          <p:cNvSpPr>
            <a:spLocks noGrp="1"/>
          </p:cNvSpPr>
          <p:nvPr>
            <p:ph type="sldNum" sz="quarter" idx="12"/>
          </p:nvPr>
        </p:nvSpPr>
        <p:spPr>
          <a:xfrm>
            <a:off x="6455190" y="5212080"/>
            <a:ext cx="1583911" cy="228600"/>
          </a:xfrm>
        </p:spPr>
        <p:txBody>
          <a:bodyPr/>
          <a:lstStyle>
            <a:lvl1pPr>
              <a:defRPr>
                <a:solidFill>
                  <a:schemeClr val="bg1">
                    <a:lumMod val="85000"/>
                  </a:schemeClr>
                </a:solidFill>
              </a:defRPr>
            </a:lvl1pPr>
          </a:lstStyle>
          <a:p>
            <a:fld id="{6DE97F8F-1846-4DAD-9EC8-F598DAB06DC2}" type="slidenum">
              <a:rPr lang="en-US" smtClean="0"/>
              <a:t>‹#›</a:t>
            </a:fld>
            <a:endParaRPr lang="en-US"/>
          </a:p>
        </p:txBody>
      </p:sp>
    </p:spTree>
    <p:extLst>
      <p:ext uri="{BB962C8B-B14F-4D97-AF65-F5344CB8AC3E}">
        <p14:creationId xmlns:p14="http://schemas.microsoft.com/office/powerpoint/2010/main" val="4831412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08329D-F6AE-4F6C-BF14-F3901FE8EF41}" type="datetimeFigureOut">
              <a:rPr lang="en-US" smtClean="0"/>
              <a:t>5/9/2020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E97F8F-1846-4DAD-9EC8-F598DAB06DC2}" type="slidenum">
              <a:rPr lang="en-US" smtClean="0"/>
              <a:t>‹#›</a:t>
            </a:fld>
            <a:endParaRPr lang="en-US"/>
          </a:p>
        </p:txBody>
      </p:sp>
    </p:spTree>
    <p:extLst>
      <p:ext uri="{BB962C8B-B14F-4D97-AF65-F5344CB8AC3E}">
        <p14:creationId xmlns:p14="http://schemas.microsoft.com/office/powerpoint/2010/main" val="2851437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2" name="Rectangle 21"/>
          <p:cNvSpPr/>
          <p:nvPr/>
        </p:nvSpPr>
        <p:spPr>
          <a:xfrm>
            <a:off x="0" y="0"/>
            <a:ext cx="9144000" cy="6858000"/>
          </a:xfrm>
          <a:prstGeom prst="rect">
            <a:avLst/>
          </a:prstGeom>
          <a:blipFill dpi="0" rotWithShape="1">
            <a:blip r:embed="rId2">
              <a:alphaModFix amt="12000"/>
              <a:duotone>
                <a:schemeClr val="accent2">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980902" y="1275025"/>
            <a:ext cx="7182197"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088136" y="1385316"/>
            <a:ext cx="6967728" cy="4087368"/>
          </a:xfrm>
          <a:prstGeom prst="rect">
            <a:avLst/>
          </a:prstGeom>
          <a:solidFill>
            <a:schemeClr val="tx2"/>
          </a:solidFill>
          <a:ln w="6350" cap="sq" cmpd="sng" algn="ctr">
            <a:solidFill>
              <a:schemeClr val="bg1"/>
            </a:solidFill>
            <a:prstDash val="solid"/>
            <a:miter lim="800000"/>
          </a:ln>
          <a:effectLst/>
        </p:spPr>
      </p:sp>
      <p:sp>
        <p:nvSpPr>
          <p:cNvPr id="30" name="Rectangle 29"/>
          <p:cNvSpPr/>
          <p:nvPr/>
        </p:nvSpPr>
        <p:spPr>
          <a:xfrm>
            <a:off x="3794760" y="1274764"/>
            <a:ext cx="1554480" cy="6400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3886200" y="1274765"/>
            <a:ext cx="13716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172717" y="2094309"/>
            <a:ext cx="6803136" cy="2587752"/>
          </a:xfrm>
        </p:spPr>
        <p:txBody>
          <a:bodyPr anchor="ctr">
            <a:noAutofit/>
          </a:bodyPr>
          <a:lstStyle>
            <a:lvl1pPr algn="ctr">
              <a:lnSpc>
                <a:spcPct val="83000"/>
              </a:lnSpc>
              <a:defRPr kumimoji="0" lang="en-US" sz="6200" b="0" i="0" u="none" strike="noStrike" kern="1200" cap="all" spc="-100" normalizeH="0" baseline="0" dirty="0">
                <a:ln>
                  <a:noFill/>
                </a:ln>
                <a:solidFill>
                  <a:sysClr val="window" lastClr="FFFFFF"/>
                </a:solidFill>
                <a:effectLst/>
                <a:uLnTx/>
                <a:uFillTx/>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2718" y="4682062"/>
            <a:ext cx="6803136" cy="502920"/>
          </a:xfrm>
        </p:spPr>
        <p:txBody>
          <a:bodyPr anchor="t">
            <a:normAutofit/>
          </a:bodyPr>
          <a:lstStyle>
            <a:lvl1pPr marL="0" indent="0" algn="ctr">
              <a:buNone/>
              <a:defRPr sz="1400">
                <a:solidFill>
                  <a:schemeClr val="bg2"/>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3931920" y="1332914"/>
            <a:ext cx="1280160" cy="457200"/>
          </a:xfrm>
        </p:spPr>
        <p:txBody>
          <a:bodyPr/>
          <a:lstStyle>
            <a:lvl1pPr algn="ctr">
              <a:defRPr lang="en-US" sz="1100" kern="1200" spc="0" baseline="0">
                <a:solidFill>
                  <a:srgbClr val="FFFFFF"/>
                </a:solidFill>
                <a:latin typeface="+mn-lt"/>
                <a:ea typeface="+mn-ea"/>
                <a:cs typeface="+mn-cs"/>
              </a:defRPr>
            </a:lvl1pPr>
          </a:lstStyle>
          <a:p>
            <a:fld id="{9708329D-F6AE-4F6C-BF14-F3901FE8EF41}" type="datetimeFigureOut">
              <a:rPr lang="en-US" smtClean="0"/>
              <a:t>5/9/2020</a:t>
            </a:fld>
            <a:endParaRPr lang="en-US"/>
          </a:p>
        </p:txBody>
      </p:sp>
      <p:sp>
        <p:nvSpPr>
          <p:cNvPr id="5" name="Footer Placeholder 4"/>
          <p:cNvSpPr>
            <a:spLocks noGrp="1"/>
          </p:cNvSpPr>
          <p:nvPr>
            <p:ph type="ftr" sz="quarter" idx="11"/>
          </p:nvPr>
        </p:nvSpPr>
        <p:spPr>
          <a:xfrm>
            <a:off x="1104679" y="5211060"/>
            <a:ext cx="4430268" cy="228600"/>
          </a:xfrm>
        </p:spPr>
        <p:txBody>
          <a:bodyPr/>
          <a:lstStyle>
            <a:lvl1pPr algn="l">
              <a:defRPr>
                <a:solidFill>
                  <a:schemeClr val="bg1">
                    <a:lumMod val="85000"/>
                  </a:schemeClr>
                </a:solidFill>
              </a:defRPr>
            </a:lvl1pPr>
          </a:lstStyle>
          <a:p>
            <a:endParaRPr lang="en-US"/>
          </a:p>
        </p:txBody>
      </p:sp>
      <p:sp>
        <p:nvSpPr>
          <p:cNvPr id="6" name="Slide Number Placeholder 5"/>
          <p:cNvSpPr>
            <a:spLocks noGrp="1"/>
          </p:cNvSpPr>
          <p:nvPr>
            <p:ph type="sldNum" sz="quarter" idx="12"/>
          </p:nvPr>
        </p:nvSpPr>
        <p:spPr>
          <a:xfrm>
            <a:off x="6453378" y="5211060"/>
            <a:ext cx="1584198" cy="228600"/>
          </a:xfrm>
        </p:spPr>
        <p:txBody>
          <a:bodyPr/>
          <a:lstStyle>
            <a:lvl1pPr>
              <a:defRPr>
                <a:solidFill>
                  <a:schemeClr val="bg1">
                    <a:lumMod val="85000"/>
                  </a:schemeClr>
                </a:solidFill>
              </a:defRPr>
            </a:lvl1pPr>
          </a:lstStyle>
          <a:p>
            <a:fld id="{6DE97F8F-1846-4DAD-9EC8-F598DAB06DC2}" type="slidenum">
              <a:rPr lang="en-US" smtClean="0"/>
              <a:t>‹#›</a:t>
            </a:fld>
            <a:endParaRPr lang="en-US"/>
          </a:p>
        </p:txBody>
      </p:sp>
    </p:spTree>
    <p:extLst>
      <p:ext uri="{BB962C8B-B14F-4D97-AF65-F5344CB8AC3E}">
        <p14:creationId xmlns:p14="http://schemas.microsoft.com/office/powerpoint/2010/main" val="1690934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73152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5488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08329D-F6AE-4F6C-BF14-F3901FE8EF41}" type="datetimeFigureOut">
              <a:rPr lang="en-US" smtClean="0"/>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E97F8F-1846-4DAD-9EC8-F598DAB06DC2}" type="slidenum">
              <a:rPr lang="en-US" smtClean="0"/>
              <a:t>‹#›</a:t>
            </a:fld>
            <a:endParaRPr lang="en-US"/>
          </a:p>
        </p:txBody>
      </p:sp>
    </p:spTree>
    <p:extLst>
      <p:ext uri="{BB962C8B-B14F-4D97-AF65-F5344CB8AC3E}">
        <p14:creationId xmlns:p14="http://schemas.microsoft.com/office/powerpoint/2010/main" val="2379707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31520" y="2074334"/>
            <a:ext cx="365760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31520" y="2755898"/>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2074334"/>
            <a:ext cx="365760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756581"/>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08329D-F6AE-4F6C-BF14-F3901FE8EF41}" type="datetimeFigureOut">
              <a:rPr lang="en-US" smtClean="0"/>
              <a:t>5/9/2020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E97F8F-1846-4DAD-9EC8-F598DAB06DC2}" type="slidenum">
              <a:rPr lang="en-US" smtClean="0"/>
              <a:t>‹#›</a:t>
            </a:fld>
            <a:endParaRPr lang="en-US"/>
          </a:p>
        </p:txBody>
      </p:sp>
    </p:spTree>
    <p:extLst>
      <p:ext uri="{BB962C8B-B14F-4D97-AF65-F5344CB8AC3E}">
        <p14:creationId xmlns:p14="http://schemas.microsoft.com/office/powerpoint/2010/main" val="1571258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708329D-F6AE-4F6C-BF14-F3901FE8EF41}" type="datetimeFigureOut">
              <a:rPr lang="en-US" smtClean="0"/>
              <a:t>5/9/2020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E97F8F-1846-4DAD-9EC8-F598DAB06DC2}" type="slidenum">
              <a:rPr lang="en-US" smtClean="0"/>
              <a:t>‹#›</a:t>
            </a:fld>
            <a:endParaRPr lang="en-US"/>
          </a:p>
        </p:txBody>
      </p:sp>
    </p:spTree>
    <p:extLst>
      <p:ext uri="{BB962C8B-B14F-4D97-AF65-F5344CB8AC3E}">
        <p14:creationId xmlns:p14="http://schemas.microsoft.com/office/powerpoint/2010/main" val="325384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08329D-F6AE-4F6C-BF14-F3901FE8EF41}" type="datetimeFigureOut">
              <a:rPr lang="en-US" smtClean="0"/>
              <a:t>5/9/2020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E97F8F-1846-4DAD-9EC8-F598DAB06DC2}" type="slidenum">
              <a:rPr lang="en-US" smtClean="0"/>
              <a:t>‹#›</a:t>
            </a:fld>
            <a:endParaRPr lang="en-US"/>
          </a:p>
        </p:txBody>
      </p:sp>
    </p:spTree>
    <p:extLst>
      <p:ext uri="{BB962C8B-B14F-4D97-AF65-F5344CB8AC3E}">
        <p14:creationId xmlns:p14="http://schemas.microsoft.com/office/powerpoint/2010/main" val="1420869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7392"/>
            <a:ext cx="1823085"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68976" y="907143"/>
            <a:ext cx="5428856"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972300" y="2286000"/>
            <a:ext cx="1823085" cy="3505200"/>
          </a:xfrm>
        </p:spPr>
        <p:txBody>
          <a:bodyPr>
            <a:normAutofit/>
          </a:bodyPr>
          <a:lstStyle>
            <a:lvl1pPr marL="0" indent="0">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9708329D-F6AE-4F6C-BF14-F3901FE8EF41}" type="datetimeFigureOut">
              <a:rPr lang="en-US" smtClean="0"/>
              <a:t>5/9/2020</a:t>
            </a:fld>
            <a:endParaRPr lang="en-US"/>
          </a:p>
        </p:txBody>
      </p:sp>
      <p:sp>
        <p:nvSpPr>
          <p:cNvPr id="9" name="Footer Placeholder 8"/>
          <p:cNvSpPr>
            <a:spLocks noGrp="1"/>
          </p:cNvSpPr>
          <p:nvPr>
            <p:ph type="ftr" sz="quarter" idx="11"/>
          </p:nvPr>
        </p:nvSpPr>
        <p:spPr>
          <a:xfrm>
            <a:off x="2505454" y="6265818"/>
            <a:ext cx="3950208" cy="274320"/>
          </a:xfrm>
        </p:spPr>
        <p:txBody>
          <a:bodyPr/>
          <a:lstStyle>
            <a:lvl1pPr algn="ctr">
              <a:defRPr/>
            </a:lvl1pPr>
          </a:lstStyle>
          <a:p>
            <a:endParaRPr lang="en-US"/>
          </a:p>
        </p:txBody>
      </p:sp>
      <p:sp>
        <p:nvSpPr>
          <p:cNvPr id="11" name="Slide Number Placeholder 10"/>
          <p:cNvSpPr>
            <a:spLocks noGrp="1"/>
          </p:cNvSpPr>
          <p:nvPr>
            <p:ph type="sldNum" sz="quarter" idx="12"/>
          </p:nvPr>
        </p:nvSpPr>
        <p:spPr>
          <a:xfrm>
            <a:off x="7795258" y="6310086"/>
            <a:ext cx="1097280" cy="274320"/>
          </a:xfrm>
        </p:spPr>
        <p:txBody>
          <a:bodyPr/>
          <a:lstStyle>
            <a:lvl1pPr>
              <a:defRPr>
                <a:solidFill>
                  <a:srgbClr val="FFFFFF"/>
                </a:solidFill>
              </a:defRPr>
            </a:lvl1pPr>
          </a:lstStyle>
          <a:p>
            <a:fld id="{6DE97F8F-1846-4DAD-9EC8-F598DAB06DC2}" type="slidenum">
              <a:rPr lang="en-US" smtClean="0"/>
              <a:t>‹#›</a:t>
            </a:fld>
            <a:endParaRPr lang="en-US"/>
          </a:p>
        </p:txBody>
      </p:sp>
      <p:sp>
        <p:nvSpPr>
          <p:cNvPr id="12" name="Rectangle 11"/>
          <p:cNvSpPr/>
          <p:nvPr/>
        </p:nvSpPr>
        <p:spPr>
          <a:xfrm>
            <a:off x="6884162" y="292608"/>
            <a:ext cx="1956816" cy="6272784"/>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2005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6765290" y="173736"/>
            <a:ext cx="2194560" cy="6510528"/>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6884162" y="292608"/>
            <a:ext cx="1956816" cy="6272784"/>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3504"/>
            <a:ext cx="1824228" cy="1645920"/>
          </a:xfrm>
        </p:spPr>
        <p:txBody>
          <a:bodyPr anchor="b">
            <a:noAutofit/>
          </a:bodyPr>
          <a:lstStyle>
            <a:lvl1pPr algn="l">
              <a:defRPr sz="24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1449" y="173736"/>
            <a:ext cx="6398514" cy="6510528"/>
          </a:xfrm>
          <a:solidFill>
            <a:schemeClr val="bg2">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972300" y="2286000"/>
            <a:ext cx="1824228" cy="3502152"/>
          </a:xfrm>
        </p:spPr>
        <p:txBody>
          <a:bodyPr>
            <a:normAutofit/>
          </a:bodyPr>
          <a:lstStyle>
            <a:lvl1pPr marL="0" indent="0" algn="l">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9708329D-F6AE-4F6C-BF14-F3901FE8EF41}" type="datetimeFigureOut">
              <a:rPr lang="en-US" smtClean="0"/>
              <a:t>5/9/2020</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7797546" y="6309360"/>
            <a:ext cx="1097280" cy="274320"/>
          </a:xfrm>
        </p:spPr>
        <p:txBody>
          <a:bodyPr/>
          <a:lstStyle>
            <a:lvl1pPr>
              <a:defRPr>
                <a:solidFill>
                  <a:srgbClr val="FFFFFF"/>
                </a:solidFill>
              </a:defRPr>
            </a:lvl1pPr>
          </a:lstStyle>
          <a:p>
            <a:fld id="{6DE97F8F-1846-4DAD-9EC8-F598DAB06DC2}" type="slidenum">
              <a:rPr lang="en-US" smtClean="0"/>
              <a:t>‹#›</a:t>
            </a:fld>
            <a:endParaRPr lang="en-US"/>
          </a:p>
        </p:txBody>
      </p:sp>
    </p:spTree>
    <p:extLst>
      <p:ext uri="{BB962C8B-B14F-4D97-AF65-F5344CB8AC3E}">
        <p14:creationId xmlns:p14="http://schemas.microsoft.com/office/powerpoint/2010/main" val="2411649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708329D-F6AE-4F6C-BF14-F3901FE8EF41}" type="datetimeFigureOut">
              <a:rPr lang="en-US" smtClean="0"/>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E97F8F-1846-4DAD-9EC8-F598DAB06DC2}" type="slidenum">
              <a:rPr lang="en-US" smtClean="0"/>
              <a:t>‹#›</a:t>
            </a:fld>
            <a:endParaRPr lang="en-US"/>
          </a:p>
        </p:txBody>
      </p:sp>
    </p:spTree>
    <p:extLst>
      <p:ext uri="{BB962C8B-B14F-4D97-AF65-F5344CB8AC3E}">
        <p14:creationId xmlns:p14="http://schemas.microsoft.com/office/powerpoint/2010/main" val="3328663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762000"/>
            <a:ext cx="177165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762000"/>
            <a:ext cx="6057900" cy="5257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708329D-F6AE-4F6C-BF14-F3901FE8EF41}" type="datetimeFigureOut">
              <a:rPr lang="en-US" smtClean="0"/>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E97F8F-1846-4DAD-9EC8-F598DAB06DC2}" type="slidenum">
              <a:rPr lang="en-US" smtClean="0"/>
              <a:t>‹#›</a:t>
            </a:fld>
            <a:endParaRPr lang="en-US"/>
          </a:p>
        </p:txBody>
      </p:sp>
    </p:spTree>
    <p:extLst>
      <p:ext uri="{BB962C8B-B14F-4D97-AF65-F5344CB8AC3E}">
        <p14:creationId xmlns:p14="http://schemas.microsoft.com/office/powerpoint/2010/main" val="2306594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176022" y="173736"/>
            <a:ext cx="8791956" cy="6510528"/>
          </a:xfrm>
          <a:prstGeom prst="rect">
            <a:avLst/>
          </a:prstGeom>
          <a:noFill/>
          <a:ln w="6350" cap="flat" cmpd="sng" algn="ctr">
            <a:solidFill>
              <a:schemeClr val="tx1"/>
            </a:solidFill>
            <a:prstDash val="solid"/>
          </a:ln>
          <a:effectLst>
            <a:softEdge rad="0"/>
          </a:effectLst>
        </p:spPr>
      </p:sp>
      <p:sp>
        <p:nvSpPr>
          <p:cNvPr id="2" name="Title Placeholder 1"/>
          <p:cNvSpPr>
            <a:spLocks noGrp="1"/>
          </p:cNvSpPr>
          <p:nvPr>
            <p:ph type="title"/>
          </p:nvPr>
        </p:nvSpPr>
        <p:spPr>
          <a:xfrm>
            <a:off x="731520" y="642594"/>
            <a:ext cx="768096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1520" y="2103120"/>
            <a:ext cx="7680960" cy="39319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7338" y="6265818"/>
            <a:ext cx="2057400" cy="274320"/>
          </a:xfrm>
          <a:prstGeom prst="rect">
            <a:avLst/>
          </a:prstGeom>
        </p:spPr>
        <p:txBody>
          <a:bodyPr vert="horz" lIns="91440" tIns="45720" rIns="91440" bIns="45720" rtlCol="0" anchor="b"/>
          <a:lstStyle>
            <a:lvl1pPr algn="l">
              <a:defRPr sz="900">
                <a:solidFill>
                  <a:schemeClr val="tx2"/>
                </a:solidFill>
              </a:defRPr>
            </a:lvl1pPr>
          </a:lstStyle>
          <a:p>
            <a:fld id="{9708329D-F6AE-4F6C-BF14-F3901FE8EF41}" type="datetimeFigureOut">
              <a:rPr lang="en-US" smtClean="0"/>
              <a:t>5/9/2020</a:t>
            </a:fld>
            <a:endParaRPr lang="en-US"/>
          </a:p>
        </p:txBody>
      </p:sp>
      <p:sp>
        <p:nvSpPr>
          <p:cNvPr id="5" name="Footer Placeholder 4"/>
          <p:cNvSpPr>
            <a:spLocks noGrp="1"/>
          </p:cNvSpPr>
          <p:nvPr>
            <p:ph type="ftr" sz="quarter" idx="3"/>
          </p:nvPr>
        </p:nvSpPr>
        <p:spPr>
          <a:xfrm>
            <a:off x="2596896" y="6265818"/>
            <a:ext cx="3950208" cy="274320"/>
          </a:xfrm>
          <a:prstGeom prst="rect">
            <a:avLst/>
          </a:prstGeom>
        </p:spPr>
        <p:txBody>
          <a:bodyPr vert="horz" lIns="91440" tIns="45720" rIns="91440" bIns="45720" rtlCol="0" anchor="b"/>
          <a:lstStyle>
            <a:lvl1pPr algn="ctr">
              <a:defRPr sz="900">
                <a:solidFill>
                  <a:schemeClr val="tx2"/>
                </a:solidFill>
              </a:defRPr>
            </a:lvl1pPr>
          </a:lstStyle>
          <a:p>
            <a:endParaRPr lang="en-US"/>
          </a:p>
        </p:txBody>
      </p:sp>
      <p:sp>
        <p:nvSpPr>
          <p:cNvPr id="6" name="Slide Number Placeholder 5"/>
          <p:cNvSpPr>
            <a:spLocks noGrp="1"/>
          </p:cNvSpPr>
          <p:nvPr>
            <p:ph type="sldNum" sz="quarter" idx="4"/>
          </p:nvPr>
        </p:nvSpPr>
        <p:spPr>
          <a:xfrm>
            <a:off x="7743555" y="6265818"/>
            <a:ext cx="1097280" cy="274320"/>
          </a:xfrm>
          <a:prstGeom prst="rect">
            <a:avLst/>
          </a:prstGeom>
        </p:spPr>
        <p:txBody>
          <a:bodyPr vert="horz" lIns="91440" tIns="45720" rIns="91440" bIns="45720" rtlCol="0" anchor="b"/>
          <a:lstStyle>
            <a:lvl1pPr algn="r">
              <a:defRPr sz="900">
                <a:solidFill>
                  <a:schemeClr val="tx2"/>
                </a:solidFill>
              </a:defRPr>
            </a:lvl1pPr>
          </a:lstStyle>
          <a:p>
            <a:fld id="{6DE97F8F-1846-4DAD-9EC8-F598DAB06DC2}" type="slidenum">
              <a:rPr lang="en-US" smtClean="0"/>
              <a:t>‹#›</a:t>
            </a:fld>
            <a:endParaRPr lang="en-US"/>
          </a:p>
        </p:txBody>
      </p:sp>
    </p:spTree>
    <p:extLst>
      <p:ext uri="{BB962C8B-B14F-4D97-AF65-F5344CB8AC3E}">
        <p14:creationId xmlns:p14="http://schemas.microsoft.com/office/powerpoint/2010/main" val="1735585291"/>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1" eaLnBrk="1" latinLnBrk="0" hangingPunct="1">
        <a:lnSpc>
          <a:spcPct val="90000"/>
        </a:lnSpc>
        <a:spcBef>
          <a:spcPct val="0"/>
        </a:spcBef>
        <a:buNone/>
        <a:defRPr lang="en-US" sz="4000" kern="1200" cap="none" spc="0" baseline="0" dirty="0">
          <a:solidFill>
            <a:schemeClr val="tx1"/>
          </a:solidFill>
          <a:effectLst/>
          <a:latin typeface="+mj-lt"/>
          <a:ea typeface="+mn-ea"/>
          <a:cs typeface="+mn-cs"/>
        </a:defRPr>
      </a:lvl1pPr>
    </p:titleStyle>
    <p:bodyStyle>
      <a:lvl1pPr marL="182880" indent="-182880" algn="r" defTabSz="914400" rtl="1" eaLnBrk="1" latinLnBrk="0" hangingPunct="1">
        <a:lnSpc>
          <a:spcPct val="100000"/>
        </a:lnSpc>
        <a:spcBef>
          <a:spcPts val="900"/>
        </a:spcBef>
        <a:spcAft>
          <a:spcPts val="0"/>
        </a:spcAft>
        <a:buClr>
          <a:schemeClr val="tx2"/>
        </a:buClr>
        <a:buFont typeface="Arial" panose="020B0604020202020204" pitchFamily="34" charset="0"/>
        <a:buChar char="•"/>
        <a:defRPr sz="1800" kern="1200">
          <a:solidFill>
            <a:schemeClr val="tx1"/>
          </a:solidFill>
          <a:latin typeface="+mn-lt"/>
          <a:ea typeface="+mn-ea"/>
          <a:cs typeface="+mn-cs"/>
        </a:defRPr>
      </a:lvl1pPr>
      <a:lvl2pPr marL="457200" indent="-182880" algn="r" defTabSz="914400" rtl="1" eaLnBrk="1" latinLnBrk="0" hangingPunct="1">
        <a:lnSpc>
          <a:spcPct val="100000"/>
        </a:lnSpc>
        <a:spcBef>
          <a:spcPts val="500"/>
        </a:spcBef>
        <a:buClr>
          <a:schemeClr val="tx2"/>
        </a:buClr>
        <a:buFont typeface="Arial" panose="020B0604020202020204" pitchFamily="34" charset="0"/>
        <a:buChar char="•"/>
        <a:defRPr sz="1600" kern="1200">
          <a:solidFill>
            <a:schemeClr val="tx1"/>
          </a:solidFill>
          <a:latin typeface="+mn-lt"/>
          <a:ea typeface="+mn-ea"/>
          <a:cs typeface="+mn-cs"/>
        </a:defRPr>
      </a:lvl2pPr>
      <a:lvl3pPr marL="731520" indent="-182880" algn="r" defTabSz="914400" rtl="1"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3pPr>
      <a:lvl4pPr marL="1005840" indent="-182880" algn="r" defTabSz="914400" rtl="1"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4pPr>
      <a:lvl5pPr marL="1280160" indent="-182880" algn="r" defTabSz="914400" rtl="1"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5pPr>
      <a:lvl6pPr marL="1600000" indent="-228600" algn="r" defTabSz="914400" rtl="1"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6pPr>
      <a:lvl7pPr marL="1900000" indent="-228600" algn="r" defTabSz="914400" rtl="1"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7pPr>
      <a:lvl8pPr marL="2200000" indent="-228600" algn="r" defTabSz="914400" rtl="1"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8pPr>
      <a:lvl9pPr marL="2500000" indent="-228600" algn="r" defTabSz="914400" rtl="1" eaLnBrk="1" latinLnBrk="0" hangingPunct="1">
        <a:lnSpc>
          <a:spcPct val="10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33886281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pPr marL="137160" indent="0" algn="ctr">
              <a:buNone/>
            </a:pPr>
            <a:endParaRPr lang="fa-IR" i="1" dirty="0" smtClean="0">
              <a:solidFill>
                <a:schemeClr val="bg1">
                  <a:lumMod val="95000"/>
                  <a:lumOff val="5000"/>
                </a:schemeClr>
              </a:solidFill>
            </a:endParaRPr>
          </a:p>
          <a:p>
            <a:pPr marL="137160" indent="0" algn="ctr">
              <a:buNone/>
            </a:pPr>
            <a:endParaRPr lang="fa-IR" i="1" dirty="0" smtClean="0">
              <a:solidFill>
                <a:schemeClr val="bg1">
                  <a:lumMod val="95000"/>
                  <a:lumOff val="5000"/>
                </a:schemeClr>
              </a:solidFill>
            </a:endParaRPr>
          </a:p>
          <a:p>
            <a:pPr marL="137160" indent="0" algn="r">
              <a:buNone/>
            </a:pPr>
            <a:r>
              <a:rPr lang="fa-IR" i="1" dirty="0" smtClean="0">
                <a:solidFill>
                  <a:schemeClr val="bg1">
                    <a:lumMod val="95000"/>
                    <a:lumOff val="5000"/>
                  </a:schemeClr>
                </a:solidFill>
              </a:rPr>
              <a:t>     موضوع:جمعیت و ویژگی های مربوطه</a:t>
            </a:r>
          </a:p>
          <a:p>
            <a:pPr marL="137160" indent="0" algn="ctr">
              <a:buNone/>
            </a:pPr>
            <a:endParaRPr lang="fa-IR" i="1" dirty="0" smtClean="0">
              <a:solidFill>
                <a:schemeClr val="bg1">
                  <a:lumMod val="95000"/>
                  <a:lumOff val="5000"/>
                </a:schemeClr>
              </a:solidFill>
            </a:endParaRPr>
          </a:p>
          <a:p>
            <a:pPr marL="137160" indent="0" algn="ctr">
              <a:buNone/>
            </a:pPr>
            <a:r>
              <a:rPr lang="fa-IR" i="1" dirty="0" smtClean="0">
                <a:solidFill>
                  <a:schemeClr val="bg1">
                    <a:lumMod val="95000"/>
                    <a:lumOff val="5000"/>
                  </a:schemeClr>
                </a:solidFill>
              </a:rPr>
              <a:t>                                </a:t>
            </a:r>
          </a:p>
        </p:txBody>
      </p:sp>
    </p:spTree>
    <p:extLst>
      <p:ext uri="{BB962C8B-B14F-4D97-AF65-F5344CB8AC3E}">
        <p14:creationId xmlns:p14="http://schemas.microsoft.com/office/powerpoint/2010/main" val="2424391139"/>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544656"/>
          </a:xfrm>
        </p:spPr>
        <p:txBody>
          <a:bodyPr>
            <a:normAutofit fontScale="92500" lnSpcReduction="10000"/>
          </a:bodyPr>
          <a:lstStyle/>
          <a:p>
            <a:pPr marL="137160" indent="0" algn="r">
              <a:buNone/>
            </a:pPr>
            <a:r>
              <a:rPr lang="fa-IR" sz="3100" i="1" dirty="0" smtClean="0">
                <a:solidFill>
                  <a:schemeClr val="accent1">
                    <a:lumMod val="60000"/>
                    <a:lumOff val="40000"/>
                  </a:schemeClr>
                </a:solidFill>
              </a:rPr>
              <a:t>مردم:</a:t>
            </a:r>
          </a:p>
          <a:p>
            <a:pPr marL="137160" indent="0" algn="r">
              <a:buNone/>
            </a:pPr>
            <a:endParaRPr lang="fa-IR" sz="3100"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الف)</a:t>
            </a:r>
            <a:r>
              <a:rPr lang="fa-IR" dirty="0" smtClean="0"/>
              <a:t>یکی از عناصر وجودی کشور است.</a:t>
            </a:r>
          </a:p>
          <a:p>
            <a:pPr marL="137160" indent="0" algn="r">
              <a:buNone/>
            </a:pPr>
            <a:endParaRPr lang="fa-IR" dirty="0" smtClean="0"/>
          </a:p>
          <a:p>
            <a:pPr marL="137160" indent="0" algn="r">
              <a:buNone/>
            </a:pPr>
            <a:r>
              <a:rPr lang="fa-IR" dirty="0" smtClean="0">
                <a:solidFill>
                  <a:schemeClr val="accent1">
                    <a:lumMod val="60000"/>
                    <a:lumOff val="40000"/>
                  </a:schemeClr>
                </a:solidFill>
              </a:rPr>
              <a:t>ب)</a:t>
            </a:r>
            <a:r>
              <a:rPr lang="fa-IR" dirty="0" smtClean="0"/>
              <a:t>حکومت بدون آن به عنوان کشور تلقی نمیشود.</a:t>
            </a:r>
          </a:p>
          <a:p>
            <a:pPr marL="137160" indent="0" algn="r">
              <a:buNone/>
            </a:pPr>
            <a:r>
              <a:rPr lang="fa-IR" dirty="0" smtClean="0"/>
              <a:t>نمونه:قاره قطب جنوب که وسعت زیادی دارد ولی بخاطر نداشتن جمعیت دایمی حکومت نیست.</a:t>
            </a:r>
          </a:p>
          <a:p>
            <a:pPr marL="137160" indent="0" algn="r">
              <a:buNone/>
            </a:pPr>
            <a:endParaRPr lang="fa-IR" dirty="0" smtClean="0"/>
          </a:p>
          <a:p>
            <a:pPr marL="137160" indent="0" algn="r">
              <a:buNone/>
            </a:pPr>
            <a:r>
              <a:rPr lang="fa-IR" dirty="0" smtClean="0">
                <a:solidFill>
                  <a:schemeClr val="accent1">
                    <a:lumMod val="60000"/>
                    <a:lumOff val="40000"/>
                  </a:schemeClr>
                </a:solidFill>
              </a:rPr>
              <a:t>پ)</a:t>
            </a:r>
            <a:r>
              <a:rPr lang="fa-IR" dirty="0" smtClean="0"/>
              <a:t>عامل مهم در مدل سنجش قدرت ملی کشور است.</a:t>
            </a:r>
          </a:p>
          <a:p>
            <a:pPr marL="137160" indent="0" algn="r">
              <a:buNone/>
            </a:pPr>
            <a:endParaRPr lang="fa-IR" dirty="0" smtClean="0"/>
          </a:p>
          <a:p>
            <a:pPr marL="137160" indent="0" algn="r">
              <a:buNone/>
            </a:pPr>
            <a:r>
              <a:rPr lang="fa-IR" dirty="0" smtClean="0">
                <a:solidFill>
                  <a:schemeClr val="accent1">
                    <a:lumMod val="60000"/>
                    <a:lumOff val="40000"/>
                  </a:schemeClr>
                </a:solidFill>
              </a:rPr>
              <a:t>ت)</a:t>
            </a:r>
            <a:r>
              <a:rPr lang="fa-IR" dirty="0" smtClean="0"/>
              <a:t>از چند نظر به عنوان پشتوانه قدرت ملی است:</a:t>
            </a:r>
          </a:p>
          <a:p>
            <a:pPr marL="137160" indent="0" algn="r">
              <a:buNone/>
            </a:pPr>
            <a:r>
              <a:rPr lang="fa-IR" dirty="0" smtClean="0">
                <a:solidFill>
                  <a:schemeClr val="accent1">
                    <a:lumMod val="60000"/>
                    <a:lumOff val="40000"/>
                  </a:schemeClr>
                </a:solidFill>
              </a:rPr>
              <a:t>1)</a:t>
            </a:r>
            <a:r>
              <a:rPr lang="fa-IR" dirty="0" smtClean="0"/>
              <a:t>منبع نیروی نظامی ودفاعی</a:t>
            </a:r>
          </a:p>
          <a:p>
            <a:pPr marL="137160" indent="0" algn="r">
              <a:buNone/>
            </a:pPr>
            <a:r>
              <a:rPr lang="fa-IR" dirty="0" smtClean="0">
                <a:solidFill>
                  <a:schemeClr val="accent1">
                    <a:lumMod val="60000"/>
                    <a:lumOff val="40000"/>
                  </a:schemeClr>
                </a:solidFill>
              </a:rPr>
              <a:t>2)</a:t>
            </a:r>
            <a:r>
              <a:rPr lang="fa-IR" dirty="0" smtClean="0"/>
              <a:t>منبع نیروی کار و جمعیت</a:t>
            </a:r>
          </a:p>
          <a:p>
            <a:pPr marL="137160" indent="0" algn="r">
              <a:buNone/>
            </a:pPr>
            <a:r>
              <a:rPr lang="fa-IR" dirty="0" smtClean="0">
                <a:solidFill>
                  <a:schemeClr val="accent1">
                    <a:lumMod val="60000"/>
                    <a:lumOff val="40000"/>
                  </a:schemeClr>
                </a:solidFill>
              </a:rPr>
              <a:t>3)</a:t>
            </a:r>
            <a:r>
              <a:rPr lang="fa-IR" dirty="0" smtClean="0"/>
              <a:t>ذخیر نیروی جنگی به هنگام بسیج توده ای ملت</a:t>
            </a:r>
          </a:p>
          <a:p>
            <a:pPr marL="137160" indent="0" algn="r">
              <a:buNone/>
            </a:pPr>
            <a:r>
              <a:rPr lang="fa-IR" dirty="0" smtClean="0">
                <a:solidFill>
                  <a:schemeClr val="accent1">
                    <a:lumMod val="60000"/>
                    <a:lumOff val="40000"/>
                  </a:schemeClr>
                </a:solidFill>
              </a:rPr>
              <a:t>4)</a:t>
            </a:r>
            <a:r>
              <a:rPr lang="fa-IR" dirty="0" smtClean="0"/>
              <a:t>سرچشمه روحیه ملی(افزایش اعتماد بنفس در داخل و ایجاد ترس و احترام در خارج)</a:t>
            </a:r>
          </a:p>
        </p:txBody>
      </p:sp>
    </p:spTree>
    <p:extLst>
      <p:ext uri="{BB962C8B-B14F-4D97-AF65-F5344CB8AC3E}">
        <p14:creationId xmlns:p14="http://schemas.microsoft.com/office/powerpoint/2010/main" val="278521327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p:cTn id="3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 calcmode="lin" valueType="num">
                                      <p:cBhvr>
                                        <p:cTn id="47"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9" end="9"/>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p:cTn id="55"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10" end="1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11" end="11"/>
                                            </p:txEl>
                                          </p:spTgt>
                                        </p:tgtEl>
                                        <p:attrNameLst>
                                          <p:attrName>style.visibility</p:attrName>
                                        </p:attrNameLst>
                                      </p:cBhvr>
                                      <p:to>
                                        <p:strVal val="visible"/>
                                      </p:to>
                                    </p:set>
                                    <p:anim calcmode="lin" valueType="num">
                                      <p:cBhvr>
                                        <p:cTn id="63" dur="1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11" end="11"/>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11" end="11"/>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11" end="11"/>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3">
                                            <p:txEl>
                                              <p:pRg st="12" end="12"/>
                                            </p:txEl>
                                          </p:spTgt>
                                        </p:tgtEl>
                                        <p:attrNameLst>
                                          <p:attrName>style.visibility</p:attrName>
                                        </p:attrNameLst>
                                      </p:cBhvr>
                                      <p:to>
                                        <p:strVal val="visible"/>
                                      </p:to>
                                    </p:set>
                                    <p:anim calcmode="lin" valueType="num">
                                      <p:cBhvr>
                                        <p:cTn id="71" dur="10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12" end="12"/>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12" end="12"/>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12" end="12"/>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3">
                                            <p:txEl>
                                              <p:pRg st="13" end="13"/>
                                            </p:txEl>
                                          </p:spTgt>
                                        </p:tgtEl>
                                        <p:attrNameLst>
                                          <p:attrName>style.visibility</p:attrName>
                                        </p:attrNameLst>
                                      </p:cBhvr>
                                      <p:to>
                                        <p:strVal val="visible"/>
                                      </p:to>
                                    </p:set>
                                    <p:anim calcmode="lin" valueType="num">
                                      <p:cBhvr>
                                        <p:cTn id="79" dur="10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80" dur="1000" fill="hold"/>
                                        <p:tgtEl>
                                          <p:spTgt spid="3">
                                            <p:txEl>
                                              <p:pRg st="13" end="13"/>
                                            </p:txEl>
                                          </p:spTgt>
                                        </p:tgtEl>
                                        <p:attrNameLst>
                                          <p:attrName>ppt_h</p:attrName>
                                        </p:attrNameLst>
                                      </p:cBhvr>
                                      <p:tavLst>
                                        <p:tav tm="0">
                                          <p:val>
                                            <p:fltVal val="0"/>
                                          </p:val>
                                        </p:tav>
                                        <p:tav tm="100000">
                                          <p:val>
                                            <p:strVal val="#ppt_h"/>
                                          </p:val>
                                        </p:tav>
                                      </p:tavLst>
                                    </p:anim>
                                    <p:anim calcmode="lin" valueType="num">
                                      <p:cBhvr>
                                        <p:cTn id="81" dur="1000" fill="hold"/>
                                        <p:tgtEl>
                                          <p:spTgt spid="3">
                                            <p:txEl>
                                              <p:pRg st="13" end="13"/>
                                            </p:txEl>
                                          </p:spTgt>
                                        </p:tgtEl>
                                        <p:attrNameLst>
                                          <p:attrName>style.rotation</p:attrName>
                                        </p:attrNameLst>
                                      </p:cBhvr>
                                      <p:tavLst>
                                        <p:tav tm="0">
                                          <p:val>
                                            <p:fltVal val="90"/>
                                          </p:val>
                                        </p:tav>
                                        <p:tav tm="100000">
                                          <p:val>
                                            <p:fltVal val="0"/>
                                          </p:val>
                                        </p:tav>
                                      </p:tavLst>
                                    </p:anim>
                                    <p:animEffect transition="in" filter="fade">
                                      <p:cBhvr>
                                        <p:cTn id="82" dur="1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04664"/>
            <a:ext cx="8229600" cy="5976664"/>
          </a:xfrm>
        </p:spPr>
        <p:txBody>
          <a:bodyPr>
            <a:normAutofit/>
          </a:bodyPr>
          <a:lstStyle/>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چ)</a:t>
            </a:r>
            <a:r>
              <a:rPr lang="fa-IR" dirty="0" smtClean="0"/>
              <a:t>در ارزیابی کشور در صورت  وضعیت یکسان قدرت بیستر در اختیار کشوری است که جعیت بیشتر داراست(البته به عنوان عاملی قطعی نیست چون بسختی میتوان کشور های مساوی از هر لحاظ پیدا کرد).</a:t>
            </a:r>
          </a:p>
          <a:p>
            <a:pPr marL="137160" indent="0" algn="r">
              <a:buNone/>
            </a:pPr>
            <a:endParaRPr lang="fa-IR" dirty="0" smtClean="0"/>
          </a:p>
          <a:p>
            <a:pPr marL="137160" indent="0" algn="r">
              <a:buNone/>
            </a:pPr>
            <a:r>
              <a:rPr lang="fa-IR" dirty="0" smtClean="0">
                <a:solidFill>
                  <a:schemeClr val="accent1">
                    <a:lumMod val="60000"/>
                    <a:lumOff val="40000"/>
                  </a:schemeClr>
                </a:solidFill>
              </a:rPr>
              <a:t>ج)</a:t>
            </a:r>
            <a:r>
              <a:rPr lang="fa-IR" dirty="0" smtClean="0"/>
              <a:t>از لحاظ اقتصادی به ویژه در زمان توزیع پراکندگی در سرزمین روند جمعیت نگاری در نظر است.(در این شرایط خصوصیات کیفی،سطح سواد و ... مهم تر از تعداد جمعیت است و سایرعوامل تخیل بهداشت،مهاجرت و...)</a:t>
            </a:r>
          </a:p>
          <a:p>
            <a:pPr marL="137160" indent="0" algn="r">
              <a:buNone/>
            </a:pPr>
            <a:endParaRPr lang="fa-IR" dirty="0" smtClean="0"/>
          </a:p>
          <a:p>
            <a:pPr marL="137160" indent="0" algn="r">
              <a:buNone/>
            </a:pPr>
            <a:r>
              <a:rPr lang="fa-IR" dirty="0" smtClean="0">
                <a:solidFill>
                  <a:schemeClr val="accent1">
                    <a:lumMod val="60000"/>
                    <a:lumOff val="40000"/>
                  </a:schemeClr>
                </a:solidFill>
              </a:rPr>
              <a:t>ح)</a:t>
            </a:r>
            <a:r>
              <a:rPr lang="fa-IR" dirty="0" smtClean="0"/>
              <a:t>همگونی فرهنگی_نژادی یا ناهمگونی این عوامل باعث تقویت ویا تضعیف جامعه میشود البته به نحوه ای رفتار مردم با یکدیگر و نقش دولت هم بستگی دارد هم چنین در تقویت پیوند ملی یا برعکس</a:t>
            </a:r>
          </a:p>
          <a:p>
            <a:pPr marL="137160" indent="0" algn="r">
              <a:buNone/>
            </a:pPr>
            <a:r>
              <a:rPr lang="fa-IR" dirty="0" smtClean="0"/>
              <a:t>نمونه:اتخاذ سیاست تبعیض نژاد</a:t>
            </a:r>
          </a:p>
          <a:p>
            <a:pPr marL="137160" indent="0" algn="r">
              <a:buNone/>
            </a:pPr>
            <a:endParaRPr lang="fa-IR" dirty="0" smtClean="0"/>
          </a:p>
          <a:p>
            <a:pPr marL="137160" indent="0" algn="r">
              <a:buNone/>
            </a:pPr>
            <a:r>
              <a:rPr lang="fa-IR" dirty="0" smtClean="0">
                <a:solidFill>
                  <a:schemeClr val="accent1">
                    <a:lumMod val="60000"/>
                    <a:lumOff val="40000"/>
                  </a:schemeClr>
                </a:solidFill>
              </a:rPr>
              <a:t>خ)</a:t>
            </a:r>
            <a:r>
              <a:rPr lang="fa-IR" dirty="0" smtClean="0"/>
              <a:t>ساختار جامعه:حرکت از یک طبقه به طبقه دیگر گاهی آسان و گاهی سخت است که در جوامع متفاوت.</a:t>
            </a:r>
          </a:p>
        </p:txBody>
      </p:sp>
    </p:spTree>
    <p:extLst>
      <p:ext uri="{BB962C8B-B14F-4D97-AF65-F5344CB8AC3E}">
        <p14:creationId xmlns:p14="http://schemas.microsoft.com/office/powerpoint/2010/main" val="19900322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p:cTn id="1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p:cTn id="2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 calcmode="lin" valueType="num">
                                      <p:cBhvr>
                                        <p:cTn id="39"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6632"/>
            <a:ext cx="8229600" cy="6624736"/>
          </a:xfrm>
        </p:spPr>
        <p:txBody>
          <a:bodyPr>
            <a:normAutofit/>
          </a:bodyPr>
          <a:lstStyle/>
          <a:p>
            <a:pPr marL="137160" indent="0" algn="r">
              <a:buNone/>
            </a:pPr>
            <a:endParaRPr lang="fa-IR" sz="3100" dirty="0" smtClean="0">
              <a:solidFill>
                <a:schemeClr val="accent1">
                  <a:lumMod val="60000"/>
                  <a:lumOff val="40000"/>
                </a:schemeClr>
              </a:solidFill>
            </a:endParaRPr>
          </a:p>
          <a:p>
            <a:pPr marL="137160" indent="0" algn="r">
              <a:buNone/>
            </a:pPr>
            <a:r>
              <a:rPr lang="fa-IR" sz="3200" i="1" dirty="0" smtClean="0">
                <a:solidFill>
                  <a:schemeClr val="accent1">
                    <a:lumMod val="60000"/>
                    <a:lumOff val="40000"/>
                  </a:schemeClr>
                </a:solidFill>
              </a:rPr>
              <a:t>ملت:</a:t>
            </a: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الف)</a:t>
            </a:r>
            <a:r>
              <a:rPr lang="fa-IR" dirty="0" smtClean="0"/>
              <a:t>واژه عربی به معنی مذهب و پیروان آن است هفده بار در قرآن بیان شده در حدیث و متون دینی به زبان پارسی به آن اشاره شده البته از قرن پنچم تا آستانه مشروطیت  به دو معنی</a:t>
            </a:r>
          </a:p>
          <a:p>
            <a:pPr marL="137160" indent="0" algn="r">
              <a:buNone/>
            </a:pPr>
            <a:r>
              <a:rPr lang="fa-IR" dirty="0" smtClean="0">
                <a:solidFill>
                  <a:schemeClr val="accent1">
                    <a:lumMod val="60000"/>
                    <a:lumOff val="40000"/>
                  </a:schemeClr>
                </a:solidFill>
              </a:rPr>
              <a:t>1)</a:t>
            </a:r>
            <a:r>
              <a:rPr lang="fa-IR" dirty="0" smtClean="0"/>
              <a:t>دین،آیین و مذهب</a:t>
            </a:r>
          </a:p>
          <a:p>
            <a:pPr marL="137160" indent="0" algn="r">
              <a:buNone/>
            </a:pPr>
            <a:r>
              <a:rPr lang="fa-IR" dirty="0" smtClean="0">
                <a:solidFill>
                  <a:schemeClr val="accent1">
                    <a:lumMod val="60000"/>
                    <a:lumOff val="40000"/>
                  </a:schemeClr>
                </a:solidFill>
              </a:rPr>
              <a:t>2)</a:t>
            </a:r>
            <a:r>
              <a:rPr lang="fa-IR" dirty="0" smtClean="0"/>
              <a:t>گروهی از که بر یک دین و آیین هستن</a:t>
            </a:r>
          </a:p>
          <a:p>
            <a:pPr marL="137160" indent="0" algn="r">
              <a:buNone/>
            </a:pPr>
            <a:r>
              <a:rPr lang="fa-IR" dirty="0" smtClean="0"/>
              <a:t>نمونه:ملت ابراهیم حنیف و...</a:t>
            </a:r>
          </a:p>
          <a:p>
            <a:pPr marL="137160" indent="0" algn="r">
              <a:buNone/>
            </a:pPr>
            <a:endParaRPr lang="fa-IR" dirty="0" smtClean="0"/>
          </a:p>
          <a:p>
            <a:pPr marL="137160" indent="0">
              <a:buNone/>
            </a:pPr>
            <a:r>
              <a:rPr lang="fa-IR" dirty="0" smtClean="0">
                <a:solidFill>
                  <a:schemeClr val="accent1">
                    <a:lumMod val="60000"/>
                    <a:lumOff val="40000"/>
                  </a:schemeClr>
                </a:solidFill>
              </a:rPr>
              <a:t>ب)</a:t>
            </a:r>
            <a:r>
              <a:rPr lang="fa-IR" dirty="0" smtClean="0"/>
              <a:t>در ابتدا به معنی خلق،مردمان ،اهل و ... بوده بعد به زبان انگلیسی </a:t>
            </a:r>
            <a:r>
              <a:rPr lang="en-US" dirty="0"/>
              <a:t>nation </a:t>
            </a:r>
            <a:r>
              <a:rPr lang="fa-IR" dirty="0" smtClean="0"/>
              <a:t>تبدیل شده است که امروز هم فراوان گفته میشود.</a:t>
            </a:r>
            <a:endParaRPr lang="fa-IR" dirty="0"/>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پ)</a:t>
            </a:r>
            <a:r>
              <a:rPr lang="fa-IR" dirty="0" smtClean="0"/>
              <a:t>از دیگاه جغرافیای سیاسی مردمی که به حد معین بلوغ سیاسی رسیدن و خود را به عوامل فرهنگی وحدت بخش(زبان،دین و...)وابسته کرده اند را ملت میگویند.(البته علاوه بر این عوامل عینی ،عوامل ذهنی مثل:آگاهی افراد نسبت به یک ملت که به آن تعلق دارن هم دخیل است)</a:t>
            </a:r>
          </a:p>
        </p:txBody>
      </p:sp>
    </p:spTree>
    <p:extLst>
      <p:ext uri="{BB962C8B-B14F-4D97-AF65-F5344CB8AC3E}">
        <p14:creationId xmlns:p14="http://schemas.microsoft.com/office/powerpoint/2010/main" val="12906554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down)">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down)">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wipe(down)">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Effect transition="in" filter="wipe(down)">
                                      <p:cBhvr>
                                        <p:cTn id="3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6336704"/>
          </a:xfrm>
        </p:spPr>
        <p:txBody>
          <a:bodyPr>
            <a:normAutofit lnSpcReduction="10000"/>
          </a:bodyPr>
          <a:lstStyle/>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ت)</a:t>
            </a:r>
            <a:r>
              <a:rPr lang="fa-IR" dirty="0" smtClean="0"/>
              <a:t>تمایز بین عوامل عینی و ذهنی در تمایز میزان اشکال فرهنگی و سیاسی ملی گرایی( احساس خشم در اثر عدم تطابق قلمرو کشور با پراکندگی ملت صورت میگیرد و یا احساس رضایت) است.</a:t>
            </a:r>
          </a:p>
          <a:p>
            <a:pPr marL="137160" indent="0" algn="r">
              <a:buNone/>
            </a:pPr>
            <a:r>
              <a:rPr lang="fa-IR" dirty="0" smtClean="0">
                <a:solidFill>
                  <a:schemeClr val="accent1">
                    <a:lumMod val="60000"/>
                    <a:lumOff val="40000"/>
                  </a:schemeClr>
                </a:solidFill>
              </a:rPr>
              <a:t>1)</a:t>
            </a:r>
            <a:r>
              <a:rPr lang="fa-IR" dirty="0" smtClean="0"/>
              <a:t>هدف عوامل سیاسی ملی گرایی:کسب استقلال ملی</a:t>
            </a:r>
          </a:p>
          <a:p>
            <a:pPr marL="137160" indent="0" algn="r">
              <a:buNone/>
            </a:pPr>
            <a:r>
              <a:rPr lang="fa-IR" dirty="0" smtClean="0">
                <a:solidFill>
                  <a:schemeClr val="accent1">
                    <a:lumMod val="60000"/>
                    <a:lumOff val="40000"/>
                  </a:schemeClr>
                </a:solidFill>
              </a:rPr>
              <a:t>2)</a:t>
            </a:r>
            <a:r>
              <a:rPr lang="fa-IR" dirty="0" smtClean="0"/>
              <a:t>هدف عوامل فرهنگی ملی گرایی:حمایت و ارتقاء فرهنگی که امکان تغییر ملی گرایی فرهنگی به سیاسی در طی گذشته زمان وجود دارد</a:t>
            </a:r>
          </a:p>
          <a:p>
            <a:pPr marL="137160" indent="0" algn="r">
              <a:buNone/>
            </a:pPr>
            <a:r>
              <a:rPr lang="fa-IR" dirty="0" smtClean="0"/>
              <a:t>نمونه:مثل اهالی کانادایی و فرانسوی</a:t>
            </a:r>
          </a:p>
          <a:p>
            <a:pPr marL="137160" indent="0" algn="r">
              <a:buNone/>
            </a:pPr>
            <a:endParaRPr lang="fa-IR" dirty="0"/>
          </a:p>
          <a:p>
            <a:pPr marL="137160" indent="0" algn="r">
              <a:buNone/>
            </a:pPr>
            <a:r>
              <a:rPr lang="fa-IR" dirty="0" smtClean="0">
                <a:solidFill>
                  <a:schemeClr val="accent1">
                    <a:lumMod val="60000"/>
                    <a:lumOff val="40000"/>
                  </a:schemeClr>
                </a:solidFill>
              </a:rPr>
              <a:t>چ)</a:t>
            </a:r>
            <a:r>
              <a:rPr lang="fa-IR" dirty="0" smtClean="0"/>
              <a:t>براساس نظریه آنتونی اسمیت دو مفهوم از ملت میتوان برداشت کرد.</a:t>
            </a:r>
          </a:p>
          <a:p>
            <a:pPr marL="137160" indent="0" algn="r">
              <a:buNone/>
            </a:pPr>
            <a:r>
              <a:rPr lang="fa-IR" dirty="0" smtClean="0">
                <a:solidFill>
                  <a:schemeClr val="accent1">
                    <a:lumMod val="60000"/>
                    <a:lumOff val="40000"/>
                  </a:schemeClr>
                </a:solidFill>
              </a:rPr>
              <a:t>1)</a:t>
            </a:r>
            <a:r>
              <a:rPr lang="fa-IR" dirty="0" smtClean="0"/>
              <a:t>مفهموم شهری یا سرزمینی:گروهی که در قلمرو خاص هستند و اقتصاد،قوانین،نظام آموزشی مشترکی دارن که وجود ملت در طول زمان باعث شکل گیری کشور می شود.</a:t>
            </a:r>
          </a:p>
          <a:p>
            <a:pPr marL="137160" indent="0" algn="r">
              <a:buNone/>
            </a:pPr>
            <a:r>
              <a:rPr lang="fa-IR" dirty="0" smtClean="0">
                <a:solidFill>
                  <a:schemeClr val="accent1">
                    <a:lumMod val="60000"/>
                    <a:lumOff val="40000"/>
                  </a:schemeClr>
                </a:solidFill>
              </a:rPr>
              <a:t>2)</a:t>
            </a:r>
            <a:r>
              <a:rPr lang="fa-IR" dirty="0" smtClean="0"/>
              <a:t>قومی: اجتماعت انسانی که مدعی هستند نیاکان،تاریخ،آداب و رسوم و... مشترکی هستن.</a:t>
            </a:r>
          </a:p>
          <a:p>
            <a:pPr marL="137160" indent="0" algn="r">
              <a:buNone/>
            </a:pPr>
            <a:endParaRPr lang="fa-IR" dirty="0"/>
          </a:p>
          <a:p>
            <a:pPr marL="137160" indent="0" algn="r">
              <a:buNone/>
            </a:pPr>
            <a:r>
              <a:rPr lang="fa-IR" dirty="0" smtClean="0">
                <a:solidFill>
                  <a:schemeClr val="accent1">
                    <a:lumMod val="60000"/>
                    <a:lumOff val="40000"/>
                  </a:schemeClr>
                </a:solidFill>
              </a:rPr>
              <a:t>ج)</a:t>
            </a:r>
            <a:r>
              <a:rPr lang="fa-IR" dirty="0" smtClean="0"/>
              <a:t>در جغرافیای سیاسی حکومتی که براساس اراده ملت و متکی بر خواست آن حکومت ملت پایه است با کشوری ملی که مرزهایش با پراگندکی جغرافیای افراد تطبیق دارد متفاوت است.</a:t>
            </a:r>
          </a:p>
        </p:txBody>
      </p:sp>
    </p:spTree>
    <p:extLst>
      <p:ext uri="{BB962C8B-B14F-4D97-AF65-F5344CB8AC3E}">
        <p14:creationId xmlns:p14="http://schemas.microsoft.com/office/powerpoint/2010/main" val="7118910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904696"/>
          </a:xfrm>
        </p:spPr>
        <p:txBody>
          <a:bodyPr>
            <a:normAutofit/>
          </a:bodyPr>
          <a:lstStyle/>
          <a:p>
            <a:pPr marL="137160" indent="0" algn="r">
              <a:buNone/>
            </a:pPr>
            <a:r>
              <a:rPr lang="fa-IR" sz="3200" i="1" dirty="0" smtClean="0">
                <a:solidFill>
                  <a:schemeClr val="accent1">
                    <a:lumMod val="60000"/>
                    <a:lumOff val="40000"/>
                  </a:schemeClr>
                </a:solidFill>
              </a:rPr>
              <a:t>عوامل ملیت:</a:t>
            </a: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الف)</a:t>
            </a:r>
            <a:r>
              <a:rPr lang="fa-IR" dirty="0" smtClean="0"/>
              <a:t>زبان _فرهنگ:این دو فاکتور به کمک هم ملتی را تشکیل میدهند ولی هیچ  یک به تنهای عامل سنجش نیستن.</a:t>
            </a:r>
          </a:p>
          <a:p>
            <a:pPr marL="137160" indent="0" algn="r">
              <a:buNone/>
            </a:pPr>
            <a:r>
              <a:rPr lang="fa-IR" dirty="0" smtClean="0"/>
              <a:t>نمونه: فرانسوی بودن مردم فرانسه  تنها به علت زبان مشترک نیست به سبب فرهنگ که جدا کنند این ملت است.</a:t>
            </a:r>
          </a:p>
          <a:p>
            <a:pPr marL="137160" indent="0" algn="r">
              <a:buNone/>
            </a:pPr>
            <a:endParaRPr lang="fa-IR" dirty="0" smtClean="0"/>
          </a:p>
          <a:p>
            <a:pPr marL="137160" indent="0" algn="r">
              <a:buNone/>
            </a:pPr>
            <a:r>
              <a:rPr lang="fa-IR" dirty="0" smtClean="0">
                <a:solidFill>
                  <a:schemeClr val="accent1">
                    <a:lumMod val="60000"/>
                    <a:lumOff val="40000"/>
                  </a:schemeClr>
                </a:solidFill>
              </a:rPr>
              <a:t>ب)</a:t>
            </a:r>
            <a:r>
              <a:rPr lang="fa-IR" dirty="0" smtClean="0"/>
              <a:t>عامل مذهب گاهی اهمیت خود را به عنوان  عامل همبستگی از دست میدهد ولی در برخی از کشور ها عامل مهم است. </a:t>
            </a:r>
          </a:p>
          <a:p>
            <a:pPr marL="137160" indent="0" algn="r">
              <a:buNone/>
            </a:pPr>
            <a:r>
              <a:rPr lang="fa-IR" dirty="0" smtClean="0"/>
              <a:t>نمونه نقش مذهب کاتولیک در شگل گیری جمهوری لندن</a:t>
            </a:r>
          </a:p>
          <a:p>
            <a:pPr marL="137160" indent="0" algn="r">
              <a:buNone/>
            </a:pPr>
            <a:endParaRPr lang="fa-IR" dirty="0"/>
          </a:p>
          <a:p>
            <a:pPr marL="137160" indent="0" algn="r">
              <a:buNone/>
            </a:pPr>
            <a:r>
              <a:rPr lang="fa-IR" dirty="0" smtClean="0">
                <a:solidFill>
                  <a:schemeClr val="accent1">
                    <a:lumMod val="60000"/>
                    <a:lumOff val="40000"/>
                  </a:schemeClr>
                </a:solidFill>
              </a:rPr>
              <a:t>پ)</a:t>
            </a:r>
            <a:r>
              <a:rPr lang="fa-IR" dirty="0" smtClean="0"/>
              <a:t>آداب و رسوم اجتماعی:جشن ها،مراسمات،لباس های محلی،نماد های مشترک(پرچم،سرود ملی)عامل مهم در همبستگی و نزدیکی ملت و ایجاد حکومت است.</a:t>
            </a:r>
          </a:p>
        </p:txBody>
      </p:sp>
    </p:spTree>
    <p:extLst>
      <p:ext uri="{BB962C8B-B14F-4D97-AF65-F5344CB8AC3E}">
        <p14:creationId xmlns:p14="http://schemas.microsoft.com/office/powerpoint/2010/main" val="52701410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5" end="5"/>
                                            </p:txEl>
                                          </p:spTgt>
                                        </p:tgtEl>
                                        <p:attrNameLst>
                                          <p:attrName>style.visibility</p:attrName>
                                        </p:attrNameLst>
                                      </p:cBhvr>
                                      <p:to>
                                        <p:strVal val="visible"/>
                                      </p:to>
                                    </p:set>
                                    <p:animEffect transition="in" filter="wipe(down)">
                                      <p:cBhvr>
                                        <p:cTn id="61" dur="580">
                                          <p:stCondLst>
                                            <p:cond delay="0"/>
                                          </p:stCondLst>
                                        </p:cTn>
                                        <p:tgtEl>
                                          <p:spTgt spid="3">
                                            <p:txEl>
                                              <p:pRg st="5" end="5"/>
                                            </p:txEl>
                                          </p:spTgt>
                                        </p:tgtEl>
                                      </p:cBhvr>
                                    </p:animEffect>
                                    <p:anim calcmode="lin" valueType="num">
                                      <p:cBhvr>
                                        <p:cTn id="62"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5" end="5"/>
                                            </p:txEl>
                                          </p:spTgt>
                                        </p:tgtEl>
                                      </p:cBhvr>
                                      <p:to x="100000" y="60000"/>
                                    </p:animScale>
                                    <p:animScale>
                                      <p:cBhvr>
                                        <p:cTn id="68" dur="166" decel="50000">
                                          <p:stCondLst>
                                            <p:cond delay="676"/>
                                          </p:stCondLst>
                                        </p:cTn>
                                        <p:tgtEl>
                                          <p:spTgt spid="3">
                                            <p:txEl>
                                              <p:pRg st="5" end="5"/>
                                            </p:txEl>
                                          </p:spTgt>
                                        </p:tgtEl>
                                      </p:cBhvr>
                                      <p:to x="100000" y="100000"/>
                                    </p:animScale>
                                    <p:animScale>
                                      <p:cBhvr>
                                        <p:cTn id="69" dur="26">
                                          <p:stCondLst>
                                            <p:cond delay="1312"/>
                                          </p:stCondLst>
                                        </p:cTn>
                                        <p:tgtEl>
                                          <p:spTgt spid="3">
                                            <p:txEl>
                                              <p:pRg st="5" end="5"/>
                                            </p:txEl>
                                          </p:spTgt>
                                        </p:tgtEl>
                                      </p:cBhvr>
                                      <p:to x="100000" y="80000"/>
                                    </p:animScale>
                                    <p:animScale>
                                      <p:cBhvr>
                                        <p:cTn id="70" dur="166" decel="50000">
                                          <p:stCondLst>
                                            <p:cond delay="1338"/>
                                          </p:stCondLst>
                                        </p:cTn>
                                        <p:tgtEl>
                                          <p:spTgt spid="3">
                                            <p:txEl>
                                              <p:pRg st="5" end="5"/>
                                            </p:txEl>
                                          </p:spTgt>
                                        </p:tgtEl>
                                      </p:cBhvr>
                                      <p:to x="100000" y="100000"/>
                                    </p:animScale>
                                    <p:animScale>
                                      <p:cBhvr>
                                        <p:cTn id="71" dur="26">
                                          <p:stCondLst>
                                            <p:cond delay="1642"/>
                                          </p:stCondLst>
                                        </p:cTn>
                                        <p:tgtEl>
                                          <p:spTgt spid="3">
                                            <p:txEl>
                                              <p:pRg st="5" end="5"/>
                                            </p:txEl>
                                          </p:spTgt>
                                        </p:tgtEl>
                                      </p:cBhvr>
                                      <p:to x="100000" y="90000"/>
                                    </p:animScale>
                                    <p:animScale>
                                      <p:cBhvr>
                                        <p:cTn id="72" dur="166" decel="50000">
                                          <p:stCondLst>
                                            <p:cond delay="1668"/>
                                          </p:stCondLst>
                                        </p:cTn>
                                        <p:tgtEl>
                                          <p:spTgt spid="3">
                                            <p:txEl>
                                              <p:pRg st="5" end="5"/>
                                            </p:txEl>
                                          </p:spTgt>
                                        </p:tgtEl>
                                      </p:cBhvr>
                                      <p:to x="100000" y="100000"/>
                                    </p:animScale>
                                    <p:animScale>
                                      <p:cBhvr>
                                        <p:cTn id="73" dur="26">
                                          <p:stCondLst>
                                            <p:cond delay="1808"/>
                                          </p:stCondLst>
                                        </p:cTn>
                                        <p:tgtEl>
                                          <p:spTgt spid="3">
                                            <p:txEl>
                                              <p:pRg st="5" end="5"/>
                                            </p:txEl>
                                          </p:spTgt>
                                        </p:tgtEl>
                                      </p:cBhvr>
                                      <p:to x="100000" y="95000"/>
                                    </p:animScale>
                                    <p:animScale>
                                      <p:cBhvr>
                                        <p:cTn id="74" dur="166" decel="50000">
                                          <p:stCondLst>
                                            <p:cond delay="1834"/>
                                          </p:stCondLst>
                                        </p:cTn>
                                        <p:tgtEl>
                                          <p:spTgt spid="3">
                                            <p:txEl>
                                              <p:pRg st="5" end="5"/>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6" end="6"/>
                                            </p:txEl>
                                          </p:spTgt>
                                        </p:tgtEl>
                                        <p:attrNameLst>
                                          <p:attrName>style.visibility</p:attrName>
                                        </p:attrNameLst>
                                      </p:cBhvr>
                                      <p:to>
                                        <p:strVal val="visible"/>
                                      </p:to>
                                    </p:set>
                                    <p:animEffect transition="in" filter="wipe(down)">
                                      <p:cBhvr>
                                        <p:cTn id="79" dur="580">
                                          <p:stCondLst>
                                            <p:cond delay="0"/>
                                          </p:stCondLst>
                                        </p:cTn>
                                        <p:tgtEl>
                                          <p:spTgt spid="3">
                                            <p:txEl>
                                              <p:pRg st="6" end="6"/>
                                            </p:txEl>
                                          </p:spTgt>
                                        </p:tgtEl>
                                      </p:cBhvr>
                                    </p:animEffect>
                                    <p:anim calcmode="lin" valueType="num">
                                      <p:cBhvr>
                                        <p:cTn id="80"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6" end="6"/>
                                            </p:txEl>
                                          </p:spTgt>
                                        </p:tgtEl>
                                      </p:cBhvr>
                                      <p:to x="100000" y="60000"/>
                                    </p:animScale>
                                    <p:animScale>
                                      <p:cBhvr>
                                        <p:cTn id="86" dur="166" decel="50000">
                                          <p:stCondLst>
                                            <p:cond delay="676"/>
                                          </p:stCondLst>
                                        </p:cTn>
                                        <p:tgtEl>
                                          <p:spTgt spid="3">
                                            <p:txEl>
                                              <p:pRg st="6" end="6"/>
                                            </p:txEl>
                                          </p:spTgt>
                                        </p:tgtEl>
                                      </p:cBhvr>
                                      <p:to x="100000" y="100000"/>
                                    </p:animScale>
                                    <p:animScale>
                                      <p:cBhvr>
                                        <p:cTn id="87" dur="26">
                                          <p:stCondLst>
                                            <p:cond delay="1312"/>
                                          </p:stCondLst>
                                        </p:cTn>
                                        <p:tgtEl>
                                          <p:spTgt spid="3">
                                            <p:txEl>
                                              <p:pRg st="6" end="6"/>
                                            </p:txEl>
                                          </p:spTgt>
                                        </p:tgtEl>
                                      </p:cBhvr>
                                      <p:to x="100000" y="80000"/>
                                    </p:animScale>
                                    <p:animScale>
                                      <p:cBhvr>
                                        <p:cTn id="88" dur="166" decel="50000">
                                          <p:stCondLst>
                                            <p:cond delay="1338"/>
                                          </p:stCondLst>
                                        </p:cTn>
                                        <p:tgtEl>
                                          <p:spTgt spid="3">
                                            <p:txEl>
                                              <p:pRg st="6" end="6"/>
                                            </p:txEl>
                                          </p:spTgt>
                                        </p:tgtEl>
                                      </p:cBhvr>
                                      <p:to x="100000" y="100000"/>
                                    </p:animScale>
                                    <p:animScale>
                                      <p:cBhvr>
                                        <p:cTn id="89" dur="26">
                                          <p:stCondLst>
                                            <p:cond delay="1642"/>
                                          </p:stCondLst>
                                        </p:cTn>
                                        <p:tgtEl>
                                          <p:spTgt spid="3">
                                            <p:txEl>
                                              <p:pRg st="6" end="6"/>
                                            </p:txEl>
                                          </p:spTgt>
                                        </p:tgtEl>
                                      </p:cBhvr>
                                      <p:to x="100000" y="90000"/>
                                    </p:animScale>
                                    <p:animScale>
                                      <p:cBhvr>
                                        <p:cTn id="90" dur="166" decel="50000">
                                          <p:stCondLst>
                                            <p:cond delay="1668"/>
                                          </p:stCondLst>
                                        </p:cTn>
                                        <p:tgtEl>
                                          <p:spTgt spid="3">
                                            <p:txEl>
                                              <p:pRg st="6" end="6"/>
                                            </p:txEl>
                                          </p:spTgt>
                                        </p:tgtEl>
                                      </p:cBhvr>
                                      <p:to x="100000" y="100000"/>
                                    </p:animScale>
                                    <p:animScale>
                                      <p:cBhvr>
                                        <p:cTn id="91" dur="26">
                                          <p:stCondLst>
                                            <p:cond delay="1808"/>
                                          </p:stCondLst>
                                        </p:cTn>
                                        <p:tgtEl>
                                          <p:spTgt spid="3">
                                            <p:txEl>
                                              <p:pRg st="6" end="6"/>
                                            </p:txEl>
                                          </p:spTgt>
                                        </p:tgtEl>
                                      </p:cBhvr>
                                      <p:to x="100000" y="95000"/>
                                    </p:animScale>
                                    <p:animScale>
                                      <p:cBhvr>
                                        <p:cTn id="92" dur="166" decel="50000">
                                          <p:stCondLst>
                                            <p:cond delay="1834"/>
                                          </p:stCondLst>
                                        </p:cTn>
                                        <p:tgtEl>
                                          <p:spTgt spid="3">
                                            <p:txEl>
                                              <p:pRg st="6" end="6"/>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3">
                                            <p:txEl>
                                              <p:pRg st="8" end="8"/>
                                            </p:txEl>
                                          </p:spTgt>
                                        </p:tgtEl>
                                        <p:attrNameLst>
                                          <p:attrName>style.visibility</p:attrName>
                                        </p:attrNameLst>
                                      </p:cBhvr>
                                      <p:to>
                                        <p:strVal val="visible"/>
                                      </p:to>
                                    </p:set>
                                    <p:animEffect transition="in" filter="wipe(down)">
                                      <p:cBhvr>
                                        <p:cTn id="97" dur="580">
                                          <p:stCondLst>
                                            <p:cond delay="0"/>
                                          </p:stCondLst>
                                        </p:cTn>
                                        <p:tgtEl>
                                          <p:spTgt spid="3">
                                            <p:txEl>
                                              <p:pRg st="8" end="8"/>
                                            </p:txEl>
                                          </p:spTgt>
                                        </p:tgtEl>
                                      </p:cBhvr>
                                    </p:animEffect>
                                    <p:anim calcmode="lin" valueType="num">
                                      <p:cBhvr>
                                        <p:cTn id="98"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8" end="8"/>
                                            </p:txEl>
                                          </p:spTgt>
                                        </p:tgtEl>
                                      </p:cBhvr>
                                      <p:to x="100000" y="60000"/>
                                    </p:animScale>
                                    <p:animScale>
                                      <p:cBhvr>
                                        <p:cTn id="104" dur="166" decel="50000">
                                          <p:stCondLst>
                                            <p:cond delay="676"/>
                                          </p:stCondLst>
                                        </p:cTn>
                                        <p:tgtEl>
                                          <p:spTgt spid="3">
                                            <p:txEl>
                                              <p:pRg st="8" end="8"/>
                                            </p:txEl>
                                          </p:spTgt>
                                        </p:tgtEl>
                                      </p:cBhvr>
                                      <p:to x="100000" y="100000"/>
                                    </p:animScale>
                                    <p:animScale>
                                      <p:cBhvr>
                                        <p:cTn id="105" dur="26">
                                          <p:stCondLst>
                                            <p:cond delay="1312"/>
                                          </p:stCondLst>
                                        </p:cTn>
                                        <p:tgtEl>
                                          <p:spTgt spid="3">
                                            <p:txEl>
                                              <p:pRg st="8" end="8"/>
                                            </p:txEl>
                                          </p:spTgt>
                                        </p:tgtEl>
                                      </p:cBhvr>
                                      <p:to x="100000" y="80000"/>
                                    </p:animScale>
                                    <p:animScale>
                                      <p:cBhvr>
                                        <p:cTn id="106" dur="166" decel="50000">
                                          <p:stCondLst>
                                            <p:cond delay="1338"/>
                                          </p:stCondLst>
                                        </p:cTn>
                                        <p:tgtEl>
                                          <p:spTgt spid="3">
                                            <p:txEl>
                                              <p:pRg st="8" end="8"/>
                                            </p:txEl>
                                          </p:spTgt>
                                        </p:tgtEl>
                                      </p:cBhvr>
                                      <p:to x="100000" y="100000"/>
                                    </p:animScale>
                                    <p:animScale>
                                      <p:cBhvr>
                                        <p:cTn id="107" dur="26">
                                          <p:stCondLst>
                                            <p:cond delay="1642"/>
                                          </p:stCondLst>
                                        </p:cTn>
                                        <p:tgtEl>
                                          <p:spTgt spid="3">
                                            <p:txEl>
                                              <p:pRg st="8" end="8"/>
                                            </p:txEl>
                                          </p:spTgt>
                                        </p:tgtEl>
                                      </p:cBhvr>
                                      <p:to x="100000" y="90000"/>
                                    </p:animScale>
                                    <p:animScale>
                                      <p:cBhvr>
                                        <p:cTn id="108" dur="166" decel="50000">
                                          <p:stCondLst>
                                            <p:cond delay="1668"/>
                                          </p:stCondLst>
                                        </p:cTn>
                                        <p:tgtEl>
                                          <p:spTgt spid="3">
                                            <p:txEl>
                                              <p:pRg st="8" end="8"/>
                                            </p:txEl>
                                          </p:spTgt>
                                        </p:tgtEl>
                                      </p:cBhvr>
                                      <p:to x="100000" y="100000"/>
                                    </p:animScale>
                                    <p:animScale>
                                      <p:cBhvr>
                                        <p:cTn id="109" dur="26">
                                          <p:stCondLst>
                                            <p:cond delay="1808"/>
                                          </p:stCondLst>
                                        </p:cTn>
                                        <p:tgtEl>
                                          <p:spTgt spid="3">
                                            <p:txEl>
                                              <p:pRg st="8" end="8"/>
                                            </p:txEl>
                                          </p:spTgt>
                                        </p:tgtEl>
                                      </p:cBhvr>
                                      <p:to x="100000" y="95000"/>
                                    </p:animScale>
                                    <p:animScale>
                                      <p:cBhvr>
                                        <p:cTn id="110" dur="166" decel="50000">
                                          <p:stCondLst>
                                            <p:cond delay="1834"/>
                                          </p:stCondLst>
                                        </p:cTn>
                                        <p:tgtEl>
                                          <p:spTgt spid="3">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760680"/>
          </a:xfrm>
        </p:spPr>
        <p:txBody>
          <a:bodyPr/>
          <a:lstStyle/>
          <a:p>
            <a:pPr marL="137160" indent="0" algn="r">
              <a:buNone/>
            </a:pPr>
            <a:endParaRPr lang="fa-IR" dirty="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ت)</a:t>
            </a:r>
            <a:r>
              <a:rPr lang="fa-IR" dirty="0" smtClean="0"/>
              <a:t>سرزمین مشترک:مردمی که در یک سرزمین هستند خواه و ناخواه با هم تماس حاصل می کنند و همبستگی زبانی،فرهنگی و ...</a:t>
            </a:r>
          </a:p>
          <a:p>
            <a:pPr marL="137160" indent="0" algn="r">
              <a:buNone/>
            </a:pPr>
            <a:endParaRPr lang="fa-IR" dirty="0" smtClean="0"/>
          </a:p>
          <a:p>
            <a:pPr marL="137160" indent="0" algn="r">
              <a:buNone/>
            </a:pPr>
            <a:endParaRPr lang="fa-IR" dirty="0" smtClean="0"/>
          </a:p>
          <a:p>
            <a:pPr marL="137160" indent="0" algn="r">
              <a:buNone/>
            </a:pPr>
            <a:r>
              <a:rPr lang="fa-IR" dirty="0" smtClean="0">
                <a:solidFill>
                  <a:schemeClr val="accent1">
                    <a:lumMod val="60000"/>
                    <a:lumOff val="40000"/>
                  </a:schemeClr>
                </a:solidFill>
              </a:rPr>
              <a:t>چ)</a:t>
            </a:r>
            <a:r>
              <a:rPr lang="fa-IR" dirty="0" smtClean="0"/>
              <a:t>تاریخ مشترک:مردمی که دارای تاریخ و تمدن طولانی هستند و فرازو نشست های تاریخی را پشت سر گذاشته اند.</a:t>
            </a:r>
          </a:p>
          <a:p>
            <a:pPr marL="137160" indent="0" algn="r">
              <a:buNone/>
            </a:pPr>
            <a:r>
              <a:rPr lang="fa-IR" dirty="0" smtClean="0"/>
              <a:t>نمونه:ایرانیان،مصریان،چینیان به علت قدمت تاریخی که دارند.</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3861048"/>
            <a:ext cx="8640960" cy="2736304"/>
          </a:xfrm>
          <a:prstGeom prst="rect">
            <a:avLst/>
          </a:prstGeom>
        </p:spPr>
      </p:pic>
    </p:spTree>
    <p:extLst>
      <p:ext uri="{BB962C8B-B14F-4D97-AF65-F5344CB8AC3E}">
        <p14:creationId xmlns:p14="http://schemas.microsoft.com/office/powerpoint/2010/main" val="65163774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832688"/>
          </a:xfrm>
        </p:spPr>
        <p:txBody>
          <a:bodyPr>
            <a:normAutofit/>
          </a:bodyPr>
          <a:lstStyle/>
          <a:p>
            <a:pPr marL="137160" indent="0" algn="r">
              <a:buNone/>
            </a:pPr>
            <a:r>
              <a:rPr lang="fa-IR" sz="3400" i="1" dirty="0" smtClean="0">
                <a:solidFill>
                  <a:schemeClr val="accent1">
                    <a:lumMod val="60000"/>
                    <a:lumOff val="40000"/>
                  </a:schemeClr>
                </a:solidFill>
              </a:rPr>
              <a:t>اقلیت:</a:t>
            </a:r>
          </a:p>
          <a:p>
            <a:pPr marL="137160" indent="0" algn="r">
              <a:buNone/>
            </a:pPr>
            <a:r>
              <a:rPr lang="fa-IR" dirty="0" smtClean="0">
                <a:solidFill>
                  <a:schemeClr val="accent1">
                    <a:lumMod val="60000"/>
                    <a:lumOff val="40000"/>
                  </a:schemeClr>
                </a:solidFill>
              </a:rPr>
              <a:t>1)</a:t>
            </a:r>
            <a:r>
              <a:rPr lang="fa-IR" dirty="0" smtClean="0"/>
              <a:t>در نقشه سیاسی جهان تعداد قبایل که بین جمعیت همگونی وجود دارد کم است ولی قبایلی که با مسئله ناهمگونی جمعیتی روبروهستن زیاد است و این به علت داشتن گروه متفاوت از نظر فرهنگ،مذهب ،زبان و ... است.</a:t>
            </a:r>
          </a:p>
          <a:p>
            <a:pPr marL="137160" indent="0" algn="r">
              <a:buNone/>
            </a:pPr>
            <a:r>
              <a:rPr lang="fa-IR" dirty="0" smtClean="0"/>
              <a:t>نمونه اسرائیل و عراق در خاورمیانه،کشورلبنان،سودان در افریقا و...</a:t>
            </a:r>
          </a:p>
          <a:p>
            <a:pPr marL="137160" indent="0" algn="r">
              <a:buNone/>
            </a:pPr>
            <a:endParaRPr lang="fa-IR" dirty="0"/>
          </a:p>
          <a:p>
            <a:pPr marL="137160" indent="0" algn="r">
              <a:buNone/>
            </a:pPr>
            <a:r>
              <a:rPr lang="fa-IR" dirty="0" smtClean="0">
                <a:solidFill>
                  <a:schemeClr val="accent1">
                    <a:lumMod val="60000"/>
                    <a:lumOff val="40000"/>
                  </a:schemeClr>
                </a:solidFill>
              </a:rPr>
              <a:t>2)</a:t>
            </a:r>
            <a:r>
              <a:rPr lang="fa-IR" dirty="0" smtClean="0"/>
              <a:t>ارتباط بین اقلیت و گروه حاکم به صورت مختلف است شامل مراحل سازگاری و جدایی است.</a:t>
            </a:r>
          </a:p>
          <a:p>
            <a:pPr marL="137160" indent="0" algn="r">
              <a:buNone/>
            </a:pPr>
            <a:r>
              <a:rPr lang="fa-IR" dirty="0" smtClean="0"/>
              <a:t> این عوامل شامل:</a:t>
            </a:r>
          </a:p>
          <a:p>
            <a:pPr marL="137160" indent="0" algn="r">
              <a:buNone/>
            </a:pPr>
            <a:r>
              <a:rPr lang="fa-IR" dirty="0" smtClean="0">
                <a:solidFill>
                  <a:schemeClr val="accent1">
                    <a:lumMod val="60000"/>
                    <a:lumOff val="40000"/>
                  </a:schemeClr>
                </a:solidFill>
              </a:rPr>
              <a:t>الف) </a:t>
            </a:r>
            <a:r>
              <a:rPr lang="fa-IR" dirty="0" smtClean="0"/>
              <a:t>اگر با عدل و انصاف با گروه اقلیت رفتار شود وبه جهات فرهنگی وزبانی اختیار داده شود باعث ثبات سیاسی میشود.</a:t>
            </a:r>
          </a:p>
          <a:p>
            <a:pPr marL="137160" indent="0" algn="r">
              <a:buNone/>
            </a:pPr>
            <a:r>
              <a:rPr lang="fa-IR" dirty="0" smtClean="0">
                <a:solidFill>
                  <a:schemeClr val="accent1">
                    <a:lumMod val="60000"/>
                    <a:lumOff val="40000"/>
                  </a:schemeClr>
                </a:solidFill>
              </a:rPr>
              <a:t>ب)</a:t>
            </a:r>
            <a:r>
              <a:rPr lang="fa-IR" dirty="0" smtClean="0"/>
              <a:t>بسته به اینکه گروه اقلیت چگونه پراکنده شده اند پیامد ها متفاوت است گاهی در هسته است یا در سراسر سرزمین پراگنده اند گاهی هم در مناطق پیرامونی.</a:t>
            </a:r>
          </a:p>
          <a:p>
            <a:pPr marL="137160" indent="0" algn="r">
              <a:buNone/>
            </a:pPr>
            <a:r>
              <a:rPr lang="fa-IR" dirty="0" smtClean="0">
                <a:solidFill>
                  <a:schemeClr val="accent1">
                    <a:lumMod val="60000"/>
                    <a:lumOff val="40000"/>
                  </a:schemeClr>
                </a:solidFill>
              </a:rPr>
              <a:t>پ)</a:t>
            </a:r>
            <a:r>
              <a:rPr lang="fa-IR" dirty="0" smtClean="0"/>
              <a:t>بسته به اینک گروه اقلیت جزء  گروه اکثریت یک کشور مجاور باشد یا گروه اقلیت پراگنده   چند کشور یا ناحیه مجاور پیامد ها متفاوت است.</a:t>
            </a:r>
          </a:p>
          <a:p>
            <a:pPr marL="137160" indent="0" algn="r">
              <a:buNone/>
            </a:pPr>
            <a:r>
              <a:rPr lang="fa-IR" dirty="0" smtClean="0"/>
              <a:t>نمونه:کردها در سه کشور ایران،عراق وترکیه وجود دارند.</a:t>
            </a:r>
          </a:p>
        </p:txBody>
      </p:sp>
    </p:spTree>
    <p:extLst>
      <p:ext uri="{BB962C8B-B14F-4D97-AF65-F5344CB8AC3E}">
        <p14:creationId xmlns:p14="http://schemas.microsoft.com/office/powerpoint/2010/main" val="196775160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randombar(horizontal)">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randombar(horizontal)">
                                      <p:cBhvr>
                                        <p:cTn id="4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124744"/>
            <a:ext cx="7680960" cy="4910296"/>
          </a:xfrm>
        </p:spPr>
        <p:txBody>
          <a:bodyPr>
            <a:normAutofit/>
          </a:bodyPr>
          <a:lstStyle/>
          <a:p>
            <a:pPr marL="137160" indent="0" algn="r">
              <a:buNone/>
            </a:pPr>
            <a:r>
              <a:rPr lang="fa-IR" sz="3200" i="1" dirty="0" smtClean="0">
                <a:solidFill>
                  <a:schemeClr val="accent1">
                    <a:lumMod val="60000"/>
                    <a:lumOff val="40000"/>
                  </a:schemeClr>
                </a:solidFill>
              </a:rPr>
              <a:t>کشورهای چند ملیتی:</a:t>
            </a:r>
          </a:p>
          <a:p>
            <a:pPr marL="137160" indent="0" algn="r">
              <a:buNone/>
            </a:pPr>
            <a:r>
              <a:rPr lang="fa-IR" dirty="0" smtClean="0"/>
              <a:t>گاهی جعیت یک کشور بطور کلی از چند ملت مختلف که قدر سیاسی آن ها برابر است به وجود می آیند در حالی که ممکن است تعداد یک گروه از گروه های دیگر کمتر باشد یا برعکس ولی قدرت سیاسی آن ها یکسان است که این باعث ایجاد تعادل میان دو دسته شد و میان آن ها همزیستی مسالمت امیز ایجاد میکند.</a:t>
            </a:r>
          </a:p>
          <a:p>
            <a:pPr marL="137160" indent="0" algn="r">
              <a:buNone/>
            </a:pPr>
            <a:r>
              <a:rPr lang="fa-IR" dirty="0" smtClean="0"/>
              <a:t>نمونه:کشور سوئیس با رژیم فدرالیسم اداره میشود با دادن اختیارات زبانی،فرهنگی و ... به گروه ها مشکلات را تا حدودی حل کرده است.</a:t>
            </a:r>
          </a:p>
          <a:p>
            <a:pPr marL="137160" indent="0" algn="r">
              <a:buNone/>
            </a:pPr>
            <a:endParaRPr lang="fa-IR" dirty="0"/>
          </a:p>
          <a:p>
            <a:pPr marL="137160" indent="0" algn="r">
              <a:buNone/>
            </a:pPr>
            <a:r>
              <a:rPr lang="fa-IR" sz="3200" i="1" dirty="0" smtClean="0">
                <a:solidFill>
                  <a:schemeClr val="accent1">
                    <a:lumMod val="60000"/>
                    <a:lumOff val="40000"/>
                  </a:schemeClr>
                </a:solidFill>
              </a:rPr>
              <a:t>کشور های چند ملیتی نامسطح:</a:t>
            </a:r>
          </a:p>
          <a:p>
            <a:pPr marL="137160" indent="0" algn="r">
              <a:buNone/>
            </a:pPr>
            <a:r>
              <a:rPr lang="fa-IR" dirty="0" smtClean="0"/>
              <a:t>کشور های که دارای اقلیت نژادی ،زبانی هستن .تفاوت فرهنگی و قومی به علت اختلاف سطح زندگی و وضع اقتصادی و... بیشتر است.</a:t>
            </a:r>
          </a:p>
          <a:p>
            <a:pPr marL="137160" indent="0" algn="r">
              <a:buNone/>
            </a:pPr>
            <a:r>
              <a:rPr lang="fa-IR" dirty="0" smtClean="0"/>
              <a:t>نمونه:بلژیک بین دو گروه والون و فلامن از لحاظ زبان و آداب ورسوم تفاوت دارند. </a:t>
            </a:r>
            <a:endParaRPr lang="en-US" dirty="0"/>
          </a:p>
        </p:txBody>
      </p:sp>
    </p:spTree>
    <p:extLst>
      <p:ext uri="{BB962C8B-B14F-4D97-AF65-F5344CB8AC3E}">
        <p14:creationId xmlns:p14="http://schemas.microsoft.com/office/powerpoint/2010/main" val="384512747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p:cTn id="4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688672"/>
          </a:xfrm>
        </p:spPr>
        <p:txBody>
          <a:bodyPr/>
          <a:lstStyle/>
          <a:p>
            <a:pPr marL="137160" indent="0" algn="r">
              <a:buNone/>
            </a:pPr>
            <a:r>
              <a:rPr lang="fa-IR" sz="3200" i="1" dirty="0" smtClean="0">
                <a:solidFill>
                  <a:schemeClr val="accent1">
                    <a:lumMod val="60000"/>
                    <a:lumOff val="40000"/>
                  </a:schemeClr>
                </a:solidFill>
              </a:rPr>
              <a:t>هویت ملی:</a:t>
            </a:r>
          </a:p>
          <a:p>
            <a:pPr marL="137160" indent="0" algn="r">
              <a:buNone/>
            </a:pPr>
            <a:endParaRPr lang="fa-IR" dirty="0" smtClean="0"/>
          </a:p>
          <a:p>
            <a:pPr marL="137160" indent="0" algn="r">
              <a:buNone/>
            </a:pPr>
            <a:r>
              <a:rPr lang="fa-IR" dirty="0" smtClean="0"/>
              <a:t>بر ماهیت،هستی و وجودی اطلاق میشود که از طریق صفات ذهنی و  عینی قابل شناسای است.(یعنی چه کسی بودن )</a:t>
            </a:r>
          </a:p>
          <a:p>
            <a:pPr marL="137160" indent="0" algn="r">
              <a:buNone/>
            </a:pPr>
            <a:endParaRPr lang="fa-IR" dirty="0" smtClean="0"/>
          </a:p>
          <a:p>
            <a:pPr marL="137160" indent="0" algn="r">
              <a:buNone/>
            </a:pPr>
            <a:r>
              <a:rPr lang="fa-IR" dirty="0" smtClean="0"/>
              <a:t>-یک فرد یا گروه چگونه خود را بشناسند و چگونه شناسانته شوند.</a:t>
            </a:r>
          </a:p>
          <a:p>
            <a:pPr marL="137160" indent="0" algn="r">
              <a:buNone/>
            </a:pPr>
            <a:endParaRPr lang="fa-IR" dirty="0" smtClean="0"/>
          </a:p>
          <a:p>
            <a:pPr marL="137160" indent="0" algn="r">
              <a:buNone/>
            </a:pPr>
            <a:r>
              <a:rPr lang="fa-IR" dirty="0" smtClean="0"/>
              <a:t>-پاسخ طبیعی به نیاز انسان برای شناسای است به وسیله سلسه عناصر و پدیده های تاریخی،فرهنگی و... ریشه در تربیت خانوادگی ،آموخته های فرهنگی و ... است در یک فرایند اجتماعی شکل میگیرد.(یعنی یا دگرگون میشود یا از نو ساخته میشود)</a:t>
            </a:r>
          </a:p>
          <a:p>
            <a:pPr marL="137160" indent="0" algn="r">
              <a:buNone/>
            </a:pPr>
            <a:r>
              <a:rPr lang="fa-IR" dirty="0" smtClean="0"/>
              <a:t> </a:t>
            </a:r>
          </a:p>
        </p:txBody>
      </p:sp>
    </p:spTree>
    <p:extLst>
      <p:ext uri="{BB962C8B-B14F-4D97-AF65-F5344CB8AC3E}">
        <p14:creationId xmlns:p14="http://schemas.microsoft.com/office/powerpoint/2010/main" val="25211761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80728"/>
            <a:ext cx="8229600" cy="5328632"/>
          </a:xfrm>
        </p:spPr>
        <p:txBody>
          <a:bodyPr/>
          <a:lstStyle/>
          <a:p>
            <a:pPr marL="137160" indent="0" algn="r">
              <a:buNone/>
            </a:pPr>
            <a:r>
              <a:rPr lang="fa-IR" sz="3200" i="1" dirty="0" smtClean="0">
                <a:solidFill>
                  <a:schemeClr val="accent1">
                    <a:lumMod val="60000"/>
                    <a:lumOff val="40000"/>
                  </a:schemeClr>
                </a:solidFill>
              </a:rPr>
              <a:t>هویت ملی دو نوع است:</a:t>
            </a: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1)</a:t>
            </a:r>
            <a:r>
              <a:rPr lang="fa-IR" dirty="0" smtClean="0"/>
              <a:t>هویت فردی</a:t>
            </a: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2)</a:t>
            </a:r>
            <a:r>
              <a:rPr lang="fa-IR" dirty="0" smtClean="0"/>
              <a:t>هویت جمعی(هویت ملی مهمترین سطح هویت جمعی و مبنای همبستگی ملی و کنش جمعی است)</a:t>
            </a:r>
          </a:p>
          <a:p>
            <a:pPr marL="137160" indent="0" algn="r">
              <a:buNone/>
            </a:pPr>
            <a:endParaRPr lang="fa-IR" dirty="0"/>
          </a:p>
          <a:p>
            <a:pPr marL="137160" indent="0" algn="r">
              <a:buNone/>
            </a:pPr>
            <a:r>
              <a:rPr lang="fa-IR" dirty="0" smtClean="0"/>
              <a:t>آنتونی اسمیت معتقد است هویت ملی باز تولید و بازتفسیر دائمی ارزش ها،خاطرات،اسطوره ها و... است(مثل  انگلستان و فرانسه)</a:t>
            </a:r>
          </a:p>
        </p:txBody>
      </p:sp>
    </p:spTree>
    <p:extLst>
      <p:ext uri="{BB962C8B-B14F-4D97-AF65-F5344CB8AC3E}">
        <p14:creationId xmlns:p14="http://schemas.microsoft.com/office/powerpoint/2010/main" val="423968974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circle(in)">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circle(in)">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616664"/>
          </a:xfrm>
        </p:spPr>
        <p:txBody>
          <a:bodyPr/>
          <a:lstStyle/>
          <a:p>
            <a:pPr marL="137160" indent="0" algn="r">
              <a:buNone/>
            </a:pPr>
            <a:r>
              <a:rPr lang="fa-IR" sz="3200" i="1" dirty="0" smtClean="0">
                <a:solidFill>
                  <a:schemeClr val="accent1">
                    <a:lumMod val="60000"/>
                    <a:lumOff val="40000"/>
                  </a:schemeClr>
                </a:solidFill>
              </a:rPr>
              <a:t>هویت ملی دارای پنچ بعد است:</a:t>
            </a: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1)</a:t>
            </a:r>
            <a:r>
              <a:rPr lang="fa-IR" dirty="0" smtClean="0"/>
              <a:t>بعد روانی:احساس نزدیکی که در طول زمان پنهان مانده و در زمان مواجهه با دشمن(داخلی،خارجی)آشکار میکردد.</a:t>
            </a:r>
          </a:p>
          <a:p>
            <a:pPr marL="137160" indent="0" algn="r">
              <a:buNone/>
            </a:pPr>
            <a:endParaRPr lang="fa-IR" dirty="0" smtClean="0"/>
          </a:p>
          <a:p>
            <a:pPr marL="137160" indent="0" algn="r">
              <a:buNone/>
            </a:pPr>
            <a:r>
              <a:rPr lang="fa-IR" dirty="0" smtClean="0">
                <a:solidFill>
                  <a:schemeClr val="accent1">
                    <a:lumMod val="60000"/>
                    <a:lumOff val="40000"/>
                  </a:schemeClr>
                </a:solidFill>
              </a:rPr>
              <a:t>2)</a:t>
            </a:r>
            <a:r>
              <a:rPr lang="fa-IR" dirty="0" smtClean="0"/>
              <a:t>بعد فرهنگی:شامل ارزش ها،باورها،سنتها است.</a:t>
            </a: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3)</a:t>
            </a:r>
            <a:r>
              <a:rPr lang="fa-IR" dirty="0" smtClean="0"/>
              <a:t>بعد سرزمینی:داشتن بعد فضایی که ریشه خودش را در چشم انداز های خاص جست و جو میکند.</a:t>
            </a: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4)</a:t>
            </a:r>
            <a:r>
              <a:rPr lang="fa-IR" dirty="0" smtClean="0"/>
              <a:t>بعد تاریخی:یعنی بازیابی ریشه خود،سرچشمه حقایق برای جمعیت و فرهنگ</a:t>
            </a: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5)</a:t>
            </a:r>
            <a:r>
              <a:rPr lang="fa-IR" dirty="0" smtClean="0"/>
              <a:t>بعد سیاسی:از طریق ارتباط با حکوکت ها ملی مدرن ناشی میشود.</a:t>
            </a:r>
          </a:p>
        </p:txBody>
      </p:sp>
    </p:spTree>
    <p:extLst>
      <p:ext uri="{BB962C8B-B14F-4D97-AF65-F5344CB8AC3E}">
        <p14:creationId xmlns:p14="http://schemas.microsoft.com/office/powerpoint/2010/main" val="288827033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 calcmode="lin" valueType="num">
                                      <p:cBhvr additive="base">
                                        <p:cTn id="3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616664"/>
          </a:xfrm>
        </p:spPr>
        <p:txBody>
          <a:bodyPr/>
          <a:lstStyle/>
          <a:p>
            <a:pPr marL="137160" indent="0" algn="r">
              <a:buNone/>
            </a:pPr>
            <a:r>
              <a:rPr lang="fa-IR" sz="3200" i="1" dirty="0" smtClean="0">
                <a:solidFill>
                  <a:schemeClr val="accent1">
                    <a:lumMod val="60000"/>
                    <a:lumOff val="40000"/>
                  </a:schemeClr>
                </a:solidFill>
              </a:rPr>
              <a:t>نقش دولت در شکل گیری هویت ملی:</a:t>
            </a: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1)</a:t>
            </a:r>
            <a:r>
              <a:rPr lang="fa-IR" dirty="0" smtClean="0"/>
              <a:t>ایجاد و انتشار تصویر واحد از ملت که در حال زندگی در درون مرزهای حکومت است.</a:t>
            </a: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2)</a:t>
            </a:r>
            <a:r>
              <a:rPr lang="fa-IR" dirty="0" smtClean="0"/>
              <a:t>ایجاد و گسترش مجموعه از نماد ها در میان ملت</a:t>
            </a:r>
            <a:endParaRPr lang="fa-IR" dirty="0" smtClean="0">
              <a:solidFill>
                <a:schemeClr val="accent1">
                  <a:lumMod val="60000"/>
                  <a:lumOff val="40000"/>
                </a:schemeClr>
              </a:solidFill>
            </a:endParaRP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3)</a:t>
            </a:r>
            <a:r>
              <a:rPr lang="fa-IR" dirty="0" smtClean="0"/>
              <a:t>حقوق شهروند (که شامل حقوق مدنی،قانونی و وظایف )را ارتقاء میدهد جهت ایجاد احساس وفاداری</a:t>
            </a:r>
            <a:endParaRPr lang="fa-IR" dirty="0" smtClean="0">
              <a:solidFill>
                <a:schemeClr val="accent1">
                  <a:lumMod val="60000"/>
                  <a:lumOff val="40000"/>
                </a:schemeClr>
              </a:solidFill>
            </a:endParaRP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4)</a:t>
            </a:r>
            <a:r>
              <a:rPr lang="fa-IR" dirty="0" smtClean="0"/>
              <a:t>ایجاد دشمن مشترک قریب الوقع، بالقوع یا ساختگی.</a:t>
            </a:r>
          </a:p>
          <a:p>
            <a:pPr marL="137160" indent="0" algn="r">
              <a:buNone/>
            </a:pPr>
            <a:endParaRPr lang="fa-IR" dirty="0" smtClean="0">
              <a:solidFill>
                <a:schemeClr val="accent1">
                  <a:lumMod val="60000"/>
                  <a:lumOff val="40000"/>
                </a:schemeClr>
              </a:solidFill>
            </a:endParaRPr>
          </a:p>
          <a:p>
            <a:pPr marL="137160" indent="0" algn="r">
              <a:buNone/>
            </a:pPr>
            <a:r>
              <a:rPr lang="fa-IR" dirty="0" smtClean="0">
                <a:solidFill>
                  <a:schemeClr val="accent1">
                    <a:lumMod val="60000"/>
                    <a:lumOff val="40000"/>
                  </a:schemeClr>
                </a:solidFill>
              </a:rPr>
              <a:t>5)</a:t>
            </a:r>
            <a:r>
              <a:rPr lang="fa-IR" dirty="0" smtClean="0"/>
              <a:t>نهایتا هدفمند کردن سیستم آموزشی ورسانه ای</a:t>
            </a:r>
          </a:p>
        </p:txBody>
      </p:sp>
    </p:spTree>
    <p:extLst>
      <p:ext uri="{BB962C8B-B14F-4D97-AF65-F5344CB8AC3E}">
        <p14:creationId xmlns:p14="http://schemas.microsoft.com/office/powerpoint/2010/main" val="2628528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913DB040-6816-4415-960D-8178C785755E}"/>
    </a:ext>
  </a:extLst>
</a:theme>
</file>

<file path=docProps/app.xml><?xml version="1.0" encoding="utf-8"?>
<Properties xmlns="http://schemas.openxmlformats.org/officeDocument/2006/extended-properties" xmlns:vt="http://schemas.openxmlformats.org/officeDocument/2006/docPropsVTypes">
  <Template>TM03457510[[fn=Savon]]</Template>
  <TotalTime>309</TotalTime>
  <Words>1232</Words>
  <Application>Microsoft Office PowerPoint</Application>
  <PresentationFormat>On-screen Show (4:3)</PresentationFormat>
  <Paragraphs>119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Savon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clik</dc:creator>
  <cp:lastModifiedBy>Windows User</cp:lastModifiedBy>
  <cp:revision>56</cp:revision>
  <dcterms:created xsi:type="dcterms:W3CDTF">2016-11-01T16:42:12Z</dcterms:created>
  <dcterms:modified xsi:type="dcterms:W3CDTF">2020-05-09T01:33:07Z</dcterms:modified>
</cp:coreProperties>
</file>