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2"/>
  </p:sldMasterIdLst>
  <p:notesMasterIdLst>
    <p:notesMasterId r:id="rId29"/>
  </p:notesMasterIdLst>
  <p:sldIdLst>
    <p:sldId id="288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5pPr>
    <a:lvl6pPr marL="2286000" algn="r" defTabSz="914400" rtl="1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6pPr>
    <a:lvl7pPr marL="2743200" algn="r" defTabSz="914400" rtl="1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7pPr>
    <a:lvl8pPr marL="3200400" algn="r" defTabSz="914400" rtl="1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8pPr>
    <a:lvl9pPr marL="3657600" algn="r" defTabSz="914400" rtl="1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Arial" pitchFamily="34" charset="0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abak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63" autoAdjust="0"/>
    <p:restoredTop sz="94681" autoAdjust="0"/>
  </p:normalViewPr>
  <p:slideViewPr>
    <p:cSldViewPr>
      <p:cViewPr varScale="1">
        <p:scale>
          <a:sx n="70" d="100"/>
          <a:sy n="70" d="100"/>
        </p:scale>
        <p:origin x="-138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1308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commentAuthors" Target="commentAuthor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10487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10487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7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7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</a:defRPr>
            </a:lvl1pPr>
          </a:lstStyle>
          <a:p>
            <a:endParaRPr lang="en-US"/>
          </a:p>
        </p:txBody>
      </p:sp>
      <p:sp>
        <p:nvSpPr>
          <p:cNvPr id="10487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Arial" pitchFamily="34" charset="0"/>
              </a:defRPr>
            </a:lvl1pPr>
          </a:lstStyle>
          <a:p>
            <a:fld id="{D1440CB5-A379-489F-B2FF-C707D3DA0328}" type="slidenum">
              <a:rPr lang="ar-SA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9142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r" rtl="1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6AE433A3-4E96-4D1C-A324-B6652380690D}" type="slidenum">
              <a:rPr lang="ar-SA"/>
              <a:t>2</a:t>
            </a:fld>
            <a:endParaRPr lang="en-US"/>
          </a:p>
        </p:txBody>
      </p:sp>
      <p:sp>
        <p:nvSpPr>
          <p:cNvPr id="104860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60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1000" dirty="0" smtClean="0">
                <a:latin typeface="Tahoma" pitchFamily="34" charset="0"/>
                <a:cs typeface="Tahoma" pitchFamily="34" charset="0"/>
              </a:rPr>
              <a:t>صثث</a:t>
            </a:r>
          </a:p>
          <a:p>
            <a:endParaRPr lang="en-US" sz="10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E19E85CD-2560-4BED-8590-ADEAE00DB3E7}" type="slidenum">
              <a:rPr lang="ar-SA"/>
              <a:t>4</a:t>
            </a:fld>
            <a:endParaRPr lang="en-US"/>
          </a:p>
        </p:txBody>
      </p:sp>
      <p:sp>
        <p:nvSpPr>
          <p:cNvPr id="104861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4861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>
                <a:latin typeface="Tahoma" pitchFamily="34" charset="0"/>
                <a:cs typeface="Tahoma" pitchFamily="34" charset="0"/>
              </a:rPr>
              <a:t>پورتالها به عنوان راه‌كاري جديد براي </a:t>
            </a:r>
            <a:r>
              <a:rPr lang="en-US">
                <a:latin typeface="Tahoma" pitchFamily="34" charset="0"/>
                <a:cs typeface="Tahoma" pitchFamily="34" charset="0"/>
              </a:rPr>
              <a:t>Integration</a:t>
            </a:r>
            <a:endParaRPr lang="fa-IR">
              <a:latin typeface="Tahoma" pitchFamily="34" charset="0"/>
              <a:cs typeface="Tahoma" pitchFamily="34" charset="0"/>
            </a:endParaRPr>
          </a:p>
          <a:p>
            <a:r>
              <a:rPr lang="fa-IR">
                <a:latin typeface="Tahoma" pitchFamily="34" charset="0"/>
              </a:rPr>
              <a:t>‌</a:t>
            </a:r>
            <a:endParaRPr lang="en-US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4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1048645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104864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440CB5-A379-489F-B2FF-C707D3DA0328}" type="slidenum">
              <a:rPr lang="ar-SA" smtClean="0"/>
              <a:t>18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"/>
          <p:cNvGrpSpPr/>
          <p:nvPr/>
        </p:nvGrpSpPr>
        <p:grpSpPr bwMode="auto">
          <a:xfrm>
            <a:off x="-1035050" y="1552575"/>
            <a:ext cx="10179050" cy="5305425"/>
            <a:chOff x="-652" y="978"/>
            <a:chExt cx="6412" cy="3342"/>
          </a:xfrm>
        </p:grpSpPr>
        <p:sp>
          <p:nvSpPr>
            <p:cNvPr id="1048583" name="Freeform 3"/>
            <p:cNvSpPr/>
            <p:nvPr/>
          </p:nvSpPr>
          <p:spPr bwMode="auto">
            <a:xfrm>
              <a:off x="2061" y="1707"/>
              <a:ext cx="3699" cy="2613"/>
            </a:xfrm>
            <a:custGeom>
              <a:avLst/>
              <a:gdLst/>
              <a:ahLst/>
              <a:cxnLst>
                <a:cxn ang="0">
                  <a:pos x="1523" y="2611"/>
                </a:cxn>
                <a:cxn ang="0">
                  <a:pos x="3698" y="2612"/>
                </a:cxn>
                <a:cxn ang="0">
                  <a:pos x="3698" y="2228"/>
                </a:cxn>
                <a:cxn ang="0">
                  <a:pos x="0" y="0"/>
                </a:cxn>
                <a:cxn ang="0">
                  <a:pos x="160" y="118"/>
                </a:cxn>
                <a:cxn ang="0">
                  <a:pos x="292" y="219"/>
                </a:cxn>
                <a:cxn ang="0">
                  <a:pos x="441" y="347"/>
                </a:cxn>
                <a:cxn ang="0">
                  <a:pos x="585" y="482"/>
                </a:cxn>
                <a:cxn ang="0">
                  <a:pos x="796" y="711"/>
                </a:cxn>
                <a:cxn ang="0">
                  <a:pos x="983" y="955"/>
                </a:cxn>
                <a:cxn ang="0">
                  <a:pos x="1119" y="1168"/>
                </a:cxn>
                <a:cxn ang="0">
                  <a:pos x="1238" y="1388"/>
                </a:cxn>
                <a:cxn ang="0">
                  <a:pos x="1331" y="1608"/>
                </a:cxn>
                <a:cxn ang="0">
                  <a:pos x="1400" y="1809"/>
                </a:cxn>
                <a:cxn ang="0">
                  <a:pos x="1447" y="1979"/>
                </a:cxn>
                <a:cxn ang="0">
                  <a:pos x="1490" y="2190"/>
                </a:cxn>
                <a:cxn ang="0">
                  <a:pos x="1511" y="2374"/>
                </a:cxn>
                <a:cxn ang="0">
                  <a:pos x="1523" y="2611"/>
                </a:cxn>
              </a:cxnLst>
              <a:rect l="0" t="0" r="r" b="b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48584" name="Arc 4"/>
            <p:cNvSpPr/>
            <p:nvPr/>
          </p:nvSpPr>
          <p:spPr bwMode="auto">
            <a:xfrm>
              <a:off x="-652" y="978"/>
              <a:ext cx="4237" cy="3342"/>
            </a:xfrm>
            <a:custGeom>
              <a:avLst/>
              <a:gdLst>
                <a:gd name="G0" fmla="+- 0 0 0"/>
                <a:gd name="G1" fmla="+- 21231 0 0"/>
                <a:gd name="G2" fmla="+- 21600 0 0"/>
                <a:gd name="T0" fmla="*/ 3977 w 21600"/>
                <a:gd name="T1" fmla="*/ 0 h 21231"/>
                <a:gd name="T2" fmla="*/ 21600 w 21600"/>
                <a:gd name="T3" fmla="*/ 21231 h 21231"/>
                <a:gd name="T4" fmla="*/ 0 w 21600"/>
                <a:gd name="T5" fmla="*/ 21231 h 21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231" fill="none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</a:path>
                <a:path w="21600" h="21231" stroke="0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  <a:lnTo>
                    <a:pt x="0" y="21231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1048585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48586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3429000"/>
            <a:ext cx="6400800" cy="1752600"/>
          </a:xfrm>
        </p:spPr>
        <p:txBody>
          <a:bodyPr lIns="92075" tIns="46038" rIns="92075" bIns="46038" anchor="ctr"/>
          <a:lstStyle>
            <a:lvl1pPr marL="0" indent="0" algn="ctr">
              <a:buFont typeface="Wingdings" pitchFamily="2" charset="2"/>
              <a:buNone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48587" name="Rectangle 7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588" name="Rectangle 8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589" name="Rectangle 9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/>
          <a:p>
            <a:fld id="{1EBEDCD0-1337-4D23-B0E3-896B6CC943B6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60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6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81B1D-C51C-440B-A7F5-48C27786DB05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4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695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9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9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9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93F6C-72D5-4BF4-88EB-93604E437228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66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66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66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6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6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BF7D4B-0CA5-4DB8-B313-9CA85DA87424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669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70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67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72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673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74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75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6D68B5-A8B3-4D35-900A-2704C4B3409F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67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7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79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AF291-CBB4-4662-B82A-6D3B3A296C6E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8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8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5DB01-854E-4EF9-97E3-6F18374CCD96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4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705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706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70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70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70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04106E-76FD-41C4-AA04-B96E7F75143E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8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689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1048690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4869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9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9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FE31CB-8C5C-425E-A5C8-68B1E3D99322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700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70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70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70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775689-9205-4BA9-9475-3D5A664E8687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0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1048681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104868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8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4868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001860-1ABF-42CA-8E5D-68CB9926E9BE}" type="slidenum">
              <a:rPr lang="ar-SA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2"/>
          <p:cNvGrpSpPr/>
          <p:nvPr/>
        </p:nvGrpSpPr>
        <p:grpSpPr bwMode="auto">
          <a:xfrm>
            <a:off x="0" y="1588"/>
            <a:ext cx="9132888" cy="6845300"/>
            <a:chOff x="0" y="1"/>
            <a:chExt cx="5753" cy="4312"/>
          </a:xfrm>
        </p:grpSpPr>
        <p:sp>
          <p:nvSpPr>
            <p:cNvPr id="1048576" name="Freeform 3"/>
            <p:cNvSpPr/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048577" name="Arc 4"/>
            <p:cNvSpPr/>
            <p:nvPr/>
          </p:nvSpPr>
          <p:spPr bwMode="auto">
            <a:xfrm>
              <a:off x="0" y="1"/>
              <a:ext cx="5298" cy="431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endParaRPr lang="fa-IR"/>
            </a:p>
          </p:txBody>
        </p:sp>
      </p:grpSp>
      <p:sp>
        <p:nvSpPr>
          <p:cNvPr id="1048578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48579" name="Rectangle 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l" rtl="0">
              <a:defRPr sz="1400"/>
            </a:lvl1pPr>
          </a:lstStyle>
          <a:p>
            <a:endParaRPr lang="en-US"/>
          </a:p>
        </p:txBody>
      </p:sp>
      <p:sp>
        <p:nvSpPr>
          <p:cNvPr id="1048580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rtl="0">
              <a:defRPr sz="1400"/>
            </a:lvl1pPr>
          </a:lstStyle>
          <a:p>
            <a:endParaRPr lang="en-US"/>
          </a:p>
        </p:txBody>
      </p:sp>
      <p:sp>
        <p:nvSpPr>
          <p:cNvPr id="1048581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rtl="0">
              <a:defRPr sz="1400"/>
            </a:lvl1pPr>
          </a:lstStyle>
          <a:p>
            <a:fld id="{23401DE5-A09E-4493-A2B9-947245F388A9}" type="slidenum">
              <a:rPr lang="ar-SA"/>
              <a:t>‹#›</a:t>
            </a:fld>
            <a:endParaRPr lang="en-US"/>
          </a:p>
        </p:txBody>
      </p:sp>
      <p:sp>
        <p:nvSpPr>
          <p:cNvPr id="1048582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Titr" pitchFamily="2" charset="-78"/>
        </a:defRPr>
      </a:lvl2pPr>
      <a:lvl3pPr algn="ctr" rtl="1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Titr" pitchFamily="2" charset="-78"/>
        </a:defRPr>
      </a:lvl3pPr>
      <a:lvl4pPr algn="ctr" rtl="1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Titr" pitchFamily="2" charset="-78"/>
        </a:defRPr>
      </a:lvl4pPr>
      <a:lvl5pPr algn="ctr" rtl="1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Titr" pitchFamily="2" charset="-78"/>
        </a:defRPr>
      </a:lvl5pPr>
      <a:lvl6pPr marL="457200" algn="ctr" rtl="1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Titr" pitchFamily="2" charset="-78"/>
        </a:defRPr>
      </a:lvl6pPr>
      <a:lvl7pPr marL="914400" algn="ctr" rtl="1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Titr" pitchFamily="2" charset="-78"/>
        </a:defRPr>
      </a:lvl7pPr>
      <a:lvl8pPr marL="1371600" algn="ctr" rtl="1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Titr" pitchFamily="2" charset="-78"/>
        </a:defRPr>
      </a:lvl8pPr>
      <a:lvl9pPr marL="1828800" algn="ctr" rtl="1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Titr" pitchFamily="2" charset="-78"/>
        </a:defRPr>
      </a:lvl9pPr>
    </p:titleStyle>
    <p:bodyStyle>
      <a:lvl1pPr marL="342900" indent="-342900" algn="just" rtl="1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just" rtl="1" fontAlgn="base">
        <a:spcBef>
          <a:spcPct val="20000"/>
        </a:spcBef>
        <a:spcAft>
          <a:spcPct val="0"/>
        </a:spcAft>
        <a:buClr>
          <a:schemeClr val="tx1"/>
        </a:buClr>
        <a:buSzPct val="90000"/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just" rtl="1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l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just" rtl="1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just" rtl="1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just" rtl="1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just" rtl="1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just" rtl="1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just" rtl="1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77705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1916832"/>
            <a:ext cx="8246739" cy="1152128"/>
          </a:xfrm>
        </p:spPr>
        <p:txBody>
          <a:bodyPr/>
          <a:lstStyle/>
          <a:p>
            <a:r>
              <a:rPr lang="fa-IR" sz="7200" dirty="0" smtClean="0">
                <a:latin typeface="Titr"/>
              </a:rPr>
              <a:t>ثبت و گزارش نویسی در اتاق عمل</a:t>
            </a:r>
            <a:endParaRPr lang="en-US" sz="7200" dirty="0">
              <a:latin typeface="Titr"/>
            </a:endParaRPr>
          </a:p>
        </p:txBody>
      </p:sp>
      <p:sp>
        <p:nvSpPr>
          <p:cNvPr id="1048599" name="AutoShape 12" descr="data:image/jpeg;base64,/9j/4AAQSkZJRgABAQAAAQABAAD/2wCEAAkGBxQTEhUUExQWFhUUFxUVFhgUGBUUFRgUFRQWFxUXFRYYHCggGBolHBQVIjEhJSkrLi4uFx8zODMsNygtLiwBCgoKDg0OGhAQGiwlICQsLCwsLCwsLCwsLCwsLCwsLCwsLCwsLCwsLCwsLCwsLCwsLCwsLCwsLCwsLCwsLCwsN//AABEIALEBHAMBIgACEQEDEQH/xAAcAAABBQEBAQAAAAAAAAAAAAAAAgMEBQYBBwj/xAA9EAABAwIEAwYEBQIFBAMAAAABAAIRAyEEBRIxQVFhBhMicYGRMqGxwRRCUtHwYuEHFSMzclOSstI0Q4L/xAAZAQADAQEBAAAAAAAAAAAAAAAAAQMCBAX/xAAmEQACAgICAQQCAwEAAAAAAAAAAQIRAyESMUEEE1FhIjJxkeEU/9oADAMBAAIRAxEAPwD25dBXEJjFIXJXUCBCEJACEIQAIQuoAEIQgAQhCABCEIAEIQgAQhCABCEIAEIQgAQhCABCEIAEKFVzJmotaQXDeOCbOL5lZckjccbZOc8KpzPK2VyO8LiBwBgevNPNxYOxT7XSst2bUHEgMyik0QG2Vfj+ztNwsPqr9JKy0iik0eX5plLqT/CPWY+qMO0OEhxtY8LhbrOsE17DIvwWLpZYRMu03MDpzU3ostnqqFxdC6zgBdlCEAdQhCABCEJCBCEIAEIXUACEIQAIQhAAhCEACEIQAIQhAAhCEACSXjmh5ssQ/P3NqEG9/VYnNR7L4cDy3Xg2xqjmouOcXNIYYJtO1lVUszDhMKZQqhwss+5Zr2HHshYHKe7lxIk8lW5pii20q8r0zBvZeb9qcdUo1mud/sj4gCNUcx1U5fRfG/LJ1DvNUscVqsqzJxAD48/3ULJ8TRqUw6iQWkbHf15FPYhomQkk0blUtGjDkhzlCweKlvUJvG4uGk8lRyVEFB2MZ9mbaLJJubAcSVjTVc8l078lUZnmL8TXc78jPC2dvMq4wrGho1TPTlwUm7KVR6qTCZfX5Kjr5qXOPKbJ+jiZV3kvo5lhrssO9KUHqO0pYKVjofD+qcbVUSV0VEXQcLJragS1Aa9Oh5C0pGHjJSExTr80+CtJ2TaaBdC4hMR1C4uoAEIQgAQhCABCEIAEIQgAQhCAG61UNEleVdtcnJrd9RJB4R9FtM6x0l17Nt5lU4a2rDZjpuufJ+R6XpYvGuRS9le0zgXUqzSHN4x4XDn5rUfj2khzDxEjzVbiOzAd+YjyUjBZSyiRBJJO56Kf5LR0SeOW/JpSNQWQzns457iSwOB6ArXUqieDlSrOJScfB5rS7L1mVBUpvcxw2nxMPRw5K7oVXm1RsPG4Gx6t5hawgJmtRadwEnFm1kXwVuGHJIx7JY7yKkVKAbsotepaEvA/Nmcy/JgKQtuQT6n9k0KbiSbb8ptaPlC1dekGUwOMEn2gfVYnMcVUDyKchot67n6rBm7L/E1oPqrfAv8ACFj80xlyrHJc2D2i9xYpxnsrPG6NZSqqQKllTYatJ3VzQbIVLINV2FKrKXUYYsqZuJ7vEOpHkHt6tNj7EK7p1bJrYSTRGo1rqa24Wezav3NUH8lTY/1DcKxw2OEXKSlumEoNpNBTxcOLXWPXkptLFjmouLw4qjeCPhcNx+4WX/zM06hY+zmmCPuEnPibjjWRfZu6eJncJ8FZjBZqDurehi52VY5EznyYHEsEKG/EuHBO0K8i9it8kScGlY+hcDl1MwdQuIQB1C4uoAEIXEAC490BdKzWbYp7nnQbbBZlKkUx4+boZdl4dr1PHjM23A/dZLNcJUoP1MksmBO/mFpWkyNY1Rx4j1XcVTc4OLYfaGgwCOe+6530elByg+7QjIM+bWZDj4279eqXVrePyWJwuSYtmJDmthjjLrwAPufJbj8JAvus22tjkop2h9mKUhuJ6qpc0hdZUhOzDii2/Epupi1XPxCj1KxKHIOBZGvKhOxA1+UJnv4VBUzCKp6qc5UjSgX2Y42WuP8AICpqdPW1ruYBPmbrmOqTTqD+l0esqfkdEVKDDMEANN+ISjK0Sapjb+xj3malWOjR9ymz2MFM6qdR4dzn7bLbyo2KNlvikUU5NmUy7GOp1BSqGSZ0uiJ4weq1+EryN159ndaaw07tM+11scnqBwDuYBRjl4Hliuyl7fZgKGIwlbg5xpnyJH2Llp8DXJA5Km/xAwgfhgYnS9p8tx91Vdks6JHdv+JkereBWm6kTjHlDRqu1OWPr4V7aZAqiH0521tuAehuPVZHs12jDoDrOFnNO4I3W9w1eQvO+3PZ7RW/EU/DqOqW8H8R67+6Mnyh4e3FnoODxYIEKp7X5C3FU9TCWVmXa5tiR+l3McuSzvZ7PtUAmHCxHXp0Wzw2LaRJcAPOE1JSVMJYnB8keaf5hXoQKjC6PzNsfUFXGD7XWgOAPWx9ir7tBhaVQammTxHArL0+zge6YXM7i6R2QnGS/Jf2bDIsY+qNbjbhfdXQKqMtoim0NHL5Kw7yFSEtbOTMk5WkSgltqkcUwxyWrKRzOPySWYnmnW1QVAlErayMm8aLJdVcyqRsU+3F8/ktrImYeNolJL3gCSo5xfIe6Yr1NQg/JJ5F4BY35Cvi5Bj2Cqnlh5NPIkfYp6vljHmSXT0cR9FGw+QMpkuZdx4v8fsSudym2dsFiiu9/wAf6MGsA/RpqTzDSR78lJNOOKi5ngK7h4Xx/wAf2P7qHSdUot06dR4l0gk+d1m5Xsq3Fq09luICRUfKqP8ANiTdjh5Q4fv8ksZkw/mg8jLT807M0S6jVGeU0/GjmmTiEWaSHahTRKbdVlJc5ZGN4mrZZDMMTFSRzWixzrFZn8KX1Iuss0WlXETTqHk1nvqsqjBZ25gIDg3xEkdbXHRWmcUm02BpMOcQ93QNswH1vCzlfDtJm17weHA7TxBThHRCbtnvAKh5gfCVJAUfFskFUfRqNWefVGaq7zwAHuZWkyCr+WdtvJUQYW16gPMR5QFKZVLDqClF0zoatGuzCm2pRc3mPnwWBqUC1we2zh/CD0Wtb2hptbcEzvcCFRVarXlzmiASSPVayNOqMQg49otcjzoPEEwdiDwP7K5xeKoVGGm+SCOFo6grznFtIcC2x5hXeXYapVAME/JvuhZHVGnjg9szOa4Xu6hLDsTDhbY2KsMtzCo4Q4j6LTjs003qeI8hYf3U3C5TSZsweynTNrMo9Fbgg8j4XHyBhW+Gov8A0kedlPYQBZcdiU0kTllcn0Io0HXJIv624KQymON/oozsQutrJqkTabLAOXdSiMrJzvVTkR4D+pc1KK+umPxV44rLmaWNk19UBN9/KqK2M8ULr8TCzzKLEXTKq5UrgKlpZgFHzXHFsciUc9B7Oy+GK9zYJ9taBdYWhmh75x4NAA9bn7K8OY6m24ojMJYTQ95aUy+mDJUWlibKTTqgqnKyXCiLXwrTYtB8wqrF5ZExccjf0B4LQVCFErlJjTZ55mlFzTaR9QeHmnsrzDUNLrPb7EfqCuc4wgdMLH4lppvaRu0yBzHFs9RZYsrZqhVSi5S8AMNVY17HOAcNnCYPEEgbgqR+D0/CGdCQT9UthyRTuoOfZrSfIW9Siph2YZpe6DUOwGw8zxV28lu5LjyiGj0WfzLLjVMuePciB7IbM3ZmcbUZVJ72qQSZMNDnHzmwCk0Ms1Nll2i06Y+/VTz2epBwcfEQIs4gR1Nyp7cE7gdIFgAQ0AeUp8vgVG3CRVSgU3UVWJGN7SN01GP5+E/UfdM95IUrtqIp6uRB+apcHXkKLR0xdolHDajdTG0wBATVN1ktz0h7JOWZa17tT/hHDmf2WooNHD05D0VLg3QAFcYZy2iM3Yt7ntvpDh/TY/8Abx9FwYlp2UtqpM+boHettEauoNp8wlK1sIU3TJ3eBRMVUVXQzCeKcq4mQp8inChf4tLZi1UvddGtKzdIu24xdOYRxVA7EQoWKzGOKXJi4I0GKzgNm6byTMxUDnzuSB5D+8rzrOM5JlrTur7sfVIw7fN3/kUU6thp6RoMzr7kHb91LqsJFrqgxVTUTJhpIBPqplLMXtgAWAHiK2qNcHWidgMqqP1FrwC0/CQSf7KZmuVvdQO2oXEcwjD5m2nJAu7c87cU7/ngNjCa4mJc7+jCYOo5r36rOLtjvsB9lpMvdMdLqZjsNSf4mgagFXUnaTKzIalaLttVOsxRCq6VeV19ZCkTaLUY/mmq+K5KmfiFExGLI4p8mLiTMZiJ9VT4qmHiDtwNrJzEYm0KoxNa4g3n0KaQi/7E1gDWoOIkf61PysKg/wDE+63eCLXNgxO37LxlmNLK1OoPCQ4tMcnAtI+fyWzyqtU7rWHFwFnc1vlRFxss6+a0g8scW6mkhwg2I5+ir8VmVJxIbf8A46uPy+aqM+wjn1alRro7xrC4C8lo0m3WAoeJwD202sYSBxItAgEknh97ItMW0Sq2djUWU41bba3egQ6ufzPv6D5cFRUKOjD1y10EaCDqOxc6QTMyb/Jars5TpVcOxzrEDTMWdH5h7ragZczdpL1HbVS9aZajO9tqDnYZ+kEugQACSTIgADcp3sv2Gc1jXYowSAe7bw6Pfz6D3V5g67e84S0SJ5lS25lVk6qbQ2bEOkkeQVMeOL2yObLNOoh/ltEDT3LI8hPvuqfM+zjfipO0ji0+L2MrQatQmD6Jqs2xibK8scWtohHLOL0zKUzBVtg3qqxLYcfNP4OquCWnR6C2rNC1sixVdnLCaVRpG7HRHPSY9VLw1VPVWhzSOafZO2meU4HOQGjvA6nP/Ua5ok9SIKsRnNH/AKjP+4L0jD5bT0aS1rmkQWuAII5EHdZHM/8ACmg95fQqmiDfuy3W0H+kyCB0utv03lCXq91IoH57QmNcnoCfsnhj2OEhwVX2h7D4nCkODe9bMB1OXb8CIke3qpeVZLVqBkt0l8QCDqg8SFJ4XdJF45oNXY4xrqp0s9SZ0jzKzmZNqeOQYYdLiAdIMkAE7CSF6hhcpDGhos1u54l3E+aZzHD0xSqMc0d3UBDgLEkmZn9UiZ6BVXptEX6rejxPEVFpOxOPlrqZN2mR5H+4PuqHMMnqfivw1IGo5xHd8NTXDUHH9MA34CCtzgf8PjhzTq0q5c8NisHACmSf0EXaAf1SDxLdkpYm4s0sqUkO4thJYBtJJ8oP3hM1wTabK1rUHss9hb5i3odj6KJUhcrfhnbF2tDFWvYBswBuVAqY8NO8p/FOPBQzggajRvA1O89gPr7ISscpNFxgsyIFjun6uMBuqzDUg2ycqVhshk6JrcUuHGquL0zUegTROr46OKh/it5UHEVhCq62PgQCqRiQnKi3r47j6KHUx03KqX44nZN0qxuq0S5FjUcXEReXM851Beg4CsWNc07ukCOI8h5LznJwalVjW20nWTyDf7wvRcpwWg6iSXumAfusS+AT8knL2A0y60yWQYMHeIne4TuNqDTphu3Q8LC+yl4XCBlPTc+LVOw1HeAOCqH0j3kMuePIfuk3x0hJctsrsBkTXsIqHRTcZIsHPi8BrRYTzUtuIoYcd2DpA2HnzgWKsmtdTYSWy6LNbBceQ5Dz4LJ4zJcXUe5/+mJNgXDb3Tbb0CSTPQzVvBBk7CDPspDaFR2zHeo0j3K0hXNS61gXlkX6l+EZvDdnH6y91SJizRt6n9lb08nYBdziecwpmtcNRWUVFUiEpyk7YxRy9rNnPPmQR9E1jJHNSy9RMU0kJipmTzQXn3Uek5OZ5hniSCq/AVHR42uHIkEBw5g8Vy5YeUd2CWqNDhq0Kxp1ydtuZ+wWbZWup1KuVBFWi/FeOKW2uTcFUNJxJ3Ukaxwn5qimyftxLmjjH8fsVIp4kKkwlKs6+ggf1eH5G6saWEcfi8MeRVoORDJGC8ofxmF17cR8+CymJyOpVd4nhoFgACY94kratMCFx9KfNWo51KjKZd2co0HmoG6qrmhjnu30NJIaBsBe/OByVmxnL+fy6nPoXum3UJ6DpYpGrspXsbUJYxs0zZ3Bo6g8COCznaDs/UoM7xp10x8RiHN6kfp6respgbAAcglOM/fjIPAqWTDGfZfH6iWN66PF24gakjCVZe93MhvsJ+63+O7B4d9Qva57GnemwgNB4xImOicw/YvCtEaXHze77FcfsyTo7f8AojLZ51jMZ4gAk0avVej1OxODNzSM9H1P/ZQsV2Aon/be9h4SQ8exv80PExrPExBqqLWrq2zrstiaALo71g405JHmzf2lZSpilji0ac01oXiqx4KsxBnjdP1cQoNV8lWic8hPedU9TdMBskmNr3KjU2Fzg1tydgLq+y7CsE/6jS6IMGeO0i3mR81okXXZag2kJ0h1R3P4QOHmtrgtQ8ZuenX5LL5UHgQ4QeAbx/TfiYv6rQUKjqbA5xtx1GPO/FQbt2UrRLrPe+2oNbyb8Xq7gN0ql3dJsuOlo8h8lMw7KdRnhsSN2xPmODvqszn9B9LcmoyILg2fF/U2ZaZWkn2ZbXRKzHPy61PwM/VBLzyjl9fJUVYPeSQXNi0ESfMkqhxdc94GPJkugNuJvuLwB6re5JUDKQa8Au6knla90S+xr6PRn1EnvFXU6/NSda9NnESNaNSYDk9SbKQHdS4SnjRSXUiihJor8ZQDhBCg4bDtI7t127RyI2I5WVvUaoOFy9zquqYZx68oQO6IFDs67WQXf6Y2d+Y9I59VocHhWUxDWxzO5PmVJe2yYSjCMegnllPtkV2UtLpBhu8Df06KdSa1ogCE2HpWsFNQS6E5ylpsd71HeJhzTwuhoKZkdI4z6JVLEA7JACWxAh2xTD2wnGpThIQCITymSUus2Co7nSpsrEWTKVKbY4IL5sstWjalTF6kalGNRc71TsrQ+8LC9texTK4NSjDK29rNf0dyPX3W0NRNVX2WXs1HR814x5pvcyoC17SWua6xBHBQ/wAWXHS0STwXq/8Aij2SGIpnEUh/rUx4gP8A7KY383Dceo5LyrKcMRqdxiG/U/Jaio0Ym5Jlng6Vixu7h4nDlIJA6cOsrSdl8A0uII4DfkCIjzOr3Vd2bw4gk+s+Zt8gtFltQd4Y6fIWHupZJVo1CN7LHMcS2nUqRA0iATw2H89FX5hVc8N1OcQ60dJtebbC/VcxtIvqNbHxuJPkDb9/ZWWbYUjRpDLG+ohoA8yYUUUZWOqnDEkOIHIG7rDcdOvJXtDMDUpMcSPGCI4cLHn8QsfkqrNctZWABfTLm/ofJBj9k5leBcym1pEhpJmQ65j9O5sPZadNGFdlfmGsOMUxpIBbB2dJDhveInhYhWbMUYub2n2Sczp1raGi8778Nh6KMzAu/Ob9WysTi5JG4Omz0oPlSqdSyrg/yT9KrZeucJaUTcKeFW4X4dR47eSl0akoRlkqV3Umi5c1oMi3ugJuk9NufK5KAJRNlHLkpj008wgaOkrhKaNRc1oHQ7rS21iohqpPeJBRYCsld6q3vUttZAqLGnWTmu6qHVoUijiARBQFD+NZNwq5x4fwKzY/hv1VXiyATw5pNGoPwJe9HeWj+BQjiRwv1Sw611JssonajiDBTRrJFV07cB9FFdVUHovHaJorrjqqrzWTZxCzZqiZUqLy3tVkYo1XFghjiXDpMkj3n0XohrKqzymKjL8J/nuAldDcbRlMvo6qJe0TPLznfiLBQssx7dcTGrr1IHlspWXVtNN1O0cLAbeXHb2VS3Lj32qOMzH8/krEqlZlaN7h6rfiMTJAP1jzUDO6QcQ65gQLTxuYNvVMUGufUAbYRcmzf50WsGHZSpyHucQOEAKcW7NtaMTluX1Xv1PeWsBjkTGwAhbKhhbajckEAT0t5+ajYPMn1No3tIBtzlTH4uBd4EbuPhb9lb9iSVDgwsD+pUdXIazzJrmfI/ur/DPa9p7t1xxj5rjQ8cGOvuSWz6QVpXHoVp9lm/dWuI/+Oz+c0IXoHKTD8I8h9EvDIQgwSSkPXUIEhpiHIQgDtNcxCEIGuxpMuQhI0IKQhCBnClMQhIBdTdNvQhMSLHB7fzoq/Nfz+RXEJPoUeyJgfhCViOPl90IUvBfyR8H/ALg9foVXPQhc8ujoj2xkpBXULBQbCj4z4SuoWWMwn5//ANO+iVV3b/xb9ChCTJl5htm+ikdrPgZ5BCFNeTT6LDK/9s+n0VL2h39D9EIXVg/YnP8AU0HZX/bPp9CrkoQnPsmj/9k="/>
          <p:cNvSpPr>
            <a:spLocks noChangeAspect="1" noChangeArrowheads="1"/>
          </p:cNvSpPr>
          <p:nvPr/>
        </p:nvSpPr>
        <p:spPr bwMode="auto">
          <a:xfrm>
            <a:off x="-61913" y="-136525"/>
            <a:ext cx="304801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sp>
        <p:nvSpPr>
          <p:cNvPr id="1048600" name="AutoShape 14" descr="data:image/jpeg;base64,/9j/4AAQSkZJRgABAQAAAQABAAD/2wCEAAkGBxQTEhUUExQWFhUUFxUVFhgUGBUUFRgUFRQWFxUXFRYYHCggGBolHBQVIjEhJSkrLi4uFx8zODMsNygtLiwBCgoKDg0OGhAQGiwlICQsLCwsLCwsLCwsLCwsLCwsLCwsLCwsLCwsLCwsLCwsLCwsLCwsLCwsLCwsLCwsLCwsN//AABEIALEBHAMBIgACEQEDEQH/xAAcAAABBQEBAQAAAAAAAAAAAAAAAgMEBQYBBwj/xAA9EAABAwIEAwYEBQIFBAMAAAABAAIRAyEEBRIxQVFhBhMicYGRMqGxwRRCUtHwYuEHFSMzclOSstI0Q4L/xAAZAQADAQEBAAAAAAAAAAAAAAAAAQMCBAX/xAAmEQACAgICAQQCAwEAAAAAAAAAAQIRAyESMUEEE1FhIjJxkeEU/9oADAMBAAIRAxEAPwD25dBXEJjFIXJXUCBCEJACEIQAIQuoAEIQgAQhCABCEIAEIQgAQhCABCEIAEIQgAQhCABCEIAEKFVzJmotaQXDeOCbOL5lZckjccbZOc8KpzPK2VyO8LiBwBgevNPNxYOxT7XSst2bUHEgMyik0QG2Vfj+ztNwsPqr9JKy0iik0eX5plLqT/CPWY+qMO0OEhxtY8LhbrOsE17DIvwWLpZYRMu03MDpzU3ostnqqFxdC6zgBdlCEAdQhCABCEJCBCEIAEIXUACEIQAIQhAAhCEACEIQAIQhAAhCEACSXjmh5ssQ/P3NqEG9/VYnNR7L4cDy3Xg2xqjmouOcXNIYYJtO1lVUszDhMKZQqhwss+5Zr2HHshYHKe7lxIk8lW5pii20q8r0zBvZeb9qcdUo1mud/sj4gCNUcx1U5fRfG/LJ1DvNUscVqsqzJxAD48/3ULJ8TRqUw6iQWkbHf15FPYhomQkk0blUtGjDkhzlCweKlvUJvG4uGk8lRyVEFB2MZ9mbaLJJubAcSVjTVc8l078lUZnmL8TXc78jPC2dvMq4wrGho1TPTlwUm7KVR6qTCZfX5Kjr5qXOPKbJ+jiZV3kvo5lhrssO9KUHqO0pYKVjofD+qcbVUSV0VEXQcLJragS1Aa9Oh5C0pGHjJSExTr80+CtJ2TaaBdC4hMR1C4uoAEIQgAQhCABCEIAEIQgAQhCAG61UNEleVdtcnJrd9RJB4R9FtM6x0l17Nt5lU4a2rDZjpuufJ+R6XpYvGuRS9le0zgXUqzSHN4x4XDn5rUfj2khzDxEjzVbiOzAd+YjyUjBZSyiRBJJO56Kf5LR0SeOW/JpSNQWQzns457iSwOB6ArXUqieDlSrOJScfB5rS7L1mVBUpvcxw2nxMPRw5K7oVXm1RsPG4Gx6t5hawgJmtRadwEnFm1kXwVuGHJIx7JY7yKkVKAbsotepaEvA/Nmcy/JgKQtuQT6n9k0KbiSbb8ptaPlC1dekGUwOMEn2gfVYnMcVUDyKchot67n6rBm7L/E1oPqrfAv8ACFj80xlyrHJc2D2i9xYpxnsrPG6NZSqqQKllTYatJ3VzQbIVLINV2FKrKXUYYsqZuJ7vEOpHkHt6tNj7EK7p1bJrYSTRGo1rqa24Wezav3NUH8lTY/1DcKxw2OEXKSlumEoNpNBTxcOLXWPXkptLFjmouLw4qjeCPhcNx+4WX/zM06hY+zmmCPuEnPibjjWRfZu6eJncJ8FZjBZqDurehi52VY5EznyYHEsEKG/EuHBO0K8i9it8kScGlY+hcDl1MwdQuIQB1C4uoAEIXEAC490BdKzWbYp7nnQbbBZlKkUx4+boZdl4dr1PHjM23A/dZLNcJUoP1MksmBO/mFpWkyNY1Rx4j1XcVTc4OLYfaGgwCOe+6530elByg+7QjIM+bWZDj4279eqXVrePyWJwuSYtmJDmthjjLrwAPufJbj8JAvus22tjkop2h9mKUhuJ6qpc0hdZUhOzDii2/Epupi1XPxCj1KxKHIOBZGvKhOxA1+UJnv4VBUzCKp6qc5UjSgX2Y42WuP8AICpqdPW1ruYBPmbrmOqTTqD+l0esqfkdEVKDDMEANN+ISjK0Sapjb+xj3malWOjR9ymz2MFM6qdR4dzn7bLbyo2KNlvikUU5NmUy7GOp1BSqGSZ0uiJ4weq1+EryN159ndaaw07tM+11scnqBwDuYBRjl4Hliuyl7fZgKGIwlbg5xpnyJH2Llp8DXJA5Km/xAwgfhgYnS9p8tx91Vdks6JHdv+JkereBWm6kTjHlDRqu1OWPr4V7aZAqiH0521tuAehuPVZHs12jDoDrOFnNO4I3W9w1eQvO+3PZ7RW/EU/DqOqW8H8R67+6Mnyh4e3FnoODxYIEKp7X5C3FU9TCWVmXa5tiR+l3McuSzvZ7PtUAmHCxHXp0Wzw2LaRJcAPOE1JSVMJYnB8keaf5hXoQKjC6PzNsfUFXGD7XWgOAPWx9ir7tBhaVQammTxHArL0+zge6YXM7i6R2QnGS/Jf2bDIsY+qNbjbhfdXQKqMtoim0NHL5Kw7yFSEtbOTMk5WkSgltqkcUwxyWrKRzOPySWYnmnW1QVAlErayMm8aLJdVcyqRsU+3F8/ktrImYeNolJL3gCSo5xfIe6Yr1NQg/JJ5F4BY35Cvi5Bj2Cqnlh5NPIkfYp6vljHmSXT0cR9FGw+QMpkuZdx4v8fsSudym2dsFiiu9/wAf6MGsA/RpqTzDSR78lJNOOKi5ngK7h4Xx/wAf2P7qHSdUot06dR4l0gk+d1m5Xsq3Fq09luICRUfKqP8ANiTdjh5Q4fv8ksZkw/mg8jLT807M0S6jVGeU0/GjmmTiEWaSHahTRKbdVlJc5ZGN4mrZZDMMTFSRzWixzrFZn8KX1Iuss0WlXETTqHk1nvqsqjBZ25gIDg3xEkdbXHRWmcUm02BpMOcQ93QNswH1vCzlfDtJm17weHA7TxBThHRCbtnvAKh5gfCVJAUfFskFUfRqNWefVGaq7zwAHuZWkyCr+WdtvJUQYW16gPMR5QFKZVLDqClF0zoatGuzCm2pRc3mPnwWBqUC1we2zh/CD0Wtb2hptbcEzvcCFRVarXlzmiASSPVayNOqMQg49otcjzoPEEwdiDwP7K5xeKoVGGm+SCOFo6grznFtIcC2x5hXeXYapVAME/JvuhZHVGnjg9szOa4Xu6hLDsTDhbY2KsMtzCo4Q4j6LTjs003qeI8hYf3U3C5TSZsweynTNrMo9Fbgg8j4XHyBhW+Gov8A0kedlPYQBZcdiU0kTllcn0Io0HXJIv624KQymON/oozsQutrJqkTabLAOXdSiMrJzvVTkR4D+pc1KK+umPxV44rLmaWNk19UBN9/KqK2M8ULr8TCzzKLEXTKq5UrgKlpZgFHzXHFsciUc9B7Oy+GK9zYJ9taBdYWhmh75x4NAA9bn7K8OY6m24ojMJYTQ95aUy+mDJUWlibKTTqgqnKyXCiLXwrTYtB8wqrF5ZExccjf0B4LQVCFErlJjTZ55mlFzTaR9QeHmnsrzDUNLrPb7EfqCuc4wgdMLH4lppvaRu0yBzHFs9RZYsrZqhVSi5S8AMNVY17HOAcNnCYPEEgbgqR+D0/CGdCQT9UthyRTuoOfZrSfIW9Siph2YZpe6DUOwGw8zxV28lu5LjyiGj0WfzLLjVMuePciB7IbM3ZmcbUZVJ72qQSZMNDnHzmwCk0Ms1Nll2i06Y+/VTz2epBwcfEQIs4gR1Nyp7cE7gdIFgAQ0AeUp8vgVG3CRVSgU3UVWJGN7SN01GP5+E/UfdM95IUrtqIp6uRB+apcHXkKLR0xdolHDajdTG0wBATVN1ktz0h7JOWZa17tT/hHDmf2WooNHD05D0VLg3QAFcYZy2iM3Yt7ntvpDh/TY/8Abx9FwYlp2UtqpM+boHettEauoNp8wlK1sIU3TJ3eBRMVUVXQzCeKcq4mQp8inChf4tLZi1UvddGtKzdIu24xdOYRxVA7EQoWKzGOKXJi4I0GKzgNm6byTMxUDnzuSB5D+8rzrOM5JlrTur7sfVIw7fN3/kUU6thp6RoMzr7kHb91LqsJFrqgxVTUTJhpIBPqplLMXtgAWAHiK2qNcHWidgMqqP1FrwC0/CQSf7KZmuVvdQO2oXEcwjD5m2nJAu7c87cU7/ngNjCa4mJc7+jCYOo5r36rOLtjvsB9lpMvdMdLqZjsNSf4mgagFXUnaTKzIalaLttVOsxRCq6VeV19ZCkTaLUY/mmq+K5KmfiFExGLI4p8mLiTMZiJ9VT4qmHiDtwNrJzEYm0KoxNa4g3n0KaQi/7E1gDWoOIkf61PysKg/wDE+63eCLXNgxO37LxlmNLK1OoPCQ4tMcnAtI+fyWzyqtU7rWHFwFnc1vlRFxss6+a0g8scW6mkhwg2I5+ir8VmVJxIbf8A46uPy+aqM+wjn1alRro7xrC4C8lo0m3WAoeJwD202sYSBxItAgEknh97ItMW0Sq2djUWU41bba3egQ6ufzPv6D5cFRUKOjD1y10EaCDqOxc6QTMyb/Jars5TpVcOxzrEDTMWdH5h7ragZczdpL1HbVS9aZajO9tqDnYZ+kEugQACSTIgADcp3sv2Gc1jXYowSAe7bw6Pfz6D3V5g67e84S0SJ5lS25lVk6qbQ2bEOkkeQVMeOL2yObLNOoh/ltEDT3LI8hPvuqfM+zjfipO0ji0+L2MrQatQmD6Jqs2xibK8scWtohHLOL0zKUzBVtg3qqxLYcfNP4OquCWnR6C2rNC1sixVdnLCaVRpG7HRHPSY9VLw1VPVWhzSOafZO2meU4HOQGjvA6nP/Ua5ok9SIKsRnNH/AKjP+4L0jD5bT0aS1rmkQWuAII5EHdZHM/8ACmg95fQqmiDfuy3W0H+kyCB0utv03lCXq91IoH57QmNcnoCfsnhj2OEhwVX2h7D4nCkODe9bMB1OXb8CIke3qpeVZLVqBkt0l8QCDqg8SFJ4XdJF45oNXY4xrqp0s9SZ0jzKzmZNqeOQYYdLiAdIMkAE7CSF6hhcpDGhos1u54l3E+aZzHD0xSqMc0d3UBDgLEkmZn9UiZ6BVXptEX6rejxPEVFpOxOPlrqZN2mR5H+4PuqHMMnqfivw1IGo5xHd8NTXDUHH9MA34CCtzgf8PjhzTq0q5c8NisHACmSf0EXaAf1SDxLdkpYm4s0sqUkO4thJYBtJJ8oP3hM1wTabK1rUHss9hb5i3odj6KJUhcrfhnbF2tDFWvYBswBuVAqY8NO8p/FOPBQzggajRvA1O89gPr7ISscpNFxgsyIFjun6uMBuqzDUg2ycqVhshk6JrcUuHGquL0zUegTROr46OKh/it5UHEVhCq62PgQCqRiQnKi3r47j6KHUx03KqX44nZN0qxuq0S5FjUcXEReXM851Beg4CsWNc07ukCOI8h5LznJwalVjW20nWTyDf7wvRcpwWg6iSXumAfusS+AT8knL2A0y60yWQYMHeIne4TuNqDTphu3Q8LC+yl4XCBlPTc+LVOw1HeAOCqH0j3kMuePIfuk3x0hJctsrsBkTXsIqHRTcZIsHPi8BrRYTzUtuIoYcd2DpA2HnzgWKsmtdTYSWy6LNbBceQ5Dz4LJ4zJcXUe5/+mJNgXDb3Tbb0CSTPQzVvBBk7CDPspDaFR2zHeo0j3K0hXNS61gXlkX6l+EZvDdnH6y91SJizRt6n9lb08nYBdziecwpmtcNRWUVFUiEpyk7YxRy9rNnPPmQR9E1jJHNSy9RMU0kJipmTzQXn3Uek5OZ5hniSCq/AVHR42uHIkEBw5g8Vy5YeUd2CWqNDhq0Kxp1ydtuZ+wWbZWup1KuVBFWi/FeOKW2uTcFUNJxJ3Ukaxwn5qimyftxLmjjH8fsVIp4kKkwlKs6+ggf1eH5G6saWEcfi8MeRVoORDJGC8ofxmF17cR8+CymJyOpVd4nhoFgACY94kratMCFx9KfNWo51KjKZd2co0HmoG6qrmhjnu30NJIaBsBe/OByVmxnL+fy6nPoXum3UJ6DpYpGrspXsbUJYxs0zZ3Bo6g8COCznaDs/UoM7xp10x8RiHN6kfp6respgbAAcglOM/fjIPAqWTDGfZfH6iWN66PF24gakjCVZe93MhvsJ+63+O7B4d9Qva57GnemwgNB4xImOicw/YvCtEaXHze77FcfsyTo7f8AojLZ51jMZ4gAk0avVej1OxODNzSM9H1P/ZQsV2Aon/be9h4SQ8exv80PExrPExBqqLWrq2zrstiaALo71g405JHmzf2lZSpilji0ac01oXiqx4KsxBnjdP1cQoNV8lWic8hPedU9TdMBskmNr3KjU2Fzg1tydgLq+y7CsE/6jS6IMGeO0i3mR81okXXZag2kJ0h1R3P4QOHmtrgtQ8ZuenX5LL5UHgQ4QeAbx/TfiYv6rQUKjqbA5xtx1GPO/FQbt2UrRLrPe+2oNbyb8Xq7gN0ql3dJsuOlo8h8lMw7KdRnhsSN2xPmODvqszn9B9LcmoyILg2fF/U2ZaZWkn2ZbXRKzHPy61PwM/VBLzyjl9fJUVYPeSQXNi0ESfMkqhxdc94GPJkugNuJvuLwB6re5JUDKQa8Au6knla90S+xr6PRn1EnvFXU6/NSda9NnESNaNSYDk9SbKQHdS4SnjRSXUiihJor8ZQDhBCg4bDtI7t127RyI2I5WVvUaoOFy9zquqYZx68oQO6IFDs67WQXf6Y2d+Y9I59VocHhWUxDWxzO5PmVJe2yYSjCMegnllPtkV2UtLpBhu8Df06KdSa1ogCE2HpWsFNQS6E5ylpsd71HeJhzTwuhoKZkdI4z6JVLEA7JACWxAh2xTD2wnGpThIQCITymSUus2Co7nSpsrEWTKVKbY4IL5sstWjalTF6kalGNRc71TsrQ+8LC9texTK4NSjDK29rNf0dyPX3W0NRNVX2WXs1HR814x5pvcyoC17SWua6xBHBQ/wAWXHS0STwXq/8Aij2SGIpnEUh/rUx4gP8A7KY383Dceo5LyrKcMRqdxiG/U/Jaio0Ym5Jlng6Vixu7h4nDlIJA6cOsrSdl8A0uII4DfkCIjzOr3Vd2bw4gk+s+Zt8gtFltQd4Y6fIWHupZJVo1CN7LHMcS2nUqRA0iATw2H89FX5hVc8N1OcQ60dJtebbC/VcxtIvqNbHxuJPkDb9/ZWWbYUjRpDLG+ohoA8yYUUUZWOqnDEkOIHIG7rDcdOvJXtDMDUpMcSPGCI4cLHn8QsfkqrNctZWABfTLm/ofJBj9k5leBcym1pEhpJmQ65j9O5sPZadNGFdlfmGsOMUxpIBbB2dJDhveInhYhWbMUYub2n2Sczp1raGi8778Nh6KMzAu/Ob9WysTi5JG4Omz0oPlSqdSyrg/yT9KrZeucJaUTcKeFW4X4dR47eSl0akoRlkqV3Umi5c1oMi3ugJuk9NufK5KAJRNlHLkpj008wgaOkrhKaNRc1oHQ7rS21iohqpPeJBRYCsld6q3vUttZAqLGnWTmu6qHVoUijiARBQFD+NZNwq5x4fwKzY/hv1VXiyATw5pNGoPwJe9HeWj+BQjiRwv1Sw611JssonajiDBTRrJFV07cB9FFdVUHovHaJorrjqqrzWTZxCzZqiZUqLy3tVkYo1XFghjiXDpMkj3n0XohrKqzymKjL8J/nuAldDcbRlMvo6qJe0TPLznfiLBQssx7dcTGrr1IHlspWXVtNN1O0cLAbeXHb2VS3Lj32qOMzH8/krEqlZlaN7h6rfiMTJAP1jzUDO6QcQ65gQLTxuYNvVMUGufUAbYRcmzf50WsGHZSpyHucQOEAKcW7NtaMTluX1Xv1PeWsBjkTGwAhbKhhbajckEAT0t5+ajYPMn1No3tIBtzlTH4uBd4EbuPhb9lb9iSVDgwsD+pUdXIazzJrmfI/ur/DPa9p7t1xxj5rjQ8cGOvuSWz6QVpXHoVp9lm/dWuI/+Oz+c0IXoHKTD8I8h9EvDIQgwSSkPXUIEhpiHIQgDtNcxCEIGuxpMuQhI0IKQhCBnClMQhIBdTdNvQhMSLHB7fzoq/Nfz+RXEJPoUeyJgfhCViOPl90IUvBfyR8H/ALg9foVXPQhc8ujoj2xkpBXULBQbCj4z4SuoWWMwn5//ANO+iVV3b/xb9ChCTJl5htm+ikdrPgZ5BCFNeTT6LDK/9s+n0VL2h39D9EIXVg/YnP8AU0HZX/bPp9CrkoQnPsmj/9k="/>
          <p:cNvSpPr>
            <a:spLocks noChangeAspect="1" noChangeArrowheads="1"/>
          </p:cNvSpPr>
          <p:nvPr/>
        </p:nvSpPr>
        <p:spPr bwMode="auto">
          <a:xfrm>
            <a:off x="-61913" y="-136525"/>
            <a:ext cx="304801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  <p:sp>
        <p:nvSpPr>
          <p:cNvPr id="1048601" name="AutoShape 16" descr="data:image/jpeg;base64,/9j/4AAQSkZJRgABAQAAAQABAAD/2wCEAAkGBxQTEhUUExQWFhUUFxUVFhgUGBUUFRgUFRQWFxUXFRYYHCggGBolHBQVIjEhJSkrLi4uFx8zODMsNygtLiwBCgoKDg0OGhAQGiwlICQsLCwsLCwsLCwsLCwsLCwsLCwsLCwsLCwsLCwsLCwsLCwsLCwsLCwsLCwsLCwsLCwsN//AABEIALEBHAMBIgACEQEDEQH/xAAcAAABBQEBAQAAAAAAAAAAAAAAAgMEBQYBBwj/xAA9EAABAwIEAwYEBQIFBAMAAAABAAIRAyEEBRIxQVFhBhMicYGRMqGxwRRCUtHwYuEHFSMzclOSstI0Q4L/xAAZAQADAQEBAAAAAAAAAAAAAAAAAQMCBAX/xAAmEQACAgICAQQCAwEAAAAAAAAAAQIRAyESMUEEE1FhIjJxkeEU/9oADAMBAAIRAxEAPwD25dBXEJjFIXJXUCBCEJACEIQAIQuoAEIQgAQhCABCEIAEIQgAQhCABCEIAEIQgAQhCABCEIAEKFVzJmotaQXDeOCbOL5lZckjccbZOc8KpzPK2VyO8LiBwBgevNPNxYOxT7XSst2bUHEgMyik0QG2Vfj+ztNwsPqr9JKy0iik0eX5plLqT/CPWY+qMO0OEhxtY8LhbrOsE17DIvwWLpZYRMu03MDpzU3ostnqqFxdC6zgBdlCEAdQhCABCEJCBCEIAEIXUACEIQAIQhAAhCEACEIQAIQhAAhCEACSXjmh5ssQ/P3NqEG9/VYnNR7L4cDy3Xg2xqjmouOcXNIYYJtO1lVUszDhMKZQqhwss+5Zr2HHshYHKe7lxIk8lW5pii20q8r0zBvZeb9qcdUo1mud/sj4gCNUcx1U5fRfG/LJ1DvNUscVqsqzJxAD48/3ULJ8TRqUw6iQWkbHf15FPYhomQkk0blUtGjDkhzlCweKlvUJvG4uGk8lRyVEFB2MZ9mbaLJJubAcSVjTVc8l078lUZnmL8TXc78jPC2dvMq4wrGho1TPTlwUm7KVR6qTCZfX5Kjr5qXOPKbJ+jiZV3kvo5lhrssO9KUHqO0pYKVjofD+qcbVUSV0VEXQcLJragS1Aa9Oh5C0pGHjJSExTr80+CtJ2TaaBdC4hMR1C4uoAEIQgAQhCABCEIAEIQgAQhCAG61UNEleVdtcnJrd9RJB4R9FtM6x0l17Nt5lU4a2rDZjpuufJ+R6XpYvGuRS9le0zgXUqzSHN4x4XDn5rUfj2khzDxEjzVbiOzAd+YjyUjBZSyiRBJJO56Kf5LR0SeOW/JpSNQWQzns457iSwOB6ArXUqieDlSrOJScfB5rS7L1mVBUpvcxw2nxMPRw5K7oVXm1RsPG4Gx6t5hawgJmtRadwEnFm1kXwVuGHJIx7JY7yKkVKAbsotepaEvA/Nmcy/JgKQtuQT6n9k0KbiSbb8ptaPlC1dekGUwOMEn2gfVYnMcVUDyKchot67n6rBm7L/E1oPqrfAv8ACFj80xlyrHJc2D2i9xYpxnsrPG6NZSqqQKllTYatJ3VzQbIVLINV2FKrKXUYYsqZuJ7vEOpHkHt6tNj7EK7p1bJrYSTRGo1rqa24Wezav3NUH8lTY/1DcKxw2OEXKSlumEoNpNBTxcOLXWPXkptLFjmouLw4qjeCPhcNx+4WX/zM06hY+zmmCPuEnPibjjWRfZu6eJncJ8FZjBZqDurehi52VY5EznyYHEsEKG/EuHBO0K8i9it8kScGlY+hcDl1MwdQuIQB1C4uoAEIXEAC490BdKzWbYp7nnQbbBZlKkUx4+boZdl4dr1PHjM23A/dZLNcJUoP1MksmBO/mFpWkyNY1Rx4j1XcVTc4OLYfaGgwCOe+6530elByg+7QjIM+bWZDj4279eqXVrePyWJwuSYtmJDmthjjLrwAPufJbj8JAvus22tjkop2h9mKUhuJ6qpc0hdZUhOzDii2/Epupi1XPxCj1KxKHIOBZGvKhOxA1+UJnv4VBUzCKp6qc5UjSgX2Y42WuP8AICpqdPW1ruYBPmbrmOqTTqD+l0esqfkdEVKDDMEANN+ISjK0Sapjb+xj3malWOjR9ymz2MFM6qdR4dzn7bLbyo2KNlvikUU5NmUy7GOp1BSqGSZ0uiJ4weq1+EryN159ndaaw07tM+11scnqBwDuYBRjl4Hliuyl7fZgKGIwlbg5xpnyJH2Llp8DXJA5Km/xAwgfhgYnS9p8tx91Vdks6JHdv+JkereBWm6kTjHlDRqu1OWPr4V7aZAqiH0521tuAehuPVZHs12jDoDrOFnNO4I3W9w1eQvO+3PZ7RW/EU/DqOqW8H8R67+6Mnyh4e3FnoODxYIEKp7X5C3FU9TCWVmXa5tiR+l3McuSzvZ7PtUAmHCxHXp0Wzw2LaRJcAPOE1JSVMJYnB8keaf5hXoQKjC6PzNsfUFXGD7XWgOAPWx9ir7tBhaVQammTxHArL0+zge6YXM7i6R2QnGS/Jf2bDIsY+qNbjbhfdXQKqMtoim0NHL5Kw7yFSEtbOTMk5WkSgltqkcUwxyWrKRzOPySWYnmnW1QVAlErayMm8aLJdVcyqRsU+3F8/ktrImYeNolJL3gCSo5xfIe6Yr1NQg/JJ5F4BY35Cvi5Bj2Cqnlh5NPIkfYp6vljHmSXT0cR9FGw+QMpkuZdx4v8fsSudym2dsFiiu9/wAf6MGsA/RpqTzDSR78lJNOOKi5ngK7h4Xx/wAf2P7qHSdUot06dR4l0gk+d1m5Xsq3Fq09luICRUfKqP8ANiTdjh5Q4fv8ksZkw/mg8jLT807M0S6jVGeU0/GjmmTiEWaSHahTRKbdVlJc5ZGN4mrZZDMMTFSRzWixzrFZn8KX1Iuss0WlXETTqHk1nvqsqjBZ25gIDg3xEkdbXHRWmcUm02BpMOcQ93QNswH1vCzlfDtJm17weHA7TxBThHRCbtnvAKh5gfCVJAUfFskFUfRqNWefVGaq7zwAHuZWkyCr+WdtvJUQYW16gPMR5QFKZVLDqClF0zoatGuzCm2pRc3mPnwWBqUC1we2zh/CD0Wtb2hptbcEzvcCFRVarXlzmiASSPVayNOqMQg49otcjzoPEEwdiDwP7K5xeKoVGGm+SCOFo6grznFtIcC2x5hXeXYapVAME/JvuhZHVGnjg9szOa4Xu6hLDsTDhbY2KsMtzCo4Q4j6LTjs003qeI8hYf3U3C5TSZsweynTNrMo9Fbgg8j4XHyBhW+Gov8A0kedlPYQBZcdiU0kTllcn0Io0HXJIv624KQymON/oozsQutrJqkTabLAOXdSiMrJzvVTkR4D+pc1KK+umPxV44rLmaWNk19UBN9/KqK2M8ULr8TCzzKLEXTKq5UrgKlpZgFHzXHFsciUc9B7Oy+GK9zYJ9taBdYWhmh75x4NAA9bn7K8OY6m24ojMJYTQ95aUy+mDJUWlibKTTqgqnKyXCiLXwrTYtB8wqrF5ZExccjf0B4LQVCFErlJjTZ55mlFzTaR9QeHmnsrzDUNLrPb7EfqCuc4wgdMLH4lppvaRu0yBzHFs9RZYsrZqhVSi5S8AMNVY17HOAcNnCYPEEgbgqR+D0/CGdCQT9UthyRTuoOfZrSfIW9Siph2YZpe6DUOwGw8zxV28lu5LjyiGj0WfzLLjVMuePciB7IbM3ZmcbUZVJ72qQSZMNDnHzmwCk0Ms1Nll2i06Y+/VTz2epBwcfEQIs4gR1Nyp7cE7gdIFgAQ0AeUp8vgVG3CRVSgU3UVWJGN7SN01GP5+E/UfdM95IUrtqIp6uRB+apcHXkKLR0xdolHDajdTG0wBATVN1ktz0h7JOWZa17tT/hHDmf2WooNHD05D0VLg3QAFcYZy2iM3Yt7ntvpDh/TY/8Abx9FwYlp2UtqpM+boHettEauoNp8wlK1sIU3TJ3eBRMVUVXQzCeKcq4mQp8inChf4tLZi1UvddGtKzdIu24xdOYRxVA7EQoWKzGOKXJi4I0GKzgNm6byTMxUDnzuSB5D+8rzrOM5JlrTur7sfVIw7fN3/kUU6thp6RoMzr7kHb91LqsJFrqgxVTUTJhpIBPqplLMXtgAWAHiK2qNcHWidgMqqP1FrwC0/CQSf7KZmuVvdQO2oXEcwjD5m2nJAu7c87cU7/ngNjCa4mJc7+jCYOo5r36rOLtjvsB9lpMvdMdLqZjsNSf4mgagFXUnaTKzIalaLttVOsxRCq6VeV19ZCkTaLUY/mmq+K5KmfiFExGLI4p8mLiTMZiJ9VT4qmHiDtwNrJzEYm0KoxNa4g3n0KaQi/7E1gDWoOIkf61PysKg/wDE+63eCLXNgxO37LxlmNLK1OoPCQ4tMcnAtI+fyWzyqtU7rWHFwFnc1vlRFxss6+a0g8scW6mkhwg2I5+ir8VmVJxIbf8A46uPy+aqM+wjn1alRro7xrC4C8lo0m3WAoeJwD202sYSBxItAgEknh97ItMW0Sq2djUWU41bba3egQ6ufzPv6D5cFRUKOjD1y10EaCDqOxc6QTMyb/Jars5TpVcOxzrEDTMWdH5h7ragZczdpL1HbVS9aZajO9tqDnYZ+kEugQACSTIgADcp3sv2Gc1jXYowSAe7bw6Pfz6D3V5g67e84S0SJ5lS25lVk6qbQ2bEOkkeQVMeOL2yObLNOoh/ltEDT3LI8hPvuqfM+zjfipO0ji0+L2MrQatQmD6Jqs2xibK8scWtohHLOL0zKUzBVtg3qqxLYcfNP4OquCWnR6C2rNC1sixVdnLCaVRpG7HRHPSY9VLw1VPVWhzSOafZO2meU4HOQGjvA6nP/Ua5ok9SIKsRnNH/AKjP+4L0jD5bT0aS1rmkQWuAII5EHdZHM/8ACmg95fQqmiDfuy3W0H+kyCB0utv03lCXq91IoH57QmNcnoCfsnhj2OEhwVX2h7D4nCkODe9bMB1OXb8CIke3qpeVZLVqBkt0l8QCDqg8SFJ4XdJF45oNXY4xrqp0s9SZ0jzKzmZNqeOQYYdLiAdIMkAE7CSF6hhcpDGhos1u54l3E+aZzHD0xSqMc0d3UBDgLEkmZn9UiZ6BVXptEX6rejxPEVFpOxOPlrqZN2mR5H+4PuqHMMnqfivw1IGo5xHd8NTXDUHH9MA34CCtzgf8PjhzTq0q5c8NisHACmSf0EXaAf1SDxLdkpYm4s0sqUkO4thJYBtJJ8oP3hM1wTabK1rUHss9hb5i3odj6KJUhcrfhnbF2tDFWvYBswBuVAqY8NO8p/FOPBQzggajRvA1O89gPr7ISscpNFxgsyIFjun6uMBuqzDUg2ycqVhshk6JrcUuHGquL0zUegTROr46OKh/it5UHEVhCq62PgQCqRiQnKi3r47j6KHUx03KqX44nZN0qxuq0S5FjUcXEReXM851Beg4CsWNc07ukCOI8h5LznJwalVjW20nWTyDf7wvRcpwWg6iSXumAfusS+AT8knL2A0y60yWQYMHeIne4TuNqDTphu3Q8LC+yl4XCBlPTc+LVOw1HeAOCqH0j3kMuePIfuk3x0hJctsrsBkTXsIqHRTcZIsHPi8BrRYTzUtuIoYcd2DpA2HnzgWKsmtdTYSWy6LNbBceQ5Dz4LJ4zJcXUe5/+mJNgXDb3Tbb0CSTPQzVvBBk7CDPspDaFR2zHeo0j3K0hXNS61gXlkX6l+EZvDdnH6y91SJizRt6n9lb08nYBdziecwpmtcNRWUVFUiEpyk7YxRy9rNnPPmQR9E1jJHNSy9RMU0kJipmTzQXn3Uek5OZ5hniSCq/AVHR42uHIkEBw5g8Vy5YeUd2CWqNDhq0Kxp1ydtuZ+wWbZWup1KuVBFWi/FeOKW2uTcFUNJxJ3Ukaxwn5qimyftxLmjjH8fsVIp4kKkwlKs6+ggf1eH5G6saWEcfi8MeRVoORDJGC8ofxmF17cR8+CymJyOpVd4nhoFgACY94kratMCFx9KfNWo51KjKZd2co0HmoG6qrmhjnu30NJIaBsBe/OByVmxnL+fy6nPoXum3UJ6DpYpGrspXsbUJYxs0zZ3Bo6g8COCznaDs/UoM7xp10x8RiHN6kfp6respgbAAcglOM/fjIPAqWTDGfZfH6iWN66PF24gakjCVZe93MhvsJ+63+O7B4d9Qva57GnemwgNB4xImOicw/YvCtEaXHze77FcfsyTo7f8AojLZ51jMZ4gAk0avVej1OxODNzSM9H1P/ZQsV2Aon/be9h4SQ8exv80PExrPExBqqLWrq2zrstiaALo71g405JHmzf2lZSpilji0ac01oXiqx4KsxBnjdP1cQoNV8lWic8hPedU9TdMBskmNr3KjU2Fzg1tydgLq+y7CsE/6jS6IMGeO0i3mR81okXXZag2kJ0h1R3P4QOHmtrgtQ8ZuenX5LL5UHgQ4QeAbx/TfiYv6rQUKjqbA5xtx1GPO/FQbt2UrRLrPe+2oNbyb8Xq7gN0ql3dJsuOlo8h8lMw7KdRnhsSN2xPmODvqszn9B9LcmoyILg2fF/U2ZaZWkn2ZbXRKzHPy61PwM/VBLzyjl9fJUVYPeSQXNi0ESfMkqhxdc94GPJkugNuJvuLwB6re5JUDKQa8Au6knla90S+xr6PRn1EnvFXU6/NSda9NnESNaNSYDk9SbKQHdS4SnjRSXUiihJor8ZQDhBCg4bDtI7t127RyI2I5WVvUaoOFy9zquqYZx68oQO6IFDs67WQXf6Y2d+Y9I59VocHhWUxDWxzO5PmVJe2yYSjCMegnllPtkV2UtLpBhu8Df06KdSa1ogCE2HpWsFNQS6E5ylpsd71HeJhzTwuhoKZkdI4z6JVLEA7JACWxAh2xTD2wnGpThIQCITymSUus2Co7nSpsrEWTKVKbY4IL5sstWjalTF6kalGNRc71TsrQ+8LC9texTK4NSjDK29rNf0dyPX3W0NRNVX2WXs1HR814x5pvcyoC17SWua6xBHBQ/wAWXHS0STwXq/8Aij2SGIpnEUh/rUx4gP8A7KY383Dceo5LyrKcMRqdxiG/U/Jaio0Ym5Jlng6Vixu7h4nDlIJA6cOsrSdl8A0uII4DfkCIjzOr3Vd2bw4gk+s+Zt8gtFltQd4Y6fIWHupZJVo1CN7LHMcS2nUqRA0iATw2H89FX5hVc8N1OcQ60dJtebbC/VcxtIvqNbHxuJPkDb9/ZWWbYUjRpDLG+ohoA8yYUUUZWOqnDEkOIHIG7rDcdOvJXtDMDUpMcSPGCI4cLHn8QsfkqrNctZWABfTLm/ofJBj9k5leBcym1pEhpJmQ65j9O5sPZadNGFdlfmGsOMUxpIBbB2dJDhveInhYhWbMUYub2n2Sczp1raGi8778Nh6KMzAu/Ob9WysTi5JG4Omz0oPlSqdSyrg/yT9KrZeucJaUTcKeFW4X4dR47eSl0akoRlkqV3Umi5c1oMi3ugJuk9NufK5KAJRNlHLkpj008wgaOkrhKaNRc1oHQ7rS21iohqpPeJBRYCsld6q3vUttZAqLGnWTmu6qHVoUijiARBQFD+NZNwq5x4fwKzY/hv1VXiyATw5pNGoPwJe9HeWj+BQjiRwv1Sw611JssonajiDBTRrJFV07cB9FFdVUHovHaJorrjqqrzWTZxCzZqiZUqLy3tVkYo1XFghjiXDpMkj3n0XohrKqzymKjL8J/nuAldDcbRlMvo6qJe0TPLznfiLBQssx7dcTGrr1IHlspWXVtNN1O0cLAbeXHb2VS3Lj32qOMzH8/krEqlZlaN7h6rfiMTJAP1jzUDO6QcQ65gQLTxuYNvVMUGufUAbYRcmzf50WsGHZSpyHucQOEAKcW7NtaMTluX1Xv1PeWsBjkTGwAhbKhhbajckEAT0t5+ajYPMn1No3tIBtzlTH4uBd4EbuPhb9lb9iSVDgwsD+pUdXIazzJrmfI/ur/DPa9p7t1xxj5rjQ8cGOvuSWz6QVpXHoVp9lm/dWuI/+Oz+c0IXoHKTD8I8h9EvDIQgwSSkPXUIEhpiHIQgDtNcxCEIGuxpMuQhI0IKQhCBnClMQhIBdTdNvQhMSLHB7fzoq/Nfz+RXEJPoUeyJgfhCViOPl90IUvBfyR8H/ALg9foVXPQhc8ujoj2xkpBXULBQbCj4z4SuoWWMwn5//ANO+iVV3b/xb9ChCTJl5htm+ikdrPgZ5BCFNeTT6LDK/9s+n0VL2h39D9EIXVg/YnP8AU0HZX/bPp9CrkoQnPsmj/9k="/>
          <p:cNvSpPr>
            <a:spLocks noChangeAspect="1" noChangeArrowheads="1"/>
          </p:cNvSpPr>
          <p:nvPr/>
        </p:nvSpPr>
        <p:spPr bwMode="auto">
          <a:xfrm>
            <a:off x="-61913" y="-136525"/>
            <a:ext cx="304801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a-I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576" y="548680"/>
            <a:ext cx="7772400" cy="1143000"/>
          </a:xfrm>
        </p:spPr>
        <p:txBody>
          <a:bodyPr/>
          <a:lstStyle/>
          <a:p>
            <a:r>
              <a:rPr lang="fa-IR" dirty="0" smtClean="0"/>
              <a:t>تعریف گزارش نویسی</a:t>
            </a:r>
            <a:endParaRPr lang="en-US" dirty="0"/>
          </a:p>
        </p:txBody>
      </p:sp>
      <p:sp>
        <p:nvSpPr>
          <p:cNvPr id="104860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27584" y="1916832"/>
            <a:ext cx="8056984" cy="3888432"/>
          </a:xfrm>
        </p:spPr>
        <p:txBody>
          <a:bodyPr/>
          <a:lstStyle/>
          <a:p>
            <a:pPr algn="r"/>
            <a:r>
              <a:rPr lang="fa-IR" sz="2800" dirty="0" smtClean="0">
                <a:latin typeface="Wide Latin" pitchFamily="18" charset="0"/>
                <a:cs typeface="+mj-cs"/>
              </a:rPr>
              <a:t>نوشتن و به تحریر در آوردن اطلاعات،اخبار،رویدادها.</a:t>
            </a:r>
          </a:p>
          <a:p>
            <a:pPr algn="r"/>
            <a:r>
              <a:rPr lang="fa-IR" sz="2800" dirty="0" smtClean="0">
                <a:latin typeface="Wide Latin" pitchFamily="18" charset="0"/>
                <a:cs typeface="+mj-cs"/>
              </a:rPr>
              <a:t> </a:t>
            </a:r>
          </a:p>
          <a:p>
            <a:pPr algn="r"/>
            <a:r>
              <a:rPr lang="fa-IR" sz="2800" dirty="0">
                <a:latin typeface="Wide Latin" pitchFamily="18" charset="0"/>
                <a:cs typeface="+mj-cs"/>
              </a:rPr>
              <a:t> </a:t>
            </a:r>
            <a:endParaRPr lang="fa-IR" sz="2800" dirty="0" smtClean="0">
              <a:latin typeface="Wide Latin" pitchFamily="18" charset="0"/>
              <a:cs typeface="+mj-cs"/>
            </a:endParaRPr>
          </a:p>
          <a:p>
            <a:pPr algn="r"/>
            <a:r>
              <a:rPr lang="fa-IR" sz="2800" dirty="0">
                <a:latin typeface="Wide Latin" pitchFamily="18" charset="0"/>
                <a:cs typeface="+mj-cs"/>
              </a:rPr>
              <a:t> </a:t>
            </a:r>
            <a:endParaRPr lang="en-US" sz="2800" dirty="0">
              <a:latin typeface="Wide Latin" pitchFamily="18" charset="0"/>
              <a:cs typeface="+mj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فرایند پرستاری</a:t>
            </a:r>
            <a:endParaRPr lang="en-US" dirty="0"/>
          </a:p>
        </p:txBody>
      </p:sp>
      <p:sp>
        <p:nvSpPr>
          <p:cNvPr id="1048614" name="Rectangle 3"/>
          <p:cNvSpPr txBox="1">
            <a:spLocks noChangeArrowheads="1"/>
          </p:cNvSpPr>
          <p:nvPr/>
        </p:nvSpPr>
        <p:spPr bwMode="auto">
          <a:xfrm>
            <a:off x="539552" y="2060848"/>
            <a:ext cx="805698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kumimoji="0" lang="fa-I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الف)مراحل</a:t>
            </a:r>
            <a:r>
              <a:rPr kumimoji="0" lang="fa-IR" sz="28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 فرایند پرستاری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baseline="0" dirty="0" smtClean="0">
                <a:latin typeface="Wide Latin" pitchFamily="18" charset="0"/>
                <a:cs typeface="+mj-cs"/>
              </a:rPr>
              <a:t>ب)تشخیص</a:t>
            </a:r>
            <a:r>
              <a:rPr lang="fa-IR" sz="2800" kern="0" dirty="0" smtClean="0">
                <a:latin typeface="Wide Latin" pitchFamily="18" charset="0"/>
                <a:cs typeface="+mj-cs"/>
              </a:rPr>
              <a:t> پرستاری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kumimoji="0" lang="fa-I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ج</a:t>
            </a:r>
            <a:r>
              <a:rPr lang="fa-IR" sz="2800" kern="0" dirty="0" smtClean="0">
                <a:latin typeface="Wide Latin" pitchFamily="18" charset="0"/>
                <a:cs typeface="+mj-cs"/>
              </a:rPr>
              <a:t>)انواع تشخیص پرستاری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kumimoji="0" lang="fa-I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د)راهنما</a:t>
            </a:r>
            <a:r>
              <a:rPr kumimoji="0" lang="fa-IR" sz="28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 برای نوشتن تشخیص پرستاری</a:t>
            </a:r>
            <a:endParaRPr kumimoji="0" lang="fa-IR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Wide Latin" pitchFamily="18" charset="0"/>
              <a:ea typeface="+mn-ea"/>
              <a:cs typeface="+mj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الف)مراحل فرایند پرستاری</a:t>
            </a:r>
            <a:endParaRPr lang="en-US" dirty="0"/>
          </a:p>
        </p:txBody>
      </p:sp>
      <p:sp>
        <p:nvSpPr>
          <p:cNvPr id="1048619" name="Rectangle 3"/>
          <p:cNvSpPr txBox="1">
            <a:spLocks noChangeArrowheads="1"/>
          </p:cNvSpPr>
          <p:nvPr/>
        </p:nvSpPr>
        <p:spPr bwMode="auto">
          <a:xfrm>
            <a:off x="539552" y="2060848"/>
            <a:ext cx="805698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dirty="0" smtClean="0">
                <a:latin typeface="Wide Latin" pitchFamily="18" charset="0"/>
                <a:cs typeface="+mj-cs"/>
              </a:rPr>
              <a:t>فرایند پرستاری هدف اساسی ثبت و گزارش نویسی را که همان: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kumimoji="0" lang="fa-I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1-برقراری</a:t>
            </a:r>
            <a:r>
              <a:rPr kumimoji="0" lang="fa-IR" sz="28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 ارتباط بین اعضای تیم درمانی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baseline="0" dirty="0" smtClean="0">
                <a:latin typeface="Wide Latin" pitchFamily="18" charset="0"/>
                <a:cs typeface="+mj-cs"/>
              </a:rPr>
              <a:t>2-تداوم</a:t>
            </a:r>
            <a:r>
              <a:rPr lang="fa-IR" sz="2800" kern="0" dirty="0" smtClean="0">
                <a:latin typeface="Wide Latin" pitchFamily="18" charset="0"/>
                <a:cs typeface="+mj-cs"/>
              </a:rPr>
              <a:t> ارائه خدمات بالینی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kumimoji="0" lang="fa-I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3-ارزیابی</a:t>
            </a:r>
            <a:r>
              <a:rPr kumimoji="0" lang="fa-IR" sz="28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 بهتر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baseline="0" dirty="0" smtClean="0">
                <a:latin typeface="Wide Latin" pitchFamily="18" charset="0"/>
                <a:cs typeface="+mj-cs"/>
              </a:rPr>
              <a:t>4-تلاش</a:t>
            </a:r>
            <a:r>
              <a:rPr lang="fa-IR" sz="2800" kern="0" dirty="0" smtClean="0">
                <a:latin typeface="Wide Latin" pitchFamily="18" charset="0"/>
                <a:cs typeface="+mj-cs"/>
              </a:rPr>
              <a:t> در جهت بهبودی بیمار 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kumimoji="0" lang="fa-I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را</a:t>
            </a:r>
            <a:r>
              <a:rPr kumimoji="0" lang="fa-IR" sz="28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 محقق می نماید.</a:t>
            </a:r>
            <a:endParaRPr kumimoji="0" lang="fa-IR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Wide Latin" pitchFamily="18" charset="0"/>
              <a:ea typeface="+mn-ea"/>
              <a:cs typeface="+mj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مراحل فرایند پرستاری</a:t>
            </a:r>
            <a:endParaRPr lang="en-US" dirty="0"/>
          </a:p>
        </p:txBody>
      </p:sp>
      <p:sp>
        <p:nvSpPr>
          <p:cNvPr id="1048621" name="Rectangle 3"/>
          <p:cNvSpPr txBox="1">
            <a:spLocks noChangeArrowheads="1"/>
          </p:cNvSpPr>
          <p:nvPr/>
        </p:nvSpPr>
        <p:spPr bwMode="auto">
          <a:xfrm>
            <a:off x="539552" y="2060848"/>
            <a:ext cx="805698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noProof="0" dirty="0" smtClean="0">
                <a:latin typeface="Wide Latin" pitchFamily="18" charset="0"/>
                <a:cs typeface="+mj-cs"/>
              </a:rPr>
              <a:t>1-بررسی وشناخت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kumimoji="0" lang="fa-IR" sz="2800" b="0" i="0" u="none" strike="noStrike" kern="0" cap="none" spc="0" normalizeH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2-تشخیص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noProof="0" dirty="0" smtClean="0">
                <a:latin typeface="Wide Latin" pitchFamily="18" charset="0"/>
                <a:cs typeface="+mj-cs"/>
              </a:rPr>
              <a:t>3-برنامه ریزی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kumimoji="0" lang="fa-IR" sz="2800" b="0" i="0" u="none" strike="noStrike" kern="0" cap="none" spc="0" normalizeH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4-اقدام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noProof="0" dirty="0" smtClean="0">
                <a:latin typeface="Wide Latin" pitchFamily="18" charset="0"/>
                <a:cs typeface="+mj-cs"/>
              </a:rPr>
              <a:t>5-ارزیابی</a:t>
            </a:r>
            <a:r>
              <a:rPr kumimoji="0" lang="fa-IR" sz="28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 </a:t>
            </a:r>
            <a:endParaRPr kumimoji="0" lang="en-US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Wide Latin" pitchFamily="18" charset="0"/>
              <a:ea typeface="+mn-ea"/>
              <a:cs typeface="+mj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تشخیص پرستاری</a:t>
            </a:r>
            <a:endParaRPr lang="en-US" dirty="0"/>
          </a:p>
        </p:txBody>
      </p:sp>
      <p:sp>
        <p:nvSpPr>
          <p:cNvPr id="1048623" name="Rectangle 3"/>
          <p:cNvSpPr txBox="1">
            <a:spLocks noChangeArrowheads="1"/>
          </p:cNvSpPr>
          <p:nvPr/>
        </p:nvSpPr>
        <p:spPr bwMode="auto">
          <a:xfrm>
            <a:off x="539552" y="2060848"/>
            <a:ext cx="805698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dirty="0" smtClean="0">
                <a:latin typeface="Wide Latin" pitchFamily="18" charset="0"/>
                <a:cs typeface="+mj-cs"/>
              </a:rPr>
              <a:t>فرایند پرستاری یک روش منسجم از انجام مراقبت پرستاری را فراهم می کند: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dirty="0" smtClean="0">
                <a:latin typeface="Wide Latin" pitchFamily="18" charset="0"/>
                <a:cs typeface="+mj-cs"/>
              </a:rPr>
              <a:t>1-جلوگیری از نقص ها و دوباره کاری های غیر ضروری 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dirty="0" smtClean="0">
                <a:latin typeface="Wide Latin" pitchFamily="18" charset="0"/>
                <a:cs typeface="+mj-cs"/>
              </a:rPr>
              <a:t>2-کمک به پرستار جهت اقدامات برای فرد(نه بیماری او)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dirty="0" smtClean="0">
                <a:latin typeface="Wide Latin" pitchFamily="18" charset="0"/>
                <a:cs typeface="+mj-cs"/>
              </a:rPr>
              <a:t>3-کمک به بیمار در راستای ارزشمند بودن نقاط قوت او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dirty="0" smtClean="0">
                <a:latin typeface="Wide Latin" pitchFamily="18" charset="0"/>
                <a:cs typeface="+mj-cs"/>
              </a:rPr>
              <a:t>4-افزایش انعطاف پذیری و استقلال فکری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dirty="0" smtClean="0">
                <a:latin typeface="Wide Latin" pitchFamily="18" charset="0"/>
                <a:cs typeface="+mj-cs"/>
              </a:rPr>
              <a:t>5-ارتباط بهتر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dirty="0" smtClean="0">
                <a:latin typeface="Wide Latin" pitchFamily="18" charset="0"/>
                <a:cs typeface="+mj-cs"/>
              </a:rPr>
              <a:t>6-کمک به پرستار در جهت کسب نتایج بهتر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انواع تشخیص پرستاری</a:t>
            </a:r>
            <a:endParaRPr lang="en-US" dirty="0"/>
          </a:p>
        </p:txBody>
      </p:sp>
      <p:sp>
        <p:nvSpPr>
          <p:cNvPr id="1048625" name="Rectangle 3"/>
          <p:cNvSpPr txBox="1">
            <a:spLocks noChangeArrowheads="1"/>
          </p:cNvSpPr>
          <p:nvPr/>
        </p:nvSpPr>
        <p:spPr bwMode="auto">
          <a:xfrm>
            <a:off x="611560" y="1844824"/>
            <a:ext cx="8056984" cy="4797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dirty="0" smtClean="0">
                <a:latin typeface="Wide Latin" pitchFamily="18" charset="0"/>
                <a:cs typeface="+mj-cs"/>
              </a:rPr>
              <a:t>1-موجود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dirty="0" smtClean="0">
                <a:latin typeface="Wide Latin" pitchFamily="18" charset="0"/>
                <a:cs typeface="+mj-cs"/>
              </a:rPr>
              <a:t>2-بالقوه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dirty="0" smtClean="0">
                <a:latin typeface="Wide Latin" pitchFamily="18" charset="0"/>
                <a:cs typeface="+mj-cs"/>
              </a:rPr>
              <a:t>3-احتمالی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92696"/>
            <a:ext cx="7772400" cy="1143000"/>
          </a:xfrm>
        </p:spPr>
        <p:txBody>
          <a:bodyPr/>
          <a:lstStyle/>
          <a:p>
            <a:r>
              <a:rPr lang="fa-IR" dirty="0" smtClean="0"/>
              <a:t>تشخیص پرستاری شامل دو قسمت است.</a:t>
            </a:r>
            <a:endParaRPr lang="en-US" dirty="0"/>
          </a:p>
        </p:txBody>
      </p:sp>
      <p:sp>
        <p:nvSpPr>
          <p:cNvPr id="1048627" name="Rectangle 3"/>
          <p:cNvSpPr txBox="1">
            <a:spLocks noChangeArrowheads="1"/>
          </p:cNvSpPr>
          <p:nvPr/>
        </p:nvSpPr>
        <p:spPr bwMode="auto">
          <a:xfrm>
            <a:off x="539552" y="2060848"/>
            <a:ext cx="8056984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dirty="0" smtClean="0">
                <a:latin typeface="Wide Latin" pitchFamily="18" charset="0"/>
                <a:cs typeface="+mj-cs"/>
              </a:rPr>
              <a:t>1-مشکل بیمار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dirty="0" smtClean="0">
                <a:latin typeface="Wide Latin" pitchFamily="18" charset="0"/>
                <a:cs typeface="+mj-cs"/>
              </a:rPr>
              <a:t>2-اتیولوژی(عناصرمحیطی،روان شناختی،اجتماعی،فیزیولوژیک)</a:t>
            </a:r>
          </a:p>
        </p:txBody>
      </p:sp>
      <p:sp>
        <p:nvSpPr>
          <p:cNvPr id="1048628" name="5-Point Star 3"/>
          <p:cNvSpPr/>
          <p:nvPr/>
        </p:nvSpPr>
        <p:spPr bwMode="auto">
          <a:xfrm rot="9461436" flipH="1" flipV="1">
            <a:off x="7274805" y="1320625"/>
            <a:ext cx="432048" cy="74422"/>
          </a:xfrm>
          <a:prstGeom prst="star5">
            <a:avLst/>
          </a:prstGeom>
          <a:solidFill>
            <a:srgbClr val="C0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1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fa-IR" sz="24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راهنما برای نوشتن تشخیص پرستاری</a:t>
            </a:r>
            <a:endParaRPr lang="en-US" dirty="0"/>
          </a:p>
        </p:txBody>
      </p:sp>
      <p:sp>
        <p:nvSpPr>
          <p:cNvPr id="1048630" name="Rectangle 3"/>
          <p:cNvSpPr txBox="1">
            <a:spLocks noChangeArrowheads="1"/>
          </p:cNvSpPr>
          <p:nvPr/>
        </p:nvSpPr>
        <p:spPr bwMode="auto">
          <a:xfrm>
            <a:off x="611560" y="1844824"/>
            <a:ext cx="8056984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dirty="0" smtClean="0">
                <a:latin typeface="Wide Latin" pitchFamily="18" charset="0"/>
                <a:cs typeface="+mj-cs"/>
              </a:rPr>
              <a:t>1-واژه ”پاسخ“به جای ”نیاز“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Arial" pitchFamily="34" charset="0"/>
              <a:buChar char="•"/>
            </a:pPr>
            <a:r>
              <a:rPr kumimoji="0" lang="fa-I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مثال:اختلال در تحرک جسمی مربوط به ضعف بدنی(ص)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noProof="0" dirty="0" smtClean="0">
                <a:latin typeface="Wide Latin" pitchFamily="18" charset="0"/>
                <a:cs typeface="+mj-cs"/>
              </a:rPr>
              <a:t>  به چرخاندن مکرر نیاز دارد(غ)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kumimoji="0" lang="fa-IR" sz="2800" b="0" i="0" u="none" strike="noStrike" kern="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2-عبارت“ مربوط</a:t>
            </a:r>
            <a:r>
              <a:rPr kumimoji="0" lang="fa-IR" sz="2800" b="0" i="0" u="none" strike="noStrike" kern="0" cap="none" spc="0" normalizeH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 به“به جای“به علت یا در اثر“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noProof="0" dirty="0" smtClean="0">
                <a:latin typeface="Wide Latin" pitchFamily="18" charset="0"/>
                <a:cs typeface="+mj-cs"/>
              </a:rPr>
              <a:t>مثال:اختلال در درک ازبی حسی موضعی مربوط به ترس ازبیحسی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kumimoji="0" lang="fa-IR" sz="2800" b="0" i="0" u="none" strike="noStrike" kern="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-اختلال</a:t>
            </a:r>
            <a:r>
              <a:rPr kumimoji="0" lang="fa-IR" sz="2800" b="0" i="0" u="none" strike="noStrike" kern="0" cap="none" spc="0" normalizeH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Wide Latin" pitchFamily="18" charset="0"/>
                <a:ea typeface="+mn-ea"/>
                <a:cs typeface="+mj-cs"/>
              </a:rPr>
              <a:t> در درک از بیحسی به علت نا آگاهی</a:t>
            </a:r>
          </a:p>
          <a:p>
            <a:pPr marL="342900" marR="0" lvl="0" indent="-342900" algn="r" defTabSz="914400" rtl="1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</a:pPr>
            <a:r>
              <a:rPr lang="fa-IR" sz="2800" kern="0" baseline="0" noProof="0" dirty="0" smtClean="0">
                <a:latin typeface="Wide Latin" pitchFamily="18" charset="0"/>
                <a:cs typeface="+mj-cs"/>
              </a:rPr>
              <a:t>3-تشخیص</a:t>
            </a:r>
            <a:r>
              <a:rPr lang="fa-IR" sz="2800" kern="0" noProof="0" dirty="0" smtClean="0">
                <a:latin typeface="Wide Latin" pitchFamily="18" charset="0"/>
                <a:cs typeface="+mj-cs"/>
              </a:rPr>
              <a:t> بدون قضاوت</a:t>
            </a:r>
            <a:endParaRPr kumimoji="0" lang="fa-IR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Wide Latin" pitchFamily="18" charset="0"/>
              <a:ea typeface="+mn-ea"/>
              <a:cs typeface="+mj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  خدمت به مردم وظیفه نیست ، لذتی است که سلامتی و شادمانی شخص را زیاد می کند . </a:t>
            </a:r>
            <a:endParaRPr lang="fa-IR" dirty="0"/>
          </a:p>
        </p:txBody>
      </p:sp>
      <p:pic>
        <p:nvPicPr>
          <p:cNvPr id="209715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4225" y="2157412"/>
            <a:ext cx="2495550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u="sng" dirty="0"/>
          </a:p>
        </p:txBody>
      </p:sp>
      <p:sp>
        <p:nvSpPr>
          <p:cNvPr id="104863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>
              <a:buNone/>
            </a:pPr>
            <a:r>
              <a:rPr lang="fa-IR" dirty="0" smtClean="0"/>
              <a:t>4-اجتناب از جا به جاکردن دو بخش تشخیص پرستاری </a:t>
            </a:r>
          </a:p>
          <a:p>
            <a:pPr algn="r">
              <a:buNone/>
            </a:pPr>
            <a:r>
              <a:rPr lang="fa-IR" dirty="0" smtClean="0"/>
              <a:t>مثال:هیپوترمی مربوط به تماس طولانی با سرما(ص)</a:t>
            </a:r>
          </a:p>
          <a:p>
            <a:pPr algn="r">
              <a:buNone/>
            </a:pPr>
            <a:r>
              <a:rPr lang="fa-IR" dirty="0" smtClean="0"/>
              <a:t>تماس طولانی با سرما و بروز هیپو ترمی(غ)</a:t>
            </a:r>
          </a:p>
          <a:p>
            <a:pPr algn="r">
              <a:buNone/>
            </a:pPr>
            <a:r>
              <a:rPr lang="fa-IR" dirty="0" smtClean="0"/>
              <a:t>5-اجتناب از اشاره به علایم و نشانه بیماری</a:t>
            </a:r>
          </a:p>
          <a:p>
            <a:pPr algn="r">
              <a:buNone/>
            </a:pPr>
            <a:r>
              <a:rPr lang="fa-IR" dirty="0" smtClean="0"/>
              <a:t>6-دو بخش یک تشخیص دارای یک معنی نباشند.</a:t>
            </a:r>
          </a:p>
          <a:p>
            <a:pPr algn="r">
              <a:buNone/>
            </a:pPr>
            <a:r>
              <a:rPr lang="fa-IR" dirty="0" smtClean="0"/>
              <a:t>7-اتیولوژی را با اصطلاحات قابل تغییر بیان کنبد.</a:t>
            </a:r>
          </a:p>
          <a:p>
            <a:pPr algn="r">
              <a:buNone/>
            </a:pPr>
            <a:r>
              <a:rPr lang="fa-IR" dirty="0" smtClean="0"/>
              <a:t>8-تشخیص طبی را در تشخیص پرستاری وارد نکنید</a:t>
            </a:r>
          </a:p>
          <a:p>
            <a:pPr lvl="0" algn="r">
              <a:buNone/>
            </a:pPr>
            <a:r>
              <a:rPr lang="fa-IR" dirty="0" smtClean="0"/>
              <a:t>9</a:t>
            </a:r>
            <a:r>
              <a:rPr lang="fa-IR" dirty="0" smtClean="0">
                <a:latin typeface="Wide Latin" pitchFamily="18" charset="0"/>
              </a:rPr>
              <a:t>-روشن و خلاصه نوشتن تشخیص.</a:t>
            </a:r>
          </a:p>
          <a:p>
            <a:pPr algn="r">
              <a:buNone/>
            </a:pPr>
            <a:endParaRPr lang="fa-IR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خدمت به وطن نیمی از وظیفه است و خدمت به انسانیت نیم دیگر آن.</a:t>
            </a:r>
            <a:endParaRPr lang="fa-IR" dirty="0"/>
          </a:p>
        </p:txBody>
      </p:sp>
      <p:pic>
        <p:nvPicPr>
          <p:cNvPr id="20971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28987" y="3033712"/>
            <a:ext cx="2486025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حقیقت در گزارش نویسی</a:t>
            </a:r>
            <a:endParaRPr lang="fa-IR" dirty="0"/>
          </a:p>
        </p:txBody>
      </p:sp>
      <p:sp>
        <p:nvSpPr>
          <p:cNvPr id="104863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/>
              <a:t>-اطلاعات واقعی منجر به تفسیر اشتباه نمیشود.</a:t>
            </a:r>
          </a:p>
          <a:p>
            <a:pPr>
              <a:buNone/>
            </a:pPr>
            <a:r>
              <a:rPr lang="fa-IR" dirty="0" smtClean="0"/>
              <a:t>-اطلاعات عینی و توصیفی.</a:t>
            </a:r>
          </a:p>
          <a:p>
            <a:pPr>
              <a:buNone/>
            </a:pPr>
            <a:r>
              <a:rPr lang="fa-IR" dirty="0" smtClean="0"/>
              <a:t>-اجتناب از کلماتی که ایجاد شک،تردید یا ابهام نماید.</a:t>
            </a:r>
          </a:p>
          <a:p>
            <a:pPr>
              <a:buNone/>
            </a:pPr>
            <a:r>
              <a:rPr lang="fa-IR" dirty="0" smtClean="0"/>
              <a:t>-احتناب از کلماتی مانند:به نظر میرسد،ظاهرا وممکن است.</a:t>
            </a:r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  <a:p>
            <a:pPr>
              <a:buNone/>
            </a:pPr>
            <a:endParaRPr lang="fa-IR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دقت در گزارش نویسی</a:t>
            </a:r>
            <a:endParaRPr lang="fa-IR" dirty="0"/>
          </a:p>
        </p:txBody>
      </p:sp>
      <p:sp>
        <p:nvSpPr>
          <p:cNvPr id="104863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موارد ثبت شده در باره بیمار بایستی دقیق باشد تا اعضا تیم درمان بتوانند به آن اعتماد کنند.</a:t>
            </a:r>
          </a:p>
          <a:p>
            <a:r>
              <a:rPr lang="fa-IR" dirty="0" smtClean="0"/>
              <a:t>مثال:</a:t>
            </a:r>
          </a:p>
          <a:p>
            <a:r>
              <a:rPr lang="fa-IR" dirty="0" smtClean="0"/>
              <a:t>بیمار 360</a:t>
            </a:r>
            <a:r>
              <a:rPr lang="en-US" dirty="0" smtClean="0"/>
              <a:t>cc</a:t>
            </a:r>
            <a:r>
              <a:rPr lang="fa-IR" dirty="0" smtClean="0"/>
              <a:t>سرم دریافت کرده است.(ص)</a:t>
            </a:r>
          </a:p>
          <a:p>
            <a:r>
              <a:rPr lang="fa-IR" dirty="0" smtClean="0"/>
              <a:t>بیمار به میزان کافی سرم دریافت کرده است.(غ)</a:t>
            </a:r>
          </a:p>
          <a:p>
            <a:r>
              <a:rPr lang="fa-IR" dirty="0" smtClean="0"/>
              <a:t>اجتناب از کاربرد علائم اختصاری غیر استاندارد.</a:t>
            </a:r>
          </a:p>
          <a:p>
            <a:r>
              <a:rPr lang="fa-IR" dirty="0" smtClean="0"/>
              <a:t>علائم اختصاری دقیق هجی شوند.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 dirty="0"/>
          </a:p>
        </p:txBody>
      </p:sp>
      <p:sp>
        <p:nvSpPr>
          <p:cNvPr id="104864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اقدامات مراقبتی انجام شده توسط یک پرستار توسط پرستار دیگر ثبت نشود.</a:t>
            </a:r>
          </a:p>
          <a:p>
            <a:r>
              <a:rPr lang="fa-IR" dirty="0" smtClean="0"/>
              <a:t>چه کاری،توسط چه کسی،چه زمانی</a:t>
            </a:r>
          </a:p>
          <a:p>
            <a:r>
              <a:rPr lang="fa-IR" dirty="0" smtClean="0"/>
              <a:t>امضا درپایان گزارش :ناو ونام خانوادگی ،سمت ،رتبه، تاریخ و ساعت.</a:t>
            </a:r>
          </a:p>
          <a:p>
            <a:pPr>
              <a:buNone/>
            </a:pPr>
            <a:endParaRPr lang="fa-IR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کامل بودن گزارش</a:t>
            </a:r>
            <a:endParaRPr lang="fa-IR" dirty="0"/>
          </a:p>
        </p:txBody>
      </p:sp>
      <p:sp>
        <p:nvSpPr>
          <p:cNvPr id="104864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/>
              <a:t>-اطلاعات کامل ومختصر باشد.</a:t>
            </a:r>
          </a:p>
          <a:p>
            <a:pPr>
              <a:buNone/>
            </a:pPr>
            <a:r>
              <a:rPr lang="fa-IR" dirty="0" smtClean="0"/>
              <a:t>-اجتناب از کلمات غیر ضروری.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pic>
        <p:nvPicPr>
          <p:cNvPr id="2097155" name="Picture 2" descr="C:\Users\apple\Desktop\facebook\4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28950" y="1981200"/>
            <a:ext cx="3086100" cy="4114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گزارش تحویل به اتاق عمل</a:t>
            </a:r>
            <a:endParaRPr lang="fa-IR" dirty="0"/>
          </a:p>
        </p:txBody>
      </p:sp>
      <p:sp>
        <p:nvSpPr>
          <p:cNvPr id="104864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ساعت ونام شخص</a:t>
            </a:r>
          </a:p>
          <a:p>
            <a:r>
              <a:rPr lang="fa-IR" dirty="0" smtClean="0"/>
              <a:t>هر وسیله یا ابزاری که همراه دارد.</a:t>
            </a:r>
          </a:p>
          <a:p>
            <a:r>
              <a:rPr lang="fa-IR" dirty="0" smtClean="0"/>
              <a:t>برانکار یا ویلچر یا...</a:t>
            </a:r>
          </a:p>
          <a:p>
            <a:r>
              <a:rPr lang="fa-IR" dirty="0" smtClean="0"/>
              <a:t>وضعیت هوشیاری</a:t>
            </a:r>
          </a:p>
          <a:p>
            <a:r>
              <a:rPr lang="fa-IR" dirty="0" smtClean="0"/>
              <a:t>علائم حیاتی</a:t>
            </a:r>
          </a:p>
          <a:p>
            <a:endParaRPr lang="fa-IR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موارد قابل ثبت قبل از عمل</a:t>
            </a:r>
            <a:endParaRPr lang="fa-IR" dirty="0"/>
          </a:p>
        </p:txBody>
      </p:sp>
      <p:sp>
        <p:nvSpPr>
          <p:cNvPr id="104865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نحوه تحویل بیمار به اتاق عمل/نوع عمل/وسایل همراه/با ذکر ساعت ورود.</a:t>
            </a:r>
          </a:p>
          <a:p>
            <a:r>
              <a:rPr lang="fa-IR" dirty="0" smtClean="0"/>
              <a:t>کلیه فاکتورهای موثر در عمل(آزمایشات،رزرو خون،گروه خونی و...</a:t>
            </a:r>
          </a:p>
          <a:p>
            <a:r>
              <a:rPr lang="fa-IR" dirty="0" smtClean="0"/>
              <a:t>وضعیت روانی بیمار </a:t>
            </a:r>
          </a:p>
          <a:p>
            <a:r>
              <a:rPr lang="fa-IR" dirty="0" smtClean="0"/>
              <a:t>آموزش های لازم قبل از عمل.</a:t>
            </a:r>
            <a:endParaRPr lang="fa-IR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حین عمل</a:t>
            </a:r>
            <a:endParaRPr lang="fa-IR" dirty="0"/>
          </a:p>
        </p:txBody>
      </p:sp>
      <p:sp>
        <p:nvSpPr>
          <p:cNvPr id="104865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ساعت شروع عمل/نوع بیهوشی/محل برش عمل</a:t>
            </a:r>
          </a:p>
          <a:p>
            <a:r>
              <a:rPr lang="fa-IR" dirty="0" smtClean="0"/>
              <a:t>هر گونه اتفاق حین عمل با ذکر اقدامات انجام شده و نتایج آن.</a:t>
            </a:r>
          </a:p>
          <a:p>
            <a:r>
              <a:rPr lang="fa-IR" dirty="0" smtClean="0"/>
              <a:t>دستورات دارویی</a:t>
            </a:r>
          </a:p>
          <a:p>
            <a:r>
              <a:rPr lang="fa-IR" dirty="0" smtClean="0"/>
              <a:t>در صورت برداشتن نمونه :محل نمونه،اندازه تقریبی.</a:t>
            </a:r>
          </a:p>
          <a:p>
            <a:r>
              <a:rPr lang="fa-IR" dirty="0" smtClean="0"/>
              <a:t>تعداد گازهای مصرفی در پایان عمل.</a:t>
            </a:r>
          </a:p>
          <a:p>
            <a:r>
              <a:rPr lang="fa-IR" dirty="0" smtClean="0"/>
              <a:t>ساعت پایان عمل</a:t>
            </a:r>
          </a:p>
          <a:p>
            <a:endParaRPr lang="fa-IR" dirty="0" smtClean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0486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وضعیت بیمار:سطح هوشیاری،درنها و کاتترها،علائم حیاتی،</a:t>
            </a:r>
            <a:r>
              <a:rPr lang="en-US" dirty="0" smtClean="0"/>
              <a:t>I&amp;O</a:t>
            </a:r>
            <a:endParaRPr lang="fa-IR" dirty="0" smtClean="0"/>
          </a:p>
          <a:p>
            <a:r>
              <a:rPr lang="fa-IR" dirty="0" smtClean="0"/>
              <a:t>در سزارین ثبت ساعت تولد نوزاد ،وضعیت نوزادوزمان تماس مادر و نوزاد</a:t>
            </a:r>
            <a:endParaRPr lang="fa-IR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ریکاوری</a:t>
            </a:r>
            <a:endParaRPr lang="fa-IR" dirty="0"/>
          </a:p>
        </p:txBody>
      </p:sp>
      <p:sp>
        <p:nvSpPr>
          <p:cNvPr id="104865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ساعت وتاریخ ورود/وضعیت بیمار/نوع عمل وبیهوشی</a:t>
            </a:r>
          </a:p>
          <a:p>
            <a:r>
              <a:rPr lang="fa-IR" dirty="0" smtClean="0"/>
              <a:t>کنترل علائم حیاتی و ثبت آن.</a:t>
            </a:r>
          </a:p>
          <a:p>
            <a:r>
              <a:rPr lang="fa-IR" dirty="0" smtClean="0"/>
              <a:t>کنترل لوازم و تجهزات متصل به بیمار و ثبت آنها.</a:t>
            </a:r>
          </a:p>
          <a:p>
            <a:r>
              <a:rPr lang="fa-IR" dirty="0" smtClean="0"/>
              <a:t>تغییر دروضیعت بیمار با ذکر اقدامات انجام شده ونتایج آن.</a:t>
            </a:r>
          </a:p>
          <a:p>
            <a:r>
              <a:rPr lang="fa-IR" dirty="0" smtClean="0"/>
              <a:t>کنترل جذب و دفع </a:t>
            </a:r>
          </a:p>
          <a:p>
            <a:r>
              <a:rPr lang="fa-IR" dirty="0" smtClean="0"/>
              <a:t>در سزارین ماساژرحم و ثبت میزان خونریزی</a:t>
            </a:r>
          </a:p>
          <a:p>
            <a:endParaRPr lang="fa-IR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تحوبل از ریکاوری</a:t>
            </a:r>
            <a:endParaRPr lang="fa-IR" dirty="0"/>
          </a:p>
        </p:txBody>
      </p:sp>
      <p:sp>
        <p:nvSpPr>
          <p:cNvPr id="104865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ساعت وتاریخ تحویل</a:t>
            </a:r>
          </a:p>
          <a:p>
            <a:r>
              <a:rPr lang="fa-IR" dirty="0" smtClean="0"/>
              <a:t>وضعیت هوشیاری</a:t>
            </a:r>
          </a:p>
          <a:p>
            <a:r>
              <a:rPr lang="fa-IR" dirty="0" smtClean="0"/>
              <a:t>علائم حیاتی</a:t>
            </a:r>
          </a:p>
          <a:p>
            <a:r>
              <a:rPr lang="fa-IR" dirty="0" smtClean="0"/>
              <a:t>اتصالات بیمار وثبت میزان ترشحات،ادرارو...</a:t>
            </a:r>
          </a:p>
          <a:p>
            <a:r>
              <a:rPr lang="fa-IR" dirty="0" smtClean="0"/>
              <a:t>وضعیت محل عمل از نظر خونریزی</a:t>
            </a:r>
          </a:p>
          <a:p>
            <a:r>
              <a:rPr lang="fa-IR" dirty="0" smtClean="0"/>
              <a:t>داشتن نونه پاتولوژی و....</a:t>
            </a:r>
          </a:p>
          <a:p>
            <a:r>
              <a:rPr lang="fa-IR" dirty="0" smtClean="0"/>
              <a:t>درسزارین ماساژرحم و کنترل میزان خونریزی</a:t>
            </a:r>
          </a:p>
          <a:p>
            <a:pPr>
              <a:buNone/>
            </a:pPr>
            <a:endParaRPr lang="fa-IR" dirty="0" smtClean="0"/>
          </a:p>
          <a:p>
            <a:endParaRPr lang="fa-IR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چند نکته</a:t>
            </a:r>
            <a:endParaRPr lang="fa-IR" dirty="0"/>
          </a:p>
        </p:txBody>
      </p:sp>
      <p:sp>
        <p:nvSpPr>
          <p:cNvPr id="104866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کلیه گزارشات خوانا و سازمان دهی شده باشد.</a:t>
            </a:r>
          </a:p>
          <a:p>
            <a:r>
              <a:rPr lang="fa-IR" dirty="0" smtClean="0"/>
              <a:t>نام وسمت نویسنده گزارش خوانا و واضح باشد.</a:t>
            </a:r>
          </a:p>
          <a:p>
            <a:r>
              <a:rPr lang="fa-IR" dirty="0" smtClean="0"/>
              <a:t>کلیه گزارشات ساعت و تاریخ داشته باشد.</a:t>
            </a:r>
          </a:p>
          <a:p>
            <a:r>
              <a:rPr lang="fa-IR" dirty="0" smtClean="0"/>
              <a:t>بین سطور گزارش فاصله نباشد.</a:t>
            </a:r>
          </a:p>
          <a:p>
            <a:r>
              <a:rPr lang="fa-IR" dirty="0" smtClean="0"/>
              <a:t>کلیه ثبت های مربوط به اتاق عمل توسط پرستار اسکراب و سیرکولرانجام شود.</a:t>
            </a:r>
            <a:endParaRPr lang="fa-IR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  نشانه مهارت ، دانستن بیشترین ها در مورد کوچکترین هاست . </a:t>
            </a:r>
            <a:r>
              <a:rPr lang="en-US" dirty="0" smtClean="0"/>
              <a:t/>
            </a:r>
            <a:br>
              <a:rPr lang="en-US" dirty="0" smtClean="0"/>
            </a:br>
            <a:endParaRPr lang="fa-IR" dirty="0"/>
          </a:p>
        </p:txBody>
      </p:sp>
      <p:pic>
        <p:nvPicPr>
          <p:cNvPr id="2097156" name="Picture 2" descr="C:\Users\apple\Desktop\facebook\2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2699" y="1981200"/>
            <a:ext cx="6058601" cy="4114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oaring">
  <a:themeElements>
    <a:clrScheme name="Soaring 1">
      <a:dk1>
        <a:srgbClr val="000000"/>
      </a:dk1>
      <a:lt1>
        <a:srgbClr val="FFFFFF"/>
      </a:lt1>
      <a:dk2>
        <a:srgbClr val="0000FF"/>
      </a:dk2>
      <a:lt2>
        <a:srgbClr val="FFCC66"/>
      </a:lt2>
      <a:accent1>
        <a:srgbClr val="00FFFF"/>
      </a:accent1>
      <a:accent2>
        <a:srgbClr val="3366FF"/>
      </a:accent2>
      <a:accent3>
        <a:srgbClr val="AAAAFF"/>
      </a:accent3>
      <a:accent4>
        <a:srgbClr val="DADADA"/>
      </a:accent4>
      <a:accent5>
        <a:srgbClr val="AAFFFF"/>
      </a:accent5>
      <a:accent6>
        <a:srgbClr val="2D5CE7"/>
      </a:accent6>
      <a:hlink>
        <a:srgbClr val="FF0033"/>
      </a:hlink>
      <a:folHlink>
        <a:srgbClr val="FFFF00"/>
      </a:folHlink>
    </a:clrScheme>
    <a:fontScheme name="Soaring">
      <a:majorFont>
        <a:latin typeface="Arial"/>
        <a:ea typeface=""/>
        <a:cs typeface="Titr"/>
      </a:majorFont>
      <a:minorFont>
        <a:latin typeface="Times New Roman"/>
        <a:ea typeface=""/>
        <a:cs typeface="Lotu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ar-SA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ar-SA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cs typeface="Arial" pitchFamily="34" charset="0"/>
          </a:defRPr>
        </a:defPPr>
      </a:lstStyle>
    </a:lnDef>
  </a:objectDefaults>
  <a:extraClrSchemeLst>
    <a:extraClrScheme>
      <a:clrScheme name="Soaring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FFFF"/>
        </a:accent1>
        <a:accent2>
          <a:srgbClr val="3366FF"/>
        </a:accent2>
        <a:accent3>
          <a:srgbClr val="AAAAFF"/>
        </a:accent3>
        <a:accent4>
          <a:srgbClr val="DADADA"/>
        </a:accent4>
        <a:accent5>
          <a:srgbClr val="AAFFFF"/>
        </a:accent5>
        <a:accent6>
          <a:srgbClr val="2D5CE7"/>
        </a:accent6>
        <a:hlink>
          <a:srgbClr val="FF0033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oaring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CC99FF"/>
        </a:hlink>
        <a:folHlink>
          <a:srgbClr val="00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D4D4D4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oaring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009999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8A8A"/>
        </a:accent6>
        <a:hlink>
          <a:srgbClr val="6600CC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oaring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CC66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B95C00"/>
        </a:accent6>
        <a:hlink>
          <a:srgbClr val="CC0000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D4FD283-6EA2-467E-8B6B-F0B3C47EEBB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722</Words>
  <Application>Microsoft Office PowerPoint</Application>
  <PresentationFormat>On-screen Show (4:3)</PresentationFormat>
  <Paragraphs>126</Paragraphs>
  <Slides>26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Soaring</vt:lpstr>
      <vt:lpstr>بنام خدا</vt:lpstr>
      <vt:lpstr>ثبت و گزارش نویسی در اتاق عمل</vt:lpstr>
      <vt:lpstr>تعریف گزارش نویسی</vt:lpstr>
      <vt:lpstr>فرایند پرستاری</vt:lpstr>
      <vt:lpstr>الف)مراحل فرایند پرستاری</vt:lpstr>
      <vt:lpstr>مراحل فرایند پرستاری</vt:lpstr>
      <vt:lpstr>تشخیص پرستاری</vt:lpstr>
      <vt:lpstr>انواع تشخیص پرستاری</vt:lpstr>
      <vt:lpstr>تشخیص پرستاری شامل دو قسمت است.</vt:lpstr>
      <vt:lpstr>راهنما برای نوشتن تشخیص پرستاری</vt:lpstr>
      <vt:lpstr>  خدمت به مردم وظیفه نیست ، لذتی است که سلامتی و شادمانی شخص را زیاد می کند . </vt:lpstr>
      <vt:lpstr>PowerPoint Presentation</vt:lpstr>
      <vt:lpstr>خدمت به وطن نیمی از وظیفه است و خدمت به انسانیت نیم دیگر آن.</vt:lpstr>
      <vt:lpstr>حقیقت در گزارش نویسی</vt:lpstr>
      <vt:lpstr>دقت در گزارش نویسی</vt:lpstr>
      <vt:lpstr>PowerPoint Presentation</vt:lpstr>
      <vt:lpstr>کامل بودن گزارش</vt:lpstr>
      <vt:lpstr>PowerPoint Presentation</vt:lpstr>
      <vt:lpstr>گزارش تحویل به اتاق عمل</vt:lpstr>
      <vt:lpstr>موارد قابل ثبت قبل از عمل</vt:lpstr>
      <vt:lpstr>حین عمل</vt:lpstr>
      <vt:lpstr>PowerPoint Presentation</vt:lpstr>
      <vt:lpstr>ریکاوری</vt:lpstr>
      <vt:lpstr>تحوبل از ریکاوری</vt:lpstr>
      <vt:lpstr>چند نکته</vt:lpstr>
      <vt:lpstr>  نشانه مهارت ، دانستن بیشترین ها در مورد کوچکترین هاست .  </vt:lpstr>
    </vt:vector>
  </TitlesOfParts>
  <Company>parian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معرفي پورتال</dc:title>
  <dc:creator>babak</dc:creator>
  <cp:lastModifiedBy>Windows User</cp:lastModifiedBy>
  <cp:revision>1</cp:revision>
  <dcterms:created xsi:type="dcterms:W3CDTF">2005-07-12T21:30:37Z</dcterms:created>
  <dcterms:modified xsi:type="dcterms:W3CDTF">2020-05-01T01:01:28Z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خلاصه">
    <vt:lpwstr/>
  </property>
  <property fmtid="{D5CDD505-2E9C-101B-9397-08002B2CF9AE}" pid="3" name="Order">
    <vt:lpwstr>300.000000000000</vt:lpwstr>
  </property>
</Properties>
</file>