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78"/>
  </p:notesMasterIdLst>
  <p:sldIdLst>
    <p:sldId id="256" r:id="rId2"/>
    <p:sldId id="307" r:id="rId3"/>
    <p:sldId id="308" r:id="rId4"/>
    <p:sldId id="309" r:id="rId5"/>
    <p:sldId id="311" r:id="rId6"/>
    <p:sldId id="310" r:id="rId7"/>
    <p:sldId id="264" r:id="rId8"/>
    <p:sldId id="312" r:id="rId9"/>
    <p:sldId id="265" r:id="rId10"/>
    <p:sldId id="266" r:id="rId11"/>
    <p:sldId id="267" r:id="rId12"/>
    <p:sldId id="313"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 id="288" r:id="rId33"/>
    <p:sldId id="289" r:id="rId34"/>
    <p:sldId id="290" r:id="rId35"/>
    <p:sldId id="298" r:id="rId36"/>
    <p:sldId id="304" r:id="rId37"/>
    <p:sldId id="315" r:id="rId38"/>
    <p:sldId id="316" r:id="rId39"/>
    <p:sldId id="317" r:id="rId40"/>
    <p:sldId id="318" r:id="rId41"/>
    <p:sldId id="349" r:id="rId42"/>
    <p:sldId id="319" r:id="rId43"/>
    <p:sldId id="320" r:id="rId44"/>
    <p:sldId id="321" r:id="rId45"/>
    <p:sldId id="322" r:id="rId46"/>
    <p:sldId id="323" r:id="rId47"/>
    <p:sldId id="324" r:id="rId48"/>
    <p:sldId id="325" r:id="rId49"/>
    <p:sldId id="326" r:id="rId50"/>
    <p:sldId id="327" r:id="rId51"/>
    <p:sldId id="328" r:id="rId52"/>
    <p:sldId id="329" r:id="rId53"/>
    <p:sldId id="330" r:id="rId54"/>
    <p:sldId id="331" r:id="rId55"/>
    <p:sldId id="332" r:id="rId56"/>
    <p:sldId id="333" r:id="rId57"/>
    <p:sldId id="334" r:id="rId58"/>
    <p:sldId id="335" r:id="rId59"/>
    <p:sldId id="336" r:id="rId60"/>
    <p:sldId id="337" r:id="rId61"/>
    <p:sldId id="338" r:id="rId62"/>
    <p:sldId id="339" r:id="rId63"/>
    <p:sldId id="340" r:id="rId64"/>
    <p:sldId id="341" r:id="rId65"/>
    <p:sldId id="342" r:id="rId66"/>
    <p:sldId id="343" r:id="rId67"/>
    <p:sldId id="344" r:id="rId68"/>
    <p:sldId id="345" r:id="rId69"/>
    <p:sldId id="346" r:id="rId70"/>
    <p:sldId id="347" r:id="rId71"/>
    <p:sldId id="348" r:id="rId72"/>
    <p:sldId id="293" r:id="rId73"/>
    <p:sldId id="294" r:id="rId74"/>
    <p:sldId id="295" r:id="rId75"/>
    <p:sldId id="296" r:id="rId76"/>
    <p:sldId id="297" r:id="rId7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166" autoAdjust="0"/>
    <p:restoredTop sz="94660"/>
  </p:normalViewPr>
  <p:slideViewPr>
    <p:cSldViewPr>
      <p:cViewPr>
        <p:scale>
          <a:sx n="70" d="100"/>
          <a:sy n="70" d="100"/>
        </p:scale>
        <p:origin x="-1194" y="-3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0F9259E-3E6A-461F-9F34-6B62EDA380DA}" type="datetimeFigureOut">
              <a:rPr lang="fa-IR" smtClean="0"/>
              <a:pPr/>
              <a:t>1439/06/23</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CA251C4B-F891-48AE-9181-61265C9BE1CE}" type="slidenum">
              <a:rPr lang="fa-IR" smtClean="0"/>
              <a:pPr/>
              <a:t>‹#›</a:t>
            </a:fld>
            <a:endParaRPr lang="fa-IR"/>
          </a:p>
        </p:txBody>
      </p:sp>
    </p:spTree>
    <p:extLst>
      <p:ext uri="{BB962C8B-B14F-4D97-AF65-F5344CB8AC3E}">
        <p14:creationId xmlns:p14="http://schemas.microsoft.com/office/powerpoint/2010/main" val="207763437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251C4B-F891-48AE-9181-61265C9BE1CE}" type="slidenum">
              <a:rPr lang="fa-IR" smtClean="0"/>
              <a:pPr/>
              <a:t>5</a:t>
            </a:fld>
            <a:endParaRPr lang="fa-IR"/>
          </a:p>
        </p:txBody>
      </p:sp>
    </p:spTree>
    <p:extLst>
      <p:ext uri="{BB962C8B-B14F-4D97-AF65-F5344CB8AC3E}">
        <p14:creationId xmlns:p14="http://schemas.microsoft.com/office/powerpoint/2010/main" val="36976823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251C4B-F891-48AE-9181-61265C9BE1CE}" type="slidenum">
              <a:rPr lang="fa-IR" smtClean="0"/>
              <a:pPr/>
              <a:t>8</a:t>
            </a:fld>
            <a:endParaRPr lang="fa-IR"/>
          </a:p>
        </p:txBody>
      </p:sp>
    </p:spTree>
    <p:extLst>
      <p:ext uri="{BB962C8B-B14F-4D97-AF65-F5344CB8AC3E}">
        <p14:creationId xmlns:p14="http://schemas.microsoft.com/office/powerpoint/2010/main" val="2636723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251C4B-F891-48AE-9181-61265C9BE1CE}" type="slidenum">
              <a:rPr lang="fa-IR" smtClean="0"/>
              <a:pPr/>
              <a:t>12</a:t>
            </a:fld>
            <a:endParaRPr lang="fa-IR"/>
          </a:p>
        </p:txBody>
      </p:sp>
    </p:spTree>
    <p:extLst>
      <p:ext uri="{BB962C8B-B14F-4D97-AF65-F5344CB8AC3E}">
        <p14:creationId xmlns:p14="http://schemas.microsoft.com/office/powerpoint/2010/main" val="1861388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5F6548A-9AD2-44B1-BECB-E5D6D67C2929}" type="slidenum">
              <a:rPr lang="en-US" smtClean="0"/>
              <a:pPr/>
              <a:t>16</a:t>
            </a:fld>
            <a:endParaRPr lang="en-US"/>
          </a:p>
        </p:txBody>
      </p:sp>
    </p:spTree>
    <p:extLst>
      <p:ext uri="{BB962C8B-B14F-4D97-AF65-F5344CB8AC3E}">
        <p14:creationId xmlns:p14="http://schemas.microsoft.com/office/powerpoint/2010/main" val="654191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A9DCC6D6-5D49-4BB3-B539-FA554E7E2416}" type="datetimeFigureOut">
              <a:rPr lang="fa-IR" smtClean="0"/>
              <a:pPr/>
              <a:t>1439/06/23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E3FC22-F14D-4052-856E-FC0465FF2674}"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A9DCC6D6-5D49-4BB3-B539-FA554E7E2416}" type="datetimeFigureOut">
              <a:rPr lang="fa-IR" smtClean="0"/>
              <a:pPr/>
              <a:t>1439/06/23</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9E3FC22-F14D-4052-856E-FC0465FF2674}"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a-IR" sz="6600" dirty="0" smtClean="0"/>
              <a:t>تئوريهاي پرستاري خانواده</a:t>
            </a:r>
            <a:endParaRPr lang="fa-IR" sz="6600" dirty="0"/>
          </a:p>
        </p:txBody>
      </p:sp>
      <p:sp>
        <p:nvSpPr>
          <p:cNvPr id="3" name="Subtitle 2"/>
          <p:cNvSpPr>
            <a:spLocks noGrp="1"/>
          </p:cNvSpPr>
          <p:nvPr>
            <p:ph type="subTitle" idx="1"/>
          </p:nvPr>
        </p:nvSpPr>
        <p:spPr/>
        <p:txBody>
          <a:bodyPr>
            <a:normAutofit/>
          </a:bodyPr>
          <a:lstStyle/>
          <a:p>
            <a:r>
              <a:rPr lang="en-US" sz="4400" dirty="0" smtClean="0">
                <a:solidFill>
                  <a:srgbClr val="FF0000"/>
                </a:solidFill>
              </a:rPr>
              <a:t>Family Nursing Theories</a:t>
            </a:r>
            <a:endParaRPr lang="fa-IR" sz="4400"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251520" y="1196752"/>
            <a:ext cx="8640960" cy="4929411"/>
          </a:xfrm>
        </p:spPr>
        <p:txBody>
          <a:bodyPr>
            <a:normAutofit lnSpcReduction="10000"/>
          </a:bodyPr>
          <a:lstStyle/>
          <a:p>
            <a:pPr algn="ctr"/>
            <a:r>
              <a:rPr lang="fa-IR" dirty="0" smtClean="0">
                <a:solidFill>
                  <a:srgbClr val="FF0000"/>
                </a:solidFill>
              </a:rPr>
              <a:t>هدف از تئوريهاي پرستاري تعيين نيازها خانواده و برنامه ريزي براي خانواده مي باشد</a:t>
            </a:r>
          </a:p>
          <a:p>
            <a:r>
              <a:rPr lang="fa-IR" dirty="0" smtClean="0"/>
              <a:t>روند پرستاري در طي 30 سال گذشته از </a:t>
            </a:r>
          </a:p>
          <a:p>
            <a:endParaRPr lang="fa-IR" dirty="0" smtClean="0"/>
          </a:p>
          <a:p>
            <a:pPr marL="0" indent="0">
              <a:buNone/>
            </a:pPr>
            <a:r>
              <a:rPr lang="fa-IR" dirty="0" smtClean="0">
                <a:solidFill>
                  <a:schemeClr val="accent2">
                    <a:lumMod val="75000"/>
                  </a:schemeClr>
                </a:solidFill>
              </a:rPr>
              <a:t>   رويكرد علمي – فيزيولوژيكي     مدل پرستاري-مراقبـت درمانگري حركت كند.</a:t>
            </a:r>
          </a:p>
          <a:p>
            <a:pPr marL="0" indent="0">
              <a:buNone/>
            </a:pPr>
            <a:endParaRPr lang="fa-IR" dirty="0" smtClean="0"/>
          </a:p>
          <a:p>
            <a:r>
              <a:rPr lang="fa-IR" dirty="0" smtClean="0"/>
              <a:t>پرسـتار ميبايد از دستان، قلب و قدرت تعقلش در ايجاد محيط درمـاني براي مراقبت از جسم، ذهن و روح بيمار اسـتفاده كنـد</a:t>
            </a:r>
          </a:p>
        </p:txBody>
      </p:sp>
      <p:sp>
        <p:nvSpPr>
          <p:cNvPr id="4" name="Left Arrow 3"/>
          <p:cNvSpPr/>
          <p:nvPr/>
        </p:nvSpPr>
        <p:spPr>
          <a:xfrm>
            <a:off x="4139952" y="3356992"/>
            <a:ext cx="432048" cy="2880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1265602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457200" y="1268760"/>
            <a:ext cx="8229600" cy="5256584"/>
          </a:xfrm>
        </p:spPr>
        <p:txBody>
          <a:bodyPr>
            <a:normAutofit lnSpcReduction="10000"/>
          </a:bodyPr>
          <a:lstStyle/>
          <a:p>
            <a:pPr algn="just"/>
            <a:r>
              <a:rPr lang="fa-IR" dirty="0" smtClean="0"/>
              <a:t>وقتي همه اجزا درهماهنگي با يكديگر باشند حداكثر </a:t>
            </a:r>
            <a:r>
              <a:rPr lang="fa-IR" dirty="0" smtClean="0">
                <a:solidFill>
                  <a:srgbClr val="FF0000"/>
                </a:solidFill>
              </a:rPr>
              <a:t>سلامتي و خوب بـودن </a:t>
            </a:r>
            <a:r>
              <a:rPr lang="fa-IR" dirty="0" smtClean="0"/>
              <a:t>بـه وقوع ميپيوندد. </a:t>
            </a:r>
          </a:p>
          <a:p>
            <a:pPr algn="just"/>
            <a:r>
              <a:rPr lang="fa-IR" dirty="0" smtClean="0"/>
              <a:t>عدم تعادل و هماهنگي در درون انسان ، مـابين انسان با انسان و انسان با دنياي اطرافش موجب ايجاد اخـتلال در خوب بودن شخص مي شود</a:t>
            </a:r>
          </a:p>
          <a:p>
            <a:pPr algn="just"/>
            <a:r>
              <a:rPr lang="fa-IR" dirty="0" smtClean="0"/>
              <a:t>پرستار به عنوان يك وسيله است كه به افراد در التيام و رشد كمك مي كند به عبارتي: </a:t>
            </a:r>
          </a:p>
          <a:p>
            <a:pPr marL="0" indent="0" algn="just">
              <a:buNone/>
            </a:pPr>
            <a:r>
              <a:rPr lang="fa-IR" dirty="0" smtClean="0">
                <a:solidFill>
                  <a:srgbClr val="FF0000"/>
                </a:solidFill>
              </a:rPr>
              <a:t>قلـب</a:t>
            </a:r>
            <a:r>
              <a:rPr lang="fa-IR" dirty="0" smtClean="0"/>
              <a:t> </a:t>
            </a:r>
            <a:r>
              <a:rPr lang="fa-IR" dirty="0" smtClean="0">
                <a:solidFill>
                  <a:srgbClr val="FF0000"/>
                </a:solidFill>
              </a:rPr>
              <a:t>پرستاري</a:t>
            </a:r>
            <a:r>
              <a:rPr lang="fa-IR" dirty="0" smtClean="0"/>
              <a:t> </a:t>
            </a:r>
            <a:r>
              <a:rPr lang="fa-IR" dirty="0" smtClean="0">
                <a:solidFill>
                  <a:srgbClr val="FF0000"/>
                </a:solidFill>
              </a:rPr>
              <a:t>كل نگر كمك به بيماران در توانمندسازي</a:t>
            </a:r>
            <a:r>
              <a:rPr lang="fa-IR" dirty="0" smtClean="0"/>
              <a:t>      آنان دراستفاده از تواناييهاي بالقوهشان براي بهبود و ارتقا ي كيفيت زنـدگي ونیز سازگاري با تغييرات ايجاد شده در جهت بهبود روند بيماريشان اسـت .</a:t>
            </a:r>
            <a:endParaRPr lang="fa-IR" dirty="0"/>
          </a:p>
        </p:txBody>
      </p:sp>
    </p:spTree>
    <p:extLst>
      <p:ext uri="{BB962C8B-B14F-4D97-AF65-F5344CB8AC3E}">
        <p14:creationId xmlns:p14="http://schemas.microsoft.com/office/powerpoint/2010/main" val="2864569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179512" y="1600200"/>
            <a:ext cx="8712968" cy="4997152"/>
          </a:xfrm>
        </p:spPr>
        <p:txBody>
          <a:bodyPr>
            <a:normAutofit lnSpcReduction="10000"/>
          </a:bodyPr>
          <a:lstStyle/>
          <a:p>
            <a:r>
              <a:rPr lang="en-US" dirty="0" err="1" smtClean="0">
                <a:solidFill>
                  <a:srgbClr val="FF0000"/>
                </a:solidFill>
              </a:rPr>
              <a:t>Wholism</a:t>
            </a:r>
            <a:r>
              <a:rPr lang="fa-IR" dirty="0" smtClean="0"/>
              <a:t> : انسانها يك مجموعه هستند و نيازهاي رواني اجتماعي مهم هستند ولي بايستي </a:t>
            </a:r>
            <a:r>
              <a:rPr lang="fa-IR" dirty="0" smtClean="0">
                <a:solidFill>
                  <a:srgbClr val="00B0F0"/>
                </a:solidFill>
              </a:rPr>
              <a:t>اجزاي مختلـف انسـان را بـه طـور جداگانـه و مستقل شناسـايي و درمـان كرد</a:t>
            </a:r>
            <a:r>
              <a:rPr lang="fa-IR" dirty="0" smtClean="0"/>
              <a:t>.احساس خوب بودن زماني ايجاد مي شود كه پرستار يـا پزشـك تشخيص دهند كه فرد سالم است. </a:t>
            </a:r>
          </a:p>
          <a:p>
            <a:pPr algn="just"/>
            <a:r>
              <a:rPr lang="en-US" dirty="0" smtClean="0">
                <a:solidFill>
                  <a:srgbClr val="FF0000"/>
                </a:solidFill>
              </a:rPr>
              <a:t>Holism</a:t>
            </a:r>
            <a:r>
              <a:rPr lang="en-US" dirty="0" smtClean="0"/>
              <a:t> </a:t>
            </a:r>
            <a:r>
              <a:rPr lang="fa-IR" dirty="0" smtClean="0"/>
              <a:t> بر پارادايم كل نگراست.  معتقـدنـد كـه </a:t>
            </a:r>
            <a:r>
              <a:rPr lang="fa-IR" dirty="0" smtClean="0">
                <a:solidFill>
                  <a:srgbClr val="00B0F0"/>
                </a:solidFill>
              </a:rPr>
              <a:t>جسـم، ذهن و روح به طور غيرقابل اجتناب در تلفيق با يكـديگر</a:t>
            </a:r>
            <a:r>
              <a:rPr lang="fa-IR" dirty="0" smtClean="0"/>
              <a:t> بـوده وبايد به عنوان يك واحد ديناميك داراي تعامـل بـا اجـزاي غيـر قابل تفكيك از يكـديگر مـورد بررسـي قـرار گيرند. سلامتي به عنوان خوب بودن تعريف مي شود </a:t>
            </a:r>
            <a:endParaRPr lang="fa-IR" dirty="0"/>
          </a:p>
        </p:txBody>
      </p:sp>
    </p:spTree>
    <p:extLst>
      <p:ext uri="{BB962C8B-B14F-4D97-AF65-F5344CB8AC3E}">
        <p14:creationId xmlns:p14="http://schemas.microsoft.com/office/powerpoint/2010/main" val="478027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تئوريهاي پرستاري خانواده</a:t>
            </a:r>
            <a:endParaRPr lang="en-US" dirty="0"/>
          </a:p>
        </p:txBody>
      </p:sp>
      <p:sp>
        <p:nvSpPr>
          <p:cNvPr id="3" name="Content Placeholder 2"/>
          <p:cNvSpPr>
            <a:spLocks noGrp="1"/>
          </p:cNvSpPr>
          <p:nvPr>
            <p:ph idx="1"/>
          </p:nvPr>
        </p:nvSpPr>
        <p:spPr>
          <a:xfrm>
            <a:off x="179512" y="1600200"/>
            <a:ext cx="8712968" cy="5141168"/>
          </a:xfrm>
        </p:spPr>
        <p:txBody>
          <a:bodyPr>
            <a:normAutofit fontScale="92500" lnSpcReduction="20000"/>
          </a:bodyPr>
          <a:lstStyle/>
          <a:p>
            <a:pPr algn="l" rtl="0"/>
            <a:r>
              <a:rPr lang="en-US" dirty="0" smtClean="0">
                <a:solidFill>
                  <a:srgbClr val="FF0000"/>
                </a:solidFill>
              </a:rPr>
              <a:t>John Smuts </a:t>
            </a:r>
            <a:r>
              <a:rPr lang="en-US" dirty="0" smtClean="0"/>
              <a:t>:  "the </a:t>
            </a:r>
            <a:r>
              <a:rPr lang="en-US" dirty="0"/>
              <a:t>whole is different from the sum of its parts</a:t>
            </a:r>
            <a:r>
              <a:rPr lang="en-US" dirty="0" smtClean="0"/>
              <a:t>.“</a:t>
            </a:r>
          </a:p>
          <a:p>
            <a:pPr algn="l" rtl="0"/>
            <a:r>
              <a:rPr lang="en-US" dirty="0" smtClean="0">
                <a:solidFill>
                  <a:srgbClr val="FF0000"/>
                </a:solidFill>
              </a:rPr>
              <a:t>Holism : </a:t>
            </a:r>
            <a:r>
              <a:rPr lang="en-US" dirty="0"/>
              <a:t>system of therapeutics, especially one considered </a:t>
            </a:r>
            <a:r>
              <a:rPr lang="en-US" dirty="0" smtClean="0"/>
              <a:t>   outside</a:t>
            </a:r>
            <a:r>
              <a:rPr lang="en-US" dirty="0"/>
              <a:t> the mainstream of scientific medicine, </a:t>
            </a:r>
            <a:r>
              <a:rPr lang="en-US" dirty="0" smtClean="0"/>
              <a:t>as  [</a:t>
            </a:r>
            <a:r>
              <a:rPr lang="en-US" dirty="0"/>
              <a:t>homeopathy], naturopathy or chiropractic, and </a:t>
            </a:r>
            <a:r>
              <a:rPr lang="en-US" dirty="0" smtClean="0"/>
              <a:t>       usually</a:t>
            </a:r>
            <a:r>
              <a:rPr lang="en-US" dirty="0"/>
              <a:t> involving nutritional measures</a:t>
            </a:r>
            <a:r>
              <a:rPr lang="en-US" dirty="0" smtClean="0"/>
              <a:t>.“</a:t>
            </a:r>
          </a:p>
          <a:p>
            <a:pPr algn="just" rtl="0"/>
            <a:r>
              <a:rPr lang="en-US" b="1" dirty="0"/>
              <a:t>Chiropractic</a:t>
            </a:r>
            <a:r>
              <a:rPr lang="en-US" dirty="0"/>
              <a:t> is a form of alternative medicine mostly concerned with the diagnosis and treatment of mechanical disorders of the musculoskeletal system, especially the spine. Proponents claim that such disorders affect general health via the nervous system.</a:t>
            </a:r>
          </a:p>
        </p:txBody>
      </p:sp>
    </p:spTree>
    <p:extLst>
      <p:ext uri="{BB962C8B-B14F-4D97-AF65-F5344CB8AC3E}">
        <p14:creationId xmlns:p14="http://schemas.microsoft.com/office/powerpoint/2010/main" val="2671519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p:txBody>
          <a:bodyPr/>
          <a:lstStyle/>
          <a:p>
            <a:pPr algn="just"/>
            <a:r>
              <a:rPr lang="fa-IR" dirty="0" smtClean="0"/>
              <a:t>بر اساس رسالت تبيين شده</a:t>
            </a:r>
            <a:r>
              <a:rPr lang="fa-IR" dirty="0" smtClean="0">
                <a:solidFill>
                  <a:schemeClr val="tx2">
                    <a:lumMod val="60000"/>
                    <a:lumOff val="40000"/>
                  </a:schemeClr>
                </a:solidFill>
              </a:rPr>
              <a:t> پرستاران كل نگـر </a:t>
            </a:r>
            <a:r>
              <a:rPr lang="fa-IR" dirty="0" smtClean="0"/>
              <a:t>:</a:t>
            </a:r>
          </a:p>
          <a:p>
            <a:pPr algn="just"/>
            <a:endParaRPr lang="fa-IR" dirty="0" smtClean="0"/>
          </a:p>
          <a:p>
            <a:pPr algn="just">
              <a:buNone/>
            </a:pPr>
            <a:r>
              <a:rPr lang="fa-IR" dirty="0" smtClean="0"/>
              <a:t>هنـر پرستاري به عنوان يك علم و دانش منحصر بـه فـرد، و کل نگراز جايگاه ويژه برخوردار می باشد، چرا كه در ايـن رويكرد ، </a:t>
            </a:r>
            <a:r>
              <a:rPr lang="fa-IR" dirty="0" smtClean="0">
                <a:solidFill>
                  <a:srgbClr val="FF0000"/>
                </a:solidFill>
              </a:rPr>
              <a:t>هم بيمار </a:t>
            </a:r>
            <a:r>
              <a:rPr lang="fa-IR" dirty="0" smtClean="0"/>
              <a:t>به عنـوان انسـاني ارزشـمند و صـاحب فكـر و دانايي ، محترم شمرده ميشود و هم </a:t>
            </a:r>
            <a:r>
              <a:rPr lang="fa-IR" dirty="0" smtClean="0">
                <a:solidFill>
                  <a:srgbClr val="FF0000"/>
                </a:solidFill>
              </a:rPr>
              <a:t>پرسـتار</a:t>
            </a:r>
            <a:r>
              <a:rPr lang="fa-IR" dirty="0" smtClean="0"/>
              <a:t> فـردي </a:t>
            </a:r>
            <a:r>
              <a:rPr lang="fa-IR" dirty="0" smtClean="0">
                <a:solidFill>
                  <a:schemeClr val="tx2">
                    <a:lumMod val="60000"/>
                    <a:lumOff val="40000"/>
                  </a:schemeClr>
                </a:solidFill>
              </a:rPr>
              <a:t>حرفـه اي و صاحب علم و توانمندي</a:t>
            </a:r>
            <a:r>
              <a:rPr lang="fa-IR" dirty="0" smtClean="0"/>
              <a:t> محسوب مي شود.</a:t>
            </a:r>
            <a:endParaRPr lang="fa-IR" dirty="0"/>
          </a:p>
        </p:txBody>
      </p:sp>
    </p:spTree>
    <p:extLst>
      <p:ext uri="{BB962C8B-B14F-4D97-AF65-F5344CB8AC3E}">
        <p14:creationId xmlns:p14="http://schemas.microsoft.com/office/powerpoint/2010/main" val="3364456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179512" y="1600200"/>
            <a:ext cx="8640960" cy="4997152"/>
          </a:xfrm>
        </p:spPr>
        <p:txBody>
          <a:bodyPr>
            <a:normAutofit/>
          </a:bodyPr>
          <a:lstStyle/>
          <a:p>
            <a:r>
              <a:rPr lang="fa-IR" dirty="0" smtClean="0">
                <a:solidFill>
                  <a:schemeClr val="tx2">
                    <a:lumMod val="60000"/>
                    <a:lumOff val="40000"/>
                  </a:schemeClr>
                </a:solidFill>
              </a:rPr>
              <a:t>تئوري عملكردي – ساختاري  </a:t>
            </a:r>
            <a:r>
              <a:rPr lang="en-US" dirty="0" smtClean="0">
                <a:solidFill>
                  <a:schemeClr val="tx2">
                    <a:lumMod val="60000"/>
                    <a:lumOff val="40000"/>
                  </a:schemeClr>
                </a:solidFill>
              </a:rPr>
              <a:t>structural functional theory</a:t>
            </a:r>
            <a:endParaRPr lang="fa-IR" dirty="0" smtClean="0">
              <a:solidFill>
                <a:schemeClr val="tx2">
                  <a:lumMod val="60000"/>
                  <a:lumOff val="40000"/>
                </a:schemeClr>
              </a:solidFill>
            </a:endParaRPr>
          </a:p>
          <a:p>
            <a:pPr algn="just">
              <a:buNone/>
            </a:pPr>
            <a:r>
              <a:rPr lang="fa-IR" dirty="0" smtClean="0"/>
              <a:t>جايگاه اعضاي خانواده وروابط بين آنها را تدوين مي كند</a:t>
            </a:r>
          </a:p>
          <a:p>
            <a:pPr algn="just">
              <a:buNone/>
            </a:pPr>
            <a:r>
              <a:rPr lang="fa-IR" dirty="0" smtClean="0"/>
              <a:t>ساختار به سن ، جنس ، تعداد افراد، عناصر خانواده، نقش ها، جایگاه و سازماندهي آنها اشاره دارد و در طول زندگي ساختار يكسان نمي ماند</a:t>
            </a:r>
          </a:p>
          <a:p>
            <a:pPr algn="just">
              <a:buNone/>
            </a:pPr>
            <a:endParaRPr lang="fa-IR" dirty="0" smtClean="0"/>
          </a:p>
          <a:p>
            <a:endParaRPr lang="fa-I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Autofit/>
          </a:bodyPr>
          <a:lstStyle/>
          <a:p>
            <a:r>
              <a:rPr lang="fa-IR" sz="2800" dirty="0"/>
              <a:t/>
            </a:r>
            <a:br>
              <a:rPr lang="fa-IR" sz="2800" dirty="0"/>
            </a:br>
            <a:r>
              <a:rPr lang="fa-IR" sz="2800" dirty="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457200" y="1124744"/>
            <a:ext cx="8229600" cy="5001419"/>
          </a:xfrm>
        </p:spPr>
        <p:txBody>
          <a:bodyPr/>
          <a:lstStyle/>
          <a:p>
            <a:pPr algn="just"/>
            <a:r>
              <a:rPr lang="fa-IR" dirty="0">
                <a:solidFill>
                  <a:schemeClr val="accent6">
                    <a:lumMod val="75000"/>
                  </a:schemeClr>
                </a:solidFill>
              </a:rPr>
              <a:t>تاثير بيماري مادر برعملكرد عاطفي خانواده چيست</a:t>
            </a:r>
            <a:r>
              <a:rPr lang="fa-IR" dirty="0" smtClean="0">
                <a:solidFill>
                  <a:schemeClr val="accent6">
                    <a:lumMod val="75000"/>
                  </a:schemeClr>
                </a:solidFill>
              </a:rPr>
              <a:t>؟</a:t>
            </a:r>
          </a:p>
          <a:p>
            <a:pPr algn="just"/>
            <a:endParaRPr lang="fa-IR" dirty="0">
              <a:solidFill>
                <a:schemeClr val="accent6">
                  <a:lumMod val="75000"/>
                </a:schemeClr>
              </a:solidFill>
            </a:endParaRPr>
          </a:p>
          <a:p>
            <a:pPr algn="just">
              <a:buNone/>
            </a:pPr>
            <a:r>
              <a:rPr lang="fa-IR" dirty="0"/>
              <a:t>در اين تئوري روابط اعضاي خانواده با يكديگر، روابط خانواده با نهادها، ساختار نقشي، نظامهاي ارزشي، الگوهاي ارتباطي، ساختار قدرت ، شبكه هاي حمايتي و عملكردهاي خانواده مورد توجه است.</a:t>
            </a:r>
          </a:p>
          <a:p>
            <a:endParaRPr lang="fa-IR" dirty="0" smtClean="0"/>
          </a:p>
          <a:p>
            <a:r>
              <a:rPr lang="fa-IR" dirty="0" smtClean="0"/>
              <a:t>عملکردهای خانواده شامل عملکرد عاطفی، اجتماعی کردن ، تولید مثل، عملکرد اقتصادی و مراقبت سلامت</a:t>
            </a:r>
            <a:endParaRPr lang="en-US" dirty="0"/>
          </a:p>
        </p:txBody>
      </p:sp>
    </p:spTree>
    <p:extLst>
      <p:ext uri="{BB962C8B-B14F-4D97-AF65-F5344CB8AC3E}">
        <p14:creationId xmlns:p14="http://schemas.microsoft.com/office/powerpoint/2010/main" val="1417488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2">
                    <a:lumMod val="60000"/>
                    <a:lumOff val="40000"/>
                  </a:schemeClr>
                </a:solidFill>
              </a:rPr>
              <a:t>Structural Functional Theory</a:t>
            </a:r>
            <a:endParaRPr lang="en-US" dirty="0"/>
          </a:p>
        </p:txBody>
      </p:sp>
      <p:sp>
        <p:nvSpPr>
          <p:cNvPr id="3" name="Content Placeholder 2"/>
          <p:cNvSpPr>
            <a:spLocks noGrp="1"/>
          </p:cNvSpPr>
          <p:nvPr>
            <p:ph idx="1"/>
          </p:nvPr>
        </p:nvSpPr>
        <p:spPr>
          <a:xfrm>
            <a:off x="323528" y="1600200"/>
            <a:ext cx="8363272" cy="5141168"/>
          </a:xfrm>
        </p:spPr>
        <p:txBody>
          <a:bodyPr>
            <a:normAutofit fontScale="62500" lnSpcReduction="20000"/>
          </a:bodyPr>
          <a:lstStyle/>
          <a:p>
            <a:pPr algn="just" rtl="0"/>
            <a:r>
              <a:rPr lang="en-US" dirty="0"/>
              <a:t>It is a social science theory (Smith, 1995) that is used particularly in the field of medical sociology and family. Though there is a severe shortage of this theory in current literature. This theory was originally brought out by Talcott Parsons in 1951. Later on, it has been developed by various researchers and theorists like Parsons and Bales (1955) and Leslie and </a:t>
            </a:r>
            <a:r>
              <a:rPr lang="en-US" dirty="0" err="1"/>
              <a:t>Korman</a:t>
            </a:r>
            <a:r>
              <a:rPr lang="en-US" dirty="0"/>
              <a:t> (1989). In addition, </a:t>
            </a:r>
            <a:r>
              <a:rPr lang="en-US" dirty="0">
                <a:solidFill>
                  <a:srgbClr val="FF0000"/>
                </a:solidFill>
              </a:rPr>
              <a:t>this theory has been carried out with the family in various disciplines together with family nursing </a:t>
            </a:r>
            <a:r>
              <a:rPr lang="en-US" dirty="0"/>
              <a:t>(Friedman et al., 2003; St John &amp;</a:t>
            </a:r>
            <a:r>
              <a:rPr lang="en-US" dirty="0" err="1"/>
              <a:t>Keleher</a:t>
            </a:r>
            <a:r>
              <a:rPr lang="en-US" dirty="0"/>
              <a:t>, 2007). </a:t>
            </a:r>
            <a:endParaRPr lang="fa-IR" dirty="0" smtClean="0"/>
          </a:p>
          <a:p>
            <a:pPr algn="just" rtl="0"/>
            <a:r>
              <a:rPr lang="en-US" dirty="0" smtClean="0"/>
              <a:t>From </a:t>
            </a:r>
            <a:r>
              <a:rPr lang="en-US" dirty="0"/>
              <a:t>the perspective of structural function, family is seen as a social system and sub system within the society with functional needs (Doherty, Boss, </a:t>
            </a:r>
            <a:r>
              <a:rPr lang="en-US" dirty="0" err="1"/>
              <a:t>Larossa</a:t>
            </a:r>
            <a:r>
              <a:rPr lang="en-US" dirty="0"/>
              <a:t>, </a:t>
            </a:r>
            <a:r>
              <a:rPr lang="en-US" dirty="0" err="1"/>
              <a:t>Schumm</a:t>
            </a:r>
            <a:r>
              <a:rPr lang="en-US" dirty="0"/>
              <a:t>, &amp; Steinmetz, 1993). This theory views the arrangement of the family members, the </a:t>
            </a:r>
            <a:r>
              <a:rPr lang="en-US" dirty="0">
                <a:solidFill>
                  <a:srgbClr val="FF0000"/>
                </a:solidFill>
              </a:rPr>
              <a:t>relationship between the members and the association of the </a:t>
            </a:r>
            <a:r>
              <a:rPr lang="en-US" dirty="0" smtClean="0">
                <a:solidFill>
                  <a:srgbClr val="FF0000"/>
                </a:solidFill>
              </a:rPr>
              <a:t>members </a:t>
            </a:r>
            <a:r>
              <a:rPr lang="en-US" dirty="0">
                <a:solidFill>
                  <a:srgbClr val="FF0000"/>
                </a:solidFill>
              </a:rPr>
              <a:t>to </a:t>
            </a:r>
            <a:r>
              <a:rPr lang="en-US" dirty="0" smtClean="0">
                <a:solidFill>
                  <a:srgbClr val="FF0000"/>
                </a:solidFill>
              </a:rPr>
              <a:t>the society </a:t>
            </a:r>
            <a:r>
              <a:rPr lang="en-US" dirty="0"/>
              <a:t>(</a:t>
            </a:r>
            <a:r>
              <a:rPr lang="en-US" dirty="0" err="1"/>
              <a:t>Artinian</a:t>
            </a:r>
            <a:r>
              <a:rPr lang="en-US" dirty="0"/>
              <a:t>, 1994). This theory also assumes that individuals behave according to a set of internalized values and norms that are learned principally in the family through the process of socialization. Apart from this, how well the family structure permits the family to perform its functions is the key issue of the structural-functional theorist. Specially, this theory inspects or assesses the family as naturally being in a position of balance or equilibrium.</a:t>
            </a:r>
          </a:p>
        </p:txBody>
      </p:sp>
    </p:spTree>
    <p:extLst>
      <p:ext uri="{BB962C8B-B14F-4D97-AF65-F5344CB8AC3E}">
        <p14:creationId xmlns:p14="http://schemas.microsoft.com/office/powerpoint/2010/main" val="3178059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
            </a:r>
            <a:br>
              <a:rPr lang="fa-IR" dirty="0" smtClean="0"/>
            </a:br>
            <a:r>
              <a:rPr lang="fa-IR" dirty="0" smtClean="0"/>
              <a:t>تئوري عملكردي – ساختاري  </a:t>
            </a:r>
            <a:r>
              <a:rPr lang="en-US" dirty="0" smtClean="0"/>
              <a:t>structural functional theory</a:t>
            </a:r>
            <a:r>
              <a:rPr lang="fa-IR" dirty="0" smtClean="0"/>
              <a:t/>
            </a:r>
            <a:br>
              <a:rPr lang="fa-IR" dirty="0" smtClean="0"/>
            </a:br>
            <a:endParaRPr lang="fa-IR" dirty="0"/>
          </a:p>
        </p:txBody>
      </p:sp>
      <p:sp>
        <p:nvSpPr>
          <p:cNvPr id="3" name="Content Placeholder 2"/>
          <p:cNvSpPr>
            <a:spLocks noGrp="1"/>
          </p:cNvSpPr>
          <p:nvPr>
            <p:ph idx="1"/>
          </p:nvPr>
        </p:nvSpPr>
        <p:spPr>
          <a:xfrm>
            <a:off x="457200" y="1412776"/>
            <a:ext cx="8229600" cy="5112568"/>
          </a:xfrm>
        </p:spPr>
        <p:txBody>
          <a:bodyPr/>
          <a:lstStyle/>
          <a:p>
            <a:r>
              <a:rPr lang="fa-IR" dirty="0" smtClean="0"/>
              <a:t>پرستار سلامت جامعه بايستي ارتباطات متقابل و وابستگي هاي فردي افراد و خانواده هايشان ، گروهها و جوامع و اجتماعات را شناسايي كند.</a:t>
            </a:r>
          </a:p>
          <a:p>
            <a:pPr algn="ctr"/>
            <a:r>
              <a:rPr lang="fa-IR" dirty="0" smtClean="0">
                <a:solidFill>
                  <a:schemeClr val="accent1"/>
                </a:solidFill>
              </a:rPr>
              <a:t>ابعاد اساسی ساختار خانواده:</a:t>
            </a:r>
          </a:p>
          <a:p>
            <a:pPr>
              <a:buNone/>
            </a:pPr>
            <a:r>
              <a:rPr lang="fa-IR" dirty="0" smtClean="0"/>
              <a:t>      ساختارنقش</a:t>
            </a:r>
          </a:p>
          <a:p>
            <a:pPr>
              <a:buNone/>
            </a:pPr>
            <a:r>
              <a:rPr lang="fa-IR" dirty="0" smtClean="0"/>
              <a:t>      ساختارقدرت</a:t>
            </a:r>
          </a:p>
          <a:p>
            <a:pPr>
              <a:buNone/>
            </a:pPr>
            <a:r>
              <a:rPr lang="fa-IR" dirty="0" smtClean="0"/>
              <a:t>      الگوهاي ارتباطي</a:t>
            </a:r>
          </a:p>
          <a:p>
            <a:pPr>
              <a:buNone/>
            </a:pPr>
            <a:r>
              <a:rPr lang="fa-IR" dirty="0" smtClean="0"/>
              <a:t>      نظام ارزشي </a:t>
            </a:r>
            <a:endParaRPr lang="fa-I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fa-IR" sz="2800" dirty="0"/>
          </a:p>
        </p:txBody>
      </p:sp>
      <p:sp>
        <p:nvSpPr>
          <p:cNvPr id="3" name="Content Placeholder 2"/>
          <p:cNvSpPr>
            <a:spLocks noGrp="1"/>
          </p:cNvSpPr>
          <p:nvPr>
            <p:ph idx="1"/>
          </p:nvPr>
        </p:nvSpPr>
        <p:spPr>
          <a:xfrm>
            <a:off x="323528" y="1484784"/>
            <a:ext cx="8568952" cy="5040560"/>
          </a:xfrm>
        </p:spPr>
        <p:txBody>
          <a:bodyPr/>
          <a:lstStyle/>
          <a:p>
            <a:pPr algn="just"/>
            <a:r>
              <a:rPr lang="fa-IR" dirty="0" smtClean="0"/>
              <a:t> ساختارنقش: رفتارهاي مشابه كه به عنوان رفتارهاي متعادل تعريف مي شودو انتظار مي رود فرد در يك مقام اجتماعي آن را ايفا كند. افراد مي توانند چندين موقعيت اجتماعي داشته باشند مانند مادر، زن ، همسر، پرستار و عضو انجمن، نقش هاي مرتبط .........</a:t>
            </a:r>
          </a:p>
          <a:p>
            <a:pPr algn="just"/>
            <a:r>
              <a:rPr lang="fa-IR" dirty="0" smtClean="0"/>
              <a:t>نقش شامل نقش هريك از اعضاي خانواده و رضايت عضو خانواده در ايفاي نقش است.</a:t>
            </a:r>
          </a:p>
          <a:p>
            <a:pPr algn="just"/>
            <a:r>
              <a:rPr lang="fa-IR" dirty="0" smtClean="0"/>
              <a:t>پدري كه سرپرست  خانواده بوده براثر بيكاري در نقش شوهري و مديريت خانواه دچار نقصان در ايفاي نقش شود</a:t>
            </a:r>
            <a:endParaRPr lang="fa-I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Autofit/>
          </a:bodyPr>
          <a:lstStyle/>
          <a:p>
            <a:r>
              <a:rPr lang="fa-IR" sz="2800" dirty="0"/>
              <a:t/>
            </a:r>
            <a:br>
              <a:rPr lang="fa-IR" sz="2800" dirty="0"/>
            </a:br>
            <a:r>
              <a:rPr lang="fa-IR" sz="2800" dirty="0"/>
              <a:t>تئوري عملكردي – ساختاري  </a:t>
            </a:r>
            <a:r>
              <a:rPr lang="en-US" sz="2800" dirty="0"/>
              <a:t>Structural Functional Theory</a:t>
            </a:r>
            <a:r>
              <a:rPr lang="fa-IR" sz="2800" dirty="0"/>
              <a:t/>
            </a:r>
            <a:br>
              <a:rPr lang="fa-IR" sz="2800" dirty="0"/>
            </a:br>
            <a:endParaRPr lang="en-US" sz="2800" dirty="0"/>
          </a:p>
        </p:txBody>
      </p:sp>
      <p:sp>
        <p:nvSpPr>
          <p:cNvPr id="3" name="Content Placeholder 2"/>
          <p:cNvSpPr>
            <a:spLocks noGrp="1"/>
          </p:cNvSpPr>
          <p:nvPr>
            <p:ph idx="1"/>
          </p:nvPr>
        </p:nvSpPr>
        <p:spPr>
          <a:xfrm>
            <a:off x="179512" y="1196752"/>
            <a:ext cx="8784976" cy="5400600"/>
          </a:xfrm>
        </p:spPr>
        <p:txBody>
          <a:bodyPr/>
          <a:lstStyle/>
          <a:p>
            <a:pPr algn="ctr"/>
            <a:r>
              <a:rPr lang="fa-IR" dirty="0" smtClean="0">
                <a:solidFill>
                  <a:srgbClr val="FF0000"/>
                </a:solidFill>
              </a:rPr>
              <a:t>انواع نقشها</a:t>
            </a:r>
          </a:p>
          <a:p>
            <a:r>
              <a:rPr lang="fa-IR" dirty="0" smtClean="0">
                <a:solidFill>
                  <a:schemeClr val="accent2"/>
                </a:solidFill>
              </a:rPr>
              <a:t>رفتار نقشی </a:t>
            </a:r>
            <a:r>
              <a:rPr lang="fa-IR" dirty="0" smtClean="0"/>
              <a:t>: رفتار مطلوب اجتماعی که عمومیت داشته و الگو شده و پاسخی که توسط اعضای گروه داده میشود (هنجار).</a:t>
            </a:r>
          </a:p>
          <a:p>
            <a:r>
              <a:rPr lang="fa-IR" dirty="0" smtClean="0">
                <a:solidFill>
                  <a:schemeClr val="accent2"/>
                </a:solidFill>
              </a:rPr>
              <a:t>تضاد نقشی</a:t>
            </a:r>
            <a:r>
              <a:rPr lang="fa-IR" dirty="0" smtClean="0"/>
              <a:t>: پذیرفتن چندین نقش ناسازگار توسط یک فرد مانند نقش دانشجو، خانه داری، همسرداری و مراقبت از کودکان</a:t>
            </a:r>
          </a:p>
          <a:p>
            <a:r>
              <a:rPr lang="fa-IR" dirty="0" smtClean="0">
                <a:solidFill>
                  <a:schemeClr val="accent2"/>
                </a:solidFill>
              </a:rPr>
              <a:t>کشش نقشی</a:t>
            </a:r>
            <a:r>
              <a:rPr lang="fa-IR" dirty="0" smtClean="0"/>
              <a:t>: متعاقب تضاد نقشی و بصورت احساس نگرانی، اضطراب یا گناه تعریف می شود</a:t>
            </a:r>
          </a:p>
          <a:p>
            <a:r>
              <a:rPr lang="fa-IR" dirty="0" smtClean="0">
                <a:solidFill>
                  <a:schemeClr val="accent2"/>
                </a:solidFill>
              </a:rPr>
              <a:t>مشارکت نقشی</a:t>
            </a:r>
            <a:r>
              <a:rPr lang="fa-IR" dirty="0" smtClean="0"/>
              <a:t>: مشارکت دو یا چند نفر در بعضی نقشها مانند تربیت فرزندان توسط پدر و مادر</a:t>
            </a:r>
          </a:p>
          <a:p>
            <a:endParaRPr lang="en-US" dirty="0"/>
          </a:p>
        </p:txBody>
      </p:sp>
    </p:spTree>
    <p:extLst>
      <p:ext uri="{BB962C8B-B14F-4D97-AF65-F5344CB8AC3E}">
        <p14:creationId xmlns:p14="http://schemas.microsoft.com/office/powerpoint/2010/main" val="339959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Autofit/>
          </a:bodyPr>
          <a:lstStyle/>
          <a:p>
            <a:r>
              <a:rPr lang="fa-IR" sz="2800" dirty="0"/>
              <a:t/>
            </a:r>
            <a:br>
              <a:rPr lang="fa-IR" sz="2800" dirty="0"/>
            </a:br>
            <a:r>
              <a:rPr lang="fa-IR" sz="2800" dirty="0"/>
              <a:t>تئوري عملكردي – ساختاري  </a:t>
            </a:r>
            <a:r>
              <a:rPr lang="en-US" sz="2800" dirty="0"/>
              <a:t>Structural Functional Theory</a:t>
            </a:r>
            <a:r>
              <a:rPr lang="fa-IR" sz="2800" dirty="0"/>
              <a:t/>
            </a:r>
            <a:br>
              <a:rPr lang="fa-IR" sz="2800" dirty="0"/>
            </a:br>
            <a:endParaRPr lang="fa-IR" sz="2800" dirty="0"/>
          </a:p>
        </p:txBody>
      </p:sp>
      <p:sp>
        <p:nvSpPr>
          <p:cNvPr id="3" name="Content Placeholder 2"/>
          <p:cNvSpPr>
            <a:spLocks noGrp="1"/>
          </p:cNvSpPr>
          <p:nvPr>
            <p:ph idx="1"/>
          </p:nvPr>
        </p:nvSpPr>
        <p:spPr>
          <a:xfrm>
            <a:off x="179512" y="1484784"/>
            <a:ext cx="8507288" cy="4641379"/>
          </a:xfrm>
        </p:spPr>
        <p:txBody>
          <a:bodyPr>
            <a:normAutofit/>
          </a:bodyPr>
          <a:lstStyle/>
          <a:p>
            <a:pPr marL="457200" lvl="1" indent="0">
              <a:buNone/>
            </a:pPr>
            <a:r>
              <a:rPr lang="fa-IR" dirty="0" smtClean="0"/>
              <a:t>نقش ها در خانواده به دو دسته تقسیم می شوند</a:t>
            </a:r>
          </a:p>
          <a:p>
            <a:pPr lvl="1">
              <a:buFont typeface="Arial" pitchFamily="34" charset="0"/>
              <a:buChar char="•"/>
            </a:pPr>
            <a:r>
              <a:rPr lang="fa-IR" b="1" dirty="0" smtClean="0">
                <a:solidFill>
                  <a:schemeClr val="accent6">
                    <a:lumMod val="75000"/>
                  </a:schemeClr>
                </a:solidFill>
              </a:rPr>
              <a:t>نقش های رسمی</a:t>
            </a:r>
            <a:r>
              <a:rPr lang="fa-IR" dirty="0" smtClean="0"/>
              <a:t>: مجموعه رفتارهای مرتبط با سمت خانواده هستند و از طریق انتظارات مرتبط شده با نقشها شناخته می شوند.</a:t>
            </a:r>
          </a:p>
          <a:p>
            <a:pPr lvl="1">
              <a:buFont typeface="Arial" pitchFamily="34" charset="0"/>
              <a:buChar char="•"/>
            </a:pPr>
            <a:r>
              <a:rPr lang="fa-IR" dirty="0" smtClean="0"/>
              <a:t> </a:t>
            </a:r>
          </a:p>
          <a:p>
            <a:pPr lvl="1">
              <a:buFont typeface="Arial" pitchFamily="34" charset="0"/>
              <a:buChar char="•"/>
            </a:pPr>
            <a:r>
              <a:rPr lang="fa-IR" dirty="0" smtClean="0"/>
              <a:t>مانند زن شوهر برادر خواهر پسرودختر به نقشها و انتظارات  نان آور ، خانه دار، سرپرست و مدیر مالی</a:t>
            </a:r>
          </a:p>
          <a:p>
            <a:pPr lvl="1">
              <a:buFont typeface="Arial" pitchFamily="34" charset="0"/>
              <a:buChar char="•"/>
            </a:pPr>
            <a:r>
              <a:rPr lang="fa-IR" dirty="0" smtClean="0"/>
              <a:t>نقش اجتماعی کردن کودک، نقش مراقبت از کودک، نقش تفریحی</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
            </a:r>
            <a:br>
              <a:rPr lang="fa-IR" dirty="0"/>
            </a:br>
            <a:r>
              <a:rPr lang="fa-IR" dirty="0"/>
              <a:t>تئوري عملكردي – ساختاري  </a:t>
            </a:r>
            <a:r>
              <a:rPr lang="en-US" dirty="0"/>
              <a:t>structural functional theory</a:t>
            </a:r>
            <a:r>
              <a:rPr lang="fa-IR" dirty="0"/>
              <a:t/>
            </a:r>
            <a:br>
              <a:rPr lang="fa-IR" dirty="0"/>
            </a:br>
            <a:endParaRPr lang="en-US" dirty="0"/>
          </a:p>
        </p:txBody>
      </p:sp>
      <p:sp>
        <p:nvSpPr>
          <p:cNvPr id="3" name="Content Placeholder 2"/>
          <p:cNvSpPr>
            <a:spLocks noGrp="1"/>
          </p:cNvSpPr>
          <p:nvPr>
            <p:ph idx="1"/>
          </p:nvPr>
        </p:nvSpPr>
        <p:spPr>
          <a:xfrm>
            <a:off x="251520" y="1600200"/>
            <a:ext cx="8640960" cy="4781128"/>
          </a:xfrm>
        </p:spPr>
        <p:txBody>
          <a:bodyPr/>
          <a:lstStyle/>
          <a:p>
            <a:pPr lvl="1">
              <a:buFont typeface="Arial" pitchFamily="34" charset="0"/>
              <a:buChar char="•"/>
            </a:pPr>
            <a:r>
              <a:rPr lang="fa-IR" b="1" dirty="0">
                <a:solidFill>
                  <a:schemeClr val="accent6">
                    <a:lumMod val="75000"/>
                  </a:schemeClr>
                </a:solidFill>
              </a:rPr>
              <a:t>نقش  های غیر رسمی</a:t>
            </a:r>
            <a:r>
              <a:rPr lang="fa-IR" dirty="0"/>
              <a:t>: به صورت اتفاقی در خانواده کسب می شوند. مانند فردی که زباله ها را بیرون می </a:t>
            </a:r>
            <a:r>
              <a:rPr lang="fa-IR" dirty="0" smtClean="0"/>
              <a:t>گذارد</a:t>
            </a:r>
          </a:p>
          <a:p>
            <a:pPr lvl="1">
              <a:buFont typeface="Arial" pitchFamily="34" charset="0"/>
              <a:buChar char="•"/>
            </a:pPr>
            <a:r>
              <a:rPr lang="fa-IR" dirty="0" smtClean="0"/>
              <a:t>سپر بلا بودن، مشوق ، پیش قدم</a:t>
            </a:r>
          </a:p>
          <a:p>
            <a:pPr lvl="1">
              <a:buFont typeface="Arial" pitchFamily="34" charset="0"/>
              <a:buChar char="•"/>
            </a:pPr>
            <a:endParaRPr lang="fa-IR" dirty="0"/>
          </a:p>
          <a:p>
            <a:pPr lvl="1" algn="just">
              <a:buFont typeface="Arial" pitchFamily="34" charset="0"/>
              <a:buChar char="•"/>
            </a:pPr>
            <a:r>
              <a:rPr lang="fa-IR" b="1" dirty="0">
                <a:solidFill>
                  <a:schemeClr val="accent6">
                    <a:lumMod val="75000"/>
                  </a:schemeClr>
                </a:solidFill>
              </a:rPr>
              <a:t>بقای سیستم خانواده در گرو نقشها و وظایفی است که افراد خانواده به عهده داشته </a:t>
            </a:r>
            <a:r>
              <a:rPr lang="fa-IR" b="1" dirty="0"/>
              <a:t>و لیاقت و توانایی اعضا خانواده </a:t>
            </a:r>
            <a:r>
              <a:rPr lang="fa-IR" b="1" dirty="0">
                <a:solidFill>
                  <a:schemeClr val="accent6">
                    <a:lumMod val="75000"/>
                  </a:schemeClr>
                </a:solidFill>
              </a:rPr>
              <a:t>نشان دهنده نیرویی برای ادامه حیات خانواده در زمان تغییرات و سازش با آنهاست.</a:t>
            </a:r>
          </a:p>
          <a:p>
            <a:endParaRPr lang="en-US" dirty="0"/>
          </a:p>
        </p:txBody>
      </p:sp>
    </p:spTree>
    <p:extLst>
      <p:ext uri="{BB962C8B-B14F-4D97-AF65-F5344CB8AC3E}">
        <p14:creationId xmlns:p14="http://schemas.microsoft.com/office/powerpoint/2010/main" val="4068158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457200" y="1340768"/>
            <a:ext cx="8229600" cy="5400600"/>
          </a:xfrm>
        </p:spPr>
        <p:txBody>
          <a:bodyPr>
            <a:normAutofit lnSpcReduction="10000"/>
          </a:bodyPr>
          <a:lstStyle/>
          <a:p>
            <a:r>
              <a:rPr lang="fa-IR" dirty="0" smtClean="0"/>
              <a:t>برای </a:t>
            </a:r>
            <a:r>
              <a:rPr lang="fa-IR" dirty="0" smtClean="0">
                <a:solidFill>
                  <a:srgbClr val="FF0000"/>
                </a:solidFill>
              </a:rPr>
              <a:t>تعادل و هماهنگی بین نقش فرد و خانواده </a:t>
            </a:r>
            <a:r>
              <a:rPr lang="fa-IR" dirty="0" smtClean="0">
                <a:solidFill>
                  <a:schemeClr val="accent1"/>
                </a:solidFill>
              </a:rPr>
              <a:t>شش عملکرد مهم خانواده عبارتند از:</a:t>
            </a:r>
          </a:p>
          <a:p>
            <a:r>
              <a:rPr lang="fa-IR" dirty="0" smtClean="0"/>
              <a:t>تولید عاطفه و محبت بین اعضا</a:t>
            </a:r>
          </a:p>
          <a:p>
            <a:r>
              <a:rPr lang="fa-IR" dirty="0" smtClean="0"/>
              <a:t>فراهم کردن ایمنی فردی و پذیرش</a:t>
            </a:r>
          </a:p>
          <a:p>
            <a:r>
              <a:rPr lang="fa-IR" dirty="0" smtClean="0"/>
              <a:t>ایجاد رضایت و حس هدفدار بودن</a:t>
            </a:r>
          </a:p>
          <a:p>
            <a:r>
              <a:rPr lang="fa-IR" dirty="0" smtClean="0"/>
              <a:t>تامین همدلی و همراهی مداوم</a:t>
            </a:r>
          </a:p>
          <a:p>
            <a:r>
              <a:rPr lang="fa-IR" dirty="0" smtClean="0"/>
              <a:t>تدارک جایگاه اجتماعی و عمل اجتماعی کردن</a:t>
            </a:r>
          </a:p>
          <a:p>
            <a:r>
              <a:rPr lang="fa-IR" dirty="0" smtClean="0"/>
              <a:t> القای کنترلها و ادراک از حقوق (یادگیری قوانین ومسئولیتهای اجتماعات)</a:t>
            </a:r>
          </a:p>
          <a:p>
            <a:r>
              <a:rPr lang="fa-IR" dirty="0" smtClean="0"/>
              <a:t>تولید مثل و مراقبتهای بهداشتی</a:t>
            </a:r>
            <a:endParaRPr lang="en-US" dirty="0"/>
          </a:p>
        </p:txBody>
      </p:sp>
    </p:spTree>
    <p:extLst>
      <p:ext uri="{BB962C8B-B14F-4D97-AF65-F5344CB8AC3E}">
        <p14:creationId xmlns:p14="http://schemas.microsoft.com/office/powerpoint/2010/main" val="2419939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251520" y="1484784"/>
            <a:ext cx="8435280" cy="5112568"/>
          </a:xfrm>
        </p:spPr>
        <p:txBody>
          <a:bodyPr>
            <a:normAutofit fontScale="92500" lnSpcReduction="10000"/>
          </a:bodyPr>
          <a:lstStyle/>
          <a:p>
            <a:r>
              <a:rPr lang="fa-IR" dirty="0" smtClean="0"/>
              <a:t>مراحل تکاملی نقش والدی:</a:t>
            </a:r>
          </a:p>
          <a:p>
            <a:pPr marL="0" indent="0">
              <a:buNone/>
            </a:pPr>
            <a:r>
              <a:rPr lang="fa-IR" dirty="0" smtClean="0">
                <a:solidFill>
                  <a:schemeClr val="accent6">
                    <a:lumMod val="75000"/>
                  </a:schemeClr>
                </a:solidFill>
              </a:rPr>
              <a:t>مرحله انتظار</a:t>
            </a:r>
            <a:r>
              <a:rPr lang="fa-IR" dirty="0" smtClean="0"/>
              <a:t>: حاملگی زن وانتظار فرزند و یادگیری نقش های جدید</a:t>
            </a:r>
          </a:p>
          <a:p>
            <a:pPr marL="0" indent="0">
              <a:buNone/>
            </a:pPr>
            <a:r>
              <a:rPr lang="fa-IR" dirty="0" smtClean="0">
                <a:solidFill>
                  <a:schemeClr val="accent6">
                    <a:lumMod val="75000"/>
                  </a:schemeClr>
                </a:solidFill>
              </a:rPr>
              <a:t>مرحله شیرین </a:t>
            </a:r>
            <a:r>
              <a:rPr lang="fa-IR" dirty="0" smtClean="0"/>
              <a:t>: به دنبال تولد کودک است</a:t>
            </a:r>
          </a:p>
          <a:p>
            <a:pPr marL="0" indent="0">
              <a:buNone/>
            </a:pPr>
            <a:r>
              <a:rPr lang="fa-IR" dirty="0" smtClean="0">
                <a:solidFill>
                  <a:schemeClr val="accent6">
                    <a:lumMod val="75000"/>
                  </a:schemeClr>
                </a:solidFill>
              </a:rPr>
              <a:t>مرحله فلات</a:t>
            </a:r>
            <a:r>
              <a:rPr lang="fa-IR" dirty="0" smtClean="0"/>
              <a:t>: سازگاری والدین با مشکلات خانواده، جامعه، مدرسه پرداخته و تکامل والدین و کودک همزمان صورت می گیرد</a:t>
            </a:r>
          </a:p>
          <a:p>
            <a:pPr marL="0" indent="0">
              <a:buNone/>
            </a:pPr>
            <a:r>
              <a:rPr lang="fa-IR" dirty="0" smtClean="0">
                <a:solidFill>
                  <a:schemeClr val="accent6">
                    <a:lumMod val="75000"/>
                  </a:schemeClr>
                </a:solidFill>
              </a:rPr>
              <a:t>مرحله فراغت</a:t>
            </a:r>
            <a:r>
              <a:rPr lang="fa-IR" dirty="0" smtClean="0"/>
              <a:t>: پایان یافتن نقش والدین با ازدواج فرزندان و ادامه تکامل والدین با وقایع زندگی</a:t>
            </a:r>
          </a:p>
          <a:p>
            <a:pPr marL="0" indent="0" algn="ctr">
              <a:buNone/>
            </a:pPr>
            <a:r>
              <a:rPr lang="fa-IR" dirty="0" smtClean="0">
                <a:solidFill>
                  <a:schemeClr val="tx2">
                    <a:lumMod val="60000"/>
                    <a:lumOff val="40000"/>
                  </a:schemeClr>
                </a:solidFill>
              </a:rPr>
              <a:t>(</a:t>
            </a:r>
            <a:r>
              <a:rPr lang="fa-IR" dirty="0" smtClean="0">
                <a:solidFill>
                  <a:schemeClr val="accent1">
                    <a:lumMod val="75000"/>
                  </a:schemeClr>
                </a:solidFill>
              </a:rPr>
              <a:t>جایگزینی سیستم سه عضوی با دو عضوی و پیوستگی زیاد مادر با فرزند واحساس کنار بودن  پدر)</a:t>
            </a:r>
          </a:p>
          <a:p>
            <a:pPr marL="0" indent="0" algn="ctr">
              <a:buNone/>
            </a:pPr>
            <a:endParaRPr lang="en-US" dirty="0">
              <a:solidFill>
                <a:schemeClr val="accent1">
                  <a:lumMod val="75000"/>
                </a:schemeClr>
              </a:solidFill>
            </a:endParaRPr>
          </a:p>
        </p:txBody>
      </p:sp>
    </p:spTree>
    <p:extLst>
      <p:ext uri="{BB962C8B-B14F-4D97-AF65-F5344CB8AC3E}">
        <p14:creationId xmlns:p14="http://schemas.microsoft.com/office/powerpoint/2010/main" val="308132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p:txBody>
          <a:bodyPr>
            <a:normAutofit lnSpcReduction="10000"/>
          </a:bodyPr>
          <a:lstStyle/>
          <a:p>
            <a:pPr algn="ctr"/>
            <a:r>
              <a:rPr lang="fa-IR" dirty="0" smtClean="0">
                <a:solidFill>
                  <a:schemeClr val="accent1"/>
                </a:solidFill>
              </a:rPr>
              <a:t>الگوهای ارتباطی:</a:t>
            </a:r>
          </a:p>
          <a:p>
            <a:pPr marL="0" indent="0">
              <a:buNone/>
            </a:pPr>
            <a:r>
              <a:rPr lang="fa-IR" dirty="0" smtClean="0"/>
              <a:t>خانواده باز: تبادل ارتباط بیشتر با محیط، در معرض اطلاعات بیشترو وجود بی نظمی و هرج و مرج </a:t>
            </a:r>
          </a:p>
          <a:p>
            <a:pPr marL="0" indent="0">
              <a:buNone/>
            </a:pPr>
            <a:endParaRPr lang="fa-IR" dirty="0"/>
          </a:p>
          <a:p>
            <a:pPr marL="0" indent="0">
              <a:buNone/>
            </a:pPr>
            <a:r>
              <a:rPr lang="fa-IR" dirty="0" smtClean="0"/>
              <a:t>خانواده بسته: وابستگی بیشتراعضای خانواده به یکدیگر، غیر فعال شدن خانواده، فقر ذهنی و لاینحل شدن مشکلات و محدودیت ابتکارات</a:t>
            </a:r>
          </a:p>
          <a:p>
            <a:pPr marL="0" indent="0" algn="ctr">
              <a:buNone/>
            </a:pPr>
            <a:r>
              <a:rPr lang="fa-IR" dirty="0" smtClean="0">
                <a:solidFill>
                  <a:schemeClr val="accent6">
                    <a:lumMod val="75000"/>
                  </a:schemeClr>
                </a:solidFill>
              </a:rPr>
              <a:t>خانواده ایده</a:t>
            </a:r>
            <a:r>
              <a:rPr lang="en-GB" dirty="0" smtClean="0">
                <a:solidFill>
                  <a:schemeClr val="accent6">
                    <a:lumMod val="75000"/>
                  </a:schemeClr>
                </a:solidFill>
              </a:rPr>
              <a:t> </a:t>
            </a:r>
            <a:r>
              <a:rPr lang="fa-IR" dirty="0" smtClean="0">
                <a:solidFill>
                  <a:schemeClr val="accent6">
                    <a:lumMod val="75000"/>
                  </a:schemeClr>
                </a:solidFill>
              </a:rPr>
              <a:t>آل بایستی با نظام بازو غربال اطلاعات وارده باشد </a:t>
            </a:r>
            <a:endParaRPr lang="en-US" dirty="0">
              <a:solidFill>
                <a:schemeClr val="accent6">
                  <a:lumMod val="75000"/>
                </a:schemeClr>
              </a:solidFill>
            </a:endParaRPr>
          </a:p>
        </p:txBody>
      </p:sp>
    </p:spTree>
    <p:extLst>
      <p:ext uri="{BB962C8B-B14F-4D97-AF65-F5344CB8AC3E}">
        <p14:creationId xmlns:p14="http://schemas.microsoft.com/office/powerpoint/2010/main" val="325669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a:t/>
            </a:r>
            <a:br>
              <a:rPr lang="fa-IR" sz="2800" dirty="0"/>
            </a:br>
            <a:r>
              <a:rPr lang="fa-IR" sz="2800" dirty="0"/>
              <a:t>تئوري عملكردي – ساختاري  </a:t>
            </a:r>
            <a:r>
              <a:rPr lang="en-US" sz="2800" dirty="0"/>
              <a:t>structural functional theory</a:t>
            </a:r>
            <a:r>
              <a:rPr lang="fa-IR" sz="2800" dirty="0"/>
              <a:t/>
            </a:r>
            <a:br>
              <a:rPr lang="fa-IR" sz="2800" dirty="0"/>
            </a:br>
            <a:endParaRPr lang="en-US" sz="2800" dirty="0"/>
          </a:p>
        </p:txBody>
      </p:sp>
      <p:sp>
        <p:nvSpPr>
          <p:cNvPr id="3" name="Content Placeholder 2"/>
          <p:cNvSpPr>
            <a:spLocks noGrp="1"/>
          </p:cNvSpPr>
          <p:nvPr>
            <p:ph idx="1"/>
          </p:nvPr>
        </p:nvSpPr>
        <p:spPr/>
        <p:txBody>
          <a:bodyPr/>
          <a:lstStyle/>
          <a:p>
            <a:r>
              <a:rPr lang="fa-IR" b="1" dirty="0" smtClean="0">
                <a:solidFill>
                  <a:schemeClr val="accent6">
                    <a:lumMod val="75000"/>
                  </a:schemeClr>
                </a:solidFill>
              </a:rPr>
              <a:t>الگوهای ارتباطی </a:t>
            </a:r>
            <a:r>
              <a:rPr lang="fa-IR" dirty="0" smtClean="0"/>
              <a:t>در خانواده تابع عوامل زیر است:</a:t>
            </a:r>
          </a:p>
          <a:p>
            <a:r>
              <a:rPr lang="fa-IR" dirty="0"/>
              <a:t> </a:t>
            </a:r>
            <a:r>
              <a:rPr lang="fa-IR" dirty="0" smtClean="0"/>
              <a:t>   سوابق قومی ، طبقه اجتماعی، هنجارها و رتبه افراد خانواده </a:t>
            </a:r>
          </a:p>
          <a:p>
            <a:r>
              <a:rPr lang="fa-IR" dirty="0" smtClean="0"/>
              <a:t>درمیان گذاشتن مشکلات خانواده با دوستان و همکاران</a:t>
            </a:r>
          </a:p>
          <a:p>
            <a:r>
              <a:rPr lang="fa-IR" dirty="0" smtClean="0"/>
              <a:t>عدم بیان مشکلات خانواده با دیگران و پرده دری و نقص حریم خانواده دانستن این عمل (مقاومت در مقابل موسسات اجتماعی)</a:t>
            </a:r>
          </a:p>
          <a:p>
            <a:endParaRPr lang="fa-IR" dirty="0" smtClean="0"/>
          </a:p>
          <a:p>
            <a:endParaRPr lang="en-US" dirty="0"/>
          </a:p>
        </p:txBody>
      </p:sp>
    </p:spTree>
    <p:extLst>
      <p:ext uri="{BB962C8B-B14F-4D97-AF65-F5344CB8AC3E}">
        <p14:creationId xmlns:p14="http://schemas.microsoft.com/office/powerpoint/2010/main" val="19074008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457200" y="1600200"/>
            <a:ext cx="8229600" cy="4925144"/>
          </a:xfrm>
        </p:spPr>
        <p:txBody>
          <a:bodyPr/>
          <a:lstStyle/>
          <a:p>
            <a:pPr algn="ctr"/>
            <a:r>
              <a:rPr lang="fa-IR" dirty="0" smtClean="0">
                <a:solidFill>
                  <a:schemeClr val="accent6">
                    <a:lumMod val="75000"/>
                  </a:schemeClr>
                </a:solidFill>
              </a:rPr>
              <a:t>نکات مهم در بررسی الگوهای رفتاری:</a:t>
            </a:r>
          </a:p>
          <a:p>
            <a:r>
              <a:rPr lang="fa-IR" dirty="0" smtClean="0"/>
              <a:t>ارتباط بین والدین و اطفال و پاسخ گویی به درخواست های آنان</a:t>
            </a:r>
          </a:p>
          <a:p>
            <a:r>
              <a:rPr lang="fa-IR" dirty="0" smtClean="0"/>
              <a:t>بررسی ارتباطات عاطفی اعضا و صداهای محبت آمیز با آنان</a:t>
            </a:r>
          </a:p>
          <a:p>
            <a:r>
              <a:rPr lang="fa-IR" dirty="0" smtClean="0"/>
              <a:t>تظاهرات روانی و احساسی همراه با بیان کلامی ( بازگو کننده وضع عاطفی اعضا نسبت به یکدیگر و خانواده)</a:t>
            </a:r>
            <a:endParaRPr lang="en-US" dirty="0"/>
          </a:p>
        </p:txBody>
      </p:sp>
    </p:spTree>
    <p:extLst>
      <p:ext uri="{BB962C8B-B14F-4D97-AF65-F5344CB8AC3E}">
        <p14:creationId xmlns:p14="http://schemas.microsoft.com/office/powerpoint/2010/main" val="15286679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457200" y="1600200"/>
            <a:ext cx="8229600" cy="4925144"/>
          </a:xfrm>
        </p:spPr>
        <p:txBody>
          <a:bodyPr>
            <a:normAutofit lnSpcReduction="10000"/>
          </a:bodyPr>
          <a:lstStyle/>
          <a:p>
            <a:pPr algn="ctr"/>
            <a:r>
              <a:rPr lang="fa-IR" dirty="0" smtClean="0">
                <a:solidFill>
                  <a:schemeClr val="accent6">
                    <a:lumMod val="75000"/>
                  </a:schemeClr>
                </a:solidFill>
              </a:rPr>
              <a:t>مشخصات تعاملی خانواده های موثر(خانواده ايده آل) عبارتند از:</a:t>
            </a:r>
          </a:p>
          <a:p>
            <a:r>
              <a:rPr lang="fa-IR" dirty="0" smtClean="0"/>
              <a:t>ارتباط فعال و نگهدارنده در خانواده </a:t>
            </a:r>
          </a:p>
          <a:p>
            <a:r>
              <a:rPr lang="fa-IR" dirty="0" smtClean="0"/>
              <a:t>تحمل اشتباهات و خطاها</a:t>
            </a:r>
          </a:p>
          <a:p>
            <a:r>
              <a:rPr lang="fa-IR" dirty="0" smtClean="0"/>
              <a:t>صراحت و صداقت در گفتار برای تشخیص روحیات و نیازهای اعضای خانواده</a:t>
            </a:r>
          </a:p>
          <a:p>
            <a:r>
              <a:rPr lang="fa-IR" dirty="0" smtClean="0"/>
              <a:t>فقدان قضاوت سریع ، پیش داوری و انتقادات غیر واقعی</a:t>
            </a:r>
          </a:p>
          <a:p>
            <a:r>
              <a:rPr lang="fa-IR" dirty="0" smtClean="0"/>
              <a:t>انعطاف پذیری افراد نسبت به تغییرات</a:t>
            </a:r>
          </a:p>
          <a:p>
            <a:r>
              <a:rPr lang="fa-IR" dirty="0" smtClean="0"/>
              <a:t>در نظر گرفتن اختلافات فردی در تعاملات</a:t>
            </a:r>
          </a:p>
          <a:p>
            <a:endParaRPr lang="en-US" dirty="0"/>
          </a:p>
        </p:txBody>
      </p:sp>
    </p:spTree>
    <p:extLst>
      <p:ext uri="{BB962C8B-B14F-4D97-AF65-F5344CB8AC3E}">
        <p14:creationId xmlns:p14="http://schemas.microsoft.com/office/powerpoint/2010/main" val="29167957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6130"/>
          </a:xfrm>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457200" y="1340768"/>
            <a:ext cx="8229600" cy="5040560"/>
          </a:xfrm>
        </p:spPr>
        <p:txBody>
          <a:bodyPr/>
          <a:lstStyle/>
          <a:p>
            <a:pPr marL="0" indent="0" algn="ctr">
              <a:buNone/>
            </a:pPr>
            <a:r>
              <a:rPr lang="fa-IR" dirty="0" smtClean="0">
                <a:solidFill>
                  <a:schemeClr val="accent6">
                    <a:lumMod val="75000"/>
                  </a:schemeClr>
                </a:solidFill>
              </a:rPr>
              <a:t>انواع الگوهای ارتباطی در خانواده: (دموکراسی)</a:t>
            </a:r>
          </a:p>
          <a:p>
            <a:pPr algn="just"/>
            <a:r>
              <a:rPr lang="fa-IR" dirty="0" smtClean="0"/>
              <a:t>هریک از افراد حق دخالت در امور خانه و اظهار نظر را دارند و در انتخاب هدفهای زندگی خانوادگی و اتخاذ روش های مناسب و تقسیم درآمد خانواده اظهار نظر می کنند </a:t>
            </a:r>
          </a:p>
          <a:p>
            <a:pPr algn="ctr"/>
            <a:r>
              <a:rPr lang="fa-IR" dirty="0" smtClean="0">
                <a:solidFill>
                  <a:schemeClr val="accent1"/>
                </a:solidFill>
              </a:rPr>
              <a:t>خصوصیات خانواده دموکراسی:</a:t>
            </a:r>
          </a:p>
          <a:p>
            <a:pPr marL="0" indent="0" algn="just">
              <a:buNone/>
            </a:pPr>
            <a:r>
              <a:rPr lang="fa-IR" dirty="0"/>
              <a:t> </a:t>
            </a:r>
            <a:r>
              <a:rPr lang="fa-IR" dirty="0" smtClean="0"/>
              <a:t> همکاری، همفکری، اعتماد بنفس، انضباط و احترام متقابل اعضای خانواده به یکدیگر، عدم وجود مشکل عاطفی و کمبود محبت در خانواده</a:t>
            </a:r>
            <a:endParaRPr lang="en-US" dirty="0"/>
          </a:p>
        </p:txBody>
      </p:sp>
    </p:spTree>
    <p:extLst>
      <p:ext uri="{BB962C8B-B14F-4D97-AF65-F5344CB8AC3E}">
        <p14:creationId xmlns:p14="http://schemas.microsoft.com/office/powerpoint/2010/main" val="3725120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
            </a:r>
            <a:br>
              <a:rPr lang="fa-IR" dirty="0"/>
            </a:br>
            <a:r>
              <a:rPr lang="fa-IR" dirty="0"/>
              <a:t>تئوري عملكردي – ساختاري  </a:t>
            </a:r>
            <a:r>
              <a:rPr lang="en-US" dirty="0"/>
              <a:t>structural functional theory</a:t>
            </a:r>
            <a:r>
              <a:rPr lang="fa-IR" dirty="0"/>
              <a:t/>
            </a:r>
            <a:br>
              <a:rPr lang="fa-IR" dirty="0"/>
            </a:br>
            <a:endParaRPr lang="en-US" dirty="0"/>
          </a:p>
        </p:txBody>
      </p:sp>
      <p:sp>
        <p:nvSpPr>
          <p:cNvPr id="3" name="Content Placeholder 2"/>
          <p:cNvSpPr>
            <a:spLocks noGrp="1"/>
          </p:cNvSpPr>
          <p:nvPr>
            <p:ph idx="1"/>
          </p:nvPr>
        </p:nvSpPr>
        <p:spPr>
          <a:xfrm>
            <a:off x="457200" y="1600200"/>
            <a:ext cx="8229600" cy="4781128"/>
          </a:xfrm>
        </p:spPr>
        <p:txBody>
          <a:bodyPr/>
          <a:lstStyle/>
          <a:p>
            <a:pPr marL="0" indent="0" algn="ctr">
              <a:buNone/>
            </a:pPr>
            <a:r>
              <a:rPr lang="fa-IR" dirty="0">
                <a:solidFill>
                  <a:schemeClr val="accent6">
                    <a:lumMod val="75000"/>
                  </a:schemeClr>
                </a:solidFill>
              </a:rPr>
              <a:t>انواع الگوهای ارتباطی در </a:t>
            </a:r>
            <a:r>
              <a:rPr lang="fa-IR" dirty="0" smtClean="0">
                <a:solidFill>
                  <a:schemeClr val="accent6">
                    <a:lumMod val="75000"/>
                  </a:schemeClr>
                </a:solidFill>
              </a:rPr>
              <a:t>خانواده</a:t>
            </a:r>
            <a:r>
              <a:rPr lang="fa-IR" dirty="0">
                <a:solidFill>
                  <a:schemeClr val="accent6">
                    <a:lumMod val="75000"/>
                  </a:schemeClr>
                </a:solidFill>
                <a:sym typeface="Wingdings" pitchFamily="2" charset="2"/>
              </a:rPr>
              <a:t> </a:t>
            </a:r>
            <a:r>
              <a:rPr lang="fa-IR" dirty="0" smtClean="0">
                <a:solidFill>
                  <a:schemeClr val="accent6">
                    <a:lumMod val="75000"/>
                  </a:schemeClr>
                </a:solidFill>
                <a:sym typeface="Wingdings" pitchFamily="2" charset="2"/>
              </a:rPr>
              <a:t>: (آزادی مطلق)</a:t>
            </a:r>
          </a:p>
          <a:p>
            <a:r>
              <a:rPr lang="fa-IR" dirty="0" smtClean="0">
                <a:sym typeface="Wingdings" pitchFamily="2" charset="2"/>
              </a:rPr>
              <a:t>افراد در همه زمینه ها اختلاف نظر داشته و به مشاجره و بحث می پردازند. فردی به عنوان تصمیم گیرنده وجود ندارد </a:t>
            </a:r>
          </a:p>
          <a:p>
            <a:endParaRPr lang="fa-IR" dirty="0">
              <a:sym typeface="Wingdings" pitchFamily="2" charset="2"/>
            </a:endParaRPr>
          </a:p>
          <a:p>
            <a:r>
              <a:rPr lang="fa-IR" dirty="0" smtClean="0">
                <a:sym typeface="Wingdings" pitchFamily="2" charset="2"/>
              </a:rPr>
              <a:t>درخانواده های متزلزل و از هم گسیخته و یا خانواده هایی که مرگ یکی از والدین، متارکه یا دعوا و مشاجره دارند دیده می شود.کودک </a:t>
            </a:r>
            <a:r>
              <a:rPr lang="fa-IR" dirty="0">
                <a:sym typeface="Wingdings" pitchFamily="2" charset="2"/>
              </a:rPr>
              <a:t>به شدت احساس کمبود محبت دارد.</a:t>
            </a:r>
          </a:p>
          <a:p>
            <a:endParaRPr lang="en-US" dirty="0"/>
          </a:p>
        </p:txBody>
      </p:sp>
      <p:sp>
        <p:nvSpPr>
          <p:cNvPr id="4" name="Down Arrow 3"/>
          <p:cNvSpPr/>
          <p:nvPr/>
        </p:nvSpPr>
        <p:spPr>
          <a:xfrm>
            <a:off x="3995936" y="3356992"/>
            <a:ext cx="1296144" cy="9361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294062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p:txBody>
          <a:bodyPr>
            <a:normAutofit lnSpcReduction="10000"/>
          </a:bodyPr>
          <a:lstStyle/>
          <a:p>
            <a:pPr marL="0" indent="0" algn="ctr">
              <a:buNone/>
            </a:pPr>
            <a:r>
              <a:rPr lang="fa-IR" dirty="0">
                <a:solidFill>
                  <a:schemeClr val="accent6">
                    <a:lumMod val="75000"/>
                  </a:schemeClr>
                </a:solidFill>
              </a:rPr>
              <a:t>انواع الگوهای ارتباطی در </a:t>
            </a:r>
            <a:r>
              <a:rPr lang="fa-IR" dirty="0" smtClean="0">
                <a:solidFill>
                  <a:schemeClr val="accent6">
                    <a:lumMod val="75000"/>
                  </a:schemeClr>
                </a:solidFill>
              </a:rPr>
              <a:t>خانواده</a:t>
            </a:r>
            <a:r>
              <a:rPr lang="fa-IR" dirty="0" smtClean="0">
                <a:solidFill>
                  <a:schemeClr val="accent6">
                    <a:lumMod val="75000"/>
                  </a:schemeClr>
                </a:solidFill>
                <a:sym typeface="Wingdings" pitchFamily="2" charset="2"/>
              </a:rPr>
              <a:t>: (دیکتاتوری)</a:t>
            </a:r>
          </a:p>
          <a:p>
            <a:r>
              <a:rPr lang="fa-IR" dirty="0" smtClean="0">
                <a:sym typeface="Wingdings" pitchFamily="2" charset="2"/>
              </a:rPr>
              <a:t>نظام پدر سالاری یا مادر سالاری وجود دارد، تنها یک نفر برای همه اعضای خانواده تصمیم می گیرد، پدر خود را فقط موظف به کاربیرون می داند و مسئولیتهای تعلیم وتربیت فرزندان، کارهای منزل، خرید، نظافت و سایر کارها به خانم منزل سپرده می شود.</a:t>
            </a:r>
          </a:p>
          <a:p>
            <a:endParaRPr lang="fa-IR" dirty="0" smtClean="0">
              <a:sym typeface="Wingdings" pitchFamily="2" charset="2"/>
            </a:endParaRPr>
          </a:p>
          <a:p>
            <a:r>
              <a:rPr lang="fa-IR" dirty="0" smtClean="0">
                <a:sym typeface="Wingdings" pitchFamily="2" charset="2"/>
              </a:rPr>
              <a:t>کودکان چنین خانواده هایی ضعیف النفس، مضطرب، بی اراده، منزوی، و نسبت به دیگران دچار بدبینی هستند</a:t>
            </a:r>
            <a:endParaRPr lang="en-US" dirty="0"/>
          </a:p>
        </p:txBody>
      </p:sp>
      <p:sp>
        <p:nvSpPr>
          <p:cNvPr id="4" name="Down Arrow 3"/>
          <p:cNvSpPr/>
          <p:nvPr/>
        </p:nvSpPr>
        <p:spPr>
          <a:xfrm>
            <a:off x="3707904" y="4365104"/>
            <a:ext cx="1296144"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89508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
            </a:r>
            <a:br>
              <a:rPr lang="fa-IR" dirty="0"/>
            </a:br>
            <a:r>
              <a:rPr lang="fa-IR" dirty="0"/>
              <a:t>تئوري عملكردي – ساختاري  </a:t>
            </a:r>
            <a:r>
              <a:rPr lang="en-US" dirty="0"/>
              <a:t>structural functional theory</a:t>
            </a:r>
            <a:r>
              <a:rPr lang="fa-IR" dirty="0"/>
              <a:t/>
            </a:r>
            <a:br>
              <a:rPr lang="fa-IR" dirty="0"/>
            </a:br>
            <a:endParaRPr lang="en-US" dirty="0"/>
          </a:p>
        </p:txBody>
      </p:sp>
      <p:sp>
        <p:nvSpPr>
          <p:cNvPr id="3" name="Content Placeholder 2"/>
          <p:cNvSpPr>
            <a:spLocks noGrp="1"/>
          </p:cNvSpPr>
          <p:nvPr>
            <p:ph idx="1"/>
          </p:nvPr>
        </p:nvSpPr>
        <p:spPr>
          <a:xfrm>
            <a:off x="457200" y="1600200"/>
            <a:ext cx="8435280" cy="4525963"/>
          </a:xfrm>
        </p:spPr>
        <p:txBody>
          <a:bodyPr/>
          <a:lstStyle/>
          <a:p>
            <a:pPr marL="0" indent="0" algn="ctr">
              <a:buNone/>
            </a:pPr>
            <a:r>
              <a:rPr lang="fa-IR" dirty="0" smtClean="0">
                <a:solidFill>
                  <a:schemeClr val="accent1"/>
                </a:solidFill>
              </a:rPr>
              <a:t>انواع الگوهای رفتاری والدین با فرزندان </a:t>
            </a:r>
          </a:p>
          <a:p>
            <a:pPr marL="0" indent="0" algn="ctr">
              <a:buNone/>
            </a:pPr>
            <a:r>
              <a:rPr lang="fa-IR" dirty="0" smtClean="0">
                <a:solidFill>
                  <a:schemeClr val="accent6">
                    <a:lumMod val="75000"/>
                  </a:schemeClr>
                </a:solidFill>
              </a:rPr>
              <a:t>(رفتار توام با توجه افراطی)</a:t>
            </a:r>
          </a:p>
          <a:p>
            <a:pPr marL="0" indent="0" algn="just">
              <a:buNone/>
            </a:pPr>
            <a:r>
              <a:rPr lang="fa-IR" dirty="0" smtClean="0"/>
              <a:t>محبت بیش از اندازه موجب عدم اتکا به نفس، پرخاشگری ، عصبانیت، پرتوقع بودن، واکنش شدید در برابر انتقاد، بدهکاری همه مردم به کودک، گسترش فرمانروایی مطلق از خانه به بیرون، انحصار اسباب بازی، عدم شرکت در بازی گروهی و بوجود آوردن مشکل در بازیهای گروهی و خود را برتر از دیگران دانستن و بی اعتنا بودن نسبت به دیگران</a:t>
            </a:r>
            <a:endParaRPr lang="en-US" dirty="0"/>
          </a:p>
        </p:txBody>
      </p:sp>
    </p:spTree>
    <p:extLst>
      <p:ext uri="{BB962C8B-B14F-4D97-AF65-F5344CB8AC3E}">
        <p14:creationId xmlns:p14="http://schemas.microsoft.com/office/powerpoint/2010/main" val="8651845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457200" y="1600200"/>
            <a:ext cx="8435280" cy="4925144"/>
          </a:xfrm>
        </p:spPr>
        <p:txBody>
          <a:bodyPr>
            <a:normAutofit/>
          </a:bodyPr>
          <a:lstStyle/>
          <a:p>
            <a:pPr marL="0" indent="0" algn="ctr">
              <a:buNone/>
            </a:pPr>
            <a:r>
              <a:rPr lang="fa-IR" dirty="0">
                <a:solidFill>
                  <a:schemeClr val="accent5">
                    <a:lumMod val="75000"/>
                  </a:schemeClr>
                </a:solidFill>
              </a:rPr>
              <a:t>انواع الگوهای رفتاری والدین با فرزندان</a:t>
            </a:r>
          </a:p>
          <a:p>
            <a:r>
              <a:rPr lang="fa-IR" dirty="0" smtClean="0">
                <a:solidFill>
                  <a:schemeClr val="accent6">
                    <a:lumMod val="75000"/>
                  </a:schemeClr>
                </a:solidFill>
              </a:rPr>
              <a:t>رفتار طرد کننده</a:t>
            </a:r>
          </a:p>
          <a:p>
            <a:pPr marL="0" indent="0">
              <a:buNone/>
            </a:pPr>
            <a:r>
              <a:rPr lang="fa-IR" dirty="0" smtClean="0"/>
              <a:t>مقایسه کودکان با هم بدون توجه به استعدادها و توانایی ها، غفلت بی توجهی وبی اعتنایی نسبت به خود نمایی کودک، رفع نیازهای کودک با بی حوصلگی، سرزنش در حضور سایر همسالان موجب احساس طرد شدگی از طرف کودک میشود</a:t>
            </a:r>
          </a:p>
          <a:p>
            <a:pPr marL="0" indent="0">
              <a:buNone/>
            </a:pPr>
            <a:endParaRPr lang="fa-IR" dirty="0" smtClean="0"/>
          </a:p>
          <a:p>
            <a:pPr marL="0" indent="0">
              <a:buNone/>
            </a:pPr>
            <a:r>
              <a:rPr lang="fa-IR" dirty="0" smtClean="0"/>
              <a:t>پرخاشگری، عصیان، خصومت، دزدی، اضطراب، غیر فعال بودن</a:t>
            </a:r>
            <a:endParaRPr lang="en-US" dirty="0"/>
          </a:p>
        </p:txBody>
      </p:sp>
      <p:sp>
        <p:nvSpPr>
          <p:cNvPr id="4" name="Down Arrow 3"/>
          <p:cNvSpPr/>
          <p:nvPr/>
        </p:nvSpPr>
        <p:spPr>
          <a:xfrm>
            <a:off x="3707904" y="4797152"/>
            <a:ext cx="2160240"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88220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251520" y="1196752"/>
            <a:ext cx="8640960" cy="5661248"/>
          </a:xfrm>
        </p:spPr>
        <p:txBody>
          <a:bodyPr>
            <a:normAutofit/>
          </a:bodyPr>
          <a:lstStyle/>
          <a:p>
            <a:pPr algn="ctr"/>
            <a:r>
              <a:rPr lang="fa-IR" dirty="0">
                <a:solidFill>
                  <a:schemeClr val="accent5">
                    <a:lumMod val="75000"/>
                  </a:schemeClr>
                </a:solidFill>
              </a:rPr>
              <a:t>انواع الگوهای رفتاری والدین با فرزندان</a:t>
            </a:r>
          </a:p>
          <a:p>
            <a:pPr algn="just"/>
            <a:r>
              <a:rPr lang="fa-IR" dirty="0" smtClean="0">
                <a:solidFill>
                  <a:schemeClr val="accent6">
                    <a:lumMod val="75000"/>
                  </a:schemeClr>
                </a:solidFill>
              </a:rPr>
              <a:t>والدین مسلط</a:t>
            </a:r>
          </a:p>
          <a:p>
            <a:pPr algn="just"/>
            <a:r>
              <a:rPr lang="fa-IR" dirty="0" smtClean="0"/>
              <a:t>کنترل شدید فرزندان، فرمانبرداری قوی کودک، عدم اغماض نافرمانی کودک، کنترل مستمر فعالیتها، کارهای اجباری در خانه، ساعات خواب منظم، اجازه گرفتن برای بازی،محبت و تشویق کم، تنبیه و خشم زیاد</a:t>
            </a:r>
          </a:p>
          <a:p>
            <a:pPr algn="just"/>
            <a:endParaRPr lang="fa-IR" dirty="0" smtClean="0"/>
          </a:p>
          <a:p>
            <a:pPr algn="just"/>
            <a:r>
              <a:rPr lang="fa-IR" dirty="0" smtClean="0"/>
              <a:t>بی اراده، صبوری بیجا،بی ابتکار، وابسته، مطیع، ناتوان، بی لیاقت در دفاع از خود، تمایل به کوچک ماندن، شخصیت ضعیف، تسلیم شونده</a:t>
            </a:r>
            <a:endParaRPr lang="fa-IR" dirty="0"/>
          </a:p>
          <a:p>
            <a:pPr algn="just"/>
            <a:endParaRPr lang="en-US" dirty="0"/>
          </a:p>
        </p:txBody>
      </p:sp>
      <p:sp>
        <p:nvSpPr>
          <p:cNvPr id="4" name="Down Arrow 3"/>
          <p:cNvSpPr/>
          <p:nvPr/>
        </p:nvSpPr>
        <p:spPr>
          <a:xfrm>
            <a:off x="3635896" y="4437112"/>
            <a:ext cx="2160240" cy="576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69391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457200" y="1268760"/>
            <a:ext cx="8291264" cy="4857403"/>
          </a:xfrm>
        </p:spPr>
        <p:txBody>
          <a:bodyPr/>
          <a:lstStyle/>
          <a:p>
            <a:pPr marL="0" indent="0" algn="ctr">
              <a:buNone/>
            </a:pPr>
            <a:r>
              <a:rPr lang="fa-IR" dirty="0">
                <a:solidFill>
                  <a:schemeClr val="accent5">
                    <a:lumMod val="75000"/>
                  </a:schemeClr>
                </a:solidFill>
              </a:rPr>
              <a:t>انواع الگوهای رفتاری والدین با فرزندان</a:t>
            </a:r>
          </a:p>
          <a:p>
            <a:r>
              <a:rPr lang="fa-IR" dirty="0" smtClean="0">
                <a:solidFill>
                  <a:schemeClr val="accent6">
                    <a:lumMod val="75000"/>
                  </a:schemeClr>
                </a:solidFill>
              </a:rPr>
              <a:t>والدین بی تفاوت</a:t>
            </a:r>
          </a:p>
          <a:p>
            <a:pPr algn="just"/>
            <a:r>
              <a:rPr lang="fa-IR" dirty="0" smtClean="0"/>
              <a:t>هیچ الگوی تربیتی برای فرزندان وجود ندارد، ساعات زیادی را در بیرون منزل به سر می برند، فرزند زیاد دارند، فرصت ندارند یا راحت طلب هستند، تنها بیرون و مسافرت می روند</a:t>
            </a:r>
          </a:p>
          <a:p>
            <a:pPr algn="just"/>
            <a:endParaRPr lang="fa-IR" dirty="0" smtClean="0"/>
          </a:p>
          <a:p>
            <a:pPr algn="just"/>
            <a:r>
              <a:rPr lang="fa-IR" dirty="0" smtClean="0"/>
              <a:t>فرزندان خود را پذیرفته نشده و مورد بی مهری می دانند</a:t>
            </a:r>
            <a:endParaRPr lang="en-US" dirty="0"/>
          </a:p>
        </p:txBody>
      </p:sp>
      <p:sp>
        <p:nvSpPr>
          <p:cNvPr id="4" name="Down Arrow 3"/>
          <p:cNvSpPr/>
          <p:nvPr/>
        </p:nvSpPr>
        <p:spPr>
          <a:xfrm>
            <a:off x="3707904" y="4221088"/>
            <a:ext cx="1152128" cy="86409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596554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
            </a:r>
            <a:br>
              <a:rPr lang="fa-IR" sz="2800" dirty="0" smtClean="0"/>
            </a:br>
            <a:r>
              <a:rPr lang="fa-IR" sz="2800" dirty="0" smtClean="0"/>
              <a:t>تئوري عملكردي – ساختاري  </a:t>
            </a:r>
            <a:r>
              <a:rPr lang="en-US" sz="2800" dirty="0" smtClean="0"/>
              <a:t>Structural Functional Theory</a:t>
            </a:r>
            <a:r>
              <a:rPr lang="fa-IR" sz="2800" dirty="0" smtClean="0"/>
              <a:t/>
            </a:r>
            <a:br>
              <a:rPr lang="fa-IR" sz="2800" dirty="0" smtClean="0"/>
            </a:br>
            <a:endParaRPr lang="en-US" sz="2800" dirty="0"/>
          </a:p>
        </p:txBody>
      </p:sp>
      <p:sp>
        <p:nvSpPr>
          <p:cNvPr id="3" name="Content Placeholder 2"/>
          <p:cNvSpPr>
            <a:spLocks noGrp="1"/>
          </p:cNvSpPr>
          <p:nvPr>
            <p:ph idx="1"/>
          </p:nvPr>
        </p:nvSpPr>
        <p:spPr>
          <a:xfrm>
            <a:off x="457200" y="1412776"/>
            <a:ext cx="8229600" cy="5112568"/>
          </a:xfrm>
        </p:spPr>
        <p:txBody>
          <a:bodyPr>
            <a:normAutofit/>
          </a:bodyPr>
          <a:lstStyle/>
          <a:p>
            <a:pPr marL="0" indent="0" algn="ctr">
              <a:buNone/>
            </a:pPr>
            <a:r>
              <a:rPr lang="fa-IR" dirty="0">
                <a:solidFill>
                  <a:schemeClr val="accent5">
                    <a:lumMod val="75000"/>
                  </a:schemeClr>
                </a:solidFill>
              </a:rPr>
              <a:t>انواع الگوهای رفتاری والدین با </a:t>
            </a:r>
            <a:r>
              <a:rPr lang="fa-IR" dirty="0" smtClean="0">
                <a:solidFill>
                  <a:schemeClr val="accent5">
                    <a:lumMod val="75000"/>
                  </a:schemeClr>
                </a:solidFill>
              </a:rPr>
              <a:t>فرزندان</a:t>
            </a:r>
          </a:p>
          <a:p>
            <a:pPr algn="just"/>
            <a:r>
              <a:rPr lang="fa-IR" dirty="0" smtClean="0">
                <a:solidFill>
                  <a:schemeClr val="accent6">
                    <a:lumMod val="75000"/>
                  </a:schemeClr>
                </a:solidFill>
              </a:rPr>
              <a:t>رفتارهای ناهماهنگ والدین</a:t>
            </a:r>
          </a:p>
          <a:p>
            <a:pPr marL="0" indent="0" algn="just">
              <a:buNone/>
            </a:pPr>
            <a:r>
              <a:rPr lang="fa-IR" dirty="0" smtClean="0"/>
              <a:t>اختلاف تفکر و عقاید در والدین و عدم تفاهم، تشویق رفتار کودک توسط پدر ، تنبیه مادر را در پی دارد</a:t>
            </a:r>
          </a:p>
          <a:p>
            <a:pPr marL="0" indent="0" algn="just">
              <a:buNone/>
            </a:pPr>
            <a:endParaRPr lang="fa-IR" dirty="0"/>
          </a:p>
          <a:p>
            <a:pPr marL="0" indent="0" algn="just">
              <a:buNone/>
            </a:pPr>
            <a:endParaRPr lang="fa-IR" dirty="0" smtClean="0"/>
          </a:p>
          <a:p>
            <a:pPr marL="0" indent="0" algn="just">
              <a:buNone/>
            </a:pPr>
            <a:r>
              <a:rPr lang="fa-IR" dirty="0" smtClean="0"/>
              <a:t>کودکان دچار نگرانی ، اضطراب بوده و احساس گناه و تقصیر کرده و تشخیص ارزش و ضد ارزش برایشان مشکل است</a:t>
            </a:r>
          </a:p>
          <a:p>
            <a:pPr marL="0" indent="0" algn="just">
              <a:buNone/>
            </a:pPr>
            <a:endParaRPr lang="fa-IR" dirty="0"/>
          </a:p>
          <a:p>
            <a:pPr algn="just"/>
            <a:endParaRPr lang="en-US" dirty="0"/>
          </a:p>
        </p:txBody>
      </p:sp>
      <p:sp>
        <p:nvSpPr>
          <p:cNvPr id="4" name="Down Arrow 3"/>
          <p:cNvSpPr/>
          <p:nvPr/>
        </p:nvSpPr>
        <p:spPr>
          <a:xfrm>
            <a:off x="3707904" y="3789040"/>
            <a:ext cx="2160240" cy="9361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12793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3000" dirty="0"/>
              <a:t/>
            </a:r>
            <a:br>
              <a:rPr lang="fa-IR" sz="3000" dirty="0"/>
            </a:br>
            <a:r>
              <a:rPr lang="fa-IR" sz="3000" dirty="0"/>
              <a:t>تئوري عملكردي – ساختاري  </a:t>
            </a:r>
            <a:r>
              <a:rPr lang="en-US" sz="3000" dirty="0"/>
              <a:t>structural functional theory</a:t>
            </a:r>
            <a:r>
              <a:rPr lang="fa-IR" sz="3000" dirty="0"/>
              <a:t/>
            </a:r>
            <a:br>
              <a:rPr lang="fa-IR" sz="3000" dirty="0"/>
            </a:br>
            <a:endParaRPr lang="en-US" sz="3000" dirty="0"/>
          </a:p>
        </p:txBody>
      </p:sp>
      <p:sp>
        <p:nvSpPr>
          <p:cNvPr id="3" name="Content Placeholder 2"/>
          <p:cNvSpPr>
            <a:spLocks noGrp="1"/>
          </p:cNvSpPr>
          <p:nvPr>
            <p:ph idx="1"/>
          </p:nvPr>
        </p:nvSpPr>
        <p:spPr>
          <a:xfrm>
            <a:off x="457200" y="1600200"/>
            <a:ext cx="8229600" cy="5069160"/>
          </a:xfrm>
        </p:spPr>
        <p:txBody>
          <a:bodyPr/>
          <a:lstStyle/>
          <a:p>
            <a:pPr marL="0" indent="0" algn="ctr">
              <a:buNone/>
            </a:pPr>
            <a:r>
              <a:rPr lang="fa-IR" dirty="0">
                <a:solidFill>
                  <a:schemeClr val="accent5">
                    <a:lumMod val="75000"/>
                  </a:schemeClr>
                </a:solidFill>
              </a:rPr>
              <a:t>انواع الگوهای رفتاری والدین با </a:t>
            </a:r>
            <a:r>
              <a:rPr lang="fa-IR" dirty="0" smtClean="0">
                <a:solidFill>
                  <a:schemeClr val="accent5">
                    <a:lumMod val="75000"/>
                  </a:schemeClr>
                </a:solidFill>
              </a:rPr>
              <a:t>فرزندان</a:t>
            </a:r>
          </a:p>
          <a:p>
            <a:r>
              <a:rPr lang="fa-IR" dirty="0" smtClean="0">
                <a:solidFill>
                  <a:schemeClr val="accent6">
                    <a:lumMod val="75000"/>
                  </a:schemeClr>
                </a:solidFill>
              </a:rPr>
              <a:t>والدین پذیرنده</a:t>
            </a:r>
          </a:p>
          <a:p>
            <a:pPr marL="0" indent="0">
              <a:buNone/>
            </a:pPr>
            <a:r>
              <a:rPr lang="fa-IR" dirty="0" smtClean="0"/>
              <a:t>نیازهای جسمی ،عاطفی، فکری و اجتماعی کودک برآورده می شود. مقدار زیاد محبت و کمی خشم و تنبیه بهترین نوع رابطه میان والدین و کودک است</a:t>
            </a:r>
          </a:p>
          <a:p>
            <a:pPr marL="0" indent="0">
              <a:buNone/>
            </a:pPr>
            <a:endParaRPr lang="fa-IR" dirty="0"/>
          </a:p>
          <a:p>
            <a:pPr marL="0" indent="0">
              <a:buNone/>
            </a:pPr>
            <a:endParaRPr lang="fa-IR" dirty="0" smtClean="0"/>
          </a:p>
          <a:p>
            <a:pPr marL="0" indent="0">
              <a:buNone/>
            </a:pPr>
            <a:r>
              <a:rPr lang="fa-IR" dirty="0" smtClean="0"/>
              <a:t>محبت به کودک موجب احساس ایمنی، اعتماد به نفس و تنبیه منجر به ایجاد حس تشخیص و مسئولیت در کودک می گردد</a:t>
            </a:r>
            <a:endParaRPr lang="fa-IR" dirty="0"/>
          </a:p>
          <a:p>
            <a:endParaRPr lang="en-US" dirty="0"/>
          </a:p>
        </p:txBody>
      </p:sp>
      <p:sp>
        <p:nvSpPr>
          <p:cNvPr id="4" name="Down Arrow 3"/>
          <p:cNvSpPr/>
          <p:nvPr/>
        </p:nvSpPr>
        <p:spPr>
          <a:xfrm>
            <a:off x="3707904" y="4437112"/>
            <a:ext cx="2160240" cy="114967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69473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وظایف پرستار جامعه در تئوری عملکردی ساختاری</a:t>
            </a:r>
            <a:endParaRPr lang="en-US" dirty="0"/>
          </a:p>
        </p:txBody>
      </p:sp>
      <p:sp>
        <p:nvSpPr>
          <p:cNvPr id="3" name="Content Placeholder 2"/>
          <p:cNvSpPr>
            <a:spLocks noGrp="1"/>
          </p:cNvSpPr>
          <p:nvPr>
            <p:ph idx="1"/>
          </p:nvPr>
        </p:nvSpPr>
        <p:spPr>
          <a:xfrm>
            <a:off x="457200" y="1484784"/>
            <a:ext cx="8229600" cy="4896544"/>
          </a:xfrm>
        </p:spPr>
        <p:txBody>
          <a:bodyPr/>
          <a:lstStyle/>
          <a:p>
            <a:r>
              <a:rPr lang="fa-IR" dirty="0" smtClean="0"/>
              <a:t>تشخیص سیستم ارزشی خانواده (تفریح، تحصیل، تندرستی)</a:t>
            </a:r>
          </a:p>
          <a:p>
            <a:r>
              <a:rPr lang="fa-IR" dirty="0" smtClean="0"/>
              <a:t>بررسی ساختار قدرت خانواده (دیکتاتوری، دموکراتیک)</a:t>
            </a:r>
          </a:p>
          <a:p>
            <a:pPr algn="ctr"/>
            <a:r>
              <a:rPr lang="fa-IR" dirty="0" smtClean="0">
                <a:solidFill>
                  <a:schemeClr val="accent6">
                    <a:lumMod val="75000"/>
                  </a:schemeClr>
                </a:solidFill>
              </a:rPr>
              <a:t>در خانواده چه کسی تصمیم می گیرد و چه کسی بیشترین تاثیر را دارد</a:t>
            </a:r>
          </a:p>
          <a:p>
            <a:pPr algn="l"/>
            <a:r>
              <a:rPr lang="en-US" dirty="0" smtClean="0"/>
              <a:t>First </a:t>
            </a:r>
            <a:r>
              <a:rPr lang="en-US" dirty="0"/>
              <a:t>and foremost, it is crucial for the nurses to understand the significance of families for the health of its individuals, as well as, the society.</a:t>
            </a:r>
          </a:p>
        </p:txBody>
      </p:sp>
    </p:spTree>
    <p:extLst>
      <p:ext uri="{BB962C8B-B14F-4D97-AF65-F5344CB8AC3E}">
        <p14:creationId xmlns:p14="http://schemas.microsoft.com/office/powerpoint/2010/main" val="8838926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457200" y="1412776"/>
            <a:ext cx="8229600" cy="4713387"/>
          </a:xfrm>
        </p:spPr>
        <p:txBody>
          <a:bodyPr/>
          <a:lstStyle/>
          <a:p>
            <a:pPr algn="just">
              <a:buNone/>
            </a:pPr>
            <a:r>
              <a:rPr lang="fa-IR" dirty="0" smtClean="0">
                <a:solidFill>
                  <a:srgbClr val="0070C0"/>
                </a:solidFill>
              </a:rPr>
              <a:t>تئوري سيستمهاي خانواده   </a:t>
            </a:r>
            <a:r>
              <a:rPr lang="en-US" dirty="0" smtClean="0">
                <a:solidFill>
                  <a:srgbClr val="0070C0"/>
                </a:solidFill>
              </a:rPr>
              <a:t>family systems theory  </a:t>
            </a:r>
            <a:endParaRPr lang="fa-IR" dirty="0" smtClean="0">
              <a:solidFill>
                <a:srgbClr val="0070C0"/>
              </a:solidFill>
            </a:endParaRPr>
          </a:p>
          <a:p>
            <a:pPr algn="just">
              <a:buNone/>
            </a:pPr>
            <a:r>
              <a:rPr lang="fa-IR" dirty="0" smtClean="0"/>
              <a:t>كاركرد افراد خانواده با يكديگر و يك جامعه بزرگتردر تعامل بوده و تغيير هريك بر كاركرد خانواده تاثير دارد</a:t>
            </a:r>
          </a:p>
          <a:p>
            <a:pPr algn="just">
              <a:buNone/>
            </a:pPr>
            <a:r>
              <a:rPr lang="fa-IR" dirty="0" smtClean="0"/>
              <a:t>خانواده معمولا در برابر تغييرمقاومت مي كند و پرستار جامعه بايستي در برنامه هاي خود اين موضوع را در نظر داشته باشد. پرستاران از اين تئوري براي تعيين اثرات حادثه يا بيماري استفاده مي كنند</a:t>
            </a:r>
          </a:p>
          <a:p>
            <a:pPr algn="just">
              <a:buNone/>
            </a:pPr>
            <a:r>
              <a:rPr lang="en-US" dirty="0" smtClean="0"/>
              <a:t>negentropy, entropy, subsystem , supra system </a:t>
            </a:r>
            <a:endParaRPr lang="fa-IR" dirty="0" smtClean="0"/>
          </a:p>
          <a:p>
            <a:pPr algn="just">
              <a:buNone/>
            </a:pPr>
            <a:endParaRPr lang="fa-IR" dirty="0" smtClean="0"/>
          </a:p>
          <a:p>
            <a:pPr algn="just">
              <a:buNone/>
            </a:pPr>
            <a:endParaRPr lang="fa-I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8435280" cy="850106"/>
          </a:xfrm>
        </p:spPr>
        <p:txBody>
          <a:bodyPr>
            <a:noAutofit/>
          </a:bodyPr>
          <a:lstStyle/>
          <a:p>
            <a:r>
              <a:rPr lang="fa-IR" sz="3600" dirty="0">
                <a:solidFill>
                  <a:srgbClr val="0070C0"/>
                </a:solidFill>
              </a:rPr>
              <a:t>تئوري سيستمهاي خانواده   </a:t>
            </a:r>
            <a:r>
              <a:rPr lang="en-US" sz="3600" dirty="0" smtClean="0">
                <a:solidFill>
                  <a:srgbClr val="0070C0"/>
                </a:solidFill>
              </a:rPr>
              <a:t>Family Systems Theory  </a:t>
            </a:r>
            <a:endParaRPr lang="en-US" sz="3600" dirty="0"/>
          </a:p>
        </p:txBody>
      </p:sp>
      <p:sp>
        <p:nvSpPr>
          <p:cNvPr id="3" name="Content Placeholder 2"/>
          <p:cNvSpPr>
            <a:spLocks noGrp="1"/>
          </p:cNvSpPr>
          <p:nvPr>
            <p:ph idx="1"/>
          </p:nvPr>
        </p:nvSpPr>
        <p:spPr>
          <a:xfrm>
            <a:off x="457200" y="1124744"/>
            <a:ext cx="8229600" cy="5001419"/>
          </a:xfrm>
        </p:spPr>
        <p:txBody>
          <a:bodyPr/>
          <a:lstStyle/>
          <a:p>
            <a:r>
              <a:rPr lang="en-US" dirty="0"/>
              <a:t>negentropy</a:t>
            </a:r>
            <a:r>
              <a:rPr lang="en-US" dirty="0" smtClean="0"/>
              <a:t>, </a:t>
            </a:r>
            <a:r>
              <a:rPr lang="fa-IR" dirty="0" smtClean="0"/>
              <a:t> : سیستم باز خانواده و تبادل انرژی و اطلاعات با محیط</a:t>
            </a:r>
            <a:endParaRPr lang="en-US" dirty="0" smtClean="0"/>
          </a:p>
          <a:p>
            <a:r>
              <a:rPr lang="en-US" dirty="0" smtClean="0"/>
              <a:t>entropy</a:t>
            </a:r>
            <a:r>
              <a:rPr lang="en-US" dirty="0"/>
              <a:t>, </a:t>
            </a:r>
            <a:r>
              <a:rPr lang="fa-IR" dirty="0" smtClean="0"/>
              <a:t>: بازخور منفی و مثبت به سیستم و محدودیت مرز خانواده و تحت تاثیر بودن خانواده توسط جامعه و پویا بودن خانواده</a:t>
            </a:r>
          </a:p>
          <a:p>
            <a:r>
              <a:rPr lang="en-US" dirty="0" smtClean="0"/>
              <a:t>subsystem </a:t>
            </a:r>
            <a:r>
              <a:rPr lang="fa-IR" dirty="0" smtClean="0"/>
              <a:t>: هريك ازاعضای </a:t>
            </a:r>
            <a:r>
              <a:rPr lang="fa-IR" dirty="0"/>
              <a:t>خانواده </a:t>
            </a:r>
            <a:r>
              <a:rPr lang="fa-IR" dirty="0" smtClean="0"/>
              <a:t>هستند</a:t>
            </a:r>
          </a:p>
          <a:p>
            <a:r>
              <a:rPr lang="en-US" dirty="0" smtClean="0"/>
              <a:t>Supra</a:t>
            </a:r>
            <a:r>
              <a:rPr lang="en-US" dirty="0"/>
              <a:t> </a:t>
            </a:r>
            <a:r>
              <a:rPr lang="en-US" dirty="0" smtClean="0"/>
              <a:t>system </a:t>
            </a:r>
            <a:r>
              <a:rPr lang="fa-IR" dirty="0" smtClean="0"/>
              <a:t>: خانواده </a:t>
            </a:r>
            <a:r>
              <a:rPr lang="fa-IR" dirty="0"/>
              <a:t>جزئی از یک سیستم بزرگتر مانند مدرسه </a:t>
            </a:r>
            <a:r>
              <a:rPr lang="fa-IR" dirty="0" smtClean="0"/>
              <a:t>است</a:t>
            </a:r>
            <a:r>
              <a:rPr lang="en-US" dirty="0" smtClean="0"/>
              <a:t>  </a:t>
            </a:r>
            <a:r>
              <a:rPr lang="fa-IR" dirty="0" smtClean="0"/>
              <a:t>وفوق سیستمها شامل محیط فیزیکی، اجتماعی و فرهنگی هستند</a:t>
            </a:r>
            <a:endParaRPr lang="fa-IR" dirty="0"/>
          </a:p>
          <a:p>
            <a:endParaRPr lang="fa-IR" dirty="0"/>
          </a:p>
          <a:p>
            <a:endParaRPr lang="en-US" dirty="0"/>
          </a:p>
        </p:txBody>
      </p:sp>
    </p:spTree>
    <p:extLst>
      <p:ext uri="{BB962C8B-B14F-4D97-AF65-F5344CB8AC3E}">
        <p14:creationId xmlns:p14="http://schemas.microsoft.com/office/powerpoint/2010/main" val="1387889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400" dirty="0" smtClean="0">
                <a:solidFill>
                  <a:srgbClr val="0070C0"/>
                </a:solidFill>
              </a:rPr>
              <a:t>تئوري سيستمهاي خانواده   </a:t>
            </a:r>
            <a:r>
              <a:rPr lang="en-US" sz="3400" dirty="0" smtClean="0">
                <a:solidFill>
                  <a:srgbClr val="0070C0"/>
                </a:solidFill>
              </a:rPr>
              <a:t>Family Systems Theory </a:t>
            </a:r>
            <a:endParaRPr lang="en-US" sz="3400" dirty="0"/>
          </a:p>
        </p:txBody>
      </p:sp>
      <p:sp>
        <p:nvSpPr>
          <p:cNvPr id="3" name="Content Placeholder 2"/>
          <p:cNvSpPr>
            <a:spLocks noGrp="1"/>
          </p:cNvSpPr>
          <p:nvPr>
            <p:ph idx="1"/>
          </p:nvPr>
        </p:nvSpPr>
        <p:spPr>
          <a:xfrm>
            <a:off x="251520" y="1412776"/>
            <a:ext cx="8568952" cy="4968552"/>
          </a:xfrm>
        </p:spPr>
        <p:txBody>
          <a:bodyPr/>
          <a:lstStyle/>
          <a:p>
            <a:r>
              <a:rPr lang="fa-IR" dirty="0" smtClean="0"/>
              <a:t>استرس در یک خانواده با سیستم بسته منجر به عدم سازگاری، اختلال در ادراک، تفکر،احساس و کاهش توانایی افراد شود</a:t>
            </a:r>
          </a:p>
          <a:p>
            <a:r>
              <a:rPr lang="fa-IR" dirty="0" smtClean="0"/>
              <a:t>استرس در يك خانواده با سيستم باز منجر به سازگاري و رشد افراد مي گردد.</a:t>
            </a:r>
            <a:endParaRPr lang="en-US" dirty="0"/>
          </a:p>
        </p:txBody>
      </p:sp>
    </p:spTree>
    <p:extLst>
      <p:ext uri="{BB962C8B-B14F-4D97-AF65-F5344CB8AC3E}">
        <p14:creationId xmlns:p14="http://schemas.microsoft.com/office/powerpoint/2010/main" val="37025762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457200" y="1340768"/>
            <a:ext cx="8229600" cy="4785395"/>
          </a:xfrm>
        </p:spPr>
        <p:txBody>
          <a:bodyPr>
            <a:normAutofit fontScale="92500" lnSpcReduction="10000"/>
          </a:bodyPr>
          <a:lstStyle/>
          <a:p>
            <a:pPr algn="ctr">
              <a:buNone/>
            </a:pPr>
            <a:r>
              <a:rPr lang="fa-IR" dirty="0" smtClean="0">
                <a:solidFill>
                  <a:srgbClr val="0070C0"/>
                </a:solidFill>
              </a:rPr>
              <a:t>تئوري سيستمهاي خانواده   </a:t>
            </a:r>
            <a:r>
              <a:rPr lang="en-US" dirty="0" smtClean="0">
                <a:solidFill>
                  <a:srgbClr val="0070C0"/>
                </a:solidFill>
              </a:rPr>
              <a:t>family systems theory  </a:t>
            </a:r>
            <a:endParaRPr lang="fa-IR" dirty="0" smtClean="0">
              <a:solidFill>
                <a:srgbClr val="0070C0"/>
              </a:solidFill>
            </a:endParaRPr>
          </a:p>
          <a:p>
            <a:pPr>
              <a:buNone/>
            </a:pPr>
            <a:r>
              <a:rPr lang="fa-IR" dirty="0" smtClean="0">
                <a:solidFill>
                  <a:srgbClr val="0070C0"/>
                </a:solidFill>
              </a:rPr>
              <a:t>  </a:t>
            </a:r>
            <a:r>
              <a:rPr lang="fa-IR" dirty="0" smtClean="0">
                <a:solidFill>
                  <a:schemeClr val="accent6">
                    <a:lumMod val="75000"/>
                  </a:schemeClr>
                </a:solidFill>
              </a:rPr>
              <a:t>   مزاياي تئوري سيستمي خانواده</a:t>
            </a:r>
          </a:p>
          <a:p>
            <a:r>
              <a:rPr lang="fa-IR" dirty="0" smtClean="0"/>
              <a:t>بررسي عملكرد و تعيين نيازهاي خانواده</a:t>
            </a:r>
          </a:p>
          <a:p>
            <a:r>
              <a:rPr lang="fa-IR" dirty="0" smtClean="0"/>
              <a:t>در نظر گرفتن سيستم خانواده و نشان دادن مبادلات و داد و ستدهاي بين اعضا و خانواده با اجتماع</a:t>
            </a:r>
          </a:p>
          <a:p>
            <a:r>
              <a:rPr lang="fa-IR" dirty="0" smtClean="0"/>
              <a:t>برنامه ريزي براي افرادي كه مي توانند خانواده را تحت تاثير قرار دهند</a:t>
            </a:r>
          </a:p>
          <a:p>
            <a:pPr>
              <a:buNone/>
            </a:pPr>
            <a:r>
              <a:rPr lang="fa-IR" dirty="0" smtClean="0">
                <a:solidFill>
                  <a:srgbClr val="0070C0"/>
                </a:solidFill>
              </a:rPr>
              <a:t>    </a:t>
            </a:r>
            <a:r>
              <a:rPr lang="fa-IR" dirty="0" smtClean="0">
                <a:solidFill>
                  <a:schemeClr val="accent6">
                    <a:lumMod val="75000"/>
                  </a:schemeClr>
                </a:solidFill>
              </a:rPr>
              <a:t>نقطه ضعف تئوري سيستمي خانواده</a:t>
            </a:r>
          </a:p>
          <a:p>
            <a:r>
              <a:rPr lang="fa-IR" dirty="0" smtClean="0"/>
              <a:t> تمركز تئوري بر تعامل خانواده با سيستمهاي ديگر است تا تمركز بر اعضاي خانواده  </a:t>
            </a:r>
            <a:endParaRPr lang="fa-I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435280" cy="778098"/>
          </a:xfrm>
        </p:spPr>
        <p:txBody>
          <a:bodyPr>
            <a:noAutofit/>
          </a:bodyPr>
          <a:lstStyle/>
          <a:p>
            <a:r>
              <a:rPr lang="fa-IR" sz="3600" dirty="0" smtClean="0">
                <a:solidFill>
                  <a:srgbClr val="0070C0"/>
                </a:solidFill>
              </a:rPr>
              <a:t>تئوري سيستمهاي خانواده  </a:t>
            </a:r>
            <a:r>
              <a:rPr lang="en-US" sz="3600" dirty="0" smtClean="0">
                <a:solidFill>
                  <a:srgbClr val="0070C0"/>
                </a:solidFill>
              </a:rPr>
              <a:t>Family Systems Theory  </a:t>
            </a:r>
            <a:endParaRPr lang="fa-IR" sz="3600" dirty="0"/>
          </a:p>
        </p:txBody>
      </p:sp>
      <p:sp>
        <p:nvSpPr>
          <p:cNvPr id="3" name="Content Placeholder 2"/>
          <p:cNvSpPr>
            <a:spLocks noGrp="1"/>
          </p:cNvSpPr>
          <p:nvPr>
            <p:ph idx="1"/>
          </p:nvPr>
        </p:nvSpPr>
        <p:spPr>
          <a:xfrm>
            <a:off x="395536" y="980728"/>
            <a:ext cx="8496944" cy="5145435"/>
          </a:xfrm>
        </p:spPr>
        <p:txBody>
          <a:bodyPr>
            <a:normAutofit lnSpcReduction="10000"/>
          </a:bodyPr>
          <a:lstStyle/>
          <a:p>
            <a:pPr algn="ctr"/>
            <a:r>
              <a:rPr lang="fa-IR" dirty="0" smtClean="0">
                <a:solidFill>
                  <a:schemeClr val="accent6">
                    <a:lumMod val="75000"/>
                  </a:schemeClr>
                </a:solidFill>
              </a:rPr>
              <a:t>وظايف پرستارجامعه در تئوري سيستمها:</a:t>
            </a:r>
          </a:p>
          <a:p>
            <a:endParaRPr lang="fa-IR" dirty="0" smtClean="0">
              <a:solidFill>
                <a:schemeClr val="accent6">
                  <a:lumMod val="75000"/>
                </a:schemeClr>
              </a:solidFill>
            </a:endParaRPr>
          </a:p>
          <a:p>
            <a:r>
              <a:rPr lang="fa-IR" dirty="0" smtClean="0"/>
              <a:t>اطلاع پرستاران از وضعيت مرزهاي خانواده و هدف قراردادن افرادي از خانواده كه قدرت لازم براي انجام تغييرات را دارند</a:t>
            </a:r>
          </a:p>
          <a:p>
            <a:endParaRPr lang="fa-IR" dirty="0" smtClean="0"/>
          </a:p>
          <a:p>
            <a:r>
              <a:rPr lang="fa-IR" dirty="0" smtClean="0"/>
              <a:t>پرستار در ارزيابي، سيستم خانواده، اعضا، زير سيستمها، آزادي ، مرزها، داده ها، ستاده ها، تعاملات خانواده، فرآيند خانواده، تعديل و تغيير توانايي ها را مورد بررسي قرار مي دهد.</a:t>
            </a:r>
          </a:p>
          <a:p>
            <a:endParaRPr lang="fa-I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457200" y="1340768"/>
            <a:ext cx="8507288" cy="4785395"/>
          </a:xfrm>
        </p:spPr>
        <p:txBody>
          <a:bodyPr/>
          <a:lstStyle/>
          <a:p>
            <a:pPr algn="ctr">
              <a:buNone/>
            </a:pPr>
            <a:r>
              <a:rPr lang="fa-IR" dirty="0" smtClean="0">
                <a:solidFill>
                  <a:srgbClr val="C00000"/>
                </a:solidFill>
              </a:rPr>
              <a:t>تئوري تكاملي   </a:t>
            </a:r>
            <a:r>
              <a:rPr lang="en-US" dirty="0" smtClean="0">
                <a:solidFill>
                  <a:srgbClr val="C00000"/>
                </a:solidFill>
              </a:rPr>
              <a:t>Family Development Theory      </a:t>
            </a:r>
            <a:endParaRPr lang="fa-IR" dirty="0" smtClean="0">
              <a:solidFill>
                <a:srgbClr val="C00000"/>
              </a:solidFill>
            </a:endParaRPr>
          </a:p>
          <a:p>
            <a:r>
              <a:rPr lang="fa-IR" dirty="0" smtClean="0"/>
              <a:t>تغييرات خانواده را در طول زمان توصيف مي كند</a:t>
            </a:r>
          </a:p>
          <a:p>
            <a:r>
              <a:rPr lang="fa-IR" dirty="0" smtClean="0"/>
              <a:t>ازدواج              تولد فرزند            تولد فرزندان بعدي</a:t>
            </a:r>
          </a:p>
          <a:p>
            <a:pPr>
              <a:buNone/>
            </a:pPr>
            <a:r>
              <a:rPr lang="fa-IR" dirty="0" smtClean="0"/>
              <a:t>            </a:t>
            </a:r>
          </a:p>
          <a:p>
            <a:pPr>
              <a:buNone/>
            </a:pPr>
            <a:r>
              <a:rPr lang="fa-IR" sz="2800" dirty="0" smtClean="0"/>
              <a:t>ترك خانواده توسط فرزندان بالغ       مرگ پدر بزرگ يا مادر بزرگ                                           </a:t>
            </a:r>
          </a:p>
          <a:p>
            <a:pPr>
              <a:buNone/>
            </a:pPr>
            <a:endParaRPr lang="fa-IR" dirty="0"/>
          </a:p>
        </p:txBody>
      </p:sp>
      <p:sp>
        <p:nvSpPr>
          <p:cNvPr id="4" name="Left Arrow 3"/>
          <p:cNvSpPr/>
          <p:nvPr/>
        </p:nvSpPr>
        <p:spPr>
          <a:xfrm>
            <a:off x="6084168" y="2708920"/>
            <a:ext cx="1152128" cy="2880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5" name="Left Arrow 4"/>
          <p:cNvSpPr/>
          <p:nvPr/>
        </p:nvSpPr>
        <p:spPr>
          <a:xfrm>
            <a:off x="3419872" y="2708920"/>
            <a:ext cx="1152128" cy="2880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6" name="Curved Right Arrow 5"/>
          <p:cNvSpPr/>
          <p:nvPr/>
        </p:nvSpPr>
        <p:spPr>
          <a:xfrm>
            <a:off x="251520" y="2924944"/>
            <a:ext cx="504056" cy="1224136"/>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7" name="Right Arrow 6"/>
          <p:cNvSpPr/>
          <p:nvPr/>
        </p:nvSpPr>
        <p:spPr>
          <a:xfrm>
            <a:off x="4644008" y="3789040"/>
            <a:ext cx="504056"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rtl="1">
              <a:buNone/>
            </a:pPr>
            <a:r>
              <a:rPr lang="fa-IR" sz="5400" dirty="0" smtClean="0"/>
              <a:t>تئوريهاي </a:t>
            </a:r>
            <a:r>
              <a:rPr lang="fa-IR" sz="5400" dirty="0"/>
              <a:t>پرستاري </a:t>
            </a:r>
            <a:r>
              <a:rPr lang="fa-IR" sz="5400" dirty="0" smtClean="0"/>
              <a:t>خانواده</a:t>
            </a:r>
          </a:p>
          <a:p>
            <a:pPr marL="0" indent="0" algn="ctr" rtl="1">
              <a:buNone/>
            </a:pPr>
            <a:endParaRPr lang="en-GB" sz="5400" dirty="0" smtClean="0"/>
          </a:p>
          <a:p>
            <a:pPr marL="0" indent="0" algn="ctr" rtl="1">
              <a:buNone/>
            </a:pPr>
            <a:r>
              <a:rPr lang="fa-IR" sz="5400" dirty="0" smtClean="0">
                <a:solidFill>
                  <a:srgbClr val="00B0F0"/>
                </a:solidFill>
              </a:rPr>
              <a:t>تئوری تکاملی </a:t>
            </a:r>
          </a:p>
          <a:p>
            <a:pPr marL="0" indent="0" algn="ctr" rtl="1">
              <a:buNone/>
            </a:pPr>
            <a:r>
              <a:rPr lang="fa-IR" sz="5400" dirty="0" smtClean="0">
                <a:solidFill>
                  <a:srgbClr val="00B0F0"/>
                </a:solidFill>
              </a:rPr>
              <a:t>(مراحل زندگی خانواده)</a:t>
            </a:r>
            <a:endParaRPr lang="en-GB" sz="5400" dirty="0">
              <a:solidFill>
                <a:srgbClr val="00B0F0"/>
              </a:solidFill>
            </a:endParaRPr>
          </a:p>
        </p:txBody>
      </p:sp>
    </p:spTree>
    <p:extLst>
      <p:ext uri="{BB962C8B-B14F-4D97-AF65-F5344CB8AC3E}">
        <p14:creationId xmlns:p14="http://schemas.microsoft.com/office/powerpoint/2010/main" val="19165073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457200" y="1340768"/>
            <a:ext cx="8507288" cy="4785395"/>
          </a:xfrm>
        </p:spPr>
        <p:txBody>
          <a:bodyPr/>
          <a:lstStyle/>
          <a:p>
            <a:pPr algn="ctr" rtl="1">
              <a:buNone/>
            </a:pPr>
            <a:r>
              <a:rPr lang="fa-IR" dirty="0" smtClean="0">
                <a:solidFill>
                  <a:srgbClr val="C00000"/>
                </a:solidFill>
              </a:rPr>
              <a:t>تئوري تكاملي   </a:t>
            </a:r>
            <a:r>
              <a:rPr lang="en-US" dirty="0" smtClean="0">
                <a:solidFill>
                  <a:srgbClr val="C00000"/>
                </a:solidFill>
              </a:rPr>
              <a:t>family development theory      </a:t>
            </a:r>
            <a:endParaRPr lang="fa-IR" dirty="0" smtClean="0">
              <a:solidFill>
                <a:srgbClr val="C00000"/>
              </a:solidFill>
            </a:endParaRPr>
          </a:p>
          <a:p>
            <a:pPr algn="r" rtl="1"/>
            <a:r>
              <a:rPr lang="fa-IR" dirty="0" smtClean="0"/>
              <a:t>تغييرات خانواده را در طول زمان توصيف مي كند</a:t>
            </a:r>
          </a:p>
          <a:p>
            <a:pPr algn="r" rtl="1"/>
            <a:r>
              <a:rPr lang="fa-IR" dirty="0" smtClean="0"/>
              <a:t>ازدواج              تولد فرزند            تولد فرزندان بعدي</a:t>
            </a:r>
          </a:p>
          <a:p>
            <a:pPr algn="r" rtl="1">
              <a:buNone/>
            </a:pPr>
            <a:r>
              <a:rPr lang="fa-IR" dirty="0" smtClean="0"/>
              <a:t>            </a:t>
            </a:r>
          </a:p>
          <a:p>
            <a:pPr algn="r" rtl="1">
              <a:buNone/>
            </a:pPr>
            <a:r>
              <a:rPr lang="en-GB" sz="2800" dirty="0" smtClean="0"/>
              <a:t> </a:t>
            </a:r>
            <a:r>
              <a:rPr lang="fa-IR" sz="2800" dirty="0" smtClean="0"/>
              <a:t>ترك خانواده توسط فرزندان بالغ       مرگ پدر بزرگ يا مادر بزرگ                                           </a:t>
            </a:r>
          </a:p>
          <a:p>
            <a:pPr algn="r" rtl="1">
              <a:buNone/>
            </a:pPr>
            <a:endParaRPr lang="fa-IR" dirty="0"/>
          </a:p>
        </p:txBody>
      </p:sp>
      <p:sp>
        <p:nvSpPr>
          <p:cNvPr id="4" name="Left Arrow 3"/>
          <p:cNvSpPr/>
          <p:nvPr/>
        </p:nvSpPr>
        <p:spPr>
          <a:xfrm>
            <a:off x="6084168" y="2708920"/>
            <a:ext cx="1152128" cy="2880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5" name="Left Arrow 4"/>
          <p:cNvSpPr/>
          <p:nvPr/>
        </p:nvSpPr>
        <p:spPr>
          <a:xfrm>
            <a:off x="3419872" y="2708920"/>
            <a:ext cx="1152128" cy="2880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6" name="Curved Right Arrow 5"/>
          <p:cNvSpPr/>
          <p:nvPr/>
        </p:nvSpPr>
        <p:spPr>
          <a:xfrm>
            <a:off x="251520" y="2924944"/>
            <a:ext cx="504056" cy="1224136"/>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7" name="Right Arrow 6"/>
          <p:cNvSpPr/>
          <p:nvPr/>
        </p:nvSpPr>
        <p:spPr>
          <a:xfrm>
            <a:off x="4644008" y="3789040"/>
            <a:ext cx="504056"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6075212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864096"/>
          </a:xfrm>
        </p:spPr>
        <p:txBody>
          <a:bodyPr>
            <a:noAutofit/>
          </a:bodyPr>
          <a:lstStyle/>
          <a:p>
            <a:r>
              <a:rPr lang="fa-IR" sz="4000" dirty="0" smtClean="0">
                <a:solidFill>
                  <a:schemeClr val="tx2">
                    <a:lumMod val="60000"/>
                    <a:lumOff val="40000"/>
                  </a:schemeClr>
                </a:solidFill>
              </a:rPr>
              <a:t>تئوري تكاملي</a:t>
            </a:r>
            <a:endParaRPr lang="fa-IR" sz="4000" dirty="0">
              <a:solidFill>
                <a:schemeClr val="tx2">
                  <a:lumMod val="60000"/>
                  <a:lumOff val="40000"/>
                </a:schemeClr>
              </a:solidFill>
            </a:endParaRPr>
          </a:p>
        </p:txBody>
      </p:sp>
      <p:sp>
        <p:nvSpPr>
          <p:cNvPr id="3" name="Content Placeholder 2"/>
          <p:cNvSpPr>
            <a:spLocks noGrp="1"/>
          </p:cNvSpPr>
          <p:nvPr>
            <p:ph idx="1"/>
          </p:nvPr>
        </p:nvSpPr>
        <p:spPr>
          <a:xfrm>
            <a:off x="251520" y="1124744"/>
            <a:ext cx="8640960" cy="5544616"/>
          </a:xfrm>
        </p:spPr>
        <p:txBody>
          <a:bodyPr>
            <a:normAutofit lnSpcReduction="10000"/>
          </a:bodyPr>
          <a:lstStyle/>
          <a:p>
            <a:pPr algn="ctr" rtl="1">
              <a:buNone/>
            </a:pPr>
            <a:r>
              <a:rPr lang="fa-IR" dirty="0" smtClean="0">
                <a:solidFill>
                  <a:schemeClr val="accent6">
                    <a:lumMod val="75000"/>
                  </a:schemeClr>
                </a:solidFill>
              </a:rPr>
              <a:t>هشت مرحله تكاملي انسان از ديدگاه اريكسون</a:t>
            </a:r>
          </a:p>
          <a:p>
            <a:pPr algn="r" rtl="1"/>
            <a:r>
              <a:rPr lang="fa-IR" dirty="0" smtClean="0">
                <a:solidFill>
                  <a:srgbClr val="FF0000"/>
                </a:solidFill>
              </a:rPr>
              <a:t>شيرخوارگي</a:t>
            </a:r>
            <a:r>
              <a:rPr lang="fa-IR" dirty="0" smtClean="0"/>
              <a:t>:اعتماد يا عدم اعتماد را ياد مي گيرد</a:t>
            </a:r>
          </a:p>
          <a:p>
            <a:pPr algn="r" rtl="1"/>
            <a:r>
              <a:rPr lang="fa-IR" dirty="0" smtClean="0">
                <a:solidFill>
                  <a:srgbClr val="FF0000"/>
                </a:solidFill>
              </a:rPr>
              <a:t>نوپايي:</a:t>
            </a:r>
            <a:r>
              <a:rPr lang="fa-IR" dirty="0" smtClean="0"/>
              <a:t> نياز به استقلال و يا ترديد و گناه را ياد مي گيرد</a:t>
            </a:r>
          </a:p>
          <a:p>
            <a:pPr algn="r" rtl="1"/>
            <a:r>
              <a:rPr lang="fa-IR" dirty="0" smtClean="0">
                <a:solidFill>
                  <a:srgbClr val="FF0000"/>
                </a:solidFill>
              </a:rPr>
              <a:t>قبل از مدرسه: </a:t>
            </a:r>
            <a:r>
              <a:rPr lang="fa-IR" dirty="0" smtClean="0"/>
              <a:t>تمركز بر ابتكار وخلاقيت است</a:t>
            </a:r>
          </a:p>
          <a:p>
            <a:pPr algn="r" rtl="1"/>
            <a:r>
              <a:rPr lang="fa-IR" dirty="0" smtClean="0">
                <a:solidFill>
                  <a:srgbClr val="FF0000"/>
                </a:solidFill>
              </a:rPr>
              <a:t>سن مدرسه: </a:t>
            </a:r>
            <a:r>
              <a:rPr lang="fa-IR" dirty="0" smtClean="0"/>
              <a:t>احساس مفيد بودن و يا حقارت و گناه</a:t>
            </a:r>
          </a:p>
          <a:p>
            <a:pPr algn="r" rtl="1"/>
            <a:r>
              <a:rPr lang="fa-IR" dirty="0" smtClean="0">
                <a:solidFill>
                  <a:srgbClr val="FF0000"/>
                </a:solidFill>
              </a:rPr>
              <a:t>نوجواني:</a:t>
            </a:r>
            <a:r>
              <a:rPr lang="fa-IR" dirty="0" smtClean="0"/>
              <a:t> داشتن هويت واضح لازم است</a:t>
            </a:r>
          </a:p>
          <a:p>
            <a:pPr algn="r" rtl="1"/>
            <a:r>
              <a:rPr lang="fa-IR" dirty="0" smtClean="0">
                <a:solidFill>
                  <a:srgbClr val="FF0000"/>
                </a:solidFill>
              </a:rPr>
              <a:t>جواني:</a:t>
            </a:r>
            <a:r>
              <a:rPr lang="fa-IR" dirty="0" smtClean="0"/>
              <a:t> نياز به صميميت است</a:t>
            </a:r>
          </a:p>
          <a:p>
            <a:pPr algn="r" rtl="1"/>
            <a:r>
              <a:rPr lang="fa-IR" dirty="0" smtClean="0">
                <a:solidFill>
                  <a:srgbClr val="FF0000"/>
                </a:solidFill>
              </a:rPr>
              <a:t>ميانسالي:</a:t>
            </a:r>
            <a:r>
              <a:rPr lang="fa-IR" dirty="0" smtClean="0"/>
              <a:t> شامل دو بعد خلاقيت و مجذوب شدن به خود است خلاقيت به معني ارتباط با آينده ، جهان و جامعه است</a:t>
            </a:r>
          </a:p>
          <a:p>
            <a:pPr algn="r" rtl="1"/>
            <a:r>
              <a:rPr lang="fa-IR" dirty="0" smtClean="0">
                <a:solidFill>
                  <a:srgbClr val="FF0000"/>
                </a:solidFill>
              </a:rPr>
              <a:t>پيري:</a:t>
            </a:r>
            <a:r>
              <a:rPr lang="fa-IR" dirty="0" smtClean="0"/>
              <a:t> با احساس تكامل يا ركودي و نااميدي توام است</a:t>
            </a:r>
            <a:endParaRPr lang="fa-IR" dirty="0"/>
          </a:p>
        </p:txBody>
      </p:sp>
    </p:spTree>
    <p:extLst>
      <p:ext uri="{BB962C8B-B14F-4D97-AF65-F5344CB8AC3E}">
        <p14:creationId xmlns:p14="http://schemas.microsoft.com/office/powerpoint/2010/main" val="136068534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fa-IR" dirty="0" smtClean="0"/>
              <a:t>تئوري تكاملي</a:t>
            </a:r>
            <a:endParaRPr lang="fa-IR" dirty="0"/>
          </a:p>
        </p:txBody>
      </p:sp>
      <p:sp>
        <p:nvSpPr>
          <p:cNvPr id="3" name="Content Placeholder 2"/>
          <p:cNvSpPr>
            <a:spLocks noGrp="1"/>
          </p:cNvSpPr>
          <p:nvPr>
            <p:ph idx="1"/>
          </p:nvPr>
        </p:nvSpPr>
        <p:spPr>
          <a:xfrm>
            <a:off x="179512" y="1268760"/>
            <a:ext cx="8686800" cy="5184576"/>
          </a:xfrm>
        </p:spPr>
        <p:txBody>
          <a:bodyPr>
            <a:normAutofit fontScale="92500" lnSpcReduction="10000"/>
          </a:bodyPr>
          <a:lstStyle/>
          <a:p>
            <a:pPr algn="ctr" rtl="1">
              <a:buNone/>
            </a:pPr>
            <a:r>
              <a:rPr lang="fa-IR" dirty="0" smtClean="0">
                <a:solidFill>
                  <a:srgbClr val="C00000"/>
                </a:solidFill>
              </a:rPr>
              <a:t>پيش فرضهاي تئوري تكاملي</a:t>
            </a:r>
          </a:p>
          <a:p>
            <a:pPr algn="r" rtl="1"/>
            <a:r>
              <a:rPr lang="fa-IR" dirty="0" smtClean="0"/>
              <a:t>تغيير و تكامل با انگيزه هاي دروني و بيروني و روشهاي مختلف انجام مي شود</a:t>
            </a:r>
          </a:p>
          <a:p>
            <a:pPr algn="r" rtl="1"/>
            <a:r>
              <a:rPr lang="fa-IR" dirty="0" smtClean="0"/>
              <a:t>وظايف تكاملي اهداف رو به جلو و تدريجي هستند</a:t>
            </a:r>
          </a:p>
          <a:p>
            <a:pPr algn="r" rtl="1"/>
            <a:r>
              <a:rPr lang="fa-IR" dirty="0" smtClean="0"/>
              <a:t>هر خانواده از نظر سني،انتظارات نقشي، موقعيت منحصر به فرد است</a:t>
            </a:r>
          </a:p>
          <a:p>
            <a:pPr algn="r" rtl="1"/>
            <a:r>
              <a:rPr lang="fa-IR" dirty="0" smtClean="0"/>
              <a:t>افراد و خانواده ها تابع ساختار اجتماعي فعلي و تاريخچه شان هستند</a:t>
            </a:r>
          </a:p>
          <a:p>
            <a:pPr algn="r" rtl="1"/>
            <a:r>
              <a:rPr lang="fa-IR" dirty="0" smtClean="0"/>
              <a:t>خانواده ها عليرغم طي راههاي مختلف تكاملي مشتركاتي هم دارند</a:t>
            </a:r>
          </a:p>
          <a:p>
            <a:pPr algn="r" rtl="1"/>
            <a:r>
              <a:rPr lang="fa-IR" dirty="0" smtClean="0"/>
              <a:t>خانواده ها از طريق فرايندهاي مختلف به سطوح تكاملي مشترك مي رسند</a:t>
            </a:r>
            <a:endParaRPr lang="fa-IR" dirty="0"/>
          </a:p>
        </p:txBody>
      </p:sp>
    </p:spTree>
    <p:extLst>
      <p:ext uri="{BB962C8B-B14F-4D97-AF65-F5344CB8AC3E}">
        <p14:creationId xmlns:p14="http://schemas.microsoft.com/office/powerpoint/2010/main" val="37823600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روش کارتئوری تکاملی</a:t>
            </a:r>
            <a:endParaRPr lang="en-US" dirty="0"/>
          </a:p>
        </p:txBody>
      </p:sp>
      <p:sp>
        <p:nvSpPr>
          <p:cNvPr id="3" name="Content Placeholder 2"/>
          <p:cNvSpPr>
            <a:spLocks noGrp="1"/>
          </p:cNvSpPr>
          <p:nvPr>
            <p:ph idx="1"/>
          </p:nvPr>
        </p:nvSpPr>
        <p:spPr>
          <a:xfrm>
            <a:off x="457200" y="1268760"/>
            <a:ext cx="8229600" cy="5184576"/>
          </a:xfrm>
        </p:spPr>
        <p:txBody>
          <a:bodyPr/>
          <a:lstStyle/>
          <a:p>
            <a:endParaRPr lang="fa-IR" dirty="0" smtClean="0"/>
          </a:p>
          <a:p>
            <a:r>
              <a:rPr lang="fa-IR" dirty="0" smtClean="0"/>
              <a:t>پیش بینی مشکلات بالینی و شناسایی تواناییهای خانواده </a:t>
            </a:r>
          </a:p>
          <a:p>
            <a:r>
              <a:rPr lang="fa-IR" dirty="0" smtClean="0"/>
              <a:t>طرح سوالاتی از قبیل :</a:t>
            </a:r>
          </a:p>
          <a:p>
            <a:pPr marL="0" indent="0">
              <a:buNone/>
            </a:pPr>
            <a:r>
              <a:rPr lang="fa-IR" dirty="0"/>
              <a:t> </a:t>
            </a:r>
            <a:r>
              <a:rPr lang="fa-IR" dirty="0" smtClean="0"/>
              <a:t>           </a:t>
            </a:r>
            <a:r>
              <a:rPr lang="fa-IR" dirty="0" smtClean="0">
                <a:solidFill>
                  <a:schemeClr val="tx2">
                    <a:lumMod val="75000"/>
                  </a:schemeClr>
                </a:solidFill>
              </a:rPr>
              <a:t>خانواده در کدام مرحله از زندگی قرار دارد</a:t>
            </a:r>
          </a:p>
          <a:p>
            <a:pPr marL="0" indent="0">
              <a:buNone/>
            </a:pPr>
            <a:endParaRPr lang="fa-IR" dirty="0" smtClean="0">
              <a:solidFill>
                <a:schemeClr val="tx2">
                  <a:lumMod val="75000"/>
                </a:schemeClr>
              </a:solidFill>
            </a:endParaRPr>
          </a:p>
          <a:p>
            <a:pPr marL="0" indent="0">
              <a:buNone/>
            </a:pPr>
            <a:r>
              <a:rPr lang="fa-IR" dirty="0">
                <a:solidFill>
                  <a:schemeClr val="tx2">
                    <a:lumMod val="75000"/>
                  </a:schemeClr>
                </a:solidFill>
              </a:rPr>
              <a:t> </a:t>
            </a:r>
            <a:r>
              <a:rPr lang="fa-IR" dirty="0" smtClean="0">
                <a:solidFill>
                  <a:schemeClr val="tx2">
                    <a:lumMod val="75000"/>
                  </a:schemeClr>
                </a:solidFill>
              </a:rPr>
              <a:t>           تعیین وظایف تکاملی که انجام نشده اند</a:t>
            </a:r>
          </a:p>
          <a:p>
            <a:pPr marL="0" indent="0">
              <a:buNone/>
            </a:pPr>
            <a:endParaRPr lang="fa-IR" dirty="0" smtClean="0">
              <a:solidFill>
                <a:schemeClr val="tx2">
                  <a:lumMod val="75000"/>
                </a:schemeClr>
              </a:solidFill>
            </a:endParaRPr>
          </a:p>
          <a:p>
            <a:pPr marL="0" indent="0">
              <a:buNone/>
            </a:pPr>
            <a:r>
              <a:rPr lang="fa-IR" dirty="0">
                <a:solidFill>
                  <a:schemeClr val="tx2">
                    <a:lumMod val="75000"/>
                  </a:schemeClr>
                </a:solidFill>
              </a:rPr>
              <a:t> </a:t>
            </a:r>
            <a:r>
              <a:rPr lang="fa-IR" dirty="0" smtClean="0">
                <a:solidFill>
                  <a:schemeClr val="tx2">
                    <a:lumMod val="75000"/>
                  </a:schemeClr>
                </a:solidFill>
              </a:rPr>
              <a:t>           راهکارهای پرستاری بر اساس تئوری تکاملی</a:t>
            </a:r>
          </a:p>
          <a:p>
            <a:pPr marL="0" indent="0">
              <a:buNone/>
            </a:pPr>
            <a:endParaRPr lang="en-US" dirty="0"/>
          </a:p>
        </p:txBody>
      </p:sp>
    </p:spTree>
    <p:extLst>
      <p:ext uri="{BB962C8B-B14F-4D97-AF65-F5344CB8AC3E}">
        <p14:creationId xmlns:p14="http://schemas.microsoft.com/office/powerpoint/2010/main" val="4445802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US" dirty="0" smtClean="0"/>
              <a:t> </a:t>
            </a:r>
            <a:r>
              <a:rPr lang="fa-IR" dirty="0" smtClean="0"/>
              <a:t>تئوري تكاملي</a:t>
            </a:r>
            <a:endParaRPr lang="fa-IR" dirty="0"/>
          </a:p>
        </p:txBody>
      </p:sp>
      <p:sp>
        <p:nvSpPr>
          <p:cNvPr id="3" name="Content Placeholder 2"/>
          <p:cNvSpPr>
            <a:spLocks noGrp="1"/>
          </p:cNvSpPr>
          <p:nvPr>
            <p:ph idx="1"/>
          </p:nvPr>
        </p:nvSpPr>
        <p:spPr>
          <a:xfrm>
            <a:off x="457200" y="1196752"/>
            <a:ext cx="8229600" cy="4929411"/>
          </a:xfrm>
        </p:spPr>
        <p:txBody>
          <a:bodyPr>
            <a:normAutofit/>
          </a:bodyPr>
          <a:lstStyle/>
          <a:p>
            <a:pPr algn="ctr" rtl="1">
              <a:buNone/>
            </a:pPr>
            <a:r>
              <a:rPr lang="fa-IR" dirty="0" smtClean="0">
                <a:solidFill>
                  <a:srgbClr val="C00000"/>
                </a:solidFill>
              </a:rPr>
              <a:t>وظايف تكاملي خانواده</a:t>
            </a:r>
          </a:p>
          <a:p>
            <a:pPr marL="0" indent="0" algn="ctr" rtl="1">
              <a:buNone/>
            </a:pPr>
            <a:r>
              <a:rPr lang="fa-IR" dirty="0" smtClean="0"/>
              <a:t>در دوره های مختلف متفاوت است: </a:t>
            </a:r>
          </a:p>
          <a:p>
            <a:pPr algn="just" rtl="1"/>
            <a:r>
              <a:rPr lang="fa-IR" dirty="0" smtClean="0">
                <a:solidFill>
                  <a:schemeClr val="tx2">
                    <a:lumMod val="60000"/>
                    <a:lumOff val="40000"/>
                  </a:schemeClr>
                </a:solidFill>
              </a:rPr>
              <a:t>رشد اعضا،</a:t>
            </a:r>
          </a:p>
          <a:p>
            <a:pPr algn="just" rtl="1"/>
            <a:r>
              <a:rPr lang="fa-IR" dirty="0" smtClean="0">
                <a:solidFill>
                  <a:schemeClr val="tx2">
                    <a:lumMod val="60000"/>
                    <a:lumOff val="40000"/>
                  </a:schemeClr>
                </a:solidFill>
              </a:rPr>
              <a:t> اجتماعی شدن، </a:t>
            </a:r>
          </a:p>
          <a:p>
            <a:pPr algn="just" rtl="1"/>
            <a:r>
              <a:rPr lang="fa-IR" dirty="0" smtClean="0">
                <a:solidFill>
                  <a:schemeClr val="tx2">
                    <a:lumMod val="60000"/>
                    <a:lumOff val="40000"/>
                  </a:schemeClr>
                </a:solidFill>
              </a:rPr>
              <a:t>عدم عبور از خیابان قبل از مدرسه،</a:t>
            </a:r>
          </a:p>
          <a:p>
            <a:pPr algn="just" rtl="1"/>
            <a:r>
              <a:rPr lang="fa-IR" dirty="0" smtClean="0">
                <a:solidFill>
                  <a:schemeClr val="tx2">
                    <a:lumMod val="60000"/>
                    <a:lumOff val="40000"/>
                  </a:schemeClr>
                </a:solidFill>
              </a:rPr>
              <a:t> تقسیم کار و مسئولیت در خانواده در سنین مدرسه</a:t>
            </a:r>
          </a:p>
          <a:p>
            <a:pPr algn="r" rtl="1"/>
            <a:endParaRPr lang="fa-IR" dirty="0" smtClean="0"/>
          </a:p>
          <a:p>
            <a:pPr algn="r" rtl="1"/>
            <a:endParaRPr lang="fa-IR" dirty="0"/>
          </a:p>
        </p:txBody>
      </p:sp>
    </p:spTree>
    <p:extLst>
      <p:ext uri="{BB962C8B-B14F-4D97-AF65-F5344CB8AC3E}">
        <p14:creationId xmlns:p14="http://schemas.microsoft.com/office/powerpoint/2010/main" val="12234201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fa-IR" dirty="0"/>
              <a:t>تئوري تكاملي</a:t>
            </a:r>
            <a:endParaRPr lang="en-US" dirty="0"/>
          </a:p>
        </p:txBody>
      </p:sp>
      <p:sp>
        <p:nvSpPr>
          <p:cNvPr id="3" name="Content Placeholder 2"/>
          <p:cNvSpPr>
            <a:spLocks noGrp="1"/>
          </p:cNvSpPr>
          <p:nvPr>
            <p:ph idx="1"/>
          </p:nvPr>
        </p:nvSpPr>
        <p:spPr>
          <a:xfrm>
            <a:off x="323528" y="1412776"/>
            <a:ext cx="8363272" cy="5256584"/>
          </a:xfrm>
        </p:spPr>
        <p:txBody>
          <a:bodyPr>
            <a:normAutofit fontScale="85000" lnSpcReduction="20000"/>
          </a:bodyPr>
          <a:lstStyle/>
          <a:p>
            <a:pPr marL="0" indent="0" algn="ctr" rtl="1">
              <a:buNone/>
            </a:pPr>
            <a:r>
              <a:rPr lang="fa-IR" dirty="0">
                <a:solidFill>
                  <a:srgbClr val="C00000"/>
                </a:solidFill>
              </a:rPr>
              <a:t>وظايف تكاملي خانواده</a:t>
            </a:r>
          </a:p>
          <a:p>
            <a:pPr algn="ctr" rtl="1">
              <a:buNone/>
            </a:pPr>
            <a:r>
              <a:rPr lang="fa-IR" dirty="0" smtClean="0"/>
              <a:t>1- </a:t>
            </a:r>
            <a:r>
              <a:rPr lang="fa-IR" dirty="0" smtClean="0">
                <a:solidFill>
                  <a:schemeClr val="tx2">
                    <a:lumMod val="60000"/>
                    <a:lumOff val="40000"/>
                  </a:schemeClr>
                </a:solidFill>
              </a:rPr>
              <a:t>تشكيل خانواده</a:t>
            </a:r>
          </a:p>
          <a:p>
            <a:pPr marL="0" indent="0" algn="ctr" rtl="1">
              <a:buNone/>
            </a:pPr>
            <a:r>
              <a:rPr lang="fa-IR" dirty="0" smtClean="0">
                <a:solidFill>
                  <a:schemeClr val="accent6">
                    <a:lumMod val="75000"/>
                  </a:schemeClr>
                </a:solidFill>
              </a:rPr>
              <a:t>با ازدواج شروع می شود ووظایف خانواده در این مرحله:</a:t>
            </a:r>
          </a:p>
          <a:p>
            <a:pPr algn="r" rtl="1"/>
            <a:r>
              <a:rPr lang="fa-IR" dirty="0" smtClean="0"/>
              <a:t>فراهم کردن محیط رضایت بخش دوطرفه</a:t>
            </a:r>
          </a:p>
          <a:p>
            <a:pPr algn="r" rtl="1"/>
            <a:r>
              <a:rPr lang="fa-IR" dirty="0" smtClean="0"/>
              <a:t>تنظیم خانواده و ارتباط رضایت بخش با دیگران و تعیین قوانین خوردن، خوابیدن، گردش و تفریح</a:t>
            </a:r>
            <a:endParaRPr lang="fa-IR" dirty="0"/>
          </a:p>
          <a:p>
            <a:pPr algn="r" rtl="1"/>
            <a:r>
              <a:rPr lang="fa-IR" dirty="0"/>
              <a:t>ارتقاء دستيابي به وظايف تكاملي براي تمام اعضا (حاملگي زودرس از تطابق زناشويي كاسته و مشكلات بهداشت رواني براي كودك و والدين ايجاد مي كند)</a:t>
            </a:r>
          </a:p>
          <a:p>
            <a:pPr algn="r" rtl="1"/>
            <a:r>
              <a:rPr lang="fa-IR" dirty="0"/>
              <a:t>فرزنددار شدن (نخست زايي، فقدان فاميل و نبود همسر براي نگهداري فرزند، داشتن عوارض بارداري، مرگ نزديكان، بيماري مادر در دوران بارداري، ناقص ماندن تحصيلات مادر، بيماري مادر پس از زايمان)</a:t>
            </a:r>
          </a:p>
          <a:p>
            <a:pPr algn="r" rtl="1"/>
            <a:endParaRPr lang="en-US" dirty="0"/>
          </a:p>
        </p:txBody>
      </p:sp>
    </p:spTree>
    <p:extLst>
      <p:ext uri="{BB962C8B-B14F-4D97-AF65-F5344CB8AC3E}">
        <p14:creationId xmlns:p14="http://schemas.microsoft.com/office/powerpoint/2010/main" val="32545615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تئوری تکاملی</a:t>
            </a:r>
            <a:endParaRPr lang="en-US" dirty="0"/>
          </a:p>
        </p:txBody>
      </p:sp>
      <p:sp>
        <p:nvSpPr>
          <p:cNvPr id="3" name="Content Placeholder 2"/>
          <p:cNvSpPr>
            <a:spLocks noGrp="1"/>
          </p:cNvSpPr>
          <p:nvPr>
            <p:ph idx="1"/>
          </p:nvPr>
        </p:nvSpPr>
        <p:spPr>
          <a:xfrm>
            <a:off x="457200" y="1600200"/>
            <a:ext cx="8229600" cy="4925144"/>
          </a:xfrm>
        </p:spPr>
        <p:txBody>
          <a:bodyPr>
            <a:normAutofit fontScale="92500" lnSpcReduction="10000"/>
          </a:bodyPr>
          <a:lstStyle/>
          <a:p>
            <a:pPr marL="0" indent="0" algn="ctr" rtl="1">
              <a:buNone/>
            </a:pPr>
            <a:r>
              <a:rPr lang="fa-IR" dirty="0" smtClean="0">
                <a:solidFill>
                  <a:schemeClr val="tx2">
                    <a:lumMod val="60000"/>
                    <a:lumOff val="40000"/>
                  </a:schemeClr>
                </a:solidFill>
              </a:rPr>
              <a:t>وظایف پرستاری در مرحله تشکیل خانواده</a:t>
            </a:r>
          </a:p>
          <a:p>
            <a:pPr algn="r" rtl="1"/>
            <a:r>
              <a:rPr lang="fa-IR" dirty="0" smtClean="0"/>
              <a:t>آموزش و مشاوره در مورد تنظیم خانواده</a:t>
            </a:r>
          </a:p>
          <a:p>
            <a:pPr algn="r" rtl="1"/>
            <a:r>
              <a:rPr lang="fa-IR" dirty="0" smtClean="0"/>
              <a:t>تطابق با نقش والدی</a:t>
            </a:r>
          </a:p>
          <a:p>
            <a:pPr algn="r" rtl="1"/>
            <a:r>
              <a:rPr lang="fa-IR" dirty="0" smtClean="0"/>
              <a:t>نقش جنسی و آموزش و مشاوره قبل از زایمان</a:t>
            </a:r>
          </a:p>
          <a:p>
            <a:pPr algn="r" rtl="1"/>
            <a:r>
              <a:rPr lang="fa-IR" dirty="0" smtClean="0"/>
              <a:t>حاملگی زودرس و کاهش تطابق زناشویی و مسائل روانی مرتبط</a:t>
            </a:r>
          </a:p>
          <a:p>
            <a:pPr algn="r" rtl="1"/>
            <a:r>
              <a:rPr lang="fa-IR" dirty="0" smtClean="0"/>
              <a:t>آموزش های دورا </a:t>
            </a:r>
            <a:r>
              <a:rPr lang="fa-IR" dirty="0" smtClean="0"/>
              <a:t>ن بارداری</a:t>
            </a:r>
            <a:endParaRPr lang="fa-IR" dirty="0" smtClean="0"/>
          </a:p>
          <a:p>
            <a:pPr algn="r" rtl="1"/>
            <a:r>
              <a:rPr lang="fa-IR" dirty="0" smtClean="0"/>
              <a:t>اطلاع رساني و پيشگيري ازمشكلات جنسي، عاطفي، ترس، احساس گناه، بارداري ناخواسته و بيماري هاي مقاربتي پس از ازدواج</a:t>
            </a:r>
            <a:endParaRPr lang="en-US" dirty="0"/>
          </a:p>
        </p:txBody>
      </p:sp>
    </p:spTree>
    <p:extLst>
      <p:ext uri="{BB962C8B-B14F-4D97-AF65-F5344CB8AC3E}">
        <p14:creationId xmlns:p14="http://schemas.microsoft.com/office/powerpoint/2010/main" val="13977421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fontScale="90000"/>
          </a:bodyPr>
          <a:lstStyle/>
          <a:p>
            <a:pPr rtl="1"/>
            <a:r>
              <a:rPr lang="fa-IR" dirty="0" smtClean="0">
                <a:solidFill>
                  <a:srgbClr val="C00000"/>
                </a:solidFill>
              </a:rPr>
              <a:t/>
            </a:r>
            <a:br>
              <a:rPr lang="fa-IR" dirty="0" smtClean="0">
                <a:solidFill>
                  <a:srgbClr val="C00000"/>
                </a:solidFill>
              </a:rPr>
            </a:br>
            <a:r>
              <a:rPr lang="fa-IR" dirty="0" smtClean="0">
                <a:solidFill>
                  <a:srgbClr val="C00000"/>
                </a:solidFill>
              </a:rPr>
              <a:t>تئوری تکاملی</a:t>
            </a:r>
            <a:r>
              <a:rPr lang="fa-IR" dirty="0">
                <a:solidFill>
                  <a:srgbClr val="C00000"/>
                </a:solidFill>
              </a:rPr>
              <a:t/>
            </a:r>
            <a:br>
              <a:rPr lang="fa-IR" dirty="0">
                <a:solidFill>
                  <a:srgbClr val="C00000"/>
                </a:solidFill>
              </a:rPr>
            </a:br>
            <a:endParaRPr lang="en-US" dirty="0"/>
          </a:p>
        </p:txBody>
      </p:sp>
      <p:sp>
        <p:nvSpPr>
          <p:cNvPr id="3" name="Content Placeholder 2"/>
          <p:cNvSpPr>
            <a:spLocks noGrp="1"/>
          </p:cNvSpPr>
          <p:nvPr>
            <p:ph idx="1"/>
          </p:nvPr>
        </p:nvSpPr>
        <p:spPr>
          <a:xfrm>
            <a:off x="457200" y="1340768"/>
            <a:ext cx="8229600" cy="4785395"/>
          </a:xfrm>
        </p:spPr>
        <p:txBody>
          <a:bodyPr/>
          <a:lstStyle/>
          <a:p>
            <a:pPr marL="0" indent="0" algn="ctr" rtl="1">
              <a:buNone/>
            </a:pPr>
            <a:r>
              <a:rPr lang="fa-IR" dirty="0"/>
              <a:t>2</a:t>
            </a:r>
            <a:r>
              <a:rPr lang="fa-IR" dirty="0" smtClean="0"/>
              <a:t>- </a:t>
            </a:r>
            <a:r>
              <a:rPr lang="fa-IR" dirty="0" smtClean="0">
                <a:solidFill>
                  <a:schemeClr val="tx2">
                    <a:lumMod val="60000"/>
                    <a:lumOff val="40000"/>
                  </a:schemeClr>
                </a:solidFill>
              </a:rPr>
              <a:t>مرحله فرزنددار شدن</a:t>
            </a:r>
          </a:p>
          <a:p>
            <a:pPr marL="0" indent="0" algn="r" rtl="1"/>
            <a:r>
              <a:rPr lang="fa-IR" dirty="0" smtClean="0"/>
              <a:t>از تولد تا 30 ماهگی کودک را شامل می شود</a:t>
            </a:r>
          </a:p>
          <a:p>
            <a:pPr marL="0" indent="0" algn="r" rtl="1"/>
            <a:r>
              <a:rPr lang="fa-IR" dirty="0" smtClean="0"/>
              <a:t>والدین از تولد نوزاد خوشحال و نگران هستند (سلامت نوزاد، رشد نوزاد، خستگی روحی روانی مادر به دلیل بیداری کودک در شب، پیدایش نقش جدید پدر، مادر، پدر بزرگ، مادر بزرگ، تاثیر تولد بر روی فرزندان دیگر)</a:t>
            </a:r>
          </a:p>
          <a:p>
            <a:pPr marL="0" indent="0" algn="r" rtl="1"/>
            <a:r>
              <a:rPr lang="fa-IR" dirty="0" smtClean="0"/>
              <a:t>در صورت عدم آگاهي لازم والدين و تصورات باطل اين مرحله مي تواند منجر به بحران تكامل گردد </a:t>
            </a:r>
            <a:endParaRPr lang="en-US" dirty="0"/>
          </a:p>
        </p:txBody>
      </p:sp>
    </p:spTree>
    <p:extLst>
      <p:ext uri="{BB962C8B-B14F-4D97-AF65-F5344CB8AC3E}">
        <p14:creationId xmlns:p14="http://schemas.microsoft.com/office/powerpoint/2010/main" val="398774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rmAutofit fontScale="90000"/>
          </a:bodyPr>
          <a:lstStyle/>
          <a:p>
            <a:r>
              <a:rPr lang="fa-IR" dirty="0" smtClean="0">
                <a:solidFill>
                  <a:srgbClr val="C00000"/>
                </a:solidFill>
              </a:rPr>
              <a:t/>
            </a:r>
            <a:br>
              <a:rPr lang="fa-IR" dirty="0" smtClean="0">
                <a:solidFill>
                  <a:srgbClr val="C00000"/>
                </a:solidFill>
              </a:rPr>
            </a:br>
            <a:r>
              <a:rPr lang="fa-IR" dirty="0" smtClean="0">
                <a:solidFill>
                  <a:srgbClr val="C00000"/>
                </a:solidFill>
              </a:rPr>
              <a:t>تئوری تکاملی</a:t>
            </a:r>
            <a:br>
              <a:rPr lang="fa-IR" dirty="0" smtClean="0">
                <a:solidFill>
                  <a:srgbClr val="C00000"/>
                </a:solidFill>
              </a:rPr>
            </a:br>
            <a:endParaRPr lang="fa-IR" dirty="0"/>
          </a:p>
        </p:txBody>
      </p:sp>
      <p:sp>
        <p:nvSpPr>
          <p:cNvPr id="3" name="Content Placeholder 2"/>
          <p:cNvSpPr>
            <a:spLocks noGrp="1"/>
          </p:cNvSpPr>
          <p:nvPr>
            <p:ph idx="1"/>
          </p:nvPr>
        </p:nvSpPr>
        <p:spPr>
          <a:xfrm>
            <a:off x="457200" y="1412776"/>
            <a:ext cx="8229600" cy="5184576"/>
          </a:xfrm>
        </p:spPr>
        <p:txBody>
          <a:bodyPr>
            <a:normAutofit fontScale="92500" lnSpcReduction="10000"/>
          </a:bodyPr>
          <a:lstStyle/>
          <a:p>
            <a:pPr algn="ctr" rtl="1">
              <a:buNone/>
            </a:pPr>
            <a:r>
              <a:rPr lang="fa-IR" dirty="0" smtClean="0">
                <a:solidFill>
                  <a:schemeClr val="tx2">
                    <a:lumMod val="60000"/>
                    <a:lumOff val="40000"/>
                  </a:schemeClr>
                </a:solidFill>
              </a:rPr>
              <a:t>2- مرحله فرزنددار شدن (ادامه....)</a:t>
            </a:r>
          </a:p>
          <a:p>
            <a:pPr algn="ctr" rtl="1">
              <a:buNone/>
            </a:pPr>
            <a:r>
              <a:rPr lang="fa-IR" dirty="0" smtClean="0">
                <a:solidFill>
                  <a:schemeClr val="accent2">
                    <a:lumMod val="75000"/>
                  </a:schemeClr>
                </a:solidFill>
              </a:rPr>
              <a:t>فاكتورهاي تنش زا براي مادران:</a:t>
            </a:r>
          </a:p>
          <a:p>
            <a:pPr algn="r" rtl="1"/>
            <a:r>
              <a:rPr lang="fa-IR" dirty="0" smtClean="0"/>
              <a:t>نخست زايي</a:t>
            </a:r>
          </a:p>
          <a:p>
            <a:pPr algn="r" rtl="1"/>
            <a:r>
              <a:rPr lang="fa-IR" dirty="0" smtClean="0"/>
              <a:t>نداشتن فاميل يا دوست براي كمك درنگهداري فرزند و عدم حضور همسر</a:t>
            </a:r>
          </a:p>
          <a:p>
            <a:pPr algn="r" rtl="1"/>
            <a:r>
              <a:rPr lang="fa-IR" dirty="0" smtClean="0"/>
              <a:t>داشتن عوارض بارداري در حاملگي هاي قبلي</a:t>
            </a:r>
          </a:p>
          <a:p>
            <a:pPr algn="r" rtl="1"/>
            <a:r>
              <a:rPr lang="fa-IR" dirty="0" smtClean="0"/>
              <a:t>مرگ نزديكان و بستگان درجه يك</a:t>
            </a:r>
          </a:p>
          <a:p>
            <a:pPr algn="r" rtl="1"/>
            <a:r>
              <a:rPr lang="fa-IR" dirty="0" smtClean="0"/>
              <a:t>بيماري مادر در دوران بارداري</a:t>
            </a:r>
          </a:p>
          <a:p>
            <a:pPr algn="r" rtl="1"/>
            <a:r>
              <a:rPr lang="fa-IR" dirty="0" smtClean="0"/>
              <a:t>بيماري مادر پس از زايمان</a:t>
            </a:r>
          </a:p>
          <a:p>
            <a:pPr algn="r" rtl="1"/>
            <a:r>
              <a:rPr lang="fa-IR" dirty="0" smtClean="0"/>
              <a:t>ناقص ماندن تحصيلات مادر</a:t>
            </a:r>
          </a:p>
          <a:p>
            <a:pPr algn="r" rtl="1">
              <a:buNone/>
            </a:pPr>
            <a:endParaRPr lang="fa-I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fontScale="90000"/>
          </a:bodyPr>
          <a:lstStyle/>
          <a:p>
            <a:r>
              <a:rPr lang="fa-IR" dirty="0" smtClean="0">
                <a:solidFill>
                  <a:srgbClr val="C00000"/>
                </a:solidFill>
              </a:rPr>
              <a:t/>
            </a:r>
            <a:br>
              <a:rPr lang="fa-IR" dirty="0" smtClean="0">
                <a:solidFill>
                  <a:srgbClr val="C00000"/>
                </a:solidFill>
              </a:rPr>
            </a:br>
            <a:r>
              <a:rPr lang="fa-IR" dirty="0" smtClean="0">
                <a:solidFill>
                  <a:srgbClr val="C00000"/>
                </a:solidFill>
              </a:rPr>
              <a:t>تئوری تکاملی</a:t>
            </a:r>
            <a:br>
              <a:rPr lang="fa-IR" dirty="0" smtClean="0">
                <a:solidFill>
                  <a:srgbClr val="C00000"/>
                </a:solidFill>
              </a:rPr>
            </a:br>
            <a:endParaRPr lang="fa-IR" dirty="0"/>
          </a:p>
        </p:txBody>
      </p:sp>
      <p:sp>
        <p:nvSpPr>
          <p:cNvPr id="3" name="Content Placeholder 2"/>
          <p:cNvSpPr>
            <a:spLocks noGrp="1"/>
          </p:cNvSpPr>
          <p:nvPr>
            <p:ph idx="1"/>
          </p:nvPr>
        </p:nvSpPr>
        <p:spPr>
          <a:xfrm>
            <a:off x="457200" y="1124744"/>
            <a:ext cx="8229600" cy="5256584"/>
          </a:xfrm>
        </p:spPr>
        <p:txBody>
          <a:bodyPr>
            <a:normAutofit/>
          </a:bodyPr>
          <a:lstStyle/>
          <a:p>
            <a:pPr algn="ctr" rtl="1"/>
            <a:r>
              <a:rPr lang="fa-IR" dirty="0" smtClean="0">
                <a:solidFill>
                  <a:schemeClr val="tx2">
                    <a:lumMod val="60000"/>
                    <a:lumOff val="40000"/>
                  </a:schemeClr>
                </a:solidFill>
              </a:rPr>
              <a:t>2- مرحله فرزنددار شدن (ادامه....)</a:t>
            </a:r>
          </a:p>
          <a:p>
            <a:pPr algn="r" rtl="1"/>
            <a:r>
              <a:rPr lang="fa-IR" dirty="0" smtClean="0"/>
              <a:t>وظايف تكاملي مرحله 2 شامل:</a:t>
            </a:r>
          </a:p>
          <a:p>
            <a:pPr algn="r" rtl="1"/>
            <a:r>
              <a:rPr lang="fa-IR" dirty="0" smtClean="0"/>
              <a:t>پذيرفتن نقشها و برقراري ارتباط مناسب بين والدين وفرزند و ايجاد كانون گرم و محيط امن در خانواده</a:t>
            </a:r>
          </a:p>
          <a:p>
            <a:pPr algn="r" rtl="1"/>
            <a:r>
              <a:rPr lang="fa-IR" dirty="0" smtClean="0"/>
              <a:t>ارتباط رضايت بخش بين والدين و روشن بودن نقش خويشاوندان</a:t>
            </a:r>
          </a:p>
          <a:p>
            <a:pPr algn="r" rtl="1"/>
            <a:r>
              <a:rPr lang="fa-IR" dirty="0" smtClean="0"/>
              <a:t>حفظ فاصله بين تولدها و تربيت صحيح</a:t>
            </a:r>
          </a:p>
          <a:p>
            <a:pPr algn="r" rtl="1"/>
            <a:r>
              <a:rPr lang="fa-IR" dirty="0" smtClean="0"/>
              <a:t>توسعه مهارتهاي والدين</a:t>
            </a:r>
          </a:p>
          <a:p>
            <a:pPr algn="r" rtl="1"/>
            <a:r>
              <a:rPr lang="fa-IR" dirty="0" smtClean="0"/>
              <a:t>مديريت زمان و انرژي</a:t>
            </a:r>
          </a:p>
          <a:p>
            <a:pPr algn="r" rtl="1"/>
            <a:endParaRPr lang="fa-IR" dirty="0" smtClean="0"/>
          </a:p>
          <a:p>
            <a:pPr algn="r" rtl="1"/>
            <a:endParaRPr lang="fa-IR" dirty="0" smtClean="0"/>
          </a:p>
          <a:p>
            <a:pPr algn="r" rtl="1"/>
            <a:endParaRPr lang="fa-I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fontScale="90000"/>
          </a:bodyPr>
          <a:lstStyle/>
          <a:p>
            <a:r>
              <a:rPr lang="fa-IR" dirty="0" smtClean="0">
                <a:solidFill>
                  <a:srgbClr val="C00000"/>
                </a:solidFill>
              </a:rPr>
              <a:t/>
            </a:r>
            <a:br>
              <a:rPr lang="fa-IR" dirty="0" smtClean="0">
                <a:solidFill>
                  <a:srgbClr val="C00000"/>
                </a:solidFill>
              </a:rPr>
            </a:br>
            <a:r>
              <a:rPr lang="fa-IR" dirty="0" smtClean="0">
                <a:solidFill>
                  <a:srgbClr val="C00000"/>
                </a:solidFill>
              </a:rPr>
              <a:t>تئوری تکاملی</a:t>
            </a:r>
            <a:br>
              <a:rPr lang="fa-IR" dirty="0" smtClean="0">
                <a:solidFill>
                  <a:srgbClr val="C00000"/>
                </a:solidFill>
              </a:rPr>
            </a:br>
            <a:endParaRPr lang="fa-IR" dirty="0"/>
          </a:p>
        </p:txBody>
      </p:sp>
      <p:sp>
        <p:nvSpPr>
          <p:cNvPr id="3" name="Content Placeholder 2"/>
          <p:cNvSpPr>
            <a:spLocks noGrp="1"/>
          </p:cNvSpPr>
          <p:nvPr>
            <p:ph idx="1"/>
          </p:nvPr>
        </p:nvSpPr>
        <p:spPr>
          <a:xfrm>
            <a:off x="251520" y="1268760"/>
            <a:ext cx="8640960" cy="5400600"/>
          </a:xfrm>
        </p:spPr>
        <p:txBody>
          <a:bodyPr>
            <a:normAutofit fontScale="92500"/>
          </a:bodyPr>
          <a:lstStyle/>
          <a:p>
            <a:pPr algn="ctr" rtl="1"/>
            <a:r>
              <a:rPr lang="fa-IR" dirty="0" smtClean="0">
                <a:solidFill>
                  <a:schemeClr val="tx2">
                    <a:lumMod val="60000"/>
                    <a:lumOff val="40000"/>
                  </a:schemeClr>
                </a:solidFill>
              </a:rPr>
              <a:t>2- مرحله فرزنددار شدن (ادامه....)</a:t>
            </a:r>
          </a:p>
          <a:p>
            <a:pPr algn="ctr" rtl="1"/>
            <a:r>
              <a:rPr lang="fa-IR" dirty="0" smtClean="0">
                <a:solidFill>
                  <a:schemeClr val="accent2">
                    <a:lumMod val="75000"/>
                  </a:schemeClr>
                </a:solidFill>
              </a:rPr>
              <a:t>مداخلات پرستاري</a:t>
            </a:r>
          </a:p>
          <a:p>
            <a:pPr algn="r" rtl="1"/>
            <a:r>
              <a:rPr lang="fa-IR" dirty="0" smtClean="0"/>
              <a:t>مراقبت از نوزاد شامل شيردهي، ايمن سازي، شيردهي، مراقبت بند ناف</a:t>
            </a:r>
          </a:p>
          <a:p>
            <a:pPr algn="r" rtl="1"/>
            <a:r>
              <a:rPr lang="fa-IR" dirty="0" smtClean="0"/>
              <a:t>مشاوره تنظيم خانواده شش ماه پس از زايمان در صورت شيردهي</a:t>
            </a:r>
          </a:p>
          <a:p>
            <a:pPr algn="r" rtl="1"/>
            <a:r>
              <a:rPr lang="fa-IR" dirty="0" smtClean="0"/>
              <a:t>بررسي چگونگي پذيرش كودك توسط والدين</a:t>
            </a:r>
          </a:p>
          <a:p>
            <a:pPr algn="r" rtl="1"/>
            <a:r>
              <a:rPr lang="fa-IR" dirty="0" smtClean="0"/>
              <a:t>مراقبت مادر بعد از زايمان</a:t>
            </a:r>
          </a:p>
          <a:p>
            <a:pPr algn="r" rtl="1"/>
            <a:r>
              <a:rPr lang="fa-IR" dirty="0" smtClean="0"/>
              <a:t>آموزش در مورد تغذيه كمكي</a:t>
            </a:r>
          </a:p>
          <a:p>
            <a:pPr algn="r" rtl="1"/>
            <a:r>
              <a:rPr lang="fa-IR" dirty="0" smtClean="0"/>
              <a:t>آموزش در مورد از شير گرفتن كودك</a:t>
            </a:r>
          </a:p>
          <a:p>
            <a:pPr algn="r" rtl="1"/>
            <a:r>
              <a:rPr lang="fa-IR" dirty="0" smtClean="0"/>
              <a:t>آموزش در مورد كارت پايش</a:t>
            </a:r>
          </a:p>
          <a:p>
            <a:pPr algn="r" rtl="1"/>
            <a:endParaRPr lang="fa-IR" dirty="0" smtClean="0"/>
          </a:p>
          <a:p>
            <a:pPr algn="r" rtl="1"/>
            <a:endParaRPr lang="fa-IR" dirty="0" smtClean="0"/>
          </a:p>
          <a:p>
            <a:pPr algn="r" rtl="1"/>
            <a:endParaRPr lang="fa-I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922114"/>
          </a:xfrm>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124744"/>
            <a:ext cx="8229600" cy="5544616"/>
          </a:xfrm>
        </p:spPr>
        <p:txBody>
          <a:bodyPr>
            <a:normAutofit fontScale="92500" lnSpcReduction="10000"/>
          </a:bodyPr>
          <a:lstStyle/>
          <a:p>
            <a:pPr algn="ctr" rtl="1">
              <a:buNone/>
            </a:pPr>
            <a:r>
              <a:rPr lang="fa-IR" dirty="0" smtClean="0">
                <a:solidFill>
                  <a:schemeClr val="tx2">
                    <a:lumMod val="60000"/>
                    <a:lumOff val="40000"/>
                  </a:schemeClr>
                </a:solidFill>
              </a:rPr>
              <a:t>3- خانواده با كودك سن قبل از مدرسه</a:t>
            </a:r>
          </a:p>
          <a:p>
            <a:pPr algn="r" rtl="1"/>
            <a:r>
              <a:rPr lang="fa-IR" dirty="0" smtClean="0"/>
              <a:t>اين دوره از سن 6-2.5 سالگي بزرگترين فرزند است نقش هاي خانواده شامل: پدر، مادر، زن ، پسر، برادر، دختر و خواهر وجود دارد</a:t>
            </a:r>
          </a:p>
          <a:p>
            <a:pPr algn="r" rtl="1"/>
            <a:r>
              <a:rPr lang="fa-IR" dirty="0" smtClean="0"/>
              <a:t>خانواده در اين مرحله داراي روابط پيچيده مي باشد و زندگي شلوغ و پر مشغله است </a:t>
            </a:r>
          </a:p>
          <a:p>
            <a:pPr algn="r" rtl="1"/>
            <a:r>
              <a:rPr lang="fa-IR" dirty="0" smtClean="0"/>
              <a:t>كودكان عدم وابستگي را ياد بگيرند و در غياب والدين مستقل و به خود متكي باشند</a:t>
            </a:r>
          </a:p>
          <a:p>
            <a:pPr algn="r" rtl="1"/>
            <a:r>
              <a:rPr lang="fa-IR" dirty="0" smtClean="0"/>
              <a:t>خصوصيات كودك شامل اجتماعي شدن، بازي با همسالان، رشد فيزيكي آهسته، مقايسه خود با ديگران</a:t>
            </a:r>
          </a:p>
          <a:p>
            <a:pPr algn="r" rtl="1"/>
            <a:r>
              <a:rPr lang="fa-IR" dirty="0" smtClean="0"/>
              <a:t>سوانح و حوادث</a:t>
            </a:r>
          </a:p>
          <a:p>
            <a:pPr algn="r" rtl="1"/>
            <a:endParaRPr lang="fa-IR" dirty="0" smtClean="0"/>
          </a:p>
          <a:p>
            <a:pPr algn="r" rtl="1">
              <a:buNone/>
            </a:pPr>
            <a:endParaRPr lang="fa-IR" dirty="0" smtClean="0"/>
          </a:p>
          <a:p>
            <a:pPr algn="ctr" rtl="1"/>
            <a:endParaRPr lang="fa-I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412776"/>
            <a:ext cx="8229600" cy="4713387"/>
          </a:xfrm>
        </p:spPr>
        <p:txBody>
          <a:bodyPr>
            <a:normAutofit lnSpcReduction="10000"/>
          </a:bodyPr>
          <a:lstStyle/>
          <a:p>
            <a:pPr algn="ctr" rtl="1">
              <a:buNone/>
            </a:pPr>
            <a:r>
              <a:rPr lang="fa-IR" dirty="0" smtClean="0">
                <a:solidFill>
                  <a:schemeClr val="tx2">
                    <a:lumMod val="60000"/>
                    <a:lumOff val="40000"/>
                  </a:schemeClr>
                </a:solidFill>
              </a:rPr>
              <a:t>3- خانواده با كودك سن قبل از مدرسه (ادامه....)</a:t>
            </a:r>
          </a:p>
          <a:p>
            <a:pPr algn="r" rtl="1"/>
            <a:r>
              <a:rPr lang="fa-IR" dirty="0" smtClean="0"/>
              <a:t>ثبات خانواده</a:t>
            </a:r>
          </a:p>
          <a:p>
            <a:pPr algn="r" rtl="1"/>
            <a:r>
              <a:rPr lang="fa-IR" dirty="0" smtClean="0"/>
              <a:t>تصميم گيري در مورد اشتغال</a:t>
            </a:r>
          </a:p>
          <a:p>
            <a:pPr algn="r" rtl="1"/>
            <a:r>
              <a:rPr lang="fa-IR" dirty="0" smtClean="0"/>
              <a:t>تغذيه كودكان</a:t>
            </a:r>
          </a:p>
          <a:p>
            <a:pPr algn="r" rtl="1"/>
            <a:r>
              <a:rPr lang="fa-IR" dirty="0" smtClean="0"/>
              <a:t>كسب هويت جنسي كودك</a:t>
            </a:r>
          </a:p>
          <a:p>
            <a:pPr algn="r" rtl="1"/>
            <a:r>
              <a:rPr lang="fa-IR" dirty="0" smtClean="0"/>
              <a:t>علاقه به جستجو و اكتشاف و متعاقب آن سوانح و حوادث</a:t>
            </a:r>
          </a:p>
          <a:p>
            <a:pPr algn="r" rtl="1"/>
            <a:r>
              <a:rPr lang="fa-IR" dirty="0" smtClean="0"/>
              <a:t>ورود فرزند دوم و ارتباط كمتر والدين، كاهش ابراز محبت و رضايت جنسي بين والدين، افزايش طلاقهاي ناشي از عدم خشنودي از زندگي در اين سالها،</a:t>
            </a:r>
          </a:p>
          <a:p>
            <a:pPr algn="r" rtl="1">
              <a:buNone/>
            </a:pPr>
            <a:endParaRPr lang="fa-IR" dirty="0" smtClean="0">
              <a:solidFill>
                <a:schemeClr val="tx2">
                  <a:lumMod val="60000"/>
                  <a:lumOff val="40000"/>
                </a:schemeClr>
              </a:solidFill>
            </a:endParaRPr>
          </a:p>
          <a:p>
            <a:pPr algn="ctr" rtl="1"/>
            <a:endParaRPr lang="fa-I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fa-IR" dirty="0" smtClean="0"/>
              <a:t>تئوري تكاملي</a:t>
            </a:r>
            <a:endParaRPr lang="fa-IR" dirty="0"/>
          </a:p>
        </p:txBody>
      </p:sp>
      <p:sp>
        <p:nvSpPr>
          <p:cNvPr id="3" name="Content Placeholder 2"/>
          <p:cNvSpPr>
            <a:spLocks noGrp="1"/>
          </p:cNvSpPr>
          <p:nvPr>
            <p:ph idx="1"/>
          </p:nvPr>
        </p:nvSpPr>
        <p:spPr>
          <a:xfrm>
            <a:off x="251520" y="1196752"/>
            <a:ext cx="8640960" cy="4929411"/>
          </a:xfrm>
        </p:spPr>
        <p:txBody>
          <a:bodyPr/>
          <a:lstStyle/>
          <a:p>
            <a:pPr algn="ctr" rtl="1"/>
            <a:r>
              <a:rPr lang="fa-IR" dirty="0" smtClean="0">
                <a:solidFill>
                  <a:schemeClr val="tx2">
                    <a:lumMod val="60000"/>
                    <a:lumOff val="40000"/>
                  </a:schemeClr>
                </a:solidFill>
              </a:rPr>
              <a:t>- خانواده با كودك سن قبل از مدرسه (ادامه....)</a:t>
            </a:r>
          </a:p>
          <a:p>
            <a:pPr algn="ctr" rtl="1"/>
            <a:r>
              <a:rPr lang="fa-IR" dirty="0" smtClean="0">
                <a:solidFill>
                  <a:schemeClr val="accent6">
                    <a:lumMod val="50000"/>
                  </a:schemeClr>
                </a:solidFill>
              </a:rPr>
              <a:t>مداخلات پرستاري</a:t>
            </a:r>
          </a:p>
          <a:p>
            <a:pPr algn="r" rtl="1"/>
            <a:r>
              <a:rPr lang="fa-IR" dirty="0" smtClean="0"/>
              <a:t>بررسي منزل از نظر ايمني</a:t>
            </a:r>
          </a:p>
          <a:p>
            <a:pPr algn="r" rtl="1"/>
            <a:r>
              <a:rPr lang="fa-IR" dirty="0" smtClean="0"/>
              <a:t>پيشگيري از بيماريهاي واگير،سوختگي، مسموميت و حوادث</a:t>
            </a:r>
          </a:p>
          <a:p>
            <a:pPr algn="r" rtl="1"/>
            <a:r>
              <a:rPr lang="fa-IR" dirty="0" smtClean="0"/>
              <a:t>آموزشهاي لازم تنظيم خانواده </a:t>
            </a:r>
          </a:p>
          <a:p>
            <a:pPr algn="r" rtl="1"/>
            <a:r>
              <a:rPr lang="fa-IR" dirty="0" smtClean="0"/>
              <a:t>برقراري ارتباط مناسب بين فرزندان ووالدين</a:t>
            </a:r>
          </a:p>
          <a:p>
            <a:pPr algn="r" rtl="1"/>
            <a:endParaRPr lang="fa-IR" dirty="0" smtClean="0"/>
          </a:p>
          <a:p>
            <a:pPr algn="r" rtl="1"/>
            <a:endParaRPr lang="fa-IR" dirty="0" smtClean="0"/>
          </a:p>
          <a:p>
            <a:pPr algn="r" rtl="1"/>
            <a:endParaRPr lang="fa-IR" dirty="0" smtClean="0"/>
          </a:p>
          <a:p>
            <a:pPr algn="ctr" rtl="1"/>
            <a:endParaRPr lang="fa-IR" dirty="0">
              <a:solidFill>
                <a:schemeClr val="accent6">
                  <a:lumMod val="75000"/>
                </a:schemeClr>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600200"/>
            <a:ext cx="8507288" cy="4925144"/>
          </a:xfrm>
        </p:spPr>
        <p:txBody>
          <a:bodyPr/>
          <a:lstStyle/>
          <a:p>
            <a:pPr algn="ctr" rtl="1">
              <a:buNone/>
            </a:pPr>
            <a:r>
              <a:rPr lang="fa-IR" dirty="0" smtClean="0">
                <a:solidFill>
                  <a:schemeClr val="tx2">
                    <a:lumMod val="60000"/>
                    <a:lumOff val="40000"/>
                  </a:schemeClr>
                </a:solidFill>
              </a:rPr>
              <a:t>4- خانواده با كودك سن مدرسه </a:t>
            </a:r>
          </a:p>
          <a:p>
            <a:pPr algn="r" rtl="1"/>
            <a:r>
              <a:rPr lang="fa-IR" dirty="0" smtClean="0"/>
              <a:t>سن 13-6  سال را در بر مي گيرد و شامل سه مرحله است</a:t>
            </a:r>
          </a:p>
          <a:p>
            <a:pPr algn="r" rtl="1"/>
            <a:r>
              <a:rPr lang="fa-IR" dirty="0" smtClean="0"/>
              <a:t>كودكي: حدود 6 سالگي (گروه گرا)</a:t>
            </a:r>
          </a:p>
          <a:p>
            <a:pPr algn="r" rtl="1"/>
            <a:r>
              <a:rPr lang="fa-IR" dirty="0" smtClean="0"/>
              <a:t>قبل از بلوغ 10-9 سالگي (رضايت خود را در رضايت ديگران مي بيند)</a:t>
            </a:r>
          </a:p>
          <a:p>
            <a:pPr algn="r" rtl="1"/>
            <a:r>
              <a:rPr lang="fa-IR" dirty="0" smtClean="0"/>
              <a:t>بلوغ 13-12 سالگي ( ترشح هورمون هاي جنسي)</a:t>
            </a:r>
          </a:p>
          <a:p>
            <a:pPr algn="ctr" rtl="1">
              <a:buNone/>
            </a:pPr>
            <a:r>
              <a:rPr lang="fa-IR" dirty="0" smtClean="0">
                <a:solidFill>
                  <a:srgbClr val="FF0000"/>
                </a:solidFill>
              </a:rPr>
              <a:t>سالهاي پر مشغله (ارتباط با خارج منزل، يادگيري جدايي فرزند براي والدين)</a:t>
            </a:r>
          </a:p>
          <a:p>
            <a:pPr algn="ctr" rtl="1">
              <a:buNone/>
            </a:pPr>
            <a:endParaRPr lang="fa-IR" dirty="0">
              <a:solidFill>
                <a:srgbClr val="FF0000"/>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US" dirty="0" smtClean="0"/>
              <a:t> </a:t>
            </a:r>
            <a:r>
              <a:rPr lang="fa-IR" dirty="0" smtClean="0"/>
              <a:t>تئوري تكاملي</a:t>
            </a:r>
            <a:endParaRPr lang="fa-IR" dirty="0"/>
          </a:p>
        </p:txBody>
      </p:sp>
      <p:sp>
        <p:nvSpPr>
          <p:cNvPr id="3" name="Content Placeholder 2"/>
          <p:cNvSpPr>
            <a:spLocks noGrp="1"/>
          </p:cNvSpPr>
          <p:nvPr>
            <p:ph idx="1"/>
          </p:nvPr>
        </p:nvSpPr>
        <p:spPr>
          <a:xfrm>
            <a:off x="457200" y="1196752"/>
            <a:ext cx="8229600" cy="4929411"/>
          </a:xfrm>
        </p:spPr>
        <p:txBody>
          <a:bodyPr/>
          <a:lstStyle/>
          <a:p>
            <a:pPr algn="ctr" rtl="1">
              <a:buNone/>
            </a:pPr>
            <a:r>
              <a:rPr lang="fa-IR" dirty="0" smtClean="0">
                <a:solidFill>
                  <a:schemeClr val="tx2">
                    <a:lumMod val="60000"/>
                    <a:lumOff val="40000"/>
                  </a:schemeClr>
                </a:solidFill>
              </a:rPr>
              <a:t>4- خانواده با كودك سن مدرسه ( ادامه ....) </a:t>
            </a:r>
          </a:p>
          <a:p>
            <a:pPr algn="just" rtl="1"/>
            <a:r>
              <a:rPr lang="fa-IR" dirty="0" smtClean="0">
                <a:solidFill>
                  <a:srgbClr val="C00000"/>
                </a:solidFill>
              </a:rPr>
              <a:t> </a:t>
            </a:r>
            <a:r>
              <a:rPr lang="fa-IR" dirty="0" smtClean="0"/>
              <a:t>( ترشح هورمونهاي جنسي، گروه گرا شدن فرزندان، توجه به رضايت ديگران قبل از بلوغ)</a:t>
            </a:r>
          </a:p>
          <a:p>
            <a:pPr algn="just" rtl="1"/>
            <a:r>
              <a:rPr lang="fa-IR" dirty="0" smtClean="0">
                <a:solidFill>
                  <a:srgbClr val="C00000"/>
                </a:solidFill>
              </a:rPr>
              <a:t>خانواده و نوجوان </a:t>
            </a:r>
            <a:r>
              <a:rPr lang="fa-IR" dirty="0" smtClean="0"/>
              <a:t>(متعادل نمودن آزادي ها، ارتباط بين والدين و والدين با فرزندان، وجود استدلال منطقي، ايجاد زمينه اقتصادي و عاطفي براي آينده، يادگيري جدايي فرزند، نياز به حمايت رواني)</a:t>
            </a:r>
            <a:endParaRPr lang="fa-IR" dirty="0"/>
          </a:p>
        </p:txBody>
      </p:sp>
    </p:spTree>
    <p:extLst>
      <p:ext uri="{BB962C8B-B14F-4D97-AF65-F5344CB8AC3E}">
        <p14:creationId xmlns:p14="http://schemas.microsoft.com/office/powerpoint/2010/main" val="371385286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fa-IR" dirty="0" smtClean="0"/>
              <a:t>تئوري تكاملي</a:t>
            </a:r>
            <a:endParaRPr lang="fa-IR" dirty="0"/>
          </a:p>
        </p:txBody>
      </p:sp>
      <p:sp>
        <p:nvSpPr>
          <p:cNvPr id="3" name="Content Placeholder 2"/>
          <p:cNvSpPr>
            <a:spLocks noGrp="1"/>
          </p:cNvSpPr>
          <p:nvPr>
            <p:ph idx="1"/>
          </p:nvPr>
        </p:nvSpPr>
        <p:spPr>
          <a:xfrm>
            <a:off x="467544" y="1124744"/>
            <a:ext cx="8229600" cy="5361459"/>
          </a:xfrm>
        </p:spPr>
        <p:txBody>
          <a:bodyPr>
            <a:normAutofit/>
          </a:bodyPr>
          <a:lstStyle/>
          <a:p>
            <a:pPr algn="ctr" rtl="1">
              <a:buNone/>
            </a:pPr>
            <a:r>
              <a:rPr lang="fa-IR" dirty="0" smtClean="0">
                <a:solidFill>
                  <a:schemeClr val="tx2">
                    <a:lumMod val="60000"/>
                    <a:lumOff val="40000"/>
                  </a:schemeClr>
                </a:solidFill>
              </a:rPr>
              <a:t>4- خانواده با كودك سن مدرسه (ادامه....)</a:t>
            </a:r>
          </a:p>
          <a:p>
            <a:pPr algn="ctr" rtl="1">
              <a:buNone/>
            </a:pPr>
            <a:r>
              <a:rPr lang="fa-IR" dirty="0" smtClean="0">
                <a:solidFill>
                  <a:schemeClr val="accent6">
                    <a:lumMod val="75000"/>
                  </a:schemeClr>
                </a:solidFill>
              </a:rPr>
              <a:t>وظايف تكاملي خانواده</a:t>
            </a:r>
          </a:p>
          <a:p>
            <a:pPr algn="r" rtl="1"/>
            <a:r>
              <a:rPr lang="fa-IR" dirty="0" smtClean="0"/>
              <a:t>روابط خانوادگي منسجم</a:t>
            </a:r>
          </a:p>
          <a:p>
            <a:pPr algn="r" rtl="1"/>
            <a:r>
              <a:rPr lang="fa-IR" dirty="0" smtClean="0"/>
              <a:t>كاركردن  براي هدف مشترك</a:t>
            </a:r>
          </a:p>
          <a:p>
            <a:pPr algn="r" rtl="1"/>
            <a:r>
              <a:rPr lang="fa-IR" dirty="0" smtClean="0"/>
              <a:t>اتخاذ سياست مناسب براي تداوم زندگي زناشويي و توجه به حريم كودكان</a:t>
            </a:r>
          </a:p>
          <a:p>
            <a:pPr algn="r" rtl="1"/>
            <a:r>
              <a:rPr lang="fa-IR" dirty="0" smtClean="0"/>
              <a:t>اجتماعي كردن كودكان</a:t>
            </a:r>
          </a:p>
          <a:p>
            <a:pPr algn="r" rtl="1"/>
            <a:r>
              <a:rPr lang="fa-IR" dirty="0" smtClean="0"/>
              <a:t> تعادل بين كار و خانواه</a:t>
            </a:r>
          </a:p>
          <a:p>
            <a:pPr algn="r" rtl="1"/>
            <a:r>
              <a:rPr lang="fa-IR" dirty="0" smtClean="0"/>
              <a:t>دستيابي به پيشرفت تحصيلي و مهارت</a:t>
            </a:r>
          </a:p>
          <a:p>
            <a:pPr algn="ctr" rtl="1">
              <a:buNone/>
            </a:pPr>
            <a:endParaRPr lang="fa-IR" dirty="0" smtClean="0">
              <a:solidFill>
                <a:schemeClr val="tx2">
                  <a:lumMod val="60000"/>
                  <a:lumOff val="40000"/>
                </a:schemeClr>
              </a:solidFill>
            </a:endParaRPr>
          </a:p>
          <a:p>
            <a:pPr algn="r" rtl="1"/>
            <a:endParaRPr lang="fa-I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340768"/>
            <a:ext cx="8229600" cy="4785395"/>
          </a:xfrm>
        </p:spPr>
        <p:txBody>
          <a:bodyPr/>
          <a:lstStyle/>
          <a:p>
            <a:pPr algn="ctr" rtl="1">
              <a:buNone/>
            </a:pPr>
            <a:r>
              <a:rPr lang="fa-IR" dirty="0" smtClean="0">
                <a:solidFill>
                  <a:schemeClr val="tx2">
                    <a:lumMod val="60000"/>
                    <a:lumOff val="40000"/>
                  </a:schemeClr>
                </a:solidFill>
              </a:rPr>
              <a:t>4- خانواده با كودك سن مدرسه (ادامه.....) </a:t>
            </a:r>
          </a:p>
          <a:p>
            <a:pPr algn="ctr" rtl="1">
              <a:buNone/>
            </a:pPr>
            <a:r>
              <a:rPr lang="fa-IR" dirty="0" smtClean="0">
                <a:solidFill>
                  <a:schemeClr val="accent6">
                    <a:lumMod val="75000"/>
                  </a:schemeClr>
                </a:solidFill>
              </a:rPr>
              <a:t>مداخلات پرستاري</a:t>
            </a:r>
          </a:p>
          <a:p>
            <a:pPr algn="r" rtl="1"/>
            <a:r>
              <a:rPr lang="fa-IR" dirty="0" smtClean="0"/>
              <a:t>ارتقاي ارتباط نزديك و صميمانه بين همسران و افزايش رضايت از زندگي</a:t>
            </a:r>
          </a:p>
          <a:p>
            <a:pPr algn="r" rtl="1">
              <a:buNone/>
            </a:pPr>
            <a:endParaRPr lang="fa-IR" dirty="0" smtClean="0"/>
          </a:p>
          <a:p>
            <a:pPr algn="r" rtl="1"/>
            <a:r>
              <a:rPr lang="fa-IR" dirty="0" smtClean="0"/>
              <a:t>آموزش بهداشت مشاوره، و تعيين منابع ارجاعي مناسب</a:t>
            </a:r>
          </a:p>
          <a:p>
            <a:pPr algn="r" rtl="1"/>
            <a:endParaRPr lang="fa-I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196752"/>
            <a:ext cx="8229600" cy="5400600"/>
          </a:xfrm>
        </p:spPr>
        <p:txBody>
          <a:bodyPr>
            <a:normAutofit/>
          </a:bodyPr>
          <a:lstStyle/>
          <a:p>
            <a:pPr algn="ctr" rtl="1">
              <a:buNone/>
            </a:pPr>
            <a:r>
              <a:rPr lang="fa-IR" dirty="0" smtClean="0">
                <a:solidFill>
                  <a:schemeClr val="accent2">
                    <a:lumMod val="75000"/>
                  </a:schemeClr>
                </a:solidFill>
              </a:rPr>
              <a:t>5- خانواده با نوجوان</a:t>
            </a:r>
          </a:p>
          <a:p>
            <a:pPr algn="just" rtl="1"/>
            <a:r>
              <a:rPr lang="fa-IR" dirty="0" smtClean="0"/>
              <a:t>از 20-13 سالگي شروع مي شود</a:t>
            </a:r>
          </a:p>
          <a:p>
            <a:pPr algn="just" rtl="1"/>
            <a:r>
              <a:rPr lang="fa-IR" dirty="0" smtClean="0"/>
              <a:t>در اين دوره بلوغ جسمي رواني و اجتماعي اتفاق مي افتد</a:t>
            </a:r>
          </a:p>
          <a:p>
            <a:pPr algn="just" rtl="1"/>
            <a:r>
              <a:rPr lang="fa-IR" dirty="0" smtClean="0"/>
              <a:t>انتقال مسئوليت به نوجوان واهداي آزادي در حد تعادل</a:t>
            </a:r>
          </a:p>
          <a:p>
            <a:pPr algn="just" rtl="1"/>
            <a:r>
              <a:rPr lang="fa-IR" dirty="0" smtClean="0"/>
              <a:t>دوره انتقال وابستگي از والدين و ارتباط بيشتر با همسالان</a:t>
            </a:r>
          </a:p>
          <a:p>
            <a:pPr algn="just" rtl="1"/>
            <a:r>
              <a:rPr lang="fa-IR" dirty="0" smtClean="0"/>
              <a:t>انتقال وابستگي در روستاها بتدريج تا زمان ازدواج است ولي در فرهنگ هايي كه نقش والدين كمرنگ است نيروهاي قوي خارج خانواده موجب تغيير در نوجوان و كشمكش به علت تفاوت نسلها مي گردد</a:t>
            </a:r>
            <a:endParaRPr lang="fa-I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268760"/>
            <a:ext cx="8229600" cy="4857403"/>
          </a:xfrm>
        </p:spPr>
        <p:txBody>
          <a:bodyPr/>
          <a:lstStyle/>
          <a:p>
            <a:pPr algn="ctr" rtl="1">
              <a:buNone/>
            </a:pPr>
            <a:r>
              <a:rPr lang="fa-IR" dirty="0" smtClean="0">
                <a:solidFill>
                  <a:schemeClr val="accent2">
                    <a:lumMod val="75000"/>
                  </a:schemeClr>
                </a:solidFill>
              </a:rPr>
              <a:t>5- خانواده با نوجوان ( ادامه....)</a:t>
            </a:r>
          </a:p>
          <a:p>
            <a:pPr algn="ctr" rtl="1">
              <a:buNone/>
            </a:pPr>
            <a:r>
              <a:rPr lang="fa-IR" dirty="0" smtClean="0">
                <a:solidFill>
                  <a:schemeClr val="tx2">
                    <a:lumMod val="60000"/>
                    <a:lumOff val="40000"/>
                  </a:schemeClr>
                </a:solidFill>
              </a:rPr>
              <a:t>وظايف تكاملي خانواده</a:t>
            </a:r>
          </a:p>
          <a:p>
            <a:pPr algn="r" rtl="1"/>
            <a:r>
              <a:rPr lang="fa-IR" dirty="0" smtClean="0"/>
              <a:t>متعادل نمودن آزاديها و واگذاري مسئوليت به نوجوان</a:t>
            </a:r>
          </a:p>
          <a:p>
            <a:pPr algn="r" rtl="1"/>
            <a:r>
              <a:rPr lang="fa-IR" dirty="0" smtClean="0"/>
              <a:t>ارتباط متناسب بين والدين و والدين و فرزندان</a:t>
            </a:r>
          </a:p>
          <a:p>
            <a:pPr algn="r" rtl="1"/>
            <a:r>
              <a:rPr lang="fa-IR" dirty="0" smtClean="0"/>
              <a:t>داشتن استدلال منطقي</a:t>
            </a:r>
          </a:p>
          <a:p>
            <a:pPr algn="r" rtl="1"/>
            <a:r>
              <a:rPr lang="fa-IR" dirty="0" smtClean="0"/>
              <a:t>ايجاد زمينه اقتصادي و عاطفي براي آينده</a:t>
            </a:r>
          </a:p>
          <a:p>
            <a:pPr algn="r" rtl="1">
              <a:buNone/>
            </a:pPr>
            <a:endParaRPr lang="fa-IR" dirty="0" smtClean="0"/>
          </a:p>
          <a:p>
            <a:pPr algn="ctr" rtl="1">
              <a:buNone/>
            </a:pPr>
            <a:endParaRPr lang="fa-IR" dirty="0" smtClean="0"/>
          </a:p>
          <a:p>
            <a:pPr algn="r" rtl="1">
              <a:buNone/>
            </a:pPr>
            <a:endParaRPr lang="fa-IR" dirty="0" smtClean="0"/>
          </a:p>
          <a:p>
            <a:pPr algn="r" rtl="1"/>
            <a:endParaRPr lang="fa-I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340768"/>
            <a:ext cx="8229600" cy="5184576"/>
          </a:xfrm>
        </p:spPr>
        <p:txBody>
          <a:bodyPr/>
          <a:lstStyle/>
          <a:p>
            <a:pPr algn="ctr" rtl="1">
              <a:buNone/>
            </a:pPr>
            <a:r>
              <a:rPr lang="fa-IR" dirty="0" smtClean="0">
                <a:solidFill>
                  <a:schemeClr val="accent2">
                    <a:lumMod val="75000"/>
                  </a:schemeClr>
                </a:solidFill>
              </a:rPr>
              <a:t>5- خانواده با نوجوان ( ادامه....)</a:t>
            </a:r>
          </a:p>
          <a:p>
            <a:pPr algn="ctr" rtl="1">
              <a:buNone/>
            </a:pPr>
            <a:endParaRPr lang="fa-IR" dirty="0" smtClean="0">
              <a:solidFill>
                <a:schemeClr val="tx2">
                  <a:lumMod val="60000"/>
                  <a:lumOff val="40000"/>
                </a:schemeClr>
              </a:solidFill>
            </a:endParaRPr>
          </a:p>
          <a:p>
            <a:pPr algn="ctr" rtl="1">
              <a:buNone/>
            </a:pPr>
            <a:r>
              <a:rPr lang="fa-IR" dirty="0" smtClean="0">
                <a:solidFill>
                  <a:schemeClr val="tx2">
                    <a:lumMod val="60000"/>
                    <a:lumOff val="40000"/>
                  </a:schemeClr>
                </a:solidFill>
              </a:rPr>
              <a:t>مداخلات پرستاري</a:t>
            </a:r>
          </a:p>
          <a:p>
            <a:pPr algn="r" rtl="1"/>
            <a:r>
              <a:rPr lang="fa-IR" dirty="0" smtClean="0"/>
              <a:t>ارتقاي سلامتي خانواده</a:t>
            </a:r>
          </a:p>
          <a:p>
            <a:pPr algn="r" rtl="1"/>
            <a:r>
              <a:rPr lang="fa-IR" dirty="0" smtClean="0"/>
              <a:t>پيشگيري از سوانح و حوادث رانندگي و آسيبهاي ورزشي</a:t>
            </a:r>
          </a:p>
          <a:p>
            <a:pPr algn="r" rtl="1"/>
            <a:r>
              <a:rPr lang="fa-IR" dirty="0" smtClean="0"/>
              <a:t>مشاوره جهت حمايت همسران ازيكديگر</a:t>
            </a:r>
          </a:p>
          <a:p>
            <a:pPr algn="r" rtl="1"/>
            <a:r>
              <a:rPr lang="fa-IR" dirty="0" smtClean="0"/>
              <a:t>كاهش وابستگي والدين به فرزندان</a:t>
            </a:r>
          </a:p>
          <a:p>
            <a:pPr algn="r" rtl="1"/>
            <a:endParaRPr lang="fa-IR" dirty="0" smtClean="0"/>
          </a:p>
          <a:p>
            <a:pPr algn="ctr" rtl="1"/>
            <a:endParaRPr lang="fa-I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تئوري تكاملي</a:t>
            </a:r>
            <a:endParaRPr lang="fa-IR" dirty="0"/>
          </a:p>
        </p:txBody>
      </p:sp>
      <p:sp>
        <p:nvSpPr>
          <p:cNvPr id="3" name="Content Placeholder 2"/>
          <p:cNvSpPr>
            <a:spLocks noGrp="1"/>
          </p:cNvSpPr>
          <p:nvPr>
            <p:ph idx="1"/>
          </p:nvPr>
        </p:nvSpPr>
        <p:spPr>
          <a:xfrm>
            <a:off x="251520" y="1600200"/>
            <a:ext cx="8640960" cy="4853136"/>
          </a:xfrm>
        </p:spPr>
        <p:txBody>
          <a:bodyPr/>
          <a:lstStyle/>
          <a:p>
            <a:pPr algn="ctr" rtl="1">
              <a:buNone/>
            </a:pPr>
            <a:r>
              <a:rPr lang="fa-IR" dirty="0" smtClean="0">
                <a:solidFill>
                  <a:schemeClr val="accent6">
                    <a:lumMod val="75000"/>
                  </a:schemeClr>
                </a:solidFill>
              </a:rPr>
              <a:t>6- روانه كردن فرزندان به خارج ازمنزل</a:t>
            </a:r>
          </a:p>
          <a:p>
            <a:pPr algn="just" rtl="1"/>
            <a:r>
              <a:rPr lang="fa-IR" dirty="0" smtClean="0"/>
              <a:t>از زمان ترك بزرگترين فرزند شروع و تا كوچك ترين فرزند ادامه دارد</a:t>
            </a:r>
          </a:p>
          <a:p>
            <a:pPr algn="just" rtl="1"/>
            <a:r>
              <a:rPr lang="fa-IR" dirty="0" smtClean="0"/>
              <a:t>نقش والدي والدين كمرنگ شده و به نقش همسري برمي گردند</a:t>
            </a:r>
          </a:p>
          <a:p>
            <a:pPr algn="just" rtl="1"/>
            <a:r>
              <a:rPr lang="fa-IR" dirty="0" smtClean="0"/>
              <a:t>سازماندهي مجد خانواده و حفظ واحد آن است</a:t>
            </a:r>
          </a:p>
          <a:p>
            <a:pPr algn="just" rtl="1"/>
            <a:r>
              <a:rPr lang="fa-IR" dirty="0" smtClean="0"/>
              <a:t>تغيير نقش والدين به پدر بزرگ و مادر بزرگ</a:t>
            </a:r>
          </a:p>
          <a:p>
            <a:pPr algn="r" rtl="1"/>
            <a:endParaRPr lang="fa-I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196752"/>
            <a:ext cx="8229600" cy="4929411"/>
          </a:xfrm>
        </p:spPr>
        <p:txBody>
          <a:bodyPr/>
          <a:lstStyle/>
          <a:p>
            <a:pPr algn="ctr" rtl="1">
              <a:buNone/>
            </a:pPr>
            <a:r>
              <a:rPr lang="fa-IR" dirty="0" smtClean="0">
                <a:solidFill>
                  <a:schemeClr val="accent6">
                    <a:lumMod val="75000"/>
                  </a:schemeClr>
                </a:solidFill>
              </a:rPr>
              <a:t>6- روانه كردن فرزندان به خارج ازمنزل (ادامه ....)</a:t>
            </a:r>
          </a:p>
          <a:p>
            <a:pPr algn="ctr" rtl="1">
              <a:buNone/>
            </a:pPr>
            <a:r>
              <a:rPr lang="fa-IR" dirty="0" smtClean="0">
                <a:solidFill>
                  <a:schemeClr val="tx2">
                    <a:lumMod val="60000"/>
                    <a:lumOff val="40000"/>
                  </a:schemeClr>
                </a:solidFill>
              </a:rPr>
              <a:t>وظايف تكاملي</a:t>
            </a:r>
          </a:p>
          <a:p>
            <a:pPr algn="r" rtl="1"/>
            <a:r>
              <a:rPr lang="fa-IR" dirty="0" smtClean="0"/>
              <a:t>وجود بحران ميانسالي  بخصوص در زنان (مونوپوز، كاهش زيبايي، ترك فرزندان)</a:t>
            </a:r>
          </a:p>
          <a:p>
            <a:pPr algn="r" rtl="1"/>
            <a:r>
              <a:rPr lang="fa-IR" dirty="0" smtClean="0"/>
              <a:t>كمك به فرزند براي عدم وابستگي</a:t>
            </a:r>
          </a:p>
          <a:p>
            <a:pPr algn="r" rtl="1"/>
            <a:r>
              <a:rPr lang="fa-IR" dirty="0" smtClean="0"/>
              <a:t>كمك به افراد پير ووالدين در خانواده پدر و مادر</a:t>
            </a:r>
          </a:p>
          <a:p>
            <a:pPr algn="r" rtl="1"/>
            <a:r>
              <a:rPr lang="fa-IR" dirty="0" smtClean="0"/>
              <a:t>يادگيري عدم وابستگي به والدين</a:t>
            </a:r>
          </a:p>
          <a:p>
            <a:pPr algn="r" rtl="1"/>
            <a:endParaRPr lang="fa-IR" dirty="0" smtClean="0"/>
          </a:p>
          <a:p>
            <a:pPr algn="r" rtl="1">
              <a:buNone/>
            </a:pPr>
            <a:endParaRPr lang="fa-IR" dirty="0" smtClean="0">
              <a:solidFill>
                <a:schemeClr val="accent6">
                  <a:lumMod val="75000"/>
                </a:schemeClr>
              </a:solidFill>
            </a:endParaRPr>
          </a:p>
          <a:p>
            <a:pPr algn="ctr" rtl="1"/>
            <a:endParaRPr lang="fa-I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412776"/>
            <a:ext cx="8229600" cy="4713387"/>
          </a:xfrm>
        </p:spPr>
        <p:txBody>
          <a:bodyPr/>
          <a:lstStyle/>
          <a:p>
            <a:pPr algn="ctr" rtl="1">
              <a:buNone/>
            </a:pPr>
            <a:r>
              <a:rPr lang="fa-IR" dirty="0" smtClean="0">
                <a:solidFill>
                  <a:schemeClr val="accent6">
                    <a:lumMod val="75000"/>
                  </a:schemeClr>
                </a:solidFill>
              </a:rPr>
              <a:t>6- روانه كردن فرزندان به خارج ازمنزل (ادامه ....)</a:t>
            </a:r>
          </a:p>
          <a:p>
            <a:pPr algn="ctr" rtl="1">
              <a:buNone/>
            </a:pPr>
            <a:r>
              <a:rPr lang="fa-IR" dirty="0" smtClean="0">
                <a:solidFill>
                  <a:schemeClr val="tx2">
                    <a:lumMod val="60000"/>
                    <a:lumOff val="40000"/>
                  </a:schemeClr>
                </a:solidFill>
              </a:rPr>
              <a:t>مداخلات پرستاري</a:t>
            </a:r>
          </a:p>
          <a:p>
            <a:pPr algn="r" rtl="1"/>
            <a:r>
              <a:rPr lang="fa-IR" dirty="0" smtClean="0"/>
              <a:t>مداخله در اختلاف والدين با فرزندان </a:t>
            </a:r>
          </a:p>
          <a:p>
            <a:pPr algn="r" rtl="1"/>
            <a:r>
              <a:rPr lang="fa-IR" dirty="0" smtClean="0"/>
              <a:t>آموزش در خصوص مراقبت از والدين پير</a:t>
            </a:r>
          </a:p>
          <a:p>
            <a:pPr algn="r" rtl="1"/>
            <a:r>
              <a:rPr lang="fa-IR" dirty="0" smtClean="0"/>
              <a:t>آموزش لازم در خصوص مونوپوز</a:t>
            </a:r>
          </a:p>
          <a:p>
            <a:pPr algn="r" rtl="1"/>
            <a:r>
              <a:rPr lang="fa-IR" dirty="0" smtClean="0"/>
              <a:t>آمادگي براي بازنشستگي و افزايش </a:t>
            </a:r>
          </a:p>
          <a:p>
            <a:pPr algn="r" rtl="1"/>
            <a:endParaRPr lang="fa-I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تئوري تكاملي</a:t>
            </a:r>
            <a:endParaRPr lang="fa-IR" dirty="0"/>
          </a:p>
        </p:txBody>
      </p:sp>
      <p:sp>
        <p:nvSpPr>
          <p:cNvPr id="3" name="Content Placeholder 2"/>
          <p:cNvSpPr>
            <a:spLocks noGrp="1"/>
          </p:cNvSpPr>
          <p:nvPr>
            <p:ph idx="1"/>
          </p:nvPr>
        </p:nvSpPr>
        <p:spPr>
          <a:xfrm>
            <a:off x="457200" y="1340768"/>
            <a:ext cx="8229600" cy="4785395"/>
          </a:xfrm>
        </p:spPr>
        <p:txBody>
          <a:bodyPr/>
          <a:lstStyle/>
          <a:p>
            <a:pPr algn="ctr" rtl="1">
              <a:buNone/>
            </a:pPr>
            <a:r>
              <a:rPr lang="fa-IR" dirty="0" smtClean="0">
                <a:solidFill>
                  <a:srgbClr val="C00000"/>
                </a:solidFill>
              </a:rPr>
              <a:t>7- خانواده در سن ميانسالي</a:t>
            </a:r>
          </a:p>
          <a:p>
            <a:pPr algn="r" rtl="1"/>
            <a:r>
              <a:rPr lang="fa-IR" dirty="0" smtClean="0"/>
              <a:t>از ترك خانواده توسط آخرين فرزند تا بازنشستگي يا مرگ يكي از زوجين ادامه دارد</a:t>
            </a:r>
          </a:p>
          <a:p>
            <a:pPr algn="r" rtl="1"/>
            <a:r>
              <a:rPr lang="fa-IR" dirty="0" smtClean="0"/>
              <a:t>زوجين زندگي هسته اي داشته و ارتباطات با فرزندان و نوهها ادامه دارد</a:t>
            </a:r>
          </a:p>
          <a:p>
            <a:pPr algn="r" rtl="1"/>
            <a:endParaRPr lang="fa-IR" dirty="0" smtClean="0"/>
          </a:p>
          <a:p>
            <a:pPr algn="r" rtl="1"/>
            <a:endParaRPr lang="fa-I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600200"/>
            <a:ext cx="8229600" cy="4709120"/>
          </a:xfrm>
        </p:spPr>
        <p:txBody>
          <a:bodyPr>
            <a:normAutofit/>
          </a:bodyPr>
          <a:lstStyle/>
          <a:p>
            <a:pPr algn="ctr" rtl="1">
              <a:buNone/>
            </a:pPr>
            <a:r>
              <a:rPr lang="fa-IR" dirty="0" smtClean="0">
                <a:solidFill>
                  <a:srgbClr val="C00000"/>
                </a:solidFill>
              </a:rPr>
              <a:t>7- خانواده در سن ميانسالي (ادامه.......)</a:t>
            </a:r>
          </a:p>
          <a:p>
            <a:pPr algn="ctr" rtl="1">
              <a:buNone/>
            </a:pPr>
            <a:r>
              <a:rPr lang="fa-IR" dirty="0" smtClean="0">
                <a:solidFill>
                  <a:schemeClr val="tx2">
                    <a:lumMod val="60000"/>
                    <a:lumOff val="40000"/>
                  </a:schemeClr>
                </a:solidFill>
              </a:rPr>
              <a:t>وظايف تكاملي</a:t>
            </a:r>
          </a:p>
          <a:p>
            <a:pPr algn="r" rtl="1"/>
            <a:r>
              <a:rPr lang="fa-IR" dirty="0" smtClean="0"/>
              <a:t>رضايت از ارتباط بين نسل گذشته و آينده</a:t>
            </a:r>
          </a:p>
          <a:p>
            <a:pPr algn="r" rtl="1"/>
            <a:r>
              <a:rPr lang="fa-IR" dirty="0" smtClean="0"/>
              <a:t>حفظ ارتباط بين همسران و تامين احتياجات يكديگر و رضايت از زندگي</a:t>
            </a:r>
          </a:p>
          <a:p>
            <a:pPr algn="r" rtl="1"/>
            <a:r>
              <a:rPr lang="fa-IR" dirty="0" smtClean="0"/>
              <a:t>آماده گي براي بازنشستگي</a:t>
            </a:r>
          </a:p>
          <a:p>
            <a:pPr algn="r" rtl="1"/>
            <a:r>
              <a:rPr lang="fa-IR" dirty="0" smtClean="0"/>
              <a:t>افزايش فعاليتهاي تفريحي</a:t>
            </a:r>
          </a:p>
          <a:p>
            <a:pPr algn="r" rtl="1"/>
            <a:r>
              <a:rPr lang="fa-IR" dirty="0" smtClean="0"/>
              <a:t>كنار آمدن با از دست دادن نقش</a:t>
            </a:r>
          </a:p>
          <a:p>
            <a:pPr algn="r" rtl="1">
              <a:buNone/>
            </a:pPr>
            <a:endParaRPr lang="fa-IR" dirty="0" smtClean="0">
              <a:solidFill>
                <a:schemeClr val="tx2">
                  <a:lumMod val="60000"/>
                  <a:lumOff val="40000"/>
                </a:schemeClr>
              </a:solidFill>
            </a:endParaRPr>
          </a:p>
          <a:p>
            <a:pPr algn="r" rtl="1"/>
            <a:endParaRPr lang="fa-I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 تكاملي</a:t>
            </a:r>
            <a:endParaRPr lang="fa-IR" dirty="0"/>
          </a:p>
        </p:txBody>
      </p:sp>
      <p:sp>
        <p:nvSpPr>
          <p:cNvPr id="3" name="Content Placeholder 2"/>
          <p:cNvSpPr>
            <a:spLocks noGrp="1"/>
          </p:cNvSpPr>
          <p:nvPr>
            <p:ph idx="1"/>
          </p:nvPr>
        </p:nvSpPr>
        <p:spPr>
          <a:xfrm>
            <a:off x="457200" y="1600200"/>
            <a:ext cx="8229600" cy="4925144"/>
          </a:xfrm>
        </p:spPr>
        <p:txBody>
          <a:bodyPr/>
          <a:lstStyle/>
          <a:p>
            <a:pPr algn="ctr" rtl="1"/>
            <a:r>
              <a:rPr lang="fa-IR" dirty="0" smtClean="0">
                <a:solidFill>
                  <a:srgbClr val="C00000"/>
                </a:solidFill>
              </a:rPr>
              <a:t>7- خانواده در سن ميانسالي (ادامه.......)</a:t>
            </a:r>
          </a:p>
          <a:p>
            <a:pPr algn="ctr" rtl="1"/>
            <a:r>
              <a:rPr lang="fa-IR" dirty="0" smtClean="0">
                <a:solidFill>
                  <a:schemeClr val="tx2">
                    <a:lumMod val="60000"/>
                    <a:lumOff val="40000"/>
                  </a:schemeClr>
                </a:solidFill>
              </a:rPr>
              <a:t>مداخلات پرستاري</a:t>
            </a:r>
          </a:p>
          <a:p>
            <a:pPr algn="r" rtl="1"/>
            <a:r>
              <a:rPr lang="fa-IR" dirty="0" smtClean="0"/>
              <a:t>كمك به مراقبت از افراد سالمند و معلول</a:t>
            </a:r>
          </a:p>
          <a:p>
            <a:pPr algn="r" rtl="1"/>
            <a:r>
              <a:rPr lang="fa-IR" dirty="0" smtClean="0"/>
              <a:t>حفظ ارتباط صحيص زناشويي</a:t>
            </a:r>
          </a:p>
          <a:p>
            <a:pPr algn="r" rtl="1"/>
            <a:r>
              <a:rPr lang="fa-IR" dirty="0" smtClean="0"/>
              <a:t>ارتباط با فرزندان، عروس و بستگان</a:t>
            </a:r>
          </a:p>
          <a:p>
            <a:pPr algn="r" rtl="1"/>
            <a:r>
              <a:rPr lang="fa-IR" dirty="0" smtClean="0"/>
              <a:t>استراحت كافي، خواب ، فعاليت، تغذيه، ورزش و عدم استفاده از دخانيات</a:t>
            </a:r>
            <a:endParaRPr lang="fa-IR"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rmAutofit/>
          </a:bodyPr>
          <a:lstStyle/>
          <a:p>
            <a:r>
              <a:rPr lang="fa-IR" dirty="0" smtClean="0"/>
              <a:t>تئوري تكاملي</a:t>
            </a:r>
            <a:endParaRPr lang="fa-IR" dirty="0"/>
          </a:p>
        </p:txBody>
      </p:sp>
      <p:sp>
        <p:nvSpPr>
          <p:cNvPr id="3" name="Content Placeholder 2"/>
          <p:cNvSpPr>
            <a:spLocks noGrp="1"/>
          </p:cNvSpPr>
          <p:nvPr>
            <p:ph idx="1"/>
          </p:nvPr>
        </p:nvSpPr>
        <p:spPr>
          <a:xfrm>
            <a:off x="457200" y="1268760"/>
            <a:ext cx="8229600" cy="4857403"/>
          </a:xfrm>
        </p:spPr>
        <p:txBody>
          <a:bodyPr/>
          <a:lstStyle/>
          <a:p>
            <a:pPr algn="ctr" rtl="1">
              <a:buNone/>
            </a:pPr>
            <a:r>
              <a:rPr lang="fa-IR" dirty="0" smtClean="0">
                <a:solidFill>
                  <a:schemeClr val="accent2">
                    <a:lumMod val="75000"/>
                  </a:schemeClr>
                </a:solidFill>
              </a:rPr>
              <a:t>8- خانواده در محله بازنشستگي</a:t>
            </a:r>
          </a:p>
          <a:p>
            <a:pPr algn="r" rtl="1"/>
            <a:r>
              <a:rPr lang="fa-IR" dirty="0" smtClean="0"/>
              <a:t>از بازنشستگي تا مرگ آنها ادامه دارد</a:t>
            </a:r>
          </a:p>
          <a:p>
            <a:pPr algn="r" rtl="1"/>
            <a:r>
              <a:rPr lang="fa-IR" dirty="0" smtClean="0"/>
              <a:t>جامعه نظر مثبتي به افراد پير ندارد</a:t>
            </a:r>
          </a:p>
          <a:p>
            <a:pPr algn="r" rtl="1"/>
            <a:r>
              <a:rPr lang="fa-IR" dirty="0" smtClean="0"/>
              <a:t>تاثير منفي در نگرش افراد سالمند</a:t>
            </a:r>
          </a:p>
          <a:p>
            <a:pPr algn="r" rtl="1"/>
            <a:r>
              <a:rPr lang="fa-IR" dirty="0" smtClean="0"/>
              <a:t>ايجاد تنش و استرس در افراد بدليل مسائل اقتصادي واجتماعي و از دست دادن نقش شغلي</a:t>
            </a:r>
          </a:p>
          <a:p>
            <a:pPr algn="r" rtl="1"/>
            <a:endParaRPr lang="fa-IR" dirty="0" smtClean="0"/>
          </a:p>
          <a:p>
            <a:pPr algn="r" rtl="1">
              <a:buNone/>
            </a:pPr>
            <a:endParaRPr lang="fa-I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 تكاملي</a:t>
            </a:r>
            <a:endParaRPr lang="fa-IR" dirty="0"/>
          </a:p>
        </p:txBody>
      </p:sp>
      <p:sp>
        <p:nvSpPr>
          <p:cNvPr id="3" name="Content Placeholder 2"/>
          <p:cNvSpPr>
            <a:spLocks noGrp="1"/>
          </p:cNvSpPr>
          <p:nvPr>
            <p:ph idx="1"/>
          </p:nvPr>
        </p:nvSpPr>
        <p:spPr/>
        <p:txBody>
          <a:bodyPr/>
          <a:lstStyle/>
          <a:p>
            <a:pPr algn="ctr" rtl="1"/>
            <a:r>
              <a:rPr lang="fa-IR" dirty="0" smtClean="0">
                <a:solidFill>
                  <a:schemeClr val="accent2">
                    <a:lumMod val="75000"/>
                  </a:schemeClr>
                </a:solidFill>
              </a:rPr>
              <a:t>8- خانواده در محله بازنشستگي (ادامه.....)</a:t>
            </a:r>
          </a:p>
          <a:p>
            <a:pPr algn="ctr" rtl="1"/>
            <a:r>
              <a:rPr lang="fa-IR" dirty="0" smtClean="0">
                <a:solidFill>
                  <a:schemeClr val="tx2"/>
                </a:solidFill>
              </a:rPr>
              <a:t>وظايف تكاملي خانواده</a:t>
            </a:r>
          </a:p>
          <a:p>
            <a:pPr algn="r" rtl="1"/>
            <a:r>
              <a:rPr lang="fa-IR" dirty="0" smtClean="0"/>
              <a:t>داشتن زندگي رضايت بخش</a:t>
            </a:r>
          </a:p>
          <a:p>
            <a:pPr algn="r" rtl="1"/>
            <a:r>
              <a:rPr lang="fa-IR" dirty="0" smtClean="0"/>
              <a:t>تطابق و سازش با كاهش درامدو از دست دادن نقش</a:t>
            </a:r>
          </a:p>
          <a:p>
            <a:pPr algn="r" rtl="1"/>
            <a:r>
              <a:rPr lang="fa-IR" dirty="0" smtClean="0"/>
              <a:t>تطابق با از دست همسر</a:t>
            </a:r>
          </a:p>
          <a:p>
            <a:pPr algn="r" rtl="1"/>
            <a:r>
              <a:rPr lang="fa-IR" dirty="0" smtClean="0"/>
              <a:t>سازگاري با بازنشستگي</a:t>
            </a:r>
          </a:p>
          <a:p>
            <a:pPr algn="r" rtl="1"/>
            <a:r>
              <a:rPr lang="fa-IR" dirty="0" smtClean="0"/>
              <a:t>اقدامات ايمني در منزل</a:t>
            </a:r>
            <a:endParaRPr lang="fa-I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 تكاملي</a:t>
            </a:r>
            <a:endParaRPr lang="fa-IR" dirty="0"/>
          </a:p>
        </p:txBody>
      </p:sp>
      <p:sp>
        <p:nvSpPr>
          <p:cNvPr id="3" name="Content Placeholder 2"/>
          <p:cNvSpPr>
            <a:spLocks noGrp="1"/>
          </p:cNvSpPr>
          <p:nvPr>
            <p:ph idx="1"/>
          </p:nvPr>
        </p:nvSpPr>
        <p:spPr/>
        <p:txBody>
          <a:bodyPr/>
          <a:lstStyle/>
          <a:p>
            <a:pPr algn="ctr" rtl="1">
              <a:buNone/>
            </a:pPr>
            <a:r>
              <a:rPr lang="fa-IR" dirty="0" smtClean="0">
                <a:solidFill>
                  <a:schemeClr val="accent2">
                    <a:lumMod val="75000"/>
                  </a:schemeClr>
                </a:solidFill>
              </a:rPr>
              <a:t>8- خانواده در محله بازنشستگي (ادامه.....)</a:t>
            </a:r>
          </a:p>
          <a:p>
            <a:pPr algn="r" rtl="1">
              <a:buNone/>
            </a:pPr>
            <a:r>
              <a:rPr lang="fa-IR" dirty="0" smtClean="0"/>
              <a:t>كمك به سالمند در مرحله حاد بيماري</a:t>
            </a:r>
          </a:p>
          <a:p>
            <a:pPr algn="r" rtl="1">
              <a:buNone/>
            </a:pPr>
            <a:r>
              <a:rPr lang="fa-IR" dirty="0" smtClean="0"/>
              <a:t>ارتقاي سطح سلامت با تغذيه و....</a:t>
            </a:r>
          </a:p>
          <a:p>
            <a:pPr algn="r" rtl="1">
              <a:buNone/>
            </a:pPr>
            <a:r>
              <a:rPr lang="fa-IR" dirty="0" smtClean="0"/>
              <a:t>كاهش مشكلات رواني</a:t>
            </a:r>
          </a:p>
          <a:p>
            <a:pPr algn="r" rtl="1">
              <a:buNone/>
            </a:pPr>
            <a:r>
              <a:rPr lang="fa-IR" dirty="0" smtClean="0"/>
              <a:t>ارجاع خانواده به منابع مناسب</a:t>
            </a:r>
          </a:p>
          <a:p>
            <a:pPr algn="r" rtl="1">
              <a:buNone/>
            </a:pPr>
            <a:endParaRPr lang="fa-IR" dirty="0" smtClean="0">
              <a:solidFill>
                <a:schemeClr val="accent2">
                  <a:lumMod val="75000"/>
                </a:schemeClr>
              </a:solidFill>
            </a:endParaRPr>
          </a:p>
          <a:p>
            <a:pPr algn="r" rtl="1"/>
            <a:endParaRPr lang="fa-I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457200" y="1600200"/>
            <a:ext cx="8507288" cy="4853136"/>
          </a:xfrm>
        </p:spPr>
        <p:txBody>
          <a:bodyPr/>
          <a:lstStyle/>
          <a:p>
            <a:pPr algn="r" rtl="1"/>
            <a:r>
              <a:rPr lang="fa-IR" dirty="0" smtClean="0">
                <a:solidFill>
                  <a:schemeClr val="accent6">
                    <a:lumMod val="75000"/>
                  </a:schemeClr>
                </a:solidFill>
              </a:rPr>
              <a:t>مزاياي تئوري تكاملي :</a:t>
            </a:r>
          </a:p>
          <a:p>
            <a:pPr algn="r" rtl="1"/>
            <a:r>
              <a:rPr lang="fa-IR" dirty="0" smtClean="0"/>
              <a:t>چرخه زندگي خانواده و تجارب خانواده قابل پيش بيني است</a:t>
            </a:r>
          </a:p>
          <a:p>
            <a:pPr algn="r" rtl="1"/>
            <a:r>
              <a:rPr lang="fa-IR" dirty="0" smtClean="0"/>
              <a:t>بيشتر براي خانواده هاي هسته اي قابل پيش بيني است</a:t>
            </a:r>
          </a:p>
          <a:p>
            <a:pPr algn="r" rtl="1"/>
            <a:endParaRPr lang="fa-IR" dirty="0" smtClean="0"/>
          </a:p>
          <a:p>
            <a:pPr algn="r" rtl="1"/>
            <a:r>
              <a:rPr lang="fa-IR" dirty="0" smtClean="0">
                <a:solidFill>
                  <a:schemeClr val="accent6">
                    <a:lumMod val="75000"/>
                  </a:schemeClr>
                </a:solidFill>
              </a:rPr>
              <a:t>معايب تئوري تكاملي</a:t>
            </a:r>
          </a:p>
          <a:p>
            <a:pPr algn="r" rtl="1"/>
            <a:r>
              <a:rPr lang="fa-IR" dirty="0" smtClean="0"/>
              <a:t>براي خانواده هاي امروزي كه افراد هرگز ازدواج نمي كنند يا زوجيني كه بچه دار نمي شوند يا طلاق گرفته اند كاربرد ندارد</a:t>
            </a:r>
          </a:p>
          <a:p>
            <a:pPr algn="r" rtl="1"/>
            <a:endParaRPr lang="fa-IR" dirty="0"/>
          </a:p>
        </p:txBody>
      </p:sp>
    </p:spTree>
    <p:extLst>
      <p:ext uri="{BB962C8B-B14F-4D97-AF65-F5344CB8AC3E}">
        <p14:creationId xmlns:p14="http://schemas.microsoft.com/office/powerpoint/2010/main" val="116249920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fa-IR" dirty="0" smtClean="0"/>
              <a:t>وظايف پرستار جامعه در تئوري تكاملي</a:t>
            </a:r>
            <a:endParaRPr lang="fa-IR" dirty="0"/>
          </a:p>
        </p:txBody>
      </p:sp>
      <p:sp>
        <p:nvSpPr>
          <p:cNvPr id="3" name="Content Placeholder 2"/>
          <p:cNvSpPr>
            <a:spLocks noGrp="1"/>
          </p:cNvSpPr>
          <p:nvPr>
            <p:ph idx="1"/>
          </p:nvPr>
        </p:nvSpPr>
        <p:spPr>
          <a:xfrm>
            <a:off x="457200" y="1268760"/>
            <a:ext cx="8229600" cy="4857403"/>
          </a:xfrm>
        </p:spPr>
        <p:txBody>
          <a:bodyPr/>
          <a:lstStyle/>
          <a:p>
            <a:pPr algn="r" rtl="1"/>
            <a:r>
              <a:rPr lang="fa-IR" dirty="0" smtClean="0"/>
              <a:t>تعيين جايگاه تكاملي خانواده در مسير زندگي</a:t>
            </a:r>
          </a:p>
          <a:p>
            <a:pPr algn="r" rtl="1"/>
            <a:r>
              <a:rPr lang="fa-IR" dirty="0" smtClean="0"/>
              <a:t>تعيين نيازهاي خانواده جهت مراحل تكاملي</a:t>
            </a:r>
          </a:p>
          <a:p>
            <a:pPr algn="r" rtl="1"/>
            <a:r>
              <a:rPr lang="fa-IR" dirty="0" smtClean="0"/>
              <a:t>پيش بيني مشكلات باليني وشناسايي توانايي خانواده ها</a:t>
            </a:r>
          </a:p>
          <a:p>
            <a:pPr algn="r" rtl="1"/>
            <a:r>
              <a:rPr lang="fa-IR" dirty="0" smtClean="0"/>
              <a:t>انجام مداخلات پرستاري در جهت درك مراحل رشد و تكامل و انتقال طبيعي از يك مرحله به مرحله ديگر</a:t>
            </a:r>
          </a:p>
          <a:p>
            <a:pPr algn="r" rtl="1"/>
            <a:r>
              <a:rPr lang="fa-IR" dirty="0" smtClean="0"/>
              <a:t>تلاش در جهت تطبيق تكامل خانواده ها با افراد</a:t>
            </a:r>
          </a:p>
          <a:p>
            <a:pPr algn="r" rtl="1"/>
            <a:r>
              <a:rPr lang="fa-IR" dirty="0" smtClean="0"/>
              <a:t>افزايش دانش خانواده پيرامون نياز تكاملي و راهكارهاي آن براي برآوردن نيازها</a:t>
            </a:r>
          </a:p>
          <a:p>
            <a:pPr algn="r" rtl="1"/>
            <a:endParaRPr lang="fa-IR" dirty="0" smtClean="0"/>
          </a:p>
          <a:p>
            <a:pPr algn="r" rtl="1"/>
            <a:endParaRPr lang="fa-IR" dirty="0"/>
          </a:p>
        </p:txBody>
      </p:sp>
    </p:spTree>
    <p:extLst>
      <p:ext uri="{BB962C8B-B14F-4D97-AF65-F5344CB8AC3E}">
        <p14:creationId xmlns:p14="http://schemas.microsoft.com/office/powerpoint/2010/main" val="190369276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457200" y="1340768"/>
            <a:ext cx="8229600" cy="4785395"/>
          </a:xfrm>
        </p:spPr>
        <p:txBody>
          <a:bodyPr/>
          <a:lstStyle/>
          <a:p>
            <a:pPr algn="r" rtl="1"/>
            <a:r>
              <a:rPr lang="fa-IR" dirty="0" smtClean="0"/>
              <a:t>تئوري تعاملي</a:t>
            </a:r>
          </a:p>
          <a:p>
            <a:pPr algn="r" rtl="1"/>
            <a:r>
              <a:rPr lang="fa-IR" dirty="0" smtClean="0"/>
              <a:t>راههاي تعامل افراد خانواده با يكديگررا توصيف مي كند</a:t>
            </a:r>
          </a:p>
          <a:p>
            <a:pPr algn="r" rtl="1"/>
            <a:endParaRPr lang="fa-IR" dirty="0" smtClean="0"/>
          </a:p>
          <a:p>
            <a:pPr algn="r" rtl="1"/>
            <a:r>
              <a:rPr lang="fa-IR" dirty="0" smtClean="0"/>
              <a:t>رفتار افراد داراي كنش و واكنش است</a:t>
            </a:r>
          </a:p>
          <a:p>
            <a:pPr algn="r" rtl="1"/>
            <a:endParaRPr lang="fa-IR" dirty="0" smtClean="0"/>
          </a:p>
          <a:p>
            <a:pPr algn="r" rtl="1"/>
            <a:r>
              <a:rPr lang="fa-IR" dirty="0" smtClean="0"/>
              <a:t>تعامل مي تواند سمبوليك، صناعي ، اشارات و از طريق لباس، مذهب، كلمات و ...بيان شود (لباس سياه ، هم دردي)</a:t>
            </a:r>
          </a:p>
          <a:p>
            <a:pPr algn="r" rtl="1"/>
            <a:endParaRPr lang="fa-IR" dirty="0"/>
          </a:p>
        </p:txBody>
      </p:sp>
    </p:spTree>
    <p:extLst>
      <p:ext uri="{BB962C8B-B14F-4D97-AF65-F5344CB8AC3E}">
        <p14:creationId xmlns:p14="http://schemas.microsoft.com/office/powerpoint/2010/main" val="334547070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تئوريهاي پرستاري خانواده</a:t>
            </a:r>
            <a:endParaRPr lang="fa-IR" dirty="0"/>
          </a:p>
        </p:txBody>
      </p:sp>
      <p:sp>
        <p:nvSpPr>
          <p:cNvPr id="3" name="Content Placeholder 2"/>
          <p:cNvSpPr>
            <a:spLocks noGrp="1"/>
          </p:cNvSpPr>
          <p:nvPr>
            <p:ph idx="1"/>
          </p:nvPr>
        </p:nvSpPr>
        <p:spPr>
          <a:xfrm>
            <a:off x="251520" y="1340768"/>
            <a:ext cx="8435280" cy="5184576"/>
          </a:xfrm>
        </p:spPr>
        <p:txBody>
          <a:bodyPr>
            <a:normAutofit fontScale="92500" lnSpcReduction="10000"/>
          </a:bodyPr>
          <a:lstStyle/>
          <a:p>
            <a:pPr algn="r" rtl="1"/>
            <a:r>
              <a:rPr lang="fa-IR" dirty="0" smtClean="0">
                <a:solidFill>
                  <a:srgbClr val="00B050"/>
                </a:solidFill>
              </a:rPr>
              <a:t>مداخلات پرستاري براي تئوري تعاملي بصورت زير است :</a:t>
            </a:r>
          </a:p>
          <a:p>
            <a:pPr algn="ctr" rtl="1">
              <a:buNone/>
            </a:pPr>
            <a:r>
              <a:rPr lang="fa-IR" dirty="0" smtClean="0"/>
              <a:t>  كارايي ارتباط بين اعضاي خانواده</a:t>
            </a:r>
          </a:p>
          <a:p>
            <a:pPr algn="ctr">
              <a:buNone/>
            </a:pPr>
            <a:endParaRPr lang="fa-IR" dirty="0" smtClean="0"/>
          </a:p>
          <a:p>
            <a:pPr algn="ctr" rtl="1">
              <a:buNone/>
            </a:pPr>
            <a:r>
              <a:rPr lang="fa-IR" dirty="0" smtClean="0"/>
              <a:t>توانايي برقراري ارتباط بين پرستار و خانواده</a:t>
            </a:r>
          </a:p>
          <a:p>
            <a:pPr algn="ctr">
              <a:buNone/>
            </a:pPr>
            <a:endParaRPr lang="fa-IR" dirty="0" smtClean="0"/>
          </a:p>
          <a:p>
            <a:pPr algn="ctr">
              <a:buNone/>
            </a:pPr>
            <a:r>
              <a:rPr lang="fa-IR" dirty="0" smtClean="0"/>
              <a:t>پيام هاي واضح و كوتاه بين اعضا</a:t>
            </a:r>
          </a:p>
          <a:p>
            <a:pPr algn="ctr">
              <a:buNone/>
            </a:pPr>
            <a:endParaRPr lang="fa-IR" dirty="0" smtClean="0"/>
          </a:p>
          <a:p>
            <a:pPr algn="ctr">
              <a:buNone/>
            </a:pPr>
            <a:r>
              <a:rPr lang="fa-IR" dirty="0" smtClean="0"/>
              <a:t>تشابهات بين الگوهاي كلامي و غير كلامي</a:t>
            </a:r>
          </a:p>
          <a:p>
            <a:pPr algn="ctr">
              <a:buNone/>
            </a:pPr>
            <a:endParaRPr lang="fa-IR" dirty="0" smtClean="0"/>
          </a:p>
          <a:p>
            <a:pPr algn="ctr">
              <a:buNone/>
            </a:pPr>
            <a:r>
              <a:rPr lang="fa-IR" dirty="0" smtClean="0"/>
              <a:t>جهت تعامل</a:t>
            </a:r>
            <a:endParaRPr lang="fa-IR" dirty="0"/>
          </a:p>
        </p:txBody>
      </p:sp>
    </p:spTree>
    <p:extLst>
      <p:ext uri="{BB962C8B-B14F-4D97-AF65-F5344CB8AC3E}">
        <p14:creationId xmlns:p14="http://schemas.microsoft.com/office/powerpoint/2010/main" val="344808740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تئوريهاي پرستاري خانواده (تئوري تعاملي)</a:t>
            </a:r>
            <a:br>
              <a:rPr lang="fa-IR" dirty="0" smtClean="0"/>
            </a:br>
            <a:endParaRPr lang="fa-IR" dirty="0"/>
          </a:p>
        </p:txBody>
      </p:sp>
      <p:sp>
        <p:nvSpPr>
          <p:cNvPr id="3" name="Content Placeholder 2"/>
          <p:cNvSpPr>
            <a:spLocks noGrp="1"/>
          </p:cNvSpPr>
          <p:nvPr>
            <p:ph idx="1"/>
          </p:nvPr>
        </p:nvSpPr>
        <p:spPr>
          <a:xfrm>
            <a:off x="457200" y="1340768"/>
            <a:ext cx="8229600" cy="4785395"/>
          </a:xfrm>
        </p:spPr>
        <p:txBody>
          <a:bodyPr/>
          <a:lstStyle/>
          <a:p>
            <a:r>
              <a:rPr lang="fa-IR" dirty="0" smtClean="0"/>
              <a:t>راههاي تعامل افراد خانواده با يكديگررا توصيف مي كند</a:t>
            </a:r>
          </a:p>
          <a:p>
            <a:r>
              <a:rPr lang="fa-IR" dirty="0" smtClean="0"/>
              <a:t>رفتار يك شخص مي تواند متاثر از ديگران باشد يا ديگران را تحت تاثير قرار دهد.</a:t>
            </a:r>
          </a:p>
          <a:p>
            <a:r>
              <a:rPr lang="fa-IR" dirty="0" smtClean="0"/>
              <a:t>رفتار افراد داراي كنش و واكنش است</a:t>
            </a:r>
          </a:p>
          <a:p>
            <a:endParaRPr lang="fa-IR" dirty="0" smtClean="0"/>
          </a:p>
          <a:p>
            <a:r>
              <a:rPr lang="fa-IR" dirty="0" smtClean="0"/>
              <a:t>تعامل مي تواند سمبوليك، صناعي ، اشارات و از طريق لباس، مذهب، كلمات و ...بيان شود (لباس سياه ، هم دردي)</a:t>
            </a:r>
          </a:p>
          <a:p>
            <a:endParaRPr lang="fa-I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 تعاملي</a:t>
            </a:r>
            <a:endParaRPr lang="fa-IR" dirty="0"/>
          </a:p>
        </p:txBody>
      </p:sp>
      <p:sp>
        <p:nvSpPr>
          <p:cNvPr id="3" name="Content Placeholder 2"/>
          <p:cNvSpPr>
            <a:spLocks noGrp="1"/>
          </p:cNvSpPr>
          <p:nvPr>
            <p:ph idx="1"/>
          </p:nvPr>
        </p:nvSpPr>
        <p:spPr>
          <a:xfrm>
            <a:off x="251520" y="1340768"/>
            <a:ext cx="8435280" cy="5184576"/>
          </a:xfrm>
        </p:spPr>
        <p:txBody>
          <a:bodyPr>
            <a:normAutofit fontScale="92500" lnSpcReduction="10000"/>
          </a:bodyPr>
          <a:lstStyle/>
          <a:p>
            <a:r>
              <a:rPr lang="fa-IR" dirty="0" smtClean="0">
                <a:solidFill>
                  <a:srgbClr val="00B050"/>
                </a:solidFill>
              </a:rPr>
              <a:t>مداخلات پرستاري براي تئوري تعاملي بصورت زير است :</a:t>
            </a:r>
          </a:p>
          <a:p>
            <a:pPr algn="ctr">
              <a:buNone/>
            </a:pPr>
            <a:r>
              <a:rPr lang="fa-IR" dirty="0" smtClean="0"/>
              <a:t>  كارايي ارتباط بين اعضاي خانواده</a:t>
            </a:r>
          </a:p>
          <a:p>
            <a:pPr algn="ctr">
              <a:buNone/>
            </a:pPr>
            <a:endParaRPr lang="fa-IR" dirty="0" smtClean="0"/>
          </a:p>
          <a:p>
            <a:pPr algn="ctr">
              <a:buNone/>
            </a:pPr>
            <a:r>
              <a:rPr lang="fa-IR" dirty="0" smtClean="0"/>
              <a:t>توانايي برقراري ارتباط بين پرستار و خانواده</a:t>
            </a:r>
          </a:p>
          <a:p>
            <a:pPr algn="ctr">
              <a:buNone/>
            </a:pPr>
            <a:endParaRPr lang="fa-IR" dirty="0" smtClean="0"/>
          </a:p>
          <a:p>
            <a:pPr algn="ctr">
              <a:buNone/>
            </a:pPr>
            <a:r>
              <a:rPr lang="fa-IR" dirty="0" smtClean="0"/>
              <a:t>پيام هاي واضح و كوتاه بين اعضا</a:t>
            </a:r>
          </a:p>
          <a:p>
            <a:pPr algn="ctr">
              <a:buNone/>
            </a:pPr>
            <a:endParaRPr lang="fa-IR" dirty="0" smtClean="0"/>
          </a:p>
          <a:p>
            <a:pPr algn="ctr">
              <a:buNone/>
            </a:pPr>
            <a:r>
              <a:rPr lang="fa-IR" dirty="0" smtClean="0"/>
              <a:t>تشابهات بين الگوهاي كلامي و غير كلامي</a:t>
            </a:r>
          </a:p>
          <a:p>
            <a:pPr algn="ctr">
              <a:buNone/>
            </a:pPr>
            <a:endParaRPr lang="fa-IR" dirty="0" smtClean="0"/>
          </a:p>
          <a:p>
            <a:pPr algn="ctr">
              <a:buNone/>
            </a:pPr>
            <a:r>
              <a:rPr lang="fa-IR" dirty="0" smtClean="0"/>
              <a:t>جهت تعامل</a:t>
            </a:r>
            <a:endParaRPr lang="fa-I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تئوري تعاملي</a:t>
            </a:r>
            <a:endParaRPr lang="fa-IR" dirty="0"/>
          </a:p>
        </p:txBody>
      </p:sp>
      <p:sp>
        <p:nvSpPr>
          <p:cNvPr id="3" name="Content Placeholder 2"/>
          <p:cNvSpPr>
            <a:spLocks noGrp="1"/>
          </p:cNvSpPr>
          <p:nvPr>
            <p:ph idx="1"/>
          </p:nvPr>
        </p:nvSpPr>
        <p:spPr>
          <a:xfrm>
            <a:off x="457200" y="1340768"/>
            <a:ext cx="8229600" cy="5184576"/>
          </a:xfrm>
        </p:spPr>
        <p:txBody>
          <a:bodyPr>
            <a:normAutofit/>
          </a:bodyPr>
          <a:lstStyle/>
          <a:p>
            <a:r>
              <a:rPr lang="fa-IR" dirty="0" smtClean="0">
                <a:solidFill>
                  <a:schemeClr val="accent1"/>
                </a:solidFill>
              </a:rPr>
              <a:t>مزاياي تئوري تعاملي:</a:t>
            </a:r>
          </a:p>
          <a:p>
            <a:r>
              <a:rPr lang="fa-IR" dirty="0" smtClean="0"/>
              <a:t>مفيد بودن تئوري در توضيح ارتباط، نقش ها، تصميم گيري و حل مشكلات</a:t>
            </a:r>
          </a:p>
          <a:p>
            <a:r>
              <a:rPr lang="fa-IR" dirty="0" smtClean="0"/>
              <a:t>بر پويايي دروني خانواده و درك افراد و فرايند هاي دروني خانواده مانند نقش ها، تضادها ، عكس العملها به استرس و فرآيند اجتماعي شدن تاكيد دارد</a:t>
            </a:r>
          </a:p>
          <a:p>
            <a:r>
              <a:rPr lang="fa-IR" dirty="0" smtClean="0">
                <a:solidFill>
                  <a:schemeClr val="accent1"/>
                </a:solidFill>
              </a:rPr>
              <a:t>نقطه ضعف تئوري تعاملي:</a:t>
            </a:r>
          </a:p>
          <a:p>
            <a:r>
              <a:rPr lang="fa-IR" dirty="0" smtClean="0"/>
              <a:t>گسترده بودن تئوري و عدم توافق در مورد پيش فرضهاي آن</a:t>
            </a:r>
            <a:endParaRPr lang="fa-IR"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موانع فعالیت های پرستارخانواده </a:t>
            </a:r>
            <a:endParaRPr lang="en-US" dirty="0"/>
          </a:p>
        </p:txBody>
      </p:sp>
      <p:sp>
        <p:nvSpPr>
          <p:cNvPr id="3" name="Content Placeholder 2"/>
          <p:cNvSpPr>
            <a:spLocks noGrp="1"/>
          </p:cNvSpPr>
          <p:nvPr>
            <p:ph idx="1"/>
          </p:nvPr>
        </p:nvSpPr>
        <p:spPr>
          <a:xfrm>
            <a:off x="457200" y="1600200"/>
            <a:ext cx="8229600" cy="4781128"/>
          </a:xfrm>
        </p:spPr>
        <p:txBody>
          <a:bodyPr/>
          <a:lstStyle/>
          <a:p>
            <a:r>
              <a:rPr lang="fa-IR" dirty="0" smtClean="0"/>
              <a:t>تعریف </a:t>
            </a:r>
            <a:r>
              <a:rPr lang="fa-IR" dirty="0"/>
              <a:t>محدود و دقیق از خانواده </a:t>
            </a:r>
            <a:endParaRPr lang="en-GB" dirty="0" smtClean="0"/>
          </a:p>
          <a:p>
            <a:r>
              <a:rPr lang="fa-IR" dirty="0" smtClean="0"/>
              <a:t>عدم </a:t>
            </a:r>
            <a:r>
              <a:rPr lang="fa-IR" dirty="0"/>
              <a:t>توافق در مورد خانواده سالم </a:t>
            </a:r>
            <a:endParaRPr lang="en-GB" dirty="0" smtClean="0"/>
          </a:p>
          <a:p>
            <a:r>
              <a:rPr lang="fa-IR" dirty="0" smtClean="0"/>
              <a:t> </a:t>
            </a:r>
            <a:r>
              <a:rPr lang="fa-IR" dirty="0"/>
              <a:t>کمبود مدل جامع و مناسب ارزیابی خانواده </a:t>
            </a:r>
            <a:endParaRPr lang="en-GB" dirty="0" smtClean="0"/>
          </a:p>
          <a:p>
            <a:r>
              <a:rPr lang="fa-IR" dirty="0" smtClean="0"/>
              <a:t> </a:t>
            </a:r>
            <a:r>
              <a:rPr lang="fa-IR" dirty="0"/>
              <a:t>کمبود ابزار و راهکارهای پرستاری </a:t>
            </a:r>
            <a:endParaRPr lang="en-GB" dirty="0" smtClean="0"/>
          </a:p>
          <a:p>
            <a:r>
              <a:rPr lang="fa-IR" dirty="0" smtClean="0"/>
              <a:t>فردمحور </a:t>
            </a:r>
            <a:r>
              <a:rPr lang="fa-IR" dirty="0"/>
              <a:t>بودن سیستم سنتی مراقبت بهداشتی </a:t>
            </a:r>
            <a:endParaRPr lang="en-GB" dirty="0" smtClean="0"/>
          </a:p>
          <a:p>
            <a:r>
              <a:rPr lang="fa-IR" dirty="0" smtClean="0"/>
              <a:t>بیمارو بيماري </a:t>
            </a:r>
            <a:r>
              <a:rPr lang="fa-IR" dirty="0"/>
              <a:t>محور بودن سیستم های تشخیص پرستاری و پزشکی</a:t>
            </a:r>
            <a:endParaRPr lang="en-US" dirty="0"/>
          </a:p>
        </p:txBody>
      </p:sp>
    </p:spTree>
    <p:extLst>
      <p:ext uri="{BB962C8B-B14F-4D97-AF65-F5344CB8AC3E}">
        <p14:creationId xmlns:p14="http://schemas.microsoft.com/office/powerpoint/2010/main" val="295024997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lgn="ctr">
              <a:buNone/>
            </a:pPr>
            <a:endParaRPr lang="fa-IR" sz="7200" dirty="0" smtClean="0"/>
          </a:p>
          <a:p>
            <a:pPr algn="ctr">
              <a:buNone/>
            </a:pPr>
            <a:r>
              <a:rPr lang="fa-IR" sz="7200" dirty="0" smtClean="0"/>
              <a:t>با تشكر از توجه شما</a:t>
            </a:r>
            <a:endParaRPr lang="fa-IR" sz="7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1382</TotalTime>
  <Words>4558</Words>
  <Application>Microsoft Office PowerPoint</Application>
  <PresentationFormat>On-screen Show (4:3)</PresentationFormat>
  <Paragraphs>493</Paragraphs>
  <Slides>76</Slides>
  <Notes>4</Notes>
  <HiddenSlides>0</HiddenSlides>
  <MMClips>0</MMClips>
  <ScaleCrop>false</ScaleCrop>
  <HeadingPairs>
    <vt:vector size="4" baseType="variant">
      <vt:variant>
        <vt:lpstr>Theme</vt:lpstr>
      </vt:variant>
      <vt:variant>
        <vt:i4>1</vt:i4>
      </vt:variant>
      <vt:variant>
        <vt:lpstr>Slide Titles</vt:lpstr>
      </vt:variant>
      <vt:variant>
        <vt:i4>76</vt:i4>
      </vt:variant>
    </vt:vector>
  </HeadingPairs>
  <TitlesOfParts>
    <vt:vector size="77" baseType="lpstr">
      <vt:lpstr>Office Theme</vt:lpstr>
      <vt:lpstr>تئوريهاي پرستاري خانواده</vt:lpstr>
      <vt:lpstr>تئوريهاي پرستاري خانواده</vt:lpstr>
      <vt:lpstr>تئوريهاي پرستاري خانواده</vt:lpstr>
      <vt:lpstr>تئوريهاي پرستاري خانواده</vt:lpstr>
      <vt:lpstr>تئوريهاي پرستاري خانواده</vt:lpstr>
      <vt:lpstr>تئوريهاي پرستاري خانواده</vt:lpstr>
      <vt:lpstr>تئوريهاي پرستاري خانواده</vt:lpstr>
      <vt:lpstr> تئوري عملكردي – ساختاري  Structural Functional Theory </vt:lpstr>
      <vt:lpstr>Structural Functional Theory</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 تئوري عملكردي – ساختاري  structural functional theory </vt:lpstr>
      <vt:lpstr>وظایف پرستار جامعه در تئوری عملکردی ساختاری</vt:lpstr>
      <vt:lpstr>تئوريهاي پرستاري خانواده</vt:lpstr>
      <vt:lpstr>تئوري سيستمهاي خانواده   Family Systems Theory  </vt:lpstr>
      <vt:lpstr>تئوري سيستمهاي خانواده   Family Systems Theory </vt:lpstr>
      <vt:lpstr>تئوريهاي پرستاري خانواده</vt:lpstr>
      <vt:lpstr>تئوري سيستمهاي خانواده  Family Systems Theory  </vt:lpstr>
      <vt:lpstr>تئوريهاي پرستاري خانواده</vt:lpstr>
      <vt:lpstr>PowerPoint Presentation</vt:lpstr>
      <vt:lpstr>تئوريهاي پرستاري خانواده</vt:lpstr>
      <vt:lpstr>تئوري تكاملي</vt:lpstr>
      <vt:lpstr> تئوري تكاملي</vt:lpstr>
      <vt:lpstr>روش کارتئوری تکاملی</vt:lpstr>
      <vt:lpstr> تئوري تكاملي</vt:lpstr>
      <vt:lpstr> تئوري تكاملي</vt:lpstr>
      <vt:lpstr>تئوری تکاملی</vt:lpstr>
      <vt:lpstr> تئوری تکاملی </vt:lpstr>
      <vt:lpstr> تئوری تکاملی </vt:lpstr>
      <vt:lpstr> تئوری تکاملی </vt:lpstr>
      <vt:lpstr> تئوری تکاملی </vt:lpstr>
      <vt:lpstr>تئوري تكاملي</vt:lpstr>
      <vt:lpstr>تئوري تكاملي</vt:lpstr>
      <vt:lpstr>تئوري تكاملي</vt:lpstr>
      <vt:lpstr>تئوري تكاملي</vt:lpstr>
      <vt:lpstr> تئوري تكاملي</vt:lpstr>
      <vt:lpstr>تئوري تكاملي</vt:lpstr>
      <vt:lpstr>تئوري تكاملي</vt:lpstr>
      <vt:lpstr>تئوري تكاملي</vt:lpstr>
      <vt:lpstr>تئوري تكاملي</vt:lpstr>
      <vt:lpstr>تئوري تكاملي</vt:lpstr>
      <vt:lpstr>تئوري تكاملي</vt:lpstr>
      <vt:lpstr>تئوري تكاملي</vt:lpstr>
      <vt:lpstr>تئوري تكاملي</vt:lpstr>
      <vt:lpstr>تئوري تكاملي</vt:lpstr>
      <vt:lpstr>تئوري تكاملي</vt:lpstr>
      <vt:lpstr>تئوري تكاملي</vt:lpstr>
      <vt:lpstr>تئوري تكاملي</vt:lpstr>
      <vt:lpstr>تئوري تكاملي</vt:lpstr>
      <vt:lpstr>تئوري تكاملي</vt:lpstr>
      <vt:lpstr>تئوريهاي پرستاري خانواده</vt:lpstr>
      <vt:lpstr>وظايف پرستار جامعه در تئوري تكاملي</vt:lpstr>
      <vt:lpstr>تئوريهاي پرستاري خانواده</vt:lpstr>
      <vt:lpstr>تئوريهاي پرستاري خانواده</vt:lpstr>
      <vt:lpstr>تئوريهاي پرستاري خانواده (تئوري تعاملي) </vt:lpstr>
      <vt:lpstr>تئوري تعاملي</vt:lpstr>
      <vt:lpstr>تئوري تعاملي</vt:lpstr>
      <vt:lpstr>موانع فعالیت های پرستارخانواده </vt:lpstr>
      <vt:lpstr>PowerPoint Presentation</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تئوريهاي پرستاري خانواده</dc:title>
  <dc:creator>cwa1</dc:creator>
  <cp:lastModifiedBy>gommnami</cp:lastModifiedBy>
  <cp:revision>83</cp:revision>
  <dcterms:created xsi:type="dcterms:W3CDTF">2017-10-09T04:23:45Z</dcterms:created>
  <dcterms:modified xsi:type="dcterms:W3CDTF">2018-03-11T02:59:35Z</dcterms:modified>
</cp:coreProperties>
</file>