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15"/>
  </p:notesMasterIdLst>
  <p:sldIdLst>
    <p:sldId id="256" r:id="rId2"/>
    <p:sldId id="311" r:id="rId3"/>
    <p:sldId id="284" r:id="rId4"/>
    <p:sldId id="257" r:id="rId5"/>
    <p:sldId id="297" r:id="rId6"/>
    <p:sldId id="258" r:id="rId7"/>
    <p:sldId id="298" r:id="rId8"/>
    <p:sldId id="299" r:id="rId9"/>
    <p:sldId id="300" r:id="rId10"/>
    <p:sldId id="301" r:id="rId11"/>
    <p:sldId id="302" r:id="rId12"/>
    <p:sldId id="303" r:id="rId13"/>
    <p:sldId id="304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D4FF"/>
    <a:srgbClr val="66FF33"/>
    <a:srgbClr val="3333CC"/>
    <a:srgbClr val="99FFCC"/>
    <a:srgbClr val="3366FF"/>
    <a:srgbClr val="FF0066"/>
    <a:srgbClr val="57D5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0"/>
    <p:restoredTop sz="94600"/>
  </p:normalViewPr>
  <p:slideViewPr>
    <p:cSldViewPr snapToGrid="0"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617EAC73-93D8-460D-AB25-8D12565944F9}" type="datetimeFigureOut">
              <a:rPr lang="en-US"/>
              <a:pPr>
                <a:defRPr/>
              </a:pPr>
              <a:t>4/28/2020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AA040485-86C2-4576-BC1B-58E93C7DE4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1766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544763"/>
            <a:ext cx="9144000" cy="3255962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0" y="2667000"/>
            <a:ext cx="9144000" cy="2740025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5478463"/>
            <a:ext cx="9144000" cy="236537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148013" y="4260850"/>
            <a:ext cx="1219200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3200" spc="150" dirty="0">
                <a:solidFill>
                  <a:schemeClr val="accent1"/>
                </a:solidFill>
                <a:sym typeface="Wingdings"/>
              </a:rPr>
              <a:t></a:t>
            </a:r>
            <a:endParaRPr lang="en-US" sz="3200" spc="150" dirty="0">
              <a:solidFill>
                <a:schemeClr val="accent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19650" y="4260850"/>
            <a:ext cx="1219200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3200" spc="150" dirty="0">
                <a:solidFill>
                  <a:schemeClr val="accent1"/>
                </a:solidFill>
                <a:sym typeface="Wingdings"/>
              </a:rPr>
              <a:t></a:t>
            </a:r>
            <a:endParaRPr lang="en-US" sz="3200" spc="150" dirty="0">
              <a:solidFill>
                <a:schemeClr val="accent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599" y="2819400"/>
            <a:ext cx="8686800" cy="1470025"/>
          </a:xfrm>
        </p:spPr>
        <p:txBody>
          <a:bodyPr anchor="b">
            <a:noAutofit/>
          </a:bodyPr>
          <a:lstStyle>
            <a:lvl1pPr>
              <a:defRPr sz="7200" b="0" cap="none" spc="0">
                <a:ln w="13970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99" y="4800600"/>
            <a:ext cx="8001000" cy="533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62400" y="4392613"/>
            <a:ext cx="1219200" cy="365125"/>
          </a:xfrm>
        </p:spPr>
        <p:txBody>
          <a:bodyPr/>
          <a:lstStyle>
            <a:lvl1pPr algn="ctr">
              <a:defRPr sz="2400" smtClean="0">
                <a:latin typeface="+mj-lt"/>
              </a:defRPr>
            </a:lvl1pPr>
          </a:lstStyle>
          <a:p>
            <a:pPr>
              <a:defRPr/>
            </a:pPr>
            <a:fld id="{08E0B58E-73F9-4342-899C-2F81858CF7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6547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rtl="1">
              <a:defRPr>
                <a:cs typeface="B Titr" pitchFamily="2" charset="-78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 rtl="1">
              <a:defRPr sz="2800">
                <a:solidFill>
                  <a:schemeClr val="tx1"/>
                </a:solidFill>
                <a:cs typeface="B Nazanin" pitchFamily="2" charset="-78"/>
              </a:defRPr>
            </a:lvl1pPr>
            <a:lvl2pPr algn="just" rtl="1">
              <a:defRPr>
                <a:solidFill>
                  <a:schemeClr val="tx1"/>
                </a:solidFill>
                <a:cs typeface="B Nazanin" pitchFamily="2" charset="-78"/>
              </a:defRPr>
            </a:lvl2pPr>
            <a:lvl3pPr algn="just" rtl="1">
              <a:defRPr>
                <a:solidFill>
                  <a:schemeClr val="tx1"/>
                </a:solidFill>
                <a:cs typeface="B Nazanin" pitchFamily="2" charset="-78"/>
              </a:defRPr>
            </a:lvl3pPr>
            <a:lvl4pPr algn="just" rtl="1">
              <a:defRPr>
                <a:solidFill>
                  <a:schemeClr val="tx1"/>
                </a:solidFill>
                <a:cs typeface="B Nazanin" pitchFamily="2" charset="-78"/>
              </a:defRPr>
            </a:lvl4pPr>
            <a:lvl5pPr algn="just" rtl="1">
              <a:defRPr>
                <a:solidFill>
                  <a:schemeClr val="tx1"/>
                </a:solidFill>
                <a:cs typeface="B Nazanin" pitchFamily="2" charset="-78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4E186-2850-4AD3-9715-30310E888A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299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544763"/>
            <a:ext cx="9144000" cy="3255962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0" y="2667000"/>
            <a:ext cx="9144000" cy="2740025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5478463"/>
            <a:ext cx="9144000" cy="236537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4819650" y="4260850"/>
            <a:ext cx="1219200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3200" spc="150" dirty="0">
                <a:solidFill>
                  <a:srgbClr val="FFFFFF"/>
                </a:solidFill>
                <a:sym typeface="Wingdings"/>
              </a:rPr>
              <a:t></a:t>
            </a:r>
            <a:endParaRPr lang="en-US" sz="3200" spc="150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48013" y="4260850"/>
            <a:ext cx="1219200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3200" spc="150" dirty="0">
                <a:solidFill>
                  <a:srgbClr val="FFFFFF"/>
                </a:solidFill>
                <a:sym typeface="Wingdings"/>
              </a:rPr>
              <a:t></a:t>
            </a:r>
            <a:endParaRPr lang="en-US" sz="3200" spc="150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599" y="2819400"/>
            <a:ext cx="8686800" cy="1463040"/>
          </a:xfrm>
        </p:spPr>
        <p:txBody>
          <a:bodyPr anchor="b" anchorCtr="0">
            <a:noAutofit/>
          </a:bodyPr>
          <a:lstStyle>
            <a:lvl1pPr algn="ctr">
              <a:defRPr sz="72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499" y="4800600"/>
            <a:ext cx="8001000" cy="548640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59225" y="4389438"/>
            <a:ext cx="1216025" cy="365125"/>
          </a:xfrm>
        </p:spPr>
        <p:txBody>
          <a:bodyPr/>
          <a:lstStyle>
            <a:lvl1pPr algn="ctr">
              <a:defRPr sz="24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5E2415E-1BE9-4D02-BDA5-B2C305A112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2197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66DCB-03E5-44B2-9E56-92A339E2B5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321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4A81A-812D-42AD-B592-B095C63EE9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719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4C209-28E6-47BF-B959-967030EA67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874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2A389F-5991-43C2-B80A-32F775F914F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743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172200" y="161925"/>
            <a:ext cx="2971800" cy="115252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145213" y="133350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145213" y="133350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5638800" cy="946150"/>
          </a:xfrm>
        </p:spPr>
        <p:txBody>
          <a:bodyPr>
            <a:noAutofit/>
          </a:bodyPr>
          <a:lstStyle>
            <a:lvl1pPr algn="l"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912" y="1719072"/>
            <a:ext cx="8247888" cy="45354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48400" y="274320"/>
            <a:ext cx="2743200" cy="944880"/>
          </a:xfrm>
        </p:spPr>
        <p:txBody>
          <a:bodyPr anchor="ctr">
            <a:normAutofit/>
          </a:bodyPr>
          <a:lstStyle>
            <a:lvl1pPr marL="0" indent="0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EAADB-2EF2-44E9-8E50-9C0E47067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186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172200" y="161925"/>
            <a:ext cx="2971800" cy="115252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45213" y="133350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145213" y="133350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36880" y="1717040"/>
            <a:ext cx="8249920" cy="4531360"/>
          </a:xfrm>
          <a:solidFill>
            <a:schemeClr val="bg2">
              <a:lumMod val="60000"/>
              <a:lumOff val="40000"/>
            </a:schemeClr>
          </a:solidFill>
          <a:effectLst>
            <a:outerShdw blurRad="76200" dist="38100" dir="3600000" algn="ctr" rotWithShape="0">
              <a:srgbClr val="000000">
                <a:alpha val="50000"/>
              </a:srgb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5638800" cy="1005840"/>
          </a:xfrm>
        </p:spPr>
        <p:txBody>
          <a:bodyPr>
            <a:noAutofit/>
          </a:bodyPr>
          <a:lstStyle>
            <a:lvl1pPr algn="l"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48400" y="228600"/>
            <a:ext cx="2819400" cy="1005840"/>
          </a:xfrm>
        </p:spPr>
        <p:txBody>
          <a:bodyPr anchor="ctr">
            <a:normAutofit/>
          </a:bodyPr>
          <a:lstStyle>
            <a:lvl1pPr marL="0" indent="0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672CB9-84E2-4FB7-9228-5D709ED4DA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565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639201-9DEA-4026-845F-AF6CB99C4A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912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4591050" y="2409825"/>
            <a:ext cx="6858000" cy="2038350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 rot="5400000">
            <a:off x="4668044" y="2570956"/>
            <a:ext cx="6858000" cy="1716088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 rot="5400000">
            <a:off x="3681413" y="3354387"/>
            <a:ext cx="6858000" cy="149225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15200" y="274638"/>
            <a:ext cx="1447800" cy="5851525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199" y="274638"/>
            <a:ext cx="6353175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96000" y="6356350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8407F5-FD42-42D2-A7D2-A167497ADC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616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00013"/>
            <a:ext cx="9144000" cy="1454150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168275"/>
            <a:ext cx="9144000" cy="1154113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82563"/>
            <a:ext cx="8229600" cy="1111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CFD85DBA-8638-4871-B13E-B4CE0E675F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1368425"/>
            <a:ext cx="9144000" cy="149225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5" r:id="rId1"/>
    <p:sldLayoutId id="2147483870" r:id="rId2"/>
    <p:sldLayoutId id="2147483876" r:id="rId3"/>
    <p:sldLayoutId id="2147483871" r:id="rId4"/>
    <p:sldLayoutId id="2147483872" r:id="rId5"/>
    <p:sldLayoutId id="2147483873" r:id="rId6"/>
    <p:sldLayoutId id="2147483877" r:id="rId7"/>
    <p:sldLayoutId id="2147483878" r:id="rId8"/>
    <p:sldLayoutId id="2147483879" r:id="rId9"/>
    <p:sldLayoutId id="2147483874" r:id="rId10"/>
    <p:sldLayoutId id="2147483880" r:id="rId11"/>
  </p:sldLayoutIdLst>
  <p:txStyles>
    <p:titleStyle>
      <a:lvl1pPr algn="ctr" rtl="1" eaLnBrk="1" fontAlgn="base" hangingPunct="1">
        <a:spcBef>
          <a:spcPct val="0"/>
        </a:spcBef>
        <a:spcAft>
          <a:spcPct val="0"/>
        </a:spcAft>
        <a:defRPr sz="5400" kern="1200">
          <a:ln w="13970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63500" dir="3600000" algn="tl" rotWithShape="0">
              <a:srgbClr val="000000">
                <a:alpha val="70000"/>
              </a:srgbClr>
            </a:outerShdw>
          </a:effectLst>
          <a:latin typeface="+mj-lt"/>
          <a:ea typeface="+mj-ea"/>
          <a:cs typeface="+mj-cs"/>
        </a:defRPr>
      </a:lvl1pPr>
      <a:lvl2pPr algn="ctr" rtl="1" eaLnBrk="1" fontAlgn="base" hangingPunct="1">
        <a:spcBef>
          <a:spcPct val="0"/>
        </a:spcBef>
        <a:spcAft>
          <a:spcPct val="0"/>
        </a:spcAft>
        <a:defRPr sz="5400">
          <a:solidFill>
            <a:srgbClr val="FFFFFF"/>
          </a:solidFill>
          <a:latin typeface="Bodoni MT Condensed" pitchFamily="18" charset="0"/>
        </a:defRPr>
      </a:lvl2pPr>
      <a:lvl3pPr algn="ctr" rtl="1" eaLnBrk="1" fontAlgn="base" hangingPunct="1">
        <a:spcBef>
          <a:spcPct val="0"/>
        </a:spcBef>
        <a:spcAft>
          <a:spcPct val="0"/>
        </a:spcAft>
        <a:defRPr sz="5400">
          <a:solidFill>
            <a:srgbClr val="FFFFFF"/>
          </a:solidFill>
          <a:latin typeface="Bodoni MT Condensed" pitchFamily="18" charset="0"/>
        </a:defRPr>
      </a:lvl3pPr>
      <a:lvl4pPr algn="ctr" rtl="1" eaLnBrk="1" fontAlgn="base" hangingPunct="1">
        <a:spcBef>
          <a:spcPct val="0"/>
        </a:spcBef>
        <a:spcAft>
          <a:spcPct val="0"/>
        </a:spcAft>
        <a:defRPr sz="5400">
          <a:solidFill>
            <a:srgbClr val="FFFFFF"/>
          </a:solidFill>
          <a:latin typeface="Bodoni MT Condensed" pitchFamily="18" charset="0"/>
        </a:defRPr>
      </a:lvl4pPr>
      <a:lvl5pPr algn="ctr" rtl="1" eaLnBrk="1" fontAlgn="base" hangingPunct="1">
        <a:spcBef>
          <a:spcPct val="0"/>
        </a:spcBef>
        <a:spcAft>
          <a:spcPct val="0"/>
        </a:spcAft>
        <a:defRPr sz="5400">
          <a:solidFill>
            <a:srgbClr val="FFFFFF"/>
          </a:solidFill>
          <a:latin typeface="Bodoni MT Condensed" pitchFamily="18" charset="0"/>
        </a:defRPr>
      </a:lvl5pPr>
      <a:lvl6pPr marL="457200" algn="ctr" rtl="1" eaLnBrk="1" fontAlgn="base" hangingPunct="1">
        <a:spcBef>
          <a:spcPct val="0"/>
        </a:spcBef>
        <a:spcAft>
          <a:spcPct val="0"/>
        </a:spcAft>
        <a:defRPr sz="5400">
          <a:solidFill>
            <a:srgbClr val="FFFFFF"/>
          </a:solidFill>
          <a:latin typeface="Bodoni MT Condensed" pitchFamily="18" charset="0"/>
        </a:defRPr>
      </a:lvl6pPr>
      <a:lvl7pPr marL="914400" algn="ctr" rtl="1" eaLnBrk="1" fontAlgn="base" hangingPunct="1">
        <a:spcBef>
          <a:spcPct val="0"/>
        </a:spcBef>
        <a:spcAft>
          <a:spcPct val="0"/>
        </a:spcAft>
        <a:defRPr sz="5400">
          <a:solidFill>
            <a:srgbClr val="FFFFFF"/>
          </a:solidFill>
          <a:latin typeface="Bodoni MT Condensed" pitchFamily="18" charset="0"/>
        </a:defRPr>
      </a:lvl7pPr>
      <a:lvl8pPr marL="1371600" algn="ctr" rtl="1" eaLnBrk="1" fontAlgn="base" hangingPunct="1">
        <a:spcBef>
          <a:spcPct val="0"/>
        </a:spcBef>
        <a:spcAft>
          <a:spcPct val="0"/>
        </a:spcAft>
        <a:defRPr sz="5400">
          <a:solidFill>
            <a:srgbClr val="FFFFFF"/>
          </a:solidFill>
          <a:latin typeface="Bodoni MT Condensed" pitchFamily="18" charset="0"/>
        </a:defRPr>
      </a:lvl8pPr>
      <a:lvl9pPr marL="1828800" algn="ctr" rtl="1" eaLnBrk="1" fontAlgn="base" hangingPunct="1">
        <a:spcBef>
          <a:spcPct val="0"/>
        </a:spcBef>
        <a:spcAft>
          <a:spcPct val="0"/>
        </a:spcAft>
        <a:defRPr sz="5400">
          <a:solidFill>
            <a:srgbClr val="FFFFFF"/>
          </a:solidFill>
          <a:latin typeface="Bodoni MT Condensed" pitchFamily="18" charset="0"/>
        </a:defRPr>
      </a:lvl9pPr>
    </p:titleStyle>
    <p:bodyStyle>
      <a:lvl1pPr marL="342900" indent="-342900" algn="r" rtl="1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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r" rtl="1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Courier New" pitchFamily="49" charset="0"/>
        <a:buChar char="o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r" rtl="1" eaLnBrk="1" fontAlgn="base" hangingPunct="1">
        <a:spcBef>
          <a:spcPct val="20000"/>
        </a:spcBef>
        <a:spcAft>
          <a:spcPct val="0"/>
        </a:spcAft>
        <a:buClr>
          <a:srgbClr val="A28E6A"/>
        </a:buClr>
        <a:buFont typeface="Arial" charset="0"/>
        <a:buChar char="•"/>
        <a:defRPr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r" rtl="1" eaLnBrk="1" fontAlgn="base" hangingPunct="1">
        <a:spcBef>
          <a:spcPct val="20000"/>
        </a:spcBef>
        <a:spcAft>
          <a:spcPct val="0"/>
        </a:spcAft>
        <a:buClr>
          <a:srgbClr val="956251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r" rtl="1" eaLnBrk="1" fontAlgn="base" hangingPunct="1">
        <a:spcBef>
          <a:spcPct val="20000"/>
        </a:spcBef>
        <a:spcAft>
          <a:spcPct val="0"/>
        </a:spcAft>
        <a:buClr>
          <a:srgbClr val="918485"/>
        </a:buClr>
        <a:buFont typeface="Arial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a-IR" sz="4800" normalizeH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Titr" pitchFamily="2" charset="-78"/>
              </a:rPr>
              <a:t>تئوری های اخلاق</a:t>
            </a:r>
            <a:endParaRPr lang="fa-IR" sz="4800" normalizeH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Titr" pitchFamily="2" charset="-78"/>
            </a:endParaRPr>
          </a:p>
        </p:txBody>
      </p:sp>
      <p:pic>
        <p:nvPicPr>
          <p:cNvPr id="8196" name="Picture 2" descr="D:\Documents and Settings\shelman\Desktop\besm46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813" y="84138"/>
            <a:ext cx="2492375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125" lvl="0" indent="-255588">
              <a:spcBef>
                <a:spcPts val="400"/>
              </a:spcBef>
              <a:buClr>
                <a:srgbClr val="2DA2BF"/>
              </a:buClr>
              <a:buSzPct val="68000"/>
              <a:buFont typeface="Wingdings 3" pitchFamily="18" charset="2"/>
              <a:buChar char=""/>
            </a:pPr>
            <a:r>
              <a:rPr lang="fa-IR" sz="2700" b="1" dirty="0">
                <a:solidFill>
                  <a:prstClr val="black"/>
                </a:solidFill>
                <a:latin typeface="Lucida Sans Unicode"/>
                <a:cs typeface="B Lotus" pitchFamily="2" charset="-78"/>
              </a:rPr>
              <a:t>وقتي تنهاييم دنبال دوست ميگرديم پيدايش كه كرديم، دنبال عيبهايش ميگرديم وقتي از دستش داديم،در تنهايي، دنبال خاطراتش ميگرديم مراقب قلب ها باشيم، هيچ چيزآسان تر از قلب نمي شكند</a:t>
            </a:r>
          </a:p>
          <a:p>
            <a:pPr marL="365125" lvl="0" indent="-255588" algn="l">
              <a:spcBef>
                <a:spcPts val="400"/>
              </a:spcBef>
              <a:buClr>
                <a:srgbClr val="2DA2BF"/>
              </a:buClr>
              <a:buSzPct val="68000"/>
              <a:buNone/>
            </a:pPr>
            <a:r>
              <a:rPr lang="fa-IR" sz="2700" b="1" dirty="0">
                <a:solidFill>
                  <a:prstClr val="black"/>
                </a:solidFill>
                <a:latin typeface="Lucida Sans Unicode"/>
                <a:cs typeface="B Lotus" pitchFamily="2" charset="-78"/>
              </a:rPr>
              <a:t>ژان پل سارتر</a:t>
            </a:r>
          </a:p>
        </p:txBody>
      </p:sp>
    </p:spTree>
    <p:extLst>
      <p:ext uri="{BB962C8B-B14F-4D97-AF65-F5344CB8AC3E}">
        <p14:creationId xmlns:p14="http://schemas.microsoft.com/office/powerpoint/2010/main" val="17760871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2880"/>
            <a:ext cx="8229600" cy="111166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a-IR" dirty="0" smtClean="0"/>
              <a:t>اخلاق و مورالیتی</a:t>
            </a:r>
            <a:endParaRPr lang="en-US" dirty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7896"/>
          </a:xfrm>
        </p:spPr>
        <p:txBody>
          <a:bodyPr/>
          <a:lstStyle/>
          <a:p>
            <a:r>
              <a:rPr lang="fa-IR" dirty="0" smtClean="0"/>
              <a:t>ماهمه روزه بدون این که فکر کنیم از تئوری یا اصول خاصی استفاده کرده ایم، تصمیمات اخلاقی بسیاری اخذ میکنیم.</a:t>
            </a:r>
          </a:p>
          <a:p>
            <a:r>
              <a:rPr lang="fa-IR" dirty="0" smtClean="0"/>
              <a:t>ما بر اساس ارزشهایمان انتخاب و اهمیت داده و عمل میکنیم.</a:t>
            </a:r>
          </a:p>
          <a:p>
            <a:r>
              <a:rPr lang="fa-IR" dirty="0" smtClean="0"/>
              <a:t>واژه اتیکز از ریشه یونانی «اتوس»به معنی خصوصیت و واژه «مورال» از واژه یونانی مورالیس به معنی «آداب» یا راه و رسم نشات گرفته است.</a:t>
            </a:r>
          </a:p>
          <a:p>
            <a:r>
              <a:rPr lang="fa-IR" dirty="0" smtClean="0"/>
              <a:t>اما هر دو واژه مفهوم آداب و رسوم را در بر میگیرند.</a:t>
            </a:r>
          </a:p>
          <a:p>
            <a:r>
              <a:rPr lang="fa-IR" dirty="0" smtClean="0"/>
              <a:t>اخلاقی بودن اغلب دلالت براین دارد که فرد بر اساس یک مجموعه تعریف شده از عقایدشخصی یا مذهبی زندگی میکند.</a:t>
            </a:r>
          </a:p>
          <a:p>
            <a:r>
              <a:rPr lang="fa-IR" dirty="0" smtClean="0"/>
              <a:t>اصول اخلاقی بیانگر شفافیت؛پاسخگویی عمومی،موضع گرفتن به نفع یا بر علیه موضوعات اجتماعی است.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2880"/>
            <a:ext cx="8229600" cy="111166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a-IR" dirty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512763" y="2078038"/>
            <a:ext cx="8229600" cy="4525962"/>
          </a:xfrm>
          <a:solidFill>
            <a:srgbClr val="FFFF00"/>
          </a:solidFill>
        </p:spPr>
        <p:txBody>
          <a:bodyPr/>
          <a:lstStyle/>
          <a:p>
            <a:pPr marL="0" indent="0">
              <a:buNone/>
            </a:pPr>
            <a:r>
              <a:rPr lang="fa-IR" dirty="0" smtClean="0"/>
              <a:t>هر سازمان اجتماعی دارای مجموعه ای از کدهای اخلاقی است که مردم را قادر میسازد در صورت لزوم به آن متوسل شوند.</a:t>
            </a:r>
          </a:p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r>
              <a:rPr lang="fa-IR" dirty="0" smtClean="0"/>
              <a:t>دو دیدگاه در خصوص اخلاق: </a:t>
            </a:r>
            <a:r>
              <a:rPr lang="fa-IR" b="1" dirty="0" smtClean="0"/>
              <a:t>دیدگاه هنجاری؛ دیدگاه توصیفی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2880"/>
            <a:ext cx="8229600" cy="1111664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a-IR" sz="4000" dirty="0" smtClean="0"/>
              <a:t>اخلاقیات هنجاری یا تجویزی</a:t>
            </a:r>
            <a:endParaRPr lang="fa-IR" sz="4000" dirty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512763" y="2078038"/>
            <a:ext cx="8229600" cy="4525962"/>
          </a:xfrm>
        </p:spPr>
        <p:txBody>
          <a:bodyPr/>
          <a:lstStyle/>
          <a:p>
            <a:pPr marL="0" indent="0">
              <a:buNone/>
            </a:pPr>
            <a:r>
              <a:rPr lang="fa-IR" dirty="0" smtClean="0"/>
              <a:t>با هنجارها و دستورها سروکار دارد.:</a:t>
            </a:r>
          </a:p>
          <a:p>
            <a:pPr marL="0" indent="0">
              <a:buNone/>
            </a:pPr>
            <a:r>
              <a:rPr lang="fa-IR" dirty="0" smtClean="0"/>
              <a:t>اینکه مردم چگونه باید زندگی و رفتار کنند.</a:t>
            </a:r>
          </a:p>
          <a:p>
            <a:pPr marL="0" indent="0">
              <a:buNone/>
            </a:pPr>
            <a:r>
              <a:rPr lang="fa-IR" dirty="0" smtClean="0"/>
              <a:t>کدهای اخلاق حرفه ای ریشه در این دیدگاه اخلاقی دارد.</a:t>
            </a:r>
          </a:p>
        </p:txBody>
      </p:sp>
    </p:spTree>
    <p:extLst>
      <p:ext uri="{BB962C8B-B14F-4D97-AF65-F5344CB8AC3E}">
        <p14:creationId xmlns:p14="http://schemas.microsoft.com/office/powerpoint/2010/main" val="202774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2880"/>
            <a:ext cx="8229600" cy="111166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a-IR" dirty="0" smtClean="0"/>
              <a:t>مطالعه توصیفی یا علمی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این دیدگاه با پیشرفت علوم اجتماعی به صحنه امده است.</a:t>
            </a:r>
          </a:p>
          <a:p>
            <a:r>
              <a:rPr lang="fa-IR" dirty="0" smtClean="0"/>
              <a:t>مطالعات جامعه شناسان درباره آن چیزهایی که مردم در عمل انجام میدهند و روشن کردن حیطه هایی از رفتار فردی و اجتماعی آنان است.</a:t>
            </a:r>
          </a:p>
          <a:p>
            <a:r>
              <a:rPr lang="fa-IR" dirty="0" smtClean="0"/>
              <a:t>تفاوت بین ابعاد توصیفی و تجویزی اخلاق به ویژه در مراقبت های بهداشتی خود را نشان میدهد.</a:t>
            </a:r>
          </a:p>
          <a:p>
            <a:r>
              <a:rPr lang="fa-IR" dirty="0" smtClean="0"/>
              <a:t>مدل اخلاق پزشکی بیشتر تمایل دارد به ابعاد علمی و توصیفی مراقبت توجه کند.این مدل بیماری را تجزیه تحلیل میکند. و به مطالعه ارتباط استرس با بیماری ها می پردازد. افراد را به طبقات گوناگون تقسیم کرده  و با هدف درمان بیماری ها ان ها را در طبقات اجتماعی مختلف مقایسه میکند.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پرستاران خود را بیشتر با ابعاد هنجاری اخلاق در علوم پزشکی سازگار می بینند.</a:t>
            </a:r>
          </a:p>
          <a:p>
            <a:r>
              <a:rPr lang="fa-IR" dirty="0" smtClean="0"/>
              <a:t>آنها همواره با موضوعات گستردهتر مراقبت بهداشت مثل اهمیت و معنای رنج کشیدن و مرگ، نقش و هدف مراقبت و مهربانب در کاهش رنج و درد سروکار دارند.</a:t>
            </a:r>
          </a:p>
          <a:p>
            <a:r>
              <a:rPr lang="fa-IR" dirty="0" smtClean="0"/>
              <a:t>قلب اتیکز متمرکز بر (خیروصلاح) نیکی، عدالت،حقیقت و چگونگی ارتباط درونی این مفاهیم با هم و با رفتار بین مردم است.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5616181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تئوری های اخلاق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سوالهای اخلاقی اساسی هر دو سیستم: کار درست کدام است؟</a:t>
            </a:r>
          </a:p>
          <a:p>
            <a:r>
              <a:rPr lang="fa-IR" dirty="0" smtClean="0"/>
              <a:t>تصمیم گیری مبتنی بر این است که منظور و برداشت ما از کار درست چیست؟</a:t>
            </a:r>
          </a:p>
          <a:p>
            <a:r>
              <a:rPr lang="fa-IR" dirty="0" smtClean="0"/>
              <a:t>هر یک از این تئوری ها بر اساس چشم انداز خود پاسخ متفاوتی ارائه میدهند.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197437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تلئولوژی(فرجام یا غایت شناسی)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واژه یونانی اصالت نتیجه یا هدف</a:t>
            </a:r>
          </a:p>
          <a:p>
            <a:r>
              <a:rPr lang="fa-IR" dirty="0" smtClean="0"/>
              <a:t>یا به عبارتی نتیجه گرایی متمرکز بر پیامدها،نتایج اهداف و هدفمندی است.</a:t>
            </a:r>
          </a:p>
          <a:p>
            <a:r>
              <a:rPr lang="fa-IR" dirty="0" smtClean="0"/>
              <a:t>«درست» در این مکتب به معنی ارائه یک محصول یا بازده خوب است.</a:t>
            </a:r>
          </a:p>
          <a:p>
            <a:r>
              <a:rPr lang="fa-IR" dirty="0" smtClean="0"/>
              <a:t>به این ترتیب هدف یا نتیجه میتواند وسیله را توجیه کند.</a:t>
            </a:r>
          </a:p>
          <a:p>
            <a:r>
              <a:rPr lang="fa-IR" dirty="0" smtClean="0"/>
              <a:t>پس ممکن است برای دستیابی به یک هدف درست کار غلطی هم انجام داد.</a:t>
            </a:r>
          </a:p>
          <a:p>
            <a:r>
              <a:rPr lang="fa-IR" dirty="0" smtClean="0"/>
              <a:t>آزمایش ایدز</a:t>
            </a: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9288540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شناخته شده ترین زیرگروه این مکتب پیروان مکتب اصالت سودمندی یا سودمند گرایان هستند.</a:t>
            </a:r>
          </a:p>
          <a:p>
            <a:r>
              <a:rPr lang="fa-IR" dirty="0" smtClean="0"/>
              <a:t>یکی از مروجان: جان استوارت میل </a:t>
            </a:r>
          </a:p>
          <a:p>
            <a:r>
              <a:rPr lang="fa-IR" dirty="0" smtClean="0"/>
              <a:t>در کتاب «سودمندگرایی» (1867)اصل بیشترین میزان لذت یا خرسندی را با این بحث که اعمال افراد در صورتی که برای آنها شادی و ارمغان بیاورد درست واگر درد و رنج را برایشان به همراه داشته باشندغلط هستند مطرح است.</a:t>
            </a:r>
          </a:p>
          <a:p>
            <a:r>
              <a:rPr lang="fa-IR" dirty="0" smtClean="0"/>
              <a:t>منظور استوارت از شادی «لذت و خرسندی» و از ناشادی «فقدان لذت و خرسندی» بود.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724644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مهمترین انتقاد: نمی دانیم چه چیزی واقعا لذت محسوب میشود و درد چیست و چگونه میتوان از آن اجتناب کرد؟</a:t>
            </a:r>
          </a:p>
          <a:p>
            <a:r>
              <a:rPr lang="fa-IR" dirty="0" smtClean="0"/>
              <a:t>پاسخ استوارت: لذت های فکری در سطوح بالاتر از لذت های جسمانی قرار دارند.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5971735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a-IR" sz="3600" dirty="0" smtClean="0"/>
              <a:t>دئونتولوژی(بایسته شناسی/دانش فرایض اخلاقی)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تاکید به: چه چیزی وظیفه است؟به مفهوم عدم تاکید بر نتیجه و تاکید بر کار درست و انجام وظایف و یا آنچه که واقعا درست یا غلط است؟ می باشد.</a:t>
            </a:r>
          </a:p>
          <a:p>
            <a:r>
              <a:rPr lang="fa-IR" dirty="0" smtClean="0"/>
              <a:t>دئونتولوژی مدرن بر پایه احترام بدون قید و شرط به افرادبوده و مستلزم انجام کار درست بدون در نظر گرفتن عواقب و پیامد های آن است.</a:t>
            </a:r>
          </a:p>
          <a:p>
            <a:r>
              <a:rPr lang="fa-IR" dirty="0" smtClean="0"/>
              <a:t>در این مدل هر تصمیم بستگی به این دارد که چه کاری باید انجام شود و ادعایی درباره نگاه به اینده و پی آمد های تصمیمات اتخاذ شده ندارد.</a:t>
            </a:r>
          </a:p>
          <a:p>
            <a:r>
              <a:rPr lang="fa-IR" dirty="0" smtClean="0"/>
              <a:t>دقیقا تمرکز بر حقوق بشر داشته و مدعی اشاعه عدالت است.</a:t>
            </a:r>
          </a:p>
          <a:p>
            <a:r>
              <a:rPr lang="fa-IR" dirty="0" smtClean="0"/>
              <a:t>شناخته شده ترین حامی: امانوئل کانت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3341435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اصول اخلاقی:1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اصل ارزش حیات</a:t>
            </a:r>
          </a:p>
          <a:p>
            <a:r>
              <a:rPr lang="fa-IR" dirty="0" smtClean="0"/>
              <a:t>سقط جنین</a:t>
            </a:r>
          </a:p>
          <a:p>
            <a:r>
              <a:rPr lang="fa-IR" dirty="0" smtClean="0"/>
              <a:t>اتانازی</a:t>
            </a:r>
          </a:p>
          <a:p>
            <a:r>
              <a:rPr lang="fa-IR" dirty="0" smtClean="0"/>
              <a:t>قتل در دفاع از خود</a:t>
            </a:r>
          </a:p>
          <a:p>
            <a:r>
              <a:rPr lang="fa-IR" dirty="0" smtClean="0"/>
              <a:t>جنگ</a:t>
            </a:r>
          </a:p>
          <a:p>
            <a:r>
              <a:rPr lang="fa-IR" dirty="0" smtClean="0"/>
              <a:t>مجازات اعدام</a:t>
            </a:r>
          </a:p>
          <a:p>
            <a:r>
              <a:rPr lang="fa-IR" dirty="0" smtClean="0"/>
              <a:t>خودکشی </a:t>
            </a:r>
          </a:p>
          <a:p>
            <a:r>
              <a:rPr lang="fa-IR" dirty="0" smtClean="0"/>
              <a:t>اصل صداقت یا حقیقت گویی</a:t>
            </a:r>
          </a:p>
          <a:p>
            <a:r>
              <a:rPr lang="fa-IR" dirty="0" smtClean="0"/>
              <a:t>اصل عدالت یا انصاف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5508578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ursing process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Decatur">
      <a:majorFont>
        <a:latin typeface="Bodoni MT Condensed"/>
        <a:ea typeface=""/>
        <a:cs typeface=""/>
        <a:font script="Grek" typeface="Times New Roman"/>
        <a:font script="Cyrl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catur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10000"/>
              </a:schemeClr>
            </a:gs>
            <a:gs pos="47500">
              <a:schemeClr val="phClr">
                <a:tint val="53000"/>
                <a:satMod val="120000"/>
              </a:schemeClr>
            </a:gs>
            <a:gs pos="58500">
              <a:schemeClr val="phClr">
                <a:tint val="53000"/>
                <a:satMod val="120000"/>
              </a:schemeClr>
            </a:gs>
            <a:gs pos="100000">
              <a:schemeClr val="phClr">
                <a:tint val="9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4000"/>
                <a:satMod val="105000"/>
              </a:schemeClr>
            </a:gs>
            <a:gs pos="47500">
              <a:schemeClr val="phClr">
                <a:shade val="88000"/>
                <a:satMod val="105000"/>
              </a:schemeClr>
            </a:gs>
            <a:gs pos="58500">
              <a:schemeClr val="phClr">
                <a:shade val="88000"/>
                <a:satMod val="105000"/>
              </a:schemeClr>
            </a:gs>
            <a:gs pos="100000">
              <a:schemeClr val="phClr">
                <a:shade val="54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82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3600000" algn="r" rotWithShape="0">
              <a:srgbClr val="000000">
                <a:alpha val="30000"/>
              </a:srgbClr>
            </a:outerShdw>
          </a:effectLst>
        </a:effectStyle>
        <a:effectStyle>
          <a:effectLst>
            <a:outerShdw blurRad="63500" dist="25400" dir="3600000" algn="r" rotWithShape="0">
              <a:srgbClr val="000000">
                <a:alpha val="36000"/>
              </a:srgbClr>
            </a:outerShdw>
          </a:effectLst>
          <a:scene3d>
            <a:camera prst="orthographicFront">
              <a:rot lat="0" lon="0" rev="0"/>
            </a:camera>
            <a:lightRig rig="harsh" dir="tl">
              <a:rot lat="0" lon="0" rev="90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76200" dist="38100" dir="3600000" algn="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harsh" dir="tl">
              <a:rot lat="0" lon="0" rev="9000000"/>
            </a:lightRig>
          </a:scene3d>
          <a:sp3d contourW="44450" prstMaterial="flat">
            <a:bevelT w="38100" h="508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52000"/>
                <a:satMod val="105000"/>
              </a:schemeClr>
            </a:gs>
            <a:gs pos="47500">
              <a:schemeClr val="phClr">
                <a:tint val="90000"/>
                <a:shade val="89000"/>
                <a:satMod val="105000"/>
              </a:schemeClr>
            </a:gs>
            <a:gs pos="58500">
              <a:schemeClr val="phClr">
                <a:tint val="85000"/>
                <a:shade val="89000"/>
                <a:satMod val="105000"/>
              </a:schemeClr>
            </a:gs>
            <a:gs pos="100000">
              <a:schemeClr val="phClr">
                <a:tint val="100000"/>
                <a:shade val="52000"/>
                <a:satMod val="105000"/>
              </a:schemeClr>
            </a:gs>
          </a:gsLst>
          <a:lin ang="36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5000"/>
                <a:satMod val="120000"/>
              </a:schemeClr>
            </a:duotone>
          </a:blip>
          <a:tile tx="0" ty="0" sx="52000" sy="5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nursing process</Template>
  <TotalTime>334</TotalTime>
  <Words>783</Words>
  <Application>Microsoft Office PowerPoint</Application>
  <PresentationFormat>On-screen Show (4:3)</PresentationFormat>
  <Paragraphs>58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nursing process</vt:lpstr>
      <vt:lpstr>تئوری های اخلاق</vt:lpstr>
      <vt:lpstr>PowerPoint Presentation</vt:lpstr>
      <vt:lpstr>اخلاق و مورالیتی</vt:lpstr>
      <vt:lpstr>PowerPoint Presentation</vt:lpstr>
      <vt:lpstr>اخلاقیات هنجاری یا تجویزی</vt:lpstr>
      <vt:lpstr>مطالعه توصیفی یا علمی</vt:lpstr>
      <vt:lpstr>PowerPoint Presentation</vt:lpstr>
      <vt:lpstr>تئوری های اخلاق</vt:lpstr>
      <vt:lpstr>تلئولوژی(فرجام یا غایت شناسی)</vt:lpstr>
      <vt:lpstr>PowerPoint Presentation</vt:lpstr>
      <vt:lpstr>PowerPoint Presentation</vt:lpstr>
      <vt:lpstr>دئونتولوژی(بایسته شناسی/دانش فرایض اخلاقی)</vt:lpstr>
      <vt:lpstr>اصول اخلاقی:1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آشنایی با فرآیند پرستاری</dc:title>
  <dc:creator>alavian</dc:creator>
  <cp:lastModifiedBy>Windows User</cp:lastModifiedBy>
  <cp:revision>35</cp:revision>
  <dcterms:created xsi:type="dcterms:W3CDTF">2014-04-08T16:36:55Z</dcterms:created>
  <dcterms:modified xsi:type="dcterms:W3CDTF">2020-04-28T18:32:47Z</dcterms:modified>
</cp:coreProperties>
</file>