
<file path=[Content_Types].xml><?xml version="1.0" encoding="utf-8"?>
<Types xmlns="http://schemas.openxmlformats.org/package/2006/content-types">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257" r:id="rId2"/>
    <p:sldId id="258" r:id="rId3"/>
    <p:sldId id="259" r:id="rId4"/>
    <p:sldId id="260" r:id="rId5"/>
    <p:sldId id="262" r:id="rId6"/>
    <p:sldId id="264" r:id="rId7"/>
    <p:sldId id="265" r:id="rId8"/>
    <p:sldId id="266" r:id="rId9"/>
    <p:sldId id="267" r:id="rId10"/>
    <p:sldId id="268" r:id="rId11"/>
    <p:sldId id="261" r:id="rId12"/>
    <p:sldId id="270" r:id="rId13"/>
    <p:sldId id="271" r:id="rId14"/>
    <p:sldId id="272" r:id="rId15"/>
    <p:sldId id="275" r:id="rId16"/>
    <p:sldId id="276" r:id="rId17"/>
    <p:sldId id="277" r:id="rId18"/>
    <p:sldId id="279" r:id="rId19"/>
    <p:sldId id="278" r:id="rId20"/>
    <p:sldId id="269"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1290"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B2E86C7-91C6-4E1C-941E-00FA2B2A1A3F}"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3374713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2E86C7-91C6-4E1C-941E-00FA2B2A1A3F}"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4078206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2E86C7-91C6-4E1C-941E-00FA2B2A1A3F}"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3089630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B2E86C7-91C6-4E1C-941E-00FA2B2A1A3F}"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846486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B2E86C7-91C6-4E1C-941E-00FA2B2A1A3F}" type="datetimeFigureOut">
              <a:rPr lang="en-US" smtClean="0"/>
              <a:t>6/13/2020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795325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B2E86C7-91C6-4E1C-941E-00FA2B2A1A3F}" type="datetimeFigureOut">
              <a:rPr lang="en-US" smtClean="0"/>
              <a:t>6/13/2020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1581500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2E86C7-91C6-4E1C-941E-00FA2B2A1A3F}" type="datetimeFigureOut">
              <a:rPr lang="en-US" smtClean="0"/>
              <a:t>6/13/2020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3678283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2E86C7-91C6-4E1C-941E-00FA2B2A1A3F}"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1178051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2E86C7-91C6-4E1C-941E-00FA2B2A1A3F}"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3311855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2E86C7-91C6-4E1C-941E-00FA2B2A1A3F}"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2300301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2E86C7-91C6-4E1C-941E-00FA2B2A1A3F}"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ABC08C-4D33-4BB0-8B28-9E59F814635F}" type="slidenum">
              <a:rPr lang="en-US" smtClean="0"/>
              <a:t>‹#›</a:t>
            </a:fld>
            <a:endParaRPr lang="en-US"/>
          </a:p>
        </p:txBody>
      </p:sp>
    </p:spTree>
    <p:extLst>
      <p:ext uri="{BB962C8B-B14F-4D97-AF65-F5344CB8AC3E}">
        <p14:creationId xmlns:p14="http://schemas.microsoft.com/office/powerpoint/2010/main" val="772790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1701">
              <a:srgbClr val="C0D9EF"/>
            </a:gs>
            <a:gs pos="42863">
              <a:srgbClr val="D1E3F3"/>
            </a:gs>
            <a:gs pos="37020">
              <a:srgbClr val="D6E6F4"/>
            </a:gs>
            <a:gs pos="29230">
              <a:srgbClr val="DDEAF6"/>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2E86C7-91C6-4E1C-941E-00FA2B2A1A3F}" type="datetimeFigureOut">
              <a:rPr lang="en-US" smtClean="0"/>
              <a:t>6/13/2020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ABC08C-4D33-4BB0-8B28-9E59F814635F}" type="slidenum">
              <a:rPr lang="en-US" smtClean="0"/>
              <a:t>‹#›</a:t>
            </a:fld>
            <a:endParaRPr lang="en-US"/>
          </a:p>
        </p:txBody>
      </p:sp>
    </p:spTree>
    <p:extLst>
      <p:ext uri="{BB962C8B-B14F-4D97-AF65-F5344CB8AC3E}">
        <p14:creationId xmlns:p14="http://schemas.microsoft.com/office/powerpoint/2010/main" val="3262243263"/>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fif"/><Relationship Id="rId2" Type="http://schemas.openxmlformats.org/officeDocument/2006/relationships/image" Target="../media/image2.jf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image" Target="../media/image6.jf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ages.persianblog.ir/323536_vhLHCiW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783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4192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131093"/>
            <a:ext cx="7886700" cy="4626769"/>
          </a:xfrm>
        </p:spPr>
        <p:txBody>
          <a:bodyPr>
            <a:noAutofit/>
          </a:bodyPr>
          <a:lstStyle/>
          <a:p>
            <a:pPr algn="ctr">
              <a:lnSpc>
                <a:spcPct val="200000"/>
              </a:lnSpc>
            </a:pPr>
            <a:r>
              <a:rPr lang="fa-IR" sz="3600" dirty="0">
                <a:cs typeface="B Titr" panose="00000700000000000000" pitchFamily="2" charset="-78"/>
              </a:rPr>
              <a:t>نام درس </a:t>
            </a:r>
            <a:br>
              <a:rPr lang="fa-IR" sz="3600" dirty="0">
                <a:cs typeface="B Titr" panose="00000700000000000000" pitchFamily="2" charset="-78"/>
              </a:rPr>
            </a:br>
            <a:r>
              <a:rPr lang="fa-IR" sz="4500" dirty="0">
                <a:cs typeface="B Titr" panose="00000700000000000000" pitchFamily="2" charset="-78"/>
              </a:rPr>
              <a:t>تولید محتوای </a:t>
            </a:r>
            <a:r>
              <a:rPr lang="fa-IR" sz="4500" dirty="0" smtClean="0">
                <a:cs typeface="B Titr" panose="00000700000000000000" pitchFamily="2" charset="-78"/>
              </a:rPr>
              <a:t>الکترونیکی</a:t>
            </a:r>
            <a:br>
              <a:rPr lang="fa-IR" sz="4500" dirty="0" smtClean="0">
                <a:cs typeface="B Titr" panose="00000700000000000000" pitchFamily="2" charset="-78"/>
              </a:rPr>
            </a:br>
            <a:endParaRPr lang="en-US" sz="3600" dirty="0">
              <a:cs typeface="B Titr" panose="00000700000000000000" pitchFamily="2" charset="-78"/>
            </a:endParaRPr>
          </a:p>
        </p:txBody>
      </p:sp>
    </p:spTree>
    <p:extLst>
      <p:ext uri="{BB962C8B-B14F-4D97-AF65-F5344CB8AC3E}">
        <p14:creationId xmlns:p14="http://schemas.microsoft.com/office/powerpoint/2010/main" val="275650893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هدف کلی درس:</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lnSpcReduction="10000"/>
          </a:bodyPr>
          <a:lstStyle/>
          <a:p>
            <a:pPr marL="0" indent="0" algn="r" rtl="1">
              <a:lnSpc>
                <a:spcPct val="250000"/>
              </a:lnSpc>
              <a:buNone/>
            </a:pPr>
            <a:r>
              <a:rPr lang="fa-IR" dirty="0" smtClean="0">
                <a:cs typeface="B Nazanin" panose="00000400000000000000" pitchFamily="2" charset="-78"/>
              </a:rPr>
              <a:t>آشنايی </a:t>
            </a:r>
            <a:r>
              <a:rPr lang="fa-IR" dirty="0">
                <a:cs typeface="B Nazanin" panose="00000400000000000000" pitchFamily="2" charset="-78"/>
              </a:rPr>
              <a:t>دانشجويان با فرايند تولید محتوای الکترونیکی و كسب مهارت های لازم برای مشاركت در پروژه های تولید </a:t>
            </a:r>
            <a:r>
              <a:rPr lang="fa-IR" dirty="0" smtClean="0">
                <a:cs typeface="B Nazanin" panose="00000400000000000000" pitchFamily="2" charset="-78"/>
              </a:rPr>
              <a:t>برنامه های </a:t>
            </a:r>
            <a:r>
              <a:rPr lang="fa-IR" dirty="0">
                <a:cs typeface="B Nazanin" panose="00000400000000000000" pitchFamily="2" charset="-78"/>
              </a:rPr>
              <a:t>درسی الکترونیکی</a:t>
            </a:r>
            <a:endParaRPr lang="en-US" dirty="0">
              <a:cs typeface="B Nazanin" panose="00000400000000000000" pitchFamily="2" charset="-78"/>
            </a:endParaRPr>
          </a:p>
        </p:txBody>
      </p:sp>
    </p:spTree>
    <p:extLst>
      <p:ext uri="{BB962C8B-B14F-4D97-AF65-F5344CB8AC3E}">
        <p14:creationId xmlns:p14="http://schemas.microsoft.com/office/powerpoint/2010/main" val="1903944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اهداف جزئی:</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fontScale="47500" lnSpcReduction="20000"/>
          </a:bodyPr>
          <a:lstStyle/>
          <a:p>
            <a:pPr marL="0" indent="0" algn="r" rtl="1">
              <a:lnSpc>
                <a:spcPct val="200000"/>
              </a:lnSpc>
              <a:buNone/>
            </a:pPr>
            <a:r>
              <a:rPr lang="fa-IR" dirty="0" smtClean="0">
                <a:cs typeface="B Nazanin" panose="00000400000000000000" pitchFamily="2" charset="-78"/>
              </a:rPr>
              <a:t>-آشنایی </a:t>
            </a:r>
            <a:r>
              <a:rPr lang="fa-IR" dirty="0">
                <a:cs typeface="B Nazanin" panose="00000400000000000000" pitchFamily="2" charset="-78"/>
              </a:rPr>
              <a:t>دانشجویان </a:t>
            </a:r>
            <a:r>
              <a:rPr lang="fa-IR" dirty="0" smtClean="0">
                <a:cs typeface="B Nazanin" panose="00000400000000000000" pitchFamily="2" charset="-78"/>
              </a:rPr>
              <a:t> با مفاهیم، رویکردها و نظریه های تولید محتوای الکترونیکی</a:t>
            </a:r>
          </a:p>
          <a:p>
            <a:pPr marL="0" indent="0" algn="r" rtl="1">
              <a:lnSpc>
                <a:spcPct val="200000"/>
              </a:lnSpc>
              <a:buNone/>
            </a:pPr>
            <a:r>
              <a:rPr lang="fa-IR" dirty="0" smtClean="0">
                <a:cs typeface="B Nazanin" panose="00000400000000000000" pitchFamily="2" charset="-78"/>
              </a:rPr>
              <a:t>-آشنایی </a:t>
            </a:r>
            <a:r>
              <a:rPr lang="fa-IR" dirty="0">
                <a:cs typeface="B Nazanin" panose="00000400000000000000" pitchFamily="2" charset="-78"/>
              </a:rPr>
              <a:t>دانشجویان </a:t>
            </a:r>
            <a:r>
              <a:rPr lang="fa-IR" dirty="0" smtClean="0">
                <a:cs typeface="B Nazanin" panose="00000400000000000000" pitchFamily="2" charset="-78"/>
              </a:rPr>
              <a:t>با اصول تولید محتوای الکترونیکی</a:t>
            </a:r>
          </a:p>
          <a:p>
            <a:pPr marL="0" indent="0" algn="r" rtl="1">
              <a:lnSpc>
                <a:spcPct val="200000"/>
              </a:lnSpc>
              <a:buNone/>
            </a:pPr>
            <a:r>
              <a:rPr lang="fa-IR" dirty="0" smtClean="0">
                <a:cs typeface="B Nazanin" panose="00000400000000000000" pitchFamily="2" charset="-78"/>
              </a:rPr>
              <a:t>-آشنایی </a:t>
            </a:r>
            <a:r>
              <a:rPr lang="fa-IR" dirty="0">
                <a:cs typeface="B Nazanin" panose="00000400000000000000" pitchFamily="2" charset="-78"/>
              </a:rPr>
              <a:t>دانشجویان </a:t>
            </a:r>
            <a:r>
              <a:rPr lang="fa-IR" dirty="0" smtClean="0">
                <a:cs typeface="B Nazanin" panose="00000400000000000000" pitchFamily="2" charset="-78"/>
              </a:rPr>
              <a:t>با فرایند انتخاب، مدیریت و سازماندهی محتوای الکترونیکی</a:t>
            </a:r>
          </a:p>
          <a:p>
            <a:pPr marL="0" indent="0" algn="r" rtl="1">
              <a:lnSpc>
                <a:spcPct val="200000"/>
              </a:lnSpc>
              <a:buNone/>
            </a:pPr>
            <a:r>
              <a:rPr lang="fa-IR" dirty="0" smtClean="0">
                <a:cs typeface="B Nazanin" panose="00000400000000000000" pitchFamily="2" charset="-78"/>
              </a:rPr>
              <a:t>-آشنایی </a:t>
            </a:r>
            <a:r>
              <a:rPr lang="fa-IR" dirty="0">
                <a:cs typeface="B Nazanin" panose="00000400000000000000" pitchFamily="2" charset="-78"/>
              </a:rPr>
              <a:t>دانشجویان با ویژگی </a:t>
            </a:r>
            <a:r>
              <a:rPr lang="fa-IR" dirty="0" smtClean="0">
                <a:cs typeface="B Nazanin" panose="00000400000000000000" pitchFamily="2" charset="-78"/>
              </a:rPr>
              <a:t>های عناصر آموزشی محیط های الکترونیکی</a:t>
            </a:r>
          </a:p>
          <a:p>
            <a:pPr marL="0" indent="0" algn="r" rtl="1">
              <a:lnSpc>
                <a:spcPct val="200000"/>
              </a:lnSpc>
              <a:buNone/>
            </a:pPr>
            <a:r>
              <a:rPr lang="fa-IR" dirty="0" smtClean="0">
                <a:cs typeface="B Nazanin" panose="00000400000000000000" pitchFamily="2" charset="-78"/>
              </a:rPr>
              <a:t>-آشنایی </a:t>
            </a:r>
            <a:r>
              <a:rPr lang="fa-IR" dirty="0">
                <a:cs typeface="B Nazanin" panose="00000400000000000000" pitchFamily="2" charset="-78"/>
              </a:rPr>
              <a:t>دانشجویان با </a:t>
            </a:r>
            <a:r>
              <a:rPr lang="fa-IR" dirty="0" smtClean="0">
                <a:cs typeface="B Nazanin" panose="00000400000000000000" pitchFamily="2" charset="-78"/>
              </a:rPr>
              <a:t>سناریونویسی</a:t>
            </a:r>
          </a:p>
          <a:p>
            <a:pPr marL="0" indent="0" algn="r" rtl="1">
              <a:lnSpc>
                <a:spcPct val="200000"/>
              </a:lnSpc>
              <a:buNone/>
            </a:pPr>
            <a:r>
              <a:rPr lang="fa-IR" dirty="0" smtClean="0">
                <a:cs typeface="B Nazanin" panose="00000400000000000000" pitchFamily="2" charset="-78"/>
              </a:rPr>
              <a:t>-آشنایی </a:t>
            </a:r>
            <a:r>
              <a:rPr lang="fa-IR" dirty="0">
                <a:cs typeface="B Nazanin" panose="00000400000000000000" pitchFamily="2" charset="-78"/>
              </a:rPr>
              <a:t>دانشجویان با </a:t>
            </a:r>
            <a:r>
              <a:rPr lang="fa-IR" dirty="0" smtClean="0">
                <a:cs typeface="B Nazanin" panose="00000400000000000000" pitchFamily="2" charset="-78"/>
              </a:rPr>
              <a:t>فرایند ارزیابی نرم افزارهای آموزشی</a:t>
            </a:r>
          </a:p>
          <a:p>
            <a:pPr marL="0" indent="0" algn="r" rtl="1">
              <a:lnSpc>
                <a:spcPct val="200000"/>
              </a:lnSpc>
              <a:buNone/>
            </a:pPr>
            <a:r>
              <a:rPr lang="fa-IR" dirty="0" smtClean="0">
                <a:cs typeface="B Nazanin" panose="00000400000000000000" pitchFamily="2" charset="-78"/>
              </a:rPr>
              <a:t>-آشنایی دانشجویان با کار با یکی برنامه های تالیفی ( نرم افزار </a:t>
            </a:r>
            <a:r>
              <a:rPr lang="en-US" dirty="0" smtClean="0">
                <a:cs typeface="B Nazanin" panose="00000400000000000000" pitchFamily="2" charset="-78"/>
              </a:rPr>
              <a:t>Storyline</a:t>
            </a:r>
            <a:r>
              <a:rPr lang="fa-IR" dirty="0" smtClean="0">
                <a:cs typeface="B Nazanin" panose="00000400000000000000" pitchFamily="2" charset="-78"/>
              </a:rPr>
              <a:t>)</a:t>
            </a:r>
          </a:p>
          <a:p>
            <a:pPr marL="0" indent="0" algn="r" rtl="1">
              <a:lnSpc>
                <a:spcPct val="200000"/>
              </a:lnSpc>
              <a:buNone/>
            </a:pPr>
            <a:endParaRPr lang="fa-IR" dirty="0" smtClean="0">
              <a:cs typeface="B Mehr" panose="00000700000000000000" pitchFamily="2" charset="-78"/>
            </a:endParaRPr>
          </a:p>
          <a:p>
            <a:pPr marL="0" indent="0" algn="r" rtl="1">
              <a:lnSpc>
                <a:spcPct val="250000"/>
              </a:lnSpc>
              <a:buNone/>
            </a:pPr>
            <a:endParaRPr lang="en-US" dirty="0">
              <a:cs typeface="B Mehr" panose="00000700000000000000" pitchFamily="2" charset="-78"/>
            </a:endParaRPr>
          </a:p>
        </p:txBody>
      </p:sp>
    </p:spTree>
    <p:extLst>
      <p:ext uri="{BB962C8B-B14F-4D97-AF65-F5344CB8AC3E}">
        <p14:creationId xmlns:p14="http://schemas.microsoft.com/office/powerpoint/2010/main" val="36315344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13305" y="2058466"/>
            <a:ext cx="2202045" cy="2948963"/>
          </a:xfrm>
        </p:spPr>
      </p:pic>
      <p:sp>
        <p:nvSpPr>
          <p:cNvPr id="5" name="TextBox 4"/>
          <p:cNvSpPr txBox="1"/>
          <p:nvPr/>
        </p:nvSpPr>
        <p:spPr>
          <a:xfrm>
            <a:off x="6313305" y="5181600"/>
            <a:ext cx="2273346" cy="923330"/>
          </a:xfrm>
          <a:prstGeom prst="rect">
            <a:avLst/>
          </a:prstGeom>
          <a:noFill/>
        </p:spPr>
        <p:txBody>
          <a:bodyPr wrap="square" rtlCol="0">
            <a:spAutoFit/>
          </a:bodyPr>
          <a:lstStyle/>
          <a:p>
            <a:pPr algn="ctr" rtl="1"/>
            <a:r>
              <a:rPr lang="fa-IR" dirty="0" smtClean="0">
                <a:cs typeface="B Nazanin" panose="00000400000000000000" pitchFamily="2" charset="-78"/>
              </a:rPr>
              <a:t>استانداردهای </a:t>
            </a:r>
            <a:r>
              <a:rPr lang="fa-IR" dirty="0">
                <a:cs typeface="B Nazanin" panose="00000400000000000000" pitchFamily="2" charset="-78"/>
              </a:rPr>
              <a:t>درس افزارهای يادگیری </a:t>
            </a:r>
            <a:r>
              <a:rPr lang="fa-IR" dirty="0" smtClean="0">
                <a:cs typeface="B Nazanin" panose="00000400000000000000" pitchFamily="2" charset="-78"/>
              </a:rPr>
              <a:t>الکترونیکی</a:t>
            </a:r>
          </a:p>
          <a:p>
            <a:pPr algn="ctr" rtl="1"/>
            <a:r>
              <a:rPr lang="fa-IR" dirty="0" smtClean="0">
                <a:cs typeface="B Nazanin" panose="00000400000000000000" pitchFamily="2" charset="-78"/>
              </a:rPr>
              <a:t>حسین اسکندری</a:t>
            </a:r>
            <a:endParaRPr lang="en-US" dirty="0">
              <a:cs typeface="B Nazanin" panose="00000400000000000000" pitchFamily="2" charset="-78"/>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0832" y="2058466"/>
            <a:ext cx="2202045" cy="2951194"/>
          </a:xfrm>
          <a:prstGeom prst="rect">
            <a:avLst/>
          </a:prstGeom>
        </p:spPr>
      </p:pic>
      <p:sp>
        <p:nvSpPr>
          <p:cNvPr id="8" name="TextBox 7"/>
          <p:cNvSpPr txBox="1"/>
          <p:nvPr/>
        </p:nvSpPr>
        <p:spPr>
          <a:xfrm>
            <a:off x="1185181" y="5181600"/>
            <a:ext cx="2273346" cy="923330"/>
          </a:xfrm>
          <a:prstGeom prst="rect">
            <a:avLst/>
          </a:prstGeom>
          <a:noFill/>
        </p:spPr>
        <p:txBody>
          <a:bodyPr wrap="square" rtlCol="0">
            <a:spAutoFit/>
          </a:bodyPr>
          <a:lstStyle/>
          <a:p>
            <a:pPr algn="ctr" rtl="1"/>
            <a:r>
              <a:rPr lang="fa-IR" dirty="0" smtClean="0">
                <a:cs typeface="B Nazanin" panose="00000400000000000000" pitchFamily="2" charset="-78"/>
              </a:rPr>
              <a:t>طراحی و ارزشیابی نرم افزارهای آموزشی</a:t>
            </a:r>
          </a:p>
          <a:p>
            <a:pPr algn="ctr" rtl="1"/>
            <a:r>
              <a:rPr lang="fa-IR" dirty="0" smtClean="0">
                <a:cs typeface="B Nazanin" panose="00000400000000000000" pitchFamily="2" charset="-78"/>
              </a:rPr>
              <a:t>طاهره شاه جعفری</a:t>
            </a:r>
            <a:endParaRPr lang="en-US" dirty="0">
              <a:cs typeface="B Nazanin" panose="00000400000000000000" pitchFamily="2" charset="-78"/>
            </a:endParaRPr>
          </a:p>
        </p:txBody>
      </p:sp>
      <p:sp>
        <p:nvSpPr>
          <p:cNvPr id="12" name="Title 1"/>
          <p:cNvSpPr>
            <a:spLocks noGrp="1"/>
          </p:cNvSpPr>
          <p:nvPr>
            <p:ph type="title"/>
          </p:nvPr>
        </p:nvSpPr>
        <p:spPr>
          <a:xfrm>
            <a:off x="959576" y="-403608"/>
            <a:ext cx="7886700" cy="1941337"/>
          </a:xfrm>
        </p:spPr>
        <p:txBody>
          <a:bodyPr>
            <a:noAutofit/>
          </a:bodyPr>
          <a:lstStyle/>
          <a:p>
            <a:pPr algn="r" rtl="1">
              <a:lnSpc>
                <a:spcPct val="150000"/>
              </a:lnSpc>
            </a:pPr>
            <a:r>
              <a:rPr lang="fa-IR" sz="2800" dirty="0" smtClean="0">
                <a:cs typeface="B Titr" panose="00000700000000000000" pitchFamily="2" charset="-78"/>
              </a:rPr>
              <a:t>منابع درس:</a:t>
            </a:r>
            <a:br>
              <a:rPr lang="fa-IR" sz="2800" dirty="0" smtClean="0">
                <a:cs typeface="B Titr" panose="00000700000000000000" pitchFamily="2" charset="-78"/>
              </a:rPr>
            </a:br>
            <a:r>
              <a:rPr lang="fa-IR" sz="2800" dirty="0" smtClean="0">
                <a:cs typeface="B Titr" panose="00000700000000000000" pitchFamily="2" charset="-78"/>
              </a:rPr>
              <a:t>الف- کتاب ها</a:t>
            </a:r>
            <a:endParaRPr lang="en-US" sz="2800" dirty="0">
              <a:cs typeface="B Titr" panose="00000700000000000000" pitchFamily="2" charset="-78"/>
            </a:endParaRPr>
          </a:p>
        </p:txBody>
      </p:sp>
    </p:spTree>
    <p:extLst>
      <p:ext uri="{BB962C8B-B14F-4D97-AF65-F5344CB8AC3E}">
        <p14:creationId xmlns:p14="http://schemas.microsoft.com/office/powerpoint/2010/main" val="2400421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069465" y="5192768"/>
            <a:ext cx="2273346" cy="646331"/>
          </a:xfrm>
          <a:prstGeom prst="rect">
            <a:avLst/>
          </a:prstGeom>
          <a:noFill/>
        </p:spPr>
        <p:txBody>
          <a:bodyPr wrap="square" rtlCol="0">
            <a:spAutoFit/>
          </a:bodyPr>
          <a:lstStyle/>
          <a:p>
            <a:pPr algn="ctr" rtl="1"/>
            <a:r>
              <a:rPr lang="fa-IR" dirty="0" smtClean="0">
                <a:cs typeface="B Nazanin" panose="00000400000000000000" pitchFamily="2" charset="-78"/>
              </a:rPr>
              <a:t>ریچارد مایر ؛ ترجمه مهسا موسوی</a:t>
            </a:r>
            <a:endParaRPr lang="en-US" dirty="0">
              <a:cs typeface="B Nazanin" panose="00000400000000000000" pitchFamily="2" charset="-78"/>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3856" y="2058464"/>
            <a:ext cx="2210409" cy="2951195"/>
          </a:xfrm>
          <a:prstGeom prst="rect">
            <a:avLst/>
          </a:prstGeom>
        </p:spPr>
      </p:pic>
      <p:sp>
        <p:nvSpPr>
          <p:cNvPr id="10" name="TextBox 9"/>
          <p:cNvSpPr txBox="1"/>
          <p:nvPr/>
        </p:nvSpPr>
        <p:spPr>
          <a:xfrm>
            <a:off x="1193856" y="5103674"/>
            <a:ext cx="2273346" cy="1754326"/>
          </a:xfrm>
          <a:prstGeom prst="rect">
            <a:avLst/>
          </a:prstGeom>
          <a:noFill/>
        </p:spPr>
        <p:txBody>
          <a:bodyPr wrap="square" rtlCol="0">
            <a:spAutoFit/>
          </a:bodyPr>
          <a:lstStyle/>
          <a:p>
            <a:pPr algn="ctr" rtl="1"/>
            <a:r>
              <a:rPr lang="fa-IR" dirty="0">
                <a:cs typeface="B Nazanin" panose="00000400000000000000" pitchFamily="2" charset="-78"/>
              </a:rPr>
              <a:t>مبانی نظری و عملی يادگیری الکترونیکی در قرن </a:t>
            </a:r>
            <a:r>
              <a:rPr lang="fa-IR" dirty="0" smtClean="0">
                <a:cs typeface="B Nazanin" panose="00000400000000000000" pitchFamily="2" charset="-78"/>
              </a:rPr>
              <a:t>بیست </a:t>
            </a:r>
            <a:r>
              <a:rPr lang="fa-IR" dirty="0">
                <a:cs typeface="B Nazanin" panose="00000400000000000000" pitchFamily="2" charset="-78"/>
              </a:rPr>
              <a:t>و </a:t>
            </a:r>
            <a:r>
              <a:rPr lang="fa-IR" dirty="0" smtClean="0">
                <a:cs typeface="B Nazanin" panose="00000400000000000000" pitchFamily="2" charset="-78"/>
              </a:rPr>
              <a:t>يکم</a:t>
            </a:r>
          </a:p>
          <a:p>
            <a:pPr algn="ctr" rtl="1"/>
            <a:r>
              <a:rPr lang="fa-IR" dirty="0" smtClean="0">
                <a:cs typeface="B Nazanin" panose="00000400000000000000" pitchFamily="2" charset="-78"/>
              </a:rPr>
              <a:t>گریسون و اندرسون؛ ترجمه اسماعیل زارعی زوارکی و سعید صفایی موحد</a:t>
            </a:r>
            <a:endParaRPr lang="en-US" dirty="0">
              <a:cs typeface="B Nazanin" panose="00000400000000000000" pitchFamily="2" charset="-78"/>
            </a:endParaRPr>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81578" y="2058464"/>
            <a:ext cx="1861345" cy="2951195"/>
          </a:xfrm>
        </p:spPr>
      </p:pic>
      <p:sp>
        <p:nvSpPr>
          <p:cNvPr id="8" name="Title 1"/>
          <p:cNvSpPr>
            <a:spLocks noGrp="1"/>
          </p:cNvSpPr>
          <p:nvPr>
            <p:ph type="title"/>
          </p:nvPr>
        </p:nvSpPr>
        <p:spPr>
          <a:xfrm>
            <a:off x="959576" y="-403608"/>
            <a:ext cx="7886700" cy="1941337"/>
          </a:xfrm>
        </p:spPr>
        <p:txBody>
          <a:bodyPr>
            <a:noAutofit/>
          </a:bodyPr>
          <a:lstStyle/>
          <a:p>
            <a:pPr algn="r" rtl="1">
              <a:lnSpc>
                <a:spcPct val="150000"/>
              </a:lnSpc>
            </a:pPr>
            <a:r>
              <a:rPr lang="fa-IR" sz="2800" dirty="0" smtClean="0">
                <a:cs typeface="B Titr" panose="00000700000000000000" pitchFamily="2" charset="-78"/>
              </a:rPr>
              <a:t>منابع درس:</a:t>
            </a:r>
            <a:br>
              <a:rPr lang="fa-IR" sz="2800" dirty="0" smtClean="0">
                <a:cs typeface="B Titr" panose="00000700000000000000" pitchFamily="2" charset="-78"/>
              </a:rPr>
            </a:br>
            <a:r>
              <a:rPr lang="fa-IR" sz="2800" dirty="0" smtClean="0">
                <a:cs typeface="B Titr" panose="00000700000000000000" pitchFamily="2" charset="-78"/>
              </a:rPr>
              <a:t>الف- کتاب ها</a:t>
            </a:r>
            <a:endParaRPr lang="en-US" sz="2800" dirty="0">
              <a:cs typeface="B Titr" panose="00000700000000000000" pitchFamily="2" charset="-78"/>
            </a:endParaRPr>
          </a:p>
        </p:txBody>
      </p:sp>
    </p:spTree>
    <p:extLst>
      <p:ext uri="{BB962C8B-B14F-4D97-AF65-F5344CB8AC3E}">
        <p14:creationId xmlns:p14="http://schemas.microsoft.com/office/powerpoint/2010/main" val="35979991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069465" y="5192768"/>
            <a:ext cx="2273346" cy="369332"/>
          </a:xfrm>
          <a:prstGeom prst="rect">
            <a:avLst/>
          </a:prstGeom>
          <a:noFill/>
        </p:spPr>
        <p:txBody>
          <a:bodyPr wrap="square" rtlCol="0">
            <a:spAutoFit/>
          </a:bodyPr>
          <a:lstStyle/>
          <a:p>
            <a:pPr algn="ctr" rtl="1"/>
            <a:r>
              <a:rPr lang="en-US" dirty="0"/>
              <a:t>Clarke</a:t>
            </a:r>
            <a:endParaRPr lang="en-US" dirty="0">
              <a:cs typeface="B Nazanin" panose="00000400000000000000" pitchFamily="2" charset="-78"/>
            </a:endParaRPr>
          </a:p>
        </p:txBody>
      </p:sp>
      <p:sp>
        <p:nvSpPr>
          <p:cNvPr id="10" name="TextBox 9"/>
          <p:cNvSpPr txBox="1"/>
          <p:nvPr/>
        </p:nvSpPr>
        <p:spPr>
          <a:xfrm>
            <a:off x="1193856" y="5103674"/>
            <a:ext cx="2273346" cy="369332"/>
          </a:xfrm>
          <a:prstGeom prst="rect">
            <a:avLst/>
          </a:prstGeom>
          <a:noFill/>
        </p:spPr>
        <p:txBody>
          <a:bodyPr wrap="square" rtlCol="0">
            <a:spAutoFit/>
          </a:bodyPr>
          <a:lstStyle/>
          <a:p>
            <a:pPr algn="ctr" rtl="1"/>
            <a:r>
              <a:rPr lang="en-US" dirty="0" smtClean="0"/>
              <a:t>Colvin &amp; Mayer</a:t>
            </a:r>
            <a:endParaRPr lang="en-US" dirty="0">
              <a:cs typeface="B Nazanin" panose="00000400000000000000" pitchFamily="2" charset="-78"/>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26629" y="2291672"/>
            <a:ext cx="1860776" cy="2717987"/>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994" y="2291672"/>
            <a:ext cx="1828800" cy="2717987"/>
          </a:xfrm>
          <a:prstGeom prst="rect">
            <a:avLst/>
          </a:prstGeom>
        </p:spPr>
      </p:pic>
      <p:sp>
        <p:nvSpPr>
          <p:cNvPr id="11" name="Title 1"/>
          <p:cNvSpPr>
            <a:spLocks noGrp="1"/>
          </p:cNvSpPr>
          <p:nvPr>
            <p:ph type="title"/>
          </p:nvPr>
        </p:nvSpPr>
        <p:spPr>
          <a:xfrm>
            <a:off x="959576" y="-403608"/>
            <a:ext cx="7886700" cy="1941337"/>
          </a:xfrm>
        </p:spPr>
        <p:txBody>
          <a:bodyPr>
            <a:noAutofit/>
          </a:bodyPr>
          <a:lstStyle/>
          <a:p>
            <a:pPr algn="r" rtl="1">
              <a:lnSpc>
                <a:spcPct val="150000"/>
              </a:lnSpc>
            </a:pPr>
            <a:r>
              <a:rPr lang="fa-IR" sz="2800" dirty="0" smtClean="0">
                <a:cs typeface="B Titr" panose="00000700000000000000" pitchFamily="2" charset="-78"/>
              </a:rPr>
              <a:t>منابع درس:</a:t>
            </a:r>
            <a:br>
              <a:rPr lang="fa-IR" sz="2800" dirty="0" smtClean="0">
                <a:cs typeface="B Titr" panose="00000700000000000000" pitchFamily="2" charset="-78"/>
              </a:rPr>
            </a:br>
            <a:r>
              <a:rPr lang="fa-IR" sz="2800" dirty="0" smtClean="0">
                <a:cs typeface="B Titr" panose="00000700000000000000" pitchFamily="2" charset="-78"/>
              </a:rPr>
              <a:t>الف- کتاب ها</a:t>
            </a:r>
            <a:endParaRPr lang="en-US" sz="2800" dirty="0">
              <a:cs typeface="B Titr" panose="00000700000000000000" pitchFamily="2" charset="-78"/>
            </a:endParaRPr>
          </a:p>
        </p:txBody>
      </p:sp>
    </p:spTree>
    <p:extLst>
      <p:ext uri="{BB962C8B-B14F-4D97-AF65-F5344CB8AC3E}">
        <p14:creationId xmlns:p14="http://schemas.microsoft.com/office/powerpoint/2010/main" val="9504134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1037953" y="127615"/>
            <a:ext cx="7886700" cy="1941337"/>
          </a:xfrm>
        </p:spPr>
        <p:txBody>
          <a:bodyPr>
            <a:noAutofit/>
          </a:bodyPr>
          <a:lstStyle/>
          <a:p>
            <a:pPr algn="r" rtl="1">
              <a:lnSpc>
                <a:spcPct val="150000"/>
              </a:lnSpc>
            </a:pPr>
            <a:r>
              <a:rPr lang="fa-IR" sz="2800" dirty="0" smtClean="0">
                <a:cs typeface="B Titr" panose="00000700000000000000" pitchFamily="2" charset="-78"/>
              </a:rPr>
              <a:t>منابع درس:</a:t>
            </a:r>
            <a:br>
              <a:rPr lang="fa-IR" sz="2800" dirty="0" smtClean="0">
                <a:cs typeface="B Titr" panose="00000700000000000000" pitchFamily="2" charset="-78"/>
              </a:rPr>
            </a:br>
            <a:r>
              <a:rPr lang="fa-IR" sz="2800" dirty="0" smtClean="0">
                <a:cs typeface="B Titr" panose="00000700000000000000" pitchFamily="2" charset="-78"/>
              </a:rPr>
              <a:t>ب- مقالات مرتبط داخلی و خارجی</a:t>
            </a:r>
            <a:endParaRPr lang="en-US" sz="2800" dirty="0">
              <a:cs typeface="B Titr" panose="00000700000000000000" pitchFamily="2" charset="-78"/>
            </a:endParaRPr>
          </a:p>
        </p:txBody>
      </p:sp>
    </p:spTree>
    <p:extLst>
      <p:ext uri="{BB962C8B-B14F-4D97-AF65-F5344CB8AC3E}">
        <p14:creationId xmlns:p14="http://schemas.microsoft.com/office/powerpoint/2010/main" val="29987762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1037953" y="127615"/>
            <a:ext cx="7886700" cy="6308696"/>
          </a:xfrm>
        </p:spPr>
        <p:txBody>
          <a:bodyPr>
            <a:noAutofit/>
          </a:bodyPr>
          <a:lstStyle/>
          <a:p>
            <a:pPr algn="r" rtl="1">
              <a:lnSpc>
                <a:spcPct val="150000"/>
              </a:lnSpc>
            </a:pPr>
            <a:r>
              <a:rPr lang="fa-IR" sz="3200" dirty="0" smtClean="0">
                <a:cs typeface="B Titr" panose="00000700000000000000" pitchFamily="2" charset="-78"/>
              </a:rPr>
              <a:t>شیوه نمره دهی:</a:t>
            </a:r>
            <a:br>
              <a:rPr lang="fa-IR" sz="3200" dirty="0" smtClean="0">
                <a:cs typeface="B Titr" panose="00000700000000000000" pitchFamily="2" charset="-78"/>
              </a:rPr>
            </a:br>
            <a:r>
              <a:rPr lang="fa-IR" sz="2800" dirty="0" smtClean="0">
                <a:cs typeface="B Nazanin" panose="00000400000000000000" pitchFamily="2" charset="-78"/>
              </a:rPr>
              <a:t/>
            </a:r>
            <a:br>
              <a:rPr lang="fa-IR" sz="2800" dirty="0" smtClean="0">
                <a:cs typeface="B Nazanin" panose="00000400000000000000" pitchFamily="2" charset="-78"/>
              </a:rPr>
            </a:br>
            <a:r>
              <a:rPr lang="fa-IR" sz="2400" dirty="0" smtClean="0">
                <a:latin typeface="+mn-lt"/>
                <a:ea typeface="+mn-ea"/>
                <a:cs typeface="B Nazanin" panose="00000400000000000000" pitchFamily="2" charset="-78"/>
              </a:rPr>
              <a:t>الف- </a:t>
            </a:r>
            <a:r>
              <a:rPr lang="fa-IR" sz="2400" dirty="0">
                <a:latin typeface="+mn-lt"/>
                <a:ea typeface="+mn-ea"/>
                <a:cs typeface="B Nazanin" panose="00000400000000000000" pitchFamily="2" charset="-78"/>
              </a:rPr>
              <a:t>امتحان پایان </a:t>
            </a:r>
            <a:r>
              <a:rPr lang="fa-IR" sz="2400" dirty="0" smtClean="0">
                <a:latin typeface="+mn-lt"/>
                <a:ea typeface="+mn-ea"/>
                <a:cs typeface="B Nazanin" panose="00000400000000000000" pitchFamily="2" charset="-78"/>
              </a:rPr>
              <a:t>ترم ( </a:t>
            </a:r>
            <a:r>
              <a:rPr lang="fa-IR" sz="2400" dirty="0">
                <a:latin typeface="+mn-lt"/>
                <a:ea typeface="+mn-ea"/>
                <a:cs typeface="B Nazanin" panose="00000400000000000000" pitchFamily="2" charset="-78"/>
              </a:rPr>
              <a:t>10 نمره)</a:t>
            </a:r>
            <a:br>
              <a:rPr lang="fa-IR" sz="2400" dirty="0">
                <a:latin typeface="+mn-lt"/>
                <a:ea typeface="+mn-ea"/>
                <a:cs typeface="B Nazanin" panose="00000400000000000000" pitchFamily="2" charset="-78"/>
              </a:rPr>
            </a:br>
            <a:r>
              <a:rPr lang="fa-IR" sz="2400" dirty="0">
                <a:latin typeface="+mn-lt"/>
                <a:ea typeface="+mn-ea"/>
                <a:cs typeface="B Nazanin" panose="00000400000000000000" pitchFamily="2" charset="-78"/>
              </a:rPr>
              <a:t>ب-فعالیت های کلاسی شامل حضوربموقع در کلاس، مشارکت در بحثها، پاسخگویی به سوالات و انجام تکالیف </a:t>
            </a:r>
            <a:r>
              <a:rPr lang="fa-IR" sz="2400" dirty="0" smtClean="0">
                <a:latin typeface="+mn-lt"/>
                <a:ea typeface="+mn-ea"/>
                <a:cs typeface="B Nazanin" panose="00000400000000000000" pitchFamily="2" charset="-78"/>
              </a:rPr>
              <a:t>کلاسی</a:t>
            </a:r>
            <a:r>
              <a:rPr lang="en-US" sz="2400" dirty="0" smtClean="0">
                <a:latin typeface="+mn-lt"/>
                <a:ea typeface="+mn-ea"/>
                <a:cs typeface="B Nazanin" panose="00000400000000000000" pitchFamily="2" charset="-78"/>
              </a:rPr>
              <a:t> </a:t>
            </a:r>
            <a:r>
              <a:rPr lang="fa-IR" sz="2400" dirty="0" smtClean="0">
                <a:latin typeface="+mn-lt"/>
                <a:ea typeface="+mn-ea"/>
                <a:cs typeface="B Nazanin" panose="00000400000000000000" pitchFamily="2" charset="-78"/>
              </a:rPr>
              <a:t>(3 </a:t>
            </a:r>
            <a:r>
              <a:rPr lang="fa-IR" sz="2400" dirty="0">
                <a:latin typeface="+mn-lt"/>
                <a:ea typeface="+mn-ea"/>
                <a:cs typeface="B Nazanin" panose="00000400000000000000" pitchFamily="2" charset="-78"/>
              </a:rPr>
              <a:t>نمره)</a:t>
            </a:r>
            <a:br>
              <a:rPr lang="fa-IR" sz="2400" dirty="0">
                <a:latin typeface="+mn-lt"/>
                <a:ea typeface="+mn-ea"/>
                <a:cs typeface="B Nazanin" panose="00000400000000000000" pitchFamily="2" charset="-78"/>
              </a:rPr>
            </a:br>
            <a:r>
              <a:rPr lang="fa-IR" sz="2400" dirty="0">
                <a:latin typeface="+mn-lt"/>
                <a:ea typeface="+mn-ea"/>
                <a:cs typeface="B Nazanin" panose="00000400000000000000" pitchFamily="2" charset="-78"/>
              </a:rPr>
              <a:t>ج-تحویل </a:t>
            </a:r>
            <a:r>
              <a:rPr lang="fa-IR" sz="2400" dirty="0" smtClean="0">
                <a:latin typeface="+mn-lt"/>
                <a:ea typeface="+mn-ea"/>
                <a:cs typeface="B Nazanin" panose="00000400000000000000" pitchFamily="2" charset="-78"/>
              </a:rPr>
              <a:t>پروژه (</a:t>
            </a:r>
            <a:r>
              <a:rPr lang="fa-IR" sz="2400" dirty="0">
                <a:latin typeface="+mn-lt"/>
                <a:ea typeface="+mn-ea"/>
                <a:cs typeface="B Nazanin" panose="00000400000000000000" pitchFamily="2" charset="-78"/>
              </a:rPr>
              <a:t>7 نمره)</a:t>
            </a:r>
            <a:r>
              <a:rPr lang="fa-IR" sz="2800" dirty="0" smtClean="0">
                <a:cs typeface="B Titr" panose="00000700000000000000" pitchFamily="2" charset="-78"/>
              </a:rPr>
              <a:t/>
            </a:r>
            <a:br>
              <a:rPr lang="fa-IR" sz="2800" dirty="0" smtClean="0">
                <a:cs typeface="B Titr" panose="00000700000000000000" pitchFamily="2" charset="-78"/>
              </a:rPr>
            </a:br>
            <a:endParaRPr lang="en-US" sz="2800" dirty="0">
              <a:cs typeface="B Titr" panose="00000700000000000000" pitchFamily="2" charset="-78"/>
            </a:endParaRPr>
          </a:p>
        </p:txBody>
      </p:sp>
    </p:spTree>
    <p:extLst>
      <p:ext uri="{BB962C8B-B14F-4D97-AF65-F5344CB8AC3E}">
        <p14:creationId xmlns:p14="http://schemas.microsoft.com/office/powerpoint/2010/main" val="17002513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1037953" y="127614"/>
            <a:ext cx="7886700" cy="6326451"/>
          </a:xfrm>
        </p:spPr>
        <p:txBody>
          <a:bodyPr>
            <a:noAutofit/>
          </a:bodyPr>
          <a:lstStyle/>
          <a:p>
            <a:pPr algn="r" rtl="1">
              <a:lnSpc>
                <a:spcPct val="150000"/>
              </a:lnSpc>
            </a:pPr>
            <a:r>
              <a:rPr lang="fa-IR" sz="3200" dirty="0" smtClean="0">
                <a:cs typeface="B Titr" panose="00000700000000000000" pitchFamily="2" charset="-78"/>
              </a:rPr>
              <a:t/>
            </a:r>
            <a:br>
              <a:rPr lang="fa-IR" sz="3200" dirty="0" smtClean="0">
                <a:cs typeface="B Titr" panose="00000700000000000000" pitchFamily="2" charset="-78"/>
              </a:rPr>
            </a:br>
            <a:r>
              <a:rPr lang="fa-IR" sz="3200" dirty="0" smtClean="0">
                <a:cs typeface="B Titr" panose="00000700000000000000" pitchFamily="2" charset="-78"/>
              </a:rPr>
              <a:t/>
            </a:r>
            <a:br>
              <a:rPr lang="fa-IR" sz="3200" dirty="0" smtClean="0">
                <a:cs typeface="B Titr" panose="00000700000000000000" pitchFamily="2" charset="-78"/>
              </a:rPr>
            </a:br>
            <a:r>
              <a:rPr lang="fa-IR" sz="3200" dirty="0" smtClean="0">
                <a:cs typeface="B Titr" panose="00000700000000000000" pitchFamily="2" charset="-78"/>
              </a:rPr>
              <a:t>فعالیت های یاددهی-یادگیری:</a:t>
            </a:r>
            <a:br>
              <a:rPr lang="fa-IR" sz="3200" dirty="0" smtClean="0">
                <a:cs typeface="B Titr" panose="00000700000000000000" pitchFamily="2" charset="-78"/>
              </a:rPr>
            </a:br>
            <a:r>
              <a:rPr lang="fa-IR" sz="2800" dirty="0" smtClean="0">
                <a:cs typeface="B Titr" panose="00000700000000000000" pitchFamily="2" charset="-78"/>
              </a:rPr>
              <a:t/>
            </a:r>
            <a:br>
              <a:rPr lang="fa-IR" sz="2800" dirty="0" smtClean="0">
                <a:cs typeface="B Titr" panose="00000700000000000000" pitchFamily="2" charset="-78"/>
              </a:rPr>
            </a:br>
            <a:r>
              <a:rPr lang="fa-IR" sz="2400" dirty="0" smtClean="0">
                <a:latin typeface="+mn-lt"/>
                <a:ea typeface="+mn-ea"/>
                <a:cs typeface="B Nazanin" panose="00000400000000000000" pitchFamily="2" charset="-78"/>
              </a:rPr>
              <a:t>1- ارائه مطالب درسی توسط مدرس و تعیین موضوعات جلسه بعدی</a:t>
            </a:r>
            <a:r>
              <a:rPr lang="fa-IR" sz="2400" dirty="0">
                <a:latin typeface="+mn-lt"/>
                <a:ea typeface="+mn-ea"/>
                <a:cs typeface="B Nazanin" panose="00000400000000000000" pitchFamily="2" charset="-78"/>
              </a:rPr>
              <a:t/>
            </a:r>
            <a:br>
              <a:rPr lang="fa-IR" sz="2400" dirty="0">
                <a:latin typeface="+mn-lt"/>
                <a:ea typeface="+mn-ea"/>
                <a:cs typeface="B Nazanin" panose="00000400000000000000" pitchFamily="2" charset="-78"/>
              </a:rPr>
            </a:br>
            <a:r>
              <a:rPr lang="fa-IR" sz="2400" dirty="0" smtClean="0">
                <a:latin typeface="+mn-lt"/>
                <a:ea typeface="+mn-ea"/>
                <a:cs typeface="B Nazanin" panose="00000400000000000000" pitchFamily="2" charset="-78"/>
              </a:rPr>
              <a:t>2-تهیه خلاصه ایی از موضوعات مورد بحث در هر جلسه توسط دانشجویان و ارائه در جلسات</a:t>
            </a:r>
            <a:br>
              <a:rPr lang="fa-IR" sz="2400" dirty="0" smtClean="0">
                <a:latin typeface="+mn-lt"/>
                <a:ea typeface="+mn-ea"/>
                <a:cs typeface="B Nazanin" panose="00000400000000000000" pitchFamily="2" charset="-78"/>
              </a:rPr>
            </a:br>
            <a:r>
              <a:rPr lang="fa-IR" sz="2400" dirty="0" smtClean="0">
                <a:latin typeface="+mn-lt"/>
                <a:ea typeface="+mn-ea"/>
                <a:cs typeface="B Nazanin" panose="00000400000000000000" pitchFamily="2" charset="-78"/>
              </a:rPr>
              <a:t>3-گروه بندی دانشجویان</a:t>
            </a:r>
            <a:br>
              <a:rPr lang="fa-IR" sz="2400" dirty="0" smtClean="0">
                <a:latin typeface="+mn-lt"/>
                <a:ea typeface="+mn-ea"/>
                <a:cs typeface="B Nazanin" panose="00000400000000000000" pitchFamily="2" charset="-78"/>
              </a:rPr>
            </a:br>
            <a:r>
              <a:rPr lang="fa-IR" sz="2400" dirty="0" smtClean="0">
                <a:latin typeface="+mn-lt"/>
                <a:ea typeface="+mn-ea"/>
                <a:cs typeface="B Nazanin" panose="00000400000000000000" pitchFamily="2" charset="-78"/>
              </a:rPr>
              <a:t>4-پاسخگویی دانشجویان به سوالات مدرس</a:t>
            </a:r>
            <a:br>
              <a:rPr lang="fa-IR" sz="2400" dirty="0" smtClean="0">
                <a:latin typeface="+mn-lt"/>
                <a:ea typeface="+mn-ea"/>
                <a:cs typeface="B Nazanin" panose="00000400000000000000" pitchFamily="2" charset="-78"/>
              </a:rPr>
            </a:br>
            <a:r>
              <a:rPr lang="fa-IR" sz="2400" dirty="0" smtClean="0">
                <a:latin typeface="+mn-lt"/>
                <a:ea typeface="+mn-ea"/>
                <a:cs typeface="B Nazanin" panose="00000400000000000000" pitchFamily="2" charset="-78"/>
              </a:rPr>
              <a:t>5-تهیه پروژه نرم افزار کامپیوتری</a:t>
            </a:r>
            <a:br>
              <a:rPr lang="fa-IR" sz="2400" dirty="0" smtClean="0">
                <a:latin typeface="+mn-lt"/>
                <a:ea typeface="+mn-ea"/>
                <a:cs typeface="B Nazanin" panose="00000400000000000000" pitchFamily="2" charset="-78"/>
              </a:rPr>
            </a:br>
            <a:r>
              <a:rPr lang="fa-IR" sz="2400" dirty="0" smtClean="0">
                <a:latin typeface="+mn-lt"/>
                <a:ea typeface="+mn-ea"/>
                <a:cs typeface="B Nazanin" panose="00000400000000000000" pitchFamily="2" charset="-78"/>
              </a:rPr>
              <a:t>6-ارزیابی نرم افزارهای آموزشی</a:t>
            </a:r>
            <a:r>
              <a:rPr lang="fa-IR" sz="2400" dirty="0">
                <a:latin typeface="+mn-lt"/>
                <a:ea typeface="+mn-ea"/>
                <a:cs typeface="B Mehr" panose="00000700000000000000" pitchFamily="2" charset="-78"/>
              </a:rPr>
              <a:t/>
            </a:r>
            <a:br>
              <a:rPr lang="fa-IR" sz="2400" dirty="0">
                <a:latin typeface="+mn-lt"/>
                <a:ea typeface="+mn-ea"/>
                <a:cs typeface="B Mehr" panose="00000700000000000000" pitchFamily="2" charset="-78"/>
              </a:rPr>
            </a:br>
            <a:r>
              <a:rPr lang="fa-IR" sz="2400" dirty="0">
                <a:latin typeface="+mn-lt"/>
                <a:ea typeface="+mn-ea"/>
                <a:cs typeface="B Mehr" panose="00000700000000000000" pitchFamily="2" charset="-78"/>
              </a:rPr>
              <a:t/>
            </a:r>
            <a:br>
              <a:rPr lang="fa-IR" sz="2400" dirty="0">
                <a:latin typeface="+mn-lt"/>
                <a:ea typeface="+mn-ea"/>
                <a:cs typeface="B Mehr" panose="00000700000000000000" pitchFamily="2" charset="-78"/>
              </a:rPr>
            </a:br>
            <a:r>
              <a:rPr lang="fa-IR" sz="2800" dirty="0" smtClean="0">
                <a:cs typeface="B Titr" panose="00000700000000000000" pitchFamily="2" charset="-78"/>
              </a:rPr>
              <a:t/>
            </a:r>
            <a:br>
              <a:rPr lang="fa-IR" sz="2800" dirty="0" smtClean="0">
                <a:cs typeface="B Titr" panose="00000700000000000000" pitchFamily="2" charset="-78"/>
              </a:rPr>
            </a:br>
            <a:endParaRPr lang="en-US" sz="2800" dirty="0">
              <a:cs typeface="B Titr" panose="00000700000000000000" pitchFamily="2" charset="-78"/>
            </a:endParaRPr>
          </a:p>
        </p:txBody>
      </p:sp>
    </p:spTree>
    <p:extLst>
      <p:ext uri="{BB962C8B-B14F-4D97-AF65-F5344CB8AC3E}">
        <p14:creationId xmlns:p14="http://schemas.microsoft.com/office/powerpoint/2010/main" val="16480890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مفاهیم اساسی</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fontScale="92500" lnSpcReduction="20000"/>
          </a:bodyPr>
          <a:lstStyle/>
          <a:p>
            <a:pPr marL="0" indent="0" algn="r" rtl="1">
              <a:lnSpc>
                <a:spcPct val="200000"/>
              </a:lnSpc>
              <a:buNone/>
            </a:pPr>
            <a:r>
              <a:rPr lang="fa-IR" dirty="0" smtClean="0">
                <a:cs typeface="B Nazanin" panose="00000400000000000000" pitchFamily="2" charset="-78"/>
              </a:rPr>
              <a:t>الف- یادگیری</a:t>
            </a:r>
          </a:p>
          <a:p>
            <a:pPr marL="0" indent="0" algn="r" rtl="1">
              <a:lnSpc>
                <a:spcPct val="200000"/>
              </a:lnSpc>
              <a:buNone/>
            </a:pPr>
            <a:r>
              <a:rPr lang="fa-IR" dirty="0" smtClean="0">
                <a:cs typeface="B Nazanin" panose="00000400000000000000" pitchFamily="2" charset="-78"/>
              </a:rPr>
              <a:t>ب-آموزش</a:t>
            </a:r>
          </a:p>
          <a:p>
            <a:pPr marL="0" indent="0" algn="r" rtl="1">
              <a:lnSpc>
                <a:spcPct val="200000"/>
              </a:lnSpc>
              <a:buNone/>
            </a:pPr>
            <a:r>
              <a:rPr lang="fa-IR" dirty="0" smtClean="0">
                <a:cs typeface="B Nazanin" panose="00000400000000000000" pitchFamily="2" charset="-78"/>
              </a:rPr>
              <a:t>ج-محتوا</a:t>
            </a:r>
          </a:p>
          <a:p>
            <a:pPr marL="0" indent="0" algn="r" rtl="1">
              <a:lnSpc>
                <a:spcPct val="200000"/>
              </a:lnSpc>
              <a:buNone/>
            </a:pPr>
            <a:r>
              <a:rPr lang="fa-IR" dirty="0" smtClean="0">
                <a:cs typeface="B Nazanin" panose="00000400000000000000" pitchFamily="2" charset="-78"/>
              </a:rPr>
              <a:t>د-آموزش الکترونیکی</a:t>
            </a:r>
          </a:p>
          <a:p>
            <a:pPr marL="0" indent="0" algn="r" rtl="1">
              <a:lnSpc>
                <a:spcPct val="200000"/>
              </a:lnSpc>
              <a:buNone/>
            </a:pPr>
            <a:r>
              <a:rPr lang="fa-IR" dirty="0" smtClean="0">
                <a:cs typeface="B Nazanin" panose="00000400000000000000" pitchFamily="2" charset="-78"/>
              </a:rPr>
              <a:t>و-محتوای الکترونیک</a:t>
            </a:r>
          </a:p>
          <a:p>
            <a:pPr marL="0" indent="0" algn="r" rtl="1">
              <a:lnSpc>
                <a:spcPct val="200000"/>
              </a:lnSpc>
              <a:buNone/>
            </a:pPr>
            <a:endParaRPr lang="fa-IR" dirty="0" smtClean="0">
              <a:cs typeface="B Mehr" panose="00000700000000000000" pitchFamily="2" charset="-78"/>
            </a:endParaRPr>
          </a:p>
          <a:p>
            <a:pPr marL="0" indent="0" algn="r" rtl="1">
              <a:lnSpc>
                <a:spcPct val="250000"/>
              </a:lnSpc>
              <a:buNone/>
            </a:pPr>
            <a:endParaRPr lang="en-US" dirty="0">
              <a:cs typeface="B Mehr" panose="00000700000000000000" pitchFamily="2" charset="-78"/>
            </a:endParaRPr>
          </a:p>
        </p:txBody>
      </p:sp>
    </p:spTree>
    <p:extLst>
      <p:ext uri="{BB962C8B-B14F-4D97-AF65-F5344CB8AC3E}">
        <p14:creationId xmlns:p14="http://schemas.microsoft.com/office/powerpoint/2010/main" val="34261334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مفاهیم اساسی</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fontScale="92500" lnSpcReduction="20000"/>
          </a:bodyPr>
          <a:lstStyle/>
          <a:p>
            <a:pPr marL="0" indent="0" algn="r" rtl="1">
              <a:lnSpc>
                <a:spcPct val="200000"/>
              </a:lnSpc>
              <a:buNone/>
            </a:pPr>
            <a:r>
              <a:rPr lang="fa-IR" dirty="0" smtClean="0">
                <a:cs typeface="B Nazanin" panose="00000400000000000000" pitchFamily="2" charset="-78"/>
              </a:rPr>
              <a:t>الف- یادگیری</a:t>
            </a:r>
          </a:p>
          <a:p>
            <a:pPr marL="0" indent="0" algn="r" rtl="1">
              <a:lnSpc>
                <a:spcPct val="200000"/>
              </a:lnSpc>
              <a:buNone/>
            </a:pPr>
            <a:r>
              <a:rPr lang="fa-IR" dirty="0" smtClean="0">
                <a:cs typeface="B Nazanin" panose="00000400000000000000" pitchFamily="2" charset="-78"/>
              </a:rPr>
              <a:t>ب-آموزش</a:t>
            </a:r>
          </a:p>
          <a:p>
            <a:pPr marL="0" indent="0" algn="r" rtl="1">
              <a:lnSpc>
                <a:spcPct val="200000"/>
              </a:lnSpc>
              <a:buNone/>
            </a:pPr>
            <a:r>
              <a:rPr lang="fa-IR" dirty="0" smtClean="0">
                <a:cs typeface="B Nazanin" panose="00000400000000000000" pitchFamily="2" charset="-78"/>
              </a:rPr>
              <a:t>ج-محتوا</a:t>
            </a:r>
          </a:p>
          <a:p>
            <a:pPr marL="0" indent="0" algn="r" rtl="1">
              <a:lnSpc>
                <a:spcPct val="200000"/>
              </a:lnSpc>
              <a:buNone/>
            </a:pPr>
            <a:r>
              <a:rPr lang="fa-IR" dirty="0" smtClean="0">
                <a:cs typeface="B Nazanin" panose="00000400000000000000" pitchFamily="2" charset="-78"/>
              </a:rPr>
              <a:t>د-آموزش الکترونیکی</a:t>
            </a:r>
          </a:p>
          <a:p>
            <a:pPr marL="0" indent="0" algn="r" rtl="1">
              <a:lnSpc>
                <a:spcPct val="200000"/>
              </a:lnSpc>
              <a:buNone/>
            </a:pPr>
            <a:r>
              <a:rPr lang="fa-IR" dirty="0" smtClean="0">
                <a:cs typeface="B Nazanin" panose="00000400000000000000" pitchFamily="2" charset="-78"/>
              </a:rPr>
              <a:t>و-محتوای الکترونیک</a:t>
            </a:r>
          </a:p>
          <a:p>
            <a:pPr marL="0" indent="0" algn="r" rtl="1">
              <a:lnSpc>
                <a:spcPct val="200000"/>
              </a:lnSpc>
              <a:buNone/>
            </a:pPr>
            <a:endParaRPr lang="fa-IR" dirty="0" smtClean="0">
              <a:cs typeface="B Mehr" panose="00000700000000000000" pitchFamily="2" charset="-78"/>
            </a:endParaRPr>
          </a:p>
          <a:p>
            <a:pPr marL="0" indent="0" algn="r" rtl="1">
              <a:lnSpc>
                <a:spcPct val="250000"/>
              </a:lnSpc>
              <a:buNone/>
            </a:pPr>
            <a:endParaRPr lang="en-US" dirty="0">
              <a:cs typeface="B Mehr" panose="00000700000000000000" pitchFamily="2" charset="-78"/>
            </a:endParaRPr>
          </a:p>
        </p:txBody>
      </p:sp>
    </p:spTree>
    <p:extLst>
      <p:ext uri="{BB962C8B-B14F-4D97-AF65-F5344CB8AC3E}">
        <p14:creationId xmlns:p14="http://schemas.microsoft.com/office/powerpoint/2010/main" val="10981658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الف-یادگیری</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fontScale="55000" lnSpcReduction="20000"/>
          </a:bodyPr>
          <a:lstStyle/>
          <a:p>
            <a:pPr marL="0" indent="0" algn="r" rtl="1">
              <a:lnSpc>
                <a:spcPct val="200000"/>
              </a:lnSpc>
              <a:buNone/>
            </a:pPr>
            <a:r>
              <a:rPr lang="fa-IR" sz="2900" dirty="0">
                <a:cs typeface="B Nazanin" panose="00000400000000000000" pitchFamily="2" charset="-78"/>
              </a:rPr>
              <a:t>یادگیری (</a:t>
            </a:r>
            <a:r>
              <a:rPr lang="en-US" sz="2900" dirty="0" smtClean="0">
                <a:cs typeface="B Nazanin" panose="00000400000000000000" pitchFamily="2" charset="-78"/>
              </a:rPr>
              <a:t>learning</a:t>
            </a:r>
            <a:r>
              <a:rPr lang="fa-IR" sz="2900" dirty="0" smtClean="0">
                <a:cs typeface="B Nazanin" panose="00000400000000000000" pitchFamily="2" charset="-78"/>
              </a:rPr>
              <a:t>)</a:t>
            </a:r>
            <a:r>
              <a:rPr lang="en-US" sz="2900" dirty="0" smtClean="0">
                <a:cs typeface="B Nazanin" panose="00000400000000000000" pitchFamily="2" charset="-78"/>
              </a:rPr>
              <a:t>، </a:t>
            </a:r>
            <a:r>
              <a:rPr lang="fa-IR" sz="2900" dirty="0">
                <a:cs typeface="B Nazanin" panose="00000400000000000000" pitchFamily="2" charset="-78"/>
              </a:rPr>
              <a:t>تغییر نسبتا پایدار در توان رفتاری (رفتار </a:t>
            </a:r>
            <a:r>
              <a:rPr lang="fa-IR" sz="2900" dirty="0" smtClean="0">
                <a:cs typeface="B Nazanin" panose="00000400000000000000" pitchFamily="2" charset="-78"/>
              </a:rPr>
              <a:t>بالقوه) (</a:t>
            </a:r>
            <a:r>
              <a:rPr lang="en-US" sz="2900" dirty="0">
                <a:cs typeface="B Nazanin" panose="00000400000000000000" pitchFamily="2" charset="-78"/>
              </a:rPr>
              <a:t>behavioral potentiality</a:t>
            </a:r>
            <a:r>
              <a:rPr lang="fa-IR" sz="2900" dirty="0" smtClean="0">
                <a:cs typeface="B Nazanin" panose="00000400000000000000" pitchFamily="2" charset="-78"/>
              </a:rPr>
              <a:t>) که </a:t>
            </a:r>
            <a:r>
              <a:rPr lang="fa-IR" sz="2900" dirty="0">
                <a:cs typeface="B Nazanin" panose="00000400000000000000" pitchFamily="2" charset="-78"/>
              </a:rPr>
              <a:t>در نتیجه تمرین تقویت شده رخ می دهد.</a:t>
            </a:r>
          </a:p>
          <a:p>
            <a:pPr marL="0" indent="0" algn="r" rtl="1">
              <a:lnSpc>
                <a:spcPct val="200000"/>
              </a:lnSpc>
              <a:buNone/>
            </a:pPr>
            <a:r>
              <a:rPr lang="fa-IR" sz="2900" dirty="0">
                <a:cs typeface="B Nazanin" panose="00000400000000000000" pitchFamily="2" charset="-78"/>
              </a:rPr>
              <a:t>نخست اینکه یادگیری همواره باید قابل انتقال به رفتار مشاهده پذیر باشد. یادگیرنده قادر به انجام کاری خواهد بود که پیش از یادگیری نمی توانست آن را انجام دهد. دوم اینکه این تغییر رفتاری نسبتا پایدار است؛ یعنی نه موقتی و نه ثابت است.</a:t>
            </a:r>
          </a:p>
          <a:p>
            <a:pPr marL="0" indent="0" algn="r" rtl="1">
              <a:lnSpc>
                <a:spcPct val="200000"/>
              </a:lnSpc>
              <a:buNone/>
            </a:pPr>
            <a:r>
              <a:rPr lang="fa-IR" sz="2900" dirty="0">
                <a:cs typeface="B Nazanin" panose="00000400000000000000" pitchFamily="2" charset="-78"/>
              </a:rPr>
              <a:t> سوم، تغییر در رفتار الزاما نباید بالافاصله  بعد از تجربه یادگیری رخ دهد.</a:t>
            </a:r>
          </a:p>
          <a:p>
            <a:pPr marL="0" indent="0" algn="r" rtl="1">
              <a:lnSpc>
                <a:spcPct val="200000"/>
              </a:lnSpc>
              <a:buNone/>
            </a:pPr>
            <a:r>
              <a:rPr lang="fa-IR" sz="2900" dirty="0">
                <a:cs typeface="B Nazanin" panose="00000400000000000000" pitchFamily="2" charset="-78"/>
              </a:rPr>
              <a:t>چهارم، تغییر در رفتار از تجربه یا تمرین ناشی می شود </a:t>
            </a:r>
          </a:p>
          <a:p>
            <a:pPr marL="0" indent="0" algn="r" rtl="1">
              <a:lnSpc>
                <a:spcPct val="200000"/>
              </a:lnSpc>
              <a:buNone/>
            </a:pPr>
            <a:r>
              <a:rPr lang="fa-IR" sz="2900" dirty="0">
                <a:cs typeface="B Nazanin" panose="00000400000000000000" pitchFamily="2" charset="-78"/>
              </a:rPr>
              <a:t>و پنجم، اینکه تجربه یا تمرین باید تقویت شود.</a:t>
            </a:r>
          </a:p>
          <a:p>
            <a:pPr marL="0" indent="0" algn="r" rtl="1">
              <a:lnSpc>
                <a:spcPct val="250000"/>
              </a:lnSpc>
              <a:buNone/>
            </a:pPr>
            <a:endParaRPr lang="en-US" dirty="0">
              <a:cs typeface="B Mehr" panose="00000700000000000000" pitchFamily="2" charset="-78"/>
            </a:endParaRPr>
          </a:p>
        </p:txBody>
      </p:sp>
    </p:spTree>
    <p:extLst>
      <p:ext uri="{BB962C8B-B14F-4D97-AF65-F5344CB8AC3E}">
        <p14:creationId xmlns:p14="http://schemas.microsoft.com/office/powerpoint/2010/main" val="2830284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ب-آموزش</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fontScale="70000" lnSpcReduction="20000"/>
          </a:bodyPr>
          <a:lstStyle/>
          <a:p>
            <a:pPr marL="0" indent="0" algn="r" rtl="1">
              <a:lnSpc>
                <a:spcPct val="200000"/>
              </a:lnSpc>
              <a:buNone/>
            </a:pPr>
            <a:r>
              <a:rPr lang="fa-IR" dirty="0">
                <a:cs typeface="B Nazanin" panose="00000400000000000000" pitchFamily="2" charset="-78"/>
              </a:rPr>
              <a:t>معمولا فعالیت هایی را که معلم به قصد </a:t>
            </a:r>
            <a:r>
              <a:rPr lang="fa-IR" u="sng" dirty="0">
                <a:cs typeface="B Nazanin" panose="00000400000000000000" pitchFamily="2" charset="-78"/>
              </a:rPr>
              <a:t>آسان کردن یادگیری </a:t>
            </a:r>
            <a:r>
              <a:rPr lang="fa-IR" dirty="0">
                <a:cs typeface="B Nazanin" panose="00000400000000000000" pitchFamily="2" charset="-78"/>
              </a:rPr>
              <a:t>در یادگیرندگان به تنهایی یا به کمک مواد آموزشی انجام می دهد آموزش می نامند، چه این معلم در دبستان و چه در دبیرستان و چه در دانشگاه یا در یک دوره کواته کارآموزی به آموزش مشغول باشد.</a:t>
            </a:r>
          </a:p>
          <a:p>
            <a:pPr marL="0" indent="0" algn="r" rtl="1">
              <a:lnSpc>
                <a:spcPct val="200000"/>
              </a:lnSpc>
              <a:buNone/>
            </a:pPr>
            <a:endParaRPr lang="fa-IR" dirty="0">
              <a:cs typeface="B Nazanin" panose="00000400000000000000" pitchFamily="2" charset="-78"/>
            </a:endParaRPr>
          </a:p>
          <a:p>
            <a:pPr marL="0" indent="0" algn="r" rtl="1">
              <a:lnSpc>
                <a:spcPct val="200000"/>
              </a:lnSpc>
              <a:buNone/>
            </a:pPr>
            <a:r>
              <a:rPr lang="fa-IR" dirty="0">
                <a:cs typeface="B Nazanin" panose="00000400000000000000" pitchFamily="2" charset="-78"/>
              </a:rPr>
              <a:t>پس بنا به تعریف، آموزش به فعالیت هایی گفته می شود که با هدف آسان ساختن یادگیری از سوی آموزگار یا معلم طرح ریزی می شود و بین آموزگار و یک یا چند یادگیرنده به صورت یک کنش متقابل جریان می یابد.</a:t>
            </a:r>
            <a:endParaRPr lang="fa-IR" dirty="0" smtClean="0">
              <a:cs typeface="B Nazanin" panose="00000400000000000000" pitchFamily="2" charset="-78"/>
            </a:endParaRPr>
          </a:p>
          <a:p>
            <a:pPr marL="0" indent="0" algn="r" rtl="1">
              <a:lnSpc>
                <a:spcPct val="250000"/>
              </a:lnSpc>
              <a:buNone/>
            </a:pPr>
            <a:endParaRPr lang="en-US" dirty="0">
              <a:cs typeface="B Mehr" panose="00000700000000000000" pitchFamily="2" charset="-78"/>
            </a:endParaRPr>
          </a:p>
        </p:txBody>
      </p:sp>
    </p:spTree>
    <p:extLst>
      <p:ext uri="{BB962C8B-B14F-4D97-AF65-F5344CB8AC3E}">
        <p14:creationId xmlns:p14="http://schemas.microsoft.com/office/powerpoint/2010/main" val="36645504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ج-محتوا</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a:bodyPr>
          <a:lstStyle/>
          <a:p>
            <a:pPr marL="0" indent="0" algn="r" rtl="1">
              <a:lnSpc>
                <a:spcPct val="200000"/>
              </a:lnSpc>
              <a:buNone/>
            </a:pPr>
            <a:r>
              <a:rPr lang="fa-IR" dirty="0">
                <a:cs typeface="B Nazanin" panose="00000400000000000000" pitchFamily="2" charset="-78"/>
              </a:rPr>
              <a:t>محتوا هر آن چیزی است که تولید و منتشر می‌کنیم و به کمک آن پیام خودمان را به گوش مخاطب می‌رسانیم</a:t>
            </a:r>
            <a:endParaRPr lang="en-US" dirty="0">
              <a:cs typeface="B Nazanin" panose="00000400000000000000" pitchFamily="2" charset="-78"/>
            </a:endParaRPr>
          </a:p>
        </p:txBody>
      </p:sp>
    </p:spTree>
    <p:extLst>
      <p:ext uri="{BB962C8B-B14F-4D97-AF65-F5344CB8AC3E}">
        <p14:creationId xmlns:p14="http://schemas.microsoft.com/office/powerpoint/2010/main" val="10842631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د-آموزش الکترونیک</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a:bodyPr>
          <a:lstStyle/>
          <a:p>
            <a:pPr marL="0" indent="0" algn="r" rtl="1">
              <a:lnSpc>
                <a:spcPct val="200000"/>
              </a:lnSpc>
              <a:buNone/>
            </a:pPr>
            <a:r>
              <a:rPr lang="fa-IR" dirty="0">
                <a:cs typeface="B Nazanin" panose="00000400000000000000" pitchFamily="2" charset="-78"/>
              </a:rPr>
              <a:t>آموزش الکترونیکی یا آموزش و پرورش اینترنتی (برخط) یا یادگیری الکترونیکی </a:t>
            </a:r>
            <a:r>
              <a:rPr lang="en-US" dirty="0" smtClean="0">
                <a:cs typeface="B Nazanin" panose="00000400000000000000" pitchFamily="2" charset="-78"/>
              </a:rPr>
              <a:t>electronic-learning</a:t>
            </a:r>
            <a:r>
              <a:rPr lang="fa-IR" dirty="0" smtClean="0">
                <a:cs typeface="B Nazanin" panose="00000400000000000000" pitchFamily="2" charset="-78"/>
              </a:rPr>
              <a:t> شیوه‌ای </a:t>
            </a:r>
            <a:r>
              <a:rPr lang="fa-IR" dirty="0">
                <a:cs typeface="B Nazanin" panose="00000400000000000000" pitchFamily="2" charset="-78"/>
              </a:rPr>
              <a:t>برای طراحی، تدوین، ارائه و ارزشیابی آموزش است که از قابلیت‌ها و امکانات الکترونیکی برای کمک به یادگیری بهره می‌گیرد.</a:t>
            </a:r>
            <a:endParaRPr lang="en-US" dirty="0">
              <a:cs typeface="B Nazanin" panose="00000400000000000000" pitchFamily="2" charset="-78"/>
            </a:endParaRPr>
          </a:p>
        </p:txBody>
      </p:sp>
    </p:spTree>
    <p:extLst>
      <p:ext uri="{BB962C8B-B14F-4D97-AF65-F5344CB8AC3E}">
        <p14:creationId xmlns:p14="http://schemas.microsoft.com/office/powerpoint/2010/main" val="31783320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و- محتوای الکترونیک</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fontScale="62500" lnSpcReduction="20000"/>
          </a:bodyPr>
          <a:lstStyle/>
          <a:p>
            <a:pPr marL="0" indent="0" algn="r" rtl="1">
              <a:lnSpc>
                <a:spcPct val="200000"/>
              </a:lnSpc>
              <a:buNone/>
            </a:pPr>
            <a:r>
              <a:rPr lang="fa-IR" dirty="0">
                <a:cs typeface="B Nazanin" panose="00000400000000000000" pitchFamily="2" charset="-78"/>
              </a:rPr>
              <a:t>محتوای الکترونیکی </a:t>
            </a:r>
            <a:r>
              <a:rPr lang="fa-IR" dirty="0" smtClean="0">
                <a:cs typeface="B Nazanin" panose="00000400000000000000" pitchFamily="2" charset="-78"/>
              </a:rPr>
              <a:t>به </a:t>
            </a:r>
            <a:r>
              <a:rPr lang="fa-IR" dirty="0">
                <a:cs typeface="B Nazanin" panose="00000400000000000000" pitchFamily="2" charset="-78"/>
              </a:rPr>
              <a:t>هر نوع محتوایی که از طریق رایانه قابل مشاهده و انتقال باشد، </a:t>
            </a:r>
            <a:r>
              <a:rPr lang="fa-IR" dirty="0" smtClean="0">
                <a:cs typeface="B Nazanin" panose="00000400000000000000" pitchFamily="2" charset="-78"/>
              </a:rPr>
              <a:t>گفته </a:t>
            </a:r>
            <a:r>
              <a:rPr lang="fa-IR" dirty="0">
                <a:cs typeface="B Nazanin" panose="00000400000000000000" pitchFamily="2" charset="-78"/>
              </a:rPr>
              <a:t>می شود</a:t>
            </a:r>
            <a:r>
              <a:rPr lang="fa-IR" dirty="0" smtClean="0">
                <a:cs typeface="B Nazanin" panose="00000400000000000000" pitchFamily="2" charset="-78"/>
              </a:rPr>
              <a:t>.</a:t>
            </a:r>
          </a:p>
          <a:p>
            <a:pPr marL="0" indent="0" algn="r" rtl="1">
              <a:lnSpc>
                <a:spcPct val="200000"/>
              </a:lnSpc>
              <a:buNone/>
            </a:pPr>
            <a:r>
              <a:rPr lang="fa-IR" dirty="0">
                <a:cs typeface="B Nazanin" panose="00000400000000000000" pitchFamily="2" charset="-78"/>
              </a:rPr>
              <a:t>محتوای الکترونیکی به مجموعه ای از تصاویر ، متون ، فیلم ها و صدا ها اطلاق می شود که هدف آن آموزش یک یا چند بخش از محتوای درسی است</a:t>
            </a:r>
            <a:endParaRPr lang="fa-IR" dirty="0" smtClean="0">
              <a:cs typeface="B Nazanin" panose="00000400000000000000" pitchFamily="2" charset="-78"/>
            </a:endParaRPr>
          </a:p>
          <a:p>
            <a:pPr marL="0" indent="0" algn="r" rtl="1">
              <a:lnSpc>
                <a:spcPct val="200000"/>
              </a:lnSpc>
              <a:buNone/>
            </a:pPr>
            <a:r>
              <a:rPr lang="fa-IR" dirty="0" smtClean="0">
                <a:cs typeface="B Nazanin" panose="00000400000000000000" pitchFamily="2" charset="-78"/>
              </a:rPr>
              <a:t>محتوای </a:t>
            </a:r>
            <a:r>
              <a:rPr lang="fa-IR" dirty="0">
                <a:cs typeface="B Nazanin" panose="00000400000000000000" pitchFamily="2" charset="-78"/>
              </a:rPr>
              <a:t>الکترونیکی، یک چندرسانه‌ای آموزشی است که در قالب نرم‌افزار به فراگیران ارائه، و باعث ایجاد برقراری تعامل میان حواس مختلف فراگیران و محتوا می‌شود</a:t>
            </a:r>
            <a:endParaRPr lang="en-US" dirty="0">
              <a:cs typeface="B Nazanin" panose="00000400000000000000" pitchFamily="2" charset="-78"/>
            </a:endParaRPr>
          </a:p>
        </p:txBody>
      </p:sp>
    </p:spTree>
    <p:extLst>
      <p:ext uri="{BB962C8B-B14F-4D97-AF65-F5344CB8AC3E}">
        <p14:creationId xmlns:p14="http://schemas.microsoft.com/office/powerpoint/2010/main" val="4091998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ز- انواع محتوای الکترونیک</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fontScale="77500" lnSpcReduction="20000"/>
          </a:bodyPr>
          <a:lstStyle/>
          <a:p>
            <a:pPr marL="0" indent="0" algn="r" rtl="1">
              <a:lnSpc>
                <a:spcPct val="200000"/>
              </a:lnSpc>
              <a:buNone/>
            </a:pPr>
            <a:r>
              <a:rPr lang="fa-IR" dirty="0">
                <a:cs typeface="B Nazanin" panose="00000400000000000000" pitchFamily="2" charset="-78"/>
              </a:rPr>
              <a:t>محتوای متنی</a:t>
            </a:r>
          </a:p>
          <a:p>
            <a:pPr marL="0" indent="0" algn="r" rtl="1">
              <a:lnSpc>
                <a:spcPct val="200000"/>
              </a:lnSpc>
              <a:buNone/>
            </a:pPr>
            <a:r>
              <a:rPr lang="fa-IR" dirty="0">
                <a:cs typeface="B Nazanin" panose="00000400000000000000" pitchFamily="2" charset="-78"/>
              </a:rPr>
              <a:t>محتوای تصویری</a:t>
            </a:r>
          </a:p>
          <a:p>
            <a:pPr marL="0" indent="0" algn="r" rtl="1">
              <a:lnSpc>
                <a:spcPct val="200000"/>
              </a:lnSpc>
              <a:buNone/>
            </a:pPr>
            <a:r>
              <a:rPr lang="fa-IR" dirty="0">
                <a:cs typeface="B Nazanin" panose="00000400000000000000" pitchFamily="2" charset="-78"/>
              </a:rPr>
              <a:t>محتوای صوتی</a:t>
            </a:r>
          </a:p>
          <a:p>
            <a:pPr marL="0" indent="0" algn="r" rtl="1">
              <a:lnSpc>
                <a:spcPct val="200000"/>
              </a:lnSpc>
              <a:buNone/>
            </a:pPr>
            <a:r>
              <a:rPr lang="fa-IR" dirty="0">
                <a:cs typeface="B Nazanin" panose="00000400000000000000" pitchFamily="2" charset="-78"/>
              </a:rPr>
              <a:t>محتوای ویدیویی</a:t>
            </a:r>
          </a:p>
          <a:p>
            <a:pPr marL="0" indent="0" algn="r" rtl="1">
              <a:lnSpc>
                <a:spcPct val="200000"/>
              </a:lnSpc>
              <a:buNone/>
            </a:pPr>
            <a:r>
              <a:rPr lang="fa-IR" dirty="0">
                <a:cs typeface="B Nazanin" panose="00000400000000000000" pitchFamily="2" charset="-78"/>
              </a:rPr>
              <a:t>محتوای گرافیکی</a:t>
            </a:r>
          </a:p>
          <a:p>
            <a:pPr marL="0" indent="0" algn="r" rtl="1">
              <a:lnSpc>
                <a:spcPct val="200000"/>
              </a:lnSpc>
              <a:buNone/>
            </a:pPr>
            <a:r>
              <a:rPr lang="fa-IR" dirty="0">
                <a:cs typeface="B Nazanin" panose="00000400000000000000" pitchFamily="2" charset="-78"/>
              </a:rPr>
              <a:t>انیمیشن‌ها و سخنرانی‌های آنلاین</a:t>
            </a:r>
            <a:endParaRPr lang="en-US" dirty="0">
              <a:cs typeface="B Nazanin" panose="00000400000000000000" pitchFamily="2" charset="-78"/>
            </a:endParaRPr>
          </a:p>
        </p:txBody>
      </p:sp>
    </p:spTree>
    <p:extLst>
      <p:ext uri="{BB962C8B-B14F-4D97-AF65-F5344CB8AC3E}">
        <p14:creationId xmlns:p14="http://schemas.microsoft.com/office/powerpoint/2010/main" val="36389270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600" dirty="0" smtClean="0">
                <a:cs typeface="B Titr" panose="00000700000000000000" pitchFamily="2" charset="-78"/>
              </a:rPr>
              <a:t>ز- تولید محتوای الکترونیک</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fontScale="70000" lnSpcReduction="20000"/>
          </a:bodyPr>
          <a:lstStyle/>
          <a:p>
            <a:pPr marL="0" indent="0" algn="r" rtl="1">
              <a:lnSpc>
                <a:spcPct val="200000"/>
              </a:lnSpc>
              <a:buNone/>
            </a:pPr>
            <a:r>
              <a:rPr lang="fa-IR" dirty="0">
                <a:cs typeface="B Nazanin" panose="00000400000000000000" pitchFamily="2" charset="-78"/>
              </a:rPr>
              <a:t>محتوای الکترونیکی </a:t>
            </a:r>
            <a:r>
              <a:rPr lang="fa-IR" dirty="0" smtClean="0">
                <a:cs typeface="B Nazanin" panose="00000400000000000000" pitchFamily="2" charset="-78"/>
              </a:rPr>
              <a:t>به </a:t>
            </a:r>
            <a:r>
              <a:rPr lang="fa-IR" dirty="0">
                <a:cs typeface="B Nazanin" panose="00000400000000000000" pitchFamily="2" charset="-78"/>
              </a:rPr>
              <a:t>هر نوع محتوایی که از طریق رایانه قابل مشاهده و انتقال باشد، </a:t>
            </a:r>
            <a:r>
              <a:rPr lang="fa-IR" dirty="0" smtClean="0">
                <a:cs typeface="B Nazanin" panose="00000400000000000000" pitchFamily="2" charset="-78"/>
              </a:rPr>
              <a:t>گفته </a:t>
            </a:r>
            <a:r>
              <a:rPr lang="fa-IR" dirty="0">
                <a:cs typeface="B Nazanin" panose="00000400000000000000" pitchFamily="2" charset="-78"/>
              </a:rPr>
              <a:t>می شود</a:t>
            </a:r>
            <a:r>
              <a:rPr lang="fa-IR" dirty="0" smtClean="0">
                <a:cs typeface="B Nazanin" panose="00000400000000000000" pitchFamily="2" charset="-78"/>
              </a:rPr>
              <a:t>.</a:t>
            </a:r>
          </a:p>
          <a:p>
            <a:pPr marL="0" indent="0" algn="r" rtl="1">
              <a:lnSpc>
                <a:spcPct val="200000"/>
              </a:lnSpc>
              <a:buNone/>
            </a:pPr>
            <a:r>
              <a:rPr lang="fa-IR" dirty="0" smtClean="0">
                <a:cs typeface="B Nazanin" panose="00000400000000000000" pitchFamily="2" charset="-78"/>
              </a:rPr>
              <a:t>محتوای </a:t>
            </a:r>
            <a:r>
              <a:rPr lang="fa-IR" dirty="0">
                <a:cs typeface="B Nazanin" panose="00000400000000000000" pitchFamily="2" charset="-78"/>
              </a:rPr>
              <a:t>الکترونیکی، یک چندرسانه‌ای آموزشی است که در قالب نرم‌افزار به فراگیران ارائه، و باعث ایجاد برقراری تعامل میان حواس مختلف فراگیران و محتوا می‌شود</a:t>
            </a:r>
            <a:endParaRPr lang="en-US" dirty="0">
              <a:cs typeface="B Nazanin" panose="00000400000000000000" pitchFamily="2" charset="-78"/>
            </a:endParaRPr>
          </a:p>
        </p:txBody>
      </p:sp>
    </p:spTree>
    <p:extLst>
      <p:ext uri="{BB962C8B-B14F-4D97-AF65-F5344CB8AC3E}">
        <p14:creationId xmlns:p14="http://schemas.microsoft.com/office/powerpoint/2010/main" val="9933807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lnSpc>
                <a:spcPct val="200000"/>
              </a:lnSpc>
            </a:pPr>
            <a:r>
              <a:rPr lang="fa-IR" sz="3200" dirty="0" smtClean="0">
                <a:cs typeface="B Titr" panose="00000700000000000000" pitchFamily="2" charset="-78"/>
              </a:rPr>
              <a:t>ح-نظریه های یادگیری و تولید محتوای الکترونیکی</a:t>
            </a:r>
            <a:endParaRPr lang="en-US" sz="3200" dirty="0">
              <a:cs typeface="B Titr" panose="00000700000000000000" pitchFamily="2" charset="-78"/>
            </a:endParaRPr>
          </a:p>
        </p:txBody>
      </p:sp>
      <p:sp>
        <p:nvSpPr>
          <p:cNvPr id="3" name="Content Placeholder 2"/>
          <p:cNvSpPr>
            <a:spLocks noGrp="1"/>
          </p:cNvSpPr>
          <p:nvPr>
            <p:ph idx="1"/>
          </p:nvPr>
        </p:nvSpPr>
        <p:spPr/>
        <p:txBody>
          <a:bodyPr>
            <a:normAutofit/>
          </a:bodyPr>
          <a:lstStyle/>
          <a:p>
            <a:pPr marL="0" indent="0" algn="r" rtl="1">
              <a:lnSpc>
                <a:spcPct val="200000"/>
              </a:lnSpc>
              <a:buNone/>
            </a:pPr>
            <a:r>
              <a:rPr lang="fa-IR" dirty="0" smtClean="0">
                <a:cs typeface="B Nazanin" panose="00000400000000000000" pitchFamily="2" charset="-78"/>
              </a:rPr>
              <a:t>الف- رفتارگرایی</a:t>
            </a:r>
          </a:p>
          <a:p>
            <a:pPr marL="0" indent="0" algn="r" rtl="1">
              <a:lnSpc>
                <a:spcPct val="200000"/>
              </a:lnSpc>
              <a:buNone/>
            </a:pPr>
            <a:r>
              <a:rPr lang="fa-IR" dirty="0" smtClean="0">
                <a:cs typeface="B Nazanin" panose="00000400000000000000" pitchFamily="2" charset="-78"/>
              </a:rPr>
              <a:t>ب-شناخت گرایی</a:t>
            </a:r>
          </a:p>
          <a:p>
            <a:pPr marL="0" indent="0" algn="r" rtl="1">
              <a:lnSpc>
                <a:spcPct val="200000"/>
              </a:lnSpc>
              <a:buNone/>
            </a:pPr>
            <a:r>
              <a:rPr lang="fa-IR" dirty="0" smtClean="0">
                <a:cs typeface="B Nazanin" panose="00000400000000000000" pitchFamily="2" charset="-78"/>
              </a:rPr>
              <a:t>ج-ساختن گرایی</a:t>
            </a:r>
          </a:p>
          <a:p>
            <a:pPr marL="0" indent="0" algn="r" rtl="1">
              <a:lnSpc>
                <a:spcPct val="200000"/>
              </a:lnSpc>
              <a:buNone/>
            </a:pPr>
            <a:r>
              <a:rPr lang="fa-IR" dirty="0" smtClean="0">
                <a:cs typeface="B Nazanin" panose="00000400000000000000" pitchFamily="2" charset="-78"/>
              </a:rPr>
              <a:t>د-ارتباط گرایی</a:t>
            </a:r>
          </a:p>
          <a:p>
            <a:pPr marL="0" indent="0" algn="r" rtl="1">
              <a:lnSpc>
                <a:spcPct val="200000"/>
              </a:lnSpc>
              <a:buNone/>
            </a:pPr>
            <a:endParaRPr lang="fa-IR" dirty="0" smtClean="0">
              <a:cs typeface="B Mehr" panose="00000700000000000000" pitchFamily="2" charset="-78"/>
            </a:endParaRPr>
          </a:p>
          <a:p>
            <a:pPr marL="0" indent="0" algn="r" rtl="1">
              <a:lnSpc>
                <a:spcPct val="250000"/>
              </a:lnSpc>
              <a:buNone/>
            </a:pPr>
            <a:endParaRPr lang="en-US" dirty="0">
              <a:cs typeface="B Mehr" panose="00000700000000000000" pitchFamily="2" charset="-78"/>
            </a:endParaRPr>
          </a:p>
        </p:txBody>
      </p:sp>
    </p:spTree>
    <p:extLst>
      <p:ext uri="{BB962C8B-B14F-4D97-AF65-F5344CB8AC3E}">
        <p14:creationId xmlns:p14="http://schemas.microsoft.com/office/powerpoint/2010/main" val="26788208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898</TotalTime>
  <Words>513</Words>
  <Application>Microsoft Office PowerPoint</Application>
  <PresentationFormat>On-screen Show (4:3)</PresentationFormat>
  <Paragraphs>71</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نام درس  تولید محتوای الکترونیکی </vt:lpstr>
      <vt:lpstr>هدف کلی درس:</vt:lpstr>
      <vt:lpstr>اهداف جزئی:</vt:lpstr>
      <vt:lpstr>منابع درس: الف- کتاب ها</vt:lpstr>
      <vt:lpstr>منابع درس: الف- کتاب ها</vt:lpstr>
      <vt:lpstr>منابع درس: الف- کتاب ها</vt:lpstr>
      <vt:lpstr>منابع درس: ب- مقالات مرتبط داخلی و خارجی</vt:lpstr>
      <vt:lpstr>شیوه نمره دهی:  الف- امتحان پایان ترم ( 10 نمره) ب-فعالیت های کلاسی شامل حضوربموقع در کلاس، مشارکت در بحثها، پاسخگویی به سوالات و انجام تکالیف کلاسی (3 نمره) ج-تحویل پروژه (7 نمره) </vt:lpstr>
      <vt:lpstr>  فعالیت های یاددهی-یادگیری:  1- ارائه مطالب درسی توسط مدرس و تعیین موضوعات جلسه بعدی 2-تهیه خلاصه ایی از موضوعات مورد بحث در هر جلسه توسط دانشجویان و ارائه در جلسات 3-گروه بندی دانشجویان 4-پاسخگویی دانشجویان به سوالات مدرس 5-تهیه پروژه نرم افزار کامپیوتری 6-ارزیابی نرم افزارهای آموزشی   </vt:lpstr>
      <vt:lpstr>مفاهیم اساسی</vt:lpstr>
      <vt:lpstr>مفاهیم اساسی</vt:lpstr>
      <vt:lpstr>الف-یادگیری</vt:lpstr>
      <vt:lpstr>ب-آموزش</vt:lpstr>
      <vt:lpstr>ج-محتوا</vt:lpstr>
      <vt:lpstr>د-آموزش الکترونیک</vt:lpstr>
      <vt:lpstr>و- محتوای الکترونیک</vt:lpstr>
      <vt:lpstr>ز- انواع محتوای الکترونیک</vt:lpstr>
      <vt:lpstr>ز- تولید محتوای الکترونیک</vt:lpstr>
      <vt:lpstr>ح-نظریه های یادگیری و تولید محتوای الکترونیکی</vt:lpstr>
    </vt:vector>
  </TitlesOfParts>
  <Company>diakov.net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RePack by Diakov</dc:creator>
  <cp:lastModifiedBy>Windows User</cp:lastModifiedBy>
  <cp:revision>75</cp:revision>
  <dcterms:created xsi:type="dcterms:W3CDTF">2019-09-19T07:19:54Z</dcterms:created>
  <dcterms:modified xsi:type="dcterms:W3CDTF">2020-06-13T09:29:24Z</dcterms:modified>
</cp:coreProperties>
</file>