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 id="258" r:id="rId4"/>
    <p:sldId id="285" r:id="rId5"/>
    <p:sldId id="286" r:id="rId6"/>
    <p:sldId id="287" r:id="rId7"/>
    <p:sldId id="288" r:id="rId8"/>
    <p:sldId id="289" r:id="rId9"/>
    <p:sldId id="290" r:id="rId10"/>
    <p:sldId id="291" r:id="rId11"/>
    <p:sldId id="292" r:id="rId12"/>
    <p:sldId id="293" r:id="rId13"/>
    <p:sldId id="294" r:id="rId14"/>
    <p:sldId id="295" r:id="rId15"/>
    <p:sldId id="296" r:id="rId16"/>
    <p:sldId id="297" r:id="rId17"/>
    <p:sldId id="298" r:id="rId18"/>
    <p:sldId id="299" r:id="rId19"/>
    <p:sldId id="300" r:id="rId20"/>
    <p:sldId id="301" r:id="rId21"/>
    <p:sldId id="302" r:id="rId22"/>
    <p:sldId id="303" r:id="rId23"/>
    <p:sldId id="304" r:id="rId24"/>
    <p:sldId id="305" r:id="rId25"/>
    <p:sldId id="306" r:id="rId26"/>
    <p:sldId id="307" r:id="rId27"/>
    <p:sldId id="308" r:id="rId28"/>
    <p:sldId id="309" r:id="rId29"/>
    <p:sldId id="310" r:id="rId30"/>
    <p:sldId id="311" r:id="rId31"/>
    <p:sldId id="312" r:id="rId32"/>
    <p:sldId id="313"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8F329B7C-5217-43D7-8E28-BF43C2C13672}" type="datetimeFigureOut">
              <a:rPr lang="en-US" smtClean="0"/>
              <a:pPr/>
              <a:t>1/24/2017</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F329B7C-5217-43D7-8E28-BF43C2C13672}" type="datetimeFigureOut">
              <a:rPr lang="en-US" smtClean="0"/>
              <a:pPr/>
              <a:t>1/24/2017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8F329B7C-5217-43D7-8E28-BF43C2C13672}" type="datetimeFigureOut">
              <a:rPr lang="en-US" smtClean="0"/>
              <a:pPr/>
              <a:t>1/24/2017</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F329B7C-5217-43D7-8E28-BF43C2C13672}" type="datetimeFigureOut">
              <a:rPr lang="en-US" smtClean="0"/>
              <a:pPr/>
              <a:t>1/24/2017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F329B7C-5217-43D7-8E28-BF43C2C13672}" type="datetimeFigureOut">
              <a:rPr lang="en-US" smtClean="0"/>
              <a:pPr/>
              <a:t>1/24/2017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8F329B7C-5217-43D7-8E28-BF43C2C13672}" type="datetimeFigureOut">
              <a:rPr lang="en-US" smtClean="0"/>
              <a:pPr/>
              <a:t>1/24/2017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8F329B7C-5217-43D7-8E28-BF43C2C13672}" type="datetimeFigureOut">
              <a:rPr lang="en-US" smtClean="0"/>
              <a:pPr/>
              <a:t>1/24/2017</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F329B7C-5217-43D7-8E28-BF43C2C13672}" type="datetimeFigureOut">
              <a:rPr lang="en-US" smtClean="0"/>
              <a:pPr/>
              <a:t>1/24/2017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8F329B7C-5217-43D7-8E28-BF43C2C13672}" type="datetimeFigureOut">
              <a:rPr lang="en-US" smtClean="0"/>
              <a:pPr/>
              <a:t>1/24/2017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D896E9A-21E2-4B52-8932-1675B291900B}" type="slidenum">
              <a:rPr lang="en-US" smtClean="0"/>
              <a:pPr/>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masterClrMapping/>
  </p:clrMapOvr>
  <p:transition>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F329B7C-5217-43D7-8E28-BF43C2C13672}" type="datetimeFigureOut">
              <a:rPr lang="en-US" smtClean="0"/>
              <a:pPr/>
              <a:t>1/24/2017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8F329B7C-5217-43D7-8E28-BF43C2C13672}" type="datetimeFigureOut">
              <a:rPr lang="en-US" smtClean="0"/>
              <a:pPr/>
              <a:t>1/24/2017</a:t>
            </a:fld>
            <a:endParaRPr lang="en-US"/>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F329B7C-5217-43D7-8E28-BF43C2C13672}" type="datetimeFigureOut">
              <a:rPr lang="en-US" smtClean="0"/>
              <a:pPr/>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329B7C-5217-43D7-8E28-BF43C2C13672}" type="datetimeFigureOut">
              <a:rPr lang="en-US" smtClean="0"/>
              <a:pPr/>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329B7C-5217-43D7-8E28-BF43C2C13672}" type="datetimeFigureOut">
              <a:rPr lang="en-US" smtClean="0"/>
              <a:pPr/>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F329B7C-5217-43D7-8E28-BF43C2C13672}" type="datetimeFigureOut">
              <a:rPr lang="en-US" smtClean="0"/>
              <a:pPr/>
              <a:t>1/24/2017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F329B7C-5217-43D7-8E28-BF43C2C13672}" type="datetimeFigureOut">
              <a:rPr lang="en-US" smtClean="0"/>
              <a:pPr/>
              <a:t>1/24/2017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F329B7C-5217-43D7-8E28-BF43C2C13672}" type="datetimeFigureOut">
              <a:rPr lang="en-US" smtClean="0"/>
              <a:pPr/>
              <a:t>1/24/2017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329B7C-5217-43D7-8E28-BF43C2C13672}" type="datetimeFigureOut">
              <a:rPr lang="en-US" smtClean="0"/>
              <a:pPr/>
              <a:t>1/24/2017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329B7C-5217-43D7-8E28-BF43C2C13672}" type="datetimeFigureOut">
              <a:rPr lang="en-US" smtClean="0"/>
              <a:pPr/>
              <a:t>1/24/2017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329B7C-5217-43D7-8E28-BF43C2C13672}" type="datetimeFigureOut">
              <a:rPr lang="en-US" smtClean="0"/>
              <a:pPr/>
              <a:t>1/24/2017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329B7C-5217-43D7-8E28-BF43C2C13672}" type="datetimeFigureOut">
              <a:rPr lang="en-US" smtClean="0"/>
              <a:pPr/>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329B7C-5217-43D7-8E28-BF43C2C13672}" type="datetimeFigureOut">
              <a:rPr lang="en-US" smtClean="0"/>
              <a:pPr/>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896E9A-21E2-4B52-8932-1675B291900B}" type="slidenum">
              <a:rPr lang="en-US" smtClean="0"/>
              <a:pPr/>
              <a:t>‹#›</a:t>
            </a:fld>
            <a:endParaRPr lang="en-US"/>
          </a:p>
        </p:txBody>
      </p:sp>
    </p:spTree>
  </p:cSld>
  <p:clrMapOvr>
    <a:masterClrMapping/>
  </p:clrMapOvr>
  <p:transition>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8F329B7C-5217-43D7-8E28-BF43C2C13672}" type="datetimeFigureOut">
              <a:rPr lang="en-US" smtClean="0"/>
              <a:pPr/>
              <a:t>1/24/2017</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6D896E9A-21E2-4B52-8932-1675B291900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randomBar dir="vert"/>
  </p:transition>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329B7C-5217-43D7-8E28-BF43C2C13672}" type="datetimeFigureOut">
              <a:rPr lang="en-US" smtClean="0"/>
              <a:pPr/>
              <a:t>1/24/2017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896E9A-21E2-4B52-8932-1675B291900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randomBar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mafjwp.jpg"/>
          <p:cNvPicPr>
            <a:picLocks noChangeAspect="1"/>
          </p:cNvPicPr>
          <p:nvPr/>
        </p:nvPicPr>
        <p:blipFill>
          <a:blip r:embed="rId2"/>
          <a:stretch>
            <a:fillRect/>
          </a:stretch>
        </p:blipFill>
        <p:spPr>
          <a:xfrm>
            <a:off x="914400" y="838200"/>
            <a:ext cx="6934200" cy="5200650"/>
          </a:xfrm>
          <a:prstGeom prst="rect">
            <a:avLst/>
          </a:prstGeom>
        </p:spPr>
      </p:pic>
    </p:spTree>
  </p:cSld>
  <p:clrMapOvr>
    <a:overrideClrMapping bg1="dk1" tx1="lt1" bg2="dk2" tx2="lt2" accent1="accent1" accent2="accent2" accent3="accent3" accent4="accent4" accent5="accent5" accent6="accent6" hlink="hlink" folHlink="folHlink"/>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52800" y="990600"/>
            <a:ext cx="5105400" cy="2868168"/>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fa-IR" sz="6000" cap="none" dirty="0" smtClean="0">
                <a:ln w="11430"/>
                <a:solidFill>
                  <a:schemeClr val="bg1"/>
                </a:solidFill>
                <a:effectLst>
                  <a:glow rad="101600">
                    <a:schemeClr val="accent5">
                      <a:satMod val="175000"/>
                      <a:alpha val="40000"/>
                    </a:schemeClr>
                  </a:glow>
                  <a:outerShdw blurRad="50800" dist="39000" dir="5460000" algn="tl">
                    <a:srgbClr val="000000">
                      <a:alpha val="38000"/>
                    </a:srgbClr>
                  </a:outerShdw>
                </a:effectLst>
                <a:cs typeface="B Nazanin" pitchFamily="2" charset="-78"/>
              </a:rPr>
              <a:t/>
            </a:r>
            <a:br>
              <a:rPr lang="fa-IR" sz="6000" cap="none" dirty="0" smtClean="0">
                <a:ln w="11430"/>
                <a:solidFill>
                  <a:schemeClr val="bg1"/>
                </a:solidFill>
                <a:effectLst>
                  <a:glow rad="101600">
                    <a:schemeClr val="accent5">
                      <a:satMod val="175000"/>
                      <a:alpha val="40000"/>
                    </a:schemeClr>
                  </a:glow>
                  <a:outerShdw blurRad="50800" dist="39000" dir="5460000" algn="tl">
                    <a:srgbClr val="000000">
                      <a:alpha val="38000"/>
                    </a:srgbClr>
                  </a:outerShdw>
                </a:effectLst>
                <a:cs typeface="B Nazanin" pitchFamily="2" charset="-78"/>
              </a:rPr>
            </a:br>
            <a:r>
              <a:rPr lang="en-US" sz="6000" cap="none" dirty="0" smtClean="0">
                <a:ln w="11430"/>
                <a:solidFill>
                  <a:schemeClr val="bg1"/>
                </a:solidFill>
                <a:effectLst>
                  <a:glow rad="101600">
                    <a:schemeClr val="accent5">
                      <a:satMod val="175000"/>
                      <a:alpha val="40000"/>
                    </a:schemeClr>
                  </a:glow>
                  <a:outerShdw blurRad="50800" dist="39000" dir="5460000" algn="tl">
                    <a:srgbClr val="000000">
                      <a:alpha val="38000"/>
                    </a:srgbClr>
                  </a:outerShdw>
                </a:effectLst>
                <a:cs typeface="B Nazanin" pitchFamily="2" charset="-78"/>
              </a:rPr>
              <a:t> </a:t>
            </a:r>
            <a:r>
              <a:rPr lang="fa-IR" sz="6000" cap="none" dirty="0" smtClean="0">
                <a:ln w="11430"/>
                <a:solidFill>
                  <a:schemeClr val="bg1"/>
                </a:solidFill>
                <a:effectLst>
                  <a:glow rad="101600">
                    <a:schemeClr val="accent5">
                      <a:satMod val="175000"/>
                      <a:alpha val="40000"/>
                    </a:schemeClr>
                  </a:glow>
                  <a:outerShdw blurRad="50800" dist="39000" dir="5460000" algn="tl">
                    <a:srgbClr val="000000">
                      <a:alpha val="38000"/>
                    </a:srgbClr>
                  </a:outerShdw>
                </a:effectLst>
                <a:cs typeface="B Nazanin" pitchFamily="2" charset="-78"/>
              </a:rPr>
              <a:t>تفسیر موضوعی نهج </a:t>
            </a:r>
            <a:r>
              <a:rPr lang="fa-IR" sz="6000" cap="none" dirty="0" smtClean="0">
                <a:ln w="11430"/>
                <a:solidFill>
                  <a:schemeClr val="bg1"/>
                </a:solidFill>
                <a:effectLst>
                  <a:glow rad="101600">
                    <a:schemeClr val="accent5">
                      <a:satMod val="175000"/>
                      <a:alpha val="40000"/>
                    </a:schemeClr>
                  </a:glow>
                  <a:outerShdw blurRad="50800" dist="39000" dir="5460000" algn="tl">
                    <a:srgbClr val="000000">
                      <a:alpha val="38000"/>
                    </a:srgbClr>
                  </a:outerShdw>
                </a:effectLst>
                <a:cs typeface="B Nazanin" pitchFamily="2" charset="-78"/>
              </a:rPr>
              <a:t>البلاغه</a:t>
            </a:r>
            <a:endParaRPr lang="en-US" sz="6000" cap="none" dirty="0">
              <a:ln w="11430"/>
              <a:solidFill>
                <a:schemeClr val="bg1"/>
              </a:solidFill>
              <a:effectLst>
                <a:glow rad="101600">
                  <a:schemeClr val="accent5">
                    <a:satMod val="175000"/>
                    <a:alpha val="40000"/>
                  </a:schemeClr>
                </a:glow>
                <a:outerShdw blurRad="50800" dist="39000" dir="5460000" algn="tl">
                  <a:srgbClr val="000000">
                    <a:alpha val="38000"/>
                  </a:srgbClr>
                </a:outerShdw>
              </a:effectLst>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381000"/>
            <a:ext cx="7391400" cy="5867400"/>
          </a:xfrm>
        </p:spPr>
        <p:txBody>
          <a:bodyPr>
            <a:noAutofit/>
          </a:bodyPr>
          <a:lstStyle/>
          <a:p>
            <a:pPr marL="457200" indent="-457200" algn="ctr" rtl="1">
              <a:lnSpc>
                <a:spcPct val="150000"/>
              </a:lnSpc>
              <a:buNone/>
            </a:pPr>
            <a:r>
              <a:rPr lang="fa-IR" sz="3600" b="1" dirty="0" smtClean="0">
                <a:cs typeface="B Nazanin" pitchFamily="2" charset="-78"/>
              </a:rPr>
              <a:t>پیامبری </a:t>
            </a:r>
            <a:r>
              <a:rPr lang="fa-IR" sz="3600" b="1" dirty="0" smtClean="0">
                <a:cs typeface="B Nazanin" pitchFamily="2" charset="-78"/>
              </a:rPr>
              <a:t>و پیشوایی</a:t>
            </a:r>
            <a:endParaRPr lang="en-US" sz="3600" b="1" dirty="0" smtClean="0">
              <a:cs typeface="B Nazanin" pitchFamily="2" charset="-78"/>
            </a:endParaRPr>
          </a:p>
          <a:p>
            <a:pPr marL="457200" indent="-457200" algn="justLow" rtl="1">
              <a:lnSpc>
                <a:spcPct val="150000"/>
              </a:lnSpc>
              <a:buNone/>
            </a:pPr>
            <a:r>
              <a:rPr lang="fa-IR" sz="2400" dirty="0" smtClean="0">
                <a:cs typeface="B Nazanin" pitchFamily="2" charset="-78"/>
              </a:rPr>
              <a:t>اهداف:</a:t>
            </a:r>
            <a:endParaRPr lang="en-US" sz="2400" dirty="0" smtClean="0">
              <a:cs typeface="B Nazanin" pitchFamily="2" charset="-78"/>
            </a:endParaRPr>
          </a:p>
          <a:p>
            <a:pPr marL="457200" indent="-457200" algn="justLow" rtl="1">
              <a:lnSpc>
                <a:spcPct val="150000"/>
              </a:lnSpc>
              <a:buNone/>
            </a:pPr>
            <a:r>
              <a:rPr lang="fa-IR" sz="2400" dirty="0" smtClean="0">
                <a:cs typeface="B Nazanin" pitchFamily="2" charset="-78"/>
              </a:rPr>
              <a:t>هدف از ارائه فصل پیامبری و پیشوایی این است که خواننده:</a:t>
            </a:r>
            <a:endParaRPr lang="en-US" sz="2400" dirty="0" smtClean="0">
              <a:cs typeface="B Nazanin" pitchFamily="2" charset="-78"/>
            </a:endParaRPr>
          </a:p>
          <a:p>
            <a:pPr marL="457200" lvl="0" indent="-457200" algn="justLow" rtl="1">
              <a:lnSpc>
                <a:spcPct val="150000"/>
              </a:lnSpc>
              <a:buFont typeface="Wingdings" pitchFamily="2" charset="2"/>
              <a:buChar char="ü"/>
            </a:pPr>
            <a:r>
              <a:rPr lang="fa-IR" sz="2400" dirty="0" smtClean="0">
                <a:cs typeface="B Nazanin" pitchFamily="2" charset="-78"/>
              </a:rPr>
              <a:t>با فلسفه وحی و پیام آوری آشنا شود.</a:t>
            </a:r>
            <a:endParaRPr lang="en-US" sz="2400" dirty="0" smtClean="0">
              <a:cs typeface="B Nazanin" pitchFamily="2" charset="-78"/>
            </a:endParaRPr>
          </a:p>
          <a:p>
            <a:pPr marL="457200" lvl="0" indent="-457200" algn="justLow" rtl="1">
              <a:lnSpc>
                <a:spcPct val="150000"/>
              </a:lnSpc>
              <a:buFont typeface="Wingdings" pitchFamily="2" charset="2"/>
              <a:buChar char="ü"/>
            </a:pPr>
            <a:r>
              <a:rPr lang="fa-IR" sz="2400" dirty="0" smtClean="0">
                <a:cs typeface="B Nazanin" pitchFamily="2" charset="-78"/>
              </a:rPr>
              <a:t>از سالت پیامبر خاتم آگاهی یابد.</a:t>
            </a:r>
            <a:endParaRPr lang="en-US" sz="2400" dirty="0" smtClean="0">
              <a:cs typeface="B Nazanin" pitchFamily="2" charset="-78"/>
            </a:endParaRPr>
          </a:p>
          <a:p>
            <a:pPr marL="457200" lvl="0" indent="-457200" algn="justLow" rtl="1">
              <a:lnSpc>
                <a:spcPct val="150000"/>
              </a:lnSpc>
              <a:buFont typeface="Wingdings" pitchFamily="2" charset="2"/>
              <a:buChar char="ü"/>
            </a:pPr>
            <a:r>
              <a:rPr lang="fa-IR" sz="2400" dirty="0" smtClean="0">
                <a:cs typeface="B Nazanin" pitchFamily="2" charset="-78"/>
              </a:rPr>
              <a:t>به استمرار پیامبری در پیشوایی توجه پیدا کند.</a:t>
            </a:r>
            <a:endParaRPr lang="en-US" sz="2400" dirty="0" smtClean="0">
              <a:cs typeface="B Nazanin" pitchFamily="2" charset="-78"/>
            </a:endParaRPr>
          </a:p>
          <a:p>
            <a:pPr marL="457200" lvl="0" indent="-457200" algn="justLow" rtl="1">
              <a:lnSpc>
                <a:spcPct val="150000"/>
              </a:lnSpc>
              <a:buFont typeface="Wingdings" pitchFamily="2" charset="2"/>
              <a:buChar char="ü"/>
            </a:pPr>
            <a:r>
              <a:rPr lang="fa-IR" sz="2400" dirty="0" smtClean="0">
                <a:cs typeface="B Nazanin" pitchFamily="2" charset="-78"/>
              </a:rPr>
              <a:t>جایگاه پیشوایان پس از پیامبر اکرم(ص) را دریابد.</a:t>
            </a:r>
            <a:endParaRPr lang="en-US" sz="2400" dirty="0" smtClean="0">
              <a:cs typeface="B Nazanin" pitchFamily="2" charset="-78"/>
            </a:endParaRPr>
          </a:p>
          <a:p>
            <a:pPr marL="457200" lvl="0" indent="-457200" algn="justLow" rtl="1">
              <a:lnSpc>
                <a:spcPct val="150000"/>
              </a:lnSpc>
              <a:buFont typeface="Wingdings" pitchFamily="2" charset="2"/>
              <a:buChar char="ü"/>
            </a:pPr>
            <a:r>
              <a:rPr lang="fa-IR" sz="2400" dirty="0" smtClean="0">
                <a:cs typeface="B Nazanin" pitchFamily="2" charset="-78"/>
              </a:rPr>
              <a:t>به موضوع جاودانگی پیشوایی برای استمرار هدایت الهی توجه یابد.</a:t>
            </a:r>
            <a:endParaRPr lang="en-US" sz="24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par>
                          <p:cTn id="28" fill="hold">
                            <p:stCondLst>
                              <p:cond delay="3000"/>
                            </p:stCondLst>
                            <p:childTnLst>
                              <p:par>
                                <p:cTn id="29" presetID="3" presetClass="entr" presetSubtype="1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linds(horizontal)">
                                      <p:cBhvr>
                                        <p:cTn id="31" dur="500"/>
                                        <p:tgtEl>
                                          <p:spTgt spid="3">
                                            <p:txEl>
                                              <p:pRg st="6" end="6"/>
                                            </p:txEl>
                                          </p:spTgt>
                                        </p:tgtEl>
                                      </p:cBhvr>
                                    </p:animEffect>
                                  </p:childTnLst>
                                </p:cTn>
                              </p:par>
                            </p:childTnLst>
                          </p:cTn>
                        </p:par>
                        <p:par>
                          <p:cTn id="32" fill="hold">
                            <p:stCondLst>
                              <p:cond delay="3500"/>
                            </p:stCondLst>
                            <p:childTnLst>
                              <p:par>
                                <p:cTn id="33" presetID="3" presetClass="entr" presetSubtype="1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blinds(horizontal)">
                                      <p:cBhvr>
                                        <p:cTn id="3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304800"/>
            <a:ext cx="7391400" cy="5867400"/>
          </a:xfrm>
        </p:spPr>
        <p:txBody>
          <a:bodyPr>
            <a:noAutofit/>
          </a:bodyPr>
          <a:lstStyle/>
          <a:p>
            <a:pPr marL="0" indent="0" algn="justLow" rtl="1">
              <a:lnSpc>
                <a:spcPct val="150000"/>
              </a:lnSpc>
              <a:buFont typeface="Wingdings" pitchFamily="2" charset="2"/>
              <a:buChar char="ü"/>
            </a:pPr>
            <a:r>
              <a:rPr lang="fa-IR" sz="2400" b="1" dirty="0" smtClean="0">
                <a:cs typeface="B Nazanin" pitchFamily="2" charset="-78"/>
              </a:rPr>
              <a:t>الف) فلسفه وجی و پیام آوری</a:t>
            </a:r>
            <a:endParaRPr lang="en-US" sz="2400" b="1" dirty="0" smtClean="0">
              <a:cs typeface="B Nazanin" pitchFamily="2" charset="-78"/>
            </a:endParaRPr>
          </a:p>
          <a:p>
            <a:pPr marL="0" indent="0" algn="justLow" rtl="1">
              <a:lnSpc>
                <a:spcPct val="150000"/>
              </a:lnSpc>
              <a:buNone/>
            </a:pPr>
            <a:r>
              <a:rPr lang="fa-IR" sz="2400" dirty="0" smtClean="0">
                <a:cs typeface="B Nazanin" pitchFamily="2" charset="-78"/>
              </a:rPr>
              <a:t>زیبا ترین و لطیف ترین جلوه بارش رحمت حق برای هدایت آدمیان، نشان داده راه رفتن به سوی بلندای هستی و گشودن درهای بهشت است. این کار جز به میمنت وحی و پیام آوری ممکن نیست. پیامبران آمده اند تا انسان را از حضیض خاک به بلندای افلاک ببرند و از جهنم حیوانیت به بهشت انسانیت برسانند. هیچ حادثه ای در عالم، عظیم تر و دلرباتر از جلوه گری رحمت بیکران خداوندی در لباس وحی و پیام آوری نیست، که بدون آن، راه به سوی حقیقت هستی و درهای بهشتی و رازهای معنوی بر بشر گشوده نمی شود. درهای خاص آسمانی جزء به برکت وحی و پیام آوری بر آدمیان خاکی گشوده نمی شود و این انتظار که بتوان بدان بارگاه به غیر از منبع وحی و پیام آوری راه یافت، انتظاری بیهوده است.</a:t>
            </a:r>
            <a:endParaRPr lang="en-US" sz="24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04800"/>
            <a:ext cx="7543800" cy="60198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وَبِحَقٍّ أَقَولُ لَكُمْ ... وَمَا يُبَلِّغُ عَنِ اللهِ بَعْدَ رُسُلِ السَّماءِإِلاَّ البَشَرُ</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به حق به شما می گویم ... که بعد از پیام رسانان آسمان، از طرف خدا جز بشر تبلیغ نمی کنند [ و حقایق الهی را به دیگران نمی رساند.]</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تنها افرادی از بشر، یعنی پیام آوران الهی، واسطه ابلاغ پیام هایی هستند که به واسطه فرشتگان مقرب خداوند فرستاده می شود؛ اینان هستند که راه حق را به آدمیان نشان می دهند؛ چنان که امیرمومنان (ع) فرموده است:</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بَعَثَ اللهُ رُسُلَهُ بِمَا خَصَّهُمْ بِهِ مِنْ وَحْيِهِ، وَجَعَلَهُمْ حُجَّةً لَهُ عَلَى خَلْقِهِ، لِئَلاَّ تَجِبَ الْحُجَّةُ لَهُمْ بِتَرْكِ الاِِْعْذَارِ إِلَيْهِمْ، فَدَعَاهُمْ بِلِسَانِ الصِّدْقِ إِلَى سَبِيلِالْحَقِّ</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خداوند پیامبرانش را بر انگیخت و وحی خود را خاص ایشان فرمود؛ آنان را حجت خود بر آفریدگانش نمود تا برای مردمان جای عذری نماند. پس، به زبانی راست آنان را به راه حق خواند.</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فَبَعَثَ فِيهمْ رُسُلَهُ، وَوَاتَرَ إِلَيْهِمْ أَنْبِياءَهُ، لِيَسْتَأْدُوهُمْمِيثَاقَ فِطْرَتِهِ، وَيُذَكِّرُوهُمْ مَنْسِيَّ نِعْمَتِهِ، وَيَحْتَجُّوا عَلَيْهِمْ بَالتَّبْلِيغِ، وَيُثِيرُوا لَهُمْ دَفَائِنَ الْعُقُولِ، وَيُرُوهُمْ آيَاتِ الْمَقْدِرَةِ</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پس خداوند فرستادگان خود را در میان ایشان بر انگیخت و پیامبرانش را پی در پی به سوی آنها گسیل داشت، تا از ایشان بخواهند که حق میثاق فطرت را بگزاند، و نعمت فراموش شده را به یادشان آرند، و با رسانیدن پیام پرودگار، حجت را بر آنان تمام کنند، و گنجینه های خرد را برایشان بگشایند و چشم آنان را به روی نشانه های قدرت خدا باز سازند.</a:t>
            </a:r>
            <a:endParaRPr lang="en-US" sz="2200" dirty="0" smtClean="0">
              <a:cs typeface="B Nazanin" pitchFamily="2" charset="-78"/>
            </a:endParaRPr>
          </a:p>
          <a:p>
            <a:pPr marL="0" indent="0" algn="justLow" rtl="1">
              <a:lnSpc>
                <a:spcPct val="150000"/>
              </a:lnSpc>
              <a:buFont typeface="Wingdings" pitchFamily="2" charset="2"/>
              <a:buChar char="v"/>
            </a:pPr>
            <a:r>
              <a:rPr lang="fa-IR" sz="2200" b="1" dirty="0" smtClean="0">
                <a:cs typeface="B Nazanin" pitchFamily="2" charset="-78"/>
              </a:rPr>
              <a:t>ازاین سخن امام (ع) نکات ذیل استفاده می شود:</a:t>
            </a:r>
            <a:endParaRPr lang="en-US" sz="2200" b="1" dirty="0" smtClean="0">
              <a:cs typeface="B Nazanin" pitchFamily="2" charset="-78"/>
            </a:endParaRPr>
          </a:p>
          <a:p>
            <a:pPr marL="0" lvl="0" indent="0" algn="justLow" rtl="1">
              <a:lnSpc>
                <a:spcPct val="150000"/>
              </a:lnSpc>
              <a:buFont typeface="Wingdings" pitchFamily="2" charset="2"/>
              <a:buChar char="ü"/>
            </a:pPr>
            <a:r>
              <a:rPr lang="fa-IR" sz="2200" dirty="0" smtClean="0">
                <a:cs typeface="B Nazanin" pitchFamily="2" charset="-78"/>
              </a:rPr>
              <a:t>خداوند از میان همه مردم، کسانی را برانگیخته ایت که فرستادگانی از جانب او برای هدایت آنان باشند، و هیچ ملتی بی بهره از فرستادگان الهی نبوده است.</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lvl="0" indent="0" algn="justLow" rtl="1">
              <a:lnSpc>
                <a:spcPct val="150000"/>
              </a:lnSpc>
              <a:buFont typeface="Wingdings" pitchFamily="2" charset="2"/>
              <a:buChar char="ü"/>
            </a:pPr>
            <a:r>
              <a:rPr lang="fa-IR" sz="2200" dirty="0" smtClean="0">
                <a:cs typeface="B Nazanin" pitchFamily="2" charset="-78"/>
              </a:rPr>
              <a:t>پیام آوران الهی، یکی پس از دیگری به سوی مردم آمده و راه هدایت را برایشان گشوده اند.</a:t>
            </a:r>
            <a:endParaRPr lang="en-US" sz="2200" dirty="0" smtClean="0">
              <a:cs typeface="B Nazanin" pitchFamily="2" charset="-78"/>
            </a:endParaRPr>
          </a:p>
          <a:p>
            <a:pPr marL="0" lvl="0" indent="0" algn="justLow" rtl="1">
              <a:lnSpc>
                <a:spcPct val="150000"/>
              </a:lnSpc>
              <a:buFont typeface="Wingdings" pitchFamily="2" charset="2"/>
              <a:buChar char="ü"/>
            </a:pPr>
            <a:r>
              <a:rPr lang="fa-IR" sz="2200" dirty="0" smtClean="0">
                <a:cs typeface="B Nazanin" pitchFamily="2" charset="-78"/>
              </a:rPr>
              <a:t>انسان به طور فطری عاشق کمال مطلق است و خداوند از نوع انسان پیمانی فطری گرفته است که جز از او نپرستند، اما عوامل مختلفی چون: استکبار، خودخواهی، حرص، تعلق های پست و وابستگی بر این فطرت سایه می افکنند و آدمی مصداق کمال را اشتباه می گیرد و به پیمان فطرت خود وفا نمی کند. پیامبراندر رسالت خود مردمان را به وفای پیمان فطری و رو کردن به کمال مطلق حقیقی فرا می خوانند.</a:t>
            </a:r>
            <a:endParaRPr lang="en-US" sz="2200" dirty="0" smtClean="0">
              <a:cs typeface="B Nazanin" pitchFamily="2" charset="-78"/>
            </a:endParaRPr>
          </a:p>
          <a:p>
            <a:pPr marL="0" lvl="0" indent="0" algn="justLow" rtl="1">
              <a:lnSpc>
                <a:spcPct val="150000"/>
              </a:lnSpc>
              <a:buFont typeface="Wingdings" pitchFamily="2" charset="2"/>
              <a:buChar char="ü"/>
            </a:pPr>
            <a:r>
              <a:rPr lang="fa-IR" sz="2200" dirty="0" smtClean="0">
                <a:cs typeface="B Nazanin" pitchFamily="2" charset="-78"/>
              </a:rPr>
              <a:t>خداوند از سر رحمت گسترده خویش، امکانات لازم برای شکوفایی استعدادهای انسان در جهت کمال مطلق در ختیارش گذاشته است، از جمله: توان شناخت، اندیشه، آزادی و اختیار، اراده و جز اینها. انسان به علل گوناگون این نعمت ها را که راهگشای او به سوی حقیقت هستی و سعادت این جهانی و آن جهانی اند، فراموش می کند.</a:t>
            </a:r>
            <a:endParaRPr lang="en-US" sz="22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lvl="0" indent="0" algn="justLow" rtl="1">
              <a:lnSpc>
                <a:spcPct val="150000"/>
              </a:lnSpc>
              <a:buNone/>
            </a:pPr>
            <a:r>
              <a:rPr lang="fa-IR" sz="2200" dirty="0" smtClean="0">
                <a:cs typeface="B Nazanin" pitchFamily="2" charset="-78"/>
              </a:rPr>
              <a:t>پیامبران نعمت های فراموش شده را به یاد آدمیان می آورند تا به راه هدایت آیند.</a:t>
            </a:r>
            <a:endParaRPr lang="en-US" sz="2200" dirty="0" smtClean="0">
              <a:cs typeface="B Nazanin" pitchFamily="2" charset="-78"/>
            </a:endParaRPr>
          </a:p>
          <a:p>
            <a:pPr marL="0" lvl="0" indent="0" algn="justLow" rtl="1">
              <a:lnSpc>
                <a:spcPct val="150000"/>
              </a:lnSpc>
              <a:buNone/>
            </a:pPr>
            <a:r>
              <a:rPr lang="fa-IR" sz="2200" dirty="0" smtClean="0">
                <a:cs typeface="B Nazanin" pitchFamily="2" charset="-78"/>
              </a:rPr>
              <a:t>پیامبران الهی با بیانی روشن و لایلی آشکار با مردمان سخن می گویند و حجت را بر آنان تمام می نمایند.</a:t>
            </a:r>
            <a:endParaRPr lang="en-US" sz="2200" dirty="0" smtClean="0">
              <a:cs typeface="B Nazanin" pitchFamily="2" charset="-78"/>
            </a:endParaRPr>
          </a:p>
          <a:p>
            <a:pPr marL="0" lvl="0" indent="0" algn="justLow" rtl="1">
              <a:lnSpc>
                <a:spcPct val="150000"/>
              </a:lnSpc>
              <a:buNone/>
            </a:pPr>
            <a:r>
              <a:rPr lang="fa-IR" sz="2200" dirty="0" smtClean="0">
                <a:cs typeface="B Nazanin" pitchFamily="2" charset="-78"/>
              </a:rPr>
              <a:t>پیام آوران الهی برای انجام دادن رسالت هدایت آدمی، عقل انسان ها را – که پیامبر درونی ایشان است – بر می انگیزند و آن را از اسارت هوا و هوس، آلودگی و ناپاکی، باورهای غلط و اعتقادات نادرست آزاد می سازند تا انسان خود، راه هدایت را برگزیند و با پیامبران همراه گردد.</a:t>
            </a:r>
            <a:endParaRPr lang="en-US" sz="2200" dirty="0" smtClean="0">
              <a:cs typeface="B Nazanin" pitchFamily="2" charset="-78"/>
            </a:endParaRPr>
          </a:p>
          <a:p>
            <a:pPr marL="0" lvl="0" indent="0" algn="justLow" rtl="1">
              <a:lnSpc>
                <a:spcPct val="150000"/>
              </a:lnSpc>
              <a:buNone/>
            </a:pPr>
            <a:r>
              <a:rPr lang="fa-IR" sz="2200" dirty="0" smtClean="0">
                <a:cs typeface="B Nazanin" pitchFamily="2" charset="-78"/>
              </a:rPr>
              <a:t>پیام آوران الهی چشم آدمیان را بر نشانه های قدرت خدا می گشایند تا انسان در برابر عظمت حق سر تسلیم ساید و به حق تن دهد.</a:t>
            </a:r>
            <a:endParaRPr lang="en-US" sz="2200" dirty="0" smtClean="0">
              <a:cs typeface="B Nazanin" pitchFamily="2" charset="-78"/>
            </a:endParaRPr>
          </a:p>
          <a:p>
            <a:pPr marL="0" lvl="0" indent="0" algn="justLow" rtl="1">
              <a:lnSpc>
                <a:spcPct val="150000"/>
              </a:lnSpc>
              <a:buNone/>
            </a:pPr>
            <a:endParaRPr lang="en-US" sz="2200" dirty="0" smtClean="0">
              <a:cs typeface="B Nazanin" pitchFamily="2" charset="-78"/>
            </a:endParaRPr>
          </a:p>
          <a:p>
            <a:pPr marL="0" indent="0" algn="justLow" rtl="1">
              <a:lnSpc>
                <a:spcPct val="150000"/>
              </a:lnSpc>
              <a:buNone/>
            </a:pPr>
            <a:r>
              <a:rPr lang="fa-IR" sz="1600" dirty="0" smtClean="0">
                <a:cs typeface="B Nazanin" pitchFamily="2" charset="-78"/>
              </a:rPr>
              <a:t>بنگرید به : جعفری، آموزش نهج البلاغه، ص 200-198 .</a:t>
            </a:r>
            <a:endParaRPr lang="en-US" sz="16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blinds(horizontal)">
                                      <p:cBhvr>
                                        <p:cTn id="2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Font typeface="Wingdings" pitchFamily="2" charset="2"/>
              <a:buChar char="ü"/>
            </a:pPr>
            <a:r>
              <a:rPr lang="fa-IR" sz="2200" b="1" dirty="0" smtClean="0">
                <a:cs typeface="B Nazanin" pitchFamily="2" charset="-78"/>
              </a:rPr>
              <a:t>ب) پیام آور خاتم</a:t>
            </a:r>
            <a:endParaRPr lang="en-US" sz="2200" b="1" dirty="0" smtClean="0">
              <a:cs typeface="B Nazanin" pitchFamily="2" charset="-78"/>
            </a:endParaRPr>
          </a:p>
          <a:p>
            <a:pPr marL="0" indent="0" algn="justLow" rtl="1">
              <a:lnSpc>
                <a:spcPct val="150000"/>
              </a:lnSpc>
              <a:buNone/>
            </a:pPr>
            <a:r>
              <a:rPr lang="fa-IR" sz="2200" dirty="0" smtClean="0">
                <a:cs typeface="B Nazanin" pitchFamily="2" charset="-78"/>
              </a:rPr>
              <a:t>پیام آوران الهی با وجود اختلافات فرعی و ظاهری، روح پیامشان یکی بوده و وابسته به مکتب واحدی بوده اند. این مکتب با توجه به استعدا جوامع بشری، به تدریج مراحلی را طی کرده  تا به صورت مکتبی کامل و جامع برای هدایت همیشگی بشر  پاسخ به نیاز انسان عصر خاتمیت به دین عرضه شده است.</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إِلَى أَنْ بَعَثَ اللهُ سُبْحَانَهُ مُحَمَّداً صلى الله عليه وآله لاِِِنْجَازِ عِدَتِهِوَتَمامِ نُبُوَّتِهِ</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تا آنکه خدای سبحان، محمد(ص) را برانگیخت برای اینکه وعده خود را انجام دهد و پیامبری را به آن حضرت ختم نماید.</a:t>
            </a:r>
            <a:endParaRPr lang="en-US" sz="2200" dirty="0" smtClean="0">
              <a:cs typeface="B Nazanin" pitchFamily="2" charset="-78"/>
            </a:endParaRPr>
          </a:p>
          <a:p>
            <a:pPr marL="0" indent="0" algn="justLow" rtl="1">
              <a:lnSpc>
                <a:spcPct val="150000"/>
              </a:lnSpc>
              <a:buNone/>
            </a:pPr>
            <a:endParaRPr lang="en-US" sz="2200" dirty="0" smtClean="0">
              <a:cs typeface="B Nazanin" pitchFamily="2" charset="-78"/>
            </a:endParaRPr>
          </a:p>
          <a:p>
            <a:pPr marL="0" indent="0" algn="justLow" rtl="1">
              <a:lnSpc>
                <a:spcPct val="150000"/>
              </a:lnSpc>
              <a:buNone/>
            </a:pPr>
            <a:r>
              <a:rPr lang="fa-IR" sz="1600" dirty="0" smtClean="0">
                <a:cs typeface="B Nazanin" pitchFamily="2" charset="-78"/>
              </a:rPr>
              <a:t>سید رضی، نهج البلاغه، خطبه 1 . </a:t>
            </a:r>
            <a:endParaRPr lang="en-US" sz="1600" dirty="0" smtClean="0">
              <a:cs typeface="B Nazanin" pitchFamily="2" charset="-78"/>
            </a:endParaRPr>
          </a:p>
          <a:p>
            <a:pPr marL="0" indent="0" algn="justLow" rtl="1">
              <a:lnSpc>
                <a:spcPct val="150000"/>
              </a:lnSpc>
              <a:buNone/>
            </a:pPr>
            <a:endParaRPr lang="en-US" sz="22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None/>
            </a:pPr>
            <a:r>
              <a:rPr lang="fa-IR" sz="2200" dirty="0" smtClean="0">
                <a:cs typeface="B Nazanin" pitchFamily="2" charset="-78"/>
              </a:rPr>
              <a:t>وعده حق الهی این بوده است که لطف خود را بر آدمیان تمام کند و آخرین پیام آور خود را با دینی کامل برای هدایت همه مردمان، گشودن درهای آُمان و راهنمایی آدمیان به سوی کمال شایسته برانگیزد.</a:t>
            </a:r>
            <a:endParaRPr lang="en-US" sz="2200" dirty="0" smtClean="0">
              <a:cs typeface="B Nazanin" pitchFamily="2" charset="-78"/>
            </a:endParaRPr>
          </a:p>
          <a:p>
            <a:pPr marL="0" indent="0" algn="justLow" rtl="1">
              <a:lnSpc>
                <a:spcPct val="150000"/>
              </a:lnSpc>
              <a:buFont typeface="Wingdings" pitchFamily="2" charset="2"/>
              <a:buChar char="ü"/>
            </a:pPr>
            <a:r>
              <a:rPr lang="fa-IR" sz="2200" b="1" dirty="0" smtClean="0">
                <a:cs typeface="B Nazanin" pitchFamily="2" charset="-78"/>
              </a:rPr>
              <a:t>ج) هدف برانگیخته شدن آخرین فرستاده الهی</a:t>
            </a:r>
            <a:endParaRPr lang="en-US" sz="2200" b="1" dirty="0" smtClean="0">
              <a:cs typeface="B Nazanin" pitchFamily="2" charset="-78"/>
            </a:endParaRPr>
          </a:p>
          <a:p>
            <a:pPr marL="0" indent="0" algn="justLow" rtl="1">
              <a:lnSpc>
                <a:spcPct val="150000"/>
              </a:lnSpc>
              <a:buNone/>
            </a:pPr>
            <a:r>
              <a:rPr lang="fa-IR" sz="2200" dirty="0" smtClean="0">
                <a:cs typeface="B Nazanin" pitchFamily="2" charset="-78"/>
              </a:rPr>
              <a:t>پیامبر اسلام(ص) آخرین فرستاده الهی – با هدف هدایت همه مردمان به واسطه کتابی جاودان برانگیخته شد.</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فَبَعَثَ اللهُ مُحَمَّداً بِالْحَقِّ لِيُخْرِجَ عِبَادَهُ مِنْ عِبَادَةِ الاََْوْثَانِ إِلَى عِبَادَتِهِ، وَمِنْ طَاعَةِ الشَّيْطَانِ إِلَى طَاعَتِهِ، بِقُرْآنٍ قَدْ بَيَّنَهُ وَأَحْكَمَهُ</a:t>
            </a:r>
            <a:r>
              <a:rPr lang="ar-SA" sz="2200" dirty="0" smtClean="0">
                <a:effectLst>
                  <a:outerShdw blurRad="38100" dist="38100" dir="2700000" algn="tl">
                    <a:srgbClr val="000000">
                      <a:alpha val="43137"/>
                    </a:srgbClr>
                  </a:outerShdw>
                </a:effectLst>
                <a:cs typeface="B Nazanin" pitchFamily="2" charset="-78"/>
              </a:rPr>
              <a:t> .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پس خدا محمد(ص) را به حق برانگیخت تا بندگانش را از پرستش بتان برون آرد و به عبادت او در آورد، و از پیروی شیطان برهاند و به اطاعت خدا راه نماید؛ به واسطه قرآنی که قوانین و راهنمایی هایش را روشن و استوار فرمود.</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None/>
            </a:pPr>
            <a:r>
              <a:rPr lang="fa-IR" sz="2200" dirty="0" smtClean="0">
                <a:cs typeface="B Nazanin" pitchFamily="2" charset="-78"/>
              </a:rPr>
              <a:t>اساس رسالت پیامبر اکرم(ص) آن است که انسان را از هر نوع بت پرستی چون: غیر خدا پرستی، قدرت پرستی، شهوت پرستی، گروه پرستی و دیگر صورت های بت پرستی، و نیز از اطاعت هر آنچه آدمی را از خدا دور می سازد، از روابط شیطانی و گمراهی ها نجات بخشد و به آستان هدایت رهنمون سازد. امیرمومنان علی(ع) در خطبه ای که در آن چگونگی درود فرستادن بر پیامبر(ص) را بیان کرده فرموده است:</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اللَّهُمَّ ... اجْعَلْ شَرَائِفَصَلَوَاتِكَ، وَنَوَامِيَبَرَكَاتِكَ، عَلَى مُحَمَّدٍ عَبْدِكَ وَرَسُولِكَ، الْخَاتمِ لِمَا سَبَقَ وَالْفَاتِحِ لِمَا انْغَلَقَ وَالْمُعْلِنِ الْحَقَّ بِالْحَقِّ، وَالدَّافِعِ جَيْشَاتِ الاََْباطِيلِ وَالدَّامِغِ صَوْلاَتِ الاََْضَالِيلِ كَمَا حُمِّلَ فَاضْطَلَعَ قَائِماً بِأَمْرِكَ، مُسْتَوْفِزاًفِي مَرْضَاتِكَ، غَيْرَ نَاكِلٍعَنْ قُدُمٍ وَلاَ وَاهٍفِي عَزْمِ، وَاعِياً لِوَحْيِكَ حَافِظاً لِعَهْدَكَ، مَاضِياً عَلَى نَفَاذِ أَمْرِكَ؛ حَتَّى أَوْرَى قَبَسَ الْقَابِسِ وَأَضَاءَ الطَّرِيقَ لِلْخَابِطِ وَهُدِيَتْ بِهِ الْقُلُوبُ بَعْدَ خَوْضَاتِالْفِتَنِ</a:t>
            </a:r>
            <a:r>
              <a:rPr lang="ar-SA" sz="2200" dirty="0" smtClean="0">
                <a:effectLst>
                  <a:outerShdw blurRad="38100" dist="38100" dir="2700000" algn="tl">
                    <a:srgbClr val="000000">
                      <a:alpha val="43137"/>
                    </a:srgbClr>
                  </a:outerShdw>
                </a:effectLst>
                <a:cs typeface="B Nazanin" pitchFamily="2" charset="-78"/>
              </a:rPr>
              <a:t>...</a:t>
            </a:r>
            <a:endParaRPr lang="en-US" sz="2200" dirty="0" smtClean="0">
              <a:effectLst>
                <a:outerShdw blurRad="38100" dist="38100" dir="2700000" algn="tl">
                  <a:srgbClr val="000000">
                    <a:alpha val="43137"/>
                  </a:srgbClr>
                </a:outerShdw>
              </a:effectLst>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None/>
            </a:pPr>
            <a:r>
              <a:rPr lang="fa-IR" sz="2300" dirty="0" smtClean="0">
                <a:cs typeface="B Nazanin" pitchFamily="2" charset="-78"/>
              </a:rPr>
              <a:t>بار خدایا! بهترین درودها و پربارترین برکت ها را خاص بنده و پیامبر خود گران، که خاتم پیامبران پیشین، گشاینده درهای بسته [رحمت بر مردم و زمین]، آشکار کننده حق با برهان، فرو نشاننده جوش و خروش نادرستی ها و در هم کوبنده تسلط و گمراهی هاست ... وحی تو را به گوش و جان شنوا، عهد تو را نگهبان، و در راه اجرای فرمان تو روان است، تا آنجا که چراغ جویندگان حق را فروغ بخشید، بر سر راه گمراهان چون خورشیدی بدرخشد و دل های فرورفته در فتنه ها و گمراهی ها به راهنمایی او رخت به کنار کشید.</a:t>
            </a:r>
            <a:endParaRPr lang="en-US" sz="2300" dirty="0" smtClean="0">
              <a:cs typeface="B Nazanin" pitchFamily="2" charset="-78"/>
            </a:endParaRPr>
          </a:p>
          <a:p>
            <a:pPr marL="0" indent="0" algn="justLow" rtl="1">
              <a:lnSpc>
                <a:spcPct val="150000"/>
              </a:lnSpc>
              <a:buNone/>
            </a:pPr>
            <a:r>
              <a:rPr lang="fa-IR" sz="2300" dirty="0" smtClean="0">
                <a:cs typeface="B Nazanin" pitchFamily="2" charset="-78"/>
              </a:rPr>
              <a:t>جز با ظهور پیامبر خاتم(ص)، این چنین در هدایت گشوده نمی شد، راه سعادت هموار نمی گردید و قلب ها زمینه تحول به هدایت نمی یافت.</a:t>
            </a:r>
            <a:endParaRPr lang="en-US" sz="2300" dirty="0" smtClean="0">
              <a:cs typeface="B Nazanin" pitchFamily="2" charset="-78"/>
            </a:endParaRPr>
          </a:p>
          <a:p>
            <a:pPr marL="0" indent="0" algn="justLow" rtl="1">
              <a:lnSpc>
                <a:spcPct val="150000"/>
              </a:lnSpc>
              <a:buNone/>
            </a:pPr>
            <a:endParaRPr lang="en-US" sz="23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543800" cy="5867400"/>
          </a:xfrm>
        </p:spPr>
        <p:txBody>
          <a:bodyPr>
            <a:noAutofit/>
          </a:bodyPr>
          <a:lstStyle/>
          <a:p>
            <a:pPr marL="0" indent="0" algn="justLow" rtl="1">
              <a:lnSpc>
                <a:spcPct val="150000"/>
              </a:lnSpc>
              <a:buFont typeface="Wingdings" pitchFamily="2" charset="2"/>
              <a:buChar char="ü"/>
            </a:pPr>
            <a:r>
              <a:rPr lang="fa-IR" sz="2300" b="1" dirty="0" smtClean="0">
                <a:cs typeface="B Nazanin" pitchFamily="2" charset="-78"/>
              </a:rPr>
              <a:t>د) صورت و سیرت آخرین پیام آور الهی</a:t>
            </a:r>
            <a:endParaRPr lang="en-US" sz="2300" b="1" dirty="0" smtClean="0">
              <a:cs typeface="B Nazanin" pitchFamily="2" charset="-78"/>
            </a:endParaRPr>
          </a:p>
          <a:p>
            <a:pPr marL="0" indent="0" algn="justLow" rtl="1">
              <a:lnSpc>
                <a:spcPct val="150000"/>
              </a:lnSpc>
              <a:buNone/>
            </a:pPr>
            <a:r>
              <a:rPr lang="fa-IR" sz="2300" dirty="0" smtClean="0">
                <a:cs typeface="B Nazanin" pitchFamily="2" charset="-78"/>
              </a:rPr>
              <a:t>پیامبر اکرم(ص) که خود بهترین صورت و سیرت را داشت، به زیباترین صورت و با نیکوترین سیرت مردمان را به هدایت خواند و راهی را که خود رفته بود، برای نجات آدمیان ترسیم نمود. علی (ع) در توصیف صورت و سیرت آن حضرت فرمود:</a:t>
            </a:r>
            <a:endParaRPr lang="en-US" sz="2300" dirty="0" smtClean="0">
              <a:cs typeface="B Nazanin" pitchFamily="2" charset="-78"/>
            </a:endParaRPr>
          </a:p>
          <a:p>
            <a:pPr marL="0" indent="0" algn="justLow" rtl="1">
              <a:lnSpc>
                <a:spcPct val="150000"/>
              </a:lnSpc>
              <a:buNone/>
            </a:pPr>
            <a:r>
              <a:rPr lang="fa-IR" sz="2300" dirty="0" smtClean="0">
                <a:effectLst>
                  <a:outerShdw blurRad="38100" dist="38100" dir="2700000" algn="tl">
                    <a:srgbClr val="000000">
                      <a:alpha val="43137"/>
                    </a:srgbClr>
                  </a:outerShdw>
                </a:effectLst>
                <a:cs typeface="B Nazanin" pitchFamily="2" charset="-78"/>
              </a:rPr>
              <a:t>حَتَّى بَعَثَ اللهُ مُحَمَّداً صلى الله عليه وآله وسلم ، شَهِيداً، وَبَشِيراً، وَنَذِيراً، خَيْرَ الْبَرِيَّةِ طِفْلاً، وَأَنْجَبَهَا كَهْلاً، أَطْهَرَ الْمُطَهَّرِينَ شِيمَةً وَأَجْوَدَ الْمُسْتَمْطَرِينَ دِيمَةً</a:t>
            </a:r>
            <a:endParaRPr lang="en-US" sz="23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300" dirty="0" smtClean="0">
                <a:cs typeface="B Nazanin" pitchFamily="2" charset="-78"/>
              </a:rPr>
              <a:t>تا اینکه خدا محمد(ص) را برانگیخت، گواهی دهنده، مژده رساننده، و بیم دهنده؛بهترین آفریدگان، آنگاه که خردسال بود، و کریم ترین و برگزیده ترین آنان، هنگامی که کهنسال بود؛ پاکیزه تر پاکیزگان در خلق و خوی؛ و گاه بخشش، ابر، برابر دستش خشک می نمود.</a:t>
            </a:r>
            <a:endParaRPr lang="en-US" sz="23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7543800" cy="5867400"/>
          </a:xfrm>
        </p:spPr>
        <p:txBody>
          <a:bodyPr>
            <a:noAutofit/>
          </a:bodyPr>
          <a:lstStyle/>
          <a:p>
            <a:pPr marL="0" indent="0" algn="justLow" rtl="1">
              <a:lnSpc>
                <a:spcPct val="150000"/>
              </a:lnSpc>
              <a:buNone/>
            </a:pPr>
            <a:r>
              <a:rPr lang="fa-IR" sz="2100" dirty="0" smtClean="0">
                <a:cs typeface="B Nazanin" pitchFamily="2" charset="-78"/>
              </a:rPr>
              <a:t>پیامبر اکرم (ص)جلوه کامل رحمت و بخشش خداوندی بر مردمان بود. او با گذشت و بزرگواری، لطف و مهرورزی و استقامت و پایداری چونان طبیبی حاذق و دلسوز به مداوای دل های گمراه و گمگشته و مردمان خسته و فرورفته در ظلمت و نکبت اهتمام کرد و زنجیر های اسارت را گشود و راه پرواز و  تعالی را ترسیم نمود.</a:t>
            </a:r>
            <a:endParaRPr lang="en-US" sz="21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طَبِيبٌ دَوَّارٌ بِطِبِّهِ، قَدْ أَحْكَمَ مَرَاهِمَهُ، وَأمْضى مَوَاسِمَهُ يَضَعُ من ذلِكَ حَيْثُ الْحَاجَةُ إِلَيْهِ، مِنْ قُلُوبٍ عُمْيٍ، وَآذَانٍ صُمٍّ، وَأَلْسِنَةٍ بُكْمٍ؛ مُتَتَبِّعٌ بِدَوَائِهِ مَوَاضِعَ الْغَفْلَةِ، وَمَوَاطِنَ الْحَيْرَةِ</a:t>
            </a:r>
            <a:r>
              <a:rPr lang="ar-SA" sz="2200" dirty="0" smtClean="0">
                <a:effectLst>
                  <a:outerShdw blurRad="38100" dist="38100" dir="2700000" algn="tl">
                    <a:srgbClr val="000000">
                      <a:alpha val="43137"/>
                    </a:srgbClr>
                  </a:outerShdw>
                </a:effectLst>
                <a:cs typeface="B Nazanin" pitchFamily="2" charset="-78"/>
              </a:rPr>
              <a:t>؛</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tabLst>
                <a:tab pos="4062413" algn="l"/>
              </a:tabLst>
            </a:pPr>
            <a:r>
              <a:rPr lang="fa-IR" sz="2100" dirty="0" smtClean="0">
                <a:cs typeface="B Nazanin" pitchFamily="2" charset="-78"/>
              </a:rPr>
              <a:t>طبیبی که بر سر بیماران گردان، مرهم او بیماری را بهترین درمان، </a:t>
            </a:r>
            <a:r>
              <a:rPr lang="en-US" sz="2100" dirty="0" smtClean="0">
                <a:cs typeface="B Nazanin" pitchFamily="2" charset="-78"/>
              </a:rPr>
              <a:t>]</a:t>
            </a:r>
            <a:r>
              <a:rPr lang="fa-IR" sz="2100" dirty="0" smtClean="0">
                <a:cs typeface="B Nazanin" pitchFamily="2" charset="-78"/>
              </a:rPr>
              <a:t>و آنجا که دارو سودی ندهد</a:t>
            </a:r>
            <a:r>
              <a:rPr lang="en-US" sz="2100" dirty="0" smtClean="0">
                <a:cs typeface="B Nazanin" pitchFamily="2" charset="-78"/>
              </a:rPr>
              <a:t> [ </a:t>
            </a:r>
            <a:r>
              <a:rPr lang="fa-IR" sz="2100" dirty="0" smtClean="0">
                <a:cs typeface="B Nazanin" pitchFamily="2" charset="-78"/>
              </a:rPr>
              <a:t>داغ او سوزان ست ( بشارت های او برای دل های خسته چون مرهم و بیم دادن او از عذاب قیامت برای غافلان، چون داغ فرهم است.) آن را به هنگام حاجت بر دل هایی نهد که </a:t>
            </a:r>
            <a:r>
              <a:rPr lang="en-US" sz="2100" dirty="0" smtClean="0">
                <a:cs typeface="B Nazanin" pitchFamily="2" charset="-78"/>
              </a:rPr>
              <a:t>] </a:t>
            </a:r>
            <a:r>
              <a:rPr lang="fa-IR" sz="2100" dirty="0" smtClean="0">
                <a:cs typeface="B Nazanin" pitchFamily="2" charset="-78"/>
              </a:rPr>
              <a:t> از دیدن حقیقت </a:t>
            </a:r>
            <a:r>
              <a:rPr lang="en-US" sz="2100" dirty="0" smtClean="0">
                <a:cs typeface="B Nazanin" pitchFamily="2" charset="-78"/>
              </a:rPr>
              <a:t>[</a:t>
            </a:r>
            <a:r>
              <a:rPr lang="fa-IR" sz="2100" dirty="0" smtClean="0">
                <a:cs typeface="B Nazanin" pitchFamily="2" charset="-78"/>
              </a:rPr>
              <a:t> نابینا است، گوشهایی که ناشنوا است و زبان هایی که نا گویا است،. با داروی خود دل هایی را جوید که در غفلت و </a:t>
            </a:r>
            <a:r>
              <a:rPr lang="en-US" sz="2100" dirty="0" smtClean="0">
                <a:cs typeface="B Nazanin" pitchFamily="2" charset="-78"/>
              </a:rPr>
              <a:t>]</a:t>
            </a:r>
            <a:r>
              <a:rPr lang="fa-IR" sz="2100" dirty="0" smtClean="0">
                <a:cs typeface="B Nazanin" pitchFamily="2" charset="-78"/>
              </a:rPr>
              <a:t> یا از هجوم شبهه </a:t>
            </a:r>
            <a:r>
              <a:rPr lang="en-US" sz="2100" dirty="0" smtClean="0">
                <a:cs typeface="B Nazanin" pitchFamily="2" charset="-78"/>
              </a:rPr>
              <a:t>[</a:t>
            </a:r>
            <a:r>
              <a:rPr lang="fa-IR" sz="2100" dirty="0" smtClean="0">
                <a:cs typeface="B Nazanin" pitchFamily="2" charset="-78"/>
              </a:rPr>
              <a:t> در حیرت است.</a:t>
            </a:r>
            <a:endParaRPr lang="en-US" sz="21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7543800" cy="58674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فَبَالَغَ صلى الله عليه وآله فِي النَّصِيحَةِ، وَمَضَى عَلَى الطَّرِيقَةِ، وَدَعَا إِلَى الْحِكْمَةِ وَالْمَوْعِظَةِ الحَسَنَهِ</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100" dirty="0" smtClean="0">
                <a:cs typeface="B Nazanin" pitchFamily="2" charset="-78"/>
              </a:rPr>
              <a:t>او- که درود خدا بر وی باد- خیرخواهی را به نهایت رساند، و به راه راست رفت، و از طریق حکمت و موعظه نیکو، مردم را به خدا خواند.</a:t>
            </a:r>
            <a:endParaRPr lang="en-US" sz="2100" dirty="0" smtClean="0">
              <a:cs typeface="B Nazanin" pitchFamily="2" charset="-78"/>
            </a:endParaRPr>
          </a:p>
          <a:p>
            <a:pPr marL="0" indent="0" algn="justLow" rtl="1">
              <a:lnSpc>
                <a:spcPct val="150000"/>
              </a:lnSpc>
              <a:buFont typeface="Wingdings" pitchFamily="2" charset="2"/>
              <a:buChar char="ü"/>
            </a:pPr>
            <a:r>
              <a:rPr lang="fa-IR" sz="2200" b="1" dirty="0" smtClean="0">
                <a:cs typeface="B Nazanin" pitchFamily="2" charset="-78"/>
              </a:rPr>
              <a:t>هـ ) پیشوایی</a:t>
            </a:r>
            <a:endParaRPr lang="en-US" sz="2200" b="1" dirty="0" smtClean="0">
              <a:cs typeface="B Nazanin" pitchFamily="2" charset="-78"/>
            </a:endParaRPr>
          </a:p>
          <a:p>
            <a:pPr marL="0" indent="0" algn="justLow" rtl="1">
              <a:lnSpc>
                <a:spcPct val="150000"/>
              </a:lnSpc>
              <a:buNone/>
            </a:pPr>
            <a:r>
              <a:rPr lang="fa-IR" sz="2100" dirty="0" smtClean="0">
                <a:cs typeface="B Nazanin" pitchFamily="2" charset="-78"/>
              </a:rPr>
              <a:t>با قطع وحی و ختم نبوت، نیاز آدمی به هدایت و رهبری الهی پایان نمی پذیرد؛ زیرا طی طریق تعالی و سیر به مقصد کمال زندگی، در همراهی با پیشوایی، هدایت یافته و هدایت گر به درستی میسر می شود؛ پیشوای که این راه را خود طی کرده باشد، عالم ترین کس پس از پیامبر اکرم به قراآن کریم و توانا ترین شخص در تداوم بخشیدن به رسالت و تحقق دیانت باشد. علی در توصیف خاندان پیامبر و جانشینان آن حضرت فرموده است:</a:t>
            </a:r>
            <a:endParaRPr lang="en-US" sz="21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هُمْ مَوْضِعُ سِرِّهِ، وَلَجَأُأَمْرِهِ، وَعَيْبَةُعِلْمِهِ، وَمَوْئِلُحُكْمِهِ، وَكُهُوفُ كُتُبِهِ، وَجِبَالُ دِينِه، بِهِمْ أَقَامَ انْحِناءَ ظَهْرِهِ، وَأذْهَبَ ارْتِعَادَ فَرَائِصِهِ</a:t>
            </a:r>
            <a:endParaRPr lang="en-US" sz="2200" dirty="0">
              <a:effectLst>
                <a:outerShdw blurRad="38100" dist="38100" dir="2700000" algn="tl">
                  <a:srgbClr val="000000">
                    <a:alpha val="43137"/>
                  </a:srgbClr>
                </a:outerShdw>
              </a:effectLst>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7543800" cy="58674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فَبَالَغَ صلى الله عليه وآله فِي النَّصِيحَةِ، وَمَضَى عَلَى الطَّرِيقَةِ، وَدَعَا إِلَى الْحِكْمَةِ وَالْمَوْعِظَةِ الحَسَنَهِ</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100" dirty="0" smtClean="0">
                <a:cs typeface="B Nazanin" pitchFamily="2" charset="-78"/>
              </a:rPr>
              <a:t>او- که درود خدا بر وی باد- خیرخواهی را به نهایت رساند، و به راه راست رفت، و از طریق حکمت و موعظه نیکو، مردم را به خدا خواند.</a:t>
            </a:r>
            <a:endParaRPr lang="en-US" sz="2100" dirty="0" smtClean="0">
              <a:cs typeface="B Nazanin" pitchFamily="2" charset="-78"/>
            </a:endParaRPr>
          </a:p>
          <a:p>
            <a:pPr marL="0" indent="0" algn="justLow" rtl="1">
              <a:lnSpc>
                <a:spcPct val="150000"/>
              </a:lnSpc>
              <a:buFont typeface="Wingdings" pitchFamily="2" charset="2"/>
              <a:buChar char="ü"/>
            </a:pPr>
            <a:r>
              <a:rPr lang="fa-IR" sz="2200" b="1" dirty="0" smtClean="0">
                <a:cs typeface="B Nazanin" pitchFamily="2" charset="-78"/>
              </a:rPr>
              <a:t>هـ ) پیشوایی</a:t>
            </a:r>
            <a:endParaRPr lang="en-US" sz="2200" b="1" dirty="0" smtClean="0">
              <a:cs typeface="B Nazanin" pitchFamily="2" charset="-78"/>
            </a:endParaRPr>
          </a:p>
          <a:p>
            <a:pPr marL="0" indent="0" algn="justLow" rtl="1">
              <a:lnSpc>
                <a:spcPct val="150000"/>
              </a:lnSpc>
              <a:buNone/>
            </a:pPr>
            <a:r>
              <a:rPr lang="fa-IR" sz="2100" dirty="0" smtClean="0">
                <a:cs typeface="B Nazanin" pitchFamily="2" charset="-78"/>
              </a:rPr>
              <a:t>با قطع وحی و ختم نبوت، نیاز آدمی به هدایت و رهبری الهی پایان نمی پذیرد؛ زیرا طی طریق تعالی و سیر به مقصد کمال زندگی، در همراهی با پیشوایی، هدایت یافته و هدایت گر به درستی میسر می شود؛ پیشوای که این راه را خود طی کرده باشد، عالم ترین کس پس از پیامبر اکرم به قراآن کریم و توانا ترین شخص در تداوم بخشیدن به رسالت و تحقق دیانت باشد. علی در توصیف خاندان پیامبر و جانشینان آن حضرت فرموده است:</a:t>
            </a:r>
            <a:endParaRPr lang="en-US" sz="21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هُمْ مَوْضِعُ سِرِّهِ، وَلَجَأُأَمْرِهِ، وَعَيْبَةُعِلْمِهِ، وَمَوْئِلُحُكْمِهِ، وَكُهُوفُ كُتُبِهِ، وَجِبَالُ دِينِه، بِهِمْ أَقَامَ انْحِناءَ ظَهْرِهِ، وَأذْهَبَ ارْتِعَادَ فَرَائِصِهِ</a:t>
            </a:r>
            <a:endParaRPr lang="en-US" sz="2200" dirty="0">
              <a:effectLst>
                <a:outerShdw blurRad="38100" dist="38100" dir="2700000" algn="tl">
                  <a:srgbClr val="000000">
                    <a:alpha val="43137"/>
                  </a:srgbClr>
                </a:outerShdw>
              </a:effectLst>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7543800" cy="5867400"/>
          </a:xfrm>
        </p:spPr>
        <p:txBody>
          <a:bodyPr>
            <a:noAutofit/>
          </a:bodyPr>
          <a:lstStyle/>
          <a:p>
            <a:pPr marL="0" indent="0" algn="justLow" rtl="1">
              <a:lnSpc>
                <a:spcPct val="150000"/>
              </a:lnSpc>
              <a:buNone/>
            </a:pPr>
            <a:r>
              <a:rPr lang="fa-IR" sz="2000" dirty="0" smtClean="0">
                <a:cs typeface="B Nazanin" pitchFamily="2" charset="-78"/>
              </a:rPr>
              <a:t>راز پیامبر بران سپرده شده است، و هر که آنان را پناه گیرد به حق راه برده است. مخزن علم پیامبرند و احکام شریعت او را بیانگر قرآن و سنت نزد آنان در امان، چون کوه افراشته دین را نگهبان، پشت اسلام بدان ها راست، و ثابت و پابرجاست.</a:t>
            </a:r>
            <a:endParaRPr lang="en-US" sz="2000" dirty="0" smtClean="0">
              <a:cs typeface="B Nazanin" pitchFamily="2" charset="-78"/>
            </a:endParaRPr>
          </a:p>
          <a:p>
            <a:pPr marL="0" indent="0" algn="justLow" rtl="1">
              <a:lnSpc>
                <a:spcPct val="150000"/>
              </a:lnSpc>
              <a:buNone/>
            </a:pPr>
            <a:r>
              <a:rPr lang="fa-IR" sz="2000" dirty="0" smtClean="0">
                <a:cs typeface="B Nazanin" pitchFamily="2" charset="-78"/>
              </a:rPr>
              <a:t>در این سخن هشت نکته مطرح شده است.</a:t>
            </a:r>
            <a:endParaRPr lang="en-US" sz="2000" dirty="0" smtClean="0">
              <a:cs typeface="B Nazanin" pitchFamily="2" charset="-78"/>
            </a:endParaRPr>
          </a:p>
          <a:p>
            <a:pPr marL="231775" lvl="0" indent="-231775" algn="justLow" rtl="1">
              <a:lnSpc>
                <a:spcPct val="150000"/>
              </a:lnSpc>
              <a:buFont typeface="Wingdings" pitchFamily="2" charset="2"/>
              <a:buChar char="ü"/>
              <a:tabLst>
                <a:tab pos="231775" algn="l"/>
              </a:tabLst>
            </a:pPr>
            <a:r>
              <a:rPr lang="fa-IR" sz="2000" dirty="0" smtClean="0">
                <a:cs typeface="B Nazanin" pitchFamily="2" charset="-78"/>
              </a:rPr>
              <a:t>اوصیای پیامبر (ص) حامل اسرار الهی اند. از این رو، می توانند با رهبری الهی، هدایت و تدبیر امور مردمان عهده دار شوند.</a:t>
            </a:r>
            <a:endParaRPr lang="en-US" sz="2000" dirty="0" smtClean="0">
              <a:cs typeface="B Nazanin" pitchFamily="2" charset="-78"/>
            </a:endParaRPr>
          </a:p>
          <a:p>
            <a:pPr marL="173038" lvl="0" indent="-173038" algn="justLow" rtl="1">
              <a:lnSpc>
                <a:spcPct val="150000"/>
              </a:lnSpc>
              <a:buFont typeface="Wingdings" pitchFamily="2" charset="2"/>
              <a:buChar char="ü"/>
            </a:pPr>
            <a:r>
              <a:rPr lang="fa-IR" sz="2000" dirty="0" smtClean="0">
                <a:cs typeface="B Nazanin" pitchFamily="2" charset="-78"/>
              </a:rPr>
              <a:t>آنان پناهگاه امور الهی اند. مردم پس از پیامبر باید به ایشان پناه ببرند و حق را نزد آنان بجویند.</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علومی که برای هدایت بشر لازم است، از طریق پیامبر به اوصیای آن حضرت رسیده است.</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آنان مرجع دین و بیانگر آن اند.</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قرآن و سنت با آنان سلامت می ماند.</a:t>
            </a:r>
            <a:endParaRPr lang="en-US" sz="20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7543800" cy="5867400"/>
          </a:xfrm>
        </p:spPr>
        <p:txBody>
          <a:bodyPr>
            <a:noAutofit/>
          </a:bodyPr>
          <a:lstStyle/>
          <a:p>
            <a:pPr marL="0" lvl="0" indent="0" algn="justLow" rtl="1">
              <a:lnSpc>
                <a:spcPct val="150000"/>
              </a:lnSpc>
              <a:buFont typeface="Wingdings" pitchFamily="2" charset="2"/>
              <a:buChar char="ü"/>
            </a:pPr>
            <a:r>
              <a:rPr lang="fa-IR" sz="2000" dirty="0" smtClean="0">
                <a:cs typeface="B Nazanin" pitchFamily="2" charset="-78"/>
              </a:rPr>
              <a:t>پیشوایان معصوم مایه استواری دین و باپرجایی راه هدایت اند.</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قامت دین با آنان راست می ماند.</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با آنان انحراف ها از دین زدوده می شود و مسیر کمال به درستی طی می گردد.</a:t>
            </a:r>
            <a:endParaRPr lang="en-US" sz="2000" dirty="0" smtClean="0">
              <a:cs typeface="B Nazanin" pitchFamily="2" charset="-78"/>
            </a:endParaRPr>
          </a:p>
          <a:p>
            <a:pPr marL="0" indent="0" algn="justLow" rtl="1">
              <a:lnSpc>
                <a:spcPct val="150000"/>
              </a:lnSpc>
              <a:buNone/>
            </a:pPr>
            <a:r>
              <a:rPr lang="fa-IR" sz="2100" dirty="0" smtClean="0">
                <a:cs typeface="B Nazanin" pitchFamily="2" charset="-78"/>
              </a:rPr>
              <a:t>هر کس از هدایت آنان سود برد، به سعادت رسد و هر کس خود را از چنین گنجینه ای محروم سازد پشیمانی نصیبش گردد.</a:t>
            </a:r>
            <a:endParaRPr lang="en-US" sz="21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وَعِنْدَنَا ـ أَهْلَ الْبَيْتِ ـ أَبْوَابُ الْحُكْمِ وَضِيَاءُ الاََْمْرِ</a:t>
            </a:r>
            <a:r>
              <a:rPr lang="en-US" sz="2200" dirty="0" smtClean="0">
                <a:effectLst>
                  <a:outerShdw blurRad="38100" dist="38100" dir="2700000" algn="tl">
                    <a:srgbClr val="000000">
                      <a:alpha val="43137"/>
                    </a:srgbClr>
                  </a:outerShdw>
                </a:effectLst>
                <a:cs typeface="B Nazanin" pitchFamily="2" charset="-78"/>
              </a:rPr>
              <a:t>. </a:t>
            </a:r>
            <a:r>
              <a:rPr lang="fa-IR" sz="2200" dirty="0" smtClean="0">
                <a:effectLst>
                  <a:outerShdw blurRad="38100" dist="38100" dir="2700000" algn="tl">
                    <a:srgbClr val="000000">
                      <a:alpha val="43137"/>
                    </a:srgbClr>
                  </a:outerShdw>
                </a:effectLst>
                <a:cs typeface="B Nazanin" pitchFamily="2" charset="-78"/>
              </a:rPr>
              <a:t>أَلاَ وَإِنَّ شَرَائِعَ الدِّينِ وَاحِدَةٌ، وَسُبُلَهُ قَاصِدَةٌ مَنْ أَخَذَ بِهَا لَحِقَ وَغَنِمَ، وَمَنْ وَقَفَ عَنْهَا ضَلَّ وَنَدِمَ</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100" dirty="0" smtClean="0">
                <a:cs typeface="B Nazanin" pitchFamily="2" charset="-78"/>
              </a:rPr>
              <a:t>درهای حکمت الهی نزد ما اهل بیت گشوده و چراغ هدایت با راهنمایی ما افروخته است. بدانید که راه های دین [ که نزد ماست] یک راه است و آن، راست و کوتاه است. کسی که ان راه را پیش گیرد به منزل رسیده و غنیمت برد، و کسی که در آن راه نرود، گمراه گشته و پشیمانی خورد.</a:t>
            </a:r>
            <a:endParaRPr lang="en-US" sz="21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linds(horizontal)">
                                      <p:cBhvr>
                                        <p:cTn id="20" dur="500"/>
                                        <p:tgtEl>
                                          <p:spTgt spid="3">
                                            <p:txEl>
                                              <p:pRg st="3" end="3"/>
                                            </p:txEl>
                                          </p:spTgt>
                                        </p:tgtEl>
                                      </p:cBhvr>
                                    </p:animEffect>
                                  </p:childTnLst>
                                </p:cTn>
                              </p:par>
                            </p:childTnLst>
                          </p:cTn>
                        </p:par>
                        <p:par>
                          <p:cTn id="21" fill="hold">
                            <p:stCondLst>
                              <p:cond delay="500"/>
                            </p:stCondLst>
                            <p:childTnLst>
                              <p:par>
                                <p:cTn id="22" presetID="3" presetClass="entr" presetSubtype="10" fill="hold" grpId="0" nodeType="after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linds(horizontal)">
                                      <p:cBhvr>
                                        <p:cTn id="24" dur="500"/>
                                        <p:tgtEl>
                                          <p:spTgt spid="3">
                                            <p:txEl>
                                              <p:pRg st="4" end="4"/>
                                            </p:txEl>
                                          </p:spTgt>
                                        </p:tgtEl>
                                      </p:cBhvr>
                                    </p:animEffect>
                                  </p:childTnLst>
                                </p:cTn>
                              </p:par>
                            </p:childTnLst>
                          </p:cTn>
                        </p:par>
                        <p:par>
                          <p:cTn id="25" fill="hold">
                            <p:stCondLst>
                              <p:cond delay="1000"/>
                            </p:stCondLst>
                            <p:childTnLst>
                              <p:par>
                                <p:cTn id="26" presetID="3" presetClass="entr" presetSubtype="10" fill="hold" grpId="0" nodeType="after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blinds(horizontal)">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228600"/>
            <a:ext cx="7543800" cy="5867400"/>
          </a:xfrm>
        </p:spPr>
        <p:txBody>
          <a:bodyPr>
            <a:noAutofit/>
          </a:bodyPr>
          <a:lstStyle/>
          <a:p>
            <a:pPr marL="0" indent="0" algn="justLow" rtl="1">
              <a:lnSpc>
                <a:spcPct val="150000"/>
              </a:lnSpc>
              <a:buFont typeface="Wingdings" pitchFamily="2" charset="2"/>
              <a:buChar char="ü"/>
            </a:pPr>
            <a:r>
              <a:rPr lang="fa-IR" sz="2100" b="1" dirty="0" smtClean="0">
                <a:cs typeface="B Nazanin" pitchFamily="2" charset="-78"/>
              </a:rPr>
              <a:t>و) استمرار پیامبری در پیشوایی</a:t>
            </a:r>
            <a:endParaRPr lang="en-US" sz="2100" b="1" dirty="0" smtClean="0">
              <a:cs typeface="B Nazanin" pitchFamily="2" charset="-78"/>
            </a:endParaRPr>
          </a:p>
          <a:p>
            <a:pPr marL="0" indent="0" algn="justLow" rtl="1">
              <a:lnSpc>
                <a:spcPct val="150000"/>
              </a:lnSpc>
              <a:buNone/>
            </a:pPr>
            <a:r>
              <a:rPr lang="fa-IR" sz="2100" dirty="0" smtClean="0">
                <a:cs typeface="B Nazanin" pitchFamily="2" charset="-78"/>
              </a:rPr>
              <a:t>دری که پیامبر اکرم(ص) برای هدایت بشر گشوده و راهی که آن حضرت برای نجات بشر هموار نموده، با وجود اوصیای او و اندیشه و راه و رسم جهت دهی ایشان تداوم می یابد، و انکه خواهان راه راست و کوتاه است، به آنان پیوند خورده است.</a:t>
            </a:r>
            <a:endParaRPr lang="en-US" sz="21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وَنَشْهَدُ أَنْ لاَإِلهَ غَيْرُهُ، وَأَنَّ مُحَمَّداً عَبْدُهُ وَرَسُولُهُ، أَرْسَلَهُ بِأَمْرِهِ صَادِعاً وَبِذِكْرِهِ نَاطِقاً، فَأَدَّى أَمِيناً، وَمَضَى رَشِيداً، وَخَلَّفَ فِينَا رايَةَ الْحَقِّ، مَنْ تَقَدَّمَهَا مَرَقَ وَمَنْ تَخَلَّفَ عَنْهَا زَهَقَ اً، وَمَنْ لَزِمَهَا لَحِقَ</a:t>
            </a:r>
            <a:r>
              <a:rPr lang="ar-SA" sz="2200" dirty="0" smtClean="0">
                <a:effectLst>
                  <a:outerShdw blurRad="38100" dist="38100" dir="2700000" algn="tl">
                    <a:srgbClr val="000000">
                      <a:alpha val="43137"/>
                    </a:srgbClr>
                  </a:outerShdw>
                </a:effectLst>
                <a:cs typeface="B Nazanin" pitchFamily="2" charset="-78"/>
              </a:rPr>
              <a:t>،</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100" dirty="0" smtClean="0">
                <a:cs typeface="B Nazanin" pitchFamily="2" charset="-78"/>
              </a:rPr>
              <a:t>گواهی می دهیم که خدایی جز او نیست، محمد(ص) بنده و فرستاده اوست. او را فرستاد تا فرمان وی را آشکارا برساند، و نام او را بر زبان براند. اووظیفه پیامبری را به امانت گذارد و رستگارانه جهان را پشت سر گذاشت و نشانه حق را میان ما برجا نهاد. کسی که از آن پیش افتد، از دین بیرون است، آنکه پس ماند، تباه و سرنگون است و آنکه همراهش باشد، با رستگاری مقرون است.</a:t>
            </a:r>
            <a:endParaRPr lang="en-US" sz="21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7543800" cy="5867400"/>
          </a:xfrm>
        </p:spPr>
        <p:txBody>
          <a:bodyPr>
            <a:noAutofit/>
          </a:bodyPr>
          <a:lstStyle/>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بِنَا اهْتَدَيْتُمْ في الظَّلْمَاءِ، وَتَسَنَّمْتُمُ العلْيَاءَ وبِنَا انْفَجَرْتُم عَنِ السِّرَارِ</a:t>
            </a:r>
            <a:r>
              <a:rPr lang="ar-SA" sz="2200" dirty="0" smtClean="0">
                <a:effectLst>
                  <a:outerShdw blurRad="38100" dist="38100" dir="2700000" algn="tl">
                    <a:srgbClr val="000000">
                      <a:alpha val="43137"/>
                    </a:srgbClr>
                  </a:outerShdw>
                </a:effectLst>
                <a:cs typeface="B Nazanin" pitchFamily="2" charset="-78"/>
              </a:rPr>
              <a:t>.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به راهنمایی ما از تاریکی در آمدید و به بلندای برتری برآمدید و از شب تاریک برون گشتید [ و به سپیده روشن درون شدید] .</a:t>
            </a:r>
            <a:endParaRPr lang="en-US" sz="2200" dirty="0" smtClean="0">
              <a:cs typeface="B Nazanin" pitchFamily="2" charset="-78"/>
            </a:endParaRPr>
          </a:p>
          <a:p>
            <a:pPr marL="0" indent="0" algn="justLow" rtl="1">
              <a:lnSpc>
                <a:spcPct val="150000"/>
              </a:lnSpc>
              <a:buFont typeface="Wingdings" pitchFamily="2" charset="2"/>
              <a:buChar char="ü"/>
            </a:pPr>
            <a:r>
              <a:rPr lang="fa-IR" sz="2200" b="1" dirty="0" smtClean="0">
                <a:cs typeface="B Nazanin" pitchFamily="2" charset="-78"/>
              </a:rPr>
              <a:t>ز) شناخت پیشوایان الهی</a:t>
            </a:r>
            <a:endParaRPr lang="en-US" sz="2200" b="1" dirty="0" smtClean="0">
              <a:cs typeface="B Nazanin" pitchFamily="2" charset="-78"/>
            </a:endParaRPr>
          </a:p>
          <a:p>
            <a:pPr marL="0" indent="0" algn="justLow" rtl="1">
              <a:lnSpc>
                <a:spcPct val="150000"/>
              </a:lnSpc>
              <a:buNone/>
            </a:pPr>
            <a:r>
              <a:rPr lang="fa-IR" sz="2100" dirty="0" smtClean="0">
                <a:cs typeface="B Nazanin" pitchFamily="2" charset="-78"/>
              </a:rPr>
              <a:t>درهای هدایت الهی پس از پیامبر اکرم(ص) با وجود اوصیای آن حضرت گشوده می ماند، اما مهم آن است که انسان این حقیقت را دریابد و بداند که آنان نزدیک ترین کسان به پیامبر، وارثان علم و بیان کننده حقایق دین و احکام آن و ادامه دهندگان راه پیامبر اند.</a:t>
            </a:r>
            <a:endParaRPr lang="en-US" sz="21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نَحْنُ الشِّعَارُوَالاََْصْحَابُ، وَالْخَزَنَةُ وَالاََْبْوَابُ،واَلاَ تُؤْتَى الْبُيُوتُ إِلاَّ مِنْ أَبْوَابِهَا</a:t>
            </a:r>
            <a:r>
              <a:rPr lang="ar-SA" sz="2200" dirty="0" smtClean="0">
                <a:effectLst>
                  <a:outerShdw blurRad="38100" dist="38100" dir="2700000" algn="tl">
                    <a:srgbClr val="000000">
                      <a:alpha val="43137"/>
                    </a:srgbClr>
                  </a:outerShdw>
                </a:effectLst>
                <a:cs typeface="B Nazanin" pitchFamily="2" charset="-78"/>
              </a:rPr>
              <a:t>،</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ماییم خاصه گان و یاران [پیامبر] و گنجینه ها و درها [ی شهر دانش او] ؛ و به خانه جز از درهای آن نیایند.</a:t>
            </a:r>
            <a:r>
              <a:rPr lang="en-US" sz="2200" dirty="0" smtClean="0">
                <a:cs typeface="B Nazanin" pitchFamily="2" charset="-78"/>
              </a:rPr>
              <a:t> </a:t>
            </a:r>
            <a:endParaRPr lang="en-US" sz="22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7543800" cy="5867400"/>
          </a:xfrm>
        </p:spPr>
        <p:txBody>
          <a:bodyPr>
            <a:noAutofit/>
          </a:bodyPr>
          <a:lstStyle/>
          <a:p>
            <a:pPr marL="0" indent="0" algn="justLow" rtl="1">
              <a:lnSpc>
                <a:spcPct val="150000"/>
              </a:lnSpc>
              <a:buNone/>
            </a:pPr>
            <a:r>
              <a:rPr lang="fa-IR" sz="2200" dirty="0" smtClean="0">
                <a:cs typeface="B Nazanin" pitchFamily="2" charset="-78"/>
              </a:rPr>
              <a:t>شناختت پیشوایان الهی، شناخت پیامبر، و پیروی از آنان دنبال کردن راه رسول خداست. از این رو، شناسانیدن آنان حجتی برای همه خواستاران حق است، تا با پیروی از ایشان، راه رسالت را استمرار بخشند و در جهت اهداف سعادت بخش آن گام زنند.</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چرا پیامبر بزرگ اسلام، و پس از آن، امیر المومنین و فرزندان بزرگوارشان، آل محمد(ص) را چنین می ستایند و بسیار در سدد شناساندن آنان اند؟ آیا از سر خود خواهی و خانواده دوستی است، یا هدفی دیگر را دنبال می کنند!</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در پاسخ باید گفت که آنان پیامبر و حق را شناساندند، پرچم گسترش حق را بر دوش گرفتند و در کنار حق ایستادن، به گونه ای که خود نمود حق شدند؛ سراسر وجود، رفتارو اندیشه آنان با حق در آویخت ، طوری که جدا کردن آنان از حق و دور کردن حق از آنان امکان پذیر نمی باشد.</a:t>
            </a:r>
            <a:endParaRPr lang="en-US" sz="22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7543800" cy="5867400"/>
          </a:xfrm>
        </p:spPr>
        <p:txBody>
          <a:bodyPr>
            <a:noAutofit/>
          </a:bodyPr>
          <a:lstStyle/>
          <a:p>
            <a:pPr marL="0" indent="0" algn="justLow" rtl="1">
              <a:lnSpc>
                <a:spcPct val="150000"/>
              </a:lnSpc>
              <a:buNone/>
            </a:pPr>
            <a:r>
              <a:rPr lang="fa-IR" sz="2200" dirty="0" smtClean="0">
                <a:cs typeface="B Nazanin" pitchFamily="2" charset="-78"/>
              </a:rPr>
              <a:t>بدیهی است که چنین کسانی با دشمنی های بسیار روبه رو می شوند. سپاه با طل برای چیره شدن بر جهان، چاره ای جز کنار زدن حق و پوشیدن جامه حق و ریا کاری ندارد. از این رو، پیامبر(ص) و خاندانش پیوسته پوشیده اند این خاندان را بشناسانند، نشانی های آنان را بدهند، تا با مدعیان حق و اهل باطل که جامعه حق بر تن کرده اند، اشتباه نشوند و راه را بر مدعیان دروغی ببندند. اگر چه حقشان پیوسته پایمال شده است، لیکن همین وصف کردن ها و شناساندن ها، حجتی است برای همه خواستاران حق، و برای همه کسانی که می خواهند حق جویان را به شبهه بی اندازند.</a:t>
            </a:r>
            <a:endParaRPr lang="en-US" sz="2200" dirty="0" smtClean="0">
              <a:cs typeface="B Nazanin" pitchFamily="2" charset="-78"/>
            </a:endParaRPr>
          </a:p>
          <a:p>
            <a:pPr marL="0" indent="0" algn="justLow" rtl="1">
              <a:lnSpc>
                <a:spcPct val="150000"/>
              </a:lnSpc>
              <a:buNone/>
            </a:pPr>
            <a:r>
              <a:rPr lang="fa-IR" sz="2200" dirty="0" smtClean="0">
                <a:cs typeface="B Nazanin" pitchFamily="2" charset="-78"/>
              </a:rPr>
              <a:t>جعفری، پرتوی از نهج البلاغه، ج 3، ص 809 .</a:t>
            </a:r>
            <a:endParaRPr lang="en-US" sz="22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7467600" cy="5867400"/>
          </a:xfrm>
        </p:spPr>
        <p:txBody>
          <a:bodyPr>
            <a:noAutofit/>
          </a:bodyPr>
          <a:lstStyle/>
          <a:p>
            <a:pPr marL="0" indent="0" algn="justLow" rtl="1">
              <a:lnSpc>
                <a:spcPct val="150000"/>
              </a:lnSpc>
              <a:buNone/>
            </a:pPr>
            <a:r>
              <a:rPr lang="fa-IR" sz="2100" dirty="0" smtClean="0">
                <a:cs typeface="B Nazanin" pitchFamily="2" charset="-78"/>
              </a:rPr>
              <a:t>امیر مومنان علی(ع) در مواردی بسیار به این امر پرداخته و در شناسانیدن این پیشوایان الهی سخن رانده، از جمله فرموده است:</a:t>
            </a:r>
            <a:endParaRPr lang="en-US" sz="21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هُمْ عَيْشُ الْعِلْمِ، وَمَوْتُ الْجَهْلِ، يُخْبِرُكُمْ حِلْمُهُمْ عَنْ عِلْمِهِمْ، وَصَمْتُهُمْ عَنْ حِكَمِ مَنْطِقِهِمْ، لاَ يُخَالِفُونَ الْحَقَّ وَلاَ يَخْتَلِفُونَ فِيهِ، هُمْ دَعَائِمُ الاِِْسْلاَمِ، وَوَلاَئِجُ الاِْعْتِصَامِ، بِهِمْ عَادَ الْحَقُّ فِي نِصَابِهِ وَانْزَاحَالْبَاطِلُ عَنْ مُقَامِهِ، وَانْقَطَعَ لِسَانُهُ عَنْ مَنْبِتِهِ</a:t>
            </a:r>
            <a:r>
              <a:rPr lang="ar-SA" sz="2200" dirty="0" smtClean="0">
                <a:effectLst>
                  <a:outerShdw blurRad="38100" dist="38100" dir="2700000" algn="tl">
                    <a:srgbClr val="000000">
                      <a:alpha val="43137"/>
                    </a:srgbClr>
                  </a:outerShdw>
                </a:effectLst>
                <a:cs typeface="B Nazanin" pitchFamily="2" charset="-78"/>
              </a:rPr>
              <a:t> . </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100" dirty="0" smtClean="0">
                <a:cs typeface="B Nazanin" pitchFamily="2" charset="-78"/>
              </a:rPr>
              <a:t>آنان دانش را زنده کننده اند و نادانی را میراننده. بردبارشان شما را از دانش آنان و برون آنان از نهان شان و خاموش بودنشان از حکمت بیانایشان خبر دهد. نه با حق ستیزند و نه در آن خلاف دارند. ستون های دیندند و پناهگاها که [مردمان را] نگاه می دارند. حق به واسطه آنان به جای خود باز می گردد و باطل از آنجا که هست رانده می شود، و زبانش از بن بریده می شود. آنان معیار حق، استوانه دین، دریچه علم به هدایت و راهنمایی همیشگی بشر اند.</a:t>
            </a:r>
            <a:endParaRPr lang="en-US" sz="2200" dirty="0" smtClean="0">
              <a:cs typeface="B Nazanin" pitchFamily="2" charset="-78"/>
            </a:endParaRPr>
          </a:p>
          <a:p>
            <a:pPr marL="0" indent="0" algn="justLow" rtl="1">
              <a:lnSpc>
                <a:spcPct val="150000"/>
              </a:lnSpc>
              <a:buNone/>
            </a:pPr>
            <a:r>
              <a:rPr lang="fa-IR" sz="1600" dirty="0" smtClean="0">
                <a:cs typeface="B Nazanin" pitchFamily="2" charset="-78"/>
              </a:rPr>
              <a:t>سید رضی، نهج البلاغه، خطبه 239</a:t>
            </a:r>
            <a:endParaRPr lang="en-US" sz="16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7543800" cy="6019800"/>
          </a:xfrm>
        </p:spPr>
        <p:txBody>
          <a:bodyPr>
            <a:noAutofit/>
          </a:bodyPr>
          <a:lstStyle/>
          <a:p>
            <a:pPr marL="0" indent="0" algn="justLow" rtl="1">
              <a:lnSpc>
                <a:spcPct val="150000"/>
              </a:lnSpc>
              <a:buFont typeface="Wingdings" pitchFamily="2" charset="2"/>
              <a:buChar char="ü"/>
            </a:pPr>
            <a:r>
              <a:rPr lang="fa-IR" sz="2100" b="1" dirty="0" smtClean="0">
                <a:cs typeface="B Nazanin" pitchFamily="2" charset="-78"/>
              </a:rPr>
              <a:t>ح) نمونه های والای راهبری</a:t>
            </a:r>
            <a:endParaRPr lang="en-US" sz="2100" b="1" dirty="0" smtClean="0">
              <a:cs typeface="B Nazanin" pitchFamily="2" charset="-78"/>
            </a:endParaRPr>
          </a:p>
          <a:p>
            <a:pPr marL="0" indent="0" algn="justLow" rtl="1">
              <a:lnSpc>
                <a:spcPct val="150000"/>
              </a:lnSpc>
              <a:buNone/>
            </a:pPr>
            <a:r>
              <a:rPr lang="fa-IR" sz="2000" dirty="0" smtClean="0">
                <a:cs typeface="B Nazanin" pitchFamily="2" charset="-78"/>
              </a:rPr>
              <a:t>انسان در سیر به کمال مطلق، پیوسته نیازمند راه بری کمال یافته است. از میان همه انسان های برجسته و کمال یافته، دوازده شخصیت به قله کمالات انسانی رسیده و پس از پیامبر اکرم(ص) مسئولیت راهبردن بشر به قله های والای انسانی را بر عهده دارند. میان همه ستارگان درخشان آسمان انسانیت، دوازده ستاره که درخشان ترین اند، راهنمایی انسان سرگشته به سوی حقیقت هستی اند و هیچ کس با آنان قابل قیاس نیست.</a:t>
            </a:r>
            <a:endParaRPr lang="en-US" sz="2000" dirty="0" smtClean="0">
              <a:cs typeface="B Nazanin" pitchFamily="2" charset="-78"/>
            </a:endParaRPr>
          </a:p>
          <a:p>
            <a:pPr marL="0" indent="0" algn="justLow" rtl="1">
              <a:lnSpc>
                <a:spcPct val="150000"/>
              </a:lnSpc>
              <a:buNone/>
            </a:pPr>
            <a:r>
              <a:rPr lang="fa-IR" sz="2100" dirty="0" smtClean="0">
                <a:effectLst>
                  <a:outerShdw blurRad="38100" dist="38100" dir="2700000" algn="tl">
                    <a:srgbClr val="000000">
                      <a:alpha val="43137"/>
                    </a:srgbClr>
                  </a:outerShdw>
                </a:effectLst>
                <a:cs typeface="B Nazanin" pitchFamily="2" charset="-78"/>
              </a:rPr>
              <a:t>لا يُقَاسُ بِآلِ مُحَمَّدٍ عليهم السلام مِنْ هذِهِ الاَُمَّةِ أَحَدٌ، وَلا يُسَوَّى بِهِمْ مَنْ جَرَتْ نِعْمَتُهُمْ عَلَيْهِ أبَداً. هُمْ أَسَاسُ الدِّينِ، وَعِمَادُ اليَقِينِ، إِلَيْهمْ يَفِيءُ الغَالي وَبِهِمْ يَلْحَقُ التَّالي، وَلَهُمْ خَصَائِصُ حَقِّ الوِلايَةِ، وَفِيهِمُ الوَصِيَّةُ وَالوِرَاثَةُ</a:t>
            </a:r>
            <a:r>
              <a:rPr lang="ar-SA" sz="2100" dirty="0" smtClean="0">
                <a:effectLst>
                  <a:outerShdw blurRad="38100" dist="38100" dir="2700000" algn="tl">
                    <a:srgbClr val="000000">
                      <a:alpha val="43137"/>
                    </a:srgbClr>
                  </a:outerShdw>
                </a:effectLst>
                <a:cs typeface="B Nazanin" pitchFamily="2" charset="-78"/>
              </a:rPr>
              <a:t>،</a:t>
            </a:r>
            <a:endParaRPr lang="en-US" sz="21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000" dirty="0" smtClean="0">
                <a:cs typeface="B Nazanin" pitchFamily="2" charset="-78"/>
              </a:rPr>
              <a:t>از این امت کسی را با خاندان رسالت همپایه نتوان پنداشت و هرگز نمی توان پرورده نعمت ایشان را در رطبت آنانداشت که آل محمد(ص) پایه دین و ستون یقین اند. هر که از حد درگذرد، به آنان بازگردد و آنکه وا ماند، به ایشان پیوندد. خصوصیات حق ولایت و حکومت برای آنان محرض است، و وصیت و راثت [نبوی] در حق آنان ثابت است.</a:t>
            </a:r>
            <a:endParaRPr lang="en-US" sz="20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linds(horizontal)">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linds(horizontal)">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609600"/>
            <a:ext cx="7391400" cy="5715000"/>
          </a:xfrm>
        </p:spPr>
        <p:txBody>
          <a:bodyPr>
            <a:noAutofit/>
          </a:bodyPr>
          <a:lstStyle/>
          <a:p>
            <a:pPr marL="0" indent="0" algn="justLow" rtl="1">
              <a:lnSpc>
                <a:spcPct val="150000"/>
              </a:lnSpc>
              <a:buNone/>
            </a:pPr>
            <a:r>
              <a:rPr lang="fa-IR" sz="2200" dirty="0" smtClean="0">
                <a:cs typeface="B Nazanin" pitchFamily="2" charset="-78"/>
              </a:rPr>
              <a:t>اوصیای پیامبر دارای ویژگی هایی هستند که آنان را شایسته رهبری مردمان پس از پیامبر اکرم(ص) می سازد، به گونه ای که هیچ کس از امت اسلام را نمی توان همپایه آنان دانست و با ایشان برابر گرفت و حتی مقایسه نمود، زیرا آنان اساس دین و ستون یقین اند، و دین را به تمامی و به درستی از ایشان می توان گرفت و در زندگی  سیرت آنان می توان یافت. و اگر پیامبر اکرم(ص) درباره آنان وصیت کرد و پیشوایی مردمان را به آنان سپرد، به خاطر همین واقعیت ها بود نه موضوع پیوند خویشاوندی.</a:t>
            </a:r>
            <a:endParaRPr lang="en-US" sz="2200" dirty="0" smtClean="0">
              <a:cs typeface="B Nazanin" pitchFamily="2" charset="-78"/>
            </a:endParaRPr>
          </a:p>
          <a:p>
            <a:pPr marL="0" indent="0" algn="justLow" rtl="1">
              <a:lnSpc>
                <a:spcPct val="150000"/>
              </a:lnSpc>
              <a:buNone/>
            </a:pPr>
            <a:endParaRPr lang="en-US" sz="2200" dirty="0" smtClean="0">
              <a:cs typeface="B Nazanin" pitchFamily="2" charset="-78"/>
            </a:endParaRPr>
          </a:p>
          <a:p>
            <a:pPr marL="0" indent="0" algn="justLow" rtl="1">
              <a:lnSpc>
                <a:spcPct val="150000"/>
              </a:lnSpc>
              <a:buNone/>
            </a:pPr>
            <a:endParaRPr lang="en-US" sz="2200" dirty="0" smtClean="0">
              <a:cs typeface="B Nazanin" pitchFamily="2" charset="-78"/>
            </a:endParaRPr>
          </a:p>
          <a:p>
            <a:pPr marL="0" indent="0" algn="justLow" rtl="1">
              <a:lnSpc>
                <a:spcPct val="150000"/>
              </a:lnSpc>
              <a:buNone/>
            </a:pPr>
            <a:endParaRPr lang="en-US" sz="2200" dirty="0" smtClean="0">
              <a:cs typeface="B Nazanin" pitchFamily="2" charset="-78"/>
            </a:endParaRPr>
          </a:p>
          <a:p>
            <a:pPr marL="0" indent="0" algn="justLow" rtl="1">
              <a:lnSpc>
                <a:spcPct val="150000"/>
              </a:lnSpc>
              <a:buNone/>
            </a:pPr>
            <a:endParaRPr lang="en-US" sz="2200" dirty="0" smtClean="0">
              <a:cs typeface="B Nazanin" pitchFamily="2" charset="-78"/>
            </a:endParaRPr>
          </a:p>
          <a:p>
            <a:pPr marL="0" indent="0" algn="justLow" rtl="1">
              <a:lnSpc>
                <a:spcPct val="150000"/>
              </a:lnSpc>
              <a:buNone/>
            </a:pPr>
            <a:r>
              <a:rPr lang="fa-IR" sz="1600" dirty="0" smtClean="0">
                <a:cs typeface="B Nazanin" pitchFamily="2" charset="-78"/>
              </a:rPr>
              <a:t>بنگرید به: مکارم شیرازی، پیام امام امیرالمومنین(ع)، شرح تازه و جامعی بر نهج البلاغه، ج 1، ص 310.</a:t>
            </a:r>
            <a:endParaRPr lang="en-US" sz="16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Effect transition="in" filter="blinds(horizontal)">
                                      <p:cBhvr>
                                        <p:cTn id="1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7391400" cy="5943600"/>
          </a:xfrm>
        </p:spPr>
        <p:txBody>
          <a:bodyPr>
            <a:noAutofit/>
          </a:bodyPr>
          <a:lstStyle/>
          <a:p>
            <a:pPr marL="0" indent="0" algn="justLow" rtl="1">
              <a:lnSpc>
                <a:spcPct val="150000"/>
              </a:lnSpc>
              <a:buFont typeface="Wingdings" pitchFamily="2" charset="2"/>
              <a:buChar char="ü"/>
            </a:pPr>
            <a:r>
              <a:rPr lang="fa-IR" sz="2100" b="1" dirty="0" smtClean="0">
                <a:cs typeface="B Nazanin" pitchFamily="2" charset="-78"/>
              </a:rPr>
              <a:t>ط) جاودانگی پیشوایی برای اس</a:t>
            </a:r>
            <a:endParaRPr lang="en-US" sz="2100" b="1" dirty="0" smtClean="0">
              <a:cs typeface="B Nazanin" pitchFamily="2" charset="-78"/>
            </a:endParaRPr>
          </a:p>
          <a:p>
            <a:pPr marL="0" indent="0" algn="justLow" rtl="1">
              <a:lnSpc>
                <a:spcPct val="150000"/>
              </a:lnSpc>
              <a:buNone/>
            </a:pPr>
            <a:r>
              <a:rPr lang="fa-IR" sz="2100" dirty="0" smtClean="0">
                <a:cs typeface="B Nazanin" pitchFamily="2" charset="-78"/>
              </a:rPr>
              <a:t>رسالت پیامبر اکرم(ص) برای هدایت بشر محدود به زمان و مکان نیست بلکه جاودان است. بلکه این جاودانگی به واسطه قرآن کریم و هادیانی معصوم که اوصیای پیامبر اند تحقق می یابد.</a:t>
            </a:r>
            <a:endParaRPr lang="en-US" sz="21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اللَّهُمَّ بَلَى! لاَ تَخْلُو الاََْرْضُ مِنْ قَائِمٍ لله بِحُجَّةٍ، إِمَّا ظَاهِراً مَشْهُوراً، أوْ خَائِفاً مَغْمُوراً لِئَلاَّ تَبْطُلَ حُجَجُ اللهِ وَبَيِّنَاتُهُ. وَكَمْ ذَا وَأَيْنَ أُولئِكَ؟ أُولئِكَ ـ وَاللَّهِ ـ الاََْقَلُّونَ عَدَداً، وَالاََْعْظَمُونَ قَدْراً، يَحْفَظُ اللهُ بِهِمْ حُجَجَهُ وَبَيِّنَاتِهِ، حَتَّى يُودِعُوهَا نُظَرَاءَهُمْ، وَيَزْرَعُوهَا فِي قُلُوبِ أَشْبَاهِهِمْ، هَجَمَ بِهِمُ الْعِلْمُ عَلَى حَقِيقَةِ الْبَصِيرَةِ، وَبَاشَرُوا رُوحَ الْيَقِينِ، ... أُولئِكَ خُلَفَاءُ اللهِ فِي أَرْضِهِ، وَالدُّعَاةُ إِلَى دِينِهِ</a:t>
            </a:r>
            <a:r>
              <a:rPr lang="ar-SA" sz="2200" dirty="0" smtClean="0">
                <a:effectLst>
                  <a:outerShdw blurRad="38100" dist="38100" dir="2700000" algn="tl">
                    <a:srgbClr val="000000">
                      <a:alpha val="43137"/>
                    </a:srgbClr>
                  </a:outerShdw>
                </a:effectLst>
                <a:cs typeface="B Nazanin" pitchFamily="2" charset="-78"/>
              </a:rPr>
              <a:t>،</a:t>
            </a:r>
            <a:endParaRPr lang="en-US" sz="2200" dirty="0" smtClean="0">
              <a:effectLst>
                <a:outerShdw blurRad="38100" dist="38100" dir="2700000" algn="tl">
                  <a:srgbClr val="000000">
                    <a:alpha val="43137"/>
                  </a:srgbClr>
                </a:outerShdw>
              </a:effectLst>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7391400" cy="5943600"/>
          </a:xfrm>
        </p:spPr>
        <p:txBody>
          <a:bodyPr>
            <a:noAutofit/>
          </a:bodyPr>
          <a:lstStyle/>
          <a:p>
            <a:pPr marL="0" indent="0" algn="justLow" rtl="1">
              <a:lnSpc>
                <a:spcPct val="150000"/>
              </a:lnSpc>
              <a:buNone/>
            </a:pPr>
            <a:r>
              <a:rPr lang="fa-IR" sz="2100" dirty="0" smtClean="0">
                <a:cs typeface="B Nazanin" pitchFamily="2" charset="-78"/>
              </a:rPr>
              <a:t>البته چنین است که زمین تهی نماند از کسی که حجت بر پای خداست، [ و آن حجت] یا پدیدار و شناخته است[ همچون یازده پیشوای هدایت]، و یا بیم ناک و پنهان از دیده هاست[ همچون دوازدهمین پیشوای هدایت]، تا حجت خدا باطل نشود و نشانه هایش از میان نرود. و اینان چند تن و کجا هستند؟ به خدا سوگند اندک شمارند، و نزد خدا بزرگ مقدار. خداوند حجت ها و دلیل های روشن گر خود را به وسیله ایشان نگاه می دارد، تا آنها را به همانندهای خویش بسپارند، و دل های همسانان خود بکارند. دانش، نور حقیقت بینی را بر آنان تافته است، و آنان روح یقین را دریافته اند ... آنان خدا را در زمین او جانشینانند و مردم را به دین او می خوانند.</a:t>
            </a:r>
            <a:endParaRPr lang="en-US" sz="2100" dirty="0" smtClean="0">
              <a:cs typeface="B Nazanin" pitchFamily="2" charset="-78"/>
            </a:endParaRPr>
          </a:p>
          <a:p>
            <a:pPr marL="0" indent="0" algn="justLow" rtl="1">
              <a:lnSpc>
                <a:spcPct val="150000"/>
              </a:lnSpc>
              <a:buNone/>
            </a:pPr>
            <a:endParaRPr lang="en-US" sz="2100" dirty="0" smtClean="0">
              <a:cs typeface="B Nazanin" pitchFamily="2" charset="-78"/>
            </a:endParaRPr>
          </a:p>
          <a:p>
            <a:pPr marL="0" indent="0" algn="justLow" rtl="1">
              <a:lnSpc>
                <a:spcPct val="150000"/>
              </a:lnSpc>
              <a:buNone/>
            </a:pPr>
            <a:endParaRPr lang="en-US" sz="2100" dirty="0" smtClean="0">
              <a:cs typeface="B Nazanin" pitchFamily="2" charset="-78"/>
            </a:endParaRPr>
          </a:p>
          <a:p>
            <a:pPr marL="0" indent="0" algn="justLow" rtl="1">
              <a:lnSpc>
                <a:spcPct val="150000"/>
              </a:lnSpc>
              <a:buNone/>
            </a:pPr>
            <a:r>
              <a:rPr lang="fa-IR" sz="1400" dirty="0" smtClean="0">
                <a:cs typeface="B Nazanin" pitchFamily="2" charset="-78"/>
              </a:rPr>
              <a:t>سید رضی، نهج البلاغه، حکمت 147. </a:t>
            </a:r>
            <a:endParaRPr lang="en-US" sz="1400" dirty="0" smtClean="0">
              <a:cs typeface="B Nazanin" pitchFamily="2" charset="-78"/>
            </a:endParaRPr>
          </a:p>
          <a:p>
            <a:pPr marL="0" indent="0" algn="justLow" rtl="1">
              <a:lnSpc>
                <a:spcPct val="150000"/>
              </a:lnSpc>
              <a:buNone/>
            </a:pPr>
            <a:r>
              <a:rPr lang="fa-IR" sz="1400" dirty="0" smtClean="0">
                <a:cs typeface="B Nazanin" pitchFamily="2" charset="-78"/>
              </a:rPr>
              <a:t>زمین هیچ گاه از حجت الهی خالی نیست که برای خدا با برهان روشن قیام کند.</a:t>
            </a:r>
            <a:endParaRPr lang="en-US" sz="1400" dirty="0" smtClean="0">
              <a:cs typeface="B Nazanin" pitchFamily="2" charset="-78"/>
            </a:endParaRPr>
          </a:p>
          <a:p>
            <a:pPr marL="0" indent="0" algn="justLow" rtl="1">
              <a:lnSpc>
                <a:spcPct val="150000"/>
              </a:lnSpc>
              <a:buNone/>
            </a:pPr>
            <a:r>
              <a:rPr lang="fa-IR" sz="1400" dirty="0" smtClean="0">
                <a:cs typeface="B Nazanin" pitchFamily="2" charset="-78"/>
              </a:rPr>
              <a:t>تمرار هدایت الهی</a:t>
            </a:r>
            <a:endParaRPr lang="en-US" sz="14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blinds(horizontal)">
                                      <p:cBhvr>
                                        <p:cTn id="11" dur="500"/>
                                        <p:tgtEl>
                                          <p:spTgt spid="3">
                                            <p:txEl>
                                              <p:pRg st="3" end="3"/>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blinds(horizontal)">
                                      <p:cBhvr>
                                        <p:cTn id="15" dur="500"/>
                                        <p:tgtEl>
                                          <p:spTgt spid="3">
                                            <p:txEl>
                                              <p:pRg st="4" end="4"/>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blinds(horizontal)">
                                      <p:cBhvr>
                                        <p:cTn id="1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33400"/>
            <a:ext cx="7467600" cy="5791200"/>
          </a:xfrm>
        </p:spPr>
        <p:txBody>
          <a:bodyPr>
            <a:noAutofit/>
          </a:bodyPr>
          <a:lstStyle/>
          <a:p>
            <a:pPr marL="0" indent="0" algn="justLow" rtl="1">
              <a:lnSpc>
                <a:spcPct val="150000"/>
              </a:lnSpc>
              <a:buNone/>
            </a:pPr>
            <a:r>
              <a:rPr lang="fa-IR" sz="2200" dirty="0" smtClean="0">
                <a:cs typeface="B Nazanin" pitchFamily="2" charset="-78"/>
              </a:rPr>
              <a:t>دوازده ستاره هدایت الهی، یکی پس از دیگری زمام دار این هدایت می شوند تا اینکه توسط آخرین ایشان حق به تمام معنا ظهور کند، انسان در پرتوی او به والاترین کمال لایق خود برسد و آرزوهای دیرین بشر برای عدالت و معنویت تحقق یابد.</a:t>
            </a:r>
            <a:endParaRPr lang="en-US" sz="2200" dirty="0" smtClean="0">
              <a:cs typeface="B Nazanin" pitchFamily="2" charset="-78"/>
            </a:endParaRPr>
          </a:p>
          <a:p>
            <a:pPr marL="0" indent="0" algn="justLow" rtl="1">
              <a:lnSpc>
                <a:spcPct val="150000"/>
              </a:lnSpc>
              <a:buNone/>
            </a:pPr>
            <a:r>
              <a:rPr lang="fa-IR" sz="2200" dirty="0" smtClean="0">
                <a:effectLst>
                  <a:outerShdw blurRad="38100" dist="38100" dir="2700000" algn="tl">
                    <a:srgbClr val="000000">
                      <a:alpha val="43137"/>
                    </a:srgbClr>
                  </a:outerShdw>
                </a:effectLst>
                <a:cs typeface="B Nazanin" pitchFamily="2" charset="-78"/>
              </a:rPr>
              <a:t>أَلاَ إِنَّ مَثَلَ آلِ مُحَمَّدٍ صلى الله عليه وآله وسلم ، كَمَثَلِ نُجُومِ السَّماَءِ: إِذَا خَوَى نَجْمٌطَلَعَ نَجْمٌ، فَكَأَنَّكُمْ قَدْ تَكَامَلَتْ مِنَ اللهِ فِيكُمُ الصَّنَائِعُ، وَأَتَاكُم مَا كُنْتُمْ تَأْمُلُونَ</a:t>
            </a:r>
            <a:endParaRPr lang="en-US" sz="2200" dirty="0" smtClean="0">
              <a:effectLst>
                <a:outerShdw blurRad="38100" dist="38100" dir="2700000" algn="tl">
                  <a:srgbClr val="000000">
                    <a:alpha val="43137"/>
                  </a:srgbClr>
                </a:outerShdw>
              </a:effectLst>
              <a:cs typeface="B Nazanin" pitchFamily="2" charset="-78"/>
            </a:endParaRPr>
          </a:p>
          <a:p>
            <a:pPr marL="0" indent="0" algn="justLow" rtl="1">
              <a:lnSpc>
                <a:spcPct val="150000"/>
              </a:lnSpc>
              <a:buNone/>
            </a:pPr>
            <a:r>
              <a:rPr lang="fa-IR" sz="2200" dirty="0" smtClean="0">
                <a:cs typeface="B Nazanin" pitchFamily="2" charset="-78"/>
              </a:rPr>
              <a:t>همانا مثل آل محمد(ص) به ستارگان آسمان ماند، اگر ستاره ای فرو شود، ستاره دیگر برآید. گویی خدا نیکویی خود را در حق شما به کمال رسانده و آنچه را آرزو دارید، به شما نمایانده است.</a:t>
            </a:r>
            <a:endParaRPr lang="en-US" sz="22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33400"/>
            <a:ext cx="7467600" cy="5791200"/>
          </a:xfrm>
        </p:spPr>
        <p:txBody>
          <a:bodyPr>
            <a:noAutofit/>
          </a:bodyPr>
          <a:lstStyle/>
          <a:p>
            <a:pPr marL="0" indent="0" algn="justLow" rtl="1">
              <a:lnSpc>
                <a:spcPct val="150000"/>
              </a:lnSpc>
              <a:buNone/>
            </a:pPr>
            <a:r>
              <a:rPr lang="fa-IR" sz="2400" dirty="0" smtClean="0">
                <a:cs typeface="B Nazanin" pitchFamily="2" charset="-78"/>
              </a:rPr>
              <a:t>این چنین است که آخرین ستاره این خاندان، آرزوهای دیرین بشر را جامه عمل می پوشاند، و عدالت، اخلاق، رفاه، معنویت را به تمام معنا برای بشر به ارمغان می آورد و زندگی قرآنی با همه جلوهایش تحقق می یابد.</a:t>
            </a:r>
            <a:endParaRPr lang="en-US" sz="2400" dirty="0" smtClean="0">
              <a:cs typeface="B Nazanin" pitchFamily="2" charset="-78"/>
            </a:endParaRPr>
          </a:p>
          <a:p>
            <a:pPr marL="0" indent="0" algn="justLow" rtl="1">
              <a:lnSpc>
                <a:spcPct val="150000"/>
              </a:lnSpc>
              <a:buNone/>
            </a:pPr>
            <a:r>
              <a:rPr lang="fa-IR" sz="2400" dirty="0" smtClean="0">
                <a:effectLst>
                  <a:outerShdw blurRad="38100" dist="38100" dir="2700000" algn="tl">
                    <a:srgbClr val="000000">
                      <a:alpha val="43137"/>
                    </a:srgbClr>
                  </a:outerShdw>
                </a:effectLst>
                <a:cs typeface="B Nazanin" pitchFamily="2" charset="-78"/>
              </a:rPr>
              <a:t>يَعطف اَلهوُى عَلى اَلهدى إذا عَطفوُا على اَلهوى ، وَيَعطف اَلرأي عَلى القُرآن إذا عَفطوا اَلقرآن عَلى اَلراي</a:t>
            </a:r>
            <a:r>
              <a:rPr lang="en-US" sz="2400" dirty="0" smtClean="0">
                <a:effectLst>
                  <a:outerShdw blurRad="38100" dist="38100" dir="2700000" algn="tl">
                    <a:srgbClr val="000000">
                      <a:alpha val="43137"/>
                    </a:srgbClr>
                  </a:outerShdw>
                </a:effectLst>
                <a:cs typeface="B Nazanin" pitchFamily="2" charset="-78"/>
              </a:rPr>
              <a:t> . </a:t>
            </a:r>
          </a:p>
          <a:p>
            <a:pPr marL="0" indent="0" algn="justLow" rtl="1">
              <a:lnSpc>
                <a:spcPct val="150000"/>
              </a:lnSpc>
              <a:buNone/>
            </a:pPr>
            <a:r>
              <a:rPr lang="fa-IR" sz="2400" dirty="0" smtClean="0">
                <a:cs typeface="B Nazanin" pitchFamily="2" charset="-78"/>
              </a:rPr>
              <a:t>[ مهدی(عج)] خواهش نفسانی را به هدایت آسمانی بازگرداند، و آنگاهی است که مردم رستگاری را تابع خواهش نفسانی ساخته اند، و رای آنان را پیروی قرآن کند، و آن هنگامی است که قرآن را تابع رای خود کرده اند.</a:t>
            </a:r>
            <a:endParaRPr lang="en-US" sz="2400" dirty="0" smtClean="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7467600" cy="6019800"/>
          </a:xfrm>
        </p:spPr>
        <p:txBody>
          <a:bodyPr>
            <a:noAutofit/>
          </a:bodyPr>
          <a:lstStyle/>
          <a:p>
            <a:pPr marL="0" indent="0" algn="justLow" rtl="1">
              <a:lnSpc>
                <a:spcPct val="150000"/>
              </a:lnSpc>
              <a:buFont typeface="Wingdings" pitchFamily="2" charset="2"/>
              <a:buChar char="v"/>
            </a:pPr>
            <a:r>
              <a:rPr lang="fa-IR" sz="2000" b="1" dirty="0" smtClean="0">
                <a:cs typeface="B Nazanin" pitchFamily="2" charset="-78"/>
              </a:rPr>
              <a:t>پرسش و پژوهش</a:t>
            </a:r>
            <a:endParaRPr lang="en-US" sz="2000" b="1"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وحی و پیام آوری در نهج البلاغه به چه فلسفه ای مبتنی است؟</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هدف رسالت آخرین پیام آور الهی چیست؟</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سیرت پیامبر اکرم(ص) در نهج البلاغه چگونه آمده است؟</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ضرورت استمرار هدایت و رهبری الهی در نهج البلاغه چگونه مطرح شده است؟</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ویژگی های پیشوایان الهی در نهج البلاغه چیست؟</a:t>
            </a:r>
            <a:endParaRPr lang="en-US" sz="2000" dirty="0" smtClean="0">
              <a:cs typeface="B Nazanin" pitchFamily="2" charset="-78"/>
            </a:endParaRPr>
          </a:p>
          <a:p>
            <a:pPr marL="0" lvl="0" indent="0" algn="justLow" rtl="1">
              <a:lnSpc>
                <a:spcPct val="150000"/>
              </a:lnSpc>
              <a:buFont typeface="Wingdings" pitchFamily="2" charset="2"/>
              <a:buChar char="ü"/>
            </a:pPr>
            <a:r>
              <a:rPr lang="fa-IR" sz="2000" dirty="0" smtClean="0">
                <a:cs typeface="B Nazanin" pitchFamily="2" charset="-78"/>
              </a:rPr>
              <a:t>آینده جهان در نهج البلاغه چگونه مطرح شده است؟</a:t>
            </a:r>
            <a:endParaRPr lang="en-US" sz="2000" dirty="0" smtClean="0">
              <a:cs typeface="B Nazanin" pitchFamily="2" charset="-78"/>
            </a:endParaRPr>
          </a:p>
          <a:p>
            <a:pPr marL="0" lvl="0" indent="0" algn="justLow" rtl="1">
              <a:lnSpc>
                <a:spcPct val="150000"/>
              </a:lnSpc>
              <a:buNone/>
            </a:pPr>
            <a:endParaRPr lang="en-US" sz="2000" dirty="0" smtClean="0">
              <a:cs typeface="B Nazanin" pitchFamily="2" charset="-78"/>
            </a:endParaRPr>
          </a:p>
          <a:p>
            <a:pPr marL="0" indent="0" algn="justLow" rtl="1">
              <a:lnSpc>
                <a:spcPct val="150000"/>
              </a:lnSpc>
              <a:buFont typeface="Wingdings" pitchFamily="2" charset="2"/>
              <a:buChar char="v"/>
            </a:pPr>
            <a:r>
              <a:rPr lang="fa-IR" sz="2000" b="1" dirty="0" smtClean="0">
                <a:cs typeface="B Nazanin" pitchFamily="2" charset="-78"/>
              </a:rPr>
              <a:t>منابع برای مطالعه بیشتر</a:t>
            </a:r>
            <a:endParaRPr lang="en-US" sz="2000" b="1" dirty="0" smtClean="0">
              <a:cs typeface="B Nazanin" pitchFamily="2" charset="-78"/>
            </a:endParaRPr>
          </a:p>
          <a:p>
            <a:pPr marL="0" lvl="0" indent="0" algn="justLow" rtl="1">
              <a:lnSpc>
                <a:spcPct val="150000"/>
              </a:lnSpc>
              <a:buNone/>
            </a:pPr>
            <a:r>
              <a:rPr lang="fa-IR" sz="1400" dirty="0" smtClean="0">
                <a:cs typeface="B Nazanin" pitchFamily="2" charset="-78"/>
              </a:rPr>
              <a:t>سید محمد مهدی جعفری، آموزش نهج البلاغه، تهران، سازمان چاپ و انتشارات وزارت فرهنگ و ارشاد اسلامی.</a:t>
            </a:r>
            <a:endParaRPr lang="en-US" sz="1400" dirty="0" smtClean="0">
              <a:cs typeface="B Nazanin" pitchFamily="2" charset="-78"/>
            </a:endParaRPr>
          </a:p>
          <a:p>
            <a:pPr marL="0" lvl="0" indent="0" algn="justLow" rtl="1">
              <a:lnSpc>
                <a:spcPct val="150000"/>
              </a:lnSpc>
              <a:buNone/>
            </a:pPr>
            <a:r>
              <a:rPr lang="fa-IR" sz="1400" dirty="0" smtClean="0">
                <a:cs typeface="B Nazanin" pitchFamily="2" charset="-78"/>
              </a:rPr>
              <a:t>محمد جعفر امامی، انواری از نهج البلاغه، قم، انتشارات دفتر تبلیغات اسلامی.</a:t>
            </a:r>
            <a:endParaRPr lang="en-US" sz="1400" dirty="0" smtClean="0">
              <a:cs typeface="B Nazanin" pitchFamily="2" charset="-78"/>
            </a:endParaRPr>
          </a:p>
          <a:p>
            <a:pPr marL="0" lvl="0" indent="0" algn="justLow" rtl="1">
              <a:lnSpc>
                <a:spcPct val="150000"/>
              </a:lnSpc>
              <a:buNone/>
            </a:pPr>
            <a:r>
              <a:rPr lang="fa-IR" sz="1400" dirty="0" smtClean="0">
                <a:cs typeface="B Nazanin" pitchFamily="2" charset="-78"/>
              </a:rPr>
              <a:t>محمد تقی شریعتی، امانت در نهج البلاغه، تهران، بعثت.</a:t>
            </a:r>
            <a:endParaRPr lang="en-US" sz="1400" dirty="0">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par>
                          <p:cTn id="28" fill="hold">
                            <p:stCondLst>
                              <p:cond delay="3000"/>
                            </p:stCondLst>
                            <p:childTnLst>
                              <p:par>
                                <p:cTn id="29" presetID="3" presetClass="entr" presetSubtype="1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linds(horizontal)">
                                      <p:cBhvr>
                                        <p:cTn id="31" dur="500"/>
                                        <p:tgtEl>
                                          <p:spTgt spid="3">
                                            <p:txEl>
                                              <p:pRg st="6" end="6"/>
                                            </p:txEl>
                                          </p:spTgt>
                                        </p:tgtEl>
                                      </p:cBhvr>
                                    </p:animEffect>
                                  </p:childTnLst>
                                </p:cTn>
                              </p:par>
                            </p:childTnLst>
                          </p:cTn>
                        </p:par>
                        <p:par>
                          <p:cTn id="32" fill="hold">
                            <p:stCondLst>
                              <p:cond delay="3500"/>
                            </p:stCondLst>
                            <p:childTnLst>
                              <p:par>
                                <p:cTn id="33" presetID="3" presetClass="entr" presetSubtype="10" fill="hold" grpId="0" nodeType="after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blinds(horizontal)">
                                      <p:cBhvr>
                                        <p:cTn id="35" dur="500"/>
                                        <p:tgtEl>
                                          <p:spTgt spid="3">
                                            <p:txEl>
                                              <p:pRg st="8" end="8"/>
                                            </p:txEl>
                                          </p:spTgt>
                                        </p:tgtEl>
                                      </p:cBhvr>
                                    </p:animEffect>
                                  </p:childTnLst>
                                </p:cTn>
                              </p:par>
                            </p:childTnLst>
                          </p:cTn>
                        </p:par>
                        <p:par>
                          <p:cTn id="36" fill="hold">
                            <p:stCondLst>
                              <p:cond delay="4000"/>
                            </p:stCondLst>
                            <p:childTnLst>
                              <p:par>
                                <p:cTn id="37" presetID="3" presetClass="entr" presetSubtype="10" fill="hold" grpId="0" nodeType="after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blinds(horizontal)">
                                      <p:cBhvr>
                                        <p:cTn id="39" dur="500"/>
                                        <p:tgtEl>
                                          <p:spTgt spid="3">
                                            <p:txEl>
                                              <p:pRg st="9" end="9"/>
                                            </p:txEl>
                                          </p:spTgt>
                                        </p:tgtEl>
                                      </p:cBhvr>
                                    </p:animEffect>
                                  </p:childTnLst>
                                </p:cTn>
                              </p:par>
                            </p:childTnLst>
                          </p:cTn>
                        </p:par>
                        <p:par>
                          <p:cTn id="40" fill="hold">
                            <p:stCondLst>
                              <p:cond delay="4500"/>
                            </p:stCondLst>
                            <p:childTnLst>
                              <p:par>
                                <p:cTn id="41" presetID="3" presetClass="entr" presetSubtype="10" fill="hold" grpId="0" nodeType="after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blinds(horizontal)">
                                      <p:cBhvr>
                                        <p:cTn id="43" dur="500"/>
                                        <p:tgtEl>
                                          <p:spTgt spid="3">
                                            <p:txEl>
                                              <p:pRg st="10" end="10"/>
                                            </p:txEl>
                                          </p:spTgt>
                                        </p:tgtEl>
                                      </p:cBhvr>
                                    </p:animEffect>
                                  </p:childTnLst>
                                </p:cTn>
                              </p:par>
                            </p:childTnLst>
                          </p:cTn>
                        </p:par>
                        <p:par>
                          <p:cTn id="44" fill="hold">
                            <p:stCondLst>
                              <p:cond delay="5000"/>
                            </p:stCondLst>
                            <p:childTnLst>
                              <p:par>
                                <p:cTn id="45" presetID="3" presetClass="entr" presetSubtype="10" fill="hold" grpId="0" nodeType="after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Effect transition="in" filter="blinds(horizontal)">
                                      <p:cBhvr>
                                        <p:cTn id="47"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0" y="1524000"/>
            <a:ext cx="3124200" cy="2286000"/>
          </a:xfrm>
        </p:spPr>
        <p:txBody>
          <a:bodyPr>
            <a:normAutofit/>
          </a:bodyPr>
          <a:lstStyle/>
          <a:p>
            <a:pPr algn="ctr" rtl="1"/>
            <a:r>
              <a:rPr lang="fa-IR" sz="3400" dirty="0" smtClean="0">
                <a:solidFill>
                  <a:schemeClr val="accent4">
                    <a:lumMod val="50000"/>
                  </a:schemeClr>
                </a:solidFill>
                <a:cs typeface="B Nazanin" pitchFamily="2" charset="-78"/>
              </a:rPr>
              <a:t>با تشکر از توجه شما</a:t>
            </a:r>
            <a:r>
              <a:rPr lang="fa-IR" sz="3600" dirty="0" smtClean="0">
                <a:solidFill>
                  <a:schemeClr val="accent4">
                    <a:lumMod val="50000"/>
                  </a:schemeClr>
                </a:solidFill>
                <a:cs typeface="B Nazanin" pitchFamily="2" charset="-78"/>
              </a:rPr>
              <a:t/>
            </a:r>
            <a:br>
              <a:rPr lang="fa-IR" sz="3600" dirty="0" smtClean="0">
                <a:solidFill>
                  <a:schemeClr val="accent4">
                    <a:lumMod val="50000"/>
                  </a:schemeClr>
                </a:solidFill>
                <a:cs typeface="B Nazanin" pitchFamily="2" charset="-78"/>
              </a:rPr>
            </a:br>
            <a:r>
              <a:rPr lang="fa-IR" sz="8800" dirty="0" smtClean="0">
                <a:solidFill>
                  <a:schemeClr val="accent4">
                    <a:lumMod val="50000"/>
                  </a:schemeClr>
                </a:solidFill>
                <a:cs typeface="B Nazanin" pitchFamily="2" charset="-78"/>
              </a:rPr>
              <a:t>پایان</a:t>
            </a:r>
            <a:endParaRPr lang="en-US" sz="3600" dirty="0">
              <a:solidFill>
                <a:schemeClr val="accent4">
                  <a:lumMod val="50000"/>
                </a:schemeClr>
              </a:solidFill>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302</TotalTime>
  <Words>4149</Words>
  <Application>Microsoft Office PowerPoint</Application>
  <PresentationFormat>On-screen Show (4:3)</PresentationFormat>
  <Paragraphs>131</Paragraphs>
  <Slides>31</Slides>
  <Notes>0</Notes>
  <HiddenSlides>0</HiddenSlides>
  <MMClips>0</MMClips>
  <ScaleCrop>false</ScaleCrop>
  <HeadingPairs>
    <vt:vector size="4" baseType="variant">
      <vt:variant>
        <vt:lpstr>Theme</vt:lpstr>
      </vt:variant>
      <vt:variant>
        <vt:i4>2</vt:i4>
      </vt:variant>
      <vt:variant>
        <vt:lpstr>Slide Titles</vt:lpstr>
      </vt:variant>
      <vt:variant>
        <vt:i4>31</vt:i4>
      </vt:variant>
    </vt:vector>
  </HeadingPairs>
  <TitlesOfParts>
    <vt:vector size="33" baseType="lpstr">
      <vt:lpstr>Opulent</vt:lpstr>
      <vt:lpstr>Office Theme</vt:lpstr>
      <vt:lpstr>PowerPoint Presentation</vt:lpstr>
      <vt:lpstr>  تفسیر موضوعی نهج البلاغه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با تشکر از توجه شما پایان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MST-PC</dc:creator>
  <cp:lastModifiedBy>Peyman-pc</cp:lastModifiedBy>
  <cp:revision>33</cp:revision>
  <dcterms:created xsi:type="dcterms:W3CDTF">2015-05-09T04:12:57Z</dcterms:created>
  <dcterms:modified xsi:type="dcterms:W3CDTF">2017-01-23T22:22:20Z</dcterms:modified>
</cp:coreProperties>
</file>