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7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A4A3B3B3-9917-47FA-94D0-4200CF36F1E7}" type="datetimeFigureOut">
              <a:rPr lang="fa-IR" smtClean="0"/>
              <a:t>09/02/1439</a:t>
            </a:fld>
            <a:endParaRPr lang="fa-I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96C34C0A-F126-476B-A5FC-85374B3DE33B}" type="slidenum">
              <a:rPr lang="fa-IR" smtClean="0"/>
              <a:t>‹#›</a:t>
            </a:fld>
            <a:endParaRPr lang="fa-IR"/>
          </a:p>
        </p:txBody>
      </p:sp>
    </p:spTree>
    <p:extLst>
      <p:ext uri="{BB962C8B-B14F-4D97-AF65-F5344CB8AC3E}">
        <p14:creationId xmlns:p14="http://schemas.microsoft.com/office/powerpoint/2010/main" val="188555577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Slide Image Placeholder 1"/>
          <p:cNvSpPr>
            <a:spLocks noGrp="1" noRot="1" noChangeAspect="1" noTextEdit="1"/>
          </p:cNvSpPr>
          <p:nvPr>
            <p:ph type="sldImg"/>
          </p:nvPr>
        </p:nvSpPr>
        <p:spPr>
          <a:ln/>
        </p:spPr>
      </p:sp>
      <p:sp>
        <p:nvSpPr>
          <p:cNvPr id="2314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smtClean="0"/>
          </a:p>
        </p:txBody>
      </p:sp>
      <p:sp>
        <p:nvSpPr>
          <p:cNvPr id="2314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itchFamily="34" charset="0"/>
                <a:cs typeface="Arial" pitchFamily="34" charset="0"/>
              </a:defRPr>
            </a:lvl1pPr>
            <a:lvl2pPr marL="742950" indent="-285750" eaLnBrk="0" hangingPunct="0">
              <a:defRPr>
                <a:solidFill>
                  <a:schemeClr val="tx1"/>
                </a:solidFill>
                <a:latin typeface="Verdana" pitchFamily="34" charset="0"/>
                <a:cs typeface="Arial" pitchFamily="34" charset="0"/>
              </a:defRPr>
            </a:lvl2pPr>
            <a:lvl3pPr marL="1143000" indent="-228600" eaLnBrk="0" hangingPunct="0">
              <a:defRPr>
                <a:solidFill>
                  <a:schemeClr val="tx1"/>
                </a:solidFill>
                <a:latin typeface="Verdana" pitchFamily="34" charset="0"/>
                <a:cs typeface="Arial" pitchFamily="34" charset="0"/>
              </a:defRPr>
            </a:lvl3pPr>
            <a:lvl4pPr marL="1600200" indent="-228600" eaLnBrk="0" hangingPunct="0">
              <a:defRPr>
                <a:solidFill>
                  <a:schemeClr val="tx1"/>
                </a:solidFill>
                <a:latin typeface="Verdana" pitchFamily="34" charset="0"/>
                <a:cs typeface="Arial" pitchFamily="34" charset="0"/>
              </a:defRPr>
            </a:lvl4pPr>
            <a:lvl5pPr marL="2057400" indent="-228600" eaLnBrk="0" hangingPunct="0">
              <a:defRPr>
                <a:solidFill>
                  <a:schemeClr val="tx1"/>
                </a:solidFill>
                <a:latin typeface="Verdana" pitchFamily="34" charset="0"/>
                <a:cs typeface="Arial" pitchFamily="34" charset="0"/>
              </a:defRPr>
            </a:lvl5pPr>
            <a:lvl6pPr marL="2514600" indent="-228600" eaLnBrk="0" fontAlgn="base" hangingPunct="0">
              <a:spcBef>
                <a:spcPct val="0"/>
              </a:spcBef>
              <a:spcAft>
                <a:spcPct val="0"/>
              </a:spcAft>
              <a:defRPr>
                <a:solidFill>
                  <a:schemeClr val="tx1"/>
                </a:solidFill>
                <a:latin typeface="Verdana" pitchFamily="34" charset="0"/>
                <a:cs typeface="Arial" pitchFamily="34" charset="0"/>
              </a:defRPr>
            </a:lvl6pPr>
            <a:lvl7pPr marL="2971800" indent="-228600" eaLnBrk="0" fontAlgn="base" hangingPunct="0">
              <a:spcBef>
                <a:spcPct val="0"/>
              </a:spcBef>
              <a:spcAft>
                <a:spcPct val="0"/>
              </a:spcAft>
              <a:defRPr>
                <a:solidFill>
                  <a:schemeClr val="tx1"/>
                </a:solidFill>
                <a:latin typeface="Verdana" pitchFamily="34" charset="0"/>
                <a:cs typeface="Arial" pitchFamily="34" charset="0"/>
              </a:defRPr>
            </a:lvl7pPr>
            <a:lvl8pPr marL="3429000" indent="-228600" eaLnBrk="0" fontAlgn="base" hangingPunct="0">
              <a:spcBef>
                <a:spcPct val="0"/>
              </a:spcBef>
              <a:spcAft>
                <a:spcPct val="0"/>
              </a:spcAft>
              <a:defRPr>
                <a:solidFill>
                  <a:schemeClr val="tx1"/>
                </a:solidFill>
                <a:latin typeface="Verdana" pitchFamily="34" charset="0"/>
                <a:cs typeface="Arial" pitchFamily="34" charset="0"/>
              </a:defRPr>
            </a:lvl8pPr>
            <a:lvl9pPr marL="3886200" indent="-228600" eaLnBrk="0" fontAlgn="base" hangingPunct="0">
              <a:spcBef>
                <a:spcPct val="0"/>
              </a:spcBef>
              <a:spcAft>
                <a:spcPct val="0"/>
              </a:spcAft>
              <a:defRPr>
                <a:solidFill>
                  <a:schemeClr val="tx1"/>
                </a:solidFill>
                <a:latin typeface="Verdana" pitchFamily="34" charset="0"/>
                <a:cs typeface="Arial" pitchFamily="34" charset="0"/>
              </a:defRPr>
            </a:lvl9pPr>
          </a:lstStyle>
          <a:p>
            <a:pPr eaLnBrk="1" hangingPunct="1"/>
            <a:fld id="{BBD52B98-4C9A-4607-9D7D-2A8CFC854AC8}" type="slidenum">
              <a:rPr lang="ar-SA">
                <a:solidFill>
                  <a:prstClr val="black"/>
                </a:solidFill>
                <a:latin typeface="Arial" pitchFamily="34" charset="0"/>
              </a:rPr>
              <a:pPr eaLnBrk="1" hangingPunct="1"/>
              <a:t>30</a:t>
            </a:fld>
            <a:endParaRPr lang="en-US">
              <a:solidFill>
                <a:prstClr val="black"/>
              </a:solidFill>
              <a:latin typeface="Arial" pitchFamily="34" charset="0"/>
            </a:endParaRPr>
          </a:p>
        </p:txBody>
      </p:sp>
    </p:spTree>
    <p:extLst>
      <p:ext uri="{BB962C8B-B14F-4D97-AF65-F5344CB8AC3E}">
        <p14:creationId xmlns:p14="http://schemas.microsoft.com/office/powerpoint/2010/main" val="2993048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B6B72DBC-2BAA-4F2B-A62A-1B3CB129D063}" type="datetimeFigureOut">
              <a:rPr lang="fa-IR" smtClean="0"/>
              <a:t>09/02/1439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991EA60-80B5-4670-AACC-731919C36DAE}" type="slidenum">
              <a:rPr lang="fa-IR" smtClean="0"/>
              <a:t>‹#›</a:t>
            </a:fld>
            <a:endParaRPr lang="fa-IR"/>
          </a:p>
        </p:txBody>
      </p:sp>
    </p:spTree>
    <p:extLst>
      <p:ext uri="{BB962C8B-B14F-4D97-AF65-F5344CB8AC3E}">
        <p14:creationId xmlns:p14="http://schemas.microsoft.com/office/powerpoint/2010/main" val="1338104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B6B72DBC-2BAA-4F2B-A62A-1B3CB129D063}" type="datetimeFigureOut">
              <a:rPr lang="fa-IR" smtClean="0"/>
              <a:t>09/02/1439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991EA60-80B5-4670-AACC-731919C36DAE}" type="slidenum">
              <a:rPr lang="fa-IR" smtClean="0"/>
              <a:t>‹#›</a:t>
            </a:fld>
            <a:endParaRPr lang="fa-IR"/>
          </a:p>
        </p:txBody>
      </p:sp>
    </p:spTree>
    <p:extLst>
      <p:ext uri="{BB962C8B-B14F-4D97-AF65-F5344CB8AC3E}">
        <p14:creationId xmlns:p14="http://schemas.microsoft.com/office/powerpoint/2010/main" val="981689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B72DBC-2BAA-4F2B-A62A-1B3CB129D063}" type="datetimeFigureOut">
              <a:rPr lang="fa-IR" smtClean="0"/>
              <a:t>09/02/1439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991EA60-80B5-4670-AACC-731919C36DAE}" type="slidenum">
              <a:rPr lang="fa-IR" smtClean="0"/>
              <a:t>‹#›</a:t>
            </a:fld>
            <a:endParaRPr lang="fa-IR"/>
          </a:p>
        </p:txBody>
      </p:sp>
    </p:spTree>
    <p:extLst>
      <p:ext uri="{BB962C8B-B14F-4D97-AF65-F5344CB8AC3E}">
        <p14:creationId xmlns:p14="http://schemas.microsoft.com/office/powerpoint/2010/main" val="1815991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B6B72DBC-2BAA-4F2B-A62A-1B3CB129D063}" type="datetimeFigureOut">
              <a:rPr lang="fa-IR" smtClean="0"/>
              <a:t>09/02/1439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991EA60-80B5-4670-AACC-731919C36DAE}" type="slidenum">
              <a:rPr lang="fa-IR" smtClean="0"/>
              <a:t>‹#›</a:t>
            </a:fld>
            <a:endParaRPr lang="fa-IR"/>
          </a:p>
        </p:txBody>
      </p:sp>
    </p:spTree>
    <p:extLst>
      <p:ext uri="{BB962C8B-B14F-4D97-AF65-F5344CB8AC3E}">
        <p14:creationId xmlns:p14="http://schemas.microsoft.com/office/powerpoint/2010/main" val="1383742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B6B72DBC-2BAA-4F2B-A62A-1B3CB129D063}" type="datetimeFigureOut">
              <a:rPr lang="fa-IR" smtClean="0"/>
              <a:t>09/02/1439</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D991EA60-80B5-4670-AACC-731919C36DAE}" type="slidenum">
              <a:rPr lang="fa-IR" smtClean="0"/>
              <a:t>‹#›</a:t>
            </a:fld>
            <a:endParaRPr lang="fa-IR"/>
          </a:p>
        </p:txBody>
      </p:sp>
    </p:spTree>
    <p:extLst>
      <p:ext uri="{BB962C8B-B14F-4D97-AF65-F5344CB8AC3E}">
        <p14:creationId xmlns:p14="http://schemas.microsoft.com/office/powerpoint/2010/main" val="1118481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B6B72DBC-2BAA-4F2B-A62A-1B3CB129D063}" type="datetimeFigureOut">
              <a:rPr lang="fa-IR" smtClean="0"/>
              <a:t>09/02/1439</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D991EA60-80B5-4670-AACC-731919C36DAE}" type="slidenum">
              <a:rPr lang="fa-IR" smtClean="0"/>
              <a:t>‹#›</a:t>
            </a:fld>
            <a:endParaRPr lang="fa-IR"/>
          </a:p>
        </p:txBody>
      </p:sp>
    </p:spTree>
    <p:extLst>
      <p:ext uri="{BB962C8B-B14F-4D97-AF65-F5344CB8AC3E}">
        <p14:creationId xmlns:p14="http://schemas.microsoft.com/office/powerpoint/2010/main" val="1435537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B72DBC-2BAA-4F2B-A62A-1B3CB129D063}" type="datetimeFigureOut">
              <a:rPr lang="fa-IR" smtClean="0"/>
              <a:t>09/02/1439</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D991EA60-80B5-4670-AACC-731919C36DAE}" type="slidenum">
              <a:rPr lang="fa-IR" smtClean="0"/>
              <a:t>‹#›</a:t>
            </a:fld>
            <a:endParaRPr lang="fa-IR"/>
          </a:p>
        </p:txBody>
      </p:sp>
    </p:spTree>
    <p:extLst>
      <p:ext uri="{BB962C8B-B14F-4D97-AF65-F5344CB8AC3E}">
        <p14:creationId xmlns:p14="http://schemas.microsoft.com/office/powerpoint/2010/main" val="3663539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B72DBC-2BAA-4F2B-A62A-1B3CB129D063}" type="datetimeFigureOut">
              <a:rPr lang="fa-IR" smtClean="0"/>
              <a:t>09/02/1439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991EA60-80B5-4670-AACC-731919C36DAE}" type="slidenum">
              <a:rPr lang="fa-IR" smtClean="0"/>
              <a:t>‹#›</a:t>
            </a:fld>
            <a:endParaRPr lang="fa-IR"/>
          </a:p>
        </p:txBody>
      </p:sp>
    </p:spTree>
    <p:extLst>
      <p:ext uri="{BB962C8B-B14F-4D97-AF65-F5344CB8AC3E}">
        <p14:creationId xmlns:p14="http://schemas.microsoft.com/office/powerpoint/2010/main" val="3302247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B72DBC-2BAA-4F2B-A62A-1B3CB129D063}" type="datetimeFigureOut">
              <a:rPr lang="fa-IR" smtClean="0"/>
              <a:t>09/02/1439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991EA60-80B5-4670-AACC-731919C36DAE}" type="slidenum">
              <a:rPr lang="fa-IR" smtClean="0"/>
              <a:t>‹#›</a:t>
            </a:fld>
            <a:endParaRPr lang="fa-IR"/>
          </a:p>
        </p:txBody>
      </p:sp>
    </p:spTree>
    <p:extLst>
      <p:ext uri="{BB962C8B-B14F-4D97-AF65-F5344CB8AC3E}">
        <p14:creationId xmlns:p14="http://schemas.microsoft.com/office/powerpoint/2010/main" val="356889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B6B72DBC-2BAA-4F2B-A62A-1B3CB129D063}" type="datetimeFigureOut">
              <a:rPr lang="fa-IR" smtClean="0"/>
              <a:t>09/02/1439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991EA60-80B5-4670-AACC-731919C36DAE}" type="slidenum">
              <a:rPr lang="fa-IR" smtClean="0"/>
              <a:t>‹#›</a:t>
            </a:fld>
            <a:endParaRPr lang="fa-IR"/>
          </a:p>
        </p:txBody>
      </p:sp>
    </p:spTree>
    <p:extLst>
      <p:ext uri="{BB962C8B-B14F-4D97-AF65-F5344CB8AC3E}">
        <p14:creationId xmlns:p14="http://schemas.microsoft.com/office/powerpoint/2010/main" val="282240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B6B72DBC-2BAA-4F2B-A62A-1B3CB129D063}" type="datetimeFigureOut">
              <a:rPr lang="fa-IR" smtClean="0"/>
              <a:t>09/02/1439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991EA60-80B5-4670-AACC-731919C36DAE}" type="slidenum">
              <a:rPr lang="fa-IR" smtClean="0"/>
              <a:t>‹#›</a:t>
            </a:fld>
            <a:endParaRPr lang="fa-IR"/>
          </a:p>
        </p:txBody>
      </p:sp>
    </p:spTree>
    <p:extLst>
      <p:ext uri="{BB962C8B-B14F-4D97-AF65-F5344CB8AC3E}">
        <p14:creationId xmlns:p14="http://schemas.microsoft.com/office/powerpoint/2010/main" val="4185624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B6B72DBC-2BAA-4F2B-A62A-1B3CB129D063}" type="datetimeFigureOut">
              <a:rPr lang="fa-IR" smtClean="0"/>
              <a:t>09/02/1439</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D991EA60-80B5-4670-AACC-731919C36DAE}" type="slidenum">
              <a:rPr lang="fa-IR" smtClean="0"/>
              <a:t>‹#›</a:t>
            </a:fld>
            <a:endParaRPr lang="fa-IR"/>
          </a:p>
        </p:txBody>
      </p:sp>
    </p:spTree>
    <p:extLst>
      <p:ext uri="{BB962C8B-B14F-4D97-AF65-F5344CB8AC3E}">
        <p14:creationId xmlns:p14="http://schemas.microsoft.com/office/powerpoint/2010/main" val="5246378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a:p>
        </p:txBody>
      </p:sp>
      <p:sp>
        <p:nvSpPr>
          <p:cNvPr id="3" name="Subtitle 2"/>
          <p:cNvSpPr>
            <a:spLocks noGrp="1"/>
          </p:cNvSpPr>
          <p:nvPr>
            <p:ph type="subTitle" idx="1"/>
          </p:nvPr>
        </p:nvSpPr>
        <p:spPr/>
        <p:txBody>
          <a:bodyPr/>
          <a:lstStyle/>
          <a:p>
            <a:endParaRPr lang="fa-IR"/>
          </a:p>
        </p:txBody>
      </p:sp>
    </p:spTree>
    <p:extLst>
      <p:ext uri="{BB962C8B-B14F-4D97-AF65-F5344CB8AC3E}">
        <p14:creationId xmlns:p14="http://schemas.microsoft.com/office/powerpoint/2010/main" val="2122174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2"/>
          <p:cNvSpPr>
            <a:spLocks noGrp="1" noChangeArrowheads="1"/>
          </p:cNvSpPr>
          <p:nvPr>
            <p:ph idx="1"/>
          </p:nvPr>
        </p:nvSpPr>
        <p:spPr>
          <a:xfrm>
            <a:off x="1992313" y="908050"/>
            <a:ext cx="8229600" cy="5257800"/>
          </a:xfrm>
        </p:spPr>
        <p:txBody>
          <a:bodyPr/>
          <a:lstStyle/>
          <a:p>
            <a:pPr algn="ctr" eaLnBrk="1" hangingPunct="1">
              <a:buFont typeface="Wingdings" pitchFamily="2" charset="2"/>
              <a:buNone/>
              <a:defRPr/>
            </a:pPr>
            <a:endParaRPr lang="fa-IR" b="1" dirty="0" smtClean="0">
              <a:solidFill>
                <a:srgbClr val="99CC00"/>
              </a:solidFill>
              <a:cs typeface="Titr" pitchFamily="2" charset="-78"/>
            </a:endParaRPr>
          </a:p>
          <a:p>
            <a:pPr eaLnBrk="1" hangingPunct="1">
              <a:buFont typeface="Wingdings" pitchFamily="2" charset="2"/>
              <a:buNone/>
              <a:defRPr/>
            </a:pPr>
            <a:endParaRPr lang="fa-IR" b="1" dirty="0" smtClean="0">
              <a:solidFill>
                <a:srgbClr val="99CC00"/>
              </a:solidFill>
              <a:cs typeface="Titr" pitchFamily="2" charset="-78"/>
            </a:endParaRPr>
          </a:p>
          <a:p>
            <a:pPr algn="ctr">
              <a:buFont typeface="Wingdings" pitchFamily="2" charset="2"/>
              <a:buNone/>
              <a:defRPr/>
            </a:pPr>
            <a:r>
              <a:rPr lang="fa-IR" sz="8800" dirty="0">
                <a:cs typeface="0 Fantezy" pitchFamily="2" charset="-78"/>
              </a:rPr>
              <a:t>تفسیر </a:t>
            </a:r>
          </a:p>
          <a:p>
            <a:pPr algn="ctr">
              <a:buFont typeface="Wingdings" pitchFamily="2" charset="2"/>
              <a:buNone/>
              <a:defRPr/>
            </a:pPr>
            <a:r>
              <a:rPr lang="fa-IR" sz="9600" b="1" dirty="0">
                <a:solidFill>
                  <a:srgbClr val="FFC000"/>
                </a:solidFill>
                <a:cs typeface="0 Fantezy" pitchFamily="2" charset="-78"/>
              </a:rPr>
              <a:t>قرآن کریم </a:t>
            </a:r>
          </a:p>
          <a:p>
            <a:pPr eaLnBrk="1" hangingPunct="1">
              <a:buFont typeface="Wingdings" pitchFamily="2" charset="2"/>
              <a:buNone/>
              <a:defRPr/>
            </a:pPr>
            <a:endParaRPr lang="fa-IR" dirty="0" smtClean="0">
              <a:cs typeface="Nazanin" pitchFamily="2" charset="-78"/>
            </a:endParaRPr>
          </a:p>
          <a:p>
            <a:pPr eaLnBrk="1" hangingPunct="1">
              <a:buFont typeface="Wingdings" pitchFamily="2" charset="2"/>
              <a:buNone/>
              <a:defRPr/>
            </a:pPr>
            <a:endParaRPr lang="en-US" dirty="0" smtClean="0">
              <a:cs typeface="Nazanin" pitchFamily="2" charset="-78"/>
            </a:endParaRPr>
          </a:p>
        </p:txBody>
      </p:sp>
      <p:sp>
        <p:nvSpPr>
          <p:cNvPr id="4" name="Slide Number Placeholder 5"/>
          <p:cNvSpPr>
            <a:spLocks noGrp="1"/>
          </p:cNvSpPr>
          <p:nvPr>
            <p:ph type="sldNum" sz="quarter" idx="12"/>
          </p:nvPr>
        </p:nvSpPr>
        <p:spPr/>
        <p:txBody>
          <a:bodyPr/>
          <a:lstStyle/>
          <a:p>
            <a:pPr>
              <a:defRPr/>
            </a:pPr>
            <a:fld id="{0390F498-2D19-4610-AF04-B410A9EFBE05}" type="slidenum">
              <a:rPr lang="ar-SA">
                <a:solidFill>
                  <a:srgbClr val="EAEAEA"/>
                </a:solidFill>
              </a:rPr>
              <a:pPr>
                <a:defRPr/>
              </a:pPr>
              <a:t>2</a:t>
            </a:fld>
            <a:endParaRPr lang="en-US">
              <a:solidFill>
                <a:srgbClr val="EAEAEA"/>
              </a:solidFill>
            </a:endParaRPr>
          </a:p>
        </p:txBody>
      </p:sp>
    </p:spTree>
    <p:custDataLst>
      <p:tags r:id="rId1"/>
    </p:custDataLst>
    <p:extLst>
      <p:ext uri="{BB962C8B-B14F-4D97-AF65-F5344CB8AC3E}">
        <p14:creationId xmlns:p14="http://schemas.microsoft.com/office/powerpoint/2010/main" val="18409186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6C58049B-46E5-45FF-82CD-97A0058EB305}" type="slidenum">
              <a:rPr lang="ar-SA" altLang="fa-IR">
                <a:solidFill>
                  <a:srgbClr val="EAEAEA"/>
                </a:solidFill>
              </a:rPr>
              <a:pPr eaLnBrk="1" hangingPunct="1"/>
              <a:t>3</a:t>
            </a:fld>
            <a:endParaRPr lang="en-US" altLang="fa-IR">
              <a:solidFill>
                <a:srgbClr val="EAEAEA"/>
              </a:solidFill>
            </a:endParaRPr>
          </a:p>
        </p:txBody>
      </p:sp>
      <p:sp>
        <p:nvSpPr>
          <p:cNvPr id="3075" name="Rectangle 3"/>
          <p:cNvSpPr>
            <a:spLocks noGrp="1" noChangeArrowheads="1"/>
          </p:cNvSpPr>
          <p:nvPr>
            <p:ph type="body" idx="1"/>
          </p:nvPr>
        </p:nvSpPr>
        <p:spPr/>
        <p:txBody>
          <a:bodyPr/>
          <a:lstStyle/>
          <a:p>
            <a:pPr algn="ctr" eaLnBrk="1" hangingPunct="1">
              <a:buFont typeface="Wingdings" panose="05000000000000000000" pitchFamily="2" charset="2"/>
              <a:buNone/>
              <a:defRPr/>
            </a:pPr>
            <a:endParaRPr lang="fa-IR" b="1" dirty="0" smtClean="0"/>
          </a:p>
          <a:p>
            <a:pPr algn="ctr" eaLnBrk="1" hangingPunct="1">
              <a:buFont typeface="Wingdings" panose="05000000000000000000" pitchFamily="2" charset="2"/>
              <a:buNone/>
              <a:defRPr/>
            </a:pPr>
            <a:r>
              <a:rPr lang="fa-IR" dirty="0" smtClean="0">
                <a:cs typeface="Titr" pitchFamily="2" charset="-78"/>
              </a:rPr>
              <a:t>       </a:t>
            </a:r>
            <a:endParaRPr lang="en-US" dirty="0" smtClean="0">
              <a:cs typeface="Titr" pitchFamily="2" charset="-78"/>
            </a:endParaRPr>
          </a:p>
        </p:txBody>
      </p:sp>
      <p:sp>
        <p:nvSpPr>
          <p:cNvPr id="3076" name="Oval 4"/>
          <p:cNvSpPr>
            <a:spLocks noChangeArrowheads="1"/>
          </p:cNvSpPr>
          <p:nvPr/>
        </p:nvSpPr>
        <p:spPr bwMode="auto">
          <a:xfrm>
            <a:off x="1703512" y="1052736"/>
            <a:ext cx="8712968" cy="5256585"/>
          </a:xfrm>
          <a:prstGeom prst="ellipse">
            <a:avLst/>
          </a:prstGeom>
          <a:solidFill>
            <a:schemeClr val="bg2">
              <a:lumMod val="40000"/>
              <a:lumOff val="60000"/>
            </a:schemeClr>
          </a:solidFill>
          <a:ln w="9525">
            <a:solidFill>
              <a:schemeClr val="tx1"/>
            </a:solidFill>
            <a:round/>
            <a:headEnd/>
            <a:tailEnd/>
          </a:ln>
          <a:effectLst>
            <a:prstShdw prst="shdw13" dist="53882" dir="13500000">
              <a:schemeClr val="bg2">
                <a:alpha val="50000"/>
              </a:schemeClr>
            </a:prstShdw>
          </a:effectLst>
        </p:spPr>
        <p:txBody>
          <a:bodyPr wrap="none" anchor="ctr"/>
          <a:lstStyle/>
          <a:p>
            <a:pPr algn="ctr" fontAlgn="base">
              <a:spcBef>
                <a:spcPct val="0"/>
              </a:spcBef>
              <a:spcAft>
                <a:spcPct val="0"/>
              </a:spcAft>
              <a:defRPr/>
            </a:pPr>
            <a:endParaRPr lang="fa-IR" sz="6000" dirty="0">
              <a:ln w="18415" cmpd="sng">
                <a:solidFill>
                  <a:srgbClr val="006666">
                    <a:lumMod val="75000"/>
                  </a:srgbClr>
                </a:solidFill>
                <a:prstDash val="solid"/>
              </a:ln>
              <a:solidFill>
                <a:srgbClr val="FFFFFF"/>
              </a:solidFill>
              <a:effectLst>
                <a:outerShdw blurRad="63500" dir="3600000" algn="tl" rotWithShape="0">
                  <a:srgbClr val="000000">
                    <a:alpha val="70000"/>
                  </a:srgbClr>
                </a:outerShdw>
              </a:effectLst>
              <a:latin typeface="Arial" pitchFamily="34" charset="0"/>
              <a:cs typeface="B Titr" pitchFamily="2" charset="-78"/>
            </a:endParaRPr>
          </a:p>
          <a:p>
            <a:pPr algn="ctr" fontAlgn="base">
              <a:spcBef>
                <a:spcPct val="0"/>
              </a:spcBef>
              <a:spcAft>
                <a:spcPct val="0"/>
              </a:spcAft>
              <a:defRPr/>
            </a:pPr>
            <a:r>
              <a:rPr lang="fa-IR" sz="6000" dirty="0">
                <a:ln w="18415" cmpd="sng">
                  <a:solidFill>
                    <a:srgbClr val="006666">
                      <a:lumMod val="75000"/>
                    </a:srgbClr>
                  </a:solidFill>
                  <a:prstDash val="solid"/>
                </a:ln>
                <a:solidFill>
                  <a:srgbClr val="FFFFFF"/>
                </a:solidFill>
                <a:effectLst>
                  <a:outerShdw blurRad="63500" dir="3600000" algn="tl" rotWithShape="0">
                    <a:srgbClr val="000000">
                      <a:alpha val="70000"/>
                    </a:srgbClr>
                  </a:outerShdw>
                </a:effectLst>
                <a:latin typeface="Arial" pitchFamily="34" charset="0"/>
                <a:cs typeface="B Titr" pitchFamily="2" charset="-78"/>
              </a:rPr>
              <a:t>بسم الله الرحمن الرحیم</a:t>
            </a:r>
          </a:p>
          <a:p>
            <a:pPr fontAlgn="base">
              <a:lnSpc>
                <a:spcPct val="200000"/>
              </a:lnSpc>
              <a:spcBef>
                <a:spcPct val="0"/>
              </a:spcBef>
              <a:spcAft>
                <a:spcPct val="0"/>
              </a:spcAft>
              <a:defRPr/>
            </a:pPr>
            <a:r>
              <a:rPr lang="fa-IR" sz="2000" dirty="0">
                <a:solidFill>
                  <a:srgbClr val="000000"/>
                </a:solidFill>
                <a:latin typeface="Times New Roman"/>
                <a:ea typeface="Times New Roman"/>
                <a:cs typeface="B Nazanin"/>
              </a:rPr>
              <a:t>وَ الْعَصْرِ (1)</a:t>
            </a:r>
            <a:endParaRPr lang="en-US" sz="2000" dirty="0">
              <a:solidFill>
                <a:srgbClr val="EAEAEA"/>
              </a:solidFill>
              <a:latin typeface="Times New Roman"/>
              <a:ea typeface="Times New Roman"/>
            </a:endParaRPr>
          </a:p>
          <a:p>
            <a:pPr fontAlgn="base">
              <a:lnSpc>
                <a:spcPct val="200000"/>
              </a:lnSpc>
              <a:spcBef>
                <a:spcPct val="0"/>
              </a:spcBef>
              <a:spcAft>
                <a:spcPct val="0"/>
              </a:spcAft>
              <a:defRPr/>
            </a:pPr>
            <a:r>
              <a:rPr lang="fa-IR" sz="2000" dirty="0">
                <a:solidFill>
                  <a:srgbClr val="000000"/>
                </a:solidFill>
                <a:latin typeface="Times New Roman"/>
                <a:ea typeface="Times New Roman"/>
                <a:cs typeface="B Nazanin"/>
              </a:rPr>
              <a:t>إِنَّ الْإِنْسانَ لَفي‏ خُسْرٍ (2)</a:t>
            </a:r>
            <a:endParaRPr lang="en-US" sz="2000" dirty="0">
              <a:solidFill>
                <a:srgbClr val="EAEAEA"/>
              </a:solidFill>
              <a:latin typeface="Times New Roman"/>
              <a:ea typeface="Times New Roman"/>
            </a:endParaRPr>
          </a:p>
          <a:p>
            <a:pPr fontAlgn="base">
              <a:lnSpc>
                <a:spcPct val="200000"/>
              </a:lnSpc>
              <a:spcBef>
                <a:spcPct val="0"/>
              </a:spcBef>
              <a:spcAft>
                <a:spcPct val="0"/>
              </a:spcAft>
              <a:defRPr/>
            </a:pPr>
            <a:r>
              <a:rPr lang="fa-IR" sz="2000" dirty="0">
                <a:solidFill>
                  <a:srgbClr val="000000"/>
                </a:solidFill>
                <a:latin typeface="Times New Roman"/>
                <a:ea typeface="Times New Roman"/>
                <a:cs typeface="B Nazanin"/>
              </a:rPr>
              <a:t>إِلاَّ الَّذينَ آمَنُوا وَ عَمِلُوا الصَّالِحاتِ وَ تَواصَوْا بِالْحَقِّ وَ تَواصَوْا بِالصَّبْرِ (3)</a:t>
            </a:r>
            <a:endParaRPr lang="en-US" sz="2000" dirty="0">
              <a:solidFill>
                <a:srgbClr val="EAEAEA"/>
              </a:solidFill>
              <a:latin typeface="Times New Roman"/>
              <a:ea typeface="Times New Roman"/>
            </a:endParaRPr>
          </a:p>
          <a:p>
            <a:pPr algn="ctr" fontAlgn="base">
              <a:spcBef>
                <a:spcPct val="0"/>
              </a:spcBef>
              <a:spcAft>
                <a:spcPct val="0"/>
              </a:spcAft>
              <a:defRPr/>
            </a:pPr>
            <a:endParaRPr lang="en-US" sz="6000" dirty="0">
              <a:ln w="18415" cmpd="sng">
                <a:solidFill>
                  <a:srgbClr val="006666">
                    <a:lumMod val="75000"/>
                  </a:srgbClr>
                </a:solidFill>
                <a:prstDash val="solid"/>
              </a:ln>
              <a:solidFill>
                <a:srgbClr val="FFFFFF"/>
              </a:solidFill>
              <a:effectLst>
                <a:outerShdw blurRad="63500" dir="3600000" algn="tl" rotWithShape="0">
                  <a:srgbClr val="000000">
                    <a:alpha val="70000"/>
                  </a:srgbClr>
                </a:outerShdw>
              </a:effectLst>
              <a:latin typeface="Arial" pitchFamily="34" charset="0"/>
              <a:cs typeface="B Titr" pitchFamily="2" charset="-78"/>
            </a:endParaRPr>
          </a:p>
        </p:txBody>
      </p:sp>
    </p:spTree>
    <p:custDataLst>
      <p:tags r:id="rId1"/>
    </p:custDataLst>
    <p:extLst>
      <p:ext uri="{BB962C8B-B14F-4D97-AF65-F5344CB8AC3E}">
        <p14:creationId xmlns:p14="http://schemas.microsoft.com/office/powerpoint/2010/main" val="32763819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6">
                                            <p:txEl>
                                              <p:pRg st="1" end="1"/>
                                            </p:txEl>
                                          </p:spTgt>
                                        </p:tgtEl>
                                        <p:attrNameLst>
                                          <p:attrName>style.visibility</p:attrName>
                                        </p:attrNameLst>
                                      </p:cBhvr>
                                      <p:to>
                                        <p:strVal val="visible"/>
                                      </p:to>
                                    </p:set>
                                    <p:anim calcmode="lin" valueType="num">
                                      <p:cBhvr>
                                        <p:cTn id="7" dur="1000" fill="hold"/>
                                        <p:tgtEl>
                                          <p:spTgt spid="3076">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076">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076">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07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076">
                                            <p:txEl>
                                              <p:pRg st="2" end="2"/>
                                            </p:txEl>
                                          </p:spTgt>
                                        </p:tgtEl>
                                        <p:attrNameLst>
                                          <p:attrName>style.visibility</p:attrName>
                                        </p:attrNameLst>
                                      </p:cBhvr>
                                      <p:to>
                                        <p:strVal val="visible"/>
                                      </p:to>
                                    </p:set>
                                    <p:animEffect transition="in" filter="wheel(1)">
                                      <p:cBhvr>
                                        <p:cTn id="15" dur="2000"/>
                                        <p:tgtEl>
                                          <p:spTgt spid="3076">
                                            <p:txEl>
                                              <p:pRg st="2" end="2"/>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076">
                                            <p:txEl>
                                              <p:pRg st="3" end="3"/>
                                            </p:txEl>
                                          </p:spTgt>
                                        </p:tgtEl>
                                        <p:attrNameLst>
                                          <p:attrName>style.visibility</p:attrName>
                                        </p:attrNameLst>
                                      </p:cBhvr>
                                      <p:to>
                                        <p:strVal val="visible"/>
                                      </p:to>
                                    </p:set>
                                    <p:animEffect transition="in" filter="wheel(1)">
                                      <p:cBhvr>
                                        <p:cTn id="18" dur="2000"/>
                                        <p:tgtEl>
                                          <p:spTgt spid="3076">
                                            <p:txEl>
                                              <p:pRg st="3" end="3"/>
                                            </p:txEl>
                                          </p:spTgt>
                                        </p:tgtEl>
                                      </p:cBhvr>
                                    </p:animEffect>
                                  </p:childTnLst>
                                </p:cTn>
                              </p:par>
                              <p:par>
                                <p:cTn id="19" presetID="21" presetClass="entr" presetSubtype="1" fill="hold" nodeType="withEffect">
                                  <p:stCondLst>
                                    <p:cond delay="0"/>
                                  </p:stCondLst>
                                  <p:childTnLst>
                                    <p:set>
                                      <p:cBhvr>
                                        <p:cTn id="20" dur="1" fill="hold">
                                          <p:stCondLst>
                                            <p:cond delay="0"/>
                                          </p:stCondLst>
                                        </p:cTn>
                                        <p:tgtEl>
                                          <p:spTgt spid="3076">
                                            <p:txEl>
                                              <p:pRg st="4" end="4"/>
                                            </p:txEl>
                                          </p:spTgt>
                                        </p:tgtEl>
                                        <p:attrNameLst>
                                          <p:attrName>style.visibility</p:attrName>
                                        </p:attrNameLst>
                                      </p:cBhvr>
                                      <p:to>
                                        <p:strVal val="visible"/>
                                      </p:to>
                                    </p:set>
                                    <p:animEffect transition="in" filter="wheel(1)">
                                      <p:cBhvr>
                                        <p:cTn id="21" dur="2000"/>
                                        <p:tgtEl>
                                          <p:spTgt spid="307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573C7925-9681-4EF2-BC00-8EFD7EBC47AA}" type="slidenum">
              <a:rPr lang="ar-SA" altLang="fa-IR">
                <a:solidFill>
                  <a:srgbClr val="EAEAEA"/>
                </a:solidFill>
              </a:rPr>
              <a:pPr eaLnBrk="1" hangingPunct="1"/>
              <a:t>4</a:t>
            </a:fld>
            <a:endParaRPr lang="en-US" altLang="fa-IR">
              <a:solidFill>
                <a:srgbClr val="EAEAEA"/>
              </a:solidFill>
            </a:endParaRPr>
          </a:p>
        </p:txBody>
      </p:sp>
      <p:sp>
        <p:nvSpPr>
          <p:cNvPr id="261122" name="Rectangle 2"/>
          <p:cNvSpPr>
            <a:spLocks noGrp="1" noChangeArrowheads="1"/>
          </p:cNvSpPr>
          <p:nvPr>
            <p:ph type="body" idx="1"/>
          </p:nvPr>
        </p:nvSpPr>
        <p:spPr>
          <a:xfrm>
            <a:off x="1992313" y="260350"/>
            <a:ext cx="8229600" cy="6337300"/>
          </a:xfrm>
        </p:spPr>
        <p:txBody>
          <a:bodyPr>
            <a:normAutofit fontScale="92500" lnSpcReduction="20000"/>
          </a:bodyPr>
          <a:lstStyle/>
          <a:p>
            <a:pPr eaLnBrk="1" hangingPunct="1">
              <a:lnSpc>
                <a:spcPct val="80000"/>
              </a:lnSpc>
              <a:buFont typeface="Wingdings" panose="05000000000000000000" pitchFamily="2" charset="2"/>
              <a:buNone/>
              <a:defRPr/>
            </a:pPr>
            <a:endParaRPr lang="fa-IR" b="1" dirty="0" smtClean="0">
              <a:solidFill>
                <a:srgbClr val="99CC00"/>
              </a:solidFill>
              <a:cs typeface="Titr" pitchFamily="2" charset="-78"/>
            </a:endParaRPr>
          </a:p>
          <a:p>
            <a:pPr algn="ctr" eaLnBrk="1" hangingPunct="1">
              <a:lnSpc>
                <a:spcPct val="80000"/>
              </a:lnSpc>
              <a:buFont typeface="Wingdings" panose="05000000000000000000" pitchFamily="2" charset="2"/>
              <a:buNone/>
              <a:defRPr/>
            </a:pPr>
            <a:r>
              <a:rPr lang="fa-IR" sz="4400" b="1" dirty="0">
                <a:solidFill>
                  <a:srgbClr val="99CC00"/>
                </a:solidFill>
                <a:cs typeface="B Titr" pitchFamily="2" charset="-78"/>
              </a:rPr>
              <a:t>ضوابط کلاس(مهم)</a:t>
            </a:r>
          </a:p>
          <a:p>
            <a:pPr algn="ctr" eaLnBrk="1" hangingPunct="1">
              <a:lnSpc>
                <a:spcPct val="150000"/>
              </a:lnSpc>
              <a:buFont typeface="Arial" pitchFamily="34" charset="0"/>
              <a:buChar char="•"/>
              <a:defRPr/>
            </a:pPr>
            <a:r>
              <a:rPr lang="fa-IR" sz="2500" b="1" dirty="0">
                <a:solidFill>
                  <a:srgbClr val="99CC00"/>
                </a:solidFill>
                <a:cs typeface="B Titr" pitchFamily="2" charset="-78"/>
              </a:rPr>
              <a:t>کلاس پویا و فعال</a:t>
            </a:r>
          </a:p>
          <a:p>
            <a:pPr algn="ctr" eaLnBrk="1" hangingPunct="1">
              <a:lnSpc>
                <a:spcPct val="150000"/>
              </a:lnSpc>
              <a:buFont typeface="Arial" pitchFamily="34" charset="0"/>
              <a:buChar char="•"/>
              <a:defRPr/>
            </a:pPr>
            <a:r>
              <a:rPr lang="fa-IR" sz="2500" b="1" dirty="0">
                <a:solidFill>
                  <a:srgbClr val="99CC00"/>
                </a:solidFill>
                <a:cs typeface="B Titr" pitchFamily="2" charset="-78"/>
              </a:rPr>
              <a:t>پرسش و پاسخ و بحث مربوط به درس (نمره کلاسی) </a:t>
            </a:r>
          </a:p>
          <a:p>
            <a:pPr algn="ctr" eaLnBrk="1" hangingPunct="1">
              <a:lnSpc>
                <a:spcPct val="150000"/>
              </a:lnSpc>
              <a:buFont typeface="Arial" pitchFamily="34" charset="0"/>
              <a:buChar char="•"/>
              <a:defRPr/>
            </a:pPr>
            <a:r>
              <a:rPr lang="fa-IR" sz="2500" b="1" dirty="0">
                <a:solidFill>
                  <a:srgbClr val="99CC00"/>
                </a:solidFill>
                <a:cs typeface="B Titr" pitchFamily="2" charset="-78"/>
              </a:rPr>
              <a:t>سوال از درس جلسه قبل دارای نمره می باشد </a:t>
            </a:r>
          </a:p>
          <a:p>
            <a:pPr algn="ctr" eaLnBrk="1" hangingPunct="1">
              <a:lnSpc>
                <a:spcPct val="150000"/>
              </a:lnSpc>
              <a:buFont typeface="Arial" pitchFamily="34" charset="0"/>
              <a:buChar char="•"/>
              <a:defRPr/>
            </a:pPr>
            <a:r>
              <a:rPr lang="fa-IR" sz="2500" b="1" dirty="0">
                <a:solidFill>
                  <a:srgbClr val="99CC00"/>
                </a:solidFill>
                <a:cs typeface="B Titr" pitchFamily="2" charset="-78"/>
              </a:rPr>
              <a:t>کنفرانس می تواند تا 2 نمره داشته باشد( نوبت کنفرانس محدود است لذا از اول ترم نوبت بگیرید تا در اولویت قرار بگیرید)</a:t>
            </a:r>
          </a:p>
          <a:p>
            <a:pPr algn="ctr" eaLnBrk="1" hangingPunct="1">
              <a:lnSpc>
                <a:spcPct val="150000"/>
              </a:lnSpc>
              <a:buFont typeface="Arial" pitchFamily="34" charset="0"/>
              <a:buChar char="•"/>
              <a:defRPr/>
            </a:pPr>
            <a:r>
              <a:rPr lang="fa-IR" sz="2500" b="1" dirty="0">
                <a:solidFill>
                  <a:srgbClr val="99CC00"/>
                </a:solidFill>
                <a:cs typeface="B Titr" pitchFamily="2" charset="-78"/>
              </a:rPr>
              <a:t>در صورتی که دانشجو در همه جلسات بدون هیچ بهانه ای حضور داشته باشد نمره کمکی دارد </a:t>
            </a:r>
          </a:p>
          <a:p>
            <a:pPr algn="ctr" eaLnBrk="1" hangingPunct="1">
              <a:lnSpc>
                <a:spcPct val="150000"/>
              </a:lnSpc>
              <a:buFont typeface="Wingdings" panose="05000000000000000000" pitchFamily="2" charset="2"/>
              <a:buNone/>
              <a:defRPr/>
            </a:pPr>
            <a:endParaRPr lang="fa-IR" sz="2400" b="1" dirty="0">
              <a:solidFill>
                <a:srgbClr val="99CC00"/>
              </a:solidFill>
              <a:cs typeface="B Titr" pitchFamily="2" charset="-78"/>
            </a:endParaRPr>
          </a:p>
          <a:p>
            <a:pPr algn="ctr" eaLnBrk="1" hangingPunct="1">
              <a:lnSpc>
                <a:spcPct val="150000"/>
              </a:lnSpc>
              <a:buFont typeface="Wingdings" panose="05000000000000000000" pitchFamily="2" charset="2"/>
              <a:buNone/>
              <a:defRPr/>
            </a:pPr>
            <a:endParaRPr lang="fa-IR" sz="2400" b="1" dirty="0">
              <a:solidFill>
                <a:srgbClr val="99CC00"/>
              </a:solidFill>
              <a:cs typeface="B Titr" pitchFamily="2" charset="-78"/>
            </a:endParaRPr>
          </a:p>
          <a:p>
            <a:pPr algn="ctr" eaLnBrk="1" hangingPunct="1">
              <a:lnSpc>
                <a:spcPct val="80000"/>
              </a:lnSpc>
              <a:buFont typeface="Wingdings" panose="05000000000000000000" pitchFamily="2" charset="2"/>
              <a:buNone/>
              <a:defRPr/>
            </a:pPr>
            <a:r>
              <a:rPr lang="fa-IR" sz="2400" b="1" dirty="0">
                <a:solidFill>
                  <a:srgbClr val="99CC00"/>
                </a:solidFill>
                <a:cs typeface="B Titr" pitchFamily="2" charset="-78"/>
              </a:rPr>
              <a:t> </a:t>
            </a:r>
            <a:endParaRPr lang="en-US" sz="2400" b="1" dirty="0">
              <a:solidFill>
                <a:srgbClr val="99CC00"/>
              </a:solidFill>
              <a:cs typeface="B Titr" pitchFamily="2" charset="-78"/>
            </a:endParaRPr>
          </a:p>
        </p:txBody>
      </p:sp>
    </p:spTree>
    <p:custDataLst>
      <p:tags r:id="rId1"/>
    </p:custDataLst>
    <p:extLst>
      <p:ext uri="{BB962C8B-B14F-4D97-AF65-F5344CB8AC3E}">
        <p14:creationId xmlns:p14="http://schemas.microsoft.com/office/powerpoint/2010/main" val="8002946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61122">
                                            <p:txEl>
                                              <p:pRg st="1" end="1"/>
                                            </p:txEl>
                                          </p:spTgt>
                                        </p:tgtEl>
                                        <p:attrNameLst>
                                          <p:attrName>style.visibility</p:attrName>
                                        </p:attrNameLst>
                                      </p:cBhvr>
                                      <p:to>
                                        <p:strVal val="visible"/>
                                      </p:to>
                                    </p:set>
                                    <p:animEffect transition="in" filter="fade">
                                      <p:cBhvr>
                                        <p:cTn id="7" dur="1000"/>
                                        <p:tgtEl>
                                          <p:spTgt spid="261122">
                                            <p:txEl>
                                              <p:pRg st="1" end="1"/>
                                            </p:txEl>
                                          </p:spTgt>
                                        </p:tgtEl>
                                      </p:cBhvr>
                                    </p:animEffect>
                                    <p:anim calcmode="lin" valueType="num">
                                      <p:cBhvr>
                                        <p:cTn id="8" dur="1000" fill="hold"/>
                                        <p:tgtEl>
                                          <p:spTgt spid="26112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6112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31" presetClass="entr" presetSubtype="0" fill="hold" nodeType="clickEffect">
                                  <p:stCondLst>
                                    <p:cond delay="0"/>
                                  </p:stCondLst>
                                  <p:childTnLst>
                                    <p:set>
                                      <p:cBhvr>
                                        <p:cTn id="13" dur="1" fill="hold">
                                          <p:stCondLst>
                                            <p:cond delay="0"/>
                                          </p:stCondLst>
                                        </p:cTn>
                                        <p:tgtEl>
                                          <p:spTgt spid="261122">
                                            <p:txEl>
                                              <p:pRg st="2" end="2"/>
                                            </p:txEl>
                                          </p:spTgt>
                                        </p:tgtEl>
                                        <p:attrNameLst>
                                          <p:attrName>style.visibility</p:attrName>
                                        </p:attrNameLst>
                                      </p:cBhvr>
                                      <p:to>
                                        <p:strVal val="visible"/>
                                      </p:to>
                                    </p:set>
                                    <p:anim calcmode="lin" valueType="num">
                                      <p:cBhvr>
                                        <p:cTn id="14" dur="1000" fill="hold"/>
                                        <p:tgtEl>
                                          <p:spTgt spid="261122">
                                            <p:txEl>
                                              <p:pRg st="2" end="2"/>
                                            </p:txEl>
                                          </p:spTgt>
                                        </p:tgtEl>
                                        <p:attrNameLst>
                                          <p:attrName>ppt_w</p:attrName>
                                        </p:attrNameLst>
                                      </p:cBhvr>
                                      <p:tavLst>
                                        <p:tav tm="0">
                                          <p:val>
                                            <p:fltVal val="0"/>
                                          </p:val>
                                        </p:tav>
                                        <p:tav tm="100000">
                                          <p:val>
                                            <p:strVal val="#ppt_w"/>
                                          </p:val>
                                        </p:tav>
                                      </p:tavLst>
                                    </p:anim>
                                    <p:anim calcmode="lin" valueType="num">
                                      <p:cBhvr>
                                        <p:cTn id="15" dur="1000" fill="hold"/>
                                        <p:tgtEl>
                                          <p:spTgt spid="261122">
                                            <p:txEl>
                                              <p:pRg st="2" end="2"/>
                                            </p:txEl>
                                          </p:spTgt>
                                        </p:tgtEl>
                                        <p:attrNameLst>
                                          <p:attrName>ppt_h</p:attrName>
                                        </p:attrNameLst>
                                      </p:cBhvr>
                                      <p:tavLst>
                                        <p:tav tm="0">
                                          <p:val>
                                            <p:fltVal val="0"/>
                                          </p:val>
                                        </p:tav>
                                        <p:tav tm="100000">
                                          <p:val>
                                            <p:strVal val="#ppt_h"/>
                                          </p:val>
                                        </p:tav>
                                      </p:tavLst>
                                    </p:anim>
                                    <p:anim calcmode="lin" valueType="num">
                                      <p:cBhvr>
                                        <p:cTn id="16" dur="1000" fill="hold"/>
                                        <p:tgtEl>
                                          <p:spTgt spid="261122">
                                            <p:txEl>
                                              <p:pRg st="2" end="2"/>
                                            </p:txEl>
                                          </p:spTgt>
                                        </p:tgtEl>
                                        <p:attrNameLst>
                                          <p:attrName>style.rotation</p:attrName>
                                        </p:attrNameLst>
                                      </p:cBhvr>
                                      <p:tavLst>
                                        <p:tav tm="0">
                                          <p:val>
                                            <p:fltVal val="90"/>
                                          </p:val>
                                        </p:tav>
                                        <p:tav tm="100000">
                                          <p:val>
                                            <p:fltVal val="0"/>
                                          </p:val>
                                        </p:tav>
                                      </p:tavLst>
                                    </p:anim>
                                    <p:animEffect transition="in" filter="fade">
                                      <p:cBhvr>
                                        <p:cTn id="17" dur="1000"/>
                                        <p:tgtEl>
                                          <p:spTgt spid="26112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5" presetClass="entr" presetSubtype="0" fill="hold" nodeType="clickEffect">
                                  <p:stCondLst>
                                    <p:cond delay="0"/>
                                  </p:stCondLst>
                                  <p:childTnLst>
                                    <p:set>
                                      <p:cBhvr>
                                        <p:cTn id="21" dur="1" fill="hold">
                                          <p:stCondLst>
                                            <p:cond delay="0"/>
                                          </p:stCondLst>
                                        </p:cTn>
                                        <p:tgtEl>
                                          <p:spTgt spid="261122">
                                            <p:txEl>
                                              <p:pRg st="3" end="3"/>
                                            </p:txEl>
                                          </p:spTgt>
                                        </p:tgtEl>
                                        <p:attrNameLst>
                                          <p:attrName>style.visibility</p:attrName>
                                        </p:attrNameLst>
                                      </p:cBhvr>
                                      <p:to>
                                        <p:strVal val="visible"/>
                                      </p:to>
                                    </p:set>
                                    <p:animEffect transition="in" filter="fade">
                                      <p:cBhvr>
                                        <p:cTn id="22" dur="2000"/>
                                        <p:tgtEl>
                                          <p:spTgt spid="261122">
                                            <p:txEl>
                                              <p:pRg st="3" end="3"/>
                                            </p:txEl>
                                          </p:spTgt>
                                        </p:tgtEl>
                                      </p:cBhvr>
                                    </p:animEffect>
                                    <p:anim calcmode="lin" valueType="num">
                                      <p:cBhvr>
                                        <p:cTn id="23" dur="2000" fill="hold"/>
                                        <p:tgtEl>
                                          <p:spTgt spid="261122">
                                            <p:txEl>
                                              <p:pRg st="3" end="3"/>
                                            </p:txEl>
                                          </p:spTgt>
                                        </p:tgtEl>
                                        <p:attrNameLst>
                                          <p:attrName>ppt_w</p:attrName>
                                        </p:attrNameLst>
                                      </p:cBhvr>
                                      <p:tavLst>
                                        <p:tav tm="0" fmla="#ppt_w*sin(2.5*pi*$)">
                                          <p:val>
                                            <p:fltVal val="0"/>
                                          </p:val>
                                        </p:tav>
                                        <p:tav tm="100000">
                                          <p:val>
                                            <p:fltVal val="1"/>
                                          </p:val>
                                        </p:tav>
                                      </p:tavLst>
                                    </p:anim>
                                    <p:anim calcmode="lin" valueType="num">
                                      <p:cBhvr>
                                        <p:cTn id="24" dur="2000" fill="hold"/>
                                        <p:tgtEl>
                                          <p:spTgt spid="261122">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31" presetClass="entr" presetSubtype="0" fill="hold" nodeType="clickEffect">
                                  <p:stCondLst>
                                    <p:cond delay="0"/>
                                  </p:stCondLst>
                                  <p:childTnLst>
                                    <p:set>
                                      <p:cBhvr>
                                        <p:cTn id="28" dur="1" fill="hold">
                                          <p:stCondLst>
                                            <p:cond delay="0"/>
                                          </p:stCondLst>
                                        </p:cTn>
                                        <p:tgtEl>
                                          <p:spTgt spid="261122">
                                            <p:txEl>
                                              <p:pRg st="4" end="4"/>
                                            </p:txEl>
                                          </p:spTgt>
                                        </p:tgtEl>
                                        <p:attrNameLst>
                                          <p:attrName>style.visibility</p:attrName>
                                        </p:attrNameLst>
                                      </p:cBhvr>
                                      <p:to>
                                        <p:strVal val="visible"/>
                                      </p:to>
                                    </p:set>
                                    <p:anim calcmode="lin" valueType="num">
                                      <p:cBhvr>
                                        <p:cTn id="29" dur="1000" fill="hold"/>
                                        <p:tgtEl>
                                          <p:spTgt spid="261122">
                                            <p:txEl>
                                              <p:pRg st="4" end="4"/>
                                            </p:txEl>
                                          </p:spTgt>
                                        </p:tgtEl>
                                        <p:attrNameLst>
                                          <p:attrName>ppt_w</p:attrName>
                                        </p:attrNameLst>
                                      </p:cBhvr>
                                      <p:tavLst>
                                        <p:tav tm="0">
                                          <p:val>
                                            <p:fltVal val="0"/>
                                          </p:val>
                                        </p:tav>
                                        <p:tav tm="100000">
                                          <p:val>
                                            <p:strVal val="#ppt_w"/>
                                          </p:val>
                                        </p:tav>
                                      </p:tavLst>
                                    </p:anim>
                                    <p:anim calcmode="lin" valueType="num">
                                      <p:cBhvr>
                                        <p:cTn id="30" dur="1000" fill="hold"/>
                                        <p:tgtEl>
                                          <p:spTgt spid="261122">
                                            <p:txEl>
                                              <p:pRg st="4" end="4"/>
                                            </p:txEl>
                                          </p:spTgt>
                                        </p:tgtEl>
                                        <p:attrNameLst>
                                          <p:attrName>ppt_h</p:attrName>
                                        </p:attrNameLst>
                                      </p:cBhvr>
                                      <p:tavLst>
                                        <p:tav tm="0">
                                          <p:val>
                                            <p:fltVal val="0"/>
                                          </p:val>
                                        </p:tav>
                                        <p:tav tm="100000">
                                          <p:val>
                                            <p:strVal val="#ppt_h"/>
                                          </p:val>
                                        </p:tav>
                                      </p:tavLst>
                                    </p:anim>
                                    <p:anim calcmode="lin" valueType="num">
                                      <p:cBhvr>
                                        <p:cTn id="31" dur="1000" fill="hold"/>
                                        <p:tgtEl>
                                          <p:spTgt spid="261122">
                                            <p:txEl>
                                              <p:pRg st="4" end="4"/>
                                            </p:txEl>
                                          </p:spTgt>
                                        </p:tgtEl>
                                        <p:attrNameLst>
                                          <p:attrName>style.rotation</p:attrName>
                                        </p:attrNameLst>
                                      </p:cBhvr>
                                      <p:tavLst>
                                        <p:tav tm="0">
                                          <p:val>
                                            <p:fltVal val="90"/>
                                          </p:val>
                                        </p:tav>
                                        <p:tav tm="100000">
                                          <p:val>
                                            <p:fltVal val="0"/>
                                          </p:val>
                                        </p:tav>
                                      </p:tavLst>
                                    </p:anim>
                                    <p:animEffect transition="in" filter="fade">
                                      <p:cBhvr>
                                        <p:cTn id="32" dur="1000"/>
                                        <p:tgtEl>
                                          <p:spTgt spid="261122">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1" presetClass="entr" presetSubtype="1" fill="hold" nodeType="clickEffect">
                                  <p:stCondLst>
                                    <p:cond delay="0"/>
                                  </p:stCondLst>
                                  <p:childTnLst>
                                    <p:set>
                                      <p:cBhvr>
                                        <p:cTn id="36" dur="1" fill="hold">
                                          <p:stCondLst>
                                            <p:cond delay="0"/>
                                          </p:stCondLst>
                                        </p:cTn>
                                        <p:tgtEl>
                                          <p:spTgt spid="261122">
                                            <p:txEl>
                                              <p:pRg st="5" end="5"/>
                                            </p:txEl>
                                          </p:spTgt>
                                        </p:tgtEl>
                                        <p:attrNameLst>
                                          <p:attrName>style.visibility</p:attrName>
                                        </p:attrNameLst>
                                      </p:cBhvr>
                                      <p:to>
                                        <p:strVal val="visible"/>
                                      </p:to>
                                    </p:set>
                                    <p:animEffect transition="in" filter="wheel(1)">
                                      <p:cBhvr>
                                        <p:cTn id="37" dur="2000"/>
                                        <p:tgtEl>
                                          <p:spTgt spid="261122">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1" presetClass="entr" presetSubtype="0" fill="hold" nodeType="clickEffect">
                                  <p:stCondLst>
                                    <p:cond delay="0"/>
                                  </p:stCondLst>
                                  <p:childTnLst>
                                    <p:set>
                                      <p:cBhvr>
                                        <p:cTn id="41" dur="1" fill="hold">
                                          <p:stCondLst>
                                            <p:cond delay="0"/>
                                          </p:stCondLst>
                                        </p:cTn>
                                        <p:tgtEl>
                                          <p:spTgt spid="261122">
                                            <p:txEl>
                                              <p:pRg st="6" end="6"/>
                                            </p:txEl>
                                          </p:spTgt>
                                        </p:tgtEl>
                                        <p:attrNameLst>
                                          <p:attrName>style.visibility</p:attrName>
                                        </p:attrNameLst>
                                      </p:cBhvr>
                                      <p:to>
                                        <p:strVal val="visible"/>
                                      </p:to>
                                    </p:set>
                                    <p:anim calcmode="lin" valueType="num">
                                      <p:cBhvr>
                                        <p:cTn id="42" dur="1000" fill="hold"/>
                                        <p:tgtEl>
                                          <p:spTgt spid="261122">
                                            <p:txEl>
                                              <p:pRg st="6" end="6"/>
                                            </p:txEl>
                                          </p:spTgt>
                                        </p:tgtEl>
                                        <p:attrNameLst>
                                          <p:attrName>ppt_w</p:attrName>
                                        </p:attrNameLst>
                                      </p:cBhvr>
                                      <p:tavLst>
                                        <p:tav tm="0">
                                          <p:val>
                                            <p:fltVal val="0"/>
                                          </p:val>
                                        </p:tav>
                                        <p:tav tm="100000">
                                          <p:val>
                                            <p:strVal val="#ppt_w"/>
                                          </p:val>
                                        </p:tav>
                                      </p:tavLst>
                                    </p:anim>
                                    <p:anim calcmode="lin" valueType="num">
                                      <p:cBhvr>
                                        <p:cTn id="43" dur="1000" fill="hold"/>
                                        <p:tgtEl>
                                          <p:spTgt spid="261122">
                                            <p:txEl>
                                              <p:pRg st="6" end="6"/>
                                            </p:txEl>
                                          </p:spTgt>
                                        </p:tgtEl>
                                        <p:attrNameLst>
                                          <p:attrName>ppt_h</p:attrName>
                                        </p:attrNameLst>
                                      </p:cBhvr>
                                      <p:tavLst>
                                        <p:tav tm="0">
                                          <p:val>
                                            <p:fltVal val="0"/>
                                          </p:val>
                                        </p:tav>
                                        <p:tav tm="100000">
                                          <p:val>
                                            <p:strVal val="#ppt_h"/>
                                          </p:val>
                                        </p:tav>
                                      </p:tavLst>
                                    </p:anim>
                                    <p:anim calcmode="lin" valueType="num">
                                      <p:cBhvr>
                                        <p:cTn id="44" dur="1000" fill="hold"/>
                                        <p:tgtEl>
                                          <p:spTgt spid="261122">
                                            <p:txEl>
                                              <p:pRg st="6" end="6"/>
                                            </p:txEl>
                                          </p:spTgt>
                                        </p:tgtEl>
                                        <p:attrNameLst>
                                          <p:attrName>style.rotation</p:attrName>
                                        </p:attrNameLst>
                                      </p:cBhvr>
                                      <p:tavLst>
                                        <p:tav tm="0">
                                          <p:val>
                                            <p:fltVal val="90"/>
                                          </p:val>
                                        </p:tav>
                                        <p:tav tm="100000">
                                          <p:val>
                                            <p:fltVal val="0"/>
                                          </p:val>
                                        </p:tav>
                                      </p:tavLst>
                                    </p:anim>
                                    <p:animEffect transition="in" filter="fade">
                                      <p:cBhvr>
                                        <p:cTn id="45" dur="1000"/>
                                        <p:tgtEl>
                                          <p:spTgt spid="26112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2"/>
          <p:cNvSpPr>
            <a:spLocks noGrp="1" noChangeArrowheads="1"/>
          </p:cNvSpPr>
          <p:nvPr>
            <p:ph type="sldNum" sz="quarter" idx="12"/>
          </p:nvPr>
        </p:nvSpPr>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F4C445FF-3D84-4C7F-BFB2-33FC253D309A}" type="slidenum">
              <a:rPr lang="ar-SA" altLang="fa-IR">
                <a:solidFill>
                  <a:srgbClr val="EAEAEA"/>
                </a:solidFill>
              </a:rPr>
              <a:pPr eaLnBrk="1" hangingPunct="1"/>
              <a:t>5</a:t>
            </a:fld>
            <a:endParaRPr lang="en-US" altLang="fa-IR">
              <a:solidFill>
                <a:srgbClr val="EAEAEA"/>
              </a:solidFill>
            </a:endParaRPr>
          </a:p>
        </p:txBody>
      </p:sp>
      <p:sp>
        <p:nvSpPr>
          <p:cNvPr id="2050" name="Rectangle 2"/>
          <p:cNvSpPr>
            <a:spLocks noGrp="1" noChangeArrowheads="1"/>
          </p:cNvSpPr>
          <p:nvPr>
            <p:ph type="ctrTitle"/>
          </p:nvPr>
        </p:nvSpPr>
        <p:spPr>
          <a:xfrm>
            <a:off x="1703388" y="333376"/>
            <a:ext cx="8856662" cy="6119813"/>
          </a:xfrm>
        </p:spPr>
        <p:txBody>
          <a:bodyPr anchor="t">
            <a:noAutofit/>
          </a:bodyPr>
          <a:lstStyle/>
          <a:p>
            <a:pPr marL="342900" indent="-342900">
              <a:lnSpc>
                <a:spcPct val="150000"/>
              </a:lnSpc>
              <a:spcBef>
                <a:spcPct val="20000"/>
              </a:spcBef>
              <a:defRPr/>
            </a:pPr>
            <a:r>
              <a:rPr lang="fa-IR" sz="4000" b="1" dirty="0">
                <a:solidFill>
                  <a:srgbClr val="99CC00"/>
                </a:solidFill>
                <a:latin typeface="Verdana"/>
                <a:ea typeface="+mn-ea"/>
                <a:cs typeface="B Titr" pitchFamily="2" charset="-78"/>
              </a:rPr>
              <a:t>ضوابط کلاس(مهم)</a:t>
            </a:r>
            <a:r>
              <a:rPr lang="fa-IR" sz="2400" b="1" dirty="0">
                <a:solidFill>
                  <a:srgbClr val="99CC00"/>
                </a:solidFill>
                <a:latin typeface="Verdana"/>
                <a:ea typeface="+mn-ea"/>
                <a:cs typeface="B Titr" pitchFamily="2" charset="-78"/>
              </a:rPr>
              <a:t/>
            </a:r>
            <a:br>
              <a:rPr lang="fa-IR" sz="2400" b="1" dirty="0">
                <a:solidFill>
                  <a:srgbClr val="99CC00"/>
                </a:solidFill>
                <a:latin typeface="Verdana"/>
                <a:ea typeface="+mn-ea"/>
                <a:cs typeface="B Titr" pitchFamily="2" charset="-78"/>
              </a:rPr>
            </a:br>
            <a:r>
              <a:rPr lang="fa-IR" sz="2400" b="1" dirty="0">
                <a:solidFill>
                  <a:srgbClr val="99CC00"/>
                </a:solidFill>
                <a:latin typeface="Verdana"/>
                <a:ea typeface="+mn-ea"/>
                <a:cs typeface="B Titr" pitchFamily="2" charset="-78"/>
              </a:rPr>
              <a:t>*حضور در کلاس بعد از 5 دقیقه غیبت</a:t>
            </a:r>
            <a:br>
              <a:rPr lang="fa-IR" sz="2400" b="1" dirty="0">
                <a:solidFill>
                  <a:srgbClr val="99CC00"/>
                </a:solidFill>
                <a:latin typeface="Verdana"/>
                <a:ea typeface="+mn-ea"/>
                <a:cs typeface="B Titr" pitchFamily="2" charset="-78"/>
              </a:rPr>
            </a:br>
            <a:r>
              <a:rPr lang="fa-IR" sz="2400" b="1" dirty="0">
                <a:solidFill>
                  <a:srgbClr val="99CC00"/>
                </a:solidFill>
                <a:latin typeface="Verdana"/>
                <a:cs typeface="B Titr" pitchFamily="2" charset="-78"/>
              </a:rPr>
              <a:t>*احترام درس و کلاس رعایت شود</a:t>
            </a:r>
            <a:br>
              <a:rPr lang="fa-IR" sz="2400" b="1" dirty="0">
                <a:solidFill>
                  <a:srgbClr val="99CC00"/>
                </a:solidFill>
                <a:latin typeface="Verdana"/>
                <a:cs typeface="B Titr" pitchFamily="2" charset="-78"/>
              </a:rPr>
            </a:br>
            <a:r>
              <a:rPr lang="fa-IR" sz="2400" b="1" dirty="0">
                <a:solidFill>
                  <a:srgbClr val="99CC00"/>
                </a:solidFill>
                <a:latin typeface="Verdana"/>
                <a:cs typeface="B Titr" pitchFamily="2" charset="-78"/>
              </a:rPr>
              <a:t>1- صحبت غیر درسی در کلاس  ممنوع(تاثیر در نمره)</a:t>
            </a:r>
            <a:br>
              <a:rPr lang="fa-IR" sz="2400" b="1" dirty="0">
                <a:solidFill>
                  <a:srgbClr val="99CC00"/>
                </a:solidFill>
                <a:latin typeface="Verdana"/>
                <a:cs typeface="B Titr" pitchFamily="2" charset="-78"/>
              </a:rPr>
            </a:br>
            <a:r>
              <a:rPr lang="fa-IR" sz="2400" b="1" dirty="0">
                <a:solidFill>
                  <a:srgbClr val="99CC00"/>
                </a:solidFill>
                <a:latin typeface="Verdana"/>
                <a:cs typeface="B Titr" pitchFamily="2" charset="-78"/>
              </a:rPr>
              <a:t>2- هر نوع استفاده از گوشی همراه ممنوع (تاثیر در نمره)</a:t>
            </a:r>
            <a:br>
              <a:rPr lang="fa-IR" sz="2400" b="1" dirty="0">
                <a:solidFill>
                  <a:srgbClr val="99CC00"/>
                </a:solidFill>
                <a:latin typeface="Verdana"/>
                <a:cs typeface="B Titr" pitchFamily="2" charset="-78"/>
              </a:rPr>
            </a:br>
            <a:r>
              <a:rPr lang="fa-IR" sz="2400" b="1" dirty="0">
                <a:solidFill>
                  <a:srgbClr val="99CC00"/>
                </a:solidFill>
                <a:latin typeface="Verdana"/>
                <a:cs typeface="B Titr" pitchFamily="2" charset="-78"/>
              </a:rPr>
              <a:t>3- بیرون رفتن از کلاس به منزله غیبت می باشد</a:t>
            </a:r>
            <a:br>
              <a:rPr lang="fa-IR" sz="2400" b="1" dirty="0">
                <a:solidFill>
                  <a:srgbClr val="99CC00"/>
                </a:solidFill>
                <a:latin typeface="Verdana"/>
                <a:cs typeface="B Titr" pitchFamily="2" charset="-78"/>
              </a:rPr>
            </a:br>
            <a:r>
              <a:rPr lang="fa-IR" sz="2400" b="1" dirty="0">
                <a:solidFill>
                  <a:srgbClr val="99CC00"/>
                </a:solidFill>
                <a:latin typeface="Verdana"/>
                <a:cs typeface="B Titr" pitchFamily="2" charset="-78"/>
              </a:rPr>
              <a:t>4- نوع پوشش مناسب</a:t>
            </a:r>
            <a:br>
              <a:rPr lang="fa-IR" sz="2400" b="1" dirty="0">
                <a:solidFill>
                  <a:srgbClr val="99CC00"/>
                </a:solidFill>
                <a:latin typeface="Verdana"/>
                <a:cs typeface="B Titr" pitchFamily="2" charset="-78"/>
              </a:rPr>
            </a:br>
            <a:r>
              <a:rPr lang="fa-IR" sz="2000" b="1" dirty="0">
                <a:solidFill>
                  <a:srgbClr val="99CC00"/>
                </a:solidFill>
                <a:latin typeface="Verdana"/>
                <a:cs typeface="B Titr" pitchFamily="2" charset="-78"/>
              </a:rPr>
              <a:t>5- انتقال از کلاس به کلاس دیگر ممکن نیست مگر در حال ضرورت و کسانی که از کلاسی به کلاس دیگر انتقال پیدا می کنند حتما در اول و آخر ترم لیست حضور و غیاب خود را (در هر دو کلاس) چک کنند تا حذف نشوند </a:t>
            </a:r>
            <a:r>
              <a:rPr lang="fa-IR" sz="2000" b="1" dirty="0">
                <a:solidFill>
                  <a:srgbClr val="FF0000"/>
                </a:solidFill>
                <a:latin typeface="Verdana"/>
                <a:cs typeface="B Titr" pitchFamily="2" charset="-78"/>
              </a:rPr>
              <a:t>استاد هیچ مسئولیتی ندارد</a:t>
            </a:r>
            <a:r>
              <a:rPr lang="fa-IR" sz="2000" b="1" dirty="0">
                <a:solidFill>
                  <a:srgbClr val="99CC00"/>
                </a:solidFill>
                <a:latin typeface="Verdana"/>
                <a:cs typeface="B Titr" pitchFamily="2" charset="-78"/>
              </a:rPr>
              <a:t/>
            </a:r>
            <a:br>
              <a:rPr lang="fa-IR" sz="2000" b="1" dirty="0">
                <a:solidFill>
                  <a:srgbClr val="99CC00"/>
                </a:solidFill>
                <a:latin typeface="Verdana"/>
                <a:cs typeface="B Titr" pitchFamily="2" charset="-78"/>
              </a:rPr>
            </a:br>
            <a:r>
              <a:rPr lang="fa-IR" sz="2000" b="1" dirty="0">
                <a:solidFill>
                  <a:schemeClr val="tx2">
                    <a:lumMod val="75000"/>
                  </a:schemeClr>
                </a:solidFill>
                <a:latin typeface="Verdana"/>
                <a:cs typeface="B Titr" pitchFamily="2" charset="-78"/>
              </a:rPr>
              <a:t>گل محمدی</a:t>
            </a:r>
            <a:r>
              <a:rPr lang="en-US" sz="5400" dirty="0">
                <a:solidFill>
                  <a:srgbClr val="FF66FF"/>
                </a:solidFill>
              </a:rPr>
              <a:t/>
            </a:r>
            <a:br>
              <a:rPr lang="en-US" sz="5400" dirty="0">
                <a:solidFill>
                  <a:srgbClr val="FF66FF"/>
                </a:solidFill>
              </a:rPr>
            </a:br>
            <a:endParaRPr lang="en-US" dirty="0" smtClean="0">
              <a:cs typeface="Nazanin" pitchFamily="2" charset="-78"/>
            </a:endParaRPr>
          </a:p>
        </p:txBody>
      </p:sp>
      <p:sp>
        <p:nvSpPr>
          <p:cNvPr id="7172" name="WordArt 4"/>
          <p:cNvSpPr>
            <a:spLocks noChangeArrowheads="1" noChangeShapeType="1" noTextEdit="1"/>
          </p:cNvSpPr>
          <p:nvPr/>
        </p:nvSpPr>
        <p:spPr bwMode="auto">
          <a:xfrm>
            <a:off x="4511676" y="2565400"/>
            <a:ext cx="3744913" cy="10033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nUp">
              <a:avLst>
                <a:gd name="adj" fmla="val 85713"/>
              </a:avLst>
            </a:prstTxWarp>
          </a:bodyPr>
          <a:lstStyle/>
          <a:p>
            <a:pPr algn="ctr" rtl="0" fontAlgn="base">
              <a:spcBef>
                <a:spcPct val="0"/>
              </a:spcBef>
              <a:spcAft>
                <a:spcPct val="0"/>
              </a:spcAft>
            </a:pPr>
            <a:endParaRPr lang="fa-IR" sz="3600" kern="10">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cs typeface="Titr" panose="00000700000000000000" pitchFamily="2" charset="-78"/>
            </a:endParaRPr>
          </a:p>
        </p:txBody>
      </p:sp>
    </p:spTree>
    <p:custDataLst>
      <p:tags r:id="rId1"/>
    </p:custDataLst>
    <p:extLst>
      <p:ext uri="{BB962C8B-B14F-4D97-AF65-F5344CB8AC3E}">
        <p14:creationId xmlns:p14="http://schemas.microsoft.com/office/powerpoint/2010/main" val="27167728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grpId="0" nodeType="clickEffect">
                                  <p:stCondLst>
                                    <p:cond delay="0"/>
                                  </p:stCondLst>
                                  <p:iterate type="lt">
                                    <p:tmPct val="10000"/>
                                  </p:iterate>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CE887648-5B59-465D-9350-D7259EA7D1E1}" type="slidenum">
              <a:rPr lang="ar-SA" altLang="fa-IR">
                <a:solidFill>
                  <a:srgbClr val="EAEAEA"/>
                </a:solidFill>
              </a:rPr>
              <a:pPr eaLnBrk="1" hangingPunct="1"/>
              <a:t>6</a:t>
            </a:fld>
            <a:endParaRPr lang="en-US" altLang="fa-IR">
              <a:solidFill>
                <a:srgbClr val="EAEAEA"/>
              </a:solidFill>
            </a:endParaRPr>
          </a:p>
        </p:txBody>
      </p:sp>
      <p:sp>
        <p:nvSpPr>
          <p:cNvPr id="16386" name="Rectangle 2"/>
          <p:cNvSpPr>
            <a:spLocks noGrp="1" noChangeArrowheads="1"/>
          </p:cNvSpPr>
          <p:nvPr>
            <p:ph type="title"/>
          </p:nvPr>
        </p:nvSpPr>
        <p:spPr/>
        <p:txBody>
          <a:bodyPr>
            <a:normAutofit fontScale="90000"/>
          </a:bodyPr>
          <a:lstStyle/>
          <a:p>
            <a:pPr marL="342900" indent="-342900">
              <a:spcBef>
                <a:spcPct val="20000"/>
              </a:spcBef>
              <a:defRPr/>
            </a:pPr>
            <a:r>
              <a:rPr lang="fa-IR" sz="8000" dirty="0">
                <a:solidFill>
                  <a:srgbClr val="EAEAEA"/>
                </a:solidFill>
                <a:latin typeface="Verdana"/>
                <a:ea typeface="+mn-ea"/>
                <a:cs typeface="B Titr" pitchFamily="2" charset="-78"/>
              </a:rPr>
              <a:t/>
            </a:r>
            <a:br>
              <a:rPr lang="fa-IR" sz="8000" dirty="0">
                <a:solidFill>
                  <a:srgbClr val="EAEAEA"/>
                </a:solidFill>
                <a:latin typeface="Verdana"/>
                <a:ea typeface="+mn-ea"/>
                <a:cs typeface="B Titr" pitchFamily="2" charset="-78"/>
              </a:rPr>
            </a:br>
            <a:r>
              <a:rPr lang="fa-IR" sz="8000" dirty="0">
                <a:solidFill>
                  <a:srgbClr val="EAEAEA"/>
                </a:solidFill>
                <a:latin typeface="Verdana"/>
                <a:ea typeface="+mn-ea"/>
                <a:cs typeface="B Titr" pitchFamily="2" charset="-78"/>
              </a:rPr>
              <a:t/>
            </a:r>
            <a:br>
              <a:rPr lang="fa-IR" sz="8000" dirty="0">
                <a:solidFill>
                  <a:srgbClr val="EAEAEA"/>
                </a:solidFill>
                <a:latin typeface="Verdana"/>
                <a:ea typeface="+mn-ea"/>
                <a:cs typeface="B Titr" pitchFamily="2" charset="-78"/>
              </a:rPr>
            </a:br>
            <a:endParaRPr lang="en-US" dirty="0" smtClean="0">
              <a:solidFill>
                <a:srgbClr val="FF0000"/>
              </a:solidFill>
              <a:cs typeface="Titr" pitchFamily="2" charset="-78"/>
            </a:endParaRPr>
          </a:p>
        </p:txBody>
      </p:sp>
      <p:sp>
        <p:nvSpPr>
          <p:cNvPr id="16387" name="Rectangle 3"/>
          <p:cNvSpPr>
            <a:spLocks noGrp="1" noChangeArrowheads="1"/>
          </p:cNvSpPr>
          <p:nvPr>
            <p:ph type="body" idx="1"/>
          </p:nvPr>
        </p:nvSpPr>
        <p:spPr>
          <a:xfrm>
            <a:off x="1847850" y="260350"/>
            <a:ext cx="8496300" cy="6337300"/>
          </a:xfrm>
        </p:spPr>
        <p:txBody>
          <a:bodyPr/>
          <a:lstStyle/>
          <a:p>
            <a:pPr eaLnBrk="1" hangingPunct="1">
              <a:buFont typeface="Wingdings" panose="05000000000000000000" pitchFamily="2" charset="2"/>
              <a:buNone/>
              <a:defRPr/>
            </a:pPr>
            <a:r>
              <a:rPr lang="fa-IR" dirty="0" smtClean="0"/>
              <a:t>موضوعات کنفرانس</a:t>
            </a:r>
          </a:p>
          <a:p>
            <a:pPr marL="514350" indent="-514350">
              <a:buFont typeface="Wingdings" panose="05000000000000000000" pitchFamily="2" charset="2"/>
              <a:buAutoNum type="arabic1Minus"/>
              <a:defRPr/>
            </a:pPr>
            <a:r>
              <a:rPr lang="fa-IR" dirty="0" smtClean="0"/>
              <a:t>چرا باید نماز خواند و چرا باید نماز را به عربی خواند</a:t>
            </a:r>
          </a:p>
          <a:p>
            <a:pPr marL="514350" indent="-514350">
              <a:buFont typeface="Wingdings" panose="05000000000000000000" pitchFamily="2" charset="2"/>
              <a:buAutoNum type="arabic1Minus"/>
              <a:defRPr/>
            </a:pPr>
            <a:r>
              <a:rPr lang="fa-IR" dirty="0" smtClean="0"/>
              <a:t>توسل از نگاه قرآن و وهابیت </a:t>
            </a:r>
          </a:p>
          <a:p>
            <a:pPr marL="514350" indent="-514350">
              <a:buFont typeface="Wingdings" panose="05000000000000000000" pitchFamily="2" charset="2"/>
              <a:buAutoNum type="arabic1Minus"/>
              <a:defRPr/>
            </a:pPr>
            <a:r>
              <a:rPr lang="fa-IR" dirty="0" smtClean="0"/>
              <a:t>علل گرفتاری مومنان در دنیا </a:t>
            </a:r>
          </a:p>
          <a:p>
            <a:pPr marL="514350" indent="-514350">
              <a:buFont typeface="Wingdings" panose="05000000000000000000" pitchFamily="2" charset="2"/>
              <a:buAutoNum type="arabic1Minus"/>
              <a:defRPr/>
            </a:pPr>
            <a:r>
              <a:rPr lang="fa-IR" dirty="0" smtClean="0"/>
              <a:t>خلقت انسان از نظر قرآن وعلوم پزشکی </a:t>
            </a:r>
          </a:p>
          <a:p>
            <a:pPr marL="514350" indent="-514350">
              <a:buFont typeface="Wingdings" panose="05000000000000000000" pitchFamily="2" charset="2"/>
              <a:buAutoNum type="arabic1Minus"/>
              <a:defRPr/>
            </a:pPr>
            <a:r>
              <a:rPr lang="fa-IR" dirty="0" smtClean="0"/>
              <a:t>(اعجاز علمی) کیهان شناسی از نظر قران و نجوم</a:t>
            </a:r>
          </a:p>
          <a:p>
            <a:pPr marL="514350" indent="-514350">
              <a:buFont typeface="Wingdings" panose="05000000000000000000" pitchFamily="2" charset="2"/>
              <a:buAutoNum type="arabic1Minus"/>
              <a:defRPr/>
            </a:pPr>
            <a:r>
              <a:rPr lang="fa-IR" dirty="0" smtClean="0"/>
              <a:t>تفاوت زن و مرد (ارث و دیه)</a:t>
            </a:r>
          </a:p>
          <a:p>
            <a:pPr marL="514350" indent="-514350">
              <a:buFont typeface="Wingdings" panose="05000000000000000000" pitchFamily="2" charset="2"/>
              <a:buAutoNum type="arabic1Minus"/>
              <a:defRPr/>
            </a:pPr>
            <a:r>
              <a:rPr lang="fa-IR" dirty="0" smtClean="0"/>
              <a:t>چرایی حجاب در قرآن و اسلام </a:t>
            </a:r>
          </a:p>
          <a:p>
            <a:pPr marL="514350" indent="-514350">
              <a:buFont typeface="Wingdings" panose="05000000000000000000" pitchFamily="2" charset="2"/>
              <a:buAutoNum type="arabic1Minus"/>
              <a:defRPr/>
            </a:pPr>
            <a:endParaRPr lang="fa-IR" dirty="0" smtClean="0"/>
          </a:p>
          <a:p>
            <a:pPr marL="0" indent="0">
              <a:buNone/>
              <a:defRPr/>
            </a:pPr>
            <a:endParaRPr lang="fa-IR" dirty="0" smtClean="0"/>
          </a:p>
        </p:txBody>
      </p:sp>
      <p:pic>
        <p:nvPicPr>
          <p:cNvPr id="8197" name="Picture 4" descr="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7176" y="2205039"/>
            <a:ext cx="23907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8334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D5C749EA-5B11-4379-816F-D6F62CD1FC27}" type="slidenum">
              <a:rPr lang="ar-SA" altLang="fa-IR">
                <a:solidFill>
                  <a:srgbClr val="EAEAEA"/>
                </a:solidFill>
              </a:rPr>
              <a:pPr eaLnBrk="1" hangingPunct="1"/>
              <a:t>7</a:t>
            </a:fld>
            <a:endParaRPr lang="en-US" altLang="fa-IR">
              <a:solidFill>
                <a:srgbClr val="EAEAEA"/>
              </a:solidFill>
            </a:endParaRPr>
          </a:p>
        </p:txBody>
      </p:sp>
      <p:sp>
        <p:nvSpPr>
          <p:cNvPr id="16386" name="Rectangle 2"/>
          <p:cNvSpPr>
            <a:spLocks noGrp="1" noChangeArrowheads="1"/>
          </p:cNvSpPr>
          <p:nvPr>
            <p:ph type="title"/>
          </p:nvPr>
        </p:nvSpPr>
        <p:spPr>
          <a:xfrm>
            <a:off x="1703388" y="404813"/>
            <a:ext cx="8424862" cy="6335712"/>
          </a:xfrm>
        </p:spPr>
        <p:txBody>
          <a:bodyPr vert="horz" lIns="0" tIns="45720" rIns="0" bIns="45720" rtlCol="1" anchor="t" anchorCtr="0">
            <a:normAutofit/>
          </a:bodyPr>
          <a:lstStyle/>
          <a:p>
            <a:pPr marL="514350" indent="-514350">
              <a:spcBef>
                <a:spcPct val="20000"/>
              </a:spcBef>
              <a:defRPr/>
            </a:pPr>
            <a:r>
              <a:rPr lang="fa-IR" sz="3200" dirty="0">
                <a:latin typeface="+mn-lt"/>
                <a:ea typeface="+mn-ea"/>
                <a:cs typeface="+mn-cs"/>
              </a:rPr>
              <a:t>   </a:t>
            </a:r>
            <a:endParaRPr lang="en-US" dirty="0" smtClean="0">
              <a:solidFill>
                <a:srgbClr val="FF0000"/>
              </a:solidFill>
              <a:cs typeface="Titr" pitchFamily="2" charset="-78"/>
            </a:endParaRPr>
          </a:p>
        </p:txBody>
      </p:sp>
      <p:pic>
        <p:nvPicPr>
          <p:cNvPr id="9220" name="Picture 4" descr="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7176" y="4819651"/>
            <a:ext cx="23907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1"/>
          <p:cNvSpPr>
            <a:spLocks noGrp="1"/>
          </p:cNvSpPr>
          <p:nvPr>
            <p:ph idx="1"/>
          </p:nvPr>
        </p:nvSpPr>
        <p:spPr>
          <a:xfrm>
            <a:off x="1703388" y="692151"/>
            <a:ext cx="8507412" cy="5438775"/>
          </a:xfrm>
        </p:spPr>
        <p:txBody>
          <a:bodyPr/>
          <a:lstStyle/>
          <a:p>
            <a:pPr marL="0" indent="0">
              <a:lnSpc>
                <a:spcPct val="150000"/>
              </a:lnSpc>
              <a:buNone/>
              <a:defRPr/>
            </a:pPr>
            <a:r>
              <a:rPr lang="fa-IR" sz="3200" dirty="0" smtClean="0">
                <a:ea typeface="+mj-ea"/>
                <a:cs typeface="0 Compset" panose="00000400000000000000" pitchFamily="2" charset="-78"/>
              </a:rPr>
              <a:t>س </a:t>
            </a:r>
            <a:r>
              <a:rPr lang="fa-IR" sz="3200" dirty="0">
                <a:ea typeface="+mj-ea"/>
                <a:cs typeface="0 Compset" panose="00000400000000000000" pitchFamily="2" charset="-78"/>
              </a:rPr>
              <a:t>- بررسی حدود عدالت الهی(انفاقات جهان چطور با عدالت همخوانی دارد)</a:t>
            </a:r>
            <a:br>
              <a:rPr lang="fa-IR" sz="3200" dirty="0">
                <a:ea typeface="+mj-ea"/>
                <a:cs typeface="0 Compset" panose="00000400000000000000" pitchFamily="2" charset="-78"/>
              </a:rPr>
            </a:br>
            <a:r>
              <a:rPr lang="fa-IR" sz="3200" dirty="0" smtClean="0">
                <a:ea typeface="+mj-ea"/>
                <a:cs typeface="0 Compset" panose="00000400000000000000" pitchFamily="2" charset="-78"/>
              </a:rPr>
              <a:t>ظ- جایگاه توبه و چگونگی پذیرش آن در قرآن</a:t>
            </a:r>
          </a:p>
          <a:p>
            <a:pPr marL="0" indent="0">
              <a:lnSpc>
                <a:spcPct val="150000"/>
              </a:lnSpc>
              <a:buNone/>
              <a:defRPr/>
            </a:pPr>
            <a:r>
              <a:rPr lang="fa-IR" sz="3200" dirty="0" smtClean="0">
                <a:ea typeface="+mj-ea"/>
                <a:cs typeface="0 Compset" panose="00000400000000000000" pitchFamily="2" charset="-78"/>
              </a:rPr>
              <a:t>غ- حقیقت جن در قرآن </a:t>
            </a:r>
          </a:p>
          <a:p>
            <a:pPr marL="0" indent="0">
              <a:buNone/>
              <a:defRPr/>
            </a:pPr>
            <a:r>
              <a:rPr lang="fa-IR" dirty="0">
                <a:solidFill>
                  <a:srgbClr val="EAEAEA"/>
                </a:solidFill>
                <a:ea typeface="+mj-ea"/>
              </a:rPr>
              <a:t/>
            </a:r>
            <a:br>
              <a:rPr lang="fa-IR" dirty="0">
                <a:solidFill>
                  <a:srgbClr val="EAEAEA"/>
                </a:solidFill>
                <a:ea typeface="+mj-ea"/>
              </a:rPr>
            </a:br>
            <a:endParaRPr lang="fa-IR" dirty="0"/>
          </a:p>
        </p:txBody>
      </p:sp>
    </p:spTree>
    <p:extLst>
      <p:ext uri="{BB962C8B-B14F-4D97-AF65-F5344CB8AC3E}">
        <p14:creationId xmlns:p14="http://schemas.microsoft.com/office/powerpoint/2010/main" val="36991704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fld id="{8F83D803-8F13-41E3-9CE0-5C93767D5E80}" type="slidenum">
              <a:rPr lang="ar-SA" altLang="fa-IR">
                <a:solidFill>
                  <a:srgbClr val="EAEAEA"/>
                </a:solidFill>
              </a:rPr>
              <a:pPr eaLnBrk="1" hangingPunct="1"/>
              <a:t>8</a:t>
            </a:fld>
            <a:endParaRPr lang="en-US" altLang="fa-IR">
              <a:solidFill>
                <a:srgbClr val="EAEAEA"/>
              </a:solidFill>
            </a:endParaRPr>
          </a:p>
        </p:txBody>
      </p:sp>
      <p:sp>
        <p:nvSpPr>
          <p:cNvPr id="4099" name="Rectangle 3"/>
          <p:cNvSpPr>
            <a:spLocks noGrp="1" noChangeArrowheads="1"/>
          </p:cNvSpPr>
          <p:nvPr>
            <p:ph type="body" idx="1"/>
          </p:nvPr>
        </p:nvSpPr>
        <p:spPr>
          <a:xfrm>
            <a:off x="1952625" y="928688"/>
            <a:ext cx="8229600" cy="5257800"/>
          </a:xfrm>
        </p:spPr>
        <p:txBody>
          <a:bodyPr/>
          <a:lstStyle/>
          <a:p>
            <a:pPr eaLnBrk="1" hangingPunct="1">
              <a:buFont typeface="Wingdings" panose="05000000000000000000" pitchFamily="2" charset="2"/>
              <a:buNone/>
            </a:pPr>
            <a:r>
              <a:rPr lang="fa-IR" altLang="fa-IR" sz="3600" dirty="0">
                <a:cs typeface="B Titr" panose="00000700000000000000" pitchFamily="2" charset="-78"/>
              </a:rPr>
              <a:t>             </a:t>
            </a:r>
          </a:p>
          <a:p>
            <a:pPr eaLnBrk="1" hangingPunct="1">
              <a:buFont typeface="Wingdings" panose="05000000000000000000" pitchFamily="2" charset="2"/>
              <a:buNone/>
            </a:pPr>
            <a:r>
              <a:rPr lang="fa-IR" altLang="fa-IR" sz="3600" dirty="0">
                <a:cs typeface="B Titr" panose="00000700000000000000" pitchFamily="2" charset="-78"/>
              </a:rPr>
              <a:t>                اهمیت درس تفسیر</a:t>
            </a:r>
          </a:p>
          <a:p>
            <a:pPr eaLnBrk="1" hangingPunct="1">
              <a:buFont typeface="Wingdings" panose="05000000000000000000" pitchFamily="2" charset="2"/>
              <a:buNone/>
            </a:pPr>
            <a:endParaRPr lang="fa-IR" altLang="fa-IR" sz="3600" dirty="0">
              <a:cs typeface="B Titr" panose="00000700000000000000" pitchFamily="2" charset="-78"/>
            </a:endParaRPr>
          </a:p>
          <a:p>
            <a:pPr eaLnBrk="1" hangingPunct="1">
              <a:buFont typeface="Wingdings" panose="05000000000000000000" pitchFamily="2" charset="2"/>
              <a:buNone/>
            </a:pPr>
            <a:endParaRPr lang="fa-IR" altLang="fa-IR" sz="3600" dirty="0">
              <a:cs typeface="B Titr" panose="00000700000000000000" pitchFamily="2" charset="-78"/>
            </a:endParaRPr>
          </a:p>
          <a:p>
            <a:pPr algn="ctr" eaLnBrk="1" hangingPunct="1">
              <a:buFont typeface="Wingdings" panose="05000000000000000000" pitchFamily="2" charset="2"/>
              <a:buNone/>
            </a:pPr>
            <a:r>
              <a:rPr lang="fa-IR" altLang="fa-IR" sz="3600" dirty="0">
                <a:cs typeface="B Titr" panose="00000700000000000000" pitchFamily="2" charset="-78"/>
              </a:rPr>
              <a:t>کتاب : تفسیر موضوعی قرآن </a:t>
            </a:r>
          </a:p>
          <a:p>
            <a:pPr algn="ctr" eaLnBrk="1" hangingPunct="1">
              <a:buFont typeface="Wingdings" panose="05000000000000000000" pitchFamily="2" charset="2"/>
              <a:buNone/>
            </a:pPr>
            <a:r>
              <a:rPr lang="fa-IR" altLang="fa-IR" sz="3600" dirty="0">
                <a:cs typeface="B Titr" panose="00000700000000000000" pitchFamily="2" charset="-78"/>
              </a:rPr>
              <a:t>(بر گرفته از تفسیر نمونه)</a:t>
            </a:r>
          </a:p>
          <a:p>
            <a:pPr algn="l" eaLnBrk="1" hangingPunct="1">
              <a:buFont typeface="Wingdings" panose="05000000000000000000" pitchFamily="2" charset="2"/>
              <a:buNone/>
            </a:pPr>
            <a:r>
              <a:rPr lang="fa-IR" altLang="fa-IR" sz="2400" dirty="0">
                <a:cs typeface="B Titr" panose="00000700000000000000" pitchFamily="2" charset="-78"/>
              </a:rPr>
              <a:t>(تدوین علیرضا کمالی)</a:t>
            </a:r>
          </a:p>
          <a:p>
            <a:pPr algn="ctr" eaLnBrk="1" hangingPunct="1">
              <a:buFont typeface="Wingdings" panose="05000000000000000000" pitchFamily="2" charset="2"/>
              <a:buNone/>
            </a:pPr>
            <a:endParaRPr lang="en-US" altLang="fa-IR" sz="3600" dirty="0">
              <a:cs typeface="B Titr" panose="00000700000000000000" pitchFamily="2" charset="-78"/>
            </a:endParaRPr>
          </a:p>
        </p:txBody>
      </p:sp>
      <p:pic>
        <p:nvPicPr>
          <p:cNvPr id="8196" name="Picture 4" descr="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2413" y="0"/>
            <a:ext cx="2889251" cy="280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40910071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anim calcmode="lin" valueType="num">
                                      <p:cBhvr>
                                        <p:cTn id="7" dur="500" fill="hold"/>
                                        <p:tgtEl>
                                          <p:spTgt spid="8196"/>
                                        </p:tgtEl>
                                        <p:attrNameLst>
                                          <p:attrName>ppt_w</p:attrName>
                                        </p:attrNameLst>
                                      </p:cBhvr>
                                      <p:tavLst>
                                        <p:tav tm="0">
                                          <p:val>
                                            <p:fltVal val="0"/>
                                          </p:val>
                                        </p:tav>
                                        <p:tav tm="100000">
                                          <p:val>
                                            <p:strVal val="#ppt_w"/>
                                          </p:val>
                                        </p:tav>
                                      </p:tavLst>
                                    </p:anim>
                                    <p:anim calcmode="lin" valueType="num">
                                      <p:cBhvr>
                                        <p:cTn id="8" dur="500" fill="hold"/>
                                        <p:tgtEl>
                                          <p:spTgt spid="8196"/>
                                        </p:tgtEl>
                                        <p:attrNameLst>
                                          <p:attrName>ppt_h</p:attrName>
                                        </p:attrNameLst>
                                      </p:cBhvr>
                                      <p:tavLst>
                                        <p:tav tm="0">
                                          <p:val>
                                            <p:fltVal val="0"/>
                                          </p:val>
                                        </p:tav>
                                        <p:tav tm="100000">
                                          <p:val>
                                            <p:strVal val="#ppt_h"/>
                                          </p:val>
                                        </p:tav>
                                      </p:tavLst>
                                    </p:anim>
                                    <p:animEffect transition="in" filter="fade">
                                      <p:cBhvr>
                                        <p:cTn id="9" dur="500"/>
                                        <p:tgtEl>
                                          <p:spTgt spid="819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4099">
                                            <p:txEl>
                                              <p:pRg st="0" end="0"/>
                                            </p:txEl>
                                          </p:spTgt>
                                        </p:tgtEl>
                                        <p:attrNameLst>
                                          <p:attrName>style.visibility</p:attrName>
                                        </p:attrNameLst>
                                      </p:cBhvr>
                                      <p:to>
                                        <p:strVal val="visible"/>
                                      </p:to>
                                    </p:set>
                                    <p:animEffect transition="in" filter="randombar(horizontal)">
                                      <p:cBhvr>
                                        <p:cTn id="14" dur="500"/>
                                        <p:tgtEl>
                                          <p:spTgt spid="4099">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4099">
                                            <p:txEl>
                                              <p:pRg st="1" end="1"/>
                                            </p:txEl>
                                          </p:spTgt>
                                        </p:tgtEl>
                                        <p:attrNameLst>
                                          <p:attrName>style.visibility</p:attrName>
                                        </p:attrNameLst>
                                      </p:cBhvr>
                                      <p:to>
                                        <p:strVal val="visible"/>
                                      </p:to>
                                    </p:set>
                                    <p:animEffect transition="in" filter="randombar(horizontal)">
                                      <p:cBhvr>
                                        <p:cTn id="19" dur="500"/>
                                        <p:tgtEl>
                                          <p:spTgt spid="4099">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4099">
                                            <p:txEl>
                                              <p:pRg st="4" end="4"/>
                                            </p:txEl>
                                          </p:spTgt>
                                        </p:tgtEl>
                                        <p:attrNameLst>
                                          <p:attrName>style.visibility</p:attrName>
                                        </p:attrNameLst>
                                      </p:cBhvr>
                                      <p:to>
                                        <p:strVal val="visible"/>
                                      </p:to>
                                    </p:set>
                                    <p:animEffect transition="in" filter="randombar(horizontal)">
                                      <p:cBhvr>
                                        <p:cTn id="24" dur="500"/>
                                        <p:tgtEl>
                                          <p:spTgt spid="4099">
                                            <p:txEl>
                                              <p:pRg st="4" end="4"/>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4099">
                                            <p:txEl>
                                              <p:pRg st="5" end="5"/>
                                            </p:txEl>
                                          </p:spTgt>
                                        </p:tgtEl>
                                        <p:attrNameLst>
                                          <p:attrName>style.visibility</p:attrName>
                                        </p:attrNameLst>
                                      </p:cBhvr>
                                      <p:to>
                                        <p:strVal val="visible"/>
                                      </p:to>
                                    </p:set>
                                    <p:animEffect transition="in" filter="randombar(horizontal)">
                                      <p:cBhvr>
                                        <p:cTn id="29" dur="500"/>
                                        <p:tgtEl>
                                          <p:spTgt spid="4099">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4099">
                                            <p:txEl>
                                              <p:pRg st="6" end="6"/>
                                            </p:txEl>
                                          </p:spTgt>
                                        </p:tgtEl>
                                        <p:attrNameLst>
                                          <p:attrName>style.visibility</p:attrName>
                                        </p:attrNameLst>
                                      </p:cBhvr>
                                      <p:to>
                                        <p:strVal val="visible"/>
                                      </p:to>
                                    </p:set>
                                    <p:animEffect transition="in" filter="randombar(horizontal)">
                                      <p:cBhvr>
                                        <p:cTn id="34" dur="500"/>
                                        <p:tgtEl>
                                          <p:spTgt spid="40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تفسیر </a:t>
            </a:r>
            <a:endParaRPr lang="fa-IR" dirty="0"/>
          </a:p>
        </p:txBody>
      </p:sp>
      <p:sp>
        <p:nvSpPr>
          <p:cNvPr id="3" name="Content Placeholder 2"/>
          <p:cNvSpPr>
            <a:spLocks noGrp="1"/>
          </p:cNvSpPr>
          <p:nvPr>
            <p:ph idx="1"/>
          </p:nvPr>
        </p:nvSpPr>
        <p:spPr>
          <a:xfrm>
            <a:off x="838200" y="1403797"/>
            <a:ext cx="10515600" cy="4786045"/>
          </a:xfrm>
        </p:spPr>
        <p:txBody>
          <a:bodyPr>
            <a:normAutofit/>
          </a:bodyPr>
          <a:lstStyle/>
          <a:p>
            <a:r>
              <a:rPr lang="fa-IR" sz="3200" dirty="0" smtClean="0">
                <a:cs typeface="0 Badr Bold" panose="00000700000000000000" pitchFamily="2" charset="-78"/>
              </a:rPr>
              <a:t>تفسیر به معنای : بر گرفتن نقاب از چهره ( منظور بر داشتن نقاب از چهره فهم خود مان است )</a:t>
            </a:r>
          </a:p>
          <a:p>
            <a:r>
              <a:rPr lang="fa-IR" sz="3200" dirty="0">
                <a:cs typeface="0 Badr Bold" panose="00000700000000000000" pitchFamily="2" charset="-78"/>
              </a:rPr>
              <a:t> </a:t>
            </a:r>
            <a:r>
              <a:rPr lang="fa-IR" sz="3200" dirty="0" smtClean="0">
                <a:cs typeface="0 Badr Bold" panose="00000700000000000000" pitchFamily="2" charset="-78"/>
              </a:rPr>
              <a:t>علل نیاز قرآن به تفسیر </a:t>
            </a:r>
          </a:p>
          <a:p>
            <a:r>
              <a:rPr lang="fa-IR" sz="3200" dirty="0" smtClean="0">
                <a:cs typeface="0 Badr Bold" panose="00000700000000000000" pitchFamily="2" charset="-78"/>
              </a:rPr>
              <a:t>1- فقدان آگاهی لازم ، از واژگان ، ادبیات ، شرایط و اسباب نزول و ...</a:t>
            </a:r>
          </a:p>
          <a:p>
            <a:r>
              <a:rPr lang="fa-IR" sz="3200" dirty="0" smtClean="0">
                <a:cs typeface="0 Badr Bold" panose="00000700000000000000" pitchFamily="2" charset="-78"/>
              </a:rPr>
              <a:t>2- ویژگی های خاص قرآن (کلی گویی)</a:t>
            </a:r>
          </a:p>
          <a:p>
            <a:r>
              <a:rPr lang="fa-IR" sz="3200" dirty="0" smtClean="0">
                <a:cs typeface="0 Badr Bold" panose="00000700000000000000" pitchFamily="2" charset="-78"/>
              </a:rPr>
              <a:t>3- آمیختگی و پراکندگی مطالب </a:t>
            </a:r>
          </a:p>
          <a:p>
            <a:r>
              <a:rPr lang="fa-IR" sz="3200" dirty="0" smtClean="0">
                <a:cs typeface="0 Badr Bold" panose="00000700000000000000" pitchFamily="2" charset="-78"/>
              </a:rPr>
              <a:t>4- فاصله زمانی با نزول  </a:t>
            </a:r>
            <a:endParaRPr lang="fa-IR" sz="3200" dirty="0">
              <a:cs typeface="0 Badr Bold" panose="00000700000000000000" pitchFamily="2" charset="-78"/>
            </a:endParaRPr>
          </a:p>
        </p:txBody>
      </p:sp>
      <p:sp>
        <p:nvSpPr>
          <p:cNvPr id="4" name="Slide Number Placeholder 3"/>
          <p:cNvSpPr>
            <a:spLocks noGrp="1"/>
          </p:cNvSpPr>
          <p:nvPr>
            <p:ph type="sldNum" sz="quarter" idx="12"/>
          </p:nvPr>
        </p:nvSpPr>
        <p:spPr/>
        <p:txBody>
          <a:bodyPr/>
          <a:lstStyle/>
          <a:p>
            <a:fld id="{E1ACBCD2-5346-40F9-90B6-4358DA581A7F}" type="slidenum">
              <a:rPr lang="ar-SA" altLang="fa-IR" smtClean="0">
                <a:solidFill>
                  <a:srgbClr val="EAEAEA"/>
                </a:solidFill>
              </a:rPr>
              <a:pPr/>
              <a:t>9</a:t>
            </a:fld>
            <a:endParaRPr lang="en-US" altLang="fa-IR">
              <a:solidFill>
                <a:srgbClr val="EAEAEA"/>
              </a:solidFill>
            </a:endParaRPr>
          </a:p>
        </p:txBody>
      </p:sp>
    </p:spTree>
    <p:extLst>
      <p:ext uri="{BB962C8B-B14F-4D97-AF65-F5344CB8AC3E}">
        <p14:creationId xmlns:p14="http://schemas.microsoft.com/office/powerpoint/2010/main" val="1307855433"/>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circle(in)">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609601"/>
            <a:ext cx="8229600" cy="5521325"/>
          </a:xfrm>
        </p:spPr>
        <p:txBody>
          <a:bodyPr/>
          <a:lstStyle/>
          <a:p>
            <a:r>
              <a:rPr lang="fa-IR" dirty="0" smtClean="0"/>
              <a:t>زمان تفسیر: </a:t>
            </a:r>
          </a:p>
          <a:p>
            <a:r>
              <a:rPr lang="fa-IR" dirty="0" smtClean="0"/>
              <a:t>1- زمان شروع تفسیر </a:t>
            </a:r>
          </a:p>
          <a:p>
            <a:r>
              <a:rPr lang="fa-IR" dirty="0" smtClean="0"/>
              <a:t>2- زمان تدوین تفسیر</a:t>
            </a:r>
          </a:p>
          <a:p>
            <a:endParaRPr lang="fa-IR" dirty="0"/>
          </a:p>
          <a:p>
            <a:r>
              <a:rPr lang="fa-IR" dirty="0" smtClean="0"/>
              <a:t>انواع تفسیر کدامند؟  ادبی ، فلسفی ، اخلاقی ....</a:t>
            </a:r>
          </a:p>
          <a:p>
            <a:endParaRPr lang="fa-IR" dirty="0"/>
          </a:p>
          <a:p>
            <a:r>
              <a:rPr lang="fa-IR" dirty="0" smtClean="0"/>
              <a:t> خطرناک ترین روش تفسیر چیست؟   </a:t>
            </a:r>
            <a:endParaRPr lang="fa-IR" dirty="0"/>
          </a:p>
        </p:txBody>
      </p:sp>
      <p:sp>
        <p:nvSpPr>
          <p:cNvPr id="4" name="Slide Number Placeholder 3"/>
          <p:cNvSpPr>
            <a:spLocks noGrp="1"/>
          </p:cNvSpPr>
          <p:nvPr>
            <p:ph type="sldNum" sz="quarter" idx="12"/>
          </p:nvPr>
        </p:nvSpPr>
        <p:spPr/>
        <p:txBody>
          <a:bodyPr/>
          <a:lstStyle/>
          <a:p>
            <a:fld id="{E1ACBCD2-5346-40F9-90B6-4358DA581A7F}" type="slidenum">
              <a:rPr lang="ar-SA" altLang="fa-IR" smtClean="0">
                <a:solidFill>
                  <a:srgbClr val="EAEAEA"/>
                </a:solidFill>
              </a:rPr>
              <a:pPr/>
              <a:t>10</a:t>
            </a:fld>
            <a:endParaRPr lang="en-US" altLang="fa-IR">
              <a:solidFill>
                <a:srgbClr val="EAEAEA"/>
              </a:solidFill>
            </a:endParaRPr>
          </a:p>
        </p:txBody>
      </p:sp>
    </p:spTree>
    <p:extLst>
      <p:ext uri="{BB962C8B-B14F-4D97-AF65-F5344CB8AC3E}">
        <p14:creationId xmlns:p14="http://schemas.microsoft.com/office/powerpoint/2010/main" val="13180187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محکم و متشابه </a:t>
            </a:r>
            <a:endParaRPr lang="fa-IR" dirty="0"/>
          </a:p>
        </p:txBody>
      </p:sp>
      <p:sp>
        <p:nvSpPr>
          <p:cNvPr id="3" name="Content Placeholder 2"/>
          <p:cNvSpPr>
            <a:spLocks noGrp="1"/>
          </p:cNvSpPr>
          <p:nvPr>
            <p:ph idx="1"/>
          </p:nvPr>
        </p:nvSpPr>
        <p:spPr/>
        <p:txBody>
          <a:bodyPr/>
          <a:lstStyle/>
          <a:p>
            <a:pPr>
              <a:lnSpc>
                <a:spcPct val="150000"/>
              </a:lnSpc>
            </a:pPr>
            <a:r>
              <a:rPr lang="fa-IR" dirty="0" smtClean="0"/>
              <a:t>محکم : از احکام ، یعنی ممنوع ساختن </a:t>
            </a:r>
          </a:p>
          <a:p>
            <a:pPr>
              <a:lnSpc>
                <a:spcPct val="150000"/>
              </a:lnSpc>
            </a:pPr>
            <a:r>
              <a:rPr lang="fa-IR" dirty="0"/>
              <a:t> </a:t>
            </a:r>
            <a:r>
              <a:rPr lang="fa-IR" dirty="0" smtClean="0"/>
              <a:t>محکمات آیاتی که به قدری روشن است که شک و شبهه و احتمالات در آن نیست و اصل و مرجع و توضیح دهنده آیات دیگر است. ورود هر گونه احتمال خلاف را ممنوع می سازد</a:t>
            </a:r>
            <a:endParaRPr lang="fa-IR" dirty="0"/>
          </a:p>
          <a:p>
            <a:pPr>
              <a:lnSpc>
                <a:spcPct val="150000"/>
              </a:lnSpc>
            </a:pPr>
            <a:r>
              <a:rPr lang="fa-IR" dirty="0" smtClean="0"/>
              <a:t>متشابه : چیزی که قسمت های مختلف آن شبیه همدیگر می باشد ، پیچیده و دارای احتمالات مختلف </a:t>
            </a:r>
            <a:endParaRPr lang="fa-IR" dirty="0"/>
          </a:p>
        </p:txBody>
      </p:sp>
      <p:sp>
        <p:nvSpPr>
          <p:cNvPr id="4" name="Slide Number Placeholder 3"/>
          <p:cNvSpPr>
            <a:spLocks noGrp="1"/>
          </p:cNvSpPr>
          <p:nvPr>
            <p:ph type="sldNum" sz="quarter" idx="12"/>
          </p:nvPr>
        </p:nvSpPr>
        <p:spPr/>
        <p:txBody>
          <a:bodyPr/>
          <a:lstStyle/>
          <a:p>
            <a:fld id="{E1ACBCD2-5346-40F9-90B6-4358DA581A7F}" type="slidenum">
              <a:rPr lang="ar-SA" altLang="fa-IR" smtClean="0">
                <a:solidFill>
                  <a:srgbClr val="EAEAEA"/>
                </a:solidFill>
              </a:rPr>
              <a:pPr/>
              <a:t>11</a:t>
            </a:fld>
            <a:endParaRPr lang="en-US" altLang="fa-IR">
              <a:solidFill>
                <a:srgbClr val="EAEAEA"/>
              </a:solidFill>
            </a:endParaRPr>
          </a:p>
        </p:txBody>
      </p:sp>
    </p:spTree>
    <p:extLst>
      <p:ext uri="{BB962C8B-B14F-4D97-AF65-F5344CB8AC3E}">
        <p14:creationId xmlns:p14="http://schemas.microsoft.com/office/powerpoint/2010/main" val="22031544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علت متشابه بودن آیات </a:t>
            </a:r>
            <a:endParaRPr lang="fa-IR" dirty="0"/>
          </a:p>
        </p:txBody>
      </p:sp>
      <p:sp>
        <p:nvSpPr>
          <p:cNvPr id="3" name="Content Placeholder 2"/>
          <p:cNvSpPr>
            <a:spLocks noGrp="1"/>
          </p:cNvSpPr>
          <p:nvPr>
            <p:ph idx="1"/>
          </p:nvPr>
        </p:nvSpPr>
        <p:spPr>
          <a:xfrm>
            <a:off x="838200" y="1532586"/>
            <a:ext cx="10515600" cy="4644377"/>
          </a:xfrm>
        </p:spPr>
        <p:txBody>
          <a:bodyPr>
            <a:normAutofit/>
          </a:bodyPr>
          <a:lstStyle/>
          <a:p>
            <a:pPr>
              <a:lnSpc>
                <a:spcPct val="150000"/>
              </a:lnSpc>
            </a:pPr>
            <a:r>
              <a:rPr lang="fa-IR" sz="2400" dirty="0" smtClean="0"/>
              <a:t>1- محدودیت انسان و نارسا بودن کلمات ( ایات توحیدی) </a:t>
            </a:r>
          </a:p>
          <a:p>
            <a:pPr>
              <a:lnSpc>
                <a:spcPct val="150000"/>
              </a:lnSpc>
            </a:pPr>
            <a:r>
              <a:rPr lang="fa-IR" sz="2400" dirty="0" smtClean="0"/>
              <a:t>2- ما ورایی بودن برخی مطالب ( ایات معاد)</a:t>
            </a:r>
          </a:p>
          <a:p>
            <a:pPr>
              <a:lnSpc>
                <a:spcPct val="150000"/>
              </a:lnSpc>
            </a:pPr>
            <a:r>
              <a:rPr lang="fa-IR" sz="2400" dirty="0" smtClean="0"/>
              <a:t>3- ارجاع به منبع مهمی مثل اهل بیت </a:t>
            </a:r>
            <a:r>
              <a:rPr lang="fa-IR" sz="2400" dirty="0">
                <a:solidFill>
                  <a:schemeClr val="tx2">
                    <a:lumMod val="50000"/>
                  </a:schemeClr>
                </a:solidFill>
              </a:rPr>
              <a:t>اَطیعُوا اللّهَ واَطیعُوا الرَّسولَ واُولِی الاَمرِ مِنکُم...»( نسا 59) وَ مَنْ يَعْصِ اللَّهَ وَ رَسُولَهُ فَقَدْ ضَلَّ ضَلالاً مُبيناً</a:t>
            </a:r>
            <a:r>
              <a:rPr lang="fa-IR" sz="2400" dirty="0"/>
              <a:t> (36الاحزاب) «</a:t>
            </a:r>
            <a:r>
              <a:rPr lang="fa-IR" sz="2400" dirty="0">
                <a:solidFill>
                  <a:schemeClr val="tx2">
                    <a:lumMod val="50000"/>
                  </a:schemeClr>
                </a:solidFill>
              </a:rPr>
              <a:t>مَنْ یُطِعِ الرَّسُولَ فَقَدْ أَطاعَ اللَّهَ</a:t>
            </a:r>
            <a:r>
              <a:rPr lang="fa-IR" sz="2400" dirty="0"/>
              <a:t>» (نسا80) </a:t>
            </a:r>
            <a:r>
              <a:rPr lang="fa-IR" sz="2400" dirty="0">
                <a:solidFill>
                  <a:schemeClr val="tx2">
                    <a:lumMod val="50000"/>
                  </a:schemeClr>
                </a:solidFill>
              </a:rPr>
              <a:t>«وَ ما یَنْطِقُ عَنِ الْهَوى‏. إِنْ هُوَ إِلَّا وَحْیٌ یُوحى»(</a:t>
            </a:r>
            <a:r>
              <a:rPr lang="fa-IR" sz="2400" dirty="0"/>
              <a:t>نجم3و4) </a:t>
            </a:r>
            <a:r>
              <a:rPr lang="fa-IR" sz="2400" dirty="0">
                <a:solidFill>
                  <a:schemeClr val="tx2">
                    <a:lumMod val="50000"/>
                  </a:schemeClr>
                </a:solidFill>
              </a:rPr>
              <a:t>قُلْ إِن كُنتُمْ تُحِبُّونَ اللّهَ فَاتَّبِعُونِي يُحْبِبْكُمُ اللّهُ </a:t>
            </a:r>
            <a:r>
              <a:rPr lang="fa-IR" sz="2400" dirty="0"/>
              <a:t>»(ال عمران 31)</a:t>
            </a:r>
          </a:p>
          <a:p>
            <a:pPr>
              <a:lnSpc>
                <a:spcPct val="150000"/>
              </a:lnSpc>
            </a:pPr>
            <a:r>
              <a:rPr lang="fa-IR" sz="2400" dirty="0" smtClean="0"/>
              <a:t>4- به کار انداختن اندیشه ها </a:t>
            </a:r>
            <a:endParaRPr lang="fa-IR" sz="2400" dirty="0"/>
          </a:p>
        </p:txBody>
      </p:sp>
      <p:sp>
        <p:nvSpPr>
          <p:cNvPr id="4" name="Slide Number Placeholder 3"/>
          <p:cNvSpPr>
            <a:spLocks noGrp="1"/>
          </p:cNvSpPr>
          <p:nvPr>
            <p:ph type="sldNum" sz="quarter" idx="12"/>
          </p:nvPr>
        </p:nvSpPr>
        <p:spPr/>
        <p:txBody>
          <a:bodyPr/>
          <a:lstStyle/>
          <a:p>
            <a:fld id="{E1ACBCD2-5346-40F9-90B6-4358DA581A7F}" type="slidenum">
              <a:rPr lang="ar-SA" altLang="fa-IR" smtClean="0">
                <a:solidFill>
                  <a:srgbClr val="EAEAEA"/>
                </a:solidFill>
              </a:rPr>
              <a:pPr/>
              <a:t>12</a:t>
            </a:fld>
            <a:endParaRPr lang="en-US" altLang="fa-IR">
              <a:solidFill>
                <a:srgbClr val="EAEAEA"/>
              </a:solidFill>
            </a:endParaRPr>
          </a:p>
        </p:txBody>
      </p:sp>
    </p:spTree>
    <p:extLst>
      <p:ext uri="{BB962C8B-B14F-4D97-AF65-F5344CB8AC3E}">
        <p14:creationId xmlns:p14="http://schemas.microsoft.com/office/powerpoint/2010/main" val="31839354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2"/>
          <p:cNvSpPr>
            <a:spLocks noGrp="1" noChangeArrowheads="1"/>
          </p:cNvSpPr>
          <p:nvPr>
            <p:ph idx="1"/>
          </p:nvPr>
        </p:nvSpPr>
        <p:spPr>
          <a:xfrm>
            <a:off x="1992313" y="908050"/>
            <a:ext cx="8229600" cy="5257800"/>
          </a:xfrm>
        </p:spPr>
        <p:txBody>
          <a:bodyPr/>
          <a:lstStyle/>
          <a:p>
            <a:pPr eaLnBrk="1" hangingPunct="1">
              <a:lnSpc>
                <a:spcPct val="80000"/>
              </a:lnSpc>
              <a:buFont typeface="Wingdings" pitchFamily="2" charset="2"/>
              <a:buNone/>
              <a:defRPr/>
            </a:pPr>
            <a:endParaRPr lang="fa-IR" b="1" dirty="0" smtClean="0">
              <a:solidFill>
                <a:srgbClr val="99CC00"/>
              </a:solidFill>
              <a:cs typeface="Titr" pitchFamily="2" charset="-78"/>
            </a:endParaRPr>
          </a:p>
          <a:p>
            <a:pPr eaLnBrk="1" hangingPunct="1">
              <a:lnSpc>
                <a:spcPct val="80000"/>
              </a:lnSpc>
              <a:buFont typeface="Wingdings" pitchFamily="2" charset="2"/>
              <a:buNone/>
              <a:defRPr/>
            </a:pPr>
            <a:endParaRPr lang="fa-IR" b="1" dirty="0" smtClean="0">
              <a:solidFill>
                <a:srgbClr val="99CC00"/>
              </a:solidFill>
              <a:cs typeface="Titr" pitchFamily="2" charset="-78"/>
            </a:endParaRPr>
          </a:p>
          <a:p>
            <a:pPr eaLnBrk="1" hangingPunct="1">
              <a:lnSpc>
                <a:spcPct val="80000"/>
              </a:lnSpc>
              <a:buFont typeface="Wingdings" pitchFamily="2" charset="2"/>
              <a:buNone/>
              <a:defRPr/>
            </a:pPr>
            <a:endParaRPr lang="fa-IR" sz="6000" b="1" dirty="0">
              <a:solidFill>
                <a:srgbClr val="99CC00"/>
              </a:solidFill>
              <a:cs typeface="Titr" pitchFamily="2" charset="-78"/>
            </a:endParaRPr>
          </a:p>
          <a:p>
            <a:pPr algn="ctr" eaLnBrk="1" hangingPunct="1">
              <a:lnSpc>
                <a:spcPct val="80000"/>
              </a:lnSpc>
              <a:buFont typeface="Wingdings" pitchFamily="2" charset="2"/>
              <a:buNone/>
              <a:defRPr/>
            </a:pPr>
            <a:r>
              <a:rPr lang="fa-IR" sz="8000" b="1" dirty="0">
                <a:solidFill>
                  <a:srgbClr val="99CC00"/>
                </a:solidFill>
                <a:cs typeface="Titr" pitchFamily="2" charset="-78"/>
              </a:rPr>
              <a:t>جایگاه قرآن</a:t>
            </a:r>
            <a:endParaRPr lang="fa-IR" sz="8000" dirty="0">
              <a:cs typeface="Nazanin" pitchFamily="2" charset="-78"/>
            </a:endParaRPr>
          </a:p>
          <a:p>
            <a:pPr eaLnBrk="1" hangingPunct="1">
              <a:lnSpc>
                <a:spcPct val="80000"/>
              </a:lnSpc>
              <a:buFont typeface="Wingdings" pitchFamily="2" charset="2"/>
              <a:buNone/>
              <a:defRPr/>
            </a:pPr>
            <a:endParaRPr lang="en-US" dirty="0">
              <a:cs typeface="Nazanin" pitchFamily="2" charset="-78"/>
            </a:endParaRPr>
          </a:p>
        </p:txBody>
      </p:sp>
      <p:sp>
        <p:nvSpPr>
          <p:cNvPr id="4" name="Slide Number Placeholder 5"/>
          <p:cNvSpPr>
            <a:spLocks noGrp="1"/>
          </p:cNvSpPr>
          <p:nvPr>
            <p:ph type="sldNum" sz="quarter" idx="12"/>
          </p:nvPr>
        </p:nvSpPr>
        <p:spPr/>
        <p:txBody>
          <a:bodyPr/>
          <a:lstStyle/>
          <a:p>
            <a:pPr>
              <a:defRPr/>
            </a:pPr>
            <a:fld id="{C4F02DF4-7F9E-4AFD-AB2A-4109F2E7BA0C}" type="slidenum">
              <a:rPr lang="ar-SA">
                <a:solidFill>
                  <a:srgbClr val="EAEAEA"/>
                </a:solidFill>
              </a:rPr>
              <a:pPr>
                <a:defRPr/>
              </a:pPr>
              <a:t>13</a:t>
            </a:fld>
            <a:endParaRPr lang="en-US">
              <a:solidFill>
                <a:srgbClr val="EAEAEA"/>
              </a:solidFill>
            </a:endParaRPr>
          </a:p>
        </p:txBody>
      </p:sp>
    </p:spTree>
    <p:custDataLst>
      <p:tags r:id="rId1"/>
    </p:custDataLst>
    <p:extLst>
      <p:ext uri="{BB962C8B-B14F-4D97-AF65-F5344CB8AC3E}">
        <p14:creationId xmlns:p14="http://schemas.microsoft.com/office/powerpoint/2010/main" val="12025481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457200"/>
            <a:ext cx="8229600" cy="6096000"/>
          </a:xfrm>
        </p:spPr>
        <p:txBody>
          <a:bodyPr/>
          <a:lstStyle/>
          <a:p>
            <a:pPr algn="ctr">
              <a:lnSpc>
                <a:spcPct val="150000"/>
              </a:lnSpc>
            </a:pPr>
            <a:r>
              <a:rPr lang="fa-IR" sz="3600" dirty="0">
                <a:solidFill>
                  <a:srgbClr val="FFFF00"/>
                </a:solidFill>
                <a:cs typeface="0 Badr Bold" pitchFamily="2" charset="-78"/>
              </a:rPr>
              <a:t>شناخت ریشه ای</a:t>
            </a:r>
            <a:endParaRPr lang="fa-IR" sz="3600" dirty="0">
              <a:solidFill>
                <a:srgbClr val="FFFF00"/>
              </a:solidFill>
              <a:cs typeface="0 Tabassom" pitchFamily="2" charset="-78"/>
            </a:endParaRPr>
          </a:p>
          <a:p>
            <a:pPr algn="ctr">
              <a:lnSpc>
                <a:spcPct val="150000"/>
              </a:lnSpc>
            </a:pPr>
            <a:r>
              <a:rPr lang="fa-IR" sz="3600" b="1" dirty="0">
                <a:solidFill>
                  <a:srgbClr val="EAEAEA">
                    <a:lumMod val="10000"/>
                  </a:srgbClr>
                </a:solidFill>
                <a:cs typeface="0 Tabassom" pitchFamily="2" charset="-78"/>
              </a:rPr>
              <a:t>و</a:t>
            </a:r>
            <a:r>
              <a:rPr lang="fa-IR" sz="3600" b="1" dirty="0">
                <a:solidFill>
                  <a:srgbClr val="EAEAEA">
                    <a:lumMod val="10000"/>
                  </a:srgbClr>
                </a:solidFill>
                <a:cs typeface="0 Sepideh" panose="00000400000000000000" pitchFamily="2" charset="-78"/>
              </a:rPr>
              <a:t>َ إِنَّهُ لَتَنْزيلُ رَبِّ الْعالَمينَ (شعراء ،192)</a:t>
            </a:r>
            <a:br>
              <a:rPr lang="fa-IR" sz="3600" b="1" dirty="0">
                <a:solidFill>
                  <a:srgbClr val="EAEAEA">
                    <a:lumMod val="10000"/>
                  </a:srgbClr>
                </a:solidFill>
                <a:cs typeface="0 Sepideh" panose="00000400000000000000" pitchFamily="2" charset="-78"/>
              </a:rPr>
            </a:br>
            <a:r>
              <a:rPr lang="fa-IR" sz="3600" b="1" dirty="0">
                <a:solidFill>
                  <a:srgbClr val="EAEAEA">
                    <a:lumMod val="10000"/>
                  </a:srgbClr>
                </a:solidFill>
                <a:cs typeface="0 Lotus Bold" panose="00000700000000000000" pitchFamily="2" charset="-78"/>
              </a:rPr>
              <a:t>همانا از سوی پروردگار آمده</a:t>
            </a:r>
          </a:p>
          <a:p>
            <a:pPr algn="ctr">
              <a:lnSpc>
                <a:spcPct val="150000"/>
              </a:lnSpc>
            </a:pPr>
            <a:endParaRPr lang="fa-IR" sz="3600" b="1" dirty="0">
              <a:solidFill>
                <a:srgbClr val="EAEAEA">
                  <a:lumMod val="10000"/>
                </a:srgbClr>
              </a:solidFill>
              <a:cs typeface="0 Lotus Bold" panose="00000700000000000000" pitchFamily="2" charset="-78"/>
            </a:endParaRPr>
          </a:p>
          <a:p>
            <a:pPr algn="ctr">
              <a:lnSpc>
                <a:spcPct val="150000"/>
              </a:lnSpc>
            </a:pPr>
            <a:r>
              <a:rPr lang="fa-IR" sz="3600" b="1" dirty="0">
                <a:solidFill>
                  <a:srgbClr val="EAEAEA">
                    <a:lumMod val="10000"/>
                  </a:srgbClr>
                </a:solidFill>
                <a:cs typeface="0 Sepideh" panose="00000400000000000000" pitchFamily="2" charset="-78"/>
              </a:rPr>
              <a:t>نَزَلَ بِهِ الرُّوحُ الْأَمينُ (شعراء ،193)</a:t>
            </a:r>
            <a:br>
              <a:rPr lang="fa-IR" sz="3600" b="1" dirty="0">
                <a:solidFill>
                  <a:srgbClr val="EAEAEA">
                    <a:lumMod val="10000"/>
                  </a:srgbClr>
                </a:solidFill>
                <a:cs typeface="0 Sepideh" panose="00000400000000000000" pitchFamily="2" charset="-78"/>
              </a:rPr>
            </a:br>
            <a:r>
              <a:rPr lang="fa-IR" sz="3600" b="1" dirty="0">
                <a:solidFill>
                  <a:srgbClr val="EAEAEA">
                    <a:lumMod val="10000"/>
                  </a:srgbClr>
                </a:solidFill>
                <a:cs typeface="0 Lotus Bold" panose="00000700000000000000" pitchFamily="2" charset="-78"/>
              </a:rPr>
              <a:t>روح الامین آن را نازل کرد</a:t>
            </a:r>
            <a:endParaRPr lang="fa-IR" sz="3600" b="1" dirty="0">
              <a:solidFill>
                <a:srgbClr val="EAEAEA">
                  <a:lumMod val="10000"/>
                </a:srgbClr>
              </a:solidFill>
              <a:cs typeface="0 Sepideh" panose="00000400000000000000" pitchFamily="2" charset="-78"/>
            </a:endParaRPr>
          </a:p>
          <a:p>
            <a:pPr marL="0" indent="0" algn="ctr">
              <a:buNone/>
            </a:pPr>
            <a:endParaRPr lang="fa-IR" sz="4800" b="1" dirty="0">
              <a:solidFill>
                <a:srgbClr val="EAEAEA">
                  <a:lumMod val="10000"/>
                </a:srgbClr>
              </a:solidFill>
              <a:cs typeface="0 Sepideh" panose="00000400000000000000" pitchFamily="2" charset="-78"/>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14</a:t>
            </a:fld>
            <a:endParaRPr lang="en-US">
              <a:solidFill>
                <a:srgbClr val="EAEAEA"/>
              </a:solidFill>
            </a:endParaRPr>
          </a:p>
        </p:txBody>
      </p:sp>
    </p:spTree>
    <p:extLst>
      <p:ext uri="{BB962C8B-B14F-4D97-AF65-F5344CB8AC3E}">
        <p14:creationId xmlns:p14="http://schemas.microsoft.com/office/powerpoint/2010/main" val="34954848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قرآن از کجا آمده؟ </a:t>
            </a:r>
            <a:r>
              <a:rPr lang="fa-IR" sz="3200" dirty="0"/>
              <a:t>(لتنزیل رب العالمین)</a:t>
            </a:r>
          </a:p>
        </p:txBody>
      </p:sp>
      <p:sp>
        <p:nvSpPr>
          <p:cNvPr id="3" name="Content Placeholder 2"/>
          <p:cNvSpPr>
            <a:spLocks noGrp="1"/>
          </p:cNvSpPr>
          <p:nvPr>
            <p:ph idx="1"/>
          </p:nvPr>
        </p:nvSpPr>
        <p:spPr/>
        <p:txBody>
          <a:bodyPr/>
          <a:lstStyle/>
          <a:p>
            <a:r>
              <a:rPr lang="fa-IR" dirty="0" smtClean="0"/>
              <a:t>1- تطبیق با آثار علمی آن زمان </a:t>
            </a:r>
          </a:p>
          <a:p>
            <a:pPr marL="0" indent="0">
              <a:buNone/>
            </a:pPr>
            <a:endParaRPr lang="fa-IR" dirty="0" smtClean="0"/>
          </a:p>
          <a:p>
            <a:r>
              <a:rPr lang="fa-IR" dirty="0" smtClean="0"/>
              <a:t>2- میزان ارتباط آن با شبه جزیره عربستان </a:t>
            </a:r>
          </a:p>
          <a:p>
            <a:pPr marL="0" indent="0">
              <a:buNone/>
            </a:pPr>
            <a:endParaRPr lang="fa-IR" dirty="0" smtClean="0"/>
          </a:p>
          <a:p>
            <a:r>
              <a:rPr lang="fa-IR" dirty="0" smtClean="0"/>
              <a:t>3- جایگاه شخص آورنده و افراد کمک کننده!</a:t>
            </a:r>
          </a:p>
          <a:p>
            <a:pPr marL="0" indent="0">
              <a:buNone/>
            </a:pPr>
            <a:r>
              <a:rPr lang="fa-IR" dirty="0" smtClean="0"/>
              <a:t> </a:t>
            </a:r>
          </a:p>
          <a:p>
            <a:r>
              <a:rPr lang="fa-IR" dirty="0" smtClean="0"/>
              <a:t>4- تحدی و هماوردی قرآن </a:t>
            </a:r>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15</a:t>
            </a:fld>
            <a:endParaRPr lang="en-US">
              <a:solidFill>
                <a:srgbClr val="EAEAEA"/>
              </a:solidFill>
            </a:endParaRPr>
          </a:p>
        </p:txBody>
      </p:sp>
    </p:spTree>
    <p:extLst>
      <p:ext uri="{BB962C8B-B14F-4D97-AF65-F5344CB8AC3E}">
        <p14:creationId xmlns:p14="http://schemas.microsoft.com/office/powerpoint/2010/main" val="37374171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B0F0"/>
          </a:solidFill>
        </p:spPr>
        <p:txBody>
          <a:bodyPr/>
          <a:lstStyle/>
          <a:p>
            <a:r>
              <a:rPr lang="fa-IR" dirty="0" smtClean="0"/>
              <a:t>به وسیله چه کسی آمده ؟</a:t>
            </a:r>
            <a:endParaRPr lang="fa-IR" dirty="0"/>
          </a:p>
        </p:txBody>
      </p:sp>
      <p:sp>
        <p:nvSpPr>
          <p:cNvPr id="3" name="Content Placeholder 2"/>
          <p:cNvSpPr>
            <a:spLocks noGrp="1"/>
          </p:cNvSpPr>
          <p:nvPr>
            <p:ph idx="1"/>
          </p:nvPr>
        </p:nvSpPr>
        <p:spPr>
          <a:solidFill>
            <a:srgbClr val="00B0F0"/>
          </a:solidFill>
          <a:ln>
            <a:solidFill>
              <a:srgbClr val="FFFF00"/>
            </a:solidFill>
          </a:ln>
        </p:spPr>
        <p:txBody>
          <a:bodyPr/>
          <a:lstStyle/>
          <a:p>
            <a:pPr algn="ctr"/>
            <a:r>
              <a:rPr lang="fa-IR" dirty="0" smtClean="0"/>
              <a:t>روح الامین (نزل به الروح الامین)</a:t>
            </a:r>
          </a:p>
          <a:p>
            <a:pPr marL="0" indent="0">
              <a:buNone/>
            </a:pPr>
            <a:endParaRPr lang="fa-IR" dirty="0" smtClean="0"/>
          </a:p>
          <a:p>
            <a:pPr algn="ctr">
              <a:lnSpc>
                <a:spcPct val="150000"/>
              </a:lnSpc>
            </a:pPr>
            <a:r>
              <a:rPr lang="fa-IR" dirty="0" smtClean="0"/>
              <a:t>1- روح ، سر چشمه حیات، خالی از هر گونه آلودگی و خرافات و اباطیل </a:t>
            </a:r>
          </a:p>
          <a:p>
            <a:pPr marL="0" indent="0">
              <a:buNone/>
            </a:pPr>
            <a:endParaRPr lang="fa-IR" dirty="0" smtClean="0"/>
          </a:p>
          <a:p>
            <a:r>
              <a:rPr lang="fa-IR" dirty="0" smtClean="0"/>
              <a:t>2- امین – رفع شبهه که وهابیت به شیعه نسبت می دهد.</a:t>
            </a:r>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16</a:t>
            </a:fld>
            <a:endParaRPr lang="en-US">
              <a:solidFill>
                <a:srgbClr val="EAEAEA"/>
              </a:solidFill>
            </a:endParaRPr>
          </a:p>
        </p:txBody>
      </p:sp>
    </p:spTree>
    <p:extLst>
      <p:ext uri="{BB962C8B-B14F-4D97-AF65-F5344CB8AC3E}">
        <p14:creationId xmlns:p14="http://schemas.microsoft.com/office/powerpoint/2010/main" val="12411764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idx="1"/>
          </p:nvPr>
        </p:nvSpPr>
        <p:spPr>
          <a:xfrm>
            <a:off x="1952625" y="928688"/>
            <a:ext cx="8229600" cy="5257800"/>
          </a:xfrm>
        </p:spPr>
        <p:txBody>
          <a:bodyPr>
            <a:normAutofit/>
          </a:bodyPr>
          <a:lstStyle/>
          <a:p>
            <a:pPr lvl="0" algn="ctr">
              <a:buClr>
                <a:srgbClr val="EEC85E"/>
              </a:buClr>
            </a:pPr>
            <a:r>
              <a:rPr lang="fa-IR" sz="4800" b="1" dirty="0">
                <a:cs typeface="0 Tabassom" pitchFamily="2" charset="-78"/>
              </a:rPr>
              <a:t>  </a:t>
            </a:r>
            <a:r>
              <a:rPr lang="fa-IR" sz="4800" b="1" dirty="0">
                <a:cs typeface="0 Lotus Bold" panose="00000700000000000000" pitchFamily="2" charset="-78"/>
              </a:rPr>
              <a:t>شناخت سندی</a:t>
            </a:r>
          </a:p>
          <a:p>
            <a:pPr lvl="0">
              <a:lnSpc>
                <a:spcPct val="150000"/>
              </a:lnSpc>
              <a:buClr>
                <a:srgbClr val="EEC85E"/>
              </a:buClr>
            </a:pPr>
            <a:r>
              <a:rPr lang="fa-IR" sz="4800" b="1" dirty="0">
                <a:cs typeface="0 Tabassom" pitchFamily="2" charset="-78"/>
              </a:rPr>
              <a:t>عَلى‏ قَلْبِكَ لِتَكُونَ مِنَ الْمُنْذِرينَ (شعراء 194)</a:t>
            </a:r>
            <a:br>
              <a:rPr lang="fa-IR" sz="4800" b="1" dirty="0">
                <a:cs typeface="0 Tabassom" pitchFamily="2" charset="-78"/>
              </a:rPr>
            </a:br>
            <a:r>
              <a:rPr lang="fa-IR" dirty="0">
                <a:cs typeface="Traditional Arabic" panose="02010000000000000000" pitchFamily="2" charset="-78"/>
              </a:rPr>
              <a:t>بر قلب تو نازل کرد تا از بیم دهندگان </a:t>
            </a:r>
            <a:r>
              <a:rPr lang="fa-IR" dirty="0" smtClean="0">
                <a:cs typeface="Traditional Arabic" panose="02010000000000000000" pitchFamily="2" charset="-78"/>
              </a:rPr>
              <a:t>باشی</a:t>
            </a:r>
            <a:endParaRPr lang="fa-IR" sz="4400" b="1" dirty="0">
              <a:cs typeface="0 Sepideh" panose="00000400000000000000" pitchFamily="2" charset="-78"/>
            </a:endParaRPr>
          </a:p>
          <a:p>
            <a:pPr lvl="0">
              <a:lnSpc>
                <a:spcPct val="150000"/>
              </a:lnSpc>
              <a:buClr>
                <a:srgbClr val="EEC85E"/>
              </a:buClr>
            </a:pPr>
            <a:r>
              <a:rPr lang="fa-IR" sz="4800" b="1" dirty="0">
                <a:cs typeface="0 Tabassom" pitchFamily="2" charset="-78"/>
              </a:rPr>
              <a:t>بلِسانٍ عَرَبِيٍّ مُبينٍ (195)</a:t>
            </a:r>
            <a:br>
              <a:rPr lang="fa-IR" sz="4800" b="1" dirty="0">
                <a:cs typeface="0 Tabassom" pitchFamily="2" charset="-78"/>
              </a:rPr>
            </a:br>
            <a:r>
              <a:rPr lang="fa-IR" dirty="0">
                <a:cs typeface="Traditional Arabic" panose="02010000000000000000" pitchFamily="2" charset="-78"/>
              </a:rPr>
              <a:t>به زبان عربى روشن و گويا </a:t>
            </a:r>
            <a:endParaRPr lang="fa-IR" sz="4800" b="1" dirty="0">
              <a:cs typeface="0 Tabassom" pitchFamily="2" charset="-78"/>
            </a:endParaRPr>
          </a:p>
        </p:txBody>
      </p:sp>
      <p:sp>
        <p:nvSpPr>
          <p:cNvPr id="5" name="Slide Number Placeholder 5"/>
          <p:cNvSpPr>
            <a:spLocks noGrp="1"/>
          </p:cNvSpPr>
          <p:nvPr>
            <p:ph type="sldNum" sz="quarter" idx="12"/>
          </p:nvPr>
        </p:nvSpPr>
        <p:spPr/>
        <p:txBody>
          <a:bodyPr/>
          <a:lstStyle/>
          <a:p>
            <a:pPr>
              <a:defRPr/>
            </a:pPr>
            <a:fld id="{762C532F-9FDA-44BE-9FCE-7C2AA1C3D6B7}" type="slidenum">
              <a:rPr lang="ar-SA">
                <a:solidFill>
                  <a:srgbClr val="EAEAEA"/>
                </a:solidFill>
              </a:rPr>
              <a:pPr>
                <a:defRPr/>
              </a:pPr>
              <a:t>17</a:t>
            </a:fld>
            <a:endParaRPr lang="en-US">
              <a:solidFill>
                <a:srgbClr val="EAEAEA"/>
              </a:solidFill>
            </a:endParaRPr>
          </a:p>
        </p:txBody>
      </p:sp>
      <p:pic>
        <p:nvPicPr>
          <p:cNvPr id="7172" name="Picture 4" descr="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3732212"/>
            <a:ext cx="2889250" cy="280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1870043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wipe(down)">
                                      <p:cBhvr>
                                        <p:cTn id="7" dur="500"/>
                                        <p:tgtEl>
                                          <p:spTgt spid="4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Effect transition="in" filter="wipe(down)">
                                      <p:cBhvr>
                                        <p:cTn id="12" dur="500"/>
                                        <p:tgtEl>
                                          <p:spTgt spid="4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099">
                                            <p:txEl>
                                              <p:pRg st="2" end="2"/>
                                            </p:txEl>
                                          </p:spTgt>
                                        </p:tgtEl>
                                        <p:attrNameLst>
                                          <p:attrName>style.visibility</p:attrName>
                                        </p:attrNameLst>
                                      </p:cBhvr>
                                      <p:to>
                                        <p:strVal val="visible"/>
                                      </p:to>
                                    </p:set>
                                    <p:animEffect transition="in" filter="wipe(down)">
                                      <p:cBhvr>
                                        <p:cTn id="17" dur="500"/>
                                        <p:tgtEl>
                                          <p:spTgt spid="4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342900" indent="-342900">
              <a:lnSpc>
                <a:spcPct val="150000"/>
              </a:lnSpc>
              <a:spcBef>
                <a:spcPct val="20000"/>
              </a:spcBef>
              <a:buClr>
                <a:srgbClr val="EEC85E"/>
              </a:buClr>
              <a:buSzPct val="70000"/>
              <a:buFont typeface="Wingdings" pitchFamily="2" charset="2"/>
              <a:buChar char="u"/>
            </a:pPr>
            <a:r>
              <a:rPr lang="fa-IR" dirty="0">
                <a:latin typeface="Verdana"/>
                <a:ea typeface="+mn-ea"/>
                <a:cs typeface="0 Lotus Bold" panose="00000700000000000000" pitchFamily="2" charset="-78"/>
              </a:rPr>
              <a:t>رفع شبهه تحریف </a:t>
            </a:r>
          </a:p>
        </p:txBody>
      </p:sp>
      <p:sp>
        <p:nvSpPr>
          <p:cNvPr id="3" name="Content Placeholder 2"/>
          <p:cNvSpPr>
            <a:spLocks noGrp="1"/>
          </p:cNvSpPr>
          <p:nvPr>
            <p:ph idx="1"/>
          </p:nvPr>
        </p:nvSpPr>
        <p:spPr>
          <a:xfrm>
            <a:off x="1981200" y="1600200"/>
            <a:ext cx="8229600" cy="4953000"/>
          </a:xfrm>
        </p:spPr>
        <p:txBody>
          <a:bodyPr/>
          <a:lstStyle/>
          <a:p>
            <a:pPr algn="ctr"/>
            <a:r>
              <a:rPr lang="fa-IR" sz="4400" dirty="0"/>
              <a:t> چرا ادعا می کنید تا کنون قرآن تحریف نشده؟   </a:t>
            </a:r>
          </a:p>
          <a:p>
            <a:pPr algn="ctr">
              <a:lnSpc>
                <a:spcPct val="150000"/>
              </a:lnSpc>
            </a:pPr>
            <a:r>
              <a:rPr lang="fa-IR" sz="4400" dirty="0">
                <a:cs typeface="0 Lotus Bold" panose="00000700000000000000" pitchFamily="2" charset="-78"/>
              </a:rPr>
              <a:t>1- بر قلب پیامبر نازل شد</a:t>
            </a:r>
          </a:p>
          <a:p>
            <a:pPr algn="ctr">
              <a:lnSpc>
                <a:spcPct val="150000"/>
              </a:lnSpc>
            </a:pPr>
            <a:r>
              <a:rPr lang="fa-IR" sz="4400" dirty="0">
                <a:cs typeface="0 Lotus Bold" panose="00000700000000000000" pitchFamily="2" charset="-78"/>
              </a:rPr>
              <a:t>2-   با زبان عربی روشن </a:t>
            </a: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18</a:t>
            </a:fld>
            <a:endParaRPr lang="en-US">
              <a:solidFill>
                <a:srgbClr val="EAEAEA"/>
              </a:solidFill>
            </a:endParaRPr>
          </a:p>
        </p:txBody>
      </p:sp>
    </p:spTree>
    <p:extLst>
      <p:ext uri="{BB962C8B-B14F-4D97-AF65-F5344CB8AC3E}">
        <p14:creationId xmlns:p14="http://schemas.microsoft.com/office/powerpoint/2010/main" val="1005179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609601"/>
            <a:ext cx="8229600" cy="5521325"/>
          </a:xfrm>
        </p:spPr>
        <p:txBody>
          <a:bodyPr/>
          <a:lstStyle/>
          <a:p>
            <a:pPr lvl="0" algn="ctr">
              <a:lnSpc>
                <a:spcPct val="150000"/>
              </a:lnSpc>
              <a:buClr>
                <a:srgbClr val="EEC85E"/>
              </a:buClr>
            </a:pPr>
            <a:r>
              <a:rPr lang="fa-IR" sz="4400" dirty="0">
                <a:solidFill>
                  <a:srgbClr val="FFFF00"/>
                </a:solidFill>
                <a:cs typeface="0 Lotus Bold" panose="00000700000000000000" pitchFamily="2" charset="-78"/>
              </a:rPr>
              <a:t>شاهد بر حقانیت قرآن </a:t>
            </a:r>
            <a:endParaRPr lang="fa-IR" sz="4000" dirty="0">
              <a:solidFill>
                <a:srgbClr val="FFFF00"/>
              </a:solidFill>
              <a:cs typeface="0 Lotus Bold" panose="00000700000000000000" pitchFamily="2" charset="-78"/>
            </a:endParaRPr>
          </a:p>
          <a:p>
            <a:pPr>
              <a:buNone/>
              <a:defRPr/>
            </a:pPr>
            <a:r>
              <a:rPr lang="fa-IR" sz="4800" b="1" dirty="0">
                <a:solidFill>
                  <a:srgbClr val="FF0000"/>
                </a:solidFill>
                <a:cs typeface="0 Tabassom" pitchFamily="2" charset="-78"/>
              </a:rPr>
              <a:t>وَ إِنَّهُ لَفي‏ زُبُرِ الْأَوَّلينَ (196)                              </a:t>
            </a:r>
            <a:r>
              <a:rPr lang="fa-IR" dirty="0">
                <a:cs typeface="Traditional Arabic" panose="02010000000000000000" pitchFamily="2" charset="-78"/>
              </a:rPr>
              <a:t>و بى‏ترديد [خبر] اين [قرآن‏] در كتاب‏هاى پيشينيان است.</a:t>
            </a:r>
          </a:p>
          <a:p>
            <a:pPr>
              <a:buNone/>
              <a:defRPr/>
            </a:pPr>
            <a:endParaRPr lang="fa-IR" dirty="0">
              <a:solidFill>
                <a:srgbClr val="EAEAEA"/>
              </a:solidFill>
              <a:cs typeface="Traditional Arabic" panose="02010000000000000000" pitchFamily="2" charset="-78"/>
            </a:endParaRPr>
          </a:p>
          <a:p>
            <a:pPr>
              <a:buNone/>
              <a:defRPr/>
            </a:pPr>
            <a:r>
              <a:rPr lang="fa-IR" sz="4800" b="1" dirty="0">
                <a:solidFill>
                  <a:srgbClr val="FF0000"/>
                </a:solidFill>
                <a:cs typeface="0 Tabassom" pitchFamily="2" charset="-78"/>
              </a:rPr>
              <a:t> أَ وَ لَمْ يَكُنْ لَهُمْ آيَةً أَنْ يَعْلَمَهُ عُلَماءُ بَني‏ إِسْرائيلَ (197)            </a:t>
            </a:r>
            <a:r>
              <a:rPr lang="fa-IR" sz="4800" b="1" dirty="0">
                <a:cs typeface="0 Tabassom" pitchFamily="2" charset="-78"/>
              </a:rPr>
              <a:t>                                </a:t>
            </a:r>
            <a:r>
              <a:rPr lang="fa-IR" dirty="0">
                <a:cs typeface="Traditional Arabic" panose="02010000000000000000" pitchFamily="2" charset="-78"/>
              </a:rPr>
              <a:t>آيا آگاهى دانشمندان يهود به خبر قرآن نشانه‏اى حقّانيّت آن نيست</a:t>
            </a:r>
            <a:endParaRPr lang="en-US" dirty="0">
              <a:cs typeface="Traditional Arabic" panose="02010000000000000000" pitchFamily="2" charset="-78"/>
            </a:endParaRPr>
          </a:p>
          <a:p>
            <a:pPr algn="ctr">
              <a:lnSpc>
                <a:spcPct val="150000"/>
              </a:lnSpc>
            </a:pPr>
            <a:endParaRPr lang="fa-IR" sz="4000" dirty="0">
              <a:cs typeface="0 Lotus Bold" panose="00000700000000000000" pitchFamily="2" charset="-78"/>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19</a:t>
            </a:fld>
            <a:endParaRPr lang="en-US">
              <a:solidFill>
                <a:srgbClr val="EAEAEA"/>
              </a:solidFill>
            </a:endParaRPr>
          </a:p>
        </p:txBody>
      </p:sp>
    </p:spTree>
    <p:extLst>
      <p:ext uri="{BB962C8B-B14F-4D97-AF65-F5344CB8AC3E}">
        <p14:creationId xmlns:p14="http://schemas.microsoft.com/office/powerpoint/2010/main" val="35993319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981200" y="533400"/>
            <a:ext cx="8153400" cy="1371600"/>
          </a:xfrm>
          <a:effectLst>
            <a:outerShdw dist="107763" dir="13500000" algn="ctr" rotWithShape="0">
              <a:schemeClr val="bg2">
                <a:alpha val="50000"/>
              </a:schemeClr>
            </a:outerShdw>
          </a:effectLst>
        </p:spPr>
        <p:txBody>
          <a:bodyPr>
            <a:normAutofit fontScale="90000"/>
          </a:bodyPr>
          <a:lstStyle/>
          <a:p>
            <a:pPr>
              <a:lnSpc>
                <a:spcPct val="115000"/>
              </a:lnSpc>
              <a:spcAft>
                <a:spcPts val="1000"/>
              </a:spcAft>
              <a:defRPr/>
            </a:pPr>
            <a:r>
              <a:rPr lang="en-US" sz="3600" dirty="0"/>
              <a:t/>
            </a:r>
            <a:br>
              <a:rPr lang="en-US" sz="3600" dirty="0"/>
            </a:br>
            <a:r>
              <a:rPr lang="fa-IR" sz="3600" dirty="0"/>
              <a:t/>
            </a:r>
            <a:br>
              <a:rPr lang="fa-IR" sz="3600" dirty="0"/>
            </a:br>
            <a:r>
              <a:rPr lang="fa-IR" sz="3600" dirty="0"/>
              <a:t/>
            </a:r>
            <a:br>
              <a:rPr lang="fa-IR" sz="3600" dirty="0"/>
            </a:br>
            <a:r>
              <a:rPr lang="fa-IR" sz="3600" dirty="0"/>
              <a:t>شناخت محتوایی : </a:t>
            </a:r>
            <a:r>
              <a:rPr lang="fa-IR" sz="3600" dirty="0">
                <a:solidFill>
                  <a:srgbClr val="00B0F0"/>
                </a:solidFill>
                <a:latin typeface="Times New Roman"/>
                <a:cs typeface="B Titr"/>
              </a:rPr>
              <a:t>هـــادی</a:t>
            </a:r>
            <a:r>
              <a:rPr lang="fa-IR" sz="3600" dirty="0"/>
              <a:t/>
            </a:r>
            <a:br>
              <a:rPr lang="fa-IR" sz="3600" dirty="0"/>
            </a:br>
            <a:r>
              <a:rPr lang="fa-IR" sz="2400" dirty="0"/>
              <a:t> </a:t>
            </a:r>
            <a:r>
              <a:rPr lang="fa-IR" sz="2400" dirty="0">
                <a:solidFill>
                  <a:srgbClr val="000000"/>
                </a:solidFill>
                <a:latin typeface="Times New Roman"/>
                <a:cs typeface="B Titr"/>
              </a:rPr>
              <a:t>1-</a:t>
            </a:r>
            <a:r>
              <a:rPr lang="fa-IR" sz="3600" dirty="0"/>
              <a:t> </a:t>
            </a:r>
            <a:r>
              <a:rPr lang="fa-IR" dirty="0" smtClean="0">
                <a:solidFill>
                  <a:srgbClr val="000000"/>
                </a:solidFill>
                <a:effectLst/>
                <a:latin typeface="Times New Roman"/>
                <a:cs typeface="B Titr"/>
              </a:rPr>
              <a:t>هدف نزول</a:t>
            </a:r>
            <a:r>
              <a:rPr lang="en-US" sz="6000" dirty="0">
                <a:latin typeface="Calibri"/>
                <a:ea typeface="Calibri"/>
              </a:rPr>
              <a:t/>
            </a:r>
            <a:br>
              <a:rPr lang="en-US" sz="6000" dirty="0">
                <a:latin typeface="Calibri"/>
                <a:ea typeface="Calibri"/>
              </a:rPr>
            </a:br>
            <a:r>
              <a:rPr lang="en-US" sz="3600" dirty="0"/>
              <a:t/>
            </a:r>
            <a:br>
              <a:rPr lang="en-US" sz="3600" dirty="0"/>
            </a:br>
            <a:r>
              <a:rPr lang="en-US" sz="3600" dirty="0">
                <a:solidFill>
                  <a:srgbClr val="99CC00"/>
                </a:solidFill>
                <a:cs typeface="Nazanin" pitchFamily="2" charset="-78"/>
              </a:rPr>
              <a:t/>
            </a:r>
            <a:br>
              <a:rPr lang="en-US" sz="3600" dirty="0">
                <a:solidFill>
                  <a:srgbClr val="99CC00"/>
                </a:solidFill>
                <a:cs typeface="Nazanin" pitchFamily="2" charset="-78"/>
              </a:rPr>
            </a:br>
            <a:endParaRPr lang="en-US" sz="3600" dirty="0">
              <a:solidFill>
                <a:srgbClr val="99CC00"/>
              </a:solidFill>
              <a:cs typeface="Nazanin" pitchFamily="2" charset="-78"/>
            </a:endParaRPr>
          </a:p>
        </p:txBody>
      </p:sp>
      <p:sp>
        <p:nvSpPr>
          <p:cNvPr id="7171" name="Rectangle 3"/>
          <p:cNvSpPr>
            <a:spLocks noGrp="1" noChangeArrowheads="1"/>
          </p:cNvSpPr>
          <p:nvPr>
            <p:ph idx="1"/>
          </p:nvPr>
        </p:nvSpPr>
        <p:spPr>
          <a:xfrm>
            <a:off x="1981200" y="1981201"/>
            <a:ext cx="8229600" cy="4149725"/>
          </a:xfrm>
        </p:spPr>
        <p:txBody>
          <a:bodyPr>
            <a:normAutofit fontScale="85000" lnSpcReduction="20000"/>
          </a:bodyPr>
          <a:lstStyle/>
          <a:p>
            <a:pPr eaLnBrk="1" hangingPunct="1">
              <a:lnSpc>
                <a:spcPct val="150000"/>
              </a:lnSpc>
              <a:buNone/>
              <a:defRPr/>
            </a:pPr>
            <a:endParaRPr lang="fa-IR" dirty="0">
              <a:cs typeface="Nazanin" pitchFamily="2" charset="-78"/>
            </a:endParaRPr>
          </a:p>
          <a:p>
            <a:pPr eaLnBrk="1" hangingPunct="1">
              <a:lnSpc>
                <a:spcPct val="150000"/>
              </a:lnSpc>
              <a:buNone/>
              <a:defRPr/>
            </a:pPr>
            <a:r>
              <a:rPr lang="fa-IR" sz="4800" b="1" dirty="0">
                <a:solidFill>
                  <a:srgbClr val="FF0000"/>
                </a:solidFill>
                <a:cs typeface="0 Tabassom" pitchFamily="2" charset="-78"/>
              </a:rPr>
              <a:t>قَدْ جاءَكُمْ مِنَ اللَّهِ نُورٌ وَ كِتابٌ مُبينٌ (15)</a:t>
            </a:r>
          </a:p>
          <a:p>
            <a:pPr eaLnBrk="1" hangingPunct="1">
              <a:lnSpc>
                <a:spcPct val="150000"/>
              </a:lnSpc>
              <a:buNone/>
              <a:defRPr/>
            </a:pPr>
            <a:r>
              <a:rPr lang="fa-IR" sz="4800" b="1" dirty="0">
                <a:solidFill>
                  <a:srgbClr val="FF0000"/>
                </a:solidFill>
                <a:cs typeface="0 Tabassom" pitchFamily="2" charset="-78"/>
              </a:rPr>
              <a:t>يَهْدي بِهِ اللَّهُ مَنِ اتَّبَعَ رِضْوانَهُ سُبُلَ السَّلامِ وَ يُخْرِجُهُمْ مِنَ الظُّلُماتِ إِلَى النُّورِ بِإِذْنِهِ وَ يَهْديهِمْ إِلى‏ صِراطٍ مُسْتَقيمٍ (16)</a:t>
            </a:r>
            <a:endParaRPr lang="en-US" sz="4800" b="1" dirty="0">
              <a:solidFill>
                <a:srgbClr val="FF0000"/>
              </a:solidFill>
              <a:cs typeface="0 Tabassom" pitchFamily="2" charset="-78"/>
            </a:endParaRPr>
          </a:p>
        </p:txBody>
      </p:sp>
      <p:sp>
        <p:nvSpPr>
          <p:cNvPr id="6" name="Slide Number Placeholder 5"/>
          <p:cNvSpPr>
            <a:spLocks noGrp="1"/>
          </p:cNvSpPr>
          <p:nvPr>
            <p:ph type="sldNum" sz="quarter" idx="12"/>
          </p:nvPr>
        </p:nvSpPr>
        <p:spPr/>
        <p:txBody>
          <a:bodyPr/>
          <a:lstStyle/>
          <a:p>
            <a:pPr>
              <a:defRPr/>
            </a:pPr>
            <a:fld id="{A24C7527-1929-4602-AB04-8C1F6E7037DE}" type="slidenum">
              <a:rPr lang="ar-SA">
                <a:solidFill>
                  <a:srgbClr val="EAEAEA"/>
                </a:solidFill>
              </a:rPr>
              <a:pPr>
                <a:defRPr/>
              </a:pPr>
              <a:t>20</a:t>
            </a:fld>
            <a:endParaRPr lang="en-US">
              <a:solidFill>
                <a:srgbClr val="EAEAEA"/>
              </a:solidFill>
            </a:endParaRPr>
          </a:p>
        </p:txBody>
      </p:sp>
    </p:spTree>
    <p:extLst>
      <p:ext uri="{BB962C8B-B14F-4D97-AF65-F5344CB8AC3E}">
        <p14:creationId xmlns:p14="http://schemas.microsoft.com/office/powerpoint/2010/main" val="26130106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circle(in)">
                                      <p:cBhvr>
                                        <p:cTn id="7" dur="20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Effect transition="in" filter="wheel(1)">
                                      <p:cBhvr>
                                        <p:cTn id="12" dur="2000"/>
                                        <p:tgtEl>
                                          <p:spTgt spid="71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Effect transition="in" filter="wheel(1)">
                                      <p:cBhvr>
                                        <p:cTn id="17" dur="2000"/>
                                        <p:tgtEl>
                                          <p:spTgt spid="71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28800" y="609601"/>
            <a:ext cx="8382000" cy="5521325"/>
          </a:xfrm>
        </p:spPr>
        <p:txBody>
          <a:bodyPr/>
          <a:lstStyle/>
          <a:p>
            <a:pPr marL="0" indent="0">
              <a:buNone/>
            </a:pPr>
            <a:endParaRPr lang="fa-IR" dirty="0" smtClean="0"/>
          </a:p>
          <a:p>
            <a:endParaRPr lang="fa-IR" dirty="0"/>
          </a:p>
          <a:p>
            <a:r>
              <a:rPr lang="fa-IR" dirty="0" smtClean="0"/>
              <a:t>1- هدف نزول هدایت بشر از تاریکی به سوی نور میباشد (من الظلمات الی النور)  </a:t>
            </a:r>
          </a:p>
          <a:p>
            <a:pPr marL="0" indent="0">
              <a:buNone/>
            </a:pPr>
            <a:endParaRPr lang="fa-IR" dirty="0" smtClean="0"/>
          </a:p>
          <a:p>
            <a:r>
              <a:rPr lang="fa-IR" dirty="0" smtClean="0"/>
              <a:t>2- آیا قرآن سبب هدایت تمام افراد است؟  ( من اتبع رضوانه) </a:t>
            </a:r>
          </a:p>
          <a:p>
            <a:pPr marL="0" indent="0">
              <a:buNone/>
            </a:pPr>
            <a:endParaRPr lang="fa-IR" dirty="0" smtClean="0"/>
          </a:p>
          <a:p>
            <a:r>
              <a:rPr lang="fa-IR" dirty="0"/>
              <a:t> </a:t>
            </a:r>
            <a:r>
              <a:rPr lang="fa-IR" dirty="0" smtClean="0"/>
              <a:t>3- منظور از صراط مستقیم چیست</a:t>
            </a:r>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21</a:t>
            </a:fld>
            <a:endParaRPr lang="en-US">
              <a:solidFill>
                <a:srgbClr val="EAEAEA"/>
              </a:solidFill>
            </a:endParaRPr>
          </a:p>
        </p:txBody>
      </p:sp>
    </p:spTree>
    <p:extLst>
      <p:ext uri="{BB962C8B-B14F-4D97-AF65-F5344CB8AC3E}">
        <p14:creationId xmlns:p14="http://schemas.microsoft.com/office/powerpoint/2010/main" val="1691410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914401"/>
            <a:ext cx="8229600" cy="5216525"/>
          </a:xfrm>
        </p:spPr>
        <p:txBody>
          <a:bodyPr/>
          <a:lstStyle/>
          <a:p>
            <a:r>
              <a:rPr lang="fa-IR" dirty="0" smtClean="0">
                <a:solidFill>
                  <a:srgbClr val="FFC000"/>
                </a:solidFill>
              </a:rPr>
              <a:t>اشاره به سه نعمت بزرگ : </a:t>
            </a:r>
          </a:p>
          <a:p>
            <a:r>
              <a:rPr lang="fa-IR" dirty="0" smtClean="0">
                <a:solidFill>
                  <a:srgbClr val="FFC000"/>
                </a:solidFill>
              </a:rPr>
              <a:t>1- هدایت به مسیری سالم ( سلامت فردی ، اجتماعی ، روحی ) { جنبه عملی }</a:t>
            </a:r>
          </a:p>
          <a:p>
            <a:pPr marL="0" indent="0">
              <a:buNone/>
            </a:pPr>
            <a:endParaRPr lang="fa-IR" dirty="0" smtClean="0">
              <a:solidFill>
                <a:srgbClr val="FFC000"/>
              </a:solidFill>
            </a:endParaRPr>
          </a:p>
          <a:p>
            <a:r>
              <a:rPr lang="fa-IR" dirty="0" smtClean="0">
                <a:solidFill>
                  <a:srgbClr val="FFC000"/>
                </a:solidFill>
              </a:rPr>
              <a:t>2- خروج از ظلمت و هدایت به سوی نور{ جنبه اعتقادی}</a:t>
            </a:r>
          </a:p>
          <a:p>
            <a:pPr marL="0" indent="0">
              <a:buNone/>
            </a:pPr>
            <a:endParaRPr lang="fa-IR" dirty="0" smtClean="0">
              <a:solidFill>
                <a:srgbClr val="FFC000"/>
              </a:solidFill>
            </a:endParaRPr>
          </a:p>
          <a:p>
            <a:r>
              <a:rPr lang="fa-IR" dirty="0" smtClean="0">
                <a:solidFill>
                  <a:srgbClr val="FFC000"/>
                </a:solidFill>
              </a:rPr>
              <a:t>3- از مسیری سالم و کوتاه ( صراط مستقیم)</a:t>
            </a:r>
            <a:endParaRPr lang="fa-IR" dirty="0">
              <a:solidFill>
                <a:srgbClr val="FFC000"/>
              </a:solidFill>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22</a:t>
            </a:fld>
            <a:endParaRPr lang="en-US">
              <a:solidFill>
                <a:srgbClr val="EAEAEA"/>
              </a:solidFill>
            </a:endParaRPr>
          </a:p>
        </p:txBody>
      </p:sp>
    </p:spTree>
    <p:extLst>
      <p:ext uri="{BB962C8B-B14F-4D97-AF65-F5344CB8AC3E}">
        <p14:creationId xmlns:p14="http://schemas.microsoft.com/office/powerpoint/2010/main" val="1715115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762001"/>
            <a:ext cx="8229600" cy="5368925"/>
          </a:xfrm>
        </p:spPr>
        <p:txBody>
          <a:bodyPr>
            <a:normAutofit fontScale="92500"/>
          </a:bodyPr>
          <a:lstStyle/>
          <a:p>
            <a:pPr marL="0" indent="0" algn="ctr">
              <a:spcBef>
                <a:spcPts val="0"/>
              </a:spcBef>
              <a:buNone/>
            </a:pPr>
            <a:r>
              <a:rPr lang="fa-IR" b="1" kern="1200" dirty="0" smtClean="0">
                <a:solidFill>
                  <a:schemeClr val="bg2">
                    <a:lumMod val="60000"/>
                    <a:lumOff val="40000"/>
                  </a:schemeClr>
                </a:solidFill>
                <a:effectLst/>
              </a:rPr>
              <a:t> </a:t>
            </a:r>
            <a:r>
              <a:rPr lang="fa-IR" b="1" kern="1200" dirty="0" smtClean="0">
                <a:effectLst/>
              </a:rPr>
              <a:t>2- برهان و مبین </a:t>
            </a:r>
          </a:p>
          <a:p>
            <a:pPr marL="0" indent="0">
              <a:lnSpc>
                <a:spcPct val="150000"/>
              </a:lnSpc>
              <a:spcBef>
                <a:spcPts val="0"/>
              </a:spcBef>
              <a:buNone/>
            </a:pPr>
            <a:endParaRPr lang="fa-IR" kern="1200" dirty="0" smtClean="0">
              <a:solidFill>
                <a:schemeClr val="tx2">
                  <a:lumMod val="10000"/>
                </a:schemeClr>
              </a:solidFill>
              <a:effectLst/>
            </a:endParaRPr>
          </a:p>
          <a:p>
            <a:pPr marL="0" indent="0">
              <a:lnSpc>
                <a:spcPct val="150000"/>
              </a:lnSpc>
              <a:spcBef>
                <a:spcPts val="0"/>
              </a:spcBef>
              <a:buNone/>
            </a:pPr>
            <a:r>
              <a:rPr lang="fa-IR" kern="1200" dirty="0" smtClean="0">
                <a:solidFill>
                  <a:schemeClr val="tx2">
                    <a:lumMod val="10000"/>
                  </a:schemeClr>
                </a:solidFill>
                <a:effectLst/>
              </a:rPr>
              <a:t>يا </a:t>
            </a:r>
            <a:r>
              <a:rPr lang="fa-IR" kern="1200" dirty="0">
                <a:solidFill>
                  <a:schemeClr val="tx2">
                    <a:lumMod val="10000"/>
                  </a:schemeClr>
                </a:solidFill>
                <a:effectLst/>
              </a:rPr>
              <a:t>أَيُّهَا النَّاسُ قَدْ جاءَكُمْ بُرْهانٌ مِنْ رَبِّكُمْ وَ أَنْزَلْنا إِلَيْكُمْ نُوراً مُبيناً </a:t>
            </a:r>
            <a:r>
              <a:rPr lang="fa-IR" sz="1800" dirty="0">
                <a:solidFill>
                  <a:schemeClr val="tx2">
                    <a:lumMod val="10000"/>
                  </a:schemeClr>
                </a:solidFill>
              </a:rPr>
              <a:t>(نساء174)</a:t>
            </a:r>
          </a:p>
          <a:p>
            <a:pPr marL="0" indent="0">
              <a:lnSpc>
                <a:spcPct val="150000"/>
              </a:lnSpc>
              <a:spcBef>
                <a:spcPts val="0"/>
              </a:spcBef>
              <a:buNone/>
            </a:pPr>
            <a:r>
              <a:rPr lang="fa-IR" sz="2400" dirty="0">
                <a:solidFill>
                  <a:schemeClr val="tx2">
                    <a:lumMod val="10000"/>
                  </a:schemeClr>
                </a:solidFill>
                <a:cs typeface="Traditional Arabic" panose="02010000000000000000" pitchFamily="2" charset="-78"/>
              </a:rPr>
              <a:t>اى مردم! يقيناً از سوى پروردگارتان براى شما برهان آمد؛ و نور روشنگرى به سوى شما نازل كرديم‏</a:t>
            </a:r>
            <a:r>
              <a:rPr lang="fa-IR" kern="1200" dirty="0">
                <a:solidFill>
                  <a:schemeClr val="tx2">
                    <a:lumMod val="10000"/>
                  </a:schemeClr>
                </a:solidFill>
                <a:effectLst/>
                <a:cs typeface="Traditional Arabic" panose="02010000000000000000" pitchFamily="2" charset="-78"/>
              </a:rPr>
              <a:t/>
            </a:r>
            <a:br>
              <a:rPr lang="fa-IR" kern="1200" dirty="0">
                <a:solidFill>
                  <a:schemeClr val="tx2">
                    <a:lumMod val="10000"/>
                  </a:schemeClr>
                </a:solidFill>
                <a:effectLst/>
                <a:cs typeface="Traditional Arabic" panose="02010000000000000000" pitchFamily="2" charset="-78"/>
              </a:rPr>
            </a:br>
            <a:endParaRPr lang="fa-IR" kern="1200" dirty="0">
              <a:solidFill>
                <a:schemeClr val="tx2">
                  <a:lumMod val="10000"/>
                </a:schemeClr>
              </a:solidFill>
              <a:effectLst/>
            </a:endParaRPr>
          </a:p>
          <a:p>
            <a:pPr marL="0" indent="0">
              <a:lnSpc>
                <a:spcPct val="150000"/>
              </a:lnSpc>
              <a:spcBef>
                <a:spcPts val="0"/>
              </a:spcBef>
              <a:buNone/>
            </a:pPr>
            <a:r>
              <a:rPr lang="fa-IR" kern="1200" dirty="0">
                <a:solidFill>
                  <a:schemeClr val="tx2">
                    <a:lumMod val="10000"/>
                  </a:schemeClr>
                </a:solidFill>
                <a:effectLst/>
              </a:rPr>
              <a:t>فَأَمَّا الَّذينَ آمَنُوا بِاللَّهِ وَ اعْتَصَمُوا بِهِ فَسَيُدْخِلُهُمْ في‏ رَحْمَةٍ مِنْهُ وَ فَضْلٍ وَ يَهْديهِمْ إِلَيْهِ صِراطاً مُسْتَقيماً </a:t>
            </a:r>
            <a:r>
              <a:rPr lang="fa-IR" sz="1800" dirty="0">
                <a:solidFill>
                  <a:schemeClr val="tx2">
                    <a:lumMod val="10000"/>
                  </a:schemeClr>
                </a:solidFill>
              </a:rPr>
              <a:t>(نساء175)</a:t>
            </a:r>
          </a:p>
          <a:p>
            <a:pPr marL="0" indent="0">
              <a:lnSpc>
                <a:spcPct val="150000"/>
              </a:lnSpc>
              <a:spcBef>
                <a:spcPts val="0"/>
              </a:spcBef>
              <a:buNone/>
            </a:pPr>
            <a:r>
              <a:rPr lang="fa-IR" sz="2400" dirty="0">
                <a:solidFill>
                  <a:schemeClr val="tx2">
                    <a:lumMod val="10000"/>
                  </a:schemeClr>
                </a:solidFill>
                <a:cs typeface="Traditional Arabic" panose="02010000000000000000" pitchFamily="2" charset="-78"/>
              </a:rPr>
              <a:t>اما كسانى كه به خدا ايمان آوردند و به او تمسّك جستند، به زودى آنان را در رحمت و فضلى از سوى خود درآورد، و به راهى راست به سوى خود راهنمايى مى‏كند</a:t>
            </a:r>
            <a:endParaRPr lang="fa-IR" dirty="0">
              <a:solidFill>
                <a:schemeClr val="tx2">
                  <a:lumMod val="10000"/>
                </a:schemeClr>
              </a:solidFill>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23</a:t>
            </a:fld>
            <a:endParaRPr lang="en-US">
              <a:solidFill>
                <a:srgbClr val="EAEAEA"/>
              </a:solidFill>
            </a:endParaRPr>
          </a:p>
        </p:txBody>
      </p:sp>
    </p:spTree>
    <p:extLst>
      <p:ext uri="{BB962C8B-B14F-4D97-AF65-F5344CB8AC3E}">
        <p14:creationId xmlns:p14="http://schemas.microsoft.com/office/powerpoint/2010/main" val="37641218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914401"/>
            <a:ext cx="8229600" cy="5216525"/>
          </a:xfrm>
        </p:spPr>
        <p:txBody>
          <a:bodyPr/>
          <a:lstStyle/>
          <a:p>
            <a:r>
              <a:rPr lang="fa-IR" dirty="0" smtClean="0">
                <a:solidFill>
                  <a:schemeClr val="tx2">
                    <a:lumMod val="10000"/>
                  </a:schemeClr>
                </a:solidFill>
              </a:rPr>
              <a:t>تمام آیات قرآن که برای هدایت بشر آمده مطابق عقل و سازگار با فطرت پاک انسانی است </a:t>
            </a:r>
          </a:p>
          <a:p>
            <a:r>
              <a:rPr lang="fa-IR" dirty="0" smtClean="0">
                <a:solidFill>
                  <a:schemeClr val="tx2">
                    <a:lumMod val="10000"/>
                  </a:schemeClr>
                </a:solidFill>
              </a:rPr>
              <a:t>برهان : سفید ؛ نور</a:t>
            </a:r>
          </a:p>
          <a:p>
            <a:r>
              <a:rPr lang="fa-IR" dirty="0">
                <a:solidFill>
                  <a:schemeClr val="tx2">
                    <a:lumMod val="10000"/>
                  </a:schemeClr>
                </a:solidFill>
              </a:rPr>
              <a:t> </a:t>
            </a:r>
            <a:r>
              <a:rPr lang="fa-IR" dirty="0" smtClean="0">
                <a:solidFill>
                  <a:schemeClr val="tx2">
                    <a:lumMod val="10000"/>
                  </a:schemeClr>
                </a:solidFill>
              </a:rPr>
              <a:t>مبین : روشن ؛ آشکار </a:t>
            </a:r>
          </a:p>
          <a:p>
            <a:r>
              <a:rPr lang="fa-IR" dirty="0">
                <a:solidFill>
                  <a:srgbClr val="FF0000"/>
                </a:solidFill>
              </a:rPr>
              <a:t> </a:t>
            </a:r>
            <a:r>
              <a:rPr lang="fa-IR" dirty="0" smtClean="0">
                <a:solidFill>
                  <a:srgbClr val="FF0000"/>
                </a:solidFill>
              </a:rPr>
              <a:t>* جهات روشنی و آشکار بودن قرآن :</a:t>
            </a:r>
          </a:p>
          <a:p>
            <a:r>
              <a:rPr lang="fa-IR" dirty="0" smtClean="0">
                <a:solidFill>
                  <a:schemeClr val="tx2">
                    <a:lumMod val="10000"/>
                  </a:schemeClr>
                </a:solidFill>
              </a:rPr>
              <a:t>الف: مطابق با فطرت </a:t>
            </a:r>
          </a:p>
          <a:p>
            <a:r>
              <a:rPr lang="fa-IR" dirty="0" smtClean="0">
                <a:solidFill>
                  <a:schemeClr val="tx2">
                    <a:lumMod val="10000"/>
                  </a:schemeClr>
                </a:solidFill>
              </a:rPr>
              <a:t>ب: مورد درخواست غالب افراد بشر </a:t>
            </a:r>
          </a:p>
          <a:p>
            <a:r>
              <a:rPr lang="fa-IR" dirty="0" smtClean="0">
                <a:solidFill>
                  <a:schemeClr val="tx2">
                    <a:lumMod val="10000"/>
                  </a:schemeClr>
                </a:solidFill>
              </a:rPr>
              <a:t>ج: عدم رد و پذیرش از جانب دیگران</a:t>
            </a:r>
          </a:p>
          <a:p>
            <a:r>
              <a:rPr lang="fa-IR" dirty="0">
                <a:solidFill>
                  <a:schemeClr val="tx2">
                    <a:lumMod val="10000"/>
                  </a:schemeClr>
                </a:solidFill>
              </a:rPr>
              <a:t> </a:t>
            </a:r>
            <a:r>
              <a:rPr lang="fa-IR" dirty="0" smtClean="0">
                <a:solidFill>
                  <a:schemeClr val="tx2">
                    <a:lumMod val="10000"/>
                  </a:schemeClr>
                </a:solidFill>
              </a:rPr>
              <a:t>- از این جهت هرکس به آن تمسک جوید هدایت می شود.</a:t>
            </a: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24</a:t>
            </a:fld>
            <a:endParaRPr lang="en-US">
              <a:solidFill>
                <a:srgbClr val="EAEAEA"/>
              </a:solidFill>
            </a:endParaRPr>
          </a:p>
        </p:txBody>
      </p:sp>
    </p:spTree>
    <p:extLst>
      <p:ext uri="{BB962C8B-B14F-4D97-AF65-F5344CB8AC3E}">
        <p14:creationId xmlns:p14="http://schemas.microsoft.com/office/powerpoint/2010/main" val="22014508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algn="r" eaLnBrk="1" hangingPunct="1">
              <a:defRPr/>
            </a:pPr>
            <a:r>
              <a:rPr lang="fa-IR" dirty="0" smtClean="0">
                <a:solidFill>
                  <a:srgbClr val="00B0F0"/>
                </a:solidFill>
                <a:cs typeface="B Titr" pitchFamily="2" charset="-78"/>
              </a:rPr>
              <a:t>بصیر </a:t>
            </a:r>
            <a:endParaRPr lang="en-US" dirty="0" smtClean="0">
              <a:solidFill>
                <a:srgbClr val="00B0F0"/>
              </a:solidFill>
              <a:cs typeface="B Titr" pitchFamily="2" charset="-78"/>
            </a:endParaRPr>
          </a:p>
        </p:txBody>
      </p:sp>
      <p:sp>
        <p:nvSpPr>
          <p:cNvPr id="10244" name="Rectangle 3"/>
          <p:cNvSpPr>
            <a:spLocks noGrp="1" noChangeArrowheads="1"/>
          </p:cNvSpPr>
          <p:nvPr>
            <p:ph idx="1"/>
          </p:nvPr>
        </p:nvSpPr>
        <p:spPr/>
        <p:txBody>
          <a:bodyPr>
            <a:normAutofit fontScale="92500" lnSpcReduction="20000"/>
          </a:bodyPr>
          <a:lstStyle/>
          <a:p>
            <a:pPr marL="0" indent="0">
              <a:lnSpc>
                <a:spcPct val="150000"/>
              </a:lnSpc>
              <a:spcAft>
                <a:spcPts val="1000"/>
              </a:spcAft>
              <a:buNone/>
            </a:pPr>
            <a:r>
              <a:rPr lang="fa-IR" b="1" dirty="0" smtClean="0">
                <a:effectLst/>
                <a:latin typeface="Calibri" pitchFamily="34" charset="0"/>
                <a:cs typeface="B Titr" pitchFamily="2" charset="-78"/>
              </a:rPr>
              <a:t>قَدْ </a:t>
            </a:r>
            <a:r>
              <a:rPr lang="fa-IR" b="1" dirty="0">
                <a:effectLst/>
                <a:latin typeface="Calibri" pitchFamily="34" charset="0"/>
                <a:cs typeface="B Titr" pitchFamily="2" charset="-78"/>
              </a:rPr>
              <a:t>جاءَكُمْ بَصائِرُ مِنْ رَبِّكُمْ فَمَنْ أَبْصَرَ </a:t>
            </a:r>
            <a:r>
              <a:rPr lang="fa-IR" b="1" smtClean="0">
                <a:effectLst/>
                <a:latin typeface="Calibri" pitchFamily="34" charset="0"/>
                <a:cs typeface="B Titr" pitchFamily="2" charset="-78"/>
              </a:rPr>
              <a:t>فَلِنَفْسِهِ                   </a:t>
            </a:r>
            <a:endParaRPr lang="fa-IR" b="1" smtClean="0">
              <a:effectLst/>
              <a:latin typeface="Calibri" pitchFamily="34" charset="0"/>
              <a:cs typeface="B Titr" pitchFamily="2" charset="-78"/>
            </a:endParaRPr>
          </a:p>
          <a:p>
            <a:pPr marL="0" indent="0">
              <a:lnSpc>
                <a:spcPct val="150000"/>
              </a:lnSpc>
              <a:spcAft>
                <a:spcPts val="1000"/>
              </a:spcAft>
              <a:buNone/>
            </a:pPr>
            <a:r>
              <a:rPr lang="fa-IR" b="1" smtClean="0">
                <a:effectLst/>
                <a:latin typeface="Calibri" pitchFamily="34" charset="0"/>
                <a:cs typeface="B Titr" pitchFamily="2" charset="-78"/>
              </a:rPr>
              <a:t>       </a:t>
            </a:r>
            <a:r>
              <a:rPr lang="fa-IR" b="1" dirty="0">
                <a:effectLst/>
                <a:latin typeface="Calibri" pitchFamily="34" charset="0"/>
                <a:cs typeface="B Titr" pitchFamily="2" charset="-78"/>
              </a:rPr>
              <a:t>وَ مَنْ عَمِيَ فَعَلَيْها وَ ما أَنَا عَلَيْكُمْ بِحَفيظٍ </a:t>
            </a:r>
            <a:r>
              <a:rPr lang="fa-IR" sz="2000" b="1" dirty="0">
                <a:latin typeface="Calibri" pitchFamily="34" charset="0"/>
                <a:cs typeface="B Titr" pitchFamily="2" charset="-78"/>
              </a:rPr>
              <a:t>( انعام 104)</a:t>
            </a:r>
            <a:endParaRPr lang="fa-IR" dirty="0"/>
          </a:p>
          <a:p>
            <a:pPr marL="0" indent="0">
              <a:lnSpc>
                <a:spcPct val="150000"/>
              </a:lnSpc>
              <a:buNone/>
            </a:pPr>
            <a:r>
              <a:rPr lang="fa-IR" sz="1600" b="1" dirty="0">
                <a:latin typeface="Calibri" pitchFamily="34" charset="0"/>
                <a:cs typeface="B Titr" pitchFamily="2" charset="-78"/>
              </a:rPr>
              <a:t>بى‏ترديد براى شما از سوى پروردگارتان دلايلى روشن آمده، پس هر كه ببيند به سود خود اوست و هر كه كوردل شود به زيان خود اوست، و بر شما حافظ و نگهبان نيستم. </a:t>
            </a:r>
          </a:p>
          <a:p>
            <a:pPr marL="0" indent="0">
              <a:lnSpc>
                <a:spcPct val="150000"/>
              </a:lnSpc>
              <a:buNone/>
            </a:pPr>
            <a:r>
              <a:rPr lang="fa-IR" dirty="0">
                <a:effectLst/>
                <a:cs typeface="Traditional Arabic" panose="02010000000000000000" pitchFamily="2" charset="-78"/>
              </a:rPr>
              <a:t/>
            </a:r>
            <a:br>
              <a:rPr lang="fa-IR" dirty="0">
                <a:effectLst/>
                <a:cs typeface="Traditional Arabic" panose="02010000000000000000" pitchFamily="2" charset="-78"/>
              </a:rPr>
            </a:br>
            <a:r>
              <a:rPr lang="fa-IR" b="1" dirty="0" smtClean="0">
                <a:effectLst/>
                <a:latin typeface="Calibri" pitchFamily="34" charset="0"/>
                <a:cs typeface="B Titr" pitchFamily="2" charset="-78"/>
              </a:rPr>
              <a:t>وَ </a:t>
            </a:r>
            <a:r>
              <a:rPr lang="fa-IR" b="1" dirty="0">
                <a:effectLst/>
                <a:latin typeface="Calibri" pitchFamily="34" charset="0"/>
                <a:cs typeface="B Titr" pitchFamily="2" charset="-78"/>
              </a:rPr>
              <a:t>كَذلِكَ نُصَرِّفُ الْآياتِ وَ </a:t>
            </a:r>
            <a:r>
              <a:rPr lang="fa-IR" b="1" dirty="0" smtClean="0">
                <a:effectLst/>
                <a:latin typeface="Calibri" pitchFamily="34" charset="0"/>
                <a:cs typeface="B Titr" pitchFamily="2" charset="-78"/>
              </a:rPr>
              <a:t>لِيَقُولُوا دَرَسْتَ وَ </a:t>
            </a:r>
            <a:r>
              <a:rPr lang="fa-IR" b="1" dirty="0">
                <a:effectLst/>
                <a:latin typeface="Calibri" pitchFamily="34" charset="0"/>
                <a:cs typeface="B Titr" pitchFamily="2" charset="-78"/>
              </a:rPr>
              <a:t>لِنُبَيِّنَهُ لِقَوْمٍ يَعْلَمُونَ </a:t>
            </a:r>
            <a:r>
              <a:rPr lang="fa-IR" sz="2000" b="1" dirty="0">
                <a:latin typeface="Calibri" pitchFamily="34" charset="0"/>
                <a:cs typeface="B Titr" pitchFamily="2" charset="-78"/>
              </a:rPr>
              <a:t>(انعام 105) </a:t>
            </a:r>
          </a:p>
          <a:p>
            <a:pPr marL="0" indent="0">
              <a:lnSpc>
                <a:spcPct val="150000"/>
              </a:lnSpc>
              <a:buNone/>
            </a:pPr>
            <a:r>
              <a:rPr lang="fa-IR" sz="2000" b="1" dirty="0">
                <a:latin typeface="Calibri" pitchFamily="34" charset="0"/>
                <a:cs typeface="B Titr" pitchFamily="2" charset="-78"/>
              </a:rPr>
              <a:t> </a:t>
            </a:r>
            <a:r>
              <a:rPr lang="fa-IR" sz="1600" b="1" dirty="0">
                <a:latin typeface="Calibri" pitchFamily="34" charset="0"/>
                <a:cs typeface="B Titr" pitchFamily="2" charset="-78"/>
              </a:rPr>
              <a:t>اين چنين، آيات [خود] را به صورت‏هاى گوناگون بيان مى‏كنيم و اينكه منكران با متهم كردن تو كه اين آيات را از ديگران فرا گرفته‏اى، شقاوت خود را كامل می كنند و ديگر اينكه آن را براى گروهى كه دانايند، روشن سازیم</a:t>
            </a:r>
            <a:endParaRPr lang="en-US" sz="1600" dirty="0">
              <a:latin typeface="Calibri" pitchFamily="34" charset="0"/>
              <a:cs typeface="Calibri" pitchFamily="34" charset="0"/>
            </a:endParaRPr>
          </a:p>
        </p:txBody>
      </p:sp>
      <p:sp>
        <p:nvSpPr>
          <p:cNvPr id="5" name="Slide Number Placeholder 5"/>
          <p:cNvSpPr>
            <a:spLocks noGrp="1"/>
          </p:cNvSpPr>
          <p:nvPr>
            <p:ph type="sldNum" sz="quarter" idx="12"/>
          </p:nvPr>
        </p:nvSpPr>
        <p:spPr/>
        <p:txBody>
          <a:bodyPr/>
          <a:lstStyle/>
          <a:p>
            <a:pPr>
              <a:defRPr/>
            </a:pPr>
            <a:fld id="{59EDDD66-B282-40BE-9E5C-92845C626817}" type="slidenum">
              <a:rPr lang="ar-SA">
                <a:solidFill>
                  <a:srgbClr val="EAEAEA"/>
                </a:solidFill>
              </a:rPr>
              <a:pPr>
                <a:defRPr/>
              </a:pPr>
              <a:t>25</a:t>
            </a:fld>
            <a:endParaRPr lang="en-US">
              <a:solidFill>
                <a:srgbClr val="EAEAEA"/>
              </a:solidFill>
            </a:endParaRPr>
          </a:p>
        </p:txBody>
      </p:sp>
      <p:sp>
        <p:nvSpPr>
          <p:cNvPr id="6" name="Slide Number Placeholder 5"/>
          <p:cNvSpPr txBox="1">
            <a:spLocks/>
          </p:cNvSpPr>
          <p:nvPr/>
        </p:nvSpPr>
        <p:spPr bwMode="auto">
          <a:xfrm>
            <a:off x="8077200" y="6243638"/>
            <a:ext cx="2133600" cy="457200"/>
          </a:xfrm>
          <a:prstGeom prst="rect">
            <a:avLst/>
          </a:prstGeom>
          <a:noFill/>
          <a:ln w="9525">
            <a:noFill/>
            <a:miter lim="800000"/>
            <a:headEnd/>
            <a:tailEnd/>
          </a:ln>
          <a:effectLst/>
        </p:spPr>
        <p:txBody>
          <a:bodyPr anchor="b"/>
          <a:lstStyle/>
          <a:p>
            <a:pPr rtl="0" fontAlgn="base">
              <a:spcBef>
                <a:spcPct val="0"/>
              </a:spcBef>
              <a:spcAft>
                <a:spcPct val="0"/>
              </a:spcAft>
              <a:defRPr/>
            </a:pPr>
            <a:fld id="{FDA45D74-D896-4572-8D9D-BB6CD445710C}" type="slidenum">
              <a:rPr lang="ar-SA" sz="1200">
                <a:solidFill>
                  <a:srgbClr val="EAEAEA"/>
                </a:solidFill>
                <a:effectLst>
                  <a:outerShdw blurRad="38100" dist="38100" dir="2700000" algn="tl">
                    <a:srgbClr val="000000"/>
                  </a:outerShdw>
                </a:effectLst>
              </a:rPr>
              <a:pPr rtl="0" fontAlgn="base">
                <a:spcBef>
                  <a:spcPct val="0"/>
                </a:spcBef>
                <a:spcAft>
                  <a:spcPct val="0"/>
                </a:spcAft>
                <a:defRPr/>
              </a:pPr>
              <a:t>25</a:t>
            </a:fld>
            <a:endParaRPr lang="en-US" sz="1200">
              <a:solidFill>
                <a:srgbClr val="EAEAEA"/>
              </a:solidFill>
              <a:effectLst>
                <a:outerShdw blurRad="38100" dist="38100" dir="2700000" algn="tl">
                  <a:srgbClr val="000000"/>
                </a:outerShdw>
              </a:effectLst>
            </a:endParaRPr>
          </a:p>
        </p:txBody>
      </p:sp>
    </p:spTree>
    <p:extLst>
      <p:ext uri="{BB962C8B-B14F-4D97-AF65-F5344CB8AC3E}">
        <p14:creationId xmlns:p14="http://schemas.microsoft.com/office/powerpoint/2010/main" val="2007254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additive="base">
                                        <p:cTn id="7" dur="500" fill="hold"/>
                                        <p:tgtEl>
                                          <p:spTgt spid="15362"/>
                                        </p:tgtEl>
                                        <p:attrNameLst>
                                          <p:attrName>ppt_x</p:attrName>
                                        </p:attrNameLst>
                                      </p:cBhvr>
                                      <p:tavLst>
                                        <p:tav tm="0">
                                          <p:val>
                                            <p:strVal val="#ppt_x"/>
                                          </p:val>
                                        </p:tav>
                                        <p:tav tm="100000">
                                          <p:val>
                                            <p:strVal val="#ppt_x"/>
                                          </p:val>
                                        </p:tav>
                                      </p:tavLst>
                                    </p:anim>
                                    <p:anim calcmode="lin" valueType="num">
                                      <p:cBhvr additive="base">
                                        <p:cTn id="8" dur="500" fill="hold"/>
                                        <p:tgtEl>
                                          <p:spTgt spid="1536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10244">
                                            <p:txEl>
                                              <p:pRg st="0" end="0"/>
                                            </p:txEl>
                                          </p:spTgt>
                                        </p:tgtEl>
                                        <p:attrNameLst>
                                          <p:attrName>style.visibility</p:attrName>
                                        </p:attrNameLst>
                                      </p:cBhvr>
                                      <p:to>
                                        <p:strVal val="visible"/>
                                      </p:to>
                                    </p:set>
                                    <p:anim calcmode="lin" valueType="num">
                                      <p:cBhvr>
                                        <p:cTn id="13" dur="1000" fill="hold"/>
                                        <p:tgtEl>
                                          <p:spTgt spid="10244">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10244">
                                            <p:txEl>
                                              <p:pRg st="0" end="0"/>
                                            </p:txEl>
                                          </p:spTgt>
                                        </p:tgtEl>
                                        <p:attrNameLst>
                                          <p:attrName>ppt_h</p:attrName>
                                        </p:attrNameLst>
                                      </p:cBhvr>
                                      <p:tavLst>
                                        <p:tav tm="0">
                                          <p:val>
                                            <p:fltVal val="0"/>
                                          </p:val>
                                        </p:tav>
                                        <p:tav tm="100000">
                                          <p:val>
                                            <p:strVal val="#ppt_h"/>
                                          </p:val>
                                        </p:tav>
                                      </p:tavLst>
                                    </p:anim>
                                    <p:anim calcmode="lin" valueType="num">
                                      <p:cBhvr>
                                        <p:cTn id="15" dur="1000" fill="hold"/>
                                        <p:tgtEl>
                                          <p:spTgt spid="10244">
                                            <p:txEl>
                                              <p:pRg st="0" end="0"/>
                                            </p:txEl>
                                          </p:spTgt>
                                        </p:tgtEl>
                                        <p:attrNameLst>
                                          <p:attrName>style.rotation</p:attrName>
                                        </p:attrNameLst>
                                      </p:cBhvr>
                                      <p:tavLst>
                                        <p:tav tm="0">
                                          <p:val>
                                            <p:fltVal val="90"/>
                                          </p:val>
                                        </p:tav>
                                        <p:tav tm="100000">
                                          <p:val>
                                            <p:fltVal val="0"/>
                                          </p:val>
                                        </p:tav>
                                      </p:tavLst>
                                    </p:anim>
                                    <p:animEffect transition="in" filter="fade">
                                      <p:cBhvr>
                                        <p:cTn id="16" dur="1000"/>
                                        <p:tgtEl>
                                          <p:spTgt spid="1024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10244">
                                            <p:txEl>
                                              <p:pRg st="1" end="1"/>
                                            </p:txEl>
                                          </p:spTgt>
                                        </p:tgtEl>
                                        <p:attrNameLst>
                                          <p:attrName>style.visibility</p:attrName>
                                        </p:attrNameLst>
                                      </p:cBhvr>
                                      <p:to>
                                        <p:strVal val="visible"/>
                                      </p:to>
                                    </p:set>
                                    <p:anim calcmode="lin" valueType="num">
                                      <p:cBhvr>
                                        <p:cTn id="21" dur="1000" fill="hold"/>
                                        <p:tgtEl>
                                          <p:spTgt spid="10244">
                                            <p:txEl>
                                              <p:pRg st="1" end="1"/>
                                            </p:txEl>
                                          </p:spTgt>
                                        </p:tgtEl>
                                        <p:attrNameLst>
                                          <p:attrName>ppt_w</p:attrName>
                                        </p:attrNameLst>
                                      </p:cBhvr>
                                      <p:tavLst>
                                        <p:tav tm="0">
                                          <p:val>
                                            <p:fltVal val="0"/>
                                          </p:val>
                                        </p:tav>
                                        <p:tav tm="100000">
                                          <p:val>
                                            <p:strVal val="#ppt_w"/>
                                          </p:val>
                                        </p:tav>
                                      </p:tavLst>
                                    </p:anim>
                                    <p:anim calcmode="lin" valueType="num">
                                      <p:cBhvr>
                                        <p:cTn id="22" dur="1000" fill="hold"/>
                                        <p:tgtEl>
                                          <p:spTgt spid="10244">
                                            <p:txEl>
                                              <p:pRg st="1" end="1"/>
                                            </p:txEl>
                                          </p:spTgt>
                                        </p:tgtEl>
                                        <p:attrNameLst>
                                          <p:attrName>ppt_h</p:attrName>
                                        </p:attrNameLst>
                                      </p:cBhvr>
                                      <p:tavLst>
                                        <p:tav tm="0">
                                          <p:val>
                                            <p:fltVal val="0"/>
                                          </p:val>
                                        </p:tav>
                                        <p:tav tm="100000">
                                          <p:val>
                                            <p:strVal val="#ppt_h"/>
                                          </p:val>
                                        </p:tav>
                                      </p:tavLst>
                                    </p:anim>
                                    <p:anim calcmode="lin" valueType="num">
                                      <p:cBhvr>
                                        <p:cTn id="23" dur="1000" fill="hold"/>
                                        <p:tgtEl>
                                          <p:spTgt spid="10244">
                                            <p:txEl>
                                              <p:pRg st="1" end="1"/>
                                            </p:txEl>
                                          </p:spTgt>
                                        </p:tgtEl>
                                        <p:attrNameLst>
                                          <p:attrName>style.rotation</p:attrName>
                                        </p:attrNameLst>
                                      </p:cBhvr>
                                      <p:tavLst>
                                        <p:tav tm="0">
                                          <p:val>
                                            <p:fltVal val="90"/>
                                          </p:val>
                                        </p:tav>
                                        <p:tav tm="100000">
                                          <p:val>
                                            <p:fltVal val="0"/>
                                          </p:val>
                                        </p:tav>
                                      </p:tavLst>
                                    </p:anim>
                                    <p:animEffect transition="in" filter="fade">
                                      <p:cBhvr>
                                        <p:cTn id="24" dur="1000"/>
                                        <p:tgtEl>
                                          <p:spTgt spid="10244">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10244">
                                            <p:txEl>
                                              <p:pRg st="2" end="2"/>
                                            </p:txEl>
                                          </p:spTgt>
                                        </p:tgtEl>
                                        <p:attrNameLst>
                                          <p:attrName>style.visibility</p:attrName>
                                        </p:attrNameLst>
                                      </p:cBhvr>
                                      <p:to>
                                        <p:strVal val="visible"/>
                                      </p:to>
                                    </p:set>
                                    <p:anim calcmode="lin" valueType="num">
                                      <p:cBhvr>
                                        <p:cTn id="29" dur="1000" fill="hold"/>
                                        <p:tgtEl>
                                          <p:spTgt spid="10244">
                                            <p:txEl>
                                              <p:pRg st="2" end="2"/>
                                            </p:txEl>
                                          </p:spTgt>
                                        </p:tgtEl>
                                        <p:attrNameLst>
                                          <p:attrName>ppt_w</p:attrName>
                                        </p:attrNameLst>
                                      </p:cBhvr>
                                      <p:tavLst>
                                        <p:tav tm="0">
                                          <p:val>
                                            <p:fltVal val="0"/>
                                          </p:val>
                                        </p:tav>
                                        <p:tav tm="100000">
                                          <p:val>
                                            <p:strVal val="#ppt_w"/>
                                          </p:val>
                                        </p:tav>
                                      </p:tavLst>
                                    </p:anim>
                                    <p:anim calcmode="lin" valueType="num">
                                      <p:cBhvr>
                                        <p:cTn id="30" dur="1000" fill="hold"/>
                                        <p:tgtEl>
                                          <p:spTgt spid="10244">
                                            <p:txEl>
                                              <p:pRg st="2" end="2"/>
                                            </p:txEl>
                                          </p:spTgt>
                                        </p:tgtEl>
                                        <p:attrNameLst>
                                          <p:attrName>ppt_h</p:attrName>
                                        </p:attrNameLst>
                                      </p:cBhvr>
                                      <p:tavLst>
                                        <p:tav tm="0">
                                          <p:val>
                                            <p:fltVal val="0"/>
                                          </p:val>
                                        </p:tav>
                                        <p:tav tm="100000">
                                          <p:val>
                                            <p:strVal val="#ppt_h"/>
                                          </p:val>
                                        </p:tav>
                                      </p:tavLst>
                                    </p:anim>
                                    <p:anim calcmode="lin" valueType="num">
                                      <p:cBhvr>
                                        <p:cTn id="31" dur="1000" fill="hold"/>
                                        <p:tgtEl>
                                          <p:spTgt spid="10244">
                                            <p:txEl>
                                              <p:pRg st="2" end="2"/>
                                            </p:txEl>
                                          </p:spTgt>
                                        </p:tgtEl>
                                        <p:attrNameLst>
                                          <p:attrName>style.rotation</p:attrName>
                                        </p:attrNameLst>
                                      </p:cBhvr>
                                      <p:tavLst>
                                        <p:tav tm="0">
                                          <p:val>
                                            <p:fltVal val="90"/>
                                          </p:val>
                                        </p:tav>
                                        <p:tav tm="100000">
                                          <p:val>
                                            <p:fltVal val="0"/>
                                          </p:val>
                                        </p:tav>
                                      </p:tavLst>
                                    </p:anim>
                                    <p:animEffect transition="in" filter="fade">
                                      <p:cBhvr>
                                        <p:cTn id="32" dur="1000"/>
                                        <p:tgtEl>
                                          <p:spTgt spid="10244">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grpId="0" nodeType="clickEffect">
                                  <p:stCondLst>
                                    <p:cond delay="0"/>
                                  </p:stCondLst>
                                  <p:childTnLst>
                                    <p:set>
                                      <p:cBhvr>
                                        <p:cTn id="36" dur="1" fill="hold">
                                          <p:stCondLst>
                                            <p:cond delay="0"/>
                                          </p:stCondLst>
                                        </p:cTn>
                                        <p:tgtEl>
                                          <p:spTgt spid="10244">
                                            <p:txEl>
                                              <p:pRg st="3" end="3"/>
                                            </p:txEl>
                                          </p:spTgt>
                                        </p:tgtEl>
                                        <p:attrNameLst>
                                          <p:attrName>style.visibility</p:attrName>
                                        </p:attrNameLst>
                                      </p:cBhvr>
                                      <p:to>
                                        <p:strVal val="visible"/>
                                      </p:to>
                                    </p:set>
                                    <p:anim calcmode="lin" valueType="num">
                                      <p:cBhvr>
                                        <p:cTn id="37" dur="1000" fill="hold"/>
                                        <p:tgtEl>
                                          <p:spTgt spid="10244">
                                            <p:txEl>
                                              <p:pRg st="3" end="3"/>
                                            </p:txEl>
                                          </p:spTgt>
                                        </p:tgtEl>
                                        <p:attrNameLst>
                                          <p:attrName>ppt_w</p:attrName>
                                        </p:attrNameLst>
                                      </p:cBhvr>
                                      <p:tavLst>
                                        <p:tav tm="0">
                                          <p:val>
                                            <p:fltVal val="0"/>
                                          </p:val>
                                        </p:tav>
                                        <p:tav tm="100000">
                                          <p:val>
                                            <p:strVal val="#ppt_w"/>
                                          </p:val>
                                        </p:tav>
                                      </p:tavLst>
                                    </p:anim>
                                    <p:anim calcmode="lin" valueType="num">
                                      <p:cBhvr>
                                        <p:cTn id="38" dur="1000" fill="hold"/>
                                        <p:tgtEl>
                                          <p:spTgt spid="10244">
                                            <p:txEl>
                                              <p:pRg st="3" end="3"/>
                                            </p:txEl>
                                          </p:spTgt>
                                        </p:tgtEl>
                                        <p:attrNameLst>
                                          <p:attrName>ppt_h</p:attrName>
                                        </p:attrNameLst>
                                      </p:cBhvr>
                                      <p:tavLst>
                                        <p:tav tm="0">
                                          <p:val>
                                            <p:fltVal val="0"/>
                                          </p:val>
                                        </p:tav>
                                        <p:tav tm="100000">
                                          <p:val>
                                            <p:strVal val="#ppt_h"/>
                                          </p:val>
                                        </p:tav>
                                      </p:tavLst>
                                    </p:anim>
                                    <p:anim calcmode="lin" valueType="num">
                                      <p:cBhvr>
                                        <p:cTn id="39" dur="1000" fill="hold"/>
                                        <p:tgtEl>
                                          <p:spTgt spid="10244">
                                            <p:txEl>
                                              <p:pRg st="3" end="3"/>
                                            </p:txEl>
                                          </p:spTgt>
                                        </p:tgtEl>
                                        <p:attrNameLst>
                                          <p:attrName>style.rotation</p:attrName>
                                        </p:attrNameLst>
                                      </p:cBhvr>
                                      <p:tavLst>
                                        <p:tav tm="0">
                                          <p:val>
                                            <p:fltVal val="90"/>
                                          </p:val>
                                        </p:tav>
                                        <p:tav tm="100000">
                                          <p:val>
                                            <p:fltVal val="0"/>
                                          </p:val>
                                        </p:tav>
                                      </p:tavLst>
                                    </p:anim>
                                    <p:animEffect transition="in" filter="fade">
                                      <p:cBhvr>
                                        <p:cTn id="40" dur="1000"/>
                                        <p:tgtEl>
                                          <p:spTgt spid="10244">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grpId="0" nodeType="clickEffect">
                                  <p:stCondLst>
                                    <p:cond delay="0"/>
                                  </p:stCondLst>
                                  <p:childTnLst>
                                    <p:set>
                                      <p:cBhvr>
                                        <p:cTn id="44" dur="1" fill="hold">
                                          <p:stCondLst>
                                            <p:cond delay="0"/>
                                          </p:stCondLst>
                                        </p:cTn>
                                        <p:tgtEl>
                                          <p:spTgt spid="10244">
                                            <p:txEl>
                                              <p:pRg st="4" end="4"/>
                                            </p:txEl>
                                          </p:spTgt>
                                        </p:tgtEl>
                                        <p:attrNameLst>
                                          <p:attrName>style.visibility</p:attrName>
                                        </p:attrNameLst>
                                      </p:cBhvr>
                                      <p:to>
                                        <p:strVal val="visible"/>
                                      </p:to>
                                    </p:set>
                                    <p:anim calcmode="lin" valueType="num">
                                      <p:cBhvr>
                                        <p:cTn id="45" dur="1000" fill="hold"/>
                                        <p:tgtEl>
                                          <p:spTgt spid="10244">
                                            <p:txEl>
                                              <p:pRg st="4" end="4"/>
                                            </p:txEl>
                                          </p:spTgt>
                                        </p:tgtEl>
                                        <p:attrNameLst>
                                          <p:attrName>ppt_w</p:attrName>
                                        </p:attrNameLst>
                                      </p:cBhvr>
                                      <p:tavLst>
                                        <p:tav tm="0">
                                          <p:val>
                                            <p:fltVal val="0"/>
                                          </p:val>
                                        </p:tav>
                                        <p:tav tm="100000">
                                          <p:val>
                                            <p:strVal val="#ppt_w"/>
                                          </p:val>
                                        </p:tav>
                                      </p:tavLst>
                                    </p:anim>
                                    <p:anim calcmode="lin" valueType="num">
                                      <p:cBhvr>
                                        <p:cTn id="46" dur="1000" fill="hold"/>
                                        <p:tgtEl>
                                          <p:spTgt spid="10244">
                                            <p:txEl>
                                              <p:pRg st="4" end="4"/>
                                            </p:txEl>
                                          </p:spTgt>
                                        </p:tgtEl>
                                        <p:attrNameLst>
                                          <p:attrName>ppt_h</p:attrName>
                                        </p:attrNameLst>
                                      </p:cBhvr>
                                      <p:tavLst>
                                        <p:tav tm="0">
                                          <p:val>
                                            <p:fltVal val="0"/>
                                          </p:val>
                                        </p:tav>
                                        <p:tav tm="100000">
                                          <p:val>
                                            <p:strVal val="#ppt_h"/>
                                          </p:val>
                                        </p:tav>
                                      </p:tavLst>
                                    </p:anim>
                                    <p:anim calcmode="lin" valueType="num">
                                      <p:cBhvr>
                                        <p:cTn id="47" dur="1000" fill="hold"/>
                                        <p:tgtEl>
                                          <p:spTgt spid="10244">
                                            <p:txEl>
                                              <p:pRg st="4" end="4"/>
                                            </p:txEl>
                                          </p:spTgt>
                                        </p:tgtEl>
                                        <p:attrNameLst>
                                          <p:attrName>style.rotation</p:attrName>
                                        </p:attrNameLst>
                                      </p:cBhvr>
                                      <p:tavLst>
                                        <p:tav tm="0">
                                          <p:val>
                                            <p:fltVal val="90"/>
                                          </p:val>
                                        </p:tav>
                                        <p:tav tm="100000">
                                          <p:val>
                                            <p:fltVal val="0"/>
                                          </p:val>
                                        </p:tav>
                                      </p:tavLst>
                                    </p:anim>
                                    <p:animEffect transition="in" filter="fade">
                                      <p:cBhvr>
                                        <p:cTn id="48" dur="1000"/>
                                        <p:tgtEl>
                                          <p:spTgt spid="1024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0244"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457200"/>
            <a:ext cx="8229600" cy="6172200"/>
          </a:xfrm>
        </p:spPr>
        <p:txBody>
          <a:bodyPr/>
          <a:lstStyle/>
          <a:p>
            <a:pPr marL="0" indent="0" algn="ctr">
              <a:lnSpc>
                <a:spcPct val="150000"/>
              </a:lnSpc>
              <a:buNone/>
            </a:pPr>
            <a:r>
              <a:rPr lang="fa-IR" b="1" dirty="0" smtClean="0">
                <a:solidFill>
                  <a:schemeClr val="tx2">
                    <a:lumMod val="10000"/>
                  </a:schemeClr>
                </a:solidFill>
                <a:effectLst/>
                <a:latin typeface="Calibri" pitchFamily="34" charset="0"/>
                <a:cs typeface="B Titr" pitchFamily="2" charset="-78"/>
              </a:rPr>
              <a:t>وجود دلائل روشن برای قرآن</a:t>
            </a:r>
          </a:p>
          <a:p>
            <a:pPr>
              <a:lnSpc>
                <a:spcPct val="150000"/>
              </a:lnSpc>
            </a:pPr>
            <a:r>
              <a:rPr lang="fa-IR" b="1" dirty="0">
                <a:solidFill>
                  <a:schemeClr val="tx2">
                    <a:lumMod val="10000"/>
                  </a:schemeClr>
                </a:solidFill>
                <a:latin typeface="Calibri" pitchFamily="34" charset="0"/>
                <a:cs typeface="B Titr" pitchFamily="2" charset="-78"/>
              </a:rPr>
              <a:t>بَصائِرُ = دیدن  = بینش عقلی</a:t>
            </a:r>
          </a:p>
          <a:p>
            <a:pPr>
              <a:lnSpc>
                <a:spcPct val="150000"/>
              </a:lnSpc>
            </a:pPr>
            <a:r>
              <a:rPr lang="fa-IR" b="1" dirty="0">
                <a:solidFill>
                  <a:schemeClr val="tx2">
                    <a:lumMod val="10000"/>
                  </a:schemeClr>
                </a:solidFill>
                <a:latin typeface="Calibri" pitchFamily="34" charset="0"/>
                <a:cs typeface="B Titr" pitchFamily="2" charset="-78"/>
              </a:rPr>
              <a:t>عَمِيَ = کوری محض = مثل کوری در تاریکی </a:t>
            </a:r>
            <a:r>
              <a:rPr lang="fa-IR" sz="2000" b="1" dirty="0">
                <a:solidFill>
                  <a:schemeClr val="tx2">
                    <a:lumMod val="10000"/>
                  </a:schemeClr>
                </a:solidFill>
                <a:latin typeface="Calibri" pitchFamily="34" charset="0"/>
                <a:cs typeface="B Titr" pitchFamily="2" charset="-78"/>
              </a:rPr>
              <a:t>( علی قلوب اقفالها)</a:t>
            </a:r>
          </a:p>
          <a:p>
            <a:pPr>
              <a:lnSpc>
                <a:spcPct val="150000"/>
              </a:lnSpc>
            </a:pPr>
            <a:r>
              <a:rPr lang="fa-IR" b="1" dirty="0">
                <a:solidFill>
                  <a:schemeClr val="tx2">
                    <a:lumMod val="10000"/>
                  </a:schemeClr>
                </a:solidFill>
                <a:latin typeface="Calibri" pitchFamily="34" charset="0"/>
                <a:cs typeface="B Titr" pitchFamily="2" charset="-78"/>
              </a:rPr>
              <a:t>وَ ما أَنَا عَلَيْكُمْ بِحَفيظٍ     = بیان منطقی حقایق </a:t>
            </a:r>
          </a:p>
          <a:p>
            <a:pPr marL="0" indent="0">
              <a:lnSpc>
                <a:spcPct val="150000"/>
              </a:lnSpc>
              <a:buNone/>
            </a:pPr>
            <a:r>
              <a:rPr lang="fa-IR" sz="2000" b="1" dirty="0">
                <a:solidFill>
                  <a:schemeClr val="tx2">
                    <a:lumMod val="10000"/>
                  </a:schemeClr>
                </a:solidFill>
                <a:latin typeface="Calibri" pitchFamily="34" charset="0"/>
                <a:cs typeface="B Titr" pitchFamily="2" charset="-78"/>
              </a:rPr>
              <a:t>دلایل روشن در زمینه های گوناگون خدا شناسی و نفی شرک فرستادیم </a:t>
            </a:r>
          </a:p>
          <a:p>
            <a:pPr>
              <a:lnSpc>
                <a:spcPct val="150000"/>
              </a:lnSpc>
            </a:pPr>
            <a:r>
              <a:rPr lang="fa-IR" sz="2400" b="1" dirty="0">
                <a:solidFill>
                  <a:schemeClr val="tx2">
                    <a:lumMod val="10000"/>
                  </a:schemeClr>
                </a:solidFill>
                <a:latin typeface="Calibri" pitchFamily="34" charset="0"/>
                <a:cs typeface="B Titr" pitchFamily="2" charset="-78"/>
              </a:rPr>
              <a:t>کسانی که کورند و منکر می شوند : </a:t>
            </a:r>
            <a:r>
              <a:rPr lang="fa-IR" b="1" dirty="0">
                <a:solidFill>
                  <a:schemeClr val="tx2">
                    <a:lumMod val="10000"/>
                  </a:schemeClr>
                </a:solidFill>
                <a:latin typeface="Calibri" pitchFamily="34" charset="0"/>
                <a:cs typeface="B Titr" pitchFamily="2" charset="-78"/>
              </a:rPr>
              <a:t>ِيَقُولُوا دَرَسْتَ</a:t>
            </a:r>
          </a:p>
          <a:p>
            <a:pPr>
              <a:lnSpc>
                <a:spcPct val="150000"/>
              </a:lnSpc>
            </a:pPr>
            <a:r>
              <a:rPr lang="fa-IR" sz="2400" b="1" dirty="0">
                <a:solidFill>
                  <a:schemeClr val="tx2">
                    <a:lumMod val="10000"/>
                  </a:schemeClr>
                </a:solidFill>
                <a:latin typeface="Calibri" pitchFamily="34" charset="0"/>
                <a:cs typeface="B Titr" pitchFamily="2" charset="-78"/>
              </a:rPr>
              <a:t>کسانی که بصیرند و حق را نمی دانند : </a:t>
            </a:r>
            <a:r>
              <a:rPr lang="fa-IR" b="1" dirty="0">
                <a:solidFill>
                  <a:schemeClr val="tx2">
                    <a:lumMod val="10000"/>
                  </a:schemeClr>
                </a:solidFill>
                <a:latin typeface="Calibri" pitchFamily="34" charset="0"/>
                <a:cs typeface="B Titr" pitchFamily="2" charset="-78"/>
              </a:rPr>
              <a:t>ِنُبَيِّنَهُ لِقَوْمٍ يَعْلَمُون</a:t>
            </a:r>
            <a:endParaRPr lang="fa-IR" dirty="0">
              <a:solidFill>
                <a:schemeClr val="tx2">
                  <a:lumMod val="10000"/>
                </a:schemeClr>
              </a:solidFill>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26</a:t>
            </a:fld>
            <a:endParaRPr lang="en-US">
              <a:solidFill>
                <a:srgbClr val="EAEAEA"/>
              </a:solidFill>
            </a:endParaRPr>
          </a:p>
        </p:txBody>
      </p:sp>
    </p:spTree>
    <p:extLst>
      <p:ext uri="{BB962C8B-B14F-4D97-AF65-F5344CB8AC3E}">
        <p14:creationId xmlns:p14="http://schemas.microsoft.com/office/powerpoint/2010/main" val="33942725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3">
                                            <p:txEl>
                                              <p:pRg st="0" end="0"/>
                                            </p:txEl>
                                          </p:spTgt>
                                        </p:tgtEl>
                                        <p:attrNameLst>
                                          <p:attrName>style.color</p:attrName>
                                        </p:attrNameLst>
                                      </p:cBhvr>
                                      <p:to>
                                        <a:schemeClr val="bg1"/>
                                      </p:to>
                                    </p:animClr>
                                    <p:animClr clrSpc="rgb" dir="cw">
                                      <p:cBhvr>
                                        <p:cTn id="7" dur="250" autoRev="1" fill="remove"/>
                                        <p:tgtEl>
                                          <p:spTgt spid="3">
                                            <p:txEl>
                                              <p:pRg st="0" end="0"/>
                                            </p:txEl>
                                          </p:spTgt>
                                        </p:tgtEl>
                                        <p:attrNameLst>
                                          <p:attrName>fillcolor</p:attrName>
                                        </p:attrNameLst>
                                      </p:cBhvr>
                                      <p:to>
                                        <a:schemeClr val="bg1"/>
                                      </p:to>
                                    </p:animClr>
                                    <p:set>
                                      <p:cBhvr>
                                        <p:cTn id="8" dur="250" autoRev="1" fill="remove"/>
                                        <p:tgtEl>
                                          <p:spTgt spid="3">
                                            <p:txEl>
                                              <p:pRg st="0" end="0"/>
                                            </p:txEl>
                                          </p:spTgt>
                                        </p:tgtEl>
                                        <p:attrNameLst>
                                          <p:attrName>fill.type</p:attrName>
                                        </p:attrNameLst>
                                      </p:cBhvr>
                                      <p:to>
                                        <p:strVal val="solid"/>
                                      </p:to>
                                    </p:set>
                                    <p:set>
                                      <p:cBhvr>
                                        <p:cTn id="9" dur="250" autoRev="1" fill="remove"/>
                                        <p:tgtEl>
                                          <p:spTgt spid="3">
                                            <p:txEl>
                                              <p:pRg st="0" end="0"/>
                                            </p:txEl>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7" presetClass="emph" presetSubtype="0" fill="remove" grpId="0" nodeType="clickEffect">
                                  <p:stCondLst>
                                    <p:cond delay="0"/>
                                  </p:stCondLst>
                                  <p:childTnLst>
                                    <p:animClr clrSpc="rgb" dir="cw">
                                      <p:cBhvr override="childStyle">
                                        <p:cTn id="13" dur="250" autoRev="1" fill="remove"/>
                                        <p:tgtEl>
                                          <p:spTgt spid="3">
                                            <p:txEl>
                                              <p:pRg st="1" end="1"/>
                                            </p:txEl>
                                          </p:spTgt>
                                        </p:tgtEl>
                                        <p:attrNameLst>
                                          <p:attrName>style.color</p:attrName>
                                        </p:attrNameLst>
                                      </p:cBhvr>
                                      <p:to>
                                        <a:schemeClr val="bg1"/>
                                      </p:to>
                                    </p:animClr>
                                    <p:animClr clrSpc="rgb" dir="cw">
                                      <p:cBhvr>
                                        <p:cTn id="14" dur="250" autoRev="1" fill="remove"/>
                                        <p:tgtEl>
                                          <p:spTgt spid="3">
                                            <p:txEl>
                                              <p:pRg st="1" end="1"/>
                                            </p:txEl>
                                          </p:spTgt>
                                        </p:tgtEl>
                                        <p:attrNameLst>
                                          <p:attrName>fillcolor</p:attrName>
                                        </p:attrNameLst>
                                      </p:cBhvr>
                                      <p:to>
                                        <a:schemeClr val="bg1"/>
                                      </p:to>
                                    </p:animClr>
                                    <p:set>
                                      <p:cBhvr>
                                        <p:cTn id="15" dur="250" autoRev="1" fill="remove"/>
                                        <p:tgtEl>
                                          <p:spTgt spid="3">
                                            <p:txEl>
                                              <p:pRg st="1" end="1"/>
                                            </p:txEl>
                                          </p:spTgt>
                                        </p:tgtEl>
                                        <p:attrNameLst>
                                          <p:attrName>fill.type</p:attrName>
                                        </p:attrNameLst>
                                      </p:cBhvr>
                                      <p:to>
                                        <p:strVal val="solid"/>
                                      </p:to>
                                    </p:set>
                                    <p:set>
                                      <p:cBhvr>
                                        <p:cTn id="16" dur="250" autoRev="1" fill="remove"/>
                                        <p:tgtEl>
                                          <p:spTgt spid="3">
                                            <p:txEl>
                                              <p:pRg st="1" end="1"/>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27" presetClass="emph" presetSubtype="0" fill="remove" grpId="0" nodeType="clickEffect">
                                  <p:stCondLst>
                                    <p:cond delay="0"/>
                                  </p:stCondLst>
                                  <p:childTnLst>
                                    <p:animClr clrSpc="rgb" dir="cw">
                                      <p:cBhvr override="childStyle">
                                        <p:cTn id="20" dur="250" autoRev="1" fill="remove"/>
                                        <p:tgtEl>
                                          <p:spTgt spid="3">
                                            <p:txEl>
                                              <p:pRg st="2" end="2"/>
                                            </p:txEl>
                                          </p:spTgt>
                                        </p:tgtEl>
                                        <p:attrNameLst>
                                          <p:attrName>style.color</p:attrName>
                                        </p:attrNameLst>
                                      </p:cBhvr>
                                      <p:to>
                                        <a:schemeClr val="bg1"/>
                                      </p:to>
                                    </p:animClr>
                                    <p:animClr clrSpc="rgb" dir="cw">
                                      <p:cBhvr>
                                        <p:cTn id="21" dur="250" autoRev="1" fill="remove"/>
                                        <p:tgtEl>
                                          <p:spTgt spid="3">
                                            <p:txEl>
                                              <p:pRg st="2" end="2"/>
                                            </p:txEl>
                                          </p:spTgt>
                                        </p:tgtEl>
                                        <p:attrNameLst>
                                          <p:attrName>fillcolor</p:attrName>
                                        </p:attrNameLst>
                                      </p:cBhvr>
                                      <p:to>
                                        <a:schemeClr val="bg1"/>
                                      </p:to>
                                    </p:animClr>
                                    <p:set>
                                      <p:cBhvr>
                                        <p:cTn id="22" dur="250" autoRev="1" fill="remove"/>
                                        <p:tgtEl>
                                          <p:spTgt spid="3">
                                            <p:txEl>
                                              <p:pRg st="2" end="2"/>
                                            </p:txEl>
                                          </p:spTgt>
                                        </p:tgtEl>
                                        <p:attrNameLst>
                                          <p:attrName>fill.type</p:attrName>
                                        </p:attrNameLst>
                                      </p:cBhvr>
                                      <p:to>
                                        <p:strVal val="solid"/>
                                      </p:to>
                                    </p:set>
                                    <p:set>
                                      <p:cBhvr>
                                        <p:cTn id="23" dur="250" autoRev="1" fill="remove"/>
                                        <p:tgtEl>
                                          <p:spTgt spid="3">
                                            <p:txEl>
                                              <p:pRg st="2" end="2"/>
                                            </p:txEl>
                                          </p:spTgt>
                                        </p:tgtEl>
                                        <p:attrNameLst>
                                          <p:attrName>fill.on</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27" presetClass="emph" presetSubtype="0" fill="remove" grpId="0" nodeType="clickEffect">
                                  <p:stCondLst>
                                    <p:cond delay="0"/>
                                  </p:stCondLst>
                                  <p:childTnLst>
                                    <p:animClr clrSpc="rgb" dir="cw">
                                      <p:cBhvr override="childStyle">
                                        <p:cTn id="27" dur="250" autoRev="1" fill="remove"/>
                                        <p:tgtEl>
                                          <p:spTgt spid="3">
                                            <p:txEl>
                                              <p:pRg st="3" end="3"/>
                                            </p:txEl>
                                          </p:spTgt>
                                        </p:tgtEl>
                                        <p:attrNameLst>
                                          <p:attrName>style.color</p:attrName>
                                        </p:attrNameLst>
                                      </p:cBhvr>
                                      <p:to>
                                        <a:schemeClr val="bg1"/>
                                      </p:to>
                                    </p:animClr>
                                    <p:animClr clrSpc="rgb" dir="cw">
                                      <p:cBhvr>
                                        <p:cTn id="28" dur="250" autoRev="1" fill="remove"/>
                                        <p:tgtEl>
                                          <p:spTgt spid="3">
                                            <p:txEl>
                                              <p:pRg st="3" end="3"/>
                                            </p:txEl>
                                          </p:spTgt>
                                        </p:tgtEl>
                                        <p:attrNameLst>
                                          <p:attrName>fillcolor</p:attrName>
                                        </p:attrNameLst>
                                      </p:cBhvr>
                                      <p:to>
                                        <a:schemeClr val="bg1"/>
                                      </p:to>
                                    </p:animClr>
                                    <p:set>
                                      <p:cBhvr>
                                        <p:cTn id="29" dur="250" autoRev="1" fill="remove"/>
                                        <p:tgtEl>
                                          <p:spTgt spid="3">
                                            <p:txEl>
                                              <p:pRg st="3" end="3"/>
                                            </p:txEl>
                                          </p:spTgt>
                                        </p:tgtEl>
                                        <p:attrNameLst>
                                          <p:attrName>fill.type</p:attrName>
                                        </p:attrNameLst>
                                      </p:cBhvr>
                                      <p:to>
                                        <p:strVal val="solid"/>
                                      </p:to>
                                    </p:set>
                                    <p:set>
                                      <p:cBhvr>
                                        <p:cTn id="30" dur="250" autoRev="1" fill="remove"/>
                                        <p:tgtEl>
                                          <p:spTgt spid="3">
                                            <p:txEl>
                                              <p:pRg st="3" end="3"/>
                                            </p:txEl>
                                          </p:spTgt>
                                        </p:tgtEl>
                                        <p:attrNameLst>
                                          <p:attrName>fill.on</p:attrName>
                                        </p:attrNameLst>
                                      </p:cBhvr>
                                      <p:to>
                                        <p:strVal val="true"/>
                                      </p:to>
                                    </p:set>
                                  </p:childTnLst>
                                </p:cTn>
                              </p:par>
                            </p:childTnLst>
                          </p:cTn>
                        </p:par>
                      </p:childTnLst>
                    </p:cTn>
                  </p:par>
                  <p:par>
                    <p:cTn id="31" fill="hold">
                      <p:stCondLst>
                        <p:cond delay="indefinite"/>
                      </p:stCondLst>
                      <p:childTnLst>
                        <p:par>
                          <p:cTn id="32" fill="hold">
                            <p:stCondLst>
                              <p:cond delay="0"/>
                            </p:stCondLst>
                            <p:childTnLst>
                              <p:par>
                                <p:cTn id="33" presetID="27" presetClass="emph" presetSubtype="0" fill="remove" grpId="0" nodeType="clickEffect">
                                  <p:stCondLst>
                                    <p:cond delay="0"/>
                                  </p:stCondLst>
                                  <p:childTnLst>
                                    <p:animClr clrSpc="rgb" dir="cw">
                                      <p:cBhvr override="childStyle">
                                        <p:cTn id="34" dur="250" autoRev="1" fill="remove"/>
                                        <p:tgtEl>
                                          <p:spTgt spid="3">
                                            <p:txEl>
                                              <p:pRg st="4" end="4"/>
                                            </p:txEl>
                                          </p:spTgt>
                                        </p:tgtEl>
                                        <p:attrNameLst>
                                          <p:attrName>style.color</p:attrName>
                                        </p:attrNameLst>
                                      </p:cBhvr>
                                      <p:to>
                                        <a:schemeClr val="bg1"/>
                                      </p:to>
                                    </p:animClr>
                                    <p:animClr clrSpc="rgb" dir="cw">
                                      <p:cBhvr>
                                        <p:cTn id="35" dur="250" autoRev="1" fill="remove"/>
                                        <p:tgtEl>
                                          <p:spTgt spid="3">
                                            <p:txEl>
                                              <p:pRg st="4" end="4"/>
                                            </p:txEl>
                                          </p:spTgt>
                                        </p:tgtEl>
                                        <p:attrNameLst>
                                          <p:attrName>fillcolor</p:attrName>
                                        </p:attrNameLst>
                                      </p:cBhvr>
                                      <p:to>
                                        <a:schemeClr val="bg1"/>
                                      </p:to>
                                    </p:animClr>
                                    <p:set>
                                      <p:cBhvr>
                                        <p:cTn id="36" dur="250" autoRev="1" fill="remove"/>
                                        <p:tgtEl>
                                          <p:spTgt spid="3">
                                            <p:txEl>
                                              <p:pRg st="4" end="4"/>
                                            </p:txEl>
                                          </p:spTgt>
                                        </p:tgtEl>
                                        <p:attrNameLst>
                                          <p:attrName>fill.type</p:attrName>
                                        </p:attrNameLst>
                                      </p:cBhvr>
                                      <p:to>
                                        <p:strVal val="solid"/>
                                      </p:to>
                                    </p:set>
                                    <p:set>
                                      <p:cBhvr>
                                        <p:cTn id="37" dur="250" autoRev="1" fill="remove"/>
                                        <p:tgtEl>
                                          <p:spTgt spid="3">
                                            <p:txEl>
                                              <p:pRg st="4" end="4"/>
                                            </p:txEl>
                                          </p:spTgt>
                                        </p:tgtEl>
                                        <p:attrNameLst>
                                          <p:attrName>fill.on</p:attrName>
                                        </p:attrNameLst>
                                      </p:cBhvr>
                                      <p:to>
                                        <p:strVal val="true"/>
                                      </p:to>
                                    </p:set>
                                  </p:childTnLst>
                                </p:cTn>
                              </p:par>
                            </p:childTnLst>
                          </p:cTn>
                        </p:par>
                      </p:childTnLst>
                    </p:cTn>
                  </p:par>
                  <p:par>
                    <p:cTn id="38" fill="hold">
                      <p:stCondLst>
                        <p:cond delay="indefinite"/>
                      </p:stCondLst>
                      <p:childTnLst>
                        <p:par>
                          <p:cTn id="39" fill="hold">
                            <p:stCondLst>
                              <p:cond delay="0"/>
                            </p:stCondLst>
                            <p:childTnLst>
                              <p:par>
                                <p:cTn id="40" presetID="27" presetClass="emph" presetSubtype="0" fill="remove" grpId="0" nodeType="clickEffect">
                                  <p:stCondLst>
                                    <p:cond delay="0"/>
                                  </p:stCondLst>
                                  <p:childTnLst>
                                    <p:animClr clrSpc="rgb" dir="cw">
                                      <p:cBhvr override="childStyle">
                                        <p:cTn id="41" dur="250" autoRev="1" fill="remove"/>
                                        <p:tgtEl>
                                          <p:spTgt spid="3">
                                            <p:txEl>
                                              <p:pRg st="5" end="5"/>
                                            </p:txEl>
                                          </p:spTgt>
                                        </p:tgtEl>
                                        <p:attrNameLst>
                                          <p:attrName>style.color</p:attrName>
                                        </p:attrNameLst>
                                      </p:cBhvr>
                                      <p:to>
                                        <a:schemeClr val="bg1"/>
                                      </p:to>
                                    </p:animClr>
                                    <p:animClr clrSpc="rgb" dir="cw">
                                      <p:cBhvr>
                                        <p:cTn id="42" dur="250" autoRev="1" fill="remove"/>
                                        <p:tgtEl>
                                          <p:spTgt spid="3">
                                            <p:txEl>
                                              <p:pRg st="5" end="5"/>
                                            </p:txEl>
                                          </p:spTgt>
                                        </p:tgtEl>
                                        <p:attrNameLst>
                                          <p:attrName>fillcolor</p:attrName>
                                        </p:attrNameLst>
                                      </p:cBhvr>
                                      <p:to>
                                        <a:schemeClr val="bg1"/>
                                      </p:to>
                                    </p:animClr>
                                    <p:set>
                                      <p:cBhvr>
                                        <p:cTn id="43" dur="250" autoRev="1" fill="remove"/>
                                        <p:tgtEl>
                                          <p:spTgt spid="3">
                                            <p:txEl>
                                              <p:pRg st="5" end="5"/>
                                            </p:txEl>
                                          </p:spTgt>
                                        </p:tgtEl>
                                        <p:attrNameLst>
                                          <p:attrName>fill.type</p:attrName>
                                        </p:attrNameLst>
                                      </p:cBhvr>
                                      <p:to>
                                        <p:strVal val="solid"/>
                                      </p:to>
                                    </p:set>
                                    <p:set>
                                      <p:cBhvr>
                                        <p:cTn id="44" dur="250" autoRev="1" fill="remove"/>
                                        <p:tgtEl>
                                          <p:spTgt spid="3">
                                            <p:txEl>
                                              <p:pRg st="5" end="5"/>
                                            </p:txEl>
                                          </p:spTgt>
                                        </p:tgtEl>
                                        <p:attrNameLst>
                                          <p:attrName>fill.on</p:attrName>
                                        </p:attrNameLst>
                                      </p:cBhvr>
                                      <p:to>
                                        <p:strVal val="true"/>
                                      </p:to>
                                    </p:set>
                                  </p:childTnLst>
                                </p:cTn>
                              </p:par>
                            </p:childTnLst>
                          </p:cTn>
                        </p:par>
                      </p:childTnLst>
                    </p:cTn>
                  </p:par>
                  <p:par>
                    <p:cTn id="45" fill="hold">
                      <p:stCondLst>
                        <p:cond delay="indefinite"/>
                      </p:stCondLst>
                      <p:childTnLst>
                        <p:par>
                          <p:cTn id="46" fill="hold">
                            <p:stCondLst>
                              <p:cond delay="0"/>
                            </p:stCondLst>
                            <p:childTnLst>
                              <p:par>
                                <p:cTn id="47" presetID="27" presetClass="emph" presetSubtype="0" fill="remove" grpId="0" nodeType="clickEffect">
                                  <p:stCondLst>
                                    <p:cond delay="0"/>
                                  </p:stCondLst>
                                  <p:childTnLst>
                                    <p:animClr clrSpc="rgb" dir="cw">
                                      <p:cBhvr override="childStyle">
                                        <p:cTn id="48" dur="250" autoRev="1" fill="remove"/>
                                        <p:tgtEl>
                                          <p:spTgt spid="3">
                                            <p:txEl>
                                              <p:pRg st="6" end="6"/>
                                            </p:txEl>
                                          </p:spTgt>
                                        </p:tgtEl>
                                        <p:attrNameLst>
                                          <p:attrName>style.color</p:attrName>
                                        </p:attrNameLst>
                                      </p:cBhvr>
                                      <p:to>
                                        <a:schemeClr val="bg1"/>
                                      </p:to>
                                    </p:animClr>
                                    <p:animClr clrSpc="rgb" dir="cw">
                                      <p:cBhvr>
                                        <p:cTn id="49" dur="250" autoRev="1" fill="remove"/>
                                        <p:tgtEl>
                                          <p:spTgt spid="3">
                                            <p:txEl>
                                              <p:pRg st="6" end="6"/>
                                            </p:txEl>
                                          </p:spTgt>
                                        </p:tgtEl>
                                        <p:attrNameLst>
                                          <p:attrName>fillcolor</p:attrName>
                                        </p:attrNameLst>
                                      </p:cBhvr>
                                      <p:to>
                                        <a:schemeClr val="bg1"/>
                                      </p:to>
                                    </p:animClr>
                                    <p:set>
                                      <p:cBhvr>
                                        <p:cTn id="50" dur="250" autoRev="1" fill="remove"/>
                                        <p:tgtEl>
                                          <p:spTgt spid="3">
                                            <p:txEl>
                                              <p:pRg st="6" end="6"/>
                                            </p:txEl>
                                          </p:spTgt>
                                        </p:tgtEl>
                                        <p:attrNameLst>
                                          <p:attrName>fill.type</p:attrName>
                                        </p:attrNameLst>
                                      </p:cBhvr>
                                      <p:to>
                                        <p:strVal val="solid"/>
                                      </p:to>
                                    </p:set>
                                    <p:set>
                                      <p:cBhvr>
                                        <p:cTn id="51" dur="250" autoRev="1" fill="remove"/>
                                        <p:tgtEl>
                                          <p:spTgt spid="3">
                                            <p:txEl>
                                              <p:pRg st="6" end="6"/>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idx="1"/>
          </p:nvPr>
        </p:nvSpPr>
        <p:spPr>
          <a:xfrm>
            <a:off x="1981200" y="404665"/>
            <a:ext cx="8229600" cy="5726261"/>
          </a:xfrm>
        </p:spPr>
        <p:txBody>
          <a:bodyPr/>
          <a:lstStyle/>
          <a:p>
            <a:pPr eaLnBrk="1" hangingPunct="1">
              <a:buNone/>
              <a:defRPr/>
            </a:pPr>
            <a:endParaRPr lang="fa-IR" sz="2400" dirty="0">
              <a:cs typeface="Nazanin" pitchFamily="2" charset="-78"/>
            </a:endParaRPr>
          </a:p>
          <a:p>
            <a:pPr algn="ctr" eaLnBrk="1" hangingPunct="1">
              <a:buNone/>
              <a:defRPr/>
            </a:pPr>
            <a:r>
              <a:rPr lang="fa-IR" sz="3600" b="1" dirty="0">
                <a:solidFill>
                  <a:srgbClr val="00B0F0"/>
                </a:solidFill>
                <a:cs typeface="Nazanin" pitchFamily="2" charset="-78"/>
              </a:rPr>
              <a:t>3- شفا و رحمت </a:t>
            </a:r>
            <a:endParaRPr lang="fa-IR" sz="4800" b="1" dirty="0">
              <a:cs typeface="Nazanin" pitchFamily="2" charset="-78"/>
            </a:endParaRPr>
          </a:p>
          <a:p>
            <a:pPr algn="just" eaLnBrk="1" hangingPunct="1">
              <a:lnSpc>
                <a:spcPct val="150000"/>
              </a:lnSpc>
              <a:buNone/>
              <a:defRPr/>
            </a:pPr>
            <a:r>
              <a:rPr lang="fa-IR" sz="4800" b="1" dirty="0">
                <a:cs typeface="Nazanin" pitchFamily="2" charset="-78"/>
              </a:rPr>
              <a:t>وَ نُنَزِّلُ مِنَ الْقُرْآنِ ما هُوَ شِفاءٌ وَ رَحْمَةٌ لِلْمُؤْمِنينَ وَ لا يَزيدُ الظَّالِمينَ إِلاَّ خَساراً </a:t>
            </a:r>
            <a:r>
              <a:rPr lang="fa-IR" sz="2000" b="1" dirty="0">
                <a:cs typeface="Nazanin" pitchFamily="2" charset="-78"/>
              </a:rPr>
              <a:t>(اسراء82)</a:t>
            </a:r>
          </a:p>
          <a:p>
            <a:pPr algn="just" eaLnBrk="1" hangingPunct="1">
              <a:lnSpc>
                <a:spcPct val="150000"/>
              </a:lnSpc>
              <a:buNone/>
              <a:defRPr/>
            </a:pPr>
            <a:r>
              <a:rPr lang="fa-IR" sz="2400" b="1" dirty="0">
                <a:cs typeface="Nazanin" pitchFamily="2" charset="-78"/>
              </a:rPr>
              <a:t>و از قرآن آنچه را كه براى مؤمنين شفا و رحمت است فرو مى‏فرستيم (شفا از امراض معنوى و اجتماعى) و بر ستمكاران جز زيان (روحى و اجتماعى) نمى‏افزايد.</a:t>
            </a:r>
            <a:endParaRPr lang="en-US" sz="2400" b="1" dirty="0">
              <a:cs typeface="Nazanin" pitchFamily="2" charset="-78"/>
            </a:endParaRPr>
          </a:p>
        </p:txBody>
      </p:sp>
      <p:sp>
        <p:nvSpPr>
          <p:cNvPr id="4" name="Slide Number Placeholder 5"/>
          <p:cNvSpPr>
            <a:spLocks noGrp="1"/>
          </p:cNvSpPr>
          <p:nvPr>
            <p:ph type="sldNum" sz="quarter" idx="12"/>
          </p:nvPr>
        </p:nvSpPr>
        <p:spPr/>
        <p:txBody>
          <a:bodyPr/>
          <a:lstStyle/>
          <a:p>
            <a:pPr>
              <a:defRPr/>
            </a:pPr>
            <a:fld id="{AFAB93FA-5FDB-428E-93F1-3AD7E41B2250}" type="slidenum">
              <a:rPr lang="ar-SA">
                <a:solidFill>
                  <a:srgbClr val="EAEAEA"/>
                </a:solidFill>
              </a:rPr>
              <a:pPr>
                <a:defRPr/>
              </a:pPr>
              <a:t>27</a:t>
            </a:fld>
            <a:endParaRPr lang="en-US">
              <a:solidFill>
                <a:srgbClr val="EAEAEA"/>
              </a:solidFill>
            </a:endParaRPr>
          </a:p>
        </p:txBody>
      </p:sp>
    </p:spTree>
    <p:extLst>
      <p:ext uri="{BB962C8B-B14F-4D97-AF65-F5344CB8AC3E}">
        <p14:creationId xmlns:p14="http://schemas.microsoft.com/office/powerpoint/2010/main" val="36198921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123">
                                            <p:txEl>
                                              <p:pRg st="1" end="1"/>
                                            </p:txEl>
                                          </p:spTgt>
                                        </p:tgtEl>
                                        <p:attrNameLst>
                                          <p:attrName>style.visibility</p:attrName>
                                        </p:attrNameLst>
                                      </p:cBhvr>
                                      <p:to>
                                        <p:strVal val="visible"/>
                                      </p:to>
                                    </p:set>
                                    <p:anim calcmode="lin" valueType="num">
                                      <p:cBhvr>
                                        <p:cTn id="7" dur="1000" fill="hold"/>
                                        <p:tgtEl>
                                          <p:spTgt spid="512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512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512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512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anim calcmode="lin" valueType="num">
                                      <p:cBhvr>
                                        <p:cTn id="15" dur="1000" fill="hold"/>
                                        <p:tgtEl>
                                          <p:spTgt spid="512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512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512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512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123">
                                            <p:txEl>
                                              <p:pRg st="3" end="3"/>
                                            </p:txEl>
                                          </p:spTgt>
                                        </p:tgtEl>
                                        <p:attrNameLst>
                                          <p:attrName>style.visibility</p:attrName>
                                        </p:attrNameLst>
                                      </p:cBhvr>
                                      <p:to>
                                        <p:strVal val="visible"/>
                                      </p:to>
                                    </p:set>
                                    <p:anim calcmode="lin" valueType="num">
                                      <p:cBhvr>
                                        <p:cTn id="23" dur="1000" fill="hold"/>
                                        <p:tgtEl>
                                          <p:spTgt spid="512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512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512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51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1066801"/>
            <a:ext cx="8229600" cy="4530725"/>
          </a:xfrm>
        </p:spPr>
        <p:txBody>
          <a:bodyPr/>
          <a:lstStyle/>
          <a:p>
            <a:pPr>
              <a:lnSpc>
                <a:spcPct val="150000"/>
              </a:lnSpc>
            </a:pPr>
            <a:r>
              <a:rPr lang="fa-IR" dirty="0" smtClean="0">
                <a:solidFill>
                  <a:schemeClr val="tx2">
                    <a:lumMod val="10000"/>
                  </a:schemeClr>
                </a:solidFill>
              </a:rPr>
              <a:t>شفاء :  پاکسازی = رفع بیماری ،عیب و نقص</a:t>
            </a:r>
          </a:p>
          <a:p>
            <a:pPr>
              <a:lnSpc>
                <a:spcPct val="150000"/>
              </a:lnSpc>
            </a:pPr>
            <a:r>
              <a:rPr lang="fa-IR" dirty="0" smtClean="0">
                <a:solidFill>
                  <a:schemeClr val="tx2">
                    <a:lumMod val="10000"/>
                  </a:schemeClr>
                </a:solidFill>
              </a:rPr>
              <a:t>رحمت : نوسازی = اخلاق الهی و فضائل</a:t>
            </a:r>
          </a:p>
          <a:p>
            <a:pPr>
              <a:lnSpc>
                <a:spcPct val="150000"/>
              </a:lnSpc>
            </a:pPr>
            <a:r>
              <a:rPr lang="fa-IR" dirty="0">
                <a:solidFill>
                  <a:schemeClr val="tx2">
                    <a:lumMod val="10000"/>
                  </a:schemeClr>
                </a:solidFill>
              </a:rPr>
              <a:t> </a:t>
            </a:r>
            <a:r>
              <a:rPr lang="fa-IR" dirty="0" smtClean="0">
                <a:solidFill>
                  <a:schemeClr val="tx2">
                    <a:lumMod val="10000"/>
                  </a:schemeClr>
                </a:solidFill>
              </a:rPr>
              <a:t>ظالمین : غیر مومن = کافر</a:t>
            </a:r>
          </a:p>
          <a:p>
            <a:pPr>
              <a:lnSpc>
                <a:spcPct val="150000"/>
              </a:lnSpc>
            </a:pPr>
            <a:r>
              <a:rPr lang="fa-IR" dirty="0">
                <a:solidFill>
                  <a:schemeClr val="tx2">
                    <a:lumMod val="10000"/>
                  </a:schemeClr>
                </a:solidFill>
              </a:rPr>
              <a:t> </a:t>
            </a:r>
            <a:r>
              <a:rPr lang="fa-IR" dirty="0" smtClean="0">
                <a:solidFill>
                  <a:schemeClr val="tx2">
                    <a:lumMod val="10000"/>
                  </a:schemeClr>
                </a:solidFill>
              </a:rPr>
              <a:t>خسارا: از دست دادن سرمایه</a:t>
            </a: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28</a:t>
            </a:fld>
            <a:endParaRPr lang="en-US">
              <a:solidFill>
                <a:srgbClr val="EAEAEA"/>
              </a:solidFill>
            </a:endParaRPr>
          </a:p>
        </p:txBody>
      </p:sp>
    </p:spTree>
    <p:extLst>
      <p:ext uri="{BB962C8B-B14F-4D97-AF65-F5344CB8AC3E}">
        <p14:creationId xmlns:p14="http://schemas.microsoft.com/office/powerpoint/2010/main" val="30574636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31504" y="304800"/>
            <a:ext cx="8928992" cy="6292552"/>
          </a:xfrm>
        </p:spPr>
        <p:txBody>
          <a:bodyPr>
            <a:normAutofit lnSpcReduction="10000"/>
          </a:bodyPr>
          <a:lstStyle/>
          <a:p>
            <a:pPr lvl="0" algn="ctr">
              <a:lnSpc>
                <a:spcPct val="150000"/>
              </a:lnSpc>
              <a:buClr>
                <a:srgbClr val="EEC85E"/>
              </a:buClr>
            </a:pPr>
            <a:r>
              <a:rPr lang="fa-IR" sz="4000" b="1" dirty="0">
                <a:solidFill>
                  <a:schemeClr val="bg2">
                    <a:lumMod val="40000"/>
                    <a:lumOff val="60000"/>
                  </a:schemeClr>
                </a:solidFill>
              </a:rPr>
              <a:t>آخرین راه </a:t>
            </a:r>
          </a:p>
          <a:p>
            <a:pPr lvl="0">
              <a:lnSpc>
                <a:spcPct val="150000"/>
              </a:lnSpc>
              <a:buClr>
                <a:srgbClr val="EEC85E"/>
              </a:buClr>
            </a:pPr>
            <a:r>
              <a:rPr lang="fa-IR" sz="3600" b="1" dirty="0"/>
              <a:t>إِنَّ هذَا الْقُرْآنَ يَهْدي لِلَّتي‏ هِيَ أَقْوَمُ وَ يُبَشِّرُ الْمُؤْمِنينَ الَّذينَ يَعْمَلُونَ الصَّالِحاتِ أَنَّ لَهُمْ أَجْراً كَبيراً </a:t>
            </a:r>
            <a:r>
              <a:rPr lang="fa-IR" sz="2000" b="1" dirty="0"/>
              <a:t>(9 /اسراء)</a:t>
            </a:r>
            <a:r>
              <a:rPr lang="fa-IR" sz="2000" b="1" dirty="0">
                <a:solidFill>
                  <a:srgbClr val="EAEAEA"/>
                </a:solidFill>
              </a:rPr>
              <a:t> </a:t>
            </a:r>
          </a:p>
          <a:p>
            <a:pPr lvl="0">
              <a:lnSpc>
                <a:spcPct val="150000"/>
              </a:lnSpc>
              <a:buClr>
                <a:srgbClr val="EEC85E"/>
              </a:buClr>
            </a:pPr>
            <a:r>
              <a:rPr lang="fa-IR" sz="1600" b="1" dirty="0">
                <a:latin typeface="Calibri" pitchFamily="34" charset="0"/>
                <a:cs typeface="B Titr" pitchFamily="2" charset="-78"/>
              </a:rPr>
              <a:t>بى‏ترديد اين قرآن به استوارترين آيين هدايت مى‏كند، و به مؤمنانى كه كارهاى شايسته انجام مى‏دهند، مژده مى‏دهد كه براى آنان پاداشى بزرگ است</a:t>
            </a:r>
            <a:r>
              <a:rPr lang="fa-IR" dirty="0" smtClean="0">
                <a:solidFill>
                  <a:srgbClr val="EAEAEA"/>
                </a:solidFill>
                <a:effectLst/>
              </a:rPr>
              <a:t>.</a:t>
            </a:r>
            <a:endParaRPr lang="fa-IR" dirty="0"/>
          </a:p>
          <a:p>
            <a:pPr>
              <a:lnSpc>
                <a:spcPct val="150000"/>
              </a:lnSpc>
            </a:pPr>
            <a:r>
              <a:rPr lang="fa-IR" sz="3600" b="1" dirty="0"/>
              <a:t>وَ أَنَّ الَّذينَ لا يُؤْمِنُونَ بِالْآخِرَةِ أَعْتَدْنا لَهُمْ عَذاباً أَليماً</a:t>
            </a:r>
            <a:r>
              <a:rPr lang="fa-IR" sz="2000" b="1" dirty="0"/>
              <a:t> (10 اسراء)</a:t>
            </a:r>
            <a:endParaRPr lang="en-US" sz="2000" b="1" dirty="0"/>
          </a:p>
          <a:p>
            <a:pPr>
              <a:lnSpc>
                <a:spcPct val="150000"/>
              </a:lnSpc>
            </a:pPr>
            <a:r>
              <a:rPr lang="fa-IR" sz="1600" b="1" dirty="0">
                <a:latin typeface="Calibri" pitchFamily="34" charset="0"/>
                <a:cs typeface="B Titr" pitchFamily="2" charset="-78"/>
              </a:rPr>
              <a:t>و براى آنان كه به قيامت ايمان نمى‏آورند، عذابى دردناك آماده كرده‏ايم. </a:t>
            </a:r>
            <a:r>
              <a:rPr lang="fa-IR" dirty="0">
                <a:effectLst/>
              </a:rPr>
              <a:t/>
            </a:r>
            <a:br>
              <a:rPr lang="fa-IR" dirty="0">
                <a:effectLst/>
              </a:rPr>
            </a:br>
            <a:endParaRPr lang="fa-IR" dirty="0"/>
          </a:p>
          <a:p>
            <a:endParaRPr lang="en-US"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29</a:t>
            </a:fld>
            <a:endParaRPr lang="en-US">
              <a:solidFill>
                <a:srgbClr val="EAEAEA"/>
              </a:solidFill>
            </a:endParaRPr>
          </a:p>
        </p:txBody>
      </p:sp>
    </p:spTree>
    <p:extLst>
      <p:ext uri="{BB962C8B-B14F-4D97-AF65-F5344CB8AC3E}">
        <p14:creationId xmlns:p14="http://schemas.microsoft.com/office/powerpoint/2010/main" val="1262784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txEl>
                                              <p:pRg st="1" end="1"/>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3">
                                            <p:txEl>
                                              <p:pRg st="2" end="2"/>
                                            </p:txEl>
                                          </p:spTgt>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grpId="0" nodeType="clickEffect">
                                  <p:stCondLst>
                                    <p:cond delay="0"/>
                                  </p:stCondLst>
                                  <p:childTnLst>
                                    <p:animRot by="21600000">
                                      <p:cBhvr>
                                        <p:cTn id="18" dur="2000" fill="hold"/>
                                        <p:tgtEl>
                                          <p:spTgt spid="3">
                                            <p:txEl>
                                              <p:pRg st="3" end="3"/>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8" presetClass="emph" presetSubtype="0" fill="hold" grpId="0" nodeType="clickEffect">
                                  <p:stCondLst>
                                    <p:cond delay="0"/>
                                  </p:stCondLst>
                                  <p:childTnLst>
                                    <p:animRot by="21600000">
                                      <p:cBhvr>
                                        <p:cTn id="22" dur="2000" fill="hold"/>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1703388" y="333376"/>
            <a:ext cx="8856662" cy="6264275"/>
          </a:xfrm>
        </p:spPr>
        <p:txBody>
          <a:bodyPr/>
          <a:lstStyle/>
          <a:p>
            <a:pPr eaLnBrk="1" hangingPunct="1">
              <a:buNone/>
            </a:pPr>
            <a:endParaRPr lang="fa-IR" sz="2000" b="1" dirty="0">
              <a:latin typeface="Calibri" pitchFamily="34" charset="0"/>
              <a:ea typeface="Calibri" pitchFamily="34" charset="0"/>
              <a:cs typeface="B Titr" pitchFamily="2" charset="-78"/>
            </a:endParaRPr>
          </a:p>
          <a:p>
            <a:pPr eaLnBrk="1" hangingPunct="1">
              <a:buNone/>
            </a:pPr>
            <a:endParaRPr lang="fa-IR" sz="2000" b="1" dirty="0">
              <a:latin typeface="Calibri" pitchFamily="34" charset="0"/>
              <a:ea typeface="Calibri" pitchFamily="34" charset="0"/>
              <a:cs typeface="B Titr" pitchFamily="2" charset="-78"/>
            </a:endParaRPr>
          </a:p>
          <a:p>
            <a:pPr algn="ctr" eaLnBrk="1" hangingPunct="1">
              <a:buNone/>
            </a:pPr>
            <a:r>
              <a:rPr lang="fa-IR" sz="4000" b="1" dirty="0">
                <a:solidFill>
                  <a:schemeClr val="bg2">
                    <a:lumMod val="40000"/>
                    <a:lumOff val="60000"/>
                  </a:schemeClr>
                </a:solidFill>
                <a:latin typeface="Calibri" pitchFamily="34" charset="0"/>
                <a:ea typeface="Calibri" pitchFamily="34" charset="0"/>
                <a:cs typeface="B Titr" pitchFamily="2" charset="-78"/>
              </a:rPr>
              <a:t>معجزه جاوید </a:t>
            </a:r>
          </a:p>
          <a:p>
            <a:pPr eaLnBrk="1" hangingPunct="1">
              <a:buNone/>
            </a:pPr>
            <a:endParaRPr lang="fa-IR" b="1" dirty="0" smtClean="0">
              <a:effectLst/>
              <a:latin typeface="Calibri" pitchFamily="34" charset="0"/>
              <a:ea typeface="Calibri" pitchFamily="34" charset="0"/>
              <a:cs typeface="B Titr" pitchFamily="2" charset="-78"/>
            </a:endParaRPr>
          </a:p>
          <a:p>
            <a:pPr eaLnBrk="1" hangingPunct="1">
              <a:lnSpc>
                <a:spcPct val="150000"/>
              </a:lnSpc>
              <a:buNone/>
            </a:pPr>
            <a:r>
              <a:rPr lang="fa-IR" b="1" dirty="0" smtClean="0">
                <a:effectLst/>
                <a:latin typeface="Calibri" pitchFamily="34" charset="0"/>
                <a:ea typeface="Calibri" pitchFamily="34" charset="0"/>
                <a:cs typeface="B Titr" pitchFamily="2" charset="-78"/>
              </a:rPr>
              <a:t>وَ </a:t>
            </a:r>
            <a:r>
              <a:rPr lang="fa-IR" b="1" dirty="0">
                <a:effectLst/>
                <a:latin typeface="Calibri" pitchFamily="34" charset="0"/>
                <a:ea typeface="Calibri" pitchFamily="34" charset="0"/>
                <a:cs typeface="B Titr" pitchFamily="2" charset="-78"/>
              </a:rPr>
              <a:t>إِنْ كُنْتُمْ في‏ رَيْبٍ مِمَّا نَزَّلْنا عَلى‏ عَبْدِنا فَأْتُوا بِسُورَةٍ مِنْ مِثْلِهِ </a:t>
            </a:r>
            <a:r>
              <a:rPr lang="fa-IR" b="1" dirty="0" smtClean="0">
                <a:effectLst/>
                <a:latin typeface="Calibri" pitchFamily="34" charset="0"/>
                <a:ea typeface="Calibri" pitchFamily="34" charset="0"/>
                <a:cs typeface="B Titr" pitchFamily="2" charset="-78"/>
              </a:rPr>
              <a:t>وَ </a:t>
            </a:r>
            <a:r>
              <a:rPr lang="fa-IR" b="1" dirty="0">
                <a:effectLst/>
                <a:latin typeface="Calibri" pitchFamily="34" charset="0"/>
                <a:ea typeface="Calibri" pitchFamily="34" charset="0"/>
                <a:cs typeface="B Titr" pitchFamily="2" charset="-78"/>
              </a:rPr>
              <a:t>ادْعُوا شُهَداءَكُمْ مِنْ دُونِ اللَّهِ إِنْ كُنْتُمْ صادِقينَ (23</a:t>
            </a:r>
            <a:r>
              <a:rPr lang="fa-IR" b="1" dirty="0" smtClean="0">
                <a:effectLst/>
                <a:latin typeface="Calibri" pitchFamily="34" charset="0"/>
                <a:ea typeface="Calibri" pitchFamily="34" charset="0"/>
                <a:cs typeface="B Titr" pitchFamily="2" charset="-78"/>
              </a:rPr>
              <a:t>)</a:t>
            </a:r>
            <a:endParaRPr lang="fa-IR" b="1" dirty="0">
              <a:effectLst/>
              <a:latin typeface="Calibri" pitchFamily="34" charset="0"/>
              <a:ea typeface="Calibri" pitchFamily="34" charset="0"/>
              <a:cs typeface="B Titr" pitchFamily="2" charset="-78"/>
            </a:endParaRPr>
          </a:p>
          <a:p>
            <a:pPr eaLnBrk="1" hangingPunct="1">
              <a:lnSpc>
                <a:spcPct val="150000"/>
              </a:lnSpc>
              <a:buNone/>
            </a:pPr>
            <a:endParaRPr lang="fa-IR" b="1" dirty="0">
              <a:effectLst/>
              <a:latin typeface="Calibri" pitchFamily="34" charset="0"/>
              <a:ea typeface="Calibri" pitchFamily="34" charset="0"/>
              <a:cs typeface="B Titr" pitchFamily="2" charset="-78"/>
            </a:endParaRPr>
          </a:p>
          <a:p>
            <a:pPr eaLnBrk="1" hangingPunct="1">
              <a:lnSpc>
                <a:spcPct val="150000"/>
              </a:lnSpc>
              <a:buNone/>
            </a:pPr>
            <a:r>
              <a:rPr lang="fa-IR" b="1" dirty="0">
                <a:effectLst/>
                <a:latin typeface="Calibri" pitchFamily="34" charset="0"/>
                <a:ea typeface="Calibri" pitchFamily="34" charset="0"/>
                <a:cs typeface="B Titr" pitchFamily="2" charset="-78"/>
              </a:rPr>
              <a:t>فَإِنْ لَمْ تَفْعَلُوا وَ لَنْ تَفْعَلُوا فَاتَّقُوا النَّارَ الَّتي‏ وَقُودُهَا النَّاسُ وَ </a:t>
            </a:r>
            <a:r>
              <a:rPr lang="fa-IR" b="1" dirty="0" smtClean="0">
                <a:effectLst/>
                <a:latin typeface="Calibri" pitchFamily="34" charset="0"/>
                <a:ea typeface="Calibri" pitchFamily="34" charset="0"/>
                <a:cs typeface="B Titr" pitchFamily="2" charset="-78"/>
              </a:rPr>
              <a:t>الْحِجارَةُ </a:t>
            </a:r>
            <a:r>
              <a:rPr lang="fa-IR" b="1" dirty="0">
                <a:effectLst/>
                <a:latin typeface="Calibri" pitchFamily="34" charset="0"/>
                <a:ea typeface="Calibri" pitchFamily="34" charset="0"/>
                <a:cs typeface="B Titr" pitchFamily="2" charset="-78"/>
              </a:rPr>
              <a:t>أُعِدَّتْ لِلْكافِرينَ (24)</a:t>
            </a:r>
            <a:endParaRPr lang="fa-IR" b="1" dirty="0" smtClean="0">
              <a:effectLst/>
              <a:latin typeface="Calibri" pitchFamily="34" charset="0"/>
              <a:ea typeface="Calibri" pitchFamily="34" charset="0"/>
              <a:cs typeface="B Titr" pitchFamily="2" charset="-78"/>
            </a:endParaRPr>
          </a:p>
        </p:txBody>
      </p:sp>
      <p:sp>
        <p:nvSpPr>
          <p:cNvPr id="5" name="Slide Number Placeholder 5"/>
          <p:cNvSpPr>
            <a:spLocks noGrp="1"/>
          </p:cNvSpPr>
          <p:nvPr>
            <p:ph type="sldNum" sz="quarter" idx="12"/>
          </p:nvPr>
        </p:nvSpPr>
        <p:spPr/>
        <p:txBody>
          <a:bodyPr/>
          <a:lstStyle/>
          <a:p>
            <a:pPr>
              <a:defRPr/>
            </a:pPr>
            <a:fld id="{C05441F1-4924-4554-BA7B-E0C1F47EF8C8}" type="slidenum">
              <a:rPr lang="ar-SA">
                <a:solidFill>
                  <a:srgbClr val="EAEAEA"/>
                </a:solidFill>
              </a:rPr>
              <a:pPr>
                <a:defRPr/>
              </a:pPr>
              <a:t>30</a:t>
            </a:fld>
            <a:endParaRPr lang="en-US">
              <a:solidFill>
                <a:srgbClr val="EAEAEA"/>
              </a:solidFill>
            </a:endParaRPr>
          </a:p>
        </p:txBody>
      </p:sp>
      <p:pic>
        <p:nvPicPr>
          <p:cNvPr id="12292" name="Picture 4" descr="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6439" y="366713"/>
            <a:ext cx="1671637"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2"/>
          <p:cNvSpPr>
            <a:spLocks noChangeArrowheads="1"/>
          </p:cNvSpPr>
          <p:nvPr/>
        </p:nvSpPr>
        <p:spPr bwMode="auto">
          <a:xfrm>
            <a:off x="3648075" y="1990725"/>
            <a:ext cx="45608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pPr>
            <a:r>
              <a:rPr lang="fa-IR" sz="3200">
                <a:solidFill>
                  <a:srgbClr val="000000"/>
                </a:solidFill>
                <a:latin typeface="Times New Roman" pitchFamily="18" charset="0"/>
                <a:ea typeface="Times New Roman" pitchFamily="18" charset="0"/>
                <a:cs typeface="B Titr" pitchFamily="2" charset="-78"/>
              </a:rPr>
              <a:t>  </a:t>
            </a:r>
            <a:endParaRPr lang="fa-IR" sz="3200">
              <a:solidFill>
                <a:srgbClr val="EAEAEA"/>
              </a:solidFill>
              <a:ea typeface="Times New Roman" pitchFamily="18" charset="0"/>
              <a:cs typeface="B Titr" pitchFamily="2" charset="-78"/>
            </a:endParaRPr>
          </a:p>
        </p:txBody>
      </p:sp>
      <p:sp>
        <p:nvSpPr>
          <p:cNvPr id="12294" name="Rectangle 3"/>
          <p:cNvSpPr>
            <a:spLocks noChangeArrowheads="1"/>
          </p:cNvSpPr>
          <p:nvPr/>
        </p:nvSpPr>
        <p:spPr bwMode="auto">
          <a:xfrm>
            <a:off x="9872663" y="4603750"/>
            <a:ext cx="18415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pPr>
            <a:endParaRPr lang="fa-IR" sz="1100">
              <a:solidFill>
                <a:srgbClr val="000000"/>
              </a:solidFill>
              <a:latin typeface="Times New Roman" pitchFamily="18" charset="0"/>
              <a:ea typeface="Times New Roman" pitchFamily="18" charset="0"/>
              <a:cs typeface="B Titr" pitchFamily="2" charset="-78"/>
            </a:endParaRPr>
          </a:p>
        </p:txBody>
      </p:sp>
    </p:spTree>
    <p:extLst>
      <p:ext uri="{BB962C8B-B14F-4D97-AF65-F5344CB8AC3E}">
        <p14:creationId xmlns:p14="http://schemas.microsoft.com/office/powerpoint/2010/main" val="24774052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291">
                                            <p:txEl>
                                              <p:pRg st="2" end="2"/>
                                            </p:txEl>
                                          </p:spTgt>
                                        </p:tgtEl>
                                        <p:attrNameLst>
                                          <p:attrName>style.visibility</p:attrName>
                                        </p:attrNameLst>
                                      </p:cBhvr>
                                      <p:to>
                                        <p:strVal val="visible"/>
                                      </p:to>
                                    </p:set>
                                    <p:animEffect transition="in" filter="randombar(horizontal)">
                                      <p:cBhvr>
                                        <p:cTn id="7" dur="500"/>
                                        <p:tgtEl>
                                          <p:spTgt spid="12291">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2291">
                                            <p:txEl>
                                              <p:pRg st="4" end="4"/>
                                            </p:txEl>
                                          </p:spTgt>
                                        </p:tgtEl>
                                        <p:attrNameLst>
                                          <p:attrName>style.visibility</p:attrName>
                                        </p:attrNameLst>
                                      </p:cBhvr>
                                      <p:to>
                                        <p:strVal val="visible"/>
                                      </p:to>
                                    </p:set>
                                    <p:animEffect transition="in" filter="randombar(horizontal)">
                                      <p:cBhvr>
                                        <p:cTn id="12" dur="500"/>
                                        <p:tgtEl>
                                          <p:spTgt spid="12291">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291">
                                            <p:txEl>
                                              <p:pRg st="6" end="6"/>
                                            </p:txEl>
                                          </p:spTgt>
                                        </p:tgtEl>
                                        <p:attrNameLst>
                                          <p:attrName>style.visibility</p:attrName>
                                        </p:attrNameLst>
                                      </p:cBhvr>
                                      <p:to>
                                        <p:strVal val="visible"/>
                                      </p:to>
                                    </p:set>
                                    <p:animEffect transition="in" filter="randombar(horizontal)">
                                      <p:cBhvr>
                                        <p:cTn id="17" dur="500"/>
                                        <p:tgtEl>
                                          <p:spTgt spid="1229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6400" y="152400"/>
            <a:ext cx="8839200" cy="6548438"/>
          </a:xfrm>
        </p:spPr>
        <p:txBody>
          <a:bodyPr/>
          <a:lstStyle/>
          <a:p>
            <a:pPr>
              <a:lnSpc>
                <a:spcPct val="150000"/>
              </a:lnSpc>
            </a:pPr>
            <a:r>
              <a:rPr lang="fa-IR" dirty="0" smtClean="0">
                <a:solidFill>
                  <a:schemeClr val="tx2">
                    <a:lumMod val="10000"/>
                  </a:schemeClr>
                </a:solidFill>
              </a:rPr>
              <a:t>1- قرآن معجزه جاوید است بر خلاف معجزات پیامبران دیگر </a:t>
            </a:r>
          </a:p>
          <a:p>
            <a:pPr>
              <a:lnSpc>
                <a:spcPct val="150000"/>
              </a:lnSpc>
            </a:pPr>
            <a:r>
              <a:rPr lang="fa-IR" dirty="0" smtClean="0">
                <a:solidFill>
                  <a:schemeClr val="tx2">
                    <a:lumMod val="10000"/>
                  </a:schemeClr>
                </a:solidFill>
              </a:rPr>
              <a:t>الف: جسمانی نیست  و با مغز و اندیشه کار دارد </a:t>
            </a:r>
          </a:p>
          <a:p>
            <a:pPr>
              <a:lnSpc>
                <a:spcPct val="150000"/>
              </a:lnSpc>
            </a:pPr>
            <a:r>
              <a:rPr lang="fa-IR" dirty="0" smtClean="0">
                <a:solidFill>
                  <a:schemeClr val="tx2">
                    <a:lumMod val="10000"/>
                  </a:schemeClr>
                </a:solidFill>
              </a:rPr>
              <a:t>ب: فراتر از مرز زمان و مکان است </a:t>
            </a:r>
          </a:p>
          <a:p>
            <a:pPr>
              <a:lnSpc>
                <a:spcPct val="150000"/>
              </a:lnSpc>
            </a:pPr>
            <a:r>
              <a:rPr lang="fa-IR" dirty="0" smtClean="0">
                <a:solidFill>
                  <a:schemeClr val="tx2">
                    <a:lumMod val="10000"/>
                  </a:schemeClr>
                </a:solidFill>
              </a:rPr>
              <a:t>ج: </a:t>
            </a:r>
            <a:r>
              <a:rPr lang="fa-IR" dirty="0">
                <a:solidFill>
                  <a:schemeClr val="tx2">
                    <a:lumMod val="10000"/>
                  </a:schemeClr>
                </a:solidFill>
              </a:rPr>
              <a:t>دعوت به تحدی </a:t>
            </a:r>
            <a:r>
              <a:rPr lang="fa-IR" dirty="0" smtClean="0">
                <a:solidFill>
                  <a:schemeClr val="tx2">
                    <a:lumMod val="10000"/>
                  </a:schemeClr>
                </a:solidFill>
              </a:rPr>
              <a:t>: انواع تحدی </a:t>
            </a:r>
          </a:p>
          <a:p>
            <a:pPr>
              <a:lnSpc>
                <a:spcPct val="150000"/>
              </a:lnSpc>
            </a:pPr>
            <a:r>
              <a:rPr lang="fa-IR" dirty="0" smtClean="0">
                <a:solidFill>
                  <a:schemeClr val="tx2">
                    <a:lumMod val="10000"/>
                  </a:schemeClr>
                </a:solidFill>
              </a:rPr>
              <a:t>د: حفظ قرآن از تحریف </a:t>
            </a:r>
          </a:p>
          <a:p>
            <a:pPr marL="0" indent="0">
              <a:lnSpc>
                <a:spcPct val="150000"/>
              </a:lnSpc>
              <a:buNone/>
            </a:pPr>
            <a:r>
              <a:rPr lang="fa-IR" b="1" dirty="0" smtClean="0">
                <a:solidFill>
                  <a:schemeClr val="tx2">
                    <a:lumMod val="10000"/>
                  </a:schemeClr>
                </a:solidFill>
              </a:rPr>
              <a:t>* </a:t>
            </a:r>
            <a:r>
              <a:rPr lang="fa-IR" b="1" dirty="0">
                <a:solidFill>
                  <a:schemeClr val="tx2">
                    <a:lumMod val="10000"/>
                  </a:schemeClr>
                </a:solidFill>
                <a:effectLst/>
                <a:cs typeface="Traditional Arabic" panose="02010000000000000000" pitchFamily="2" charset="-78"/>
              </a:rPr>
              <a:t>إِنَّا نَحْنُ نَزَّلْنَا الذِّكْرَ وَ إِنَّا لَهُ لَحافِظُونَ (حجر9)</a:t>
            </a:r>
          </a:p>
          <a:p>
            <a:pPr marL="0" indent="0">
              <a:lnSpc>
                <a:spcPct val="150000"/>
              </a:lnSpc>
              <a:buNone/>
            </a:pPr>
            <a:r>
              <a:rPr lang="fa-IR" b="1" dirty="0" smtClean="0">
                <a:solidFill>
                  <a:schemeClr val="tx2">
                    <a:lumMod val="10000"/>
                  </a:schemeClr>
                </a:solidFill>
                <a:effectLst/>
              </a:rPr>
              <a:t>** </a:t>
            </a:r>
            <a:r>
              <a:rPr lang="fa-IR" b="1" dirty="0">
                <a:solidFill>
                  <a:schemeClr val="tx2">
                    <a:lumMod val="10000"/>
                  </a:schemeClr>
                </a:solidFill>
                <a:effectLst/>
                <a:cs typeface="Traditional Arabic" panose="02010000000000000000" pitchFamily="2" charset="-78"/>
              </a:rPr>
              <a:t>أَ فَلا يَتَدَبَّرُونَ الْقُرْآنَ وَ لَوْ كانَ مِنْ عِنْدِ غَيْرِ اللَّهِ لَوَجَدُوا فيهِ اخْتِلافاً كَثيراً (</a:t>
            </a:r>
            <a:r>
              <a:rPr lang="fa-IR" b="1" dirty="0" smtClean="0">
                <a:solidFill>
                  <a:schemeClr val="tx2">
                    <a:lumMod val="10000"/>
                  </a:schemeClr>
                </a:solidFill>
                <a:effectLst/>
                <a:cs typeface="Traditional Arabic" panose="02010000000000000000" pitchFamily="2" charset="-78"/>
              </a:rPr>
              <a:t>82نساء</a:t>
            </a:r>
            <a:endParaRPr lang="fa-IR" dirty="0">
              <a:solidFill>
                <a:schemeClr val="tx2">
                  <a:lumMod val="10000"/>
                </a:schemeClr>
              </a:solidFill>
            </a:endParaRPr>
          </a:p>
          <a:p>
            <a:pPr marL="0" indent="0">
              <a:buNone/>
            </a:pPr>
            <a:endParaRPr lang="fa-IR" dirty="0"/>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31</a:t>
            </a:fld>
            <a:endParaRPr lang="en-US" dirty="0">
              <a:solidFill>
                <a:srgbClr val="EAEAEA"/>
              </a:solidFill>
            </a:endParaRPr>
          </a:p>
        </p:txBody>
      </p:sp>
    </p:spTree>
    <p:extLst>
      <p:ext uri="{BB962C8B-B14F-4D97-AF65-F5344CB8AC3E}">
        <p14:creationId xmlns:p14="http://schemas.microsoft.com/office/powerpoint/2010/main" val="41391379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defRPr/>
            </a:pPr>
            <a:endParaRPr lang="en-US" sz="4000" dirty="0">
              <a:solidFill>
                <a:srgbClr val="FF0000"/>
              </a:solidFill>
              <a:cs typeface="B Titr" pitchFamily="2" charset="-78"/>
            </a:endParaRPr>
          </a:p>
        </p:txBody>
      </p:sp>
      <p:sp>
        <p:nvSpPr>
          <p:cNvPr id="18435" name="Rectangle 3"/>
          <p:cNvSpPr>
            <a:spLocks noGrp="1" noChangeArrowheads="1"/>
          </p:cNvSpPr>
          <p:nvPr>
            <p:ph idx="1"/>
          </p:nvPr>
        </p:nvSpPr>
        <p:spPr/>
        <p:txBody>
          <a:bodyPr/>
          <a:lstStyle/>
          <a:p>
            <a:pPr eaLnBrk="1" hangingPunct="1">
              <a:buFont typeface="Wingdings" pitchFamily="2" charset="2"/>
              <a:buNone/>
              <a:defRPr/>
            </a:pPr>
            <a:endParaRPr lang="en-US" sz="3600" dirty="0">
              <a:solidFill>
                <a:srgbClr val="FFC000"/>
              </a:solidFill>
            </a:endParaRPr>
          </a:p>
        </p:txBody>
      </p:sp>
      <p:sp>
        <p:nvSpPr>
          <p:cNvPr id="6" name="Slide Number Placeholder 5"/>
          <p:cNvSpPr>
            <a:spLocks noGrp="1"/>
          </p:cNvSpPr>
          <p:nvPr>
            <p:ph type="sldNum" sz="quarter" idx="12"/>
          </p:nvPr>
        </p:nvSpPr>
        <p:spPr/>
        <p:txBody>
          <a:bodyPr/>
          <a:lstStyle/>
          <a:p>
            <a:pPr>
              <a:defRPr/>
            </a:pPr>
            <a:fld id="{43C98BA5-D809-4CD8-9BFD-28D6D99E1A8E}" type="slidenum">
              <a:rPr lang="ar-SA">
                <a:solidFill>
                  <a:srgbClr val="EAEAEA"/>
                </a:solidFill>
              </a:rPr>
              <a:pPr>
                <a:defRPr/>
              </a:pPr>
              <a:t>32</a:t>
            </a:fld>
            <a:endParaRPr lang="en-US">
              <a:solidFill>
                <a:srgbClr val="EAEAEA"/>
              </a:solidFill>
            </a:endParaRPr>
          </a:p>
        </p:txBody>
      </p:sp>
      <p:sp>
        <p:nvSpPr>
          <p:cNvPr id="2" name="Rectangle 1"/>
          <p:cNvSpPr/>
          <p:nvPr/>
        </p:nvSpPr>
        <p:spPr>
          <a:xfrm>
            <a:off x="2135560" y="332656"/>
            <a:ext cx="7776864" cy="1080120"/>
          </a:xfrm>
          <a:prstGeom prst="rect">
            <a:avLst/>
          </a:prstGeom>
        </p:spPr>
        <p:style>
          <a:lnRef idx="0">
            <a:schemeClr val="accent5"/>
          </a:lnRef>
          <a:fillRef idx="3">
            <a:schemeClr val="accent5"/>
          </a:fillRef>
          <a:effectRef idx="3">
            <a:schemeClr val="accent5"/>
          </a:effectRef>
          <a:fontRef idx="minor">
            <a:schemeClr val="lt1"/>
          </a:fontRef>
        </p:style>
        <p:txBody>
          <a:bodyPr rtlCol="1" anchor="ctr"/>
          <a:lstStyle/>
          <a:p>
            <a:pPr algn="ctr" fontAlgn="base">
              <a:lnSpc>
                <a:spcPct val="115000"/>
              </a:lnSpc>
              <a:spcBef>
                <a:spcPct val="0"/>
              </a:spcBef>
              <a:spcAft>
                <a:spcPts val="1000"/>
              </a:spcAft>
              <a:defRPr/>
            </a:pPr>
            <a:r>
              <a:rPr lang="fa-IR" sz="6000" b="1" dirty="0">
                <a:solidFill>
                  <a:srgbClr val="FFFF00"/>
                </a:solidFill>
                <a:latin typeface="Calibri"/>
                <a:ea typeface="Calibri"/>
                <a:cs typeface="B Titr"/>
              </a:rPr>
              <a:t>بخش دوم</a:t>
            </a:r>
            <a:endParaRPr lang="en-US" sz="6000" dirty="0">
              <a:solidFill>
                <a:srgbClr val="FFFF00"/>
              </a:solidFill>
              <a:latin typeface="Calibri"/>
              <a:ea typeface="Calibri"/>
            </a:endParaRPr>
          </a:p>
        </p:txBody>
      </p:sp>
      <p:sp>
        <p:nvSpPr>
          <p:cNvPr id="3" name="Flowchart: Punched Tape 2"/>
          <p:cNvSpPr/>
          <p:nvPr/>
        </p:nvSpPr>
        <p:spPr>
          <a:xfrm>
            <a:off x="2460055" y="1628800"/>
            <a:ext cx="7127875" cy="3816350"/>
          </a:xfrm>
          <a:prstGeom prst="flowChartPunchedTape">
            <a:avLst/>
          </a:prstGeom>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algn="ctr" fontAlgn="base">
              <a:lnSpc>
                <a:spcPct val="115000"/>
              </a:lnSpc>
              <a:spcBef>
                <a:spcPct val="0"/>
              </a:spcBef>
              <a:spcAft>
                <a:spcPts val="1000"/>
              </a:spcAft>
              <a:defRPr/>
            </a:pPr>
            <a:r>
              <a:rPr lang="fa-IR" sz="9600" b="1" dirty="0">
                <a:solidFill>
                  <a:srgbClr val="FF0000"/>
                </a:solidFill>
                <a:latin typeface="Calibri"/>
                <a:ea typeface="Calibri"/>
                <a:cs typeface="0 Bardiya Bold" panose="00000700000000000000" pitchFamily="2" charset="-78"/>
              </a:rPr>
              <a:t>دعا</a:t>
            </a:r>
            <a:endParaRPr lang="en-US" sz="9600" b="1" dirty="0">
              <a:solidFill>
                <a:srgbClr val="FF0000"/>
              </a:solidFill>
              <a:latin typeface="Calibri"/>
              <a:ea typeface="Calibri"/>
              <a:cs typeface="0 Bardiya Bold" panose="00000700000000000000" pitchFamily="2" charset="-78"/>
            </a:endParaRPr>
          </a:p>
        </p:txBody>
      </p:sp>
    </p:spTree>
    <p:extLst>
      <p:ext uri="{BB962C8B-B14F-4D97-AF65-F5344CB8AC3E}">
        <p14:creationId xmlns:p14="http://schemas.microsoft.com/office/powerpoint/2010/main" val="25242822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20689"/>
            <a:ext cx="9144000" cy="5510237"/>
          </a:xfrm>
        </p:spPr>
        <p:txBody>
          <a:bodyPr/>
          <a:lstStyle/>
          <a:p>
            <a:pPr>
              <a:defRPr/>
            </a:pPr>
            <a:endParaRPr lang="fa-IR" sz="4000" b="1" dirty="0">
              <a:solidFill>
                <a:schemeClr val="tx1">
                  <a:lumMod val="10000"/>
                </a:schemeClr>
              </a:solidFill>
            </a:endParaRPr>
          </a:p>
          <a:p>
            <a:r>
              <a:rPr lang="fa-IR" sz="4000" b="1" dirty="0">
                <a:solidFill>
                  <a:schemeClr val="tx1">
                    <a:lumMod val="10000"/>
                  </a:schemeClr>
                </a:solidFill>
                <a:cs typeface="Traditional Arabic"/>
              </a:rPr>
              <a:t>وَ إِذا سَأَلَكَ عِبادي عَنِّي فَإِنِّي قَريبٌ أُجيبُ دَعْوَةَ الدَّاعِ إِذا دَعانِ فَلْيَسْتَجيبُوا لي‏ وَ لْيُؤْمِنُوا بي‏ لَعَلَّهُمْ يَرْشُدُونَ (186/بقره)</a:t>
            </a:r>
            <a:r>
              <a:rPr lang="fa-IR" dirty="0">
                <a:solidFill>
                  <a:schemeClr val="tx1">
                    <a:lumMod val="10000"/>
                  </a:schemeClr>
                </a:solidFill>
                <a:effectLst/>
                <a:cs typeface="Traditional Arabic"/>
              </a:rPr>
              <a:t/>
            </a:r>
            <a:br>
              <a:rPr lang="fa-IR" dirty="0">
                <a:solidFill>
                  <a:schemeClr val="tx1">
                    <a:lumMod val="10000"/>
                  </a:schemeClr>
                </a:solidFill>
                <a:effectLst/>
                <a:cs typeface="Traditional Arabic"/>
              </a:rPr>
            </a:br>
            <a:endParaRPr lang="fa-IR" dirty="0" smtClean="0">
              <a:solidFill>
                <a:schemeClr val="tx1">
                  <a:lumMod val="10000"/>
                </a:schemeClr>
              </a:solidFill>
              <a:effectLst/>
              <a:cs typeface="Traditional Arabic"/>
            </a:endParaRPr>
          </a:p>
          <a:p>
            <a:r>
              <a:rPr lang="fa-IR" dirty="0" smtClean="0">
                <a:solidFill>
                  <a:schemeClr val="tx1">
                    <a:lumMod val="10000"/>
                  </a:schemeClr>
                </a:solidFill>
                <a:effectLst/>
              </a:rPr>
              <a:t>هنگامى </a:t>
            </a:r>
            <a:r>
              <a:rPr lang="fa-IR" dirty="0">
                <a:solidFill>
                  <a:schemeClr val="tx1">
                    <a:lumMod val="10000"/>
                  </a:schemeClr>
                </a:solidFill>
                <a:effectLst/>
              </a:rPr>
              <a:t>كه بندگانم از تو درباره من بپرسند، [بگو:] يقيناً من نزديكم، دعاى دعا كننده را زمانى كه مرا بخواند اجابت مى‏كنم؛ پس بايد دعوتم را بپذيرند و به من ايمان آورند، تا [به حقّ و حقيقت‏] راه يابند [و به مقصد اعلى برسند]. (186</a:t>
            </a:r>
            <a:r>
              <a:rPr lang="fa-IR" dirty="0">
                <a:effectLst/>
              </a:rPr>
              <a:t/>
            </a:r>
            <a:br>
              <a:rPr lang="fa-IR" dirty="0">
                <a:effectLst/>
              </a:rPr>
            </a:br>
            <a:endParaRPr lang="fa-IR" dirty="0"/>
          </a:p>
          <a:p>
            <a:pPr marL="0" indent="0">
              <a:buNone/>
            </a:pPr>
            <a:endParaRPr lang="fa-IR" dirty="0"/>
          </a:p>
          <a:p>
            <a:pPr marL="0" indent="0">
              <a:buNone/>
              <a:defRPr/>
            </a:pPr>
            <a:endParaRPr lang="fa-IR" dirty="0" smtClean="0"/>
          </a:p>
        </p:txBody>
      </p:sp>
      <p:sp>
        <p:nvSpPr>
          <p:cNvPr id="4" name="Slide Number Placeholder 3"/>
          <p:cNvSpPr>
            <a:spLocks noGrp="1"/>
          </p:cNvSpPr>
          <p:nvPr>
            <p:ph type="sldNum" sz="quarter" idx="12"/>
          </p:nvPr>
        </p:nvSpPr>
        <p:spPr/>
        <p:txBody>
          <a:bodyPr/>
          <a:lstStyle/>
          <a:p>
            <a:pPr>
              <a:defRPr/>
            </a:pPr>
            <a:fld id="{2A9F8181-0679-4730-BD46-56D1B6D44F47}" type="slidenum">
              <a:rPr lang="ar-SA" smtClean="0">
                <a:solidFill>
                  <a:srgbClr val="EAEAEA"/>
                </a:solidFill>
              </a:rPr>
              <a:pPr>
                <a:defRPr/>
              </a:pPr>
              <a:t>33</a:t>
            </a:fld>
            <a:endParaRPr lang="en-US">
              <a:solidFill>
                <a:srgbClr val="EAEAEA"/>
              </a:solidFill>
            </a:endParaRPr>
          </a:p>
        </p:txBody>
      </p:sp>
    </p:spTree>
    <p:extLst>
      <p:ext uri="{BB962C8B-B14F-4D97-AF65-F5344CB8AC3E}">
        <p14:creationId xmlns:p14="http://schemas.microsoft.com/office/powerpoint/2010/main" val="18269185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609601"/>
            <a:ext cx="8229600" cy="5521325"/>
          </a:xfrm>
        </p:spPr>
        <p:txBody>
          <a:bodyPr/>
          <a:lstStyle/>
          <a:p>
            <a:r>
              <a:rPr lang="fa-IR" dirty="0">
                <a:effectLst/>
              </a:rPr>
              <a:t/>
            </a:r>
            <a:br>
              <a:rPr lang="fa-IR" dirty="0">
                <a:effectLst/>
              </a:rPr>
            </a:br>
            <a:r>
              <a:rPr lang="fa-IR" dirty="0">
                <a:solidFill>
                  <a:schemeClr val="bg1"/>
                </a:solidFill>
              </a:rPr>
              <a:t>1</a:t>
            </a:r>
            <a:r>
              <a:rPr lang="fa-IR" dirty="0">
                <a:solidFill>
                  <a:schemeClr val="tx2">
                    <a:lumMod val="10000"/>
                  </a:schemeClr>
                </a:solidFill>
              </a:rPr>
              <a:t>- اذا سألک عبادی عنی فانی </a:t>
            </a:r>
            <a:r>
              <a:rPr lang="fa-IR" dirty="0" smtClean="0">
                <a:solidFill>
                  <a:schemeClr val="tx2">
                    <a:lumMod val="10000"/>
                  </a:schemeClr>
                </a:solidFill>
              </a:rPr>
              <a:t>قریب:  </a:t>
            </a:r>
            <a:r>
              <a:rPr lang="fa-IR" dirty="0">
                <a:solidFill>
                  <a:schemeClr val="bg2">
                    <a:lumMod val="60000"/>
                    <a:lumOff val="40000"/>
                  </a:schemeClr>
                </a:solidFill>
              </a:rPr>
              <a:t>هنگامى كه بندگانم از تو درباره من بپرسند، [بگو:] يقيناً من نزديكم، </a:t>
            </a:r>
          </a:p>
          <a:p>
            <a:r>
              <a:rPr lang="fa-IR" dirty="0">
                <a:solidFill>
                  <a:schemeClr val="tx2">
                    <a:lumMod val="10000"/>
                  </a:schemeClr>
                </a:solidFill>
              </a:rPr>
              <a:t>2- نحن اقرب الیه من حب الورید</a:t>
            </a:r>
          </a:p>
          <a:p>
            <a:r>
              <a:rPr lang="fa-IR" dirty="0">
                <a:solidFill>
                  <a:schemeClr val="tx2">
                    <a:lumMod val="10000"/>
                  </a:schemeClr>
                </a:solidFill>
              </a:rPr>
              <a:t>3- اجیب دعوه الداع اذا دعان </a:t>
            </a:r>
            <a:r>
              <a:rPr lang="fa-IR" dirty="0">
                <a:solidFill>
                  <a:schemeClr val="bg2">
                    <a:lumMod val="60000"/>
                    <a:lumOff val="40000"/>
                  </a:schemeClr>
                </a:solidFill>
              </a:rPr>
              <a:t>دعاى دعا كننده را زمانى كه مرا بخواند اجابت مى‏كنم؛</a:t>
            </a:r>
          </a:p>
          <a:p>
            <a:r>
              <a:rPr lang="fa-IR" dirty="0">
                <a:solidFill>
                  <a:schemeClr val="tx2">
                    <a:lumMod val="10000"/>
                  </a:schemeClr>
                </a:solidFill>
              </a:rPr>
              <a:t>نتیجه : فَلْيَسْتَجيبُوا لي‏ وَ لْيُؤْمِنُوا بي‏ لَعَلَّهُمْ يَرْشُدُونَ (186)</a:t>
            </a:r>
          </a:p>
          <a:p>
            <a:r>
              <a:rPr lang="fa-IR" dirty="0">
                <a:solidFill>
                  <a:schemeClr val="bg2">
                    <a:lumMod val="60000"/>
                    <a:lumOff val="40000"/>
                  </a:schemeClr>
                </a:solidFill>
              </a:rPr>
              <a:t>پس بايد دعوتم را بپذيرند و به من ايمان آورند، تا [به حقّ و حقيقت‏] راه يابند [و به مقصد اعلى برسند]. </a:t>
            </a:r>
            <a:r>
              <a:rPr lang="fa-IR" dirty="0">
                <a:solidFill>
                  <a:schemeClr val="tx2">
                    <a:lumMod val="10000"/>
                  </a:schemeClr>
                </a:solidFill>
              </a:rPr>
              <a:t>(186)</a:t>
            </a:r>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34</a:t>
            </a:fld>
            <a:endParaRPr lang="en-US">
              <a:solidFill>
                <a:srgbClr val="EAEAEA"/>
              </a:solidFill>
            </a:endParaRPr>
          </a:p>
        </p:txBody>
      </p:sp>
    </p:spTree>
    <p:extLst>
      <p:ext uri="{BB962C8B-B14F-4D97-AF65-F5344CB8AC3E}">
        <p14:creationId xmlns:p14="http://schemas.microsoft.com/office/powerpoint/2010/main" val="3118604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3512" y="620689"/>
            <a:ext cx="8507288" cy="5510237"/>
          </a:xfrm>
        </p:spPr>
        <p:txBody>
          <a:bodyPr/>
          <a:lstStyle/>
          <a:p>
            <a:pPr marL="0" indent="0">
              <a:buNone/>
              <a:defRPr/>
            </a:pPr>
            <a:endParaRPr lang="fa-IR" kern="1200" dirty="0" smtClean="0">
              <a:solidFill>
                <a:srgbClr val="0033CC"/>
              </a:solidFill>
              <a:cs typeface="B Titr" pitchFamily="2" charset="-78"/>
            </a:endParaRPr>
          </a:p>
          <a:p>
            <a:pPr>
              <a:defRPr/>
            </a:pPr>
            <a:r>
              <a:rPr lang="fa-IR" sz="3600" dirty="0">
                <a:solidFill>
                  <a:srgbClr val="0033CC"/>
                </a:solidFill>
                <a:cs typeface="B Titr" pitchFamily="2" charset="-78"/>
              </a:rPr>
              <a:t>زیاد دعا کنید زیرا دعا کلید بخشش خداوند و وسیله رسیدن به هر حاجت است </a:t>
            </a:r>
          </a:p>
          <a:p>
            <a:pPr marL="0" indent="0">
              <a:buNone/>
              <a:defRPr/>
            </a:pPr>
            <a:r>
              <a:rPr lang="fa-IR" sz="3600" dirty="0">
                <a:solidFill>
                  <a:srgbClr val="0033CC"/>
                </a:solidFill>
                <a:cs typeface="B Titr" pitchFamily="2" charset="-78"/>
              </a:rPr>
              <a:t>نعمت ها و رحمت هایی نزد پروردگار است که جز با دعا نمیتوان به آن رسید.</a:t>
            </a:r>
          </a:p>
          <a:p>
            <a:pPr marL="0" indent="0">
              <a:buNone/>
              <a:defRPr/>
            </a:pPr>
            <a:r>
              <a:rPr lang="fa-IR" sz="3600" dirty="0">
                <a:solidFill>
                  <a:srgbClr val="0033CC"/>
                </a:solidFill>
                <a:cs typeface="B Titr" pitchFamily="2" charset="-78"/>
              </a:rPr>
              <a:t> بدان هر در را که بکوبی عاقبت گشوده خواهد شد. </a:t>
            </a:r>
          </a:p>
        </p:txBody>
      </p:sp>
      <p:sp>
        <p:nvSpPr>
          <p:cNvPr id="4" name="Slide Number Placeholder 3"/>
          <p:cNvSpPr>
            <a:spLocks noGrp="1"/>
          </p:cNvSpPr>
          <p:nvPr>
            <p:ph type="sldNum" sz="quarter" idx="12"/>
          </p:nvPr>
        </p:nvSpPr>
        <p:spPr/>
        <p:txBody>
          <a:bodyPr/>
          <a:lstStyle/>
          <a:p>
            <a:pPr>
              <a:defRPr/>
            </a:pPr>
            <a:fld id="{7AF1D710-EFFB-42E8-993C-6C107050EBCC}" type="slidenum">
              <a:rPr lang="ar-SA" smtClean="0">
                <a:solidFill>
                  <a:srgbClr val="EAEAEA"/>
                </a:solidFill>
              </a:rPr>
              <a:pPr>
                <a:defRPr/>
              </a:pPr>
              <a:t>35</a:t>
            </a:fld>
            <a:endParaRPr lang="en-US">
              <a:solidFill>
                <a:srgbClr val="EAEAEA"/>
              </a:solidFill>
            </a:endParaRPr>
          </a:p>
        </p:txBody>
      </p:sp>
    </p:spTree>
    <p:extLst>
      <p:ext uri="{BB962C8B-B14F-4D97-AF65-F5344CB8AC3E}">
        <p14:creationId xmlns:p14="http://schemas.microsoft.com/office/powerpoint/2010/main" val="20112347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31950" y="188913"/>
            <a:ext cx="8928100" cy="5942012"/>
          </a:xfrm>
        </p:spPr>
        <p:txBody>
          <a:bodyPr>
            <a:normAutofit/>
          </a:bodyPr>
          <a:lstStyle/>
          <a:p>
            <a:pPr algn="just">
              <a:defRPr/>
            </a:pPr>
            <a:r>
              <a:rPr lang="fa-IR" sz="3600" dirty="0">
                <a:solidFill>
                  <a:schemeClr val="bg1">
                    <a:lumMod val="50000"/>
                  </a:schemeClr>
                </a:solidFill>
                <a:cs typeface="0 Karim Bold" pitchFamily="2" charset="-78"/>
              </a:rPr>
              <a:t>«بدان خداوندى كه گنجينه‏هاى آسمان و زمين در دست اوست، تو را در دعا رخصت داده و خود اجابت آن را برعهده گرفته و تو را فرموده كه از او بخواهى تا عطايت كند، از او آمرزش‏طلبى تا بيامرزدت. ميان تو و خود كسى را نگمارده تا تو را از وى باز دارد؛ تو را به كسى وانگذاشته كه در نزد او شفاعت كند؛ چون به او بازگردى، سرزنشت نكند؛ آنجا كه رسوا شدنت سزاست، آبرویت را نبرد؛ در پذيرفتن توبه بر تو سخت نگرفته و حساب گناهت را نكشيده و از بخشايش نوميدت نگردانيده، بلكه بازگشتت را از گناه نيك شمرده و هر گناهت را يكى گرفته و هر كار نيكويت را ده به حساب آورده و درِ توبه را برايت بازگذارده و راه كسب خشنودى‏اش را گشوده.» </a:t>
            </a:r>
            <a:r>
              <a:rPr lang="fa-IR" sz="1800" dirty="0">
                <a:solidFill>
                  <a:schemeClr val="bg1">
                    <a:lumMod val="50000"/>
                  </a:schemeClr>
                </a:solidFill>
              </a:rPr>
              <a:t>سيد رضى، نهج‏البلاغه، نامه 31.</a:t>
            </a:r>
          </a:p>
        </p:txBody>
      </p:sp>
      <p:sp>
        <p:nvSpPr>
          <p:cNvPr id="4" name="Slide Number Placeholder 3"/>
          <p:cNvSpPr>
            <a:spLocks noGrp="1"/>
          </p:cNvSpPr>
          <p:nvPr>
            <p:ph type="sldNum" sz="quarter" idx="12"/>
          </p:nvPr>
        </p:nvSpPr>
        <p:spPr/>
        <p:txBody>
          <a:bodyPr/>
          <a:lstStyle/>
          <a:p>
            <a:pPr>
              <a:defRPr/>
            </a:pPr>
            <a:fld id="{F882B5DC-81D1-4168-AE70-8747BCF9C333}" type="slidenum">
              <a:rPr lang="ar-SA" smtClean="0">
                <a:solidFill>
                  <a:srgbClr val="EAEAEA"/>
                </a:solidFill>
              </a:rPr>
              <a:pPr>
                <a:defRPr/>
              </a:pPr>
              <a:t>36</a:t>
            </a:fld>
            <a:endParaRPr lang="en-US">
              <a:solidFill>
                <a:srgbClr val="EAEAEA"/>
              </a:solidFill>
            </a:endParaRPr>
          </a:p>
        </p:txBody>
      </p:sp>
    </p:spTree>
    <p:extLst>
      <p:ext uri="{BB962C8B-B14F-4D97-AF65-F5344CB8AC3E}">
        <p14:creationId xmlns:p14="http://schemas.microsoft.com/office/powerpoint/2010/main" val="941848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476672"/>
            <a:ext cx="8229600" cy="6048672"/>
          </a:xfrm>
        </p:spPr>
        <p:txBody>
          <a:bodyPr/>
          <a:lstStyle/>
          <a:p>
            <a:pPr marL="0" indent="0" algn="ctr">
              <a:buNone/>
            </a:pPr>
            <a:r>
              <a:rPr lang="fa-IR" dirty="0">
                <a:solidFill>
                  <a:schemeClr val="bg2">
                    <a:lumMod val="60000"/>
                    <a:lumOff val="40000"/>
                  </a:schemeClr>
                </a:solidFill>
              </a:rPr>
              <a:t>     </a:t>
            </a:r>
            <a:r>
              <a:rPr lang="fa-IR" dirty="0" smtClean="0">
                <a:solidFill>
                  <a:schemeClr val="bg2">
                    <a:lumMod val="60000"/>
                    <a:lumOff val="40000"/>
                  </a:schemeClr>
                </a:solidFill>
              </a:rPr>
              <a:t> </a:t>
            </a:r>
            <a:r>
              <a:rPr lang="fa-IR" sz="4400" b="1" dirty="0">
                <a:solidFill>
                  <a:srgbClr val="FF0000"/>
                </a:solidFill>
              </a:rPr>
              <a:t>شبهات پیرامون دعا</a:t>
            </a:r>
          </a:p>
          <a:p>
            <a:pPr marL="0" indent="0" algn="justLow">
              <a:buNone/>
            </a:pPr>
            <a:endParaRPr lang="fa-IR" sz="4400" b="1" dirty="0"/>
          </a:p>
          <a:p>
            <a:pPr marL="0" indent="0" algn="justLow">
              <a:buNone/>
            </a:pPr>
            <a:r>
              <a:rPr lang="fa-IR" dirty="0" smtClean="0">
                <a:solidFill>
                  <a:schemeClr val="bg1">
                    <a:lumMod val="50000"/>
                  </a:schemeClr>
                </a:solidFill>
                <a:cs typeface="B Titr" pitchFamily="2" charset="-78"/>
              </a:rPr>
              <a:t>1- عامل تنبلی است </a:t>
            </a:r>
          </a:p>
          <a:p>
            <a:pPr marL="0" indent="0" algn="justLow">
              <a:buNone/>
            </a:pPr>
            <a:endParaRPr lang="fa-IR" dirty="0">
              <a:solidFill>
                <a:schemeClr val="bg1">
                  <a:lumMod val="50000"/>
                </a:schemeClr>
              </a:solidFill>
              <a:cs typeface="B Titr" pitchFamily="2" charset="-78"/>
            </a:endParaRPr>
          </a:p>
          <a:p>
            <a:pPr marL="0" indent="0" algn="justLow">
              <a:buNone/>
            </a:pPr>
            <a:r>
              <a:rPr lang="fa-IR" dirty="0">
                <a:solidFill>
                  <a:schemeClr val="bg1">
                    <a:lumMod val="50000"/>
                  </a:schemeClr>
                </a:solidFill>
                <a:cs typeface="B Titr" pitchFamily="2" charset="-78"/>
              </a:rPr>
              <a:t>2-منافات با مقام رضا و تسلیم در برابر </a:t>
            </a:r>
            <a:r>
              <a:rPr lang="fa-IR" dirty="0" smtClean="0">
                <a:solidFill>
                  <a:schemeClr val="bg1">
                    <a:lumMod val="50000"/>
                  </a:schemeClr>
                </a:solidFill>
                <a:cs typeface="B Titr" pitchFamily="2" charset="-78"/>
              </a:rPr>
              <a:t>خداست</a:t>
            </a:r>
          </a:p>
          <a:p>
            <a:pPr marL="0" indent="0" algn="justLow">
              <a:buNone/>
            </a:pPr>
            <a:endParaRPr lang="fa-IR" dirty="0">
              <a:solidFill>
                <a:schemeClr val="bg1">
                  <a:lumMod val="50000"/>
                </a:schemeClr>
              </a:solidFill>
              <a:cs typeface="B Titr" pitchFamily="2" charset="-78"/>
            </a:endParaRPr>
          </a:p>
          <a:p>
            <a:pPr marL="0" indent="0" algn="justLow">
              <a:buNone/>
            </a:pPr>
            <a:r>
              <a:rPr lang="fa-IR" dirty="0">
                <a:solidFill>
                  <a:schemeClr val="bg1">
                    <a:lumMod val="50000"/>
                  </a:schemeClr>
                </a:solidFill>
                <a:cs typeface="B Titr" pitchFamily="2" charset="-78"/>
              </a:rPr>
              <a:t>3-دخالت در کار خداست </a:t>
            </a:r>
          </a:p>
          <a:p>
            <a:pPr marL="0" indent="0" algn="justLow">
              <a:buNone/>
            </a:pPr>
            <a:endParaRPr lang="fa-IR" dirty="0">
              <a:cs typeface="B Titr" pitchFamily="2" charset="-78"/>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37</a:t>
            </a:fld>
            <a:endParaRPr lang="en-US">
              <a:solidFill>
                <a:srgbClr val="EAEAEA"/>
              </a:solidFill>
            </a:endParaRPr>
          </a:p>
        </p:txBody>
      </p:sp>
    </p:spTree>
    <p:extLst>
      <p:ext uri="{BB962C8B-B14F-4D97-AF65-F5344CB8AC3E}">
        <p14:creationId xmlns:p14="http://schemas.microsoft.com/office/powerpoint/2010/main" val="3764323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404665"/>
            <a:ext cx="8229600" cy="5726261"/>
          </a:xfrm>
        </p:spPr>
        <p:txBody>
          <a:bodyPr/>
          <a:lstStyle/>
          <a:p>
            <a:pPr marL="0" indent="0" algn="ctr">
              <a:buNone/>
            </a:pPr>
            <a:r>
              <a:rPr lang="fa-IR" sz="7200" b="1" spc="600" dirty="0">
                <a:solidFill>
                  <a:schemeClr val="bg2">
                    <a:lumMod val="60000"/>
                    <a:lumOff val="40000"/>
                  </a:schemeClr>
                </a:solidFill>
                <a:cs typeface="0 Badr" pitchFamily="2" charset="-78"/>
              </a:rPr>
              <a:t>فلسفه دعا</a:t>
            </a:r>
          </a:p>
          <a:p>
            <a:pPr marL="0" indent="0">
              <a:buNone/>
            </a:pPr>
            <a:r>
              <a:rPr lang="fa-IR" sz="4800" b="1" spc="300" dirty="0">
                <a:solidFill>
                  <a:schemeClr val="tx2">
                    <a:lumMod val="50000"/>
                  </a:schemeClr>
                </a:solidFill>
                <a:cs typeface="0 Badr" pitchFamily="2" charset="-78"/>
              </a:rPr>
              <a:t>1- آثار روانی </a:t>
            </a:r>
          </a:p>
          <a:p>
            <a:pPr marL="0" indent="0">
              <a:buNone/>
            </a:pPr>
            <a:r>
              <a:rPr lang="fa-IR" sz="4800" b="1" spc="300" dirty="0">
                <a:solidFill>
                  <a:schemeClr val="tx2">
                    <a:lumMod val="50000"/>
                  </a:schemeClr>
                </a:solidFill>
                <a:cs typeface="0 Badr" pitchFamily="2" charset="-78"/>
              </a:rPr>
              <a:t>2- آثار تربیتی </a:t>
            </a:r>
          </a:p>
          <a:p>
            <a:pPr marL="0" indent="0">
              <a:buNone/>
            </a:pPr>
            <a:r>
              <a:rPr lang="fa-IR" sz="4800" b="1" spc="300" dirty="0">
                <a:solidFill>
                  <a:schemeClr val="tx2">
                    <a:lumMod val="50000"/>
                  </a:schemeClr>
                </a:solidFill>
                <a:cs typeface="0 Badr" pitchFamily="2" charset="-78"/>
              </a:rPr>
              <a:t>3-آثار اجتماعی</a:t>
            </a:r>
          </a:p>
          <a:p>
            <a:pPr marL="0" indent="0">
              <a:buNone/>
            </a:pPr>
            <a:r>
              <a:rPr lang="fa-IR" sz="4800" b="1" spc="300" dirty="0">
                <a:solidFill>
                  <a:schemeClr val="tx2">
                    <a:lumMod val="50000"/>
                  </a:schemeClr>
                </a:solidFill>
                <a:cs typeface="0 Badr" pitchFamily="2" charset="-78"/>
              </a:rPr>
              <a:t>4- تقویت اراده</a:t>
            </a: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38</a:t>
            </a:fld>
            <a:endParaRPr lang="en-US">
              <a:solidFill>
                <a:srgbClr val="EAEAEA"/>
              </a:solidFill>
            </a:endParaRPr>
          </a:p>
        </p:txBody>
      </p:sp>
    </p:spTree>
    <p:extLst>
      <p:ext uri="{BB962C8B-B14F-4D97-AF65-F5344CB8AC3E}">
        <p14:creationId xmlns:p14="http://schemas.microsoft.com/office/powerpoint/2010/main" val="6228469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مفهوم دعا</a:t>
            </a:r>
            <a:endParaRPr lang="fa-IR" b="1" dirty="0"/>
          </a:p>
        </p:txBody>
      </p:sp>
      <p:sp>
        <p:nvSpPr>
          <p:cNvPr id="3" name="Content Placeholder 2"/>
          <p:cNvSpPr>
            <a:spLocks noGrp="1"/>
          </p:cNvSpPr>
          <p:nvPr>
            <p:ph idx="1"/>
          </p:nvPr>
        </p:nvSpPr>
        <p:spPr>
          <a:xfrm>
            <a:off x="1981200" y="1417638"/>
            <a:ext cx="8229600" cy="5283200"/>
          </a:xfrm>
        </p:spPr>
        <p:txBody>
          <a:bodyPr/>
          <a:lstStyle/>
          <a:p>
            <a:r>
              <a:rPr lang="fa-IR" sz="4400" b="1" dirty="0">
                <a:solidFill>
                  <a:srgbClr val="FF0000"/>
                </a:solidFill>
              </a:rPr>
              <a:t>انواع دعا:</a:t>
            </a:r>
          </a:p>
          <a:p>
            <a:r>
              <a:rPr lang="fa-IR" sz="4400" b="1" dirty="0">
                <a:solidFill>
                  <a:srgbClr val="FF0000"/>
                </a:solidFill>
              </a:rPr>
              <a:t>1- عالی از دنو </a:t>
            </a:r>
          </a:p>
          <a:p>
            <a:r>
              <a:rPr lang="fa-IR" sz="4400" b="1" dirty="0">
                <a:solidFill>
                  <a:srgbClr val="FF0000"/>
                </a:solidFill>
              </a:rPr>
              <a:t>2- تساوی</a:t>
            </a:r>
          </a:p>
          <a:p>
            <a:r>
              <a:rPr lang="fa-IR" sz="4400" b="1" dirty="0">
                <a:solidFill>
                  <a:srgbClr val="FF0000"/>
                </a:solidFill>
              </a:rPr>
              <a:t>3- دنو از عالی</a:t>
            </a:r>
          </a:p>
          <a:p>
            <a:r>
              <a:rPr lang="fa-IR" sz="4400" b="1" dirty="0">
                <a:solidFill>
                  <a:srgbClr val="FF0000"/>
                </a:solidFill>
              </a:rPr>
              <a:t> </a:t>
            </a:r>
            <a:r>
              <a:rPr lang="fa-IR" b="1" dirty="0" smtClean="0">
                <a:solidFill>
                  <a:schemeClr val="tx2">
                    <a:lumMod val="75000"/>
                  </a:schemeClr>
                </a:solidFill>
              </a:rPr>
              <a:t>دعا نوعی خود آگاهی بیداری دل و پیوند با مبدا همه نیکی هاست از این رو امام علی ع فرمودند : خداوند دعای غافلان را مستجاب نمی کند</a:t>
            </a:r>
            <a:endParaRPr lang="fa-IR" b="1" dirty="0">
              <a:solidFill>
                <a:schemeClr val="tx2">
                  <a:lumMod val="75000"/>
                </a:schemeClr>
              </a:solidFill>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39</a:t>
            </a:fld>
            <a:endParaRPr lang="en-US">
              <a:solidFill>
                <a:srgbClr val="EAEAEA"/>
              </a:solidFill>
            </a:endParaRPr>
          </a:p>
        </p:txBody>
      </p:sp>
    </p:spTree>
    <p:extLst>
      <p:ext uri="{BB962C8B-B14F-4D97-AF65-F5344CB8AC3E}">
        <p14:creationId xmlns:p14="http://schemas.microsoft.com/office/powerpoint/2010/main" val="1422015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شرایط استجابت دعا </a:t>
            </a:r>
          </a:p>
        </p:txBody>
      </p:sp>
      <p:sp>
        <p:nvSpPr>
          <p:cNvPr id="3" name="Content Placeholder 2"/>
          <p:cNvSpPr>
            <a:spLocks noGrp="1"/>
          </p:cNvSpPr>
          <p:nvPr>
            <p:ph idx="1"/>
          </p:nvPr>
        </p:nvSpPr>
        <p:spPr>
          <a:xfrm>
            <a:off x="1981200" y="1600200"/>
            <a:ext cx="8229600" cy="4724400"/>
          </a:xfrm>
        </p:spPr>
        <p:txBody>
          <a:bodyPr>
            <a:normAutofit lnSpcReduction="10000"/>
          </a:bodyPr>
          <a:lstStyle/>
          <a:p>
            <a:r>
              <a:rPr lang="fa-IR" sz="3600" dirty="0">
                <a:solidFill>
                  <a:schemeClr val="tx1">
                    <a:lumMod val="10000"/>
                  </a:schemeClr>
                </a:solidFill>
                <a:cs typeface="Traditional Arabic" panose="02010000000000000000" pitchFamily="2" charset="-78"/>
              </a:rPr>
              <a:t>ادْعُوا رَبَّكُمْ تَضَرُّعاً وَ خُفْيَةً إِنَّهُ لا يُحِبُّ الْمُعْتَدينَ (55)</a:t>
            </a:r>
          </a:p>
          <a:p>
            <a:r>
              <a:rPr lang="fa-IR" dirty="0" smtClean="0">
                <a:solidFill>
                  <a:schemeClr val="tx2">
                    <a:lumMod val="50000"/>
                  </a:schemeClr>
                </a:solidFill>
                <a:effectLst/>
                <a:cs typeface="Traditional Arabic" panose="02010000000000000000" pitchFamily="2" charset="-78"/>
              </a:rPr>
              <a:t>پروردگارتان را از روى فروتنى و زارى و مخفيانه بخوانيد [و از آداب و شرايط دعا تجاوز نكنيد]؛ يقيناً خدا متجاوزان را دوست ندارد. (55)</a:t>
            </a:r>
            <a:r>
              <a:rPr lang="fa-IR" dirty="0" smtClean="0">
                <a:effectLst/>
                <a:cs typeface="Traditional Arabic" panose="02010000000000000000" pitchFamily="2" charset="-78"/>
              </a:rPr>
              <a:t/>
            </a:r>
            <a:br>
              <a:rPr lang="fa-IR" dirty="0" smtClean="0">
                <a:effectLst/>
                <a:cs typeface="Traditional Arabic" panose="02010000000000000000" pitchFamily="2" charset="-78"/>
              </a:rPr>
            </a:br>
            <a:endParaRPr lang="fa-IR" dirty="0" smtClean="0"/>
          </a:p>
          <a:p>
            <a:r>
              <a:rPr lang="fa-IR" sz="3600" dirty="0">
                <a:solidFill>
                  <a:schemeClr val="tx1">
                    <a:lumMod val="10000"/>
                  </a:schemeClr>
                </a:solidFill>
                <a:cs typeface="Traditional Arabic" panose="02010000000000000000" pitchFamily="2" charset="-78"/>
              </a:rPr>
              <a:t>وَ لا تُفْسِدُوا فِي الْأَرْضِ بَعْدَ إِصْلاحِها وَ ادْعُوهُ خَوْفاً وَ طَمَعاً إِنَّ رَحْمَتَ اللَّهِ قَريبٌ مِنَ الْمُحْسِنينَ (56)</a:t>
            </a:r>
          </a:p>
          <a:p>
            <a:r>
              <a:rPr lang="fa-IR" dirty="0" smtClean="0">
                <a:solidFill>
                  <a:schemeClr val="tx2">
                    <a:lumMod val="50000"/>
                  </a:schemeClr>
                </a:solidFill>
                <a:effectLst/>
                <a:cs typeface="Traditional Arabic" panose="02010000000000000000" pitchFamily="2" charset="-78"/>
              </a:rPr>
              <a:t>و در زمين پس از اصلاح آن [به وسيله رسالت پيامبران‏] فساد مكنيد، و خدا را از روى بيم و اميد بخوانيد، كه يقيناً رحمت خدا به نيكوكاران نزديك است. (56)</a:t>
            </a:r>
            <a:r>
              <a:rPr lang="fa-IR" dirty="0">
                <a:effectLst/>
                <a:cs typeface="Traditional Arabic" panose="02010000000000000000" pitchFamily="2" charset="-78"/>
              </a:rPr>
              <a:t/>
            </a:r>
            <a:br>
              <a:rPr lang="fa-IR" dirty="0">
                <a:effectLst/>
                <a:cs typeface="Traditional Arabic" panose="02010000000000000000" pitchFamily="2" charset="-78"/>
              </a:rPr>
            </a:br>
            <a:endParaRPr lang="fa-IR" dirty="0"/>
          </a:p>
          <a:p>
            <a:r>
              <a:rPr lang="fa-IR" dirty="0">
                <a:effectLst/>
                <a:cs typeface="Traditional Arabic" panose="02010000000000000000" pitchFamily="2" charset="-78"/>
              </a:rPr>
              <a:t/>
            </a:r>
            <a:br>
              <a:rPr lang="fa-IR" dirty="0">
                <a:effectLst/>
                <a:cs typeface="Traditional Arabic" panose="02010000000000000000" pitchFamily="2" charset="-78"/>
              </a:rPr>
            </a:br>
            <a:endParaRPr lang="fa-IR" dirty="0"/>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40</a:t>
            </a:fld>
            <a:endParaRPr lang="en-US">
              <a:solidFill>
                <a:srgbClr val="EAEAEA"/>
              </a:solidFill>
            </a:endParaRPr>
          </a:p>
        </p:txBody>
      </p:sp>
    </p:spTree>
    <p:extLst>
      <p:ext uri="{BB962C8B-B14F-4D97-AF65-F5344CB8AC3E}">
        <p14:creationId xmlns:p14="http://schemas.microsoft.com/office/powerpoint/2010/main" val="13608825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t>1- تضرعا : با اعماق وجود باشد </a:t>
            </a:r>
          </a:p>
          <a:p>
            <a:r>
              <a:rPr lang="fa-IR" dirty="0" smtClean="0"/>
              <a:t>2- خفیه : پنهانی باشد </a:t>
            </a:r>
          </a:p>
          <a:p>
            <a:r>
              <a:rPr lang="fa-IR" dirty="0" smtClean="0"/>
              <a:t>3- ولا تفسدوا : با گناه و فساد همراه نباشد </a:t>
            </a:r>
          </a:p>
          <a:p>
            <a:r>
              <a:rPr lang="fa-IR" dirty="0" smtClean="0"/>
              <a:t>4- خوفا : نه آنچنان راضی باشید که مغرور شوید </a:t>
            </a:r>
          </a:p>
          <a:p>
            <a:r>
              <a:rPr lang="fa-IR" dirty="0" smtClean="0"/>
              <a:t>5- طمعا : نا امید از رحمت نباشد </a:t>
            </a:r>
          </a:p>
          <a:p>
            <a:r>
              <a:rPr lang="fa-IR" dirty="0" smtClean="0"/>
              <a:t>6- من المحسنین : دعا را با کار نیک همراه کنید </a:t>
            </a:r>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41</a:t>
            </a:fld>
            <a:endParaRPr lang="en-US">
              <a:solidFill>
                <a:srgbClr val="EAEAEA"/>
              </a:solidFill>
            </a:endParaRPr>
          </a:p>
        </p:txBody>
      </p:sp>
    </p:spTree>
    <p:extLst>
      <p:ext uri="{BB962C8B-B14F-4D97-AF65-F5344CB8AC3E}">
        <p14:creationId xmlns:p14="http://schemas.microsoft.com/office/powerpoint/2010/main" val="1691733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شرایط استجابت دعا (2) </a:t>
            </a:r>
            <a:endParaRPr lang="fa-IR" dirty="0"/>
          </a:p>
        </p:txBody>
      </p:sp>
      <p:sp>
        <p:nvSpPr>
          <p:cNvPr id="3" name="Content Placeholder 2"/>
          <p:cNvSpPr>
            <a:spLocks noGrp="1"/>
          </p:cNvSpPr>
          <p:nvPr>
            <p:ph idx="1"/>
          </p:nvPr>
        </p:nvSpPr>
        <p:spPr>
          <a:xfrm>
            <a:off x="1981200" y="1196752"/>
            <a:ext cx="8229600" cy="5328592"/>
          </a:xfrm>
        </p:spPr>
        <p:txBody>
          <a:bodyPr>
            <a:normAutofit/>
          </a:bodyPr>
          <a:lstStyle/>
          <a:p>
            <a:pPr marL="0" indent="0">
              <a:buNone/>
            </a:pPr>
            <a:r>
              <a:rPr lang="fa-IR" dirty="0" smtClean="0">
                <a:solidFill>
                  <a:schemeClr val="bg1">
                    <a:lumMod val="50000"/>
                  </a:schemeClr>
                </a:solidFill>
              </a:rPr>
              <a:t>1</a:t>
            </a:r>
            <a:r>
              <a:rPr lang="fa-IR" sz="4000" dirty="0">
                <a:solidFill>
                  <a:schemeClr val="bg1">
                    <a:lumMod val="50000"/>
                  </a:schemeClr>
                </a:solidFill>
              </a:rPr>
              <a:t>- مصلحت </a:t>
            </a:r>
            <a:r>
              <a:rPr lang="fa-IR" dirty="0">
                <a:solidFill>
                  <a:schemeClr val="bg1">
                    <a:lumMod val="50000"/>
                  </a:schemeClr>
                </a:solidFill>
              </a:rPr>
              <a:t>( به استجابت رسیدن عدم مصلحت قبیح است و قبیح در خدا راه ندارد)</a:t>
            </a:r>
          </a:p>
          <a:p>
            <a:pPr marL="0" indent="0">
              <a:buNone/>
            </a:pPr>
            <a:r>
              <a:rPr lang="fa-IR" sz="4000" dirty="0">
                <a:solidFill>
                  <a:schemeClr val="bg1">
                    <a:lumMod val="50000"/>
                  </a:schemeClr>
                </a:solidFill>
              </a:rPr>
              <a:t>2- وفای به پیمان </a:t>
            </a:r>
            <a:r>
              <a:rPr lang="fa-IR" sz="2400" dirty="0">
                <a:solidFill>
                  <a:schemeClr val="bg1">
                    <a:lumMod val="50000"/>
                  </a:schemeClr>
                </a:solidFill>
              </a:rPr>
              <a:t>( اوفی بعهدی اوف بعهدکم ) (لو وفیتم الله لوفی لکم)</a:t>
            </a:r>
          </a:p>
          <a:p>
            <a:pPr marL="0" indent="0">
              <a:buNone/>
            </a:pPr>
            <a:r>
              <a:rPr lang="fa-IR" sz="4000" dirty="0">
                <a:solidFill>
                  <a:schemeClr val="bg1">
                    <a:lumMod val="50000"/>
                  </a:schemeClr>
                </a:solidFill>
              </a:rPr>
              <a:t>3- روش دعا کردن </a:t>
            </a:r>
            <a:r>
              <a:rPr lang="fa-IR" sz="2000" dirty="0">
                <a:solidFill>
                  <a:schemeClr val="bg1">
                    <a:lumMod val="50000"/>
                  </a:schemeClr>
                </a:solidFill>
              </a:rPr>
              <a:t>(یاد نعمت، شکر خدا، توبه، صلوات)</a:t>
            </a:r>
          </a:p>
          <a:p>
            <a:pPr marL="0" indent="0">
              <a:buNone/>
            </a:pPr>
            <a:r>
              <a:rPr lang="fa-IR" sz="2000" dirty="0">
                <a:solidFill>
                  <a:schemeClr val="bg1">
                    <a:lumMod val="50000"/>
                  </a:schemeClr>
                </a:solidFill>
              </a:rPr>
              <a:t>4</a:t>
            </a:r>
            <a:r>
              <a:rPr lang="fa-IR" sz="4000" dirty="0">
                <a:solidFill>
                  <a:schemeClr val="bg1">
                    <a:lumMod val="50000"/>
                  </a:schemeClr>
                </a:solidFill>
              </a:rPr>
              <a:t>- شناخت </a:t>
            </a:r>
          </a:p>
          <a:p>
            <a:pPr marL="0" indent="0">
              <a:buNone/>
            </a:pPr>
            <a:r>
              <a:rPr lang="fa-IR" sz="4000" dirty="0">
                <a:solidFill>
                  <a:schemeClr val="bg1">
                    <a:lumMod val="50000"/>
                  </a:schemeClr>
                </a:solidFill>
              </a:rPr>
              <a:t>5- دوری از حرام </a:t>
            </a:r>
          </a:p>
          <a:p>
            <a:pPr marL="0" indent="0">
              <a:buNone/>
            </a:pPr>
            <a:r>
              <a:rPr lang="fa-IR" sz="4000" dirty="0">
                <a:solidFill>
                  <a:schemeClr val="bg1">
                    <a:lumMod val="50000"/>
                  </a:schemeClr>
                </a:solidFill>
              </a:rPr>
              <a:t>6- انجام اعمال خیر</a:t>
            </a:r>
          </a:p>
          <a:p>
            <a:pPr marL="0" indent="0">
              <a:buNone/>
            </a:pPr>
            <a:r>
              <a:rPr lang="fa-IR" sz="4000" dirty="0">
                <a:solidFill>
                  <a:schemeClr val="bg1">
                    <a:lumMod val="50000"/>
                  </a:schemeClr>
                </a:solidFill>
              </a:rPr>
              <a:t>7- مبارزه با فساد </a:t>
            </a: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42</a:t>
            </a:fld>
            <a:endParaRPr lang="en-US">
              <a:solidFill>
                <a:srgbClr val="EAEAEA"/>
              </a:solidFill>
            </a:endParaRPr>
          </a:p>
        </p:txBody>
      </p:sp>
    </p:spTree>
    <p:extLst>
      <p:ext uri="{BB962C8B-B14F-4D97-AF65-F5344CB8AC3E}">
        <p14:creationId xmlns:p14="http://schemas.microsoft.com/office/powerpoint/2010/main" val="15020027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1" dur="10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p:cTn id="36"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7"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8"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9" dur="1000"/>
                                        <p:tgtEl>
                                          <p:spTgt spid="3">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 calcmode="lin" valueType="num">
                                      <p:cBhvr>
                                        <p:cTn id="44"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5"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6"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7" dur="1000"/>
                                        <p:tgtEl>
                                          <p:spTgt spid="3">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grpId="0" nodeType="click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 calcmode="lin" valueType="num">
                                      <p:cBhvr>
                                        <p:cTn id="52"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3"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4"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5" dur="1000"/>
                                        <p:tgtEl>
                                          <p:spTgt spid="3">
                                            <p:txEl>
                                              <p:pRg st="5" end="5"/>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31" presetClass="entr" presetSubtype="0" fill="hold" grpId="0" nodeType="clickEffect">
                                  <p:stCondLst>
                                    <p:cond delay="0"/>
                                  </p:stCondLst>
                                  <p:childTnLst>
                                    <p:set>
                                      <p:cBhvr>
                                        <p:cTn id="59" dur="1" fill="hold">
                                          <p:stCondLst>
                                            <p:cond delay="0"/>
                                          </p:stCondLst>
                                        </p:cTn>
                                        <p:tgtEl>
                                          <p:spTgt spid="3">
                                            <p:txEl>
                                              <p:pRg st="6" end="6"/>
                                            </p:txEl>
                                          </p:spTgt>
                                        </p:tgtEl>
                                        <p:attrNameLst>
                                          <p:attrName>style.visibility</p:attrName>
                                        </p:attrNameLst>
                                      </p:cBhvr>
                                      <p:to>
                                        <p:strVal val="visible"/>
                                      </p:to>
                                    </p:set>
                                    <p:anim calcmode="lin" valueType="num">
                                      <p:cBhvr>
                                        <p:cTn id="60"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1"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2"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63"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6000" b="1" dirty="0"/>
              <a:t>دعای مضطر</a:t>
            </a:r>
          </a:p>
        </p:txBody>
      </p:sp>
      <p:sp>
        <p:nvSpPr>
          <p:cNvPr id="3" name="Content Placeholder 2"/>
          <p:cNvSpPr>
            <a:spLocks noGrp="1"/>
          </p:cNvSpPr>
          <p:nvPr>
            <p:ph idx="1"/>
          </p:nvPr>
        </p:nvSpPr>
        <p:spPr>
          <a:xfrm>
            <a:off x="1631504" y="1600201"/>
            <a:ext cx="8856984" cy="4530725"/>
          </a:xfrm>
        </p:spPr>
        <p:txBody>
          <a:bodyPr/>
          <a:lstStyle/>
          <a:p>
            <a:endParaRPr lang="fa-IR" sz="4400" b="1" dirty="0"/>
          </a:p>
          <a:p>
            <a:pPr marL="0" indent="0">
              <a:buNone/>
            </a:pPr>
            <a:r>
              <a:rPr lang="fa-IR" sz="4400" b="1" dirty="0"/>
              <a:t> </a:t>
            </a:r>
            <a:r>
              <a:rPr lang="fa-IR" sz="4400" b="1" dirty="0">
                <a:solidFill>
                  <a:schemeClr val="tx1">
                    <a:lumMod val="10000"/>
                  </a:schemeClr>
                </a:solidFill>
              </a:rPr>
              <a:t>أَمَّنْ يُجيبُ الْمُضْطَرَّ إِذا دَعاهُ وَ يَكْشِفُ السُّوءَ </a:t>
            </a:r>
            <a:r>
              <a:rPr lang="fa-IR" dirty="0">
                <a:solidFill>
                  <a:schemeClr val="tx1">
                    <a:lumMod val="10000"/>
                  </a:schemeClr>
                </a:solidFill>
                <a:effectLst/>
              </a:rPr>
              <a:t/>
            </a:r>
            <a:br>
              <a:rPr lang="fa-IR" dirty="0">
                <a:solidFill>
                  <a:schemeClr val="tx1">
                    <a:lumMod val="10000"/>
                  </a:schemeClr>
                </a:solidFill>
                <a:effectLst/>
              </a:rPr>
            </a:br>
            <a:endParaRPr lang="fa-IR" dirty="0">
              <a:solidFill>
                <a:schemeClr val="tx1">
                  <a:lumMod val="10000"/>
                </a:schemeClr>
              </a:solidFill>
            </a:endParaRPr>
          </a:p>
          <a:p>
            <a:pPr marL="0" indent="0">
              <a:buNone/>
            </a:pPr>
            <a:r>
              <a:rPr lang="fa-IR" sz="2000" dirty="0">
                <a:solidFill>
                  <a:schemeClr val="tx1">
                    <a:lumMod val="10000"/>
                  </a:schemeClr>
                </a:solidFill>
                <a:cs typeface="0 Badr" panose="00000400000000000000" pitchFamily="2" charset="-78"/>
              </a:rPr>
              <a:t>( آیا شریکان شما بهترند) </a:t>
            </a:r>
            <a:r>
              <a:rPr lang="fa-IR" dirty="0" smtClean="0">
                <a:solidFill>
                  <a:schemeClr val="tx1">
                    <a:lumMod val="10000"/>
                  </a:schemeClr>
                </a:solidFill>
                <a:effectLst/>
                <a:cs typeface="Traditional Arabic"/>
              </a:rPr>
              <a:t>يا </a:t>
            </a:r>
            <a:r>
              <a:rPr lang="fa-IR" dirty="0">
                <a:solidFill>
                  <a:schemeClr val="tx1">
                    <a:lumMod val="10000"/>
                  </a:schemeClr>
                </a:solidFill>
                <a:effectLst/>
                <a:cs typeface="Traditional Arabic"/>
              </a:rPr>
              <a:t>كسى كه دعاى مضطرّ را اجابت مى‏كند و گرفتارى را برطرف مى‏سازد</a:t>
            </a:r>
            <a:br>
              <a:rPr lang="fa-IR" dirty="0">
                <a:solidFill>
                  <a:schemeClr val="tx1">
                    <a:lumMod val="10000"/>
                  </a:schemeClr>
                </a:solidFill>
                <a:effectLst/>
                <a:cs typeface="Traditional Arabic"/>
              </a:rPr>
            </a:br>
            <a:endParaRPr lang="fa-IR" dirty="0" smtClean="0">
              <a:solidFill>
                <a:schemeClr val="tx1">
                  <a:lumMod val="10000"/>
                </a:schemeClr>
              </a:solidFill>
              <a:effectLst/>
              <a:cs typeface="Traditional Arabic"/>
            </a:endParaRPr>
          </a:p>
          <a:p>
            <a:pPr marL="0" indent="0">
              <a:buNone/>
            </a:pPr>
            <a:r>
              <a:rPr lang="fa-IR" dirty="0">
                <a:solidFill>
                  <a:schemeClr val="tx1">
                    <a:lumMod val="10000"/>
                  </a:schemeClr>
                </a:solidFill>
                <a:cs typeface="0 Badr" panose="00000400000000000000" pitchFamily="2" charset="-78"/>
              </a:rPr>
              <a:t>اضطرار یعنی </a:t>
            </a:r>
            <a:r>
              <a:rPr lang="fa-IR" dirty="0" smtClean="0">
                <a:solidFill>
                  <a:schemeClr val="tx1">
                    <a:lumMod val="10000"/>
                  </a:schemeClr>
                </a:solidFill>
                <a:effectLst/>
                <a:cs typeface="Traditional Arabic"/>
              </a:rPr>
              <a:t>: چشم از عالم اسباب بر گرفتن  و تمام وجود را برای خدا قرار دادن</a:t>
            </a:r>
            <a:endParaRPr lang="fa-IR" dirty="0">
              <a:solidFill>
                <a:schemeClr val="tx1">
                  <a:lumMod val="10000"/>
                </a:schemeClr>
              </a:solidFill>
            </a:endParaRPr>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43</a:t>
            </a:fld>
            <a:endParaRPr lang="en-US">
              <a:solidFill>
                <a:srgbClr val="EAEAEA"/>
              </a:solidFill>
            </a:endParaRPr>
          </a:p>
        </p:txBody>
      </p:sp>
    </p:spTree>
    <p:extLst>
      <p:ext uri="{BB962C8B-B14F-4D97-AF65-F5344CB8AC3E}">
        <p14:creationId xmlns:p14="http://schemas.microsoft.com/office/powerpoint/2010/main" val="18852478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5400" b="1" dirty="0">
                <a:solidFill>
                  <a:srgbClr val="FFFFCC"/>
                </a:solidFill>
              </a:rPr>
              <a:t>کیفیت دعا </a:t>
            </a:r>
            <a:endParaRPr lang="fa-IR" dirty="0"/>
          </a:p>
        </p:txBody>
      </p:sp>
      <p:sp>
        <p:nvSpPr>
          <p:cNvPr id="3" name="Content Placeholder 2"/>
          <p:cNvSpPr>
            <a:spLocks noGrp="1"/>
          </p:cNvSpPr>
          <p:nvPr>
            <p:ph idx="1"/>
          </p:nvPr>
        </p:nvSpPr>
        <p:spPr>
          <a:xfrm>
            <a:off x="1600200" y="1219201"/>
            <a:ext cx="9067800" cy="4911725"/>
          </a:xfrm>
        </p:spPr>
        <p:txBody>
          <a:bodyPr/>
          <a:lstStyle/>
          <a:p>
            <a:pPr lvl="0">
              <a:buClr>
                <a:srgbClr val="EEC85E"/>
              </a:buClr>
            </a:pPr>
            <a:r>
              <a:rPr lang="fa-IR" b="1" dirty="0" smtClean="0">
                <a:solidFill>
                  <a:srgbClr val="EAEAEA">
                    <a:lumMod val="10000"/>
                  </a:srgbClr>
                </a:solidFill>
                <a:effectLst/>
              </a:rPr>
              <a:t>1- درخواست نعمت های دائمی</a:t>
            </a:r>
          </a:p>
          <a:p>
            <a:pPr lvl="0">
              <a:buClr>
                <a:srgbClr val="EEC85E"/>
              </a:buClr>
            </a:pPr>
            <a:r>
              <a:rPr lang="fa-IR" b="1" dirty="0" smtClean="0">
                <a:solidFill>
                  <a:srgbClr val="EAEAEA">
                    <a:lumMod val="10000"/>
                  </a:srgbClr>
                </a:solidFill>
                <a:effectLst/>
              </a:rPr>
              <a:t>فَمِنَ </a:t>
            </a:r>
            <a:r>
              <a:rPr lang="fa-IR" b="1" dirty="0">
                <a:solidFill>
                  <a:srgbClr val="EAEAEA">
                    <a:lumMod val="10000"/>
                  </a:srgbClr>
                </a:solidFill>
                <a:effectLst/>
              </a:rPr>
              <a:t>النَّاسِ مَنْ يَقُولُ رَبَّنا آتِنا فِي الدُّنْيا وَ ما لَهُ فِي الْآخِرَةِ مِنْ خَلاقٍ </a:t>
            </a:r>
            <a:r>
              <a:rPr lang="fa-IR" sz="2000" b="1" dirty="0">
                <a:solidFill>
                  <a:srgbClr val="EAEAEA">
                    <a:lumMod val="10000"/>
                  </a:srgbClr>
                </a:solidFill>
              </a:rPr>
              <a:t>( بقره/200)</a:t>
            </a:r>
          </a:p>
          <a:p>
            <a:pPr lvl="0">
              <a:buClr>
                <a:srgbClr val="EEC85E"/>
              </a:buClr>
            </a:pPr>
            <a:r>
              <a:rPr lang="fa-IR" dirty="0">
                <a:solidFill>
                  <a:srgbClr val="EAEAEA">
                    <a:lumMod val="10000"/>
                  </a:srgbClr>
                </a:solidFill>
                <a:effectLst/>
                <a:cs typeface="Traditional Arabic"/>
              </a:rPr>
              <a:t>پس گروهى از مردم [كوتاه فكر] مى‏گويند: پروردگارا! به ما در دنيا كالاى زندگى عطا كن. و آنان را در آخرت هيچ بهره‏اى نيست. </a:t>
            </a:r>
            <a:r>
              <a:rPr lang="fa-IR" dirty="0">
                <a:solidFill>
                  <a:srgbClr val="EAEAEA"/>
                </a:solidFill>
                <a:effectLst/>
                <a:cs typeface="Traditional Arabic" panose="02010000000000000000" pitchFamily="2" charset="-78"/>
              </a:rPr>
              <a:t/>
            </a:r>
            <a:br>
              <a:rPr lang="fa-IR" dirty="0">
                <a:solidFill>
                  <a:srgbClr val="EAEAEA"/>
                </a:solidFill>
                <a:effectLst/>
                <a:cs typeface="Traditional Arabic" panose="02010000000000000000" pitchFamily="2" charset="-78"/>
              </a:rPr>
            </a:br>
            <a:endParaRPr lang="fa-IR" dirty="0">
              <a:solidFill>
                <a:srgbClr val="EAEAEA"/>
              </a:solidFill>
            </a:endParaRPr>
          </a:p>
          <a:p>
            <a:pPr lvl="0">
              <a:buClr>
                <a:srgbClr val="EEC85E"/>
              </a:buClr>
            </a:pPr>
            <a:r>
              <a:rPr lang="fa-IR" b="1" dirty="0">
                <a:solidFill>
                  <a:srgbClr val="EAEAEA">
                    <a:lumMod val="10000"/>
                  </a:srgbClr>
                </a:solidFill>
                <a:effectLst/>
              </a:rPr>
              <a:t>وَ مِنْهُمْ مَنْ يَقُولُ رَبَّنا آتِنا فِي الدُّنْيا حَسَنَةً وَ فِي الْآخِرَةِ حَسَنَةً وَ قِنا عَذابَ النَّارِ </a:t>
            </a:r>
            <a:r>
              <a:rPr lang="fa-IR" sz="2000" b="1" dirty="0">
                <a:solidFill>
                  <a:srgbClr val="EAEAEA">
                    <a:lumMod val="10000"/>
                  </a:srgbClr>
                </a:solidFill>
              </a:rPr>
              <a:t>(201)</a:t>
            </a:r>
          </a:p>
          <a:p>
            <a:pPr lvl="0">
              <a:buClr>
                <a:srgbClr val="EEC85E"/>
              </a:buClr>
            </a:pPr>
            <a:r>
              <a:rPr lang="fa-IR" dirty="0">
                <a:solidFill>
                  <a:srgbClr val="EAEAEA">
                    <a:lumMod val="10000"/>
                  </a:srgbClr>
                </a:solidFill>
                <a:effectLst/>
                <a:cs typeface="Traditional Arabic"/>
              </a:rPr>
              <a:t>و گروهى از آنان مى‏گويند: پروردگارا! به ما در دنيا نيكى و در آخرت هم نيكى عطا كن، و ما را از عذاب آتش نگاه دار.</a:t>
            </a:r>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44</a:t>
            </a:fld>
            <a:endParaRPr lang="en-US">
              <a:solidFill>
                <a:srgbClr val="EAEAEA"/>
              </a:solidFill>
            </a:endParaRPr>
          </a:p>
        </p:txBody>
      </p:sp>
    </p:spTree>
    <p:extLst>
      <p:ext uri="{BB962C8B-B14F-4D97-AF65-F5344CB8AC3E}">
        <p14:creationId xmlns:p14="http://schemas.microsoft.com/office/powerpoint/2010/main" val="21397518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457200"/>
            <a:ext cx="8229600" cy="5943600"/>
          </a:xfrm>
        </p:spPr>
        <p:txBody>
          <a:bodyPr/>
          <a:lstStyle/>
          <a:p>
            <a:r>
              <a:rPr lang="fa-IR" sz="5400" b="1" dirty="0">
                <a:solidFill>
                  <a:schemeClr val="bg1">
                    <a:lumMod val="50000"/>
                  </a:schemeClr>
                </a:solidFill>
                <a:cs typeface="0 Compset" panose="00000400000000000000" pitchFamily="2" charset="-78"/>
              </a:rPr>
              <a:t>2- تعمیم دعا </a:t>
            </a:r>
          </a:p>
          <a:p>
            <a:r>
              <a:rPr lang="fa-IR" sz="5400" b="1" dirty="0">
                <a:solidFill>
                  <a:schemeClr val="bg1">
                    <a:lumMod val="50000"/>
                  </a:schemeClr>
                </a:solidFill>
                <a:cs typeface="0 Compset" panose="00000400000000000000" pitchFamily="2" charset="-78"/>
              </a:rPr>
              <a:t>3- دعای دسته جمعی</a:t>
            </a:r>
          </a:p>
          <a:p>
            <a:r>
              <a:rPr lang="fa-IR" sz="5400" b="1" dirty="0">
                <a:solidFill>
                  <a:schemeClr val="bg1">
                    <a:lumMod val="50000"/>
                  </a:schemeClr>
                </a:solidFill>
                <a:cs typeface="0 Compset" panose="00000400000000000000" pitchFamily="2" charset="-78"/>
              </a:rPr>
              <a:t>4- تضرع </a:t>
            </a:r>
          </a:p>
          <a:p>
            <a:r>
              <a:rPr lang="fa-IR" sz="5400" b="1" dirty="0">
                <a:solidFill>
                  <a:schemeClr val="bg1">
                    <a:lumMod val="50000"/>
                  </a:schemeClr>
                </a:solidFill>
                <a:cs typeface="0 Compset" panose="00000400000000000000" pitchFamily="2" charset="-78"/>
              </a:rPr>
              <a:t>5- دعاهای وارد شده</a:t>
            </a:r>
          </a:p>
          <a:p>
            <a:r>
              <a:rPr lang="fa-IR" sz="5400" b="1" dirty="0">
                <a:solidFill>
                  <a:schemeClr val="bg1">
                    <a:lumMod val="50000"/>
                  </a:schemeClr>
                </a:solidFill>
                <a:cs typeface="0 Compset" panose="00000400000000000000" pitchFamily="2" charset="-78"/>
              </a:rPr>
              <a:t>6- زمان و مکان دعا</a:t>
            </a:r>
            <a:endParaRPr lang="en-US" sz="5400" b="1" dirty="0">
              <a:solidFill>
                <a:schemeClr val="bg1">
                  <a:lumMod val="50000"/>
                </a:schemeClr>
              </a:solidFill>
              <a:cs typeface="0 Compset" panose="00000400000000000000" pitchFamily="2" charset="-78"/>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45</a:t>
            </a:fld>
            <a:endParaRPr lang="en-US">
              <a:solidFill>
                <a:srgbClr val="EAEAEA"/>
              </a:solidFill>
            </a:endParaRPr>
          </a:p>
        </p:txBody>
      </p:sp>
    </p:spTree>
    <p:extLst>
      <p:ext uri="{BB962C8B-B14F-4D97-AF65-F5344CB8AC3E}">
        <p14:creationId xmlns:p14="http://schemas.microsoft.com/office/powerpoint/2010/main" val="14332326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9600" b="1" dirty="0">
                <a:solidFill>
                  <a:srgbClr val="FF0000"/>
                </a:solidFill>
              </a:rPr>
              <a:t>بخش سوم </a:t>
            </a:r>
            <a:endParaRPr lang="en-US" sz="9600" b="1" dirty="0">
              <a:solidFill>
                <a:srgbClr val="FF0000"/>
              </a:solidFill>
            </a:endParaRPr>
          </a:p>
        </p:txBody>
      </p:sp>
      <p:sp>
        <p:nvSpPr>
          <p:cNvPr id="3" name="Content Placeholder 2"/>
          <p:cNvSpPr>
            <a:spLocks noGrp="1"/>
          </p:cNvSpPr>
          <p:nvPr>
            <p:ph idx="1"/>
          </p:nvPr>
        </p:nvSpPr>
        <p:spPr/>
        <p:txBody>
          <a:bodyPr/>
          <a:lstStyle/>
          <a:p>
            <a:endParaRPr lang="fa-IR" dirty="0" smtClean="0"/>
          </a:p>
          <a:p>
            <a:endParaRPr lang="fa-IR" dirty="0"/>
          </a:p>
          <a:p>
            <a:endParaRPr lang="fa-IR" dirty="0" smtClean="0"/>
          </a:p>
          <a:p>
            <a:pPr marL="0" indent="0" algn="ctr">
              <a:buNone/>
            </a:pPr>
            <a:r>
              <a:rPr lang="fa-IR" sz="8000" b="1" dirty="0">
                <a:solidFill>
                  <a:srgbClr val="92D050"/>
                </a:solidFill>
                <a:cs typeface="0 Sina Bold" panose="00000700000000000000" pitchFamily="2" charset="-78"/>
              </a:rPr>
              <a:t>نمـــــاز</a:t>
            </a:r>
            <a:endParaRPr lang="en-US" sz="8000" b="1" dirty="0">
              <a:solidFill>
                <a:srgbClr val="92D050"/>
              </a:solidFill>
              <a:cs typeface="0 Sina Bold" panose="00000700000000000000" pitchFamily="2" charset="-78"/>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46</a:t>
            </a:fld>
            <a:endParaRPr lang="en-US">
              <a:solidFill>
                <a:srgbClr val="EAEAEA"/>
              </a:solidFill>
            </a:endParaRPr>
          </a:p>
        </p:txBody>
      </p:sp>
    </p:spTree>
    <p:extLst>
      <p:ext uri="{BB962C8B-B14F-4D97-AF65-F5344CB8AC3E}">
        <p14:creationId xmlns:p14="http://schemas.microsoft.com/office/powerpoint/2010/main" val="2348604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6600" b="1" dirty="0"/>
              <a:t>اهمیت نماز</a:t>
            </a:r>
            <a:endParaRPr lang="en-US" sz="6600" b="1" dirty="0"/>
          </a:p>
        </p:txBody>
      </p:sp>
      <p:sp>
        <p:nvSpPr>
          <p:cNvPr id="3" name="Content Placeholder 2"/>
          <p:cNvSpPr>
            <a:spLocks noGrp="1"/>
          </p:cNvSpPr>
          <p:nvPr>
            <p:ph idx="1"/>
          </p:nvPr>
        </p:nvSpPr>
        <p:spPr/>
        <p:txBody>
          <a:bodyPr>
            <a:normAutofit/>
          </a:bodyPr>
          <a:lstStyle/>
          <a:p>
            <a:pPr marL="0" indent="0">
              <a:buNone/>
            </a:pPr>
            <a:r>
              <a:rPr lang="fa-IR" sz="4000" b="1" dirty="0">
                <a:solidFill>
                  <a:schemeClr val="bg1">
                    <a:lumMod val="50000"/>
                  </a:schemeClr>
                </a:solidFill>
              </a:rPr>
              <a:t>نماز زيباترين و كامل ترين شكل عبادت و پرستش است. نماز ذكر كاملي است كه خداوند بارها از بندگان خويش خواسته تا ذكر كثير و بسيار داشته باشند.</a:t>
            </a:r>
            <a:endParaRPr lang="en-US" sz="4000" b="1" dirty="0">
              <a:solidFill>
                <a:schemeClr val="bg1">
                  <a:lumMod val="50000"/>
                </a:schemeClr>
              </a:solidFill>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47</a:t>
            </a:fld>
            <a:endParaRPr lang="en-US">
              <a:solidFill>
                <a:srgbClr val="EAEAEA"/>
              </a:solidFill>
            </a:endParaRPr>
          </a:p>
        </p:txBody>
      </p:sp>
    </p:spTree>
    <p:extLst>
      <p:ext uri="{BB962C8B-B14F-4D97-AF65-F5344CB8AC3E}">
        <p14:creationId xmlns:p14="http://schemas.microsoft.com/office/powerpoint/2010/main" val="38968536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31504" y="476672"/>
            <a:ext cx="8856984" cy="5976664"/>
          </a:xfrm>
        </p:spPr>
        <p:txBody>
          <a:bodyPr/>
          <a:lstStyle/>
          <a:p>
            <a:endParaRPr lang="fa-IR" dirty="0" smtClean="0">
              <a:effectLst/>
            </a:endParaRPr>
          </a:p>
          <a:p>
            <a:pPr marL="0" indent="0" algn="ctr">
              <a:buNone/>
            </a:pPr>
            <a:r>
              <a:rPr lang="fa-IR" dirty="0">
                <a:effectLst/>
              </a:rPr>
              <a:t> </a:t>
            </a:r>
            <a:r>
              <a:rPr lang="fa-IR" dirty="0" smtClean="0">
                <a:effectLst/>
              </a:rPr>
              <a:t> </a:t>
            </a:r>
            <a:r>
              <a:rPr lang="fa-IR" sz="4000" b="1" dirty="0">
                <a:solidFill>
                  <a:schemeClr val="tx2"/>
                </a:solidFill>
                <a:latin typeface="+mj-lt"/>
                <a:ea typeface="+mj-ea"/>
                <a:cs typeface="+mj-cs"/>
              </a:rPr>
              <a:t>شرط ایمان به آخرت </a:t>
            </a:r>
          </a:p>
          <a:p>
            <a:pPr marL="0" indent="0">
              <a:buNone/>
            </a:pPr>
            <a:r>
              <a:rPr lang="fa-IR" sz="4800" dirty="0"/>
              <a:t>وَالَّذِینَ یُؤْمِنُونَ بِالاْخِرَهِ یُؤْمِنُونَ بِهِ وَهُمْ عَلَى صَلاَتِهِمْ یُحَافِظُونَ </a:t>
            </a:r>
            <a:r>
              <a:rPr lang="fa-IR" sz="2000" dirty="0"/>
              <a:t>(103نساء)</a:t>
            </a:r>
          </a:p>
          <a:p>
            <a:endParaRPr lang="fa-IR" dirty="0" smtClean="0">
              <a:effectLst/>
            </a:endParaRPr>
          </a:p>
          <a:p>
            <a:r>
              <a:rPr lang="fa-IR" dirty="0" smtClean="0">
                <a:effectLst/>
              </a:rPr>
              <a:t>آنها </a:t>
            </a:r>
            <a:r>
              <a:rPr lang="fa-IR" dirty="0">
                <a:effectLst/>
              </a:rPr>
              <a:t>که به آخرت ایمان دارند به آن (قرآن) ایمان مى‌آورند و مراقب نمازهاى خویش مى‌باشند</a:t>
            </a:r>
            <a:endParaRPr lang="en-US"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48</a:t>
            </a:fld>
            <a:endParaRPr lang="en-US">
              <a:solidFill>
                <a:srgbClr val="EAEAEA"/>
              </a:solidFill>
            </a:endParaRPr>
          </a:p>
        </p:txBody>
      </p:sp>
    </p:spTree>
    <p:extLst>
      <p:ext uri="{BB962C8B-B14F-4D97-AF65-F5344CB8AC3E}">
        <p14:creationId xmlns:p14="http://schemas.microsoft.com/office/powerpoint/2010/main" val="35461469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75520" y="188640"/>
            <a:ext cx="8784976" cy="6669360"/>
          </a:xfrm>
        </p:spPr>
        <p:txBody>
          <a:bodyPr/>
          <a:lstStyle/>
          <a:p>
            <a:pPr algn="just">
              <a:lnSpc>
                <a:spcPct val="200000"/>
              </a:lnSpc>
            </a:pPr>
            <a:r>
              <a:rPr lang="fa-IR" dirty="0" smtClean="0">
                <a:solidFill>
                  <a:srgbClr val="92D050"/>
                </a:solidFill>
                <a:effectLst/>
                <a:cs typeface="B Titr" panose="00000700000000000000" pitchFamily="2" charset="-78"/>
              </a:rPr>
              <a:t>إِنَّ </a:t>
            </a:r>
            <a:r>
              <a:rPr lang="fa-IR" dirty="0">
                <a:solidFill>
                  <a:srgbClr val="92D050"/>
                </a:solidFill>
                <a:effectLst/>
                <a:cs typeface="B Titr" panose="00000700000000000000" pitchFamily="2" charset="-78"/>
              </a:rPr>
              <a:t>الصَّلاةَ كانَتْ عَلَى الْمُؤْمِنينَ كِتاباً مَوْقُوتاً (</a:t>
            </a:r>
            <a:r>
              <a:rPr lang="fa-IR" dirty="0" smtClean="0">
                <a:solidFill>
                  <a:srgbClr val="92D050"/>
                </a:solidFill>
                <a:effectLst/>
                <a:cs typeface="B Titr" panose="00000700000000000000" pitchFamily="2" charset="-78"/>
              </a:rPr>
              <a:t>103نساء)</a:t>
            </a:r>
          </a:p>
          <a:p>
            <a:pPr marL="0" indent="0" algn="just">
              <a:buNone/>
            </a:pPr>
            <a:r>
              <a:rPr lang="fa-IR" sz="4000" b="1" dirty="0">
                <a:cs typeface="Traditional Arabic"/>
              </a:rPr>
              <a:t>همانا نماز، وظيفه ثابت و معيّنى براى مؤمنان است! </a:t>
            </a:r>
            <a:r>
              <a:rPr lang="fa-IR" dirty="0" smtClean="0">
                <a:effectLst/>
                <a:cs typeface="Traditional Arabic"/>
              </a:rPr>
              <a:t/>
            </a:r>
            <a:br>
              <a:rPr lang="fa-IR" dirty="0" smtClean="0">
                <a:effectLst/>
                <a:cs typeface="Traditional Arabic"/>
              </a:rPr>
            </a:br>
            <a:endParaRPr lang="fa-IR" dirty="0" smtClean="0">
              <a:effectLst/>
              <a:cs typeface="Traditional Arabic"/>
            </a:endParaRPr>
          </a:p>
          <a:p>
            <a:pPr marL="0" indent="0" algn="just">
              <a:buNone/>
            </a:pPr>
            <a:r>
              <a:rPr lang="fa-IR" dirty="0" smtClean="0"/>
              <a:t>1-  کتابا </a:t>
            </a:r>
            <a:r>
              <a:rPr lang="fa-IR" dirty="0"/>
              <a:t>: نوشته شده واجب و لازم است </a:t>
            </a:r>
          </a:p>
          <a:p>
            <a:pPr marL="0" indent="0">
              <a:buNone/>
            </a:pPr>
            <a:r>
              <a:rPr lang="fa-IR" dirty="0" smtClean="0"/>
              <a:t>2- موقوت از ماده وقت به معنای این است که دارای وقت معین بوده که در همان زمان باید انجام داد.</a:t>
            </a:r>
          </a:p>
          <a:p>
            <a:endParaRPr lang="en-US"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49</a:t>
            </a:fld>
            <a:endParaRPr lang="en-US" dirty="0">
              <a:solidFill>
                <a:srgbClr val="EAEAEA"/>
              </a:solidFill>
            </a:endParaRPr>
          </a:p>
        </p:txBody>
      </p:sp>
    </p:spTree>
    <p:extLst>
      <p:ext uri="{BB962C8B-B14F-4D97-AF65-F5344CB8AC3E}">
        <p14:creationId xmlns:p14="http://schemas.microsoft.com/office/powerpoint/2010/main" val="35683840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فلسفه و اسرار نماز</a:t>
            </a:r>
            <a:endParaRPr lang="en-US" dirty="0"/>
          </a:p>
        </p:txBody>
      </p:sp>
      <p:sp>
        <p:nvSpPr>
          <p:cNvPr id="3" name="Content Placeholder 2"/>
          <p:cNvSpPr>
            <a:spLocks noGrp="1"/>
          </p:cNvSpPr>
          <p:nvPr>
            <p:ph idx="1"/>
          </p:nvPr>
        </p:nvSpPr>
        <p:spPr/>
        <p:txBody>
          <a:bodyPr>
            <a:normAutofit/>
          </a:bodyPr>
          <a:lstStyle/>
          <a:p>
            <a:pPr>
              <a:lnSpc>
                <a:spcPct val="150000"/>
              </a:lnSpc>
            </a:pPr>
            <a:r>
              <a:rPr lang="fa-IR" sz="3600" b="1" dirty="0">
                <a:solidFill>
                  <a:schemeClr val="bg1">
                    <a:lumMod val="50000"/>
                  </a:schemeClr>
                </a:solidFill>
              </a:rPr>
              <a:t>1- باز دارنگی از زشتی ها و بدی ها </a:t>
            </a:r>
          </a:p>
          <a:p>
            <a:pPr>
              <a:lnSpc>
                <a:spcPct val="150000"/>
              </a:lnSpc>
            </a:pPr>
            <a:r>
              <a:rPr lang="fa-IR" sz="3600" b="1" dirty="0">
                <a:solidFill>
                  <a:schemeClr val="bg1">
                    <a:lumMod val="50000"/>
                  </a:schemeClr>
                </a:solidFill>
                <a:cs typeface="Traditional Arabic"/>
              </a:rPr>
              <a:t>َ أَقِمِ الصَّلاةَ إِنَّ الصَّلاةَ تَنْهى‏ عَنِ الْفَحْشاءِ وَ الْمُنْكَرِ وَ لَذِكْرُ اللَّهِ أَكْبَرُ وَ اللَّهُ يَعْلَمُ ما تَصْنَعُونَ </a:t>
            </a:r>
            <a:r>
              <a:rPr lang="fa-IR" dirty="0">
                <a:solidFill>
                  <a:schemeClr val="bg1">
                    <a:lumMod val="50000"/>
                  </a:schemeClr>
                </a:solidFill>
                <a:effectLst/>
                <a:cs typeface="Traditional Arabic"/>
              </a:rPr>
              <a:t>(</a:t>
            </a:r>
            <a:r>
              <a:rPr lang="fa-IR" dirty="0" smtClean="0">
                <a:solidFill>
                  <a:schemeClr val="bg1">
                    <a:lumMod val="50000"/>
                  </a:schemeClr>
                </a:solidFill>
                <a:effectLst/>
                <a:cs typeface="Traditional Arabic"/>
              </a:rPr>
              <a:t>45 عنکبوت)</a:t>
            </a:r>
            <a:endParaRPr lang="fa-IR" dirty="0">
              <a:solidFill>
                <a:schemeClr val="bg1">
                  <a:lumMod val="50000"/>
                </a:schemeClr>
              </a:solidFill>
            </a:endParaRPr>
          </a:p>
          <a:p>
            <a:r>
              <a:rPr lang="fa-IR" sz="3600" b="1" dirty="0">
                <a:solidFill>
                  <a:schemeClr val="bg1">
                    <a:lumMod val="50000"/>
                  </a:schemeClr>
                </a:solidFill>
                <a:cs typeface="Traditional Arabic"/>
              </a:rPr>
              <a:t>و نماز را برپا دار، كه نماز (انسان را) از زشتيها و گناه بازمى‏دارد، و ياد خدا بزرگتر است؛ و خداوند مى‏داند شما چه كارهايى انجام مى‏دهيد! </a:t>
            </a:r>
            <a:r>
              <a:rPr lang="fa-IR" dirty="0">
                <a:effectLst/>
                <a:cs typeface="Traditional Arabic"/>
              </a:rPr>
              <a:t/>
            </a:r>
            <a:br>
              <a:rPr lang="fa-IR" dirty="0">
                <a:effectLst/>
                <a:cs typeface="Traditional Arabic"/>
              </a:rPr>
            </a:br>
            <a:endParaRPr lang="fa-IR" dirty="0"/>
          </a:p>
          <a:p>
            <a:pPr marL="0" indent="0">
              <a:buNone/>
            </a:pPr>
            <a:endParaRPr lang="en-US"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50</a:t>
            </a:fld>
            <a:endParaRPr lang="en-US">
              <a:solidFill>
                <a:srgbClr val="EAEAEA"/>
              </a:solidFill>
            </a:endParaRPr>
          </a:p>
        </p:txBody>
      </p:sp>
    </p:spTree>
    <p:extLst>
      <p:ext uri="{BB962C8B-B14F-4D97-AF65-F5344CB8AC3E}">
        <p14:creationId xmlns:p14="http://schemas.microsoft.com/office/powerpoint/2010/main" val="3451885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1066801"/>
            <a:ext cx="8229600" cy="5064125"/>
          </a:xfrm>
        </p:spPr>
        <p:txBody>
          <a:bodyPr/>
          <a:lstStyle/>
          <a:p>
            <a:r>
              <a:rPr lang="fa-IR" dirty="0" smtClean="0"/>
              <a:t>1</a:t>
            </a:r>
            <a:r>
              <a:rPr lang="fa-IR" dirty="0" smtClean="0">
                <a:solidFill>
                  <a:srgbClr val="FFFF00"/>
                </a:solidFill>
              </a:rPr>
              <a:t>- تکبیر : اعتراف به بالاتر بودن خدا از هر چیز دیگر</a:t>
            </a:r>
          </a:p>
          <a:p>
            <a:r>
              <a:rPr lang="fa-IR" dirty="0" smtClean="0">
                <a:solidFill>
                  <a:srgbClr val="FFFF00"/>
                </a:solidFill>
              </a:rPr>
              <a:t>2- حمد و سپاس و یاد رحمانیت پروردگار (الحمدلله رب العالمین</a:t>
            </a:r>
          </a:p>
          <a:p>
            <a:r>
              <a:rPr lang="fa-IR" dirty="0" smtClean="0">
                <a:solidFill>
                  <a:srgbClr val="FFFF00"/>
                </a:solidFill>
              </a:rPr>
              <a:t>3- اعتراف به بندگی (ایاک نعبد )</a:t>
            </a:r>
          </a:p>
          <a:p>
            <a:r>
              <a:rPr lang="fa-IR" dirty="0" smtClean="0">
                <a:solidFill>
                  <a:srgbClr val="FFFF00"/>
                </a:solidFill>
              </a:rPr>
              <a:t>4- یاری جستن از خدا و دوری از گمراهان (ایاک نستعین</a:t>
            </a:r>
          </a:p>
          <a:p>
            <a:r>
              <a:rPr lang="fa-IR" dirty="0" smtClean="0">
                <a:solidFill>
                  <a:srgbClr val="FFFF00"/>
                </a:solidFill>
              </a:rPr>
              <a:t>5- اعتراف و شهادت به یگانگی خدا و رسالت رسولش</a:t>
            </a:r>
          </a:p>
          <a:p>
            <a:r>
              <a:rPr lang="fa-IR" dirty="0" smtClean="0">
                <a:solidFill>
                  <a:srgbClr val="FFFF00"/>
                </a:solidFill>
              </a:rPr>
              <a:t>* تکرار این موارد در شبانه روز سبب ایجاد روحیه قوی در برابر گناه می شود </a:t>
            </a:r>
          </a:p>
          <a:p>
            <a:r>
              <a:rPr lang="fa-IR" dirty="0" smtClean="0">
                <a:solidFill>
                  <a:srgbClr val="FFFF00"/>
                </a:solidFill>
              </a:rPr>
              <a:t>* البته دوری از فحشا و منکر دارای مراتب است</a:t>
            </a:r>
            <a:endParaRPr lang="fa-IR" dirty="0">
              <a:solidFill>
                <a:srgbClr val="FFFF00"/>
              </a:solidFill>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51</a:t>
            </a:fld>
            <a:endParaRPr lang="en-US">
              <a:solidFill>
                <a:srgbClr val="EAEAEA"/>
              </a:solidFill>
            </a:endParaRPr>
          </a:p>
        </p:txBody>
      </p:sp>
    </p:spTree>
    <p:extLst>
      <p:ext uri="{BB962C8B-B14F-4D97-AF65-F5344CB8AC3E}">
        <p14:creationId xmlns:p14="http://schemas.microsoft.com/office/powerpoint/2010/main" val="13545929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914401"/>
            <a:ext cx="8229600" cy="5216525"/>
          </a:xfrm>
        </p:spPr>
        <p:txBody>
          <a:bodyPr/>
          <a:lstStyle/>
          <a:p>
            <a:endParaRPr lang="fa-IR" dirty="0" smtClean="0"/>
          </a:p>
          <a:p>
            <a:r>
              <a:rPr lang="fa-IR" dirty="0" smtClean="0"/>
              <a:t>امام صادق علیه السلام</a:t>
            </a:r>
          </a:p>
          <a:p>
            <a:pPr marL="0" indent="0">
              <a:buNone/>
            </a:pPr>
            <a:endParaRPr lang="fa-IR" dirty="0" smtClean="0"/>
          </a:p>
          <a:p>
            <a:r>
              <a:rPr lang="fa-IR" dirty="0" smtClean="0">
                <a:solidFill>
                  <a:srgbClr val="FFFF00"/>
                </a:solidFill>
              </a:rPr>
              <a:t>کسی که می خواهد ببیند نمازش قبول شده یا نه باید ببیند آیا نماز او را چقدر از زشتی ها بازش داشته است.</a:t>
            </a:r>
            <a:endParaRPr lang="fa-IR" dirty="0">
              <a:solidFill>
                <a:srgbClr val="FFFF00"/>
              </a:solidFill>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52</a:t>
            </a:fld>
            <a:endParaRPr lang="en-US">
              <a:solidFill>
                <a:srgbClr val="EAEAEA"/>
              </a:solidFill>
            </a:endParaRPr>
          </a:p>
        </p:txBody>
      </p:sp>
    </p:spTree>
    <p:extLst>
      <p:ext uri="{BB962C8B-B14F-4D97-AF65-F5344CB8AC3E}">
        <p14:creationId xmlns:p14="http://schemas.microsoft.com/office/powerpoint/2010/main" val="7706318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685800"/>
            <a:ext cx="8229600" cy="5715000"/>
          </a:xfrm>
        </p:spPr>
        <p:txBody>
          <a:bodyPr>
            <a:normAutofit fontScale="92500" lnSpcReduction="10000"/>
          </a:bodyPr>
          <a:lstStyle/>
          <a:p>
            <a:r>
              <a:rPr lang="fa-IR" sz="4000" b="1" dirty="0"/>
              <a:t>2- یاد خدا</a:t>
            </a:r>
          </a:p>
          <a:p>
            <a:r>
              <a:rPr lang="fa-IR" sz="3600" b="1" dirty="0">
                <a:solidFill>
                  <a:srgbClr val="006666">
                    <a:lumMod val="50000"/>
                  </a:srgbClr>
                </a:solidFill>
                <a:cs typeface="Traditional Arabic"/>
              </a:rPr>
              <a:t>وَ لَذِكْرُ اللَّهِ أَكْبَرُ وَ اللَّهُ يَعْلَمُ ما تَصْنَعُونَ </a:t>
            </a:r>
            <a:r>
              <a:rPr lang="fa-IR" dirty="0">
                <a:solidFill>
                  <a:srgbClr val="006666">
                    <a:lumMod val="50000"/>
                  </a:srgbClr>
                </a:solidFill>
                <a:effectLst/>
                <a:cs typeface="Traditional Arabic"/>
              </a:rPr>
              <a:t>(45 عنکبوت)</a:t>
            </a:r>
            <a:endParaRPr lang="fa-IR" sz="4000" b="1" dirty="0"/>
          </a:p>
          <a:p>
            <a:pPr marL="0" indent="0" algn="ctr">
              <a:lnSpc>
                <a:spcPct val="200000"/>
              </a:lnSpc>
              <a:buNone/>
            </a:pPr>
            <a:r>
              <a:rPr lang="fa-IR" sz="4400" dirty="0">
                <a:cs typeface="B Titr" panose="00000700000000000000" pitchFamily="2" charset="-78"/>
              </a:rPr>
              <a:t>أَقِـمِ الصَّـلاةَ  لِـذِكْـري </a:t>
            </a:r>
            <a:r>
              <a:rPr lang="fa-IR" sz="4000" dirty="0"/>
              <a:t>(14طه)</a:t>
            </a:r>
          </a:p>
          <a:p>
            <a:pPr marL="0" indent="0">
              <a:lnSpc>
                <a:spcPct val="150000"/>
              </a:lnSpc>
              <a:buNone/>
            </a:pPr>
            <a:r>
              <a:rPr lang="fa-IR" sz="3600" dirty="0"/>
              <a:t>الف) یاد خدا : ریشه هر خیر و سعادت است </a:t>
            </a:r>
          </a:p>
          <a:p>
            <a:pPr marL="0" indent="0">
              <a:lnSpc>
                <a:spcPct val="150000"/>
              </a:lnSpc>
              <a:buNone/>
            </a:pPr>
            <a:r>
              <a:rPr lang="fa-IR" sz="3600" dirty="0"/>
              <a:t>ب) عامل اصلی نهی از فحشا و منکر </a:t>
            </a:r>
          </a:p>
          <a:p>
            <a:pPr marL="0" indent="0">
              <a:lnSpc>
                <a:spcPct val="150000"/>
              </a:lnSpc>
              <a:buNone/>
            </a:pPr>
            <a:r>
              <a:rPr lang="fa-IR" sz="3600" dirty="0"/>
              <a:t>ج) مایه آرامش قلب است ( الا بذکر الله تطمئن القلوب) </a:t>
            </a:r>
            <a:br>
              <a:rPr lang="fa-IR" sz="3600" dirty="0"/>
            </a:br>
            <a:endParaRPr lang="fa-IR" sz="3600" dirty="0"/>
          </a:p>
          <a:p>
            <a:pPr marL="0" indent="0">
              <a:buNone/>
            </a:pPr>
            <a:endParaRPr lang="en-US" sz="4000" b="1"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53</a:t>
            </a:fld>
            <a:endParaRPr lang="en-US">
              <a:solidFill>
                <a:srgbClr val="EAEAEA"/>
              </a:solidFill>
            </a:endParaRPr>
          </a:p>
        </p:txBody>
      </p:sp>
    </p:spTree>
    <p:extLst>
      <p:ext uri="{BB962C8B-B14F-4D97-AF65-F5344CB8AC3E}">
        <p14:creationId xmlns:p14="http://schemas.microsoft.com/office/powerpoint/2010/main" val="20719636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75520" y="188640"/>
            <a:ext cx="8892480" cy="6408712"/>
          </a:xfrm>
        </p:spPr>
        <p:txBody>
          <a:bodyPr>
            <a:normAutofit/>
          </a:bodyPr>
          <a:lstStyle/>
          <a:p>
            <a:r>
              <a:rPr lang="fa-IR" sz="4000" b="1" dirty="0"/>
              <a:t>3- خشوع و رستگاری </a:t>
            </a:r>
          </a:p>
          <a:p>
            <a:endParaRPr lang="fa-IR" b="1" dirty="0" smtClean="0"/>
          </a:p>
          <a:p>
            <a:r>
              <a:rPr lang="fa-IR" sz="3600" b="1" dirty="0"/>
              <a:t>قَدْ أَفْلَحَ الْمُؤْمِنُونَ </a:t>
            </a:r>
            <a:r>
              <a:rPr lang="fa-IR" b="1" dirty="0"/>
              <a:t>(1)</a:t>
            </a:r>
            <a:r>
              <a:rPr lang="fa-IR" b="1" dirty="0">
                <a:cs typeface="Traditional Arabic"/>
              </a:rPr>
              <a:t> </a:t>
            </a:r>
            <a:r>
              <a:rPr lang="fa-IR" sz="3600" b="1" dirty="0">
                <a:cs typeface="Traditional Arabic"/>
              </a:rPr>
              <a:t>مؤمنان رستگار شدند؛ </a:t>
            </a:r>
          </a:p>
          <a:p>
            <a:pPr marL="0" indent="0">
              <a:buNone/>
            </a:pPr>
            <a:endParaRPr lang="fa-IR" sz="3600" b="1" dirty="0"/>
          </a:p>
          <a:p>
            <a:r>
              <a:rPr lang="fa-IR" sz="3600" b="1" dirty="0"/>
              <a:t>الَّذينَ هُمْ في‏ صَلاتِهِمْ خاشِعُونَ</a:t>
            </a:r>
            <a:r>
              <a:rPr lang="fa-IR" b="1" dirty="0"/>
              <a:t> (2) </a:t>
            </a:r>
            <a:r>
              <a:rPr lang="fa-IR" sz="3600" b="1" dirty="0">
                <a:solidFill>
                  <a:srgbClr val="EAEAEA"/>
                </a:solidFill>
                <a:cs typeface="Traditional Arabic"/>
              </a:rPr>
              <a:t>آنها كه در نمازشان خشوع دارند</a:t>
            </a:r>
            <a:r>
              <a:rPr lang="fa-IR" sz="3600" b="1" dirty="0"/>
              <a:t/>
            </a:r>
            <a:br>
              <a:rPr lang="fa-IR" sz="3600" b="1" dirty="0"/>
            </a:br>
            <a:endParaRPr lang="fa-IR" sz="3600" b="1" dirty="0"/>
          </a:p>
          <a:p>
            <a:r>
              <a:rPr lang="fa-IR" sz="3600" b="1" dirty="0"/>
              <a:t>وَ الَّذينَ هُمْ عَلى‏ صَلَواتِهِمْ يُحافِظُونَ </a:t>
            </a:r>
            <a:r>
              <a:rPr lang="fa-IR" b="1" dirty="0"/>
              <a:t>(9) </a:t>
            </a:r>
            <a:r>
              <a:rPr lang="fa-IR" sz="3600" b="1" dirty="0">
                <a:solidFill>
                  <a:srgbClr val="EAEAEA"/>
                </a:solidFill>
                <a:cs typeface="Traditional Arabic"/>
              </a:rPr>
              <a:t>آنها که بر نمازهايشان محافظت می کنند</a:t>
            </a:r>
            <a:r>
              <a:rPr lang="fa-IR" dirty="0">
                <a:effectLst/>
              </a:rPr>
              <a:t/>
            </a:r>
            <a:br>
              <a:rPr lang="fa-IR" dirty="0">
                <a:effectLst/>
              </a:rPr>
            </a:br>
            <a:endParaRPr lang="fa-IR" dirty="0"/>
          </a:p>
          <a:p>
            <a:r>
              <a:rPr lang="fa-IR" dirty="0">
                <a:effectLst/>
              </a:rPr>
              <a:t/>
            </a:r>
            <a:br>
              <a:rPr lang="fa-IR" dirty="0">
                <a:effectLst/>
              </a:rPr>
            </a:br>
            <a:endParaRPr lang="fa-IR" dirty="0"/>
          </a:p>
          <a:p>
            <a:endParaRPr lang="en-US"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54</a:t>
            </a:fld>
            <a:endParaRPr lang="en-US" dirty="0">
              <a:solidFill>
                <a:srgbClr val="EAEAEA"/>
              </a:solidFill>
            </a:endParaRPr>
          </a:p>
        </p:txBody>
      </p:sp>
    </p:spTree>
    <p:extLst>
      <p:ext uri="{BB962C8B-B14F-4D97-AF65-F5344CB8AC3E}">
        <p14:creationId xmlns:p14="http://schemas.microsoft.com/office/powerpoint/2010/main" val="37662456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381001"/>
            <a:ext cx="8229600" cy="5749925"/>
          </a:xfrm>
        </p:spPr>
        <p:txBody>
          <a:bodyPr>
            <a:normAutofit/>
          </a:bodyPr>
          <a:lstStyle/>
          <a:p>
            <a:r>
              <a:rPr lang="fa-IR" b="1" dirty="0"/>
              <a:t>أَفْلَحَ: فلاح : شکافتن و بریدن ، به هر نوع پیروزی می گویند </a:t>
            </a:r>
          </a:p>
          <a:p>
            <a:r>
              <a:rPr lang="fa-IR" b="1" dirty="0"/>
              <a:t>انواع فلاح : 1- دنیوی 2- اخروی</a:t>
            </a:r>
          </a:p>
          <a:p>
            <a:pPr marL="0" indent="0">
              <a:buNone/>
            </a:pPr>
            <a:endParaRPr lang="fa-IR" b="1" dirty="0"/>
          </a:p>
          <a:p>
            <a:r>
              <a:rPr lang="fa-IR" b="1" dirty="0"/>
              <a:t>خشوع :خشوع" به معناى تاثير خاصى است كه به افراد مقهور دست مى‏دهد، به طورى كه تمام توجه آنان معطوف او گشته و از جاى ديگر قطع مى‏شود و ظاهرا اين حالت حالتى است درونى كه با نوعى عنايت، به اعضاء و جوارح نيز نسبت داده مى‏شود</a:t>
            </a:r>
            <a:br>
              <a:rPr lang="fa-IR" b="1" dirty="0"/>
            </a:br>
            <a:endParaRPr lang="fa-IR" b="1" dirty="0"/>
          </a:p>
          <a:p>
            <a:r>
              <a:rPr lang="fa-IR" b="1" dirty="0"/>
              <a:t>علی صلواتهم یحافظون : اشاره به آداب و شرایط نماز دارد بیرونی و تکرار است از این رو جمع آورده است به خلاف حالت درونی آن که مفرد است .(محافظت برای عدد استو متعدد باید باشد. ولی خشوع در جنس صلاه برای همه یکی است )</a:t>
            </a:r>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55</a:t>
            </a:fld>
            <a:endParaRPr lang="en-US">
              <a:solidFill>
                <a:srgbClr val="EAEAEA"/>
              </a:solidFill>
            </a:endParaRPr>
          </a:p>
        </p:txBody>
      </p:sp>
    </p:spTree>
    <p:extLst>
      <p:ext uri="{BB962C8B-B14F-4D97-AF65-F5344CB8AC3E}">
        <p14:creationId xmlns:p14="http://schemas.microsoft.com/office/powerpoint/2010/main" val="489537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راه های کسب خشوع در نماز </a:t>
            </a:r>
            <a:endParaRPr lang="fa-IR" dirty="0"/>
          </a:p>
        </p:txBody>
      </p:sp>
      <p:sp>
        <p:nvSpPr>
          <p:cNvPr id="3" name="Content Placeholder 2"/>
          <p:cNvSpPr>
            <a:spLocks noGrp="1"/>
          </p:cNvSpPr>
          <p:nvPr>
            <p:ph idx="1"/>
          </p:nvPr>
        </p:nvSpPr>
        <p:spPr>
          <a:xfrm>
            <a:off x="1981200" y="1143001"/>
            <a:ext cx="8229600" cy="4987925"/>
          </a:xfrm>
        </p:spPr>
        <p:txBody>
          <a:bodyPr/>
          <a:lstStyle/>
          <a:p>
            <a:r>
              <a:rPr lang="fa-IR" dirty="0" smtClean="0"/>
              <a:t>1- معرفت به خدا </a:t>
            </a:r>
          </a:p>
          <a:p>
            <a:r>
              <a:rPr lang="fa-IR" dirty="0" smtClean="0"/>
              <a:t>* توجه به عظمت خدا و نفی خود پرستی : افرأیتم من اتخذ الهه هواه </a:t>
            </a:r>
          </a:p>
          <a:p>
            <a:r>
              <a:rPr lang="fa-IR" dirty="0" smtClean="0"/>
              <a:t>2- عدم توجه به کارهای پراکنده </a:t>
            </a:r>
          </a:p>
          <a:p>
            <a:r>
              <a:rPr lang="fa-IR" dirty="0" smtClean="0"/>
              <a:t>3- انتخاب مکان نماز </a:t>
            </a:r>
          </a:p>
          <a:p>
            <a:r>
              <a:rPr lang="fa-IR" dirty="0" smtClean="0"/>
              <a:t>4- پرهیز از گناه ( گناه یعنی اهانت و بدی ، نماز یعنی محبت و خوبی )</a:t>
            </a:r>
          </a:p>
          <a:p>
            <a:r>
              <a:rPr lang="fa-IR" dirty="0" smtClean="0"/>
              <a:t>5- آشنایی با معنای نماز </a:t>
            </a:r>
          </a:p>
          <a:p>
            <a:r>
              <a:rPr lang="fa-IR" dirty="0" smtClean="0"/>
              <a:t>6- انجام مستحبات و با آرامش وارد نماز شدن</a:t>
            </a:r>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56</a:t>
            </a:fld>
            <a:endParaRPr lang="en-US">
              <a:solidFill>
                <a:srgbClr val="EAEAEA"/>
              </a:solidFill>
            </a:endParaRPr>
          </a:p>
        </p:txBody>
      </p:sp>
    </p:spTree>
    <p:extLst>
      <p:ext uri="{BB962C8B-B14F-4D97-AF65-F5344CB8AC3E}">
        <p14:creationId xmlns:p14="http://schemas.microsoft.com/office/powerpoint/2010/main" val="2461524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4- کنترل نیروی درونی </a:t>
            </a:r>
            <a:endParaRPr lang="fa-IR" dirty="0"/>
          </a:p>
        </p:txBody>
      </p:sp>
      <p:sp>
        <p:nvSpPr>
          <p:cNvPr id="3" name="Content Placeholder 2"/>
          <p:cNvSpPr>
            <a:spLocks noGrp="1"/>
          </p:cNvSpPr>
          <p:nvPr>
            <p:ph idx="1"/>
          </p:nvPr>
        </p:nvSpPr>
        <p:spPr>
          <a:xfrm>
            <a:off x="1905000" y="1600200"/>
            <a:ext cx="8305800" cy="4953000"/>
          </a:xfrm>
        </p:spPr>
        <p:txBody>
          <a:bodyPr>
            <a:normAutofit lnSpcReduction="10000"/>
          </a:bodyPr>
          <a:lstStyle/>
          <a:p>
            <a:r>
              <a:rPr lang="fa-IR" dirty="0">
                <a:effectLst/>
                <a:cs typeface="Traditional Arabic" panose="02010000000000000000" pitchFamily="2" charset="-78"/>
              </a:rPr>
              <a:t>إِنَّ الْإِنْسانَ خُلِقَ هَلُوعاً (</a:t>
            </a:r>
            <a:r>
              <a:rPr lang="fa-IR" dirty="0" smtClean="0">
                <a:effectLst/>
                <a:cs typeface="Traditional Arabic" panose="02010000000000000000" pitchFamily="2" charset="-78"/>
              </a:rPr>
              <a:t>19/ معارج)</a:t>
            </a:r>
            <a:r>
              <a:rPr lang="fa-IR" dirty="0">
                <a:effectLst/>
                <a:cs typeface="Traditional Arabic" panose="02010000000000000000" pitchFamily="2" charset="-78"/>
              </a:rPr>
              <a:t/>
            </a:r>
            <a:br>
              <a:rPr lang="fa-IR" dirty="0">
                <a:effectLst/>
                <a:cs typeface="Traditional Arabic" panose="02010000000000000000" pitchFamily="2" charset="-78"/>
              </a:rPr>
            </a:br>
            <a:r>
              <a:rPr lang="fa-IR" dirty="0" smtClean="0">
                <a:solidFill>
                  <a:srgbClr val="EAEAEA"/>
                </a:solidFill>
                <a:effectLst/>
                <a:cs typeface="Traditional Arabic" panose="02010000000000000000" pitchFamily="2" charset="-78"/>
              </a:rPr>
              <a:t>همانا </a:t>
            </a:r>
            <a:r>
              <a:rPr lang="fa-IR" smtClean="0">
                <a:solidFill>
                  <a:srgbClr val="EAEAEA"/>
                </a:solidFill>
                <a:effectLst/>
                <a:cs typeface="Traditional Arabic" panose="02010000000000000000" pitchFamily="2" charset="-78"/>
              </a:rPr>
              <a:t>انسان حريص آفريديم</a:t>
            </a:r>
            <a:endParaRPr lang="fa-IR" dirty="0" smtClean="0">
              <a:solidFill>
                <a:srgbClr val="EAEAEA"/>
              </a:solidFill>
              <a:effectLst/>
              <a:cs typeface="Traditional Arabic" panose="02010000000000000000" pitchFamily="2" charset="-78"/>
            </a:endParaRPr>
          </a:p>
          <a:p>
            <a:r>
              <a:rPr lang="fa-IR" dirty="0">
                <a:solidFill>
                  <a:srgbClr val="EAEAEA"/>
                </a:solidFill>
                <a:effectLst/>
                <a:cs typeface="Traditional Arabic" panose="02010000000000000000" pitchFamily="2" charset="-78"/>
              </a:rPr>
              <a:t>ا</a:t>
            </a:r>
            <a:r>
              <a:rPr lang="fa-IR" dirty="0" smtClean="0">
                <a:effectLst/>
                <a:cs typeface="Traditional Arabic" panose="02010000000000000000" pitchFamily="2" charset="-78"/>
              </a:rPr>
              <a:t>ِذا </a:t>
            </a:r>
            <a:r>
              <a:rPr lang="fa-IR" dirty="0">
                <a:effectLst/>
                <a:cs typeface="Traditional Arabic" panose="02010000000000000000" pitchFamily="2" charset="-78"/>
              </a:rPr>
              <a:t>مَسَّهُ الشَّرُّ جَزُوعاً (20)</a:t>
            </a:r>
            <a:br>
              <a:rPr lang="fa-IR" dirty="0">
                <a:effectLst/>
                <a:cs typeface="Traditional Arabic" panose="02010000000000000000" pitchFamily="2" charset="-78"/>
              </a:rPr>
            </a:br>
            <a:r>
              <a:rPr lang="fa-IR" dirty="0">
                <a:solidFill>
                  <a:srgbClr val="EAEAEA"/>
                </a:solidFill>
                <a:effectLst/>
                <a:cs typeface="Traditional Arabic" panose="02010000000000000000" pitchFamily="2" charset="-78"/>
              </a:rPr>
              <a:t>چون آسيبى به او رسد، بى‏تاب است، </a:t>
            </a:r>
            <a:endParaRPr lang="fa-IR" dirty="0"/>
          </a:p>
          <a:p>
            <a:r>
              <a:rPr lang="fa-IR" dirty="0">
                <a:effectLst/>
                <a:cs typeface="Traditional Arabic" panose="02010000000000000000" pitchFamily="2" charset="-78"/>
              </a:rPr>
              <a:t>وَ إِذا مَسَّهُ الْخَيْرُ مَنُوعاً (21)</a:t>
            </a:r>
            <a:br>
              <a:rPr lang="fa-IR" dirty="0">
                <a:effectLst/>
                <a:cs typeface="Traditional Arabic" panose="02010000000000000000" pitchFamily="2" charset="-78"/>
              </a:rPr>
            </a:br>
            <a:r>
              <a:rPr lang="fa-IR" dirty="0">
                <a:solidFill>
                  <a:srgbClr val="EAEAEA"/>
                </a:solidFill>
                <a:effectLst/>
                <a:cs typeface="Traditional Arabic" panose="02010000000000000000" pitchFamily="2" charset="-78"/>
              </a:rPr>
              <a:t>و هنگامى كه خير و خوشى </a:t>
            </a:r>
            <a:r>
              <a:rPr lang="fa-IR" dirty="0" smtClean="0">
                <a:solidFill>
                  <a:srgbClr val="EAEAEA"/>
                </a:solidFill>
                <a:effectLst/>
                <a:cs typeface="Traditional Arabic" panose="02010000000000000000" pitchFamily="2" charset="-78"/>
              </a:rPr>
              <a:t>به </a:t>
            </a:r>
            <a:r>
              <a:rPr lang="fa-IR" dirty="0">
                <a:solidFill>
                  <a:srgbClr val="EAEAEA"/>
                </a:solidFill>
                <a:effectLst/>
                <a:cs typeface="Traditional Arabic" panose="02010000000000000000" pitchFamily="2" charset="-78"/>
              </a:rPr>
              <a:t>او رسد، بسيار بخيل و بازدارنده است، </a:t>
            </a:r>
            <a:r>
              <a:rPr lang="fa-IR" dirty="0" smtClean="0">
                <a:effectLst/>
                <a:cs typeface="Traditional Arabic" panose="02010000000000000000" pitchFamily="2" charset="-78"/>
              </a:rPr>
              <a:t>إِلاَّ الْمُصَلِّينَ (</a:t>
            </a:r>
            <a:r>
              <a:rPr lang="fa-IR" dirty="0">
                <a:effectLst/>
                <a:cs typeface="Traditional Arabic" panose="02010000000000000000" pitchFamily="2" charset="-78"/>
              </a:rPr>
              <a:t>22</a:t>
            </a:r>
            <a:r>
              <a:rPr lang="fa-IR" dirty="0" smtClean="0">
                <a:effectLst/>
                <a:cs typeface="Traditional Arabic" panose="02010000000000000000" pitchFamily="2" charset="-78"/>
              </a:rPr>
              <a:t>)</a:t>
            </a:r>
            <a:r>
              <a:rPr lang="fa-IR" dirty="0">
                <a:solidFill>
                  <a:srgbClr val="EAEAEA"/>
                </a:solidFill>
                <a:effectLst/>
                <a:cs typeface="Traditional Arabic" panose="02010000000000000000" pitchFamily="2" charset="-78"/>
              </a:rPr>
              <a:t> مگر نماز گزاران، </a:t>
            </a:r>
            <a:endParaRPr lang="fa-IR" dirty="0"/>
          </a:p>
          <a:p>
            <a:r>
              <a:rPr lang="fa-IR" dirty="0">
                <a:effectLst/>
                <a:cs typeface="Traditional Arabic" panose="02010000000000000000" pitchFamily="2" charset="-78"/>
              </a:rPr>
              <a:t>الَّذينَ هُمْ عَلى‏ صَلاتِهِمْ دائِمُونَ (23</a:t>
            </a:r>
            <a:r>
              <a:rPr lang="fa-IR" dirty="0" smtClean="0">
                <a:effectLst/>
                <a:cs typeface="Traditional Arabic" panose="02010000000000000000" pitchFamily="2" charset="-78"/>
              </a:rPr>
              <a:t>)</a:t>
            </a:r>
          </a:p>
          <a:p>
            <a:pPr marL="0" indent="0">
              <a:buNone/>
            </a:pPr>
            <a:r>
              <a:rPr lang="fa-IR" dirty="0" smtClean="0">
                <a:effectLst/>
                <a:cs typeface="Traditional Arabic" panose="02010000000000000000" pitchFamily="2" charset="-78"/>
              </a:rPr>
              <a:t> </a:t>
            </a:r>
            <a:r>
              <a:rPr lang="fa-IR" dirty="0">
                <a:solidFill>
                  <a:srgbClr val="EAEAEA"/>
                </a:solidFill>
                <a:effectLst/>
                <a:cs typeface="Traditional Arabic" panose="02010000000000000000" pitchFamily="2" charset="-78"/>
              </a:rPr>
              <a:t>آنان كه همواره بر نمازشان مداوم و پايدارند</a:t>
            </a:r>
            <a:r>
              <a:rPr lang="fa-IR" dirty="0">
                <a:effectLst/>
                <a:cs typeface="Traditional Arabic" panose="02010000000000000000" pitchFamily="2" charset="-78"/>
              </a:rPr>
              <a:t/>
            </a:r>
            <a:br>
              <a:rPr lang="fa-IR" dirty="0">
                <a:effectLst/>
                <a:cs typeface="Traditional Arabic" panose="02010000000000000000" pitchFamily="2" charset="-78"/>
              </a:rPr>
            </a:br>
            <a:endParaRPr lang="fa-IR" dirty="0"/>
          </a:p>
          <a:p>
            <a:r>
              <a:rPr lang="fa-IR" dirty="0">
                <a:effectLst/>
                <a:cs typeface="Traditional Arabic" panose="02010000000000000000" pitchFamily="2" charset="-78"/>
              </a:rPr>
              <a:t>وَ الَّذينَ في‏ أَمْوالِهِمْ حَقٌّ مَعْلُومٌ (24)</a:t>
            </a:r>
            <a:br>
              <a:rPr lang="fa-IR" dirty="0">
                <a:effectLst/>
                <a:cs typeface="Traditional Arabic" panose="02010000000000000000" pitchFamily="2" charset="-78"/>
              </a:rPr>
            </a:br>
            <a:endParaRPr lang="fa-IR" dirty="0"/>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57</a:t>
            </a:fld>
            <a:endParaRPr lang="en-US">
              <a:solidFill>
                <a:srgbClr val="EAEAEA"/>
              </a:solidFill>
            </a:endParaRPr>
          </a:p>
        </p:txBody>
      </p:sp>
    </p:spTree>
    <p:extLst>
      <p:ext uri="{BB962C8B-B14F-4D97-AF65-F5344CB8AC3E}">
        <p14:creationId xmlns:p14="http://schemas.microsoft.com/office/powerpoint/2010/main" val="42861607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762001"/>
            <a:ext cx="8229600" cy="5368925"/>
          </a:xfrm>
        </p:spPr>
        <p:txBody>
          <a:bodyPr/>
          <a:lstStyle/>
          <a:p>
            <a:pPr>
              <a:lnSpc>
                <a:spcPct val="150000"/>
              </a:lnSpc>
            </a:pPr>
            <a:r>
              <a:rPr lang="fa-IR" sz="3600" dirty="0">
                <a:solidFill>
                  <a:srgbClr val="FFFF00"/>
                </a:solidFill>
              </a:rPr>
              <a:t>هلوعا: حریص یا کم طاقت </a:t>
            </a:r>
          </a:p>
          <a:p>
            <a:pPr>
              <a:lnSpc>
                <a:spcPct val="150000"/>
              </a:lnSpc>
            </a:pPr>
            <a:r>
              <a:rPr lang="fa-IR" sz="3600" dirty="0">
                <a:solidFill>
                  <a:srgbClr val="FFFF00"/>
                </a:solidFill>
              </a:rPr>
              <a:t>جزوعا: جزع بیتابی</a:t>
            </a:r>
          </a:p>
          <a:p>
            <a:pPr>
              <a:lnSpc>
                <a:spcPct val="150000"/>
              </a:lnSpc>
            </a:pPr>
            <a:r>
              <a:rPr lang="fa-IR" sz="3600" dirty="0">
                <a:solidFill>
                  <a:srgbClr val="FFFF00"/>
                </a:solidFill>
              </a:rPr>
              <a:t>منوعا: منع کننده، بخیل</a:t>
            </a: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58</a:t>
            </a:fld>
            <a:endParaRPr lang="en-US">
              <a:solidFill>
                <a:srgbClr val="EAEAEA"/>
              </a:solidFill>
            </a:endParaRPr>
          </a:p>
        </p:txBody>
      </p:sp>
    </p:spTree>
    <p:extLst>
      <p:ext uri="{BB962C8B-B14F-4D97-AF65-F5344CB8AC3E}">
        <p14:creationId xmlns:p14="http://schemas.microsoft.com/office/powerpoint/2010/main" val="981296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685801"/>
            <a:ext cx="8229600" cy="5445125"/>
          </a:xfrm>
        </p:spPr>
        <p:txBody>
          <a:bodyPr/>
          <a:lstStyle/>
          <a:p>
            <a:r>
              <a:rPr lang="fa-IR" dirty="0"/>
              <a:t> </a:t>
            </a:r>
            <a:r>
              <a:rPr lang="fa-IR" dirty="0" smtClean="0"/>
              <a:t>تضاد بین : «</a:t>
            </a:r>
            <a:r>
              <a:rPr lang="fa-IR" dirty="0" smtClean="0">
                <a:solidFill>
                  <a:srgbClr val="EAEAEA"/>
                </a:solidFill>
                <a:effectLst/>
                <a:cs typeface="Traditional Arabic" panose="02010000000000000000" pitchFamily="2" charset="-78"/>
              </a:rPr>
              <a:t>لَقَد خَلَقنا الاِنسانَ </a:t>
            </a:r>
            <a:r>
              <a:rPr lang="fa-IR" dirty="0">
                <a:solidFill>
                  <a:srgbClr val="EAEAEA"/>
                </a:solidFill>
                <a:effectLst/>
                <a:cs typeface="Traditional Arabic" panose="02010000000000000000" pitchFamily="2" charset="-78"/>
              </a:rPr>
              <a:t>فی </a:t>
            </a:r>
            <a:r>
              <a:rPr lang="fa-IR" dirty="0" smtClean="0">
                <a:solidFill>
                  <a:srgbClr val="EAEAEA"/>
                </a:solidFill>
                <a:effectLst/>
                <a:cs typeface="Traditional Arabic" panose="02010000000000000000" pitchFamily="2" charset="-78"/>
              </a:rPr>
              <a:t>اَحسَنِ تَقويم </a:t>
            </a:r>
            <a:r>
              <a:rPr lang="fa-IR" dirty="0">
                <a:solidFill>
                  <a:srgbClr val="EAEAEA"/>
                </a:solidFill>
                <a:effectLst/>
                <a:cs typeface="Traditional Arabic" panose="02010000000000000000" pitchFamily="2" charset="-78"/>
              </a:rPr>
              <a:t>» </a:t>
            </a:r>
            <a:r>
              <a:rPr lang="fa-IR" dirty="0" smtClean="0"/>
              <a:t>با « </a:t>
            </a:r>
            <a:r>
              <a:rPr lang="fa-IR" dirty="0" smtClean="0">
                <a:solidFill>
                  <a:srgbClr val="EAEAEA"/>
                </a:solidFill>
                <a:effectLst/>
                <a:cs typeface="Traditional Arabic" panose="02010000000000000000" pitchFamily="2" charset="-78"/>
              </a:rPr>
              <a:t>إِنَّ </a:t>
            </a:r>
            <a:r>
              <a:rPr lang="fa-IR" dirty="0">
                <a:solidFill>
                  <a:srgbClr val="EAEAEA"/>
                </a:solidFill>
                <a:effectLst/>
                <a:cs typeface="Traditional Arabic" panose="02010000000000000000" pitchFamily="2" charset="-78"/>
              </a:rPr>
              <a:t>الْإِنْسانَ خُلِقَ هَلُوعاً </a:t>
            </a:r>
            <a:r>
              <a:rPr lang="fa-IR" dirty="0" smtClean="0">
                <a:solidFill>
                  <a:srgbClr val="EAEAEA"/>
                </a:solidFill>
                <a:effectLst/>
                <a:cs typeface="Traditional Arabic" panose="02010000000000000000" pitchFamily="2" charset="-78"/>
              </a:rPr>
              <a:t>» </a:t>
            </a:r>
          </a:p>
          <a:p>
            <a:r>
              <a:rPr lang="fa-IR" dirty="0" smtClean="0">
                <a:solidFill>
                  <a:srgbClr val="EAEAEA"/>
                </a:solidFill>
                <a:effectLst/>
                <a:cs typeface="0 Badr" panose="00000400000000000000" pitchFamily="2" charset="-78"/>
              </a:rPr>
              <a:t>اگر انسان بهترین است پس چرا «هلوع» آفریده شده است ؟ </a:t>
            </a:r>
          </a:p>
          <a:p>
            <a:endParaRPr lang="fa-IR" dirty="0">
              <a:solidFill>
                <a:srgbClr val="EAEAEA"/>
              </a:solidFill>
              <a:effectLst/>
              <a:cs typeface="0 Badr" panose="00000400000000000000" pitchFamily="2" charset="-78"/>
            </a:endParaRPr>
          </a:p>
          <a:p>
            <a:pPr marL="0" indent="0">
              <a:buNone/>
            </a:pPr>
            <a:endParaRPr lang="fa-IR" dirty="0" smtClean="0">
              <a:solidFill>
                <a:srgbClr val="EAEAEA"/>
              </a:solidFill>
              <a:effectLst/>
              <a:cs typeface="0 Badr" panose="00000400000000000000" pitchFamily="2" charset="-78"/>
            </a:endParaRPr>
          </a:p>
          <a:p>
            <a:r>
              <a:rPr lang="fa-IR" dirty="0">
                <a:solidFill>
                  <a:srgbClr val="EAEAEA"/>
                </a:solidFill>
                <a:effectLst/>
                <a:cs typeface="0 Badr" panose="00000400000000000000" pitchFamily="2" charset="-78"/>
              </a:rPr>
              <a:t> </a:t>
            </a:r>
            <a:r>
              <a:rPr lang="fa-IR" dirty="0" smtClean="0">
                <a:solidFill>
                  <a:srgbClr val="EAEAEA"/>
                </a:solidFill>
                <a:effectLst/>
                <a:cs typeface="0 Badr" panose="00000400000000000000" pitchFamily="2" charset="-78"/>
              </a:rPr>
              <a:t>ا</a:t>
            </a:r>
            <a:r>
              <a:rPr lang="fa-IR" dirty="0" smtClean="0">
                <a:solidFill>
                  <a:srgbClr val="EAEAEA"/>
                </a:solidFill>
                <a:effectLst/>
                <a:cs typeface="Traditional Arabic" panose="02010000000000000000" pitchFamily="2" charset="-78"/>
              </a:rPr>
              <a:t>ِلاَّ </a:t>
            </a:r>
            <a:r>
              <a:rPr lang="fa-IR" dirty="0">
                <a:solidFill>
                  <a:srgbClr val="EAEAEA"/>
                </a:solidFill>
                <a:effectLst/>
                <a:cs typeface="Traditional Arabic" panose="02010000000000000000" pitchFamily="2" charset="-78"/>
              </a:rPr>
              <a:t>الْمُصَلِّينَ </a:t>
            </a:r>
            <a:r>
              <a:rPr lang="fa-IR" dirty="0" smtClean="0">
                <a:solidFill>
                  <a:srgbClr val="EAEAEA"/>
                </a:solidFill>
                <a:effectLst/>
                <a:cs typeface="Traditional Arabic" panose="02010000000000000000" pitchFamily="2" charset="-78"/>
              </a:rPr>
              <a:t>: ارتباط مستمر با خدا ، که مانع فرو رفتن در شهوات است. </a:t>
            </a:r>
            <a:endParaRPr lang="fa-IR" dirty="0">
              <a:cs typeface="0 Badr" panose="00000400000000000000" pitchFamily="2" charset="-78"/>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59</a:t>
            </a:fld>
            <a:endParaRPr lang="en-US">
              <a:solidFill>
                <a:srgbClr val="EAEAEA"/>
              </a:solidFill>
            </a:endParaRPr>
          </a:p>
        </p:txBody>
      </p:sp>
    </p:spTree>
    <p:extLst>
      <p:ext uri="{BB962C8B-B14F-4D97-AF65-F5344CB8AC3E}">
        <p14:creationId xmlns:p14="http://schemas.microsoft.com/office/powerpoint/2010/main" val="39068993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5- نجات از دوزخ </a:t>
            </a:r>
            <a:endParaRPr lang="fa-IR" dirty="0"/>
          </a:p>
        </p:txBody>
      </p:sp>
      <p:sp>
        <p:nvSpPr>
          <p:cNvPr id="3" name="Content Placeholder 2"/>
          <p:cNvSpPr>
            <a:spLocks noGrp="1"/>
          </p:cNvSpPr>
          <p:nvPr>
            <p:ph idx="1"/>
          </p:nvPr>
        </p:nvSpPr>
        <p:spPr/>
        <p:txBody>
          <a:bodyPr/>
          <a:lstStyle/>
          <a:p>
            <a:r>
              <a:rPr lang="fa-IR" dirty="0">
                <a:effectLst/>
                <a:cs typeface="Traditional Arabic" panose="02010000000000000000" pitchFamily="2" charset="-78"/>
              </a:rPr>
              <a:t>في‏ جَنَّاتٍ يَتَساءَلُونَ ( مدثر/40) كه در بهشت‏ها از يكديگر مى‏</a:t>
            </a:r>
            <a:r>
              <a:rPr lang="fa-IR" dirty="0" smtClean="0">
                <a:effectLst/>
                <a:cs typeface="Traditional Arabic" panose="02010000000000000000" pitchFamily="2" charset="-78"/>
              </a:rPr>
              <a:t>پرسند</a:t>
            </a:r>
            <a:endParaRPr lang="fa-IR" dirty="0"/>
          </a:p>
          <a:p>
            <a:r>
              <a:rPr lang="fa-IR" dirty="0">
                <a:effectLst/>
                <a:cs typeface="Traditional Arabic" panose="02010000000000000000" pitchFamily="2" charset="-78"/>
              </a:rPr>
              <a:t>عَنِ الْمُجْرِمينَ (41</a:t>
            </a:r>
            <a:r>
              <a:rPr lang="fa-IR" dirty="0" smtClean="0">
                <a:effectLst/>
                <a:cs typeface="Traditional Arabic" panose="02010000000000000000" pitchFamily="2" charset="-78"/>
              </a:rPr>
              <a:t>)</a:t>
            </a:r>
            <a:r>
              <a:rPr lang="fa-IR" dirty="0">
                <a:solidFill>
                  <a:srgbClr val="EAEAEA"/>
                </a:solidFill>
                <a:effectLst/>
                <a:cs typeface="Traditional Arabic" panose="02010000000000000000" pitchFamily="2" charset="-78"/>
              </a:rPr>
              <a:t> از روز و حال گنهكاران، </a:t>
            </a:r>
            <a:r>
              <a:rPr lang="fa-IR" dirty="0">
                <a:effectLst/>
                <a:cs typeface="Traditional Arabic" panose="02010000000000000000" pitchFamily="2" charset="-78"/>
              </a:rPr>
              <a:t/>
            </a:r>
            <a:br>
              <a:rPr lang="fa-IR" dirty="0">
                <a:effectLst/>
                <a:cs typeface="Traditional Arabic" panose="02010000000000000000" pitchFamily="2" charset="-78"/>
              </a:rPr>
            </a:br>
            <a:endParaRPr lang="fa-IR" dirty="0"/>
          </a:p>
          <a:p>
            <a:r>
              <a:rPr lang="fa-IR" dirty="0">
                <a:effectLst/>
                <a:cs typeface="Traditional Arabic" panose="02010000000000000000" pitchFamily="2" charset="-78"/>
              </a:rPr>
              <a:t>ما سَلَكَكُمْ في‏ سَقَرَ (42)</a:t>
            </a:r>
            <a:br>
              <a:rPr lang="fa-IR" dirty="0">
                <a:effectLst/>
                <a:cs typeface="Traditional Arabic" panose="02010000000000000000" pitchFamily="2" charset="-78"/>
              </a:rPr>
            </a:br>
            <a:r>
              <a:rPr lang="fa-IR" dirty="0">
                <a:solidFill>
                  <a:srgbClr val="EAEAEA"/>
                </a:solidFill>
                <a:effectLst/>
                <a:cs typeface="Traditional Arabic" panose="02010000000000000000" pitchFamily="2" charset="-78"/>
              </a:rPr>
              <a:t>[به آنان رو كرده‏] مى‏گويند: چه چيز شما را به دوزخ وارد كرد؟ </a:t>
            </a:r>
            <a:br>
              <a:rPr lang="fa-IR" dirty="0">
                <a:solidFill>
                  <a:srgbClr val="EAEAEA"/>
                </a:solidFill>
                <a:effectLst/>
                <a:cs typeface="Traditional Arabic" panose="02010000000000000000" pitchFamily="2" charset="-78"/>
              </a:rPr>
            </a:br>
            <a:endParaRPr lang="fa-IR" dirty="0"/>
          </a:p>
          <a:p>
            <a:r>
              <a:rPr lang="fa-IR" dirty="0">
                <a:effectLst/>
                <a:cs typeface="Traditional Arabic" panose="02010000000000000000" pitchFamily="2" charset="-78"/>
              </a:rPr>
              <a:t>قالُوا لَمْ نَكُ مِنَ الْمُصَلِّينَ (43</a:t>
            </a:r>
            <a:r>
              <a:rPr lang="fa-IR" dirty="0" smtClean="0">
                <a:effectLst/>
                <a:cs typeface="Traditional Arabic" panose="02010000000000000000" pitchFamily="2" charset="-78"/>
              </a:rPr>
              <a:t>)</a:t>
            </a:r>
            <a:r>
              <a:rPr lang="fa-IR" dirty="0">
                <a:solidFill>
                  <a:srgbClr val="EAEAEA"/>
                </a:solidFill>
                <a:effectLst/>
                <a:cs typeface="Traditional Arabic" panose="02010000000000000000" pitchFamily="2" charset="-78"/>
              </a:rPr>
              <a:t> مى‏گويند: ما از نمازگزاران نبوديم (43)</a:t>
            </a:r>
            <a:r>
              <a:rPr lang="fa-IR" dirty="0">
                <a:effectLst/>
                <a:cs typeface="Traditional Arabic" panose="02010000000000000000" pitchFamily="2" charset="-78"/>
              </a:rPr>
              <a:t/>
            </a:r>
            <a:br>
              <a:rPr lang="fa-IR" dirty="0">
                <a:effectLst/>
                <a:cs typeface="Traditional Arabic" panose="02010000000000000000" pitchFamily="2" charset="-78"/>
              </a:rPr>
            </a:br>
            <a:endParaRPr lang="fa-IR" dirty="0"/>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60</a:t>
            </a:fld>
            <a:endParaRPr lang="en-US">
              <a:solidFill>
                <a:srgbClr val="EAEAEA"/>
              </a:solidFill>
            </a:endParaRPr>
          </a:p>
        </p:txBody>
      </p:sp>
    </p:spTree>
    <p:extLst>
      <p:ext uri="{BB962C8B-B14F-4D97-AF65-F5344CB8AC3E}">
        <p14:creationId xmlns:p14="http://schemas.microsoft.com/office/powerpoint/2010/main" val="41654946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اوقات نماز </a:t>
            </a:r>
            <a:endParaRPr lang="fa-IR" dirty="0"/>
          </a:p>
        </p:txBody>
      </p:sp>
      <p:sp>
        <p:nvSpPr>
          <p:cNvPr id="3" name="Content Placeholder 2"/>
          <p:cNvSpPr>
            <a:spLocks noGrp="1"/>
          </p:cNvSpPr>
          <p:nvPr>
            <p:ph idx="1"/>
          </p:nvPr>
        </p:nvSpPr>
        <p:spPr/>
        <p:txBody>
          <a:bodyPr/>
          <a:lstStyle/>
          <a:p>
            <a:r>
              <a:rPr lang="fa-IR" dirty="0">
                <a:effectLst/>
                <a:cs typeface="Traditional Arabic" panose="02010000000000000000" pitchFamily="2" charset="-78"/>
              </a:rPr>
              <a:t>أَقِمِ الصَّلاةَ لِدُلُوكِ الشَّمْسِ إِلى‏ غَسَقِ اللَّيْلِ وَ قُرْآنَ الْفَجْرِ إِنَّ قُرْآنَ الْفَجْرِ كانَ مَشْهُوداً </a:t>
            </a:r>
            <a:r>
              <a:rPr lang="fa-IR" dirty="0" smtClean="0">
                <a:effectLst/>
                <a:cs typeface="Traditional Arabic" panose="02010000000000000000" pitchFamily="2" charset="-78"/>
              </a:rPr>
              <a:t>(اسراء /78 )</a:t>
            </a:r>
            <a:r>
              <a:rPr lang="fa-IR" dirty="0">
                <a:effectLst/>
                <a:cs typeface="Traditional Arabic" panose="02010000000000000000" pitchFamily="2" charset="-78"/>
              </a:rPr>
              <a:t/>
            </a:r>
            <a:br>
              <a:rPr lang="fa-IR" dirty="0">
                <a:effectLst/>
                <a:cs typeface="Traditional Arabic" panose="02010000000000000000" pitchFamily="2" charset="-78"/>
              </a:rPr>
            </a:br>
            <a:endParaRPr lang="fa-IR" dirty="0"/>
          </a:p>
          <a:p>
            <a:r>
              <a:rPr lang="fa-IR" dirty="0">
                <a:effectLst/>
                <a:cs typeface="Traditional Arabic" panose="02010000000000000000" pitchFamily="2" charset="-78"/>
              </a:rPr>
              <a:t>نماز را از زوال خورشيد (هنگام ظهر) تا نهايت تاريكى شب [نيمه شب‏] برپا دار؛ و همچنين قرآن فجر [نماز صبح‏] را؛ چرا كه قرآن فجر، مشهود (فرشتگان شب و روز) است‏</a:t>
            </a:r>
            <a:br>
              <a:rPr lang="fa-IR" dirty="0">
                <a:effectLst/>
                <a:cs typeface="Traditional Arabic" panose="02010000000000000000" pitchFamily="2" charset="-78"/>
              </a:rPr>
            </a:br>
            <a:endParaRPr lang="fa-IR" dirty="0"/>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61</a:t>
            </a:fld>
            <a:endParaRPr lang="en-US">
              <a:solidFill>
                <a:srgbClr val="EAEAEA"/>
              </a:solidFill>
            </a:endParaRPr>
          </a:p>
        </p:txBody>
      </p:sp>
    </p:spTree>
    <p:extLst>
      <p:ext uri="{BB962C8B-B14F-4D97-AF65-F5344CB8AC3E}">
        <p14:creationId xmlns:p14="http://schemas.microsoft.com/office/powerpoint/2010/main" val="7897494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685801"/>
            <a:ext cx="8229600" cy="5445125"/>
          </a:xfrm>
        </p:spPr>
        <p:txBody>
          <a:bodyPr>
            <a:normAutofit/>
          </a:bodyPr>
          <a:lstStyle/>
          <a:p>
            <a:pPr>
              <a:lnSpc>
                <a:spcPct val="200000"/>
              </a:lnSpc>
            </a:pPr>
            <a:r>
              <a:rPr lang="fa-IR" dirty="0" smtClean="0"/>
              <a:t> </a:t>
            </a:r>
            <a:r>
              <a:rPr lang="fa-IR" sz="4000" b="1" dirty="0"/>
              <a:t>دلوک شمس : هنگام ظهر </a:t>
            </a:r>
          </a:p>
          <a:p>
            <a:pPr>
              <a:lnSpc>
                <a:spcPct val="200000"/>
              </a:lnSpc>
            </a:pPr>
            <a:r>
              <a:rPr lang="fa-IR" sz="4000" b="1" dirty="0"/>
              <a:t>غسق اللیل: ( تاریکی شب) نیمه شب </a:t>
            </a:r>
          </a:p>
          <a:p>
            <a:pPr>
              <a:lnSpc>
                <a:spcPct val="200000"/>
              </a:lnSpc>
            </a:pPr>
            <a:r>
              <a:rPr lang="fa-IR" sz="4000" b="1" dirty="0"/>
              <a:t>قرآن الفجر : نماز صبح </a:t>
            </a:r>
          </a:p>
          <a:p>
            <a:pPr>
              <a:lnSpc>
                <a:spcPct val="200000"/>
              </a:lnSpc>
            </a:pPr>
            <a:r>
              <a:rPr lang="fa-IR" sz="4000" b="1" dirty="0"/>
              <a:t>کان مشهودا : مورد مشاهده</a:t>
            </a: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62</a:t>
            </a:fld>
            <a:endParaRPr lang="en-US">
              <a:solidFill>
                <a:srgbClr val="EAEAEA"/>
              </a:solidFill>
            </a:endParaRPr>
          </a:p>
        </p:txBody>
      </p:sp>
    </p:spTree>
    <p:extLst>
      <p:ext uri="{BB962C8B-B14F-4D97-AF65-F5344CB8AC3E}">
        <p14:creationId xmlns:p14="http://schemas.microsoft.com/office/powerpoint/2010/main" val="30021213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نماز شب </a:t>
            </a:r>
            <a:endParaRPr lang="fa-IR" dirty="0"/>
          </a:p>
        </p:txBody>
      </p:sp>
      <p:sp>
        <p:nvSpPr>
          <p:cNvPr id="3" name="Content Placeholder 2"/>
          <p:cNvSpPr>
            <a:spLocks noGrp="1"/>
          </p:cNvSpPr>
          <p:nvPr>
            <p:ph idx="1"/>
          </p:nvPr>
        </p:nvSpPr>
        <p:spPr/>
        <p:txBody>
          <a:bodyPr/>
          <a:lstStyle/>
          <a:p>
            <a:r>
              <a:rPr lang="fa-IR" b="1" dirty="0">
                <a:effectLst/>
                <a:cs typeface="Traditional Arabic" panose="02010000000000000000" pitchFamily="2" charset="-78"/>
              </a:rPr>
              <a:t>وَ مِنَ اللَّيْلِ فَتَهَجَّدْ بِهِ نافِلَةً لَكَ عَسى‏ أَنْ يَبْعَثَكَ رَبُّكَ مَقاماً مَحْمُوداً </a:t>
            </a:r>
            <a:r>
              <a:rPr lang="fa-IR" b="1" dirty="0" smtClean="0">
                <a:effectLst/>
                <a:cs typeface="Traditional Arabic" panose="02010000000000000000" pitchFamily="2" charset="-78"/>
              </a:rPr>
              <a:t>(اسراء/79)</a:t>
            </a:r>
          </a:p>
          <a:p>
            <a:pPr marL="0" indent="0">
              <a:buNone/>
            </a:pPr>
            <a:endParaRPr lang="fa-IR" b="1" dirty="0" smtClean="0">
              <a:effectLst/>
              <a:cs typeface="Traditional Arabic" panose="02010000000000000000" pitchFamily="2" charset="-78"/>
            </a:endParaRPr>
          </a:p>
          <a:p>
            <a:pPr algn="justLow"/>
            <a:r>
              <a:rPr lang="fa-IR" dirty="0">
                <a:effectLst/>
              </a:rPr>
              <a:t>و پاسى از شب را (از خواب برخيز، و) قرآن (و نماز) بخوان! اين يك وظيفه اضافى براى توست؛ اميد است پروردگارت تو را به مقامى در خور ستايش برانگيزد</a:t>
            </a:r>
            <a:br>
              <a:rPr lang="fa-IR" dirty="0">
                <a:effectLst/>
              </a:rPr>
            </a:br>
            <a:endParaRPr lang="fa-IR" dirty="0"/>
          </a:p>
          <a:p>
            <a:pPr marL="0" indent="0">
              <a:buNone/>
            </a:pPr>
            <a:r>
              <a:rPr lang="fa-IR" dirty="0">
                <a:effectLst/>
                <a:cs typeface="Traditional Arabic" panose="02010000000000000000" pitchFamily="2" charset="-78"/>
              </a:rPr>
              <a:t/>
            </a:r>
            <a:br>
              <a:rPr lang="fa-IR" dirty="0">
                <a:effectLst/>
                <a:cs typeface="Traditional Arabic" panose="02010000000000000000" pitchFamily="2" charset="-78"/>
              </a:rPr>
            </a:br>
            <a:endParaRPr lang="fa-IR" dirty="0"/>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63</a:t>
            </a:fld>
            <a:endParaRPr lang="en-US">
              <a:solidFill>
                <a:srgbClr val="EAEAEA"/>
              </a:solidFill>
            </a:endParaRPr>
          </a:p>
        </p:txBody>
      </p:sp>
    </p:spTree>
    <p:extLst>
      <p:ext uri="{BB962C8B-B14F-4D97-AF65-F5344CB8AC3E}">
        <p14:creationId xmlns:p14="http://schemas.microsoft.com/office/powerpoint/2010/main" val="3688456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فلسفه نماز جمعه </a:t>
            </a:r>
            <a:endParaRPr lang="fa-IR" dirty="0"/>
          </a:p>
        </p:txBody>
      </p:sp>
      <p:sp>
        <p:nvSpPr>
          <p:cNvPr id="3" name="Content Placeholder 2"/>
          <p:cNvSpPr>
            <a:spLocks noGrp="1"/>
          </p:cNvSpPr>
          <p:nvPr>
            <p:ph idx="1"/>
          </p:nvPr>
        </p:nvSpPr>
        <p:spPr/>
        <p:txBody>
          <a:bodyPr/>
          <a:lstStyle/>
          <a:p>
            <a:r>
              <a:rPr lang="fa-IR" dirty="0" smtClean="0"/>
              <a:t>1- آگاهی بخشیدن به مردم در زمینه معارف اسلامی و رویدادهای اجتماعی </a:t>
            </a:r>
          </a:p>
          <a:p>
            <a:r>
              <a:rPr lang="fa-IR" dirty="0" smtClean="0"/>
              <a:t>2- ایجاد همبستگی و انسجام بیشتر </a:t>
            </a:r>
          </a:p>
          <a:p>
            <a:r>
              <a:rPr lang="fa-IR" dirty="0" smtClean="0"/>
              <a:t>3- تجدید روح دینی و نشاطمعنوی </a:t>
            </a:r>
          </a:p>
          <a:p>
            <a:r>
              <a:rPr lang="fa-IR" dirty="0" smtClean="0"/>
              <a:t>4- جلب همکاری برای حل مشکلات عمومی </a:t>
            </a:r>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64</a:t>
            </a:fld>
            <a:endParaRPr lang="en-US">
              <a:solidFill>
                <a:srgbClr val="EAEAEA"/>
              </a:solidFill>
            </a:endParaRPr>
          </a:p>
        </p:txBody>
      </p:sp>
    </p:spTree>
    <p:extLst>
      <p:ext uri="{BB962C8B-B14F-4D97-AF65-F5344CB8AC3E}">
        <p14:creationId xmlns:p14="http://schemas.microsoft.com/office/powerpoint/2010/main" val="34453594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86000"/>
            <a:ext cx="8229600" cy="1752600"/>
          </a:xfrm>
        </p:spPr>
        <p:txBody>
          <a:bodyPr/>
          <a:lstStyle/>
          <a:p>
            <a:r>
              <a:rPr lang="fa-IR" b="1" dirty="0" smtClean="0"/>
              <a:t>تفسیر سوره حمد </a:t>
            </a:r>
            <a:endParaRPr lang="fa-IR" b="1"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65</a:t>
            </a:fld>
            <a:endParaRPr lang="en-US">
              <a:solidFill>
                <a:srgbClr val="EAEAEA"/>
              </a:solidFill>
            </a:endParaRPr>
          </a:p>
        </p:txBody>
      </p:sp>
    </p:spTree>
    <p:extLst>
      <p:ext uri="{BB962C8B-B14F-4D97-AF65-F5344CB8AC3E}">
        <p14:creationId xmlns:p14="http://schemas.microsoft.com/office/powerpoint/2010/main" val="21843631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7814"/>
            <a:ext cx="8229600" cy="941387"/>
          </a:xfrm>
        </p:spPr>
        <p:txBody>
          <a:bodyPr/>
          <a:lstStyle/>
          <a:p>
            <a:r>
              <a:rPr lang="fa-IR" dirty="0" smtClean="0"/>
              <a:t>ویژگی های سوره حمد</a:t>
            </a:r>
            <a:endParaRPr lang="fa-IR" dirty="0"/>
          </a:p>
        </p:txBody>
      </p:sp>
      <p:sp>
        <p:nvSpPr>
          <p:cNvPr id="3" name="Content Placeholder 2"/>
          <p:cNvSpPr>
            <a:spLocks noGrp="1"/>
          </p:cNvSpPr>
          <p:nvPr>
            <p:ph idx="1"/>
          </p:nvPr>
        </p:nvSpPr>
        <p:spPr>
          <a:xfrm>
            <a:off x="1600200" y="1143000"/>
            <a:ext cx="9067800" cy="5557838"/>
          </a:xfrm>
        </p:spPr>
        <p:txBody>
          <a:bodyPr>
            <a:normAutofit fontScale="62500" lnSpcReduction="20000"/>
          </a:bodyPr>
          <a:lstStyle/>
          <a:p>
            <a:r>
              <a:rPr lang="fa-IR" sz="4500" dirty="0">
                <a:latin typeface="0 Badr"/>
                <a:cs typeface="B Nazanin" panose="00000400000000000000" pitchFamily="2" charset="-78"/>
              </a:rPr>
              <a:t>1- آهنگ سوره حمد: سخن بندگان خداست ، تبلور ارتباط انسان یا خدا</a:t>
            </a:r>
          </a:p>
          <a:p>
            <a:pPr marL="0" indent="0">
              <a:buNone/>
            </a:pPr>
            <a:endParaRPr lang="fa-IR" sz="4500" dirty="0">
              <a:latin typeface="0 Badr"/>
              <a:cs typeface="B Nazanin" panose="00000400000000000000" pitchFamily="2" charset="-78"/>
            </a:endParaRPr>
          </a:p>
          <a:p>
            <a:r>
              <a:rPr lang="fa-IR" sz="4500" dirty="0">
                <a:latin typeface="0 Badr"/>
                <a:cs typeface="B Nazanin" panose="00000400000000000000" pitchFamily="2" charset="-78"/>
              </a:rPr>
              <a:t>2- اساس قرآن است : </a:t>
            </a:r>
          </a:p>
          <a:p>
            <a:pPr marL="0" indent="0">
              <a:buNone/>
            </a:pPr>
            <a:r>
              <a:rPr lang="fa-IR" sz="4500" dirty="0">
                <a:latin typeface="0 Badr"/>
                <a:cs typeface="B Nazanin" panose="00000400000000000000" pitchFamily="2" charset="-78"/>
              </a:rPr>
              <a:t>الف ) بر اساس احادیث </a:t>
            </a:r>
          </a:p>
          <a:p>
            <a:pPr marL="0" indent="0">
              <a:buNone/>
            </a:pPr>
            <a:r>
              <a:rPr lang="fa-IR" sz="4500" dirty="0">
                <a:latin typeface="0 Badr"/>
                <a:cs typeface="B Nazanin" panose="00000400000000000000" pitchFamily="2" charset="-78"/>
              </a:rPr>
              <a:t>ب) محتوای سوره : - توحید و صفات پروردگار – معاد – هدایت و ضلالت</a:t>
            </a:r>
          </a:p>
          <a:p>
            <a:pPr marL="0" indent="0">
              <a:buNone/>
            </a:pPr>
            <a:r>
              <a:rPr lang="fa-IR" sz="4500" dirty="0">
                <a:latin typeface="0 Badr"/>
                <a:cs typeface="B Nazanin" panose="00000400000000000000" pitchFamily="2" charset="-78"/>
              </a:rPr>
              <a:t>ج) مراحل سه گانه ایمان: - اعتقاد به قلب – اقرار به زبان – عمل به ارکان</a:t>
            </a:r>
          </a:p>
          <a:p>
            <a:pPr marL="0" indent="0">
              <a:buNone/>
            </a:pPr>
            <a:r>
              <a:rPr lang="fa-IR" sz="4500" dirty="0">
                <a:latin typeface="0 Badr"/>
                <a:cs typeface="B Nazanin" panose="00000400000000000000" pitchFamily="2" charset="-78"/>
              </a:rPr>
              <a:t> </a:t>
            </a:r>
          </a:p>
          <a:p>
            <a:pPr marL="0" indent="0">
              <a:buNone/>
            </a:pPr>
            <a:r>
              <a:rPr lang="fa-IR" sz="4500" dirty="0">
                <a:latin typeface="0 Badr"/>
                <a:cs typeface="B Nazanin" panose="00000400000000000000" pitchFamily="2" charset="-78"/>
              </a:rPr>
              <a:t>3- افتخارات پیامبر است ( ولقد آتیناک سبع من المثانی و القرآن العظیم )</a:t>
            </a:r>
          </a:p>
          <a:p>
            <a:pPr marL="0" indent="0">
              <a:buNone/>
            </a:pPr>
            <a:endParaRPr lang="fa-IR" sz="4500" dirty="0">
              <a:latin typeface="0 Badr"/>
              <a:cs typeface="B Nazanin" panose="00000400000000000000" pitchFamily="2" charset="-78"/>
            </a:endParaRPr>
          </a:p>
          <a:p>
            <a:pPr marL="0" indent="0">
              <a:buNone/>
            </a:pPr>
            <a:r>
              <a:rPr lang="fa-IR" sz="4500" dirty="0">
                <a:latin typeface="0 Badr"/>
                <a:cs typeface="B Nazanin" panose="00000400000000000000" pitchFamily="2" charset="-78"/>
              </a:rPr>
              <a:t>4- تاکید بر تلاوت سوره </a:t>
            </a:r>
          </a:p>
          <a:p>
            <a:pPr marL="0" indent="0">
              <a:buNone/>
            </a:pPr>
            <a:endParaRPr lang="fa-IR" sz="3000" dirty="0">
              <a:latin typeface="0 Badr"/>
              <a:cs typeface="B Nazanin" panose="00000400000000000000" pitchFamily="2" charset="-78"/>
            </a:endParaRPr>
          </a:p>
          <a:p>
            <a:pPr marL="0" indent="0">
              <a:buNone/>
            </a:pPr>
            <a:endParaRPr lang="fa-IR" sz="3000" dirty="0">
              <a:latin typeface="0 Badr"/>
              <a:cs typeface="B Nazanin" panose="00000400000000000000" pitchFamily="2" charset="-78"/>
            </a:endParaRPr>
          </a:p>
          <a:p>
            <a:pPr marL="0" indent="0">
              <a:buNone/>
            </a:pPr>
            <a:r>
              <a:rPr lang="fa-IR" dirty="0" smtClean="0"/>
              <a:t> </a:t>
            </a:r>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66</a:t>
            </a:fld>
            <a:endParaRPr lang="en-US">
              <a:solidFill>
                <a:srgbClr val="EAEAEA"/>
              </a:solidFill>
            </a:endParaRPr>
          </a:p>
        </p:txBody>
      </p:sp>
    </p:spTree>
    <p:extLst>
      <p:ext uri="{BB962C8B-B14F-4D97-AF65-F5344CB8AC3E}">
        <p14:creationId xmlns:p14="http://schemas.microsoft.com/office/powerpoint/2010/main" val="361503630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1000"/>
                                        <p:tgtEl>
                                          <p:spTgt spid="3">
                                            <p:txEl>
                                              <p:pRg st="9" end="9"/>
                                            </p:txEl>
                                          </p:spTgt>
                                        </p:tgtEl>
                                      </p:cBhvr>
                                    </p:animEffect>
                                    <p:anim calcmode="lin" valueType="num">
                                      <p:cBhvr>
                                        <p:cTn id="5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12" end="12"/>
                                            </p:txEl>
                                          </p:spTgt>
                                        </p:tgtEl>
                                        <p:attrNameLst>
                                          <p:attrName>style.visibility</p:attrName>
                                        </p:attrNameLst>
                                      </p:cBhvr>
                                      <p:to>
                                        <p:strVal val="visible"/>
                                      </p:to>
                                    </p:set>
                                    <p:animEffect transition="in" filter="fade">
                                      <p:cBhvr>
                                        <p:cTn id="63" dur="1000"/>
                                        <p:tgtEl>
                                          <p:spTgt spid="3">
                                            <p:txEl>
                                              <p:pRg st="12" end="12"/>
                                            </p:txEl>
                                          </p:spTgt>
                                        </p:tgtEl>
                                      </p:cBhvr>
                                    </p:animEffect>
                                    <p:anim calcmode="lin" valueType="num">
                                      <p:cBhvr>
                                        <p:cTn id="64"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57400" y="533400"/>
            <a:ext cx="8382000" cy="5867400"/>
          </a:xfrm>
        </p:spPr>
        <p:txBody>
          <a:bodyPr>
            <a:normAutofit/>
          </a:bodyPr>
          <a:lstStyle/>
          <a:p>
            <a:pPr marL="0" indent="0">
              <a:buNone/>
            </a:pPr>
            <a:endParaRPr lang="fa-IR" sz="4000" dirty="0">
              <a:latin typeface="Agency FB" panose="020B0503020202020204" pitchFamily="34" charset="0"/>
              <a:cs typeface="B Mehr" panose="00000700000000000000" pitchFamily="2" charset="-78"/>
            </a:endParaRPr>
          </a:p>
          <a:p>
            <a:pPr marL="0" indent="0">
              <a:buNone/>
            </a:pPr>
            <a:endParaRPr lang="fa-IR" sz="4000" dirty="0">
              <a:latin typeface="Agency FB" panose="020B0503020202020204" pitchFamily="34" charset="0"/>
              <a:cs typeface="B Mehr" panose="00000700000000000000" pitchFamily="2" charset="-78"/>
            </a:endParaRPr>
          </a:p>
          <a:p>
            <a:pPr marL="0" indent="0">
              <a:buNone/>
            </a:pPr>
            <a:endParaRPr lang="fa-IR" sz="4000" dirty="0">
              <a:latin typeface="Agency FB" panose="020B0503020202020204" pitchFamily="34" charset="0"/>
              <a:cs typeface="B Mehr" panose="00000700000000000000" pitchFamily="2" charset="-78"/>
            </a:endParaRPr>
          </a:p>
          <a:p>
            <a:pPr marL="0" indent="0">
              <a:buNone/>
            </a:pPr>
            <a:r>
              <a:rPr lang="fa-IR" sz="4000" dirty="0">
                <a:latin typeface="Agency FB" panose="020B0503020202020204" pitchFamily="34" charset="0"/>
                <a:cs typeface="B Mehr" panose="00000700000000000000" pitchFamily="2" charset="-78"/>
              </a:rPr>
              <a:t>محتوای سوره حمد</a:t>
            </a:r>
          </a:p>
          <a:p>
            <a:pPr>
              <a:buFont typeface="Arial" panose="020B0604020202020204" pitchFamily="34" charset="0"/>
              <a:buChar char="•"/>
            </a:pPr>
            <a:r>
              <a:rPr lang="fa-IR" sz="3500" dirty="0">
                <a:cs typeface="B Nazanin" panose="00000400000000000000" pitchFamily="2" charset="-78"/>
              </a:rPr>
              <a:t>بسم الله الرحمن الرحیم :</a:t>
            </a:r>
          </a:p>
          <a:p>
            <a:pPr>
              <a:buFont typeface="Arial" panose="020B0604020202020204" pitchFamily="34" charset="0"/>
              <a:buChar char="•"/>
            </a:pPr>
            <a:r>
              <a:rPr lang="fa-IR" sz="3500" dirty="0">
                <a:cs typeface="B Nazanin" panose="00000400000000000000" pitchFamily="2" charset="-78"/>
              </a:rPr>
              <a:t>اسم: سمو – بلندی و ارتفاء </a:t>
            </a:r>
          </a:p>
          <a:p>
            <a:pPr>
              <a:buFont typeface="Arial" panose="020B0604020202020204" pitchFamily="34" charset="0"/>
              <a:buChar char="•"/>
            </a:pPr>
            <a:r>
              <a:rPr lang="fa-IR" sz="3500" dirty="0">
                <a:cs typeface="B Nazanin" panose="00000400000000000000" pitchFamily="2" charset="-78"/>
              </a:rPr>
              <a:t>الله: مستجمع جمیع کمالیات و جمالیات </a:t>
            </a:r>
          </a:p>
          <a:p>
            <a:pPr>
              <a:buFont typeface="Arial" panose="020B0604020202020204" pitchFamily="34" charset="0"/>
              <a:buChar char="•"/>
            </a:pPr>
            <a:r>
              <a:rPr lang="fa-IR" sz="3500" dirty="0">
                <a:cs typeface="B Nazanin" panose="00000400000000000000" pitchFamily="2" charset="-78"/>
              </a:rPr>
              <a:t>الرحمن: رحمت عام </a:t>
            </a:r>
          </a:p>
          <a:p>
            <a:pPr>
              <a:buFont typeface="Arial" panose="020B0604020202020204" pitchFamily="34" charset="0"/>
              <a:buChar char="•"/>
            </a:pPr>
            <a:r>
              <a:rPr lang="fa-IR" sz="3500" dirty="0">
                <a:cs typeface="B Nazanin" panose="00000400000000000000" pitchFamily="2" charset="-78"/>
              </a:rPr>
              <a:t>الرحیم:  رحمت خاص- دارای ثبات و دوام است </a:t>
            </a:r>
          </a:p>
          <a:p>
            <a:pPr marL="0" indent="0">
              <a:buNone/>
            </a:pPr>
            <a:endParaRPr lang="fa-IR" dirty="0" smtClean="0"/>
          </a:p>
          <a:p>
            <a:pPr marL="0" indent="0">
              <a:buNone/>
            </a:pPr>
            <a:endParaRPr lang="fa-IR" dirty="0"/>
          </a:p>
          <a:p>
            <a:pPr marL="0" indent="0">
              <a:buNone/>
            </a:pPr>
            <a:endParaRPr lang="fa-IR" dirty="0" smtClean="0"/>
          </a:p>
          <a:p>
            <a:pPr marL="0" indent="0">
              <a:buNone/>
            </a:pPr>
            <a:endParaRPr lang="fa-IR" dirty="0"/>
          </a:p>
          <a:p>
            <a:pPr marL="0" indent="0">
              <a:buNone/>
            </a:pPr>
            <a:endParaRPr lang="fa-IR" dirty="0" smtClean="0"/>
          </a:p>
          <a:p>
            <a:pPr marL="0" indent="0">
              <a:buNone/>
            </a:pPr>
            <a:endParaRPr lang="fa-IR" dirty="0"/>
          </a:p>
          <a:p>
            <a:pPr marL="0" indent="0">
              <a:buNone/>
            </a:pPr>
            <a:endParaRPr lang="fa-IR" dirty="0" smtClean="0"/>
          </a:p>
          <a:p>
            <a:pPr marL="0" indent="0">
              <a:buNone/>
            </a:pPr>
            <a:endParaRPr lang="fa-IR" dirty="0"/>
          </a:p>
          <a:p>
            <a:pPr marL="0" indent="0">
              <a:buNone/>
            </a:pPr>
            <a:endParaRPr lang="fa-IR" dirty="0" smtClean="0"/>
          </a:p>
          <a:p>
            <a:pPr marL="0" indent="0">
              <a:buNone/>
            </a:pPr>
            <a:endParaRPr lang="fa-IR" dirty="0"/>
          </a:p>
          <a:p>
            <a:pPr marL="0" indent="0">
              <a:buNone/>
            </a:pPr>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67</a:t>
            </a:fld>
            <a:endParaRPr lang="en-US">
              <a:solidFill>
                <a:srgbClr val="EAEAEA"/>
              </a:solidFill>
            </a:endParaRPr>
          </a:p>
        </p:txBody>
      </p:sp>
    </p:spTree>
    <p:extLst>
      <p:ext uri="{BB962C8B-B14F-4D97-AF65-F5344CB8AC3E}">
        <p14:creationId xmlns:p14="http://schemas.microsoft.com/office/powerpoint/2010/main" val="17136303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p:cTn id="1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p:cTn id="2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p:cTn id="3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p:cTn id="47"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57400" y="533400"/>
            <a:ext cx="8305800" cy="5867400"/>
          </a:xfrm>
        </p:spPr>
        <p:txBody>
          <a:bodyPr>
            <a:noAutofit/>
          </a:bodyPr>
          <a:lstStyle/>
          <a:p>
            <a:r>
              <a:rPr lang="fa-IR" sz="2400" dirty="0">
                <a:cs typeface="B Mehr" panose="00000700000000000000" pitchFamily="2" charset="-78"/>
              </a:rPr>
              <a:t>آیا بسم الله جزء سوره حمد است ؟</a:t>
            </a:r>
          </a:p>
          <a:p>
            <a:r>
              <a:rPr lang="fa-IR" sz="2400" dirty="0">
                <a:cs typeface="B Mehr" panose="00000700000000000000" pitchFamily="2" charset="-78"/>
              </a:rPr>
              <a:t>اختلاف شیعه و سنی </a:t>
            </a:r>
          </a:p>
          <a:p>
            <a:pPr marL="0" indent="0">
              <a:lnSpc>
                <a:spcPct val="200000"/>
              </a:lnSpc>
              <a:buNone/>
            </a:pPr>
            <a:endParaRPr lang="fa-IR" sz="2400" dirty="0">
              <a:cs typeface="B Mehr" panose="00000700000000000000" pitchFamily="2" charset="-78"/>
            </a:endParaRPr>
          </a:p>
          <a:p>
            <a:pPr marL="0" indent="0">
              <a:lnSpc>
                <a:spcPct val="200000"/>
              </a:lnSpc>
              <a:buNone/>
            </a:pPr>
            <a:r>
              <a:rPr lang="fa-IR" sz="2400" dirty="0">
                <a:cs typeface="B Mehr" panose="00000700000000000000" pitchFamily="2" charset="-78"/>
              </a:rPr>
              <a:t>چرا صفات دیگر خداوند در بسم الله نیامده است ؟ (رحمتی وسعت کل شی)</a:t>
            </a:r>
          </a:p>
          <a:p>
            <a:pPr marL="0" indent="0">
              <a:lnSpc>
                <a:spcPct val="200000"/>
              </a:lnSpc>
              <a:buNone/>
            </a:pPr>
            <a:r>
              <a:rPr lang="fa-IR" sz="2400" dirty="0">
                <a:cs typeface="B Mehr" panose="00000700000000000000" pitchFamily="2" charset="-78"/>
              </a:rPr>
              <a:t> * هنگام درخواست باید از صفاتی استفاده شود که وسعت بیشتری دارد </a:t>
            </a:r>
          </a:p>
          <a:p>
            <a:pPr marL="0" indent="0">
              <a:lnSpc>
                <a:spcPct val="200000"/>
              </a:lnSpc>
              <a:buNone/>
            </a:pPr>
            <a:r>
              <a:rPr lang="fa-IR" sz="2400" dirty="0">
                <a:cs typeface="B Mehr" panose="00000700000000000000" pitchFamily="2" charset="-78"/>
              </a:rPr>
              <a:t>* هنگام درخواست از صفات مناسب درخواست می شود (وارزقنا و انت خیر الرازقین)</a:t>
            </a: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68</a:t>
            </a:fld>
            <a:endParaRPr lang="en-US">
              <a:solidFill>
                <a:srgbClr val="EAEAEA"/>
              </a:solidFill>
            </a:endParaRPr>
          </a:p>
        </p:txBody>
      </p:sp>
    </p:spTree>
    <p:extLst>
      <p:ext uri="{BB962C8B-B14F-4D97-AF65-F5344CB8AC3E}">
        <p14:creationId xmlns:p14="http://schemas.microsoft.com/office/powerpoint/2010/main" val="7225730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762000"/>
            <a:ext cx="8229600" cy="5257800"/>
          </a:xfrm>
        </p:spPr>
        <p:txBody>
          <a:bodyPr>
            <a:normAutofit fontScale="90000"/>
          </a:bodyPr>
          <a:lstStyle/>
          <a:p>
            <a:pPr algn="r">
              <a:lnSpc>
                <a:spcPct val="200000"/>
              </a:lnSpc>
            </a:pPr>
            <a:r>
              <a:rPr lang="fa-IR" dirty="0" smtClean="0">
                <a:solidFill>
                  <a:schemeClr val="bg1"/>
                </a:solidFill>
              </a:rPr>
              <a:t>الحمد لله رب العالمین</a:t>
            </a:r>
            <a:br>
              <a:rPr lang="fa-IR" dirty="0" smtClean="0">
                <a:solidFill>
                  <a:schemeClr val="bg1"/>
                </a:solidFill>
              </a:rPr>
            </a:br>
            <a:r>
              <a:rPr lang="fa-IR" dirty="0" smtClean="0">
                <a:solidFill>
                  <a:schemeClr val="bg1"/>
                </a:solidFill>
              </a:rPr>
              <a:t>* الحمد –</a:t>
            </a:r>
            <a:br>
              <a:rPr lang="fa-IR" dirty="0" smtClean="0">
                <a:solidFill>
                  <a:schemeClr val="bg1"/>
                </a:solidFill>
              </a:rPr>
            </a:br>
            <a:r>
              <a:rPr lang="fa-IR" dirty="0" smtClean="0">
                <a:solidFill>
                  <a:schemeClr val="bg1"/>
                </a:solidFill>
              </a:rPr>
              <a:t> حمد – ستایش در برابر صفات نیک اختیاری </a:t>
            </a:r>
            <a:br>
              <a:rPr lang="fa-IR" dirty="0" smtClean="0">
                <a:solidFill>
                  <a:schemeClr val="bg1"/>
                </a:solidFill>
              </a:rPr>
            </a:br>
            <a:r>
              <a:rPr lang="fa-IR" dirty="0" smtClean="0">
                <a:solidFill>
                  <a:schemeClr val="bg1"/>
                </a:solidFill>
              </a:rPr>
              <a:t>مدح : ستایش عام اختیاری و غیر اختیاری </a:t>
            </a:r>
            <a:br>
              <a:rPr lang="fa-IR" dirty="0" smtClean="0">
                <a:solidFill>
                  <a:schemeClr val="bg1"/>
                </a:solidFill>
              </a:rPr>
            </a:br>
            <a:r>
              <a:rPr lang="fa-IR" dirty="0" smtClean="0">
                <a:solidFill>
                  <a:schemeClr val="bg1"/>
                </a:solidFill>
              </a:rPr>
              <a:t>شکر</a:t>
            </a:r>
            <a:r>
              <a:rPr lang="fa-IR" smtClean="0">
                <a:solidFill>
                  <a:schemeClr val="bg1"/>
                </a:solidFill>
              </a:rPr>
              <a:t>: نعماتی </a:t>
            </a:r>
            <a:r>
              <a:rPr lang="fa-IR" dirty="0" smtClean="0">
                <a:solidFill>
                  <a:schemeClr val="bg1"/>
                </a:solidFill>
              </a:rPr>
              <a:t>که همراه میل و اراده بوده</a:t>
            </a:r>
            <a:r>
              <a:rPr lang="fa-IR" dirty="0" smtClean="0"/>
              <a:t/>
            </a:r>
            <a:br>
              <a:rPr lang="fa-IR" dirty="0" smtClean="0"/>
            </a:br>
            <a:r>
              <a:rPr lang="fa-IR" dirty="0" smtClean="0"/>
              <a:t/>
            </a:r>
            <a:br>
              <a:rPr lang="fa-IR" dirty="0" smtClean="0"/>
            </a:br>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69</a:t>
            </a:fld>
            <a:endParaRPr lang="en-US">
              <a:solidFill>
                <a:srgbClr val="EAEAEA"/>
              </a:solidFill>
            </a:endParaRPr>
          </a:p>
        </p:txBody>
      </p:sp>
    </p:spTree>
    <p:extLst>
      <p:ext uri="{BB962C8B-B14F-4D97-AF65-F5344CB8AC3E}">
        <p14:creationId xmlns:p14="http://schemas.microsoft.com/office/powerpoint/2010/main" val="2168880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3512" y="188640"/>
            <a:ext cx="8784976" cy="6593160"/>
          </a:xfrm>
        </p:spPr>
        <p:style>
          <a:lnRef idx="1">
            <a:schemeClr val="accent5"/>
          </a:lnRef>
          <a:fillRef idx="2">
            <a:schemeClr val="accent5"/>
          </a:fillRef>
          <a:effectRef idx="1">
            <a:schemeClr val="accent5"/>
          </a:effectRef>
          <a:fontRef idx="minor">
            <a:schemeClr val="dk1"/>
          </a:fontRef>
        </p:style>
        <p:txBody>
          <a:bodyPr>
            <a:normAutofit/>
          </a:bodyPr>
          <a:lstStyle/>
          <a:p>
            <a:pPr marL="0" indent="0" algn="ctr">
              <a:buNone/>
            </a:pPr>
            <a:r>
              <a:rPr lang="fa-IR" sz="3600" dirty="0">
                <a:cs typeface="B Zar" panose="00000400000000000000" pitchFamily="2" charset="-78"/>
              </a:rPr>
              <a:t>العالمین</a:t>
            </a:r>
          </a:p>
          <a:p>
            <a:pPr marL="0" indent="0">
              <a:buNone/>
            </a:pPr>
            <a:r>
              <a:rPr lang="fa-IR" sz="3600" dirty="0">
                <a:cs typeface="B Zar" panose="00000400000000000000" pitchFamily="2" charset="-78"/>
              </a:rPr>
              <a:t>انواع عالم: </a:t>
            </a:r>
          </a:p>
          <a:p>
            <a:pPr marL="0" indent="0">
              <a:buNone/>
            </a:pPr>
            <a:r>
              <a:rPr lang="fa-IR" sz="3600" dirty="0">
                <a:cs typeface="B Zar" panose="00000400000000000000" pitchFamily="2" charset="-78"/>
              </a:rPr>
              <a:t>لاهوت : الوهیت و الهی</a:t>
            </a:r>
          </a:p>
          <a:p>
            <a:pPr marL="0" indent="0">
              <a:buNone/>
            </a:pPr>
            <a:r>
              <a:rPr lang="fa-IR" sz="3600" dirty="0">
                <a:cs typeface="B Zar" panose="00000400000000000000" pitchFamily="2" charset="-78"/>
              </a:rPr>
              <a:t>جبروت : عدم استقلالیت </a:t>
            </a:r>
          </a:p>
          <a:p>
            <a:pPr marL="0" indent="0">
              <a:buNone/>
            </a:pPr>
            <a:r>
              <a:rPr lang="fa-IR" sz="3600" dirty="0">
                <a:cs typeface="B Zar" panose="00000400000000000000" pitchFamily="2" charset="-78"/>
              </a:rPr>
              <a:t>ملکوت : عالم غیر مادی و باطن اعمال </a:t>
            </a:r>
          </a:p>
          <a:p>
            <a:pPr marL="0" indent="0">
              <a:buNone/>
            </a:pPr>
            <a:r>
              <a:rPr lang="fa-IR" sz="3600" dirty="0">
                <a:cs typeface="B Zar" panose="00000400000000000000" pitchFamily="2" charset="-78"/>
              </a:rPr>
              <a:t>ناسوت : دنیا </a:t>
            </a:r>
            <a:endParaRPr lang="en-US" sz="3600" dirty="0">
              <a:cs typeface="B Zar" panose="00000400000000000000" pitchFamily="2" charset="-78"/>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70</a:t>
            </a:fld>
            <a:endParaRPr lang="en-US">
              <a:solidFill>
                <a:srgbClr val="EAEAEA"/>
              </a:solidFill>
            </a:endParaRPr>
          </a:p>
        </p:txBody>
      </p:sp>
    </p:spTree>
    <p:extLst>
      <p:ext uri="{BB962C8B-B14F-4D97-AF65-F5344CB8AC3E}">
        <p14:creationId xmlns:p14="http://schemas.microsoft.com/office/powerpoint/2010/main" val="42377574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57400" y="533400"/>
            <a:ext cx="8305800" cy="6096000"/>
          </a:xfrm>
        </p:spPr>
        <p:txBody>
          <a:bodyPr>
            <a:normAutofit/>
          </a:bodyPr>
          <a:lstStyle/>
          <a:p>
            <a:pPr algn="ctr"/>
            <a:r>
              <a:rPr lang="fa-IR" sz="3200" dirty="0">
                <a:cs typeface="B Zar" panose="00000400000000000000" pitchFamily="2" charset="-78"/>
              </a:rPr>
              <a:t>مالک یوم الدین </a:t>
            </a:r>
          </a:p>
          <a:p>
            <a:r>
              <a:rPr lang="fa-IR" sz="3200" dirty="0">
                <a:cs typeface="B Zar" panose="00000400000000000000" pitchFamily="2" charset="-78"/>
              </a:rPr>
              <a:t>دومین اصل از اصول دین </a:t>
            </a:r>
          </a:p>
          <a:p>
            <a:r>
              <a:rPr lang="fa-IR" sz="3200" dirty="0">
                <a:cs typeface="B Zar" panose="00000400000000000000" pitchFamily="2" charset="-78"/>
              </a:rPr>
              <a:t>پایه اصلاحات اخلاقی</a:t>
            </a:r>
          </a:p>
          <a:p>
            <a:r>
              <a:rPr lang="fa-IR" sz="3200" dirty="0">
                <a:cs typeface="B Zar" panose="00000400000000000000" pitchFamily="2" charset="-78"/>
              </a:rPr>
              <a:t>مالکیت ؛ 1- سیطره و نفوذ خدا </a:t>
            </a:r>
          </a:p>
          <a:p>
            <a:r>
              <a:rPr lang="fa-IR" sz="3200" dirty="0">
                <a:cs typeface="B Zar" panose="00000400000000000000" pitchFamily="2" charset="-78"/>
              </a:rPr>
              <a:t>2- نتیجه خالقیت است و اعتباری نیست </a:t>
            </a:r>
          </a:p>
          <a:p>
            <a:r>
              <a:rPr lang="fa-IR" sz="3200" dirty="0">
                <a:cs typeface="B Zar" panose="00000400000000000000" pitchFamily="2" charset="-78"/>
              </a:rPr>
              <a:t>3- بروز و ظهور حقیقت مالکیت در آن جاست </a:t>
            </a:r>
            <a:endParaRPr lang="en-US" sz="3200" dirty="0">
              <a:cs typeface="B Zar" panose="00000400000000000000" pitchFamily="2" charset="-78"/>
            </a:endParaRP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71</a:t>
            </a:fld>
            <a:endParaRPr lang="en-US">
              <a:solidFill>
                <a:srgbClr val="EAEAEA"/>
              </a:solidFill>
            </a:endParaRPr>
          </a:p>
        </p:txBody>
      </p:sp>
    </p:spTree>
    <p:extLst>
      <p:ext uri="{BB962C8B-B14F-4D97-AF65-F5344CB8AC3E}">
        <p14:creationId xmlns:p14="http://schemas.microsoft.com/office/powerpoint/2010/main" val="2753494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57401" y="533400"/>
            <a:ext cx="8097933" cy="5715003"/>
          </a:xfrm>
        </p:spPr>
        <p:txBody>
          <a:bodyPr/>
          <a:lstStyle/>
          <a:p>
            <a:pPr algn="ctr">
              <a:lnSpc>
                <a:spcPct val="150000"/>
              </a:lnSpc>
            </a:pPr>
            <a:r>
              <a:rPr lang="fa-IR" sz="3200" dirty="0">
                <a:cs typeface="B Zar" panose="00000400000000000000" pitchFamily="2" charset="-78"/>
              </a:rPr>
              <a:t>ایاک نعبد و ایاک نستعین </a:t>
            </a:r>
          </a:p>
          <a:p>
            <a:pPr>
              <a:lnSpc>
                <a:spcPct val="150000"/>
              </a:lnSpc>
            </a:pPr>
            <a:r>
              <a:rPr lang="fa-IR" sz="3200" dirty="0">
                <a:cs typeface="B Zar" panose="00000400000000000000" pitchFamily="2" charset="-78"/>
              </a:rPr>
              <a:t>تغییر لحن سخن از غایب به مخاطب</a:t>
            </a:r>
          </a:p>
          <a:p>
            <a:pPr>
              <a:lnSpc>
                <a:spcPct val="150000"/>
              </a:lnSpc>
            </a:pPr>
            <a:r>
              <a:rPr lang="fa-IR" sz="3200" dirty="0">
                <a:cs typeface="B Zar" panose="00000400000000000000" pitchFamily="2" charset="-78"/>
              </a:rPr>
              <a:t>نمایانگر توحید افعالی و عبادی </a:t>
            </a:r>
          </a:p>
          <a:p>
            <a:pPr>
              <a:lnSpc>
                <a:spcPct val="150000"/>
              </a:lnSpc>
            </a:pPr>
            <a:r>
              <a:rPr lang="fa-IR" sz="3200" dirty="0">
                <a:cs typeface="B Zar" panose="00000400000000000000" pitchFamily="2" charset="-78"/>
              </a:rPr>
              <a:t>افاده حصر دارند </a:t>
            </a:r>
          </a:p>
          <a:p>
            <a:pPr>
              <a:lnSpc>
                <a:spcPct val="150000"/>
              </a:lnSpc>
            </a:pPr>
            <a:r>
              <a:rPr lang="fa-IR" sz="3200" dirty="0">
                <a:cs typeface="B Zar" panose="00000400000000000000" pitchFamily="2" charset="-78"/>
              </a:rPr>
              <a:t>به صورت جمع بیان شده اند (در میان جمع و اصلاح همه مطرح هست )</a:t>
            </a:r>
          </a:p>
          <a:p>
            <a:endParaRPr lang="fa-IR" dirty="0"/>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72</a:t>
            </a:fld>
            <a:endParaRPr lang="en-US">
              <a:solidFill>
                <a:srgbClr val="EAEAEA"/>
              </a:solidFill>
            </a:endParaRPr>
          </a:p>
        </p:txBody>
      </p:sp>
    </p:spTree>
    <p:extLst>
      <p:ext uri="{BB962C8B-B14F-4D97-AF65-F5344CB8AC3E}">
        <p14:creationId xmlns:p14="http://schemas.microsoft.com/office/powerpoint/2010/main" val="24304658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57400" y="533400"/>
            <a:ext cx="8229600" cy="6019800"/>
          </a:xfrm>
        </p:spPr>
        <p:txBody>
          <a:bodyPr>
            <a:normAutofit/>
          </a:bodyPr>
          <a:lstStyle/>
          <a:p>
            <a:pPr algn="ctr">
              <a:lnSpc>
                <a:spcPct val="150000"/>
              </a:lnSpc>
            </a:pPr>
            <a:r>
              <a:rPr lang="fa-IR" sz="3200" dirty="0">
                <a:cs typeface="B Zar" panose="00000400000000000000" pitchFamily="2" charset="-78"/>
              </a:rPr>
              <a:t>اهدنا الصراط المستقیم : </a:t>
            </a:r>
          </a:p>
          <a:p>
            <a:pPr>
              <a:lnSpc>
                <a:spcPct val="150000"/>
              </a:lnSpc>
            </a:pPr>
            <a:r>
              <a:rPr lang="fa-IR" sz="3200" dirty="0">
                <a:cs typeface="B Zar" panose="00000400000000000000" pitchFamily="2" charset="-78"/>
              </a:rPr>
              <a:t>نخستین تقاضا بعد از حمد و اظهار تسلیم هدایت در را مستقیم</a:t>
            </a:r>
          </a:p>
          <a:p>
            <a:pPr>
              <a:lnSpc>
                <a:spcPct val="150000"/>
              </a:lnSpc>
            </a:pPr>
            <a:r>
              <a:rPr lang="fa-IR" sz="3200" dirty="0">
                <a:cs typeface="B Zar" panose="00000400000000000000" pitchFamily="2" charset="-78"/>
              </a:rPr>
              <a:t>الف) ایین خدا پرستی و دین حق ( ان الدین عندالله الاسلام)</a:t>
            </a:r>
          </a:p>
          <a:p>
            <a:pPr>
              <a:lnSpc>
                <a:spcPct val="150000"/>
              </a:lnSpc>
            </a:pPr>
            <a:r>
              <a:rPr lang="fa-IR" sz="3200" dirty="0">
                <a:cs typeface="B Zar" panose="00000400000000000000" pitchFamily="2" charset="-78"/>
              </a:rPr>
              <a:t>ب) راه نفی هر گونه کارهای شیطانی و اعمال انحرافی </a:t>
            </a:r>
          </a:p>
          <a:p>
            <a:pPr>
              <a:lnSpc>
                <a:spcPct val="150000"/>
              </a:lnSpc>
            </a:pPr>
            <a:r>
              <a:rPr lang="fa-IR" sz="3200" dirty="0">
                <a:cs typeface="B Zar" panose="00000400000000000000" pitchFamily="2" charset="-78"/>
              </a:rPr>
              <a:t>هم طی طریق هست هم حفظ مسیر </a:t>
            </a:r>
          </a:p>
          <a:p>
            <a:pPr>
              <a:lnSpc>
                <a:spcPct val="150000"/>
              </a:lnSpc>
            </a:pPr>
            <a:r>
              <a:rPr lang="fa-IR" sz="3200" dirty="0">
                <a:cs typeface="B Zar" panose="00000400000000000000" pitchFamily="2" charset="-78"/>
              </a:rPr>
              <a:t>مسیر یگانه و یکی است </a:t>
            </a: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73</a:t>
            </a:fld>
            <a:endParaRPr lang="en-US">
              <a:solidFill>
                <a:srgbClr val="EAEAEA"/>
              </a:solidFill>
            </a:endParaRPr>
          </a:p>
        </p:txBody>
      </p:sp>
    </p:spTree>
    <p:extLst>
      <p:ext uri="{BB962C8B-B14F-4D97-AF65-F5344CB8AC3E}">
        <p14:creationId xmlns:p14="http://schemas.microsoft.com/office/powerpoint/2010/main" val="1734126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circle(in)">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57400" y="533400"/>
            <a:ext cx="8382000" cy="5943600"/>
          </a:xfrm>
        </p:spPr>
        <p:txBody>
          <a:bodyPr>
            <a:normAutofit/>
          </a:bodyPr>
          <a:lstStyle/>
          <a:p>
            <a:pPr algn="ctr">
              <a:lnSpc>
                <a:spcPct val="150000"/>
              </a:lnSpc>
            </a:pPr>
            <a:r>
              <a:rPr lang="fa-IR" sz="3200" dirty="0">
                <a:cs typeface="B Zar" panose="00000400000000000000" pitchFamily="2" charset="-78"/>
              </a:rPr>
              <a:t>صراط الذین انعمت علیهم </a:t>
            </a:r>
          </a:p>
          <a:p>
            <a:pPr>
              <a:lnSpc>
                <a:spcPct val="150000"/>
              </a:lnSpc>
            </a:pPr>
            <a:r>
              <a:rPr lang="fa-IR" sz="3200" dirty="0">
                <a:cs typeface="B Zar" panose="00000400000000000000" pitchFamily="2" charset="-78"/>
              </a:rPr>
              <a:t>کسانی که نعمت بر آنها بخشیده شده </a:t>
            </a:r>
          </a:p>
          <a:p>
            <a:pPr>
              <a:lnSpc>
                <a:spcPct val="150000"/>
              </a:lnSpc>
            </a:pPr>
            <a:r>
              <a:rPr lang="fa-IR" sz="3200" dirty="0">
                <a:cs typeface="B Zar" panose="00000400000000000000" pitchFamily="2" charset="-78"/>
              </a:rPr>
              <a:t> پیامبران، صدیقین، شهدا، صالحان </a:t>
            </a:r>
            <a:r>
              <a:rPr lang="fa-IR" dirty="0">
                <a:cs typeface="B Zar" panose="00000400000000000000" pitchFamily="2" charset="-78"/>
              </a:rPr>
              <a:t>( انعم الله علیهم من النبیین و الصدیقین </a:t>
            </a:r>
            <a:r>
              <a:rPr lang="fa-IR">
                <a:cs typeface="B Zar" panose="00000400000000000000" pitchFamily="2" charset="-78"/>
              </a:rPr>
              <a:t>و الشهداء و </a:t>
            </a:r>
            <a:r>
              <a:rPr lang="fa-IR" dirty="0">
                <a:cs typeface="B Zar" panose="00000400000000000000" pitchFamily="2" charset="-78"/>
              </a:rPr>
              <a:t>الصالحین)</a:t>
            </a:r>
            <a:r>
              <a:rPr lang="fa-IR" sz="3200" dirty="0">
                <a:cs typeface="B Zar" panose="00000400000000000000" pitchFamily="2" charset="-78"/>
              </a:rPr>
              <a:t> </a:t>
            </a:r>
            <a:r>
              <a:rPr lang="fa-IR" dirty="0" smtClean="0">
                <a:cs typeface="B Zar" panose="00000400000000000000" pitchFamily="2" charset="-78"/>
              </a:rPr>
              <a:t>69 نساء</a:t>
            </a:r>
          </a:p>
          <a:p>
            <a:pPr>
              <a:lnSpc>
                <a:spcPct val="150000"/>
              </a:lnSpc>
            </a:pPr>
            <a:r>
              <a:rPr lang="fa-IR" sz="3200" dirty="0">
                <a:cs typeface="B Zar" panose="00000400000000000000" pitchFamily="2" charset="-78"/>
              </a:rPr>
              <a:t>همه نعمت ها در این مسیر نهفته است </a:t>
            </a:r>
          </a:p>
          <a:p>
            <a:pPr>
              <a:lnSpc>
                <a:spcPct val="150000"/>
              </a:lnSpc>
            </a:pPr>
            <a:r>
              <a:rPr lang="fa-IR" sz="3200" dirty="0">
                <a:cs typeface="B Zar" panose="00000400000000000000" pitchFamily="2" charset="-78"/>
              </a:rPr>
              <a:t>سلب دو مسیر انحرافی</a:t>
            </a: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74</a:t>
            </a:fld>
            <a:endParaRPr lang="en-US">
              <a:solidFill>
                <a:srgbClr val="EAEAEA"/>
              </a:solidFill>
            </a:endParaRPr>
          </a:p>
        </p:txBody>
      </p:sp>
    </p:spTree>
    <p:extLst>
      <p:ext uri="{BB962C8B-B14F-4D97-AF65-F5344CB8AC3E}">
        <p14:creationId xmlns:p14="http://schemas.microsoft.com/office/powerpoint/2010/main" val="18844567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57400" y="533400"/>
            <a:ext cx="8305800" cy="5715003"/>
          </a:xfrm>
        </p:spPr>
        <p:txBody>
          <a:bodyPr>
            <a:normAutofit/>
          </a:bodyPr>
          <a:lstStyle/>
          <a:p>
            <a:pPr algn="ctr">
              <a:lnSpc>
                <a:spcPct val="150000"/>
              </a:lnSpc>
            </a:pPr>
            <a:r>
              <a:rPr lang="fa-IR" sz="3200" dirty="0">
                <a:cs typeface="B Zar" panose="00000400000000000000" pitchFamily="2" charset="-78"/>
              </a:rPr>
              <a:t>1- غیر المغضوب علیهم </a:t>
            </a:r>
          </a:p>
          <a:p>
            <a:pPr>
              <a:lnSpc>
                <a:spcPct val="150000"/>
              </a:lnSpc>
            </a:pPr>
            <a:r>
              <a:rPr lang="fa-IR" sz="3200" dirty="0">
                <a:cs typeface="B Zar" panose="00000400000000000000" pitchFamily="2" charset="-78"/>
              </a:rPr>
              <a:t>راه گرفتاران غضب الهی کسانی که </a:t>
            </a:r>
          </a:p>
          <a:p>
            <a:pPr>
              <a:lnSpc>
                <a:spcPct val="150000"/>
              </a:lnSpc>
            </a:pPr>
            <a:r>
              <a:rPr lang="fa-IR" sz="3200" dirty="0">
                <a:cs typeface="B Zar" panose="00000400000000000000" pitchFamily="2" charset="-78"/>
              </a:rPr>
              <a:t>الف) اعمال پست لجوجانه دارند </a:t>
            </a:r>
          </a:p>
          <a:p>
            <a:pPr>
              <a:lnSpc>
                <a:spcPct val="150000"/>
              </a:lnSpc>
            </a:pPr>
            <a:r>
              <a:rPr lang="fa-IR" sz="3200" dirty="0">
                <a:cs typeface="B Zar" panose="00000400000000000000" pitchFamily="2" charset="-78"/>
              </a:rPr>
              <a:t>ب) انحراف عقیده و منحرف کنندگی در آنها وجود دارد </a:t>
            </a:r>
          </a:p>
          <a:p>
            <a:pPr algn="ctr">
              <a:lnSpc>
                <a:spcPct val="150000"/>
              </a:lnSpc>
            </a:pPr>
            <a:r>
              <a:rPr lang="fa-IR" sz="3200" dirty="0">
                <a:cs typeface="B Zar" panose="00000400000000000000" pitchFamily="2" charset="-78"/>
              </a:rPr>
              <a:t>2- ولا الضالین </a:t>
            </a:r>
          </a:p>
          <a:p>
            <a:pPr>
              <a:lnSpc>
                <a:spcPct val="150000"/>
              </a:lnSpc>
            </a:pPr>
            <a:r>
              <a:rPr lang="fa-IR" sz="3200" dirty="0">
                <a:cs typeface="B Zar" panose="00000400000000000000" pitchFamily="2" charset="-78"/>
              </a:rPr>
              <a:t>گمراهان عادی و سر در گم </a:t>
            </a:r>
          </a:p>
        </p:txBody>
      </p:sp>
      <p:sp>
        <p:nvSpPr>
          <p:cNvPr id="4" name="Slide Number Placeholder 3"/>
          <p:cNvSpPr>
            <a:spLocks noGrp="1"/>
          </p:cNvSpPr>
          <p:nvPr>
            <p:ph type="sldNum" sz="quarter" idx="12"/>
          </p:nvPr>
        </p:nvSpPr>
        <p:spPr/>
        <p:txBody>
          <a:bodyPr/>
          <a:lstStyle/>
          <a:p>
            <a:pPr>
              <a:defRPr/>
            </a:pPr>
            <a:fld id="{BBFAE459-9530-4914-99C1-9CA85D897758}" type="slidenum">
              <a:rPr lang="ar-SA" smtClean="0">
                <a:solidFill>
                  <a:srgbClr val="EAEAEA"/>
                </a:solidFill>
              </a:rPr>
              <a:pPr>
                <a:defRPr/>
              </a:pPr>
              <a:t>75</a:t>
            </a:fld>
            <a:endParaRPr lang="en-US">
              <a:solidFill>
                <a:srgbClr val="EAEAEA"/>
              </a:solidFill>
            </a:endParaRPr>
          </a:p>
        </p:txBody>
      </p:sp>
    </p:spTree>
    <p:extLst>
      <p:ext uri="{BB962C8B-B14F-4D97-AF65-F5344CB8AC3E}">
        <p14:creationId xmlns:p14="http://schemas.microsoft.com/office/powerpoint/2010/main" val="20887052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5|0.6"/>
</p:tagLst>
</file>

<file path=ppt/tags/tag2.xml><?xml version="1.0" encoding="utf-8"?>
<p:tagLst xmlns:a="http://schemas.openxmlformats.org/drawingml/2006/main" xmlns:r="http://schemas.openxmlformats.org/officeDocument/2006/relationships" xmlns:p="http://schemas.openxmlformats.org/presentationml/2006/main">
  <p:tag name="TIMING" val="|3|2.8|0.9|0.4|0.2"/>
</p:tagLst>
</file>

<file path=ppt/tags/tag3.xml><?xml version="1.0" encoding="utf-8"?>
<p:tagLst xmlns:a="http://schemas.openxmlformats.org/drawingml/2006/main" xmlns:r="http://schemas.openxmlformats.org/officeDocument/2006/relationships" xmlns:p="http://schemas.openxmlformats.org/presentationml/2006/main">
  <p:tag name="TIMING" val="|0.5|0.6"/>
</p:tagLst>
</file>

<file path=ppt/tags/tag4.xml><?xml version="1.0" encoding="utf-8"?>
<p:tagLst xmlns:a="http://schemas.openxmlformats.org/drawingml/2006/main" xmlns:r="http://schemas.openxmlformats.org/officeDocument/2006/relationships" xmlns:p="http://schemas.openxmlformats.org/presentationml/2006/main">
  <p:tag name="TIMING" val="|0"/>
</p:tagLst>
</file>

<file path=ppt/tags/tag5.xml><?xml version="1.0" encoding="utf-8"?>
<p:tagLst xmlns:a="http://schemas.openxmlformats.org/drawingml/2006/main" xmlns:r="http://schemas.openxmlformats.org/officeDocument/2006/relationships" xmlns:p="http://schemas.openxmlformats.org/presentationml/2006/main">
  <p:tag name="TIMING" val="|0.5|0.6"/>
</p:tagLst>
</file>

<file path=ppt/tags/tag6.xml><?xml version="1.0" encoding="utf-8"?>
<p:tagLst xmlns:a="http://schemas.openxmlformats.org/drawingml/2006/main" xmlns:r="http://schemas.openxmlformats.org/officeDocument/2006/relationships" xmlns:p="http://schemas.openxmlformats.org/presentationml/2006/main">
  <p:tag name="TIMING" val="|0.5|0.6"/>
</p:tagLst>
</file>

<file path=ppt/tags/tag7.xml><?xml version="1.0" encoding="utf-8"?>
<p:tagLst xmlns:a="http://schemas.openxmlformats.org/drawingml/2006/main" xmlns:r="http://schemas.openxmlformats.org/officeDocument/2006/relationships" xmlns:p="http://schemas.openxmlformats.org/presentationml/2006/main">
  <p:tag name="TIMING" val="|0.5|0.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3129</Words>
  <Application>Microsoft Office PowerPoint</Application>
  <PresentationFormat>Widescreen</PresentationFormat>
  <Paragraphs>483</Paragraphs>
  <Slides>75</Slides>
  <Notes>1</Notes>
  <HiddenSlides>0</HiddenSlides>
  <MMClips>0</MMClips>
  <ScaleCrop>false</ScaleCrop>
  <HeadingPairs>
    <vt:vector size="6" baseType="variant">
      <vt:variant>
        <vt:lpstr>Fonts Used</vt:lpstr>
      </vt:variant>
      <vt:variant>
        <vt:i4>24</vt:i4>
      </vt:variant>
      <vt:variant>
        <vt:lpstr>Theme</vt:lpstr>
      </vt:variant>
      <vt:variant>
        <vt:i4>1</vt:i4>
      </vt:variant>
      <vt:variant>
        <vt:lpstr>Slide Titles</vt:lpstr>
      </vt:variant>
      <vt:variant>
        <vt:i4>75</vt:i4>
      </vt:variant>
    </vt:vector>
  </HeadingPairs>
  <TitlesOfParts>
    <vt:vector size="100" baseType="lpstr">
      <vt:lpstr>0 Badr</vt:lpstr>
      <vt:lpstr>0 Badr Bold</vt:lpstr>
      <vt:lpstr>0 Bardiya Bold</vt:lpstr>
      <vt:lpstr>0 Compset</vt:lpstr>
      <vt:lpstr>0 Fantezy</vt:lpstr>
      <vt:lpstr>0 Karim Bold</vt:lpstr>
      <vt:lpstr>0 Lotus Bold</vt:lpstr>
      <vt:lpstr>0 Sepideh</vt:lpstr>
      <vt:lpstr>0 Sina Bold</vt:lpstr>
      <vt:lpstr>0 Tabassom</vt:lpstr>
      <vt:lpstr>Agency FB</vt:lpstr>
      <vt:lpstr>Arial</vt:lpstr>
      <vt:lpstr>B Mehr</vt:lpstr>
      <vt:lpstr>B Nazanin</vt:lpstr>
      <vt:lpstr>B Titr</vt:lpstr>
      <vt:lpstr>B Zar</vt:lpstr>
      <vt:lpstr>Calibri</vt:lpstr>
      <vt:lpstr>Calibri Light</vt:lpstr>
      <vt:lpstr>Nazanin</vt:lpstr>
      <vt:lpstr>Times New Roman</vt:lpstr>
      <vt:lpstr>Titr</vt:lpstr>
      <vt:lpstr>Traditional Arabic</vt:lpstr>
      <vt:lpstr>Verdana</vt:lpstr>
      <vt:lpstr>Wingdings</vt:lpstr>
      <vt:lpstr>Office Theme</vt:lpstr>
      <vt:lpstr>PowerPoint Presentation</vt:lpstr>
      <vt:lpstr>PowerPoint Presentation</vt:lpstr>
      <vt:lpstr>PowerPoint Presentation</vt:lpstr>
      <vt:lpstr>PowerPoint Presentation</vt:lpstr>
      <vt:lpstr>ضوابط کلاس(مهم) *حضور در کلاس بعد از 5 دقیقه غیبت *احترام درس و کلاس رعایت شود 1- صحبت غیر درسی در کلاس  ممنوع(تاثیر در نمره) 2- هر نوع استفاده از گوشی همراه ممنوع (تاثیر در نمره) 3- بیرون رفتن از کلاس به منزله غیبت می باشد 4- نوع پوشش مناسب 5- انتقال از کلاس به کلاس دیگر ممکن نیست مگر در حال ضرورت و کسانی که از کلاسی به کلاس دیگر انتقال پیدا می کنند حتما در اول و آخر ترم لیست حضور و غیاب خود را (در هر دو کلاس) چک کنند تا حذف نشوند استاد هیچ مسئولیتی ندارد گل محمدی </vt:lpstr>
      <vt:lpstr>  </vt:lpstr>
      <vt:lpstr>   </vt:lpstr>
      <vt:lpstr>PowerPoint Presentation</vt:lpstr>
      <vt:lpstr>تفسیر </vt:lpstr>
      <vt:lpstr>PowerPoint Presentation</vt:lpstr>
      <vt:lpstr>محکم و متشابه </vt:lpstr>
      <vt:lpstr>علت متشابه بودن آیات </vt:lpstr>
      <vt:lpstr>PowerPoint Presentation</vt:lpstr>
      <vt:lpstr>PowerPoint Presentation</vt:lpstr>
      <vt:lpstr>قرآن از کجا آمده؟ (لتنزیل رب العالمین)</vt:lpstr>
      <vt:lpstr>به وسیله چه کسی آمده ؟</vt:lpstr>
      <vt:lpstr>PowerPoint Presentation</vt:lpstr>
      <vt:lpstr>رفع شبهه تحریف </vt:lpstr>
      <vt:lpstr>PowerPoint Presentation</vt:lpstr>
      <vt:lpstr>   شناخت محتوایی : هـــادی  1- هدف نزول   </vt:lpstr>
      <vt:lpstr>PowerPoint Presentation</vt:lpstr>
      <vt:lpstr>PowerPoint Presentation</vt:lpstr>
      <vt:lpstr>PowerPoint Presentation</vt:lpstr>
      <vt:lpstr>PowerPoint Presentation</vt:lpstr>
      <vt:lpstr>بصیر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مفهوم دعا</vt:lpstr>
      <vt:lpstr>شرایط استجابت دعا </vt:lpstr>
      <vt:lpstr>PowerPoint Presentation</vt:lpstr>
      <vt:lpstr>شرایط استجابت دعا (2) </vt:lpstr>
      <vt:lpstr>دعای مضطر</vt:lpstr>
      <vt:lpstr>کیفیت دعا </vt:lpstr>
      <vt:lpstr>PowerPoint Presentation</vt:lpstr>
      <vt:lpstr>بخش سوم </vt:lpstr>
      <vt:lpstr>اهمیت نماز</vt:lpstr>
      <vt:lpstr>PowerPoint Presentation</vt:lpstr>
      <vt:lpstr>PowerPoint Presentation</vt:lpstr>
      <vt:lpstr>فلسفه و اسرار نماز</vt:lpstr>
      <vt:lpstr>PowerPoint Presentation</vt:lpstr>
      <vt:lpstr>PowerPoint Presentation</vt:lpstr>
      <vt:lpstr>PowerPoint Presentation</vt:lpstr>
      <vt:lpstr>PowerPoint Presentation</vt:lpstr>
      <vt:lpstr>PowerPoint Presentation</vt:lpstr>
      <vt:lpstr>راه های کسب خشوع در نماز </vt:lpstr>
      <vt:lpstr>4- کنترل نیروی درونی </vt:lpstr>
      <vt:lpstr>PowerPoint Presentation</vt:lpstr>
      <vt:lpstr>PowerPoint Presentation</vt:lpstr>
      <vt:lpstr>5- نجات از دوزخ </vt:lpstr>
      <vt:lpstr>اوقات نماز </vt:lpstr>
      <vt:lpstr>PowerPoint Presentation</vt:lpstr>
      <vt:lpstr>نماز شب </vt:lpstr>
      <vt:lpstr>فلسفه نماز جمعه </vt:lpstr>
      <vt:lpstr>تفسیر سوره حمد </vt:lpstr>
      <vt:lpstr>ویژگی های سوره حمد</vt:lpstr>
      <vt:lpstr>PowerPoint Presentation</vt:lpstr>
      <vt:lpstr>PowerPoint Presentation</vt:lpstr>
      <vt:lpstr>الحمد لله رب العالمین * الحمد –  حمد – ستایش در برابر صفات نیک اختیاری  مدح : ستایش عام اختیاری و غیر اختیاری  شکر: نعماتی که همراه میل و اراده بوده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gol</dc:creator>
  <cp:lastModifiedBy>gol</cp:lastModifiedBy>
  <cp:revision>4</cp:revision>
  <dcterms:created xsi:type="dcterms:W3CDTF">2018-05-15T06:14:57Z</dcterms:created>
  <dcterms:modified xsi:type="dcterms:W3CDTF">2018-05-16T04:51:04Z</dcterms:modified>
</cp:coreProperties>
</file>