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2" r:id="rId1"/>
  </p:sldMasterIdLst>
  <p:notesMasterIdLst>
    <p:notesMasterId r:id="rId94"/>
  </p:notesMasterIdLst>
  <p:handoutMasterIdLst>
    <p:handoutMasterId r:id="rId95"/>
  </p:handoutMasterIdLst>
  <p:sldIdLst>
    <p:sldId id="276" r:id="rId2"/>
    <p:sldId id="327" r:id="rId3"/>
    <p:sldId id="328" r:id="rId4"/>
    <p:sldId id="330" r:id="rId5"/>
    <p:sldId id="262" r:id="rId6"/>
    <p:sldId id="257" r:id="rId7"/>
    <p:sldId id="342" r:id="rId8"/>
    <p:sldId id="343" r:id="rId9"/>
    <p:sldId id="333" r:id="rId10"/>
    <p:sldId id="334" r:id="rId11"/>
    <p:sldId id="335" r:id="rId12"/>
    <p:sldId id="337" r:id="rId13"/>
    <p:sldId id="336" r:id="rId14"/>
    <p:sldId id="338" r:id="rId15"/>
    <p:sldId id="339" r:id="rId16"/>
    <p:sldId id="340" r:id="rId17"/>
    <p:sldId id="341" r:id="rId18"/>
    <p:sldId id="331" r:id="rId19"/>
    <p:sldId id="344" r:id="rId20"/>
    <p:sldId id="345" r:id="rId21"/>
    <p:sldId id="346" r:id="rId22"/>
    <p:sldId id="347" r:id="rId23"/>
    <p:sldId id="259" r:id="rId24"/>
    <p:sldId id="348" r:id="rId25"/>
    <p:sldId id="350" r:id="rId26"/>
    <p:sldId id="351" r:id="rId27"/>
    <p:sldId id="349" r:id="rId28"/>
    <p:sldId id="353" r:id="rId29"/>
    <p:sldId id="352" r:id="rId30"/>
    <p:sldId id="355" r:id="rId31"/>
    <p:sldId id="354" r:id="rId32"/>
    <p:sldId id="356" r:id="rId33"/>
    <p:sldId id="357" r:id="rId34"/>
    <p:sldId id="358" r:id="rId35"/>
    <p:sldId id="359" r:id="rId36"/>
    <p:sldId id="258" r:id="rId37"/>
    <p:sldId id="361" r:id="rId38"/>
    <p:sldId id="363" r:id="rId39"/>
    <p:sldId id="364" r:id="rId40"/>
    <p:sldId id="366" r:id="rId41"/>
    <p:sldId id="365" r:id="rId42"/>
    <p:sldId id="367" r:id="rId43"/>
    <p:sldId id="260" r:id="rId44"/>
    <p:sldId id="368" r:id="rId45"/>
    <p:sldId id="374" r:id="rId46"/>
    <p:sldId id="371" r:id="rId47"/>
    <p:sldId id="373" r:id="rId48"/>
    <p:sldId id="372" r:id="rId49"/>
    <p:sldId id="263" r:id="rId50"/>
    <p:sldId id="369" r:id="rId51"/>
    <p:sldId id="264" r:id="rId52"/>
    <p:sldId id="370" r:id="rId53"/>
    <p:sldId id="265" r:id="rId54"/>
    <p:sldId id="268" r:id="rId55"/>
    <p:sldId id="269" r:id="rId56"/>
    <p:sldId id="266" r:id="rId57"/>
    <p:sldId id="272" r:id="rId58"/>
    <p:sldId id="273" r:id="rId59"/>
    <p:sldId id="274" r:id="rId60"/>
    <p:sldId id="275" r:id="rId61"/>
    <p:sldId id="277" r:id="rId62"/>
    <p:sldId id="324" r:id="rId63"/>
    <p:sldId id="289" r:id="rId64"/>
    <p:sldId id="291" r:id="rId65"/>
    <p:sldId id="375" r:id="rId66"/>
    <p:sldId id="284" r:id="rId67"/>
    <p:sldId id="376" r:id="rId68"/>
    <p:sldId id="300" r:id="rId69"/>
    <p:sldId id="325" r:id="rId70"/>
    <p:sldId id="301" r:id="rId71"/>
    <p:sldId id="302" r:id="rId72"/>
    <p:sldId id="303" r:id="rId73"/>
    <p:sldId id="304" r:id="rId74"/>
    <p:sldId id="377" r:id="rId75"/>
    <p:sldId id="306" r:id="rId76"/>
    <p:sldId id="378" r:id="rId77"/>
    <p:sldId id="308" r:id="rId78"/>
    <p:sldId id="309" r:id="rId79"/>
    <p:sldId id="311" r:id="rId80"/>
    <p:sldId id="313" r:id="rId81"/>
    <p:sldId id="314" r:id="rId82"/>
    <p:sldId id="315" r:id="rId83"/>
    <p:sldId id="316" r:id="rId84"/>
    <p:sldId id="317" r:id="rId85"/>
    <p:sldId id="329" r:id="rId86"/>
    <p:sldId id="318" r:id="rId87"/>
    <p:sldId id="319" r:id="rId88"/>
    <p:sldId id="320" r:id="rId89"/>
    <p:sldId id="321" r:id="rId90"/>
    <p:sldId id="322" r:id="rId91"/>
    <p:sldId id="323" r:id="rId92"/>
    <p:sldId id="362" r:id="rId93"/>
  </p:sldIdLst>
  <p:sldSz cx="12192000" cy="6858000"/>
  <p:notesSz cx="6797675" cy="9872663"/>
  <p:defaultTextStyle>
    <a:defPPr>
      <a:defRPr lang="en-US"/>
    </a:defPPr>
    <a:lvl1pPr algn="l" rtl="0" eaLnBrk="0" fontAlgn="base" hangingPunct="0">
      <a:spcBef>
        <a:spcPct val="0"/>
      </a:spcBef>
      <a:spcAft>
        <a:spcPct val="0"/>
      </a:spcAft>
      <a:defRPr kern="1200">
        <a:solidFill>
          <a:schemeClr val="tx1"/>
        </a:solidFill>
        <a:latin typeface="Verdana"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521415D9-36F7-43E2-AB2F-B90AF26B5E84}">
      <p14:sectionLst xmlns:p14="http://schemas.microsoft.com/office/powerpoint/2010/main">
        <p14:section name="Default Section" id="{7383DB22-DDBE-462F-8AC1-748796AE9CE9}">
          <p14:sldIdLst>
            <p14:sldId id="276"/>
            <p14:sldId id="327"/>
            <p14:sldId id="328"/>
            <p14:sldId id="330"/>
            <p14:sldId id="262"/>
            <p14:sldId id="257"/>
            <p14:sldId id="342"/>
            <p14:sldId id="343"/>
            <p14:sldId id="333"/>
            <p14:sldId id="334"/>
            <p14:sldId id="335"/>
            <p14:sldId id="337"/>
            <p14:sldId id="336"/>
            <p14:sldId id="338"/>
            <p14:sldId id="339"/>
            <p14:sldId id="340"/>
            <p14:sldId id="341"/>
            <p14:sldId id="331"/>
            <p14:sldId id="344"/>
            <p14:sldId id="345"/>
            <p14:sldId id="346"/>
            <p14:sldId id="347"/>
            <p14:sldId id="259"/>
            <p14:sldId id="348"/>
            <p14:sldId id="350"/>
            <p14:sldId id="351"/>
            <p14:sldId id="349"/>
            <p14:sldId id="353"/>
            <p14:sldId id="352"/>
            <p14:sldId id="355"/>
            <p14:sldId id="354"/>
            <p14:sldId id="356"/>
            <p14:sldId id="357"/>
            <p14:sldId id="358"/>
            <p14:sldId id="359"/>
            <p14:sldId id="258"/>
            <p14:sldId id="361"/>
            <p14:sldId id="363"/>
            <p14:sldId id="364"/>
            <p14:sldId id="366"/>
            <p14:sldId id="365"/>
            <p14:sldId id="367"/>
            <p14:sldId id="260"/>
            <p14:sldId id="368"/>
            <p14:sldId id="374"/>
            <p14:sldId id="371"/>
            <p14:sldId id="373"/>
            <p14:sldId id="372"/>
            <p14:sldId id="263"/>
            <p14:sldId id="369"/>
            <p14:sldId id="264"/>
            <p14:sldId id="370"/>
            <p14:sldId id="265"/>
            <p14:sldId id="268"/>
            <p14:sldId id="269"/>
            <p14:sldId id="266"/>
            <p14:sldId id="272"/>
            <p14:sldId id="273"/>
            <p14:sldId id="274"/>
            <p14:sldId id="275"/>
            <p14:sldId id="277"/>
            <p14:sldId id="324"/>
            <p14:sldId id="289"/>
            <p14:sldId id="291"/>
            <p14:sldId id="375"/>
            <p14:sldId id="284"/>
            <p14:sldId id="376"/>
            <p14:sldId id="300"/>
            <p14:sldId id="325"/>
            <p14:sldId id="301"/>
            <p14:sldId id="302"/>
            <p14:sldId id="303"/>
            <p14:sldId id="304"/>
            <p14:sldId id="377"/>
            <p14:sldId id="306"/>
            <p14:sldId id="378"/>
            <p14:sldId id="308"/>
            <p14:sldId id="309"/>
            <p14:sldId id="311"/>
            <p14:sldId id="313"/>
            <p14:sldId id="314"/>
            <p14:sldId id="315"/>
            <p14:sldId id="316"/>
            <p14:sldId id="317"/>
            <p14:sldId id="329"/>
            <p14:sldId id="318"/>
            <p14:sldId id="319"/>
            <p14:sldId id="320"/>
            <p14:sldId id="321"/>
            <p14:sldId id="322"/>
            <p14:sldId id="323"/>
            <p14:sldId id="362"/>
          </p14:sldIdLst>
        </p14:section>
      </p14:sectionLst>
    </p:ex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540" autoAdjust="0"/>
    <p:restoredTop sz="95501" autoAdjust="0"/>
  </p:normalViewPr>
  <p:slideViewPr>
    <p:cSldViewPr>
      <p:cViewPr varScale="1">
        <p:scale>
          <a:sx n="74" d="100"/>
          <a:sy n="74" d="100"/>
        </p:scale>
        <p:origin x="-762" y="-90"/>
      </p:cViewPr>
      <p:guideLst>
        <p:guide orient="horz" pos="2160"/>
        <p:guide pos="384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handoutMaster" Target="handoutMasters/handoutMaster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notesMaster" Target="notesMasters/notesMaster1.xml"/><Relationship Id="rId9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5865" cy="494309"/>
          </a:xfrm>
          <a:prstGeom prst="rect">
            <a:avLst/>
          </a:prstGeom>
        </p:spPr>
        <p:txBody>
          <a:bodyPr vert="horz" lIns="93536" tIns="46768" rIns="93536" bIns="46768" rtlCol="0"/>
          <a:lstStyle>
            <a:lvl1pPr algn="l">
              <a:defRPr sz="1300"/>
            </a:lvl1pPr>
          </a:lstStyle>
          <a:p>
            <a:endParaRPr lang="en-US"/>
          </a:p>
        </p:txBody>
      </p:sp>
      <p:sp>
        <p:nvSpPr>
          <p:cNvPr id="3" name="Date Placeholder 2"/>
          <p:cNvSpPr>
            <a:spLocks noGrp="1"/>
          </p:cNvSpPr>
          <p:nvPr>
            <p:ph type="dt" sz="quarter" idx="1"/>
          </p:nvPr>
        </p:nvSpPr>
        <p:spPr>
          <a:xfrm>
            <a:off x="3850270" y="1"/>
            <a:ext cx="2945865" cy="494309"/>
          </a:xfrm>
          <a:prstGeom prst="rect">
            <a:avLst/>
          </a:prstGeom>
        </p:spPr>
        <p:txBody>
          <a:bodyPr vert="horz" lIns="93536" tIns="46768" rIns="93536" bIns="46768" rtlCol="0"/>
          <a:lstStyle>
            <a:lvl1pPr algn="r">
              <a:defRPr sz="1300"/>
            </a:lvl1pPr>
          </a:lstStyle>
          <a:p>
            <a:endParaRPr lang="en-US"/>
          </a:p>
        </p:txBody>
      </p:sp>
      <p:sp>
        <p:nvSpPr>
          <p:cNvPr id="4" name="Footer Placeholder 3"/>
          <p:cNvSpPr>
            <a:spLocks noGrp="1"/>
          </p:cNvSpPr>
          <p:nvPr>
            <p:ph type="ftr" sz="quarter" idx="2"/>
          </p:nvPr>
        </p:nvSpPr>
        <p:spPr>
          <a:xfrm>
            <a:off x="0" y="9378356"/>
            <a:ext cx="2945865" cy="494308"/>
          </a:xfrm>
          <a:prstGeom prst="rect">
            <a:avLst/>
          </a:prstGeom>
        </p:spPr>
        <p:txBody>
          <a:bodyPr vert="horz" lIns="93536" tIns="46768" rIns="93536" bIns="46768" rtlCol="0" anchor="b"/>
          <a:lstStyle>
            <a:lvl1pPr algn="l">
              <a:defRPr sz="1300"/>
            </a:lvl1pPr>
          </a:lstStyle>
          <a:p>
            <a:endParaRPr lang="en-US"/>
          </a:p>
        </p:txBody>
      </p:sp>
      <p:sp>
        <p:nvSpPr>
          <p:cNvPr id="5" name="Slide Number Placeholder 4"/>
          <p:cNvSpPr>
            <a:spLocks noGrp="1"/>
          </p:cNvSpPr>
          <p:nvPr>
            <p:ph type="sldNum" sz="quarter" idx="3"/>
          </p:nvPr>
        </p:nvSpPr>
        <p:spPr>
          <a:xfrm>
            <a:off x="3850270" y="9378356"/>
            <a:ext cx="2945865" cy="494308"/>
          </a:xfrm>
          <a:prstGeom prst="rect">
            <a:avLst/>
          </a:prstGeom>
        </p:spPr>
        <p:txBody>
          <a:bodyPr vert="horz" lIns="93536" tIns="46768" rIns="93536" bIns="46768" rtlCol="0" anchor="b"/>
          <a:lstStyle>
            <a:lvl1pPr algn="r">
              <a:defRPr sz="1300"/>
            </a:lvl1pPr>
          </a:lstStyle>
          <a:p>
            <a:fld id="{63F550EC-C8BF-4581-A19E-8FC347D10657}" type="slidenum">
              <a:rPr lang="en-US" smtClean="0"/>
              <a:t>‹#›</a:t>
            </a:fld>
            <a:endParaRPr lang="en-US"/>
          </a:p>
        </p:txBody>
      </p:sp>
    </p:spTree>
    <p:extLst>
      <p:ext uri="{BB962C8B-B14F-4D97-AF65-F5344CB8AC3E}">
        <p14:creationId xmlns:p14="http://schemas.microsoft.com/office/powerpoint/2010/main" val="649190968"/>
      </p:ext>
    </p:extLst>
  </p:cSld>
  <p:clrMap bg1="lt1" tx1="dk1" bg2="lt2" tx2="dk2" accent1="accent1" accent2="accent2" accent3="accent3" accent4="accent4" accent5="accent5" accent6="accent6" hlink="hlink" folHlink="folHlink"/>
  <p:hf sldNum="0"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5865" cy="494309"/>
          </a:xfrm>
          <a:prstGeom prst="rect">
            <a:avLst/>
          </a:prstGeom>
        </p:spPr>
        <p:txBody>
          <a:bodyPr vert="horz" lIns="93536" tIns="46768" rIns="93536" bIns="46768" rtlCol="0"/>
          <a:lstStyle>
            <a:lvl1pPr algn="l">
              <a:defRPr sz="1300"/>
            </a:lvl1pPr>
          </a:lstStyle>
          <a:p>
            <a:endParaRPr lang="en-US"/>
          </a:p>
        </p:txBody>
      </p:sp>
      <p:sp>
        <p:nvSpPr>
          <p:cNvPr id="3" name="Date Placeholder 2"/>
          <p:cNvSpPr>
            <a:spLocks noGrp="1"/>
          </p:cNvSpPr>
          <p:nvPr>
            <p:ph type="dt" idx="1"/>
          </p:nvPr>
        </p:nvSpPr>
        <p:spPr>
          <a:xfrm>
            <a:off x="3850270" y="1"/>
            <a:ext cx="2945865" cy="494309"/>
          </a:xfrm>
          <a:prstGeom prst="rect">
            <a:avLst/>
          </a:prstGeom>
        </p:spPr>
        <p:txBody>
          <a:bodyPr vert="horz" lIns="93536" tIns="46768" rIns="93536" bIns="46768" rtlCol="0"/>
          <a:lstStyle>
            <a:lvl1pPr algn="r">
              <a:defRPr sz="1300"/>
            </a:lvl1pPr>
          </a:lstStyle>
          <a:p>
            <a:endParaRPr lang="en-US"/>
          </a:p>
        </p:txBody>
      </p:sp>
      <p:sp>
        <p:nvSpPr>
          <p:cNvPr id="4" name="Slide Image Placeholder 3"/>
          <p:cNvSpPr>
            <a:spLocks noGrp="1" noRot="1" noChangeAspect="1"/>
          </p:cNvSpPr>
          <p:nvPr>
            <p:ph type="sldImg" idx="2"/>
          </p:nvPr>
        </p:nvSpPr>
        <p:spPr>
          <a:xfrm>
            <a:off x="436563" y="1233488"/>
            <a:ext cx="5924550" cy="3333750"/>
          </a:xfrm>
          <a:prstGeom prst="rect">
            <a:avLst/>
          </a:prstGeom>
          <a:noFill/>
          <a:ln w="12700">
            <a:solidFill>
              <a:prstClr val="black"/>
            </a:solidFill>
          </a:ln>
        </p:spPr>
        <p:txBody>
          <a:bodyPr vert="horz" lIns="93536" tIns="46768" rIns="93536" bIns="46768" rtlCol="0" anchor="ctr"/>
          <a:lstStyle/>
          <a:p>
            <a:endParaRPr lang="en-US"/>
          </a:p>
        </p:txBody>
      </p:sp>
      <p:sp>
        <p:nvSpPr>
          <p:cNvPr id="5" name="Notes Placeholder 4"/>
          <p:cNvSpPr>
            <a:spLocks noGrp="1"/>
          </p:cNvSpPr>
          <p:nvPr>
            <p:ph type="body" sz="quarter" idx="3"/>
          </p:nvPr>
        </p:nvSpPr>
        <p:spPr>
          <a:xfrm>
            <a:off x="679461" y="4750756"/>
            <a:ext cx="5438756" cy="3888669"/>
          </a:xfrm>
          <a:prstGeom prst="rect">
            <a:avLst/>
          </a:prstGeom>
        </p:spPr>
        <p:txBody>
          <a:bodyPr vert="horz" lIns="93536" tIns="46768" rIns="93536" bIns="46768"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378356"/>
            <a:ext cx="2945865" cy="494308"/>
          </a:xfrm>
          <a:prstGeom prst="rect">
            <a:avLst/>
          </a:prstGeom>
        </p:spPr>
        <p:txBody>
          <a:bodyPr vert="horz" lIns="93536" tIns="46768" rIns="93536" bIns="46768" rtlCol="0" anchor="b"/>
          <a:lstStyle>
            <a:lvl1pPr algn="l">
              <a:defRPr sz="1300"/>
            </a:lvl1pPr>
          </a:lstStyle>
          <a:p>
            <a:endParaRPr lang="en-US"/>
          </a:p>
        </p:txBody>
      </p:sp>
      <p:sp>
        <p:nvSpPr>
          <p:cNvPr id="7" name="Slide Number Placeholder 6"/>
          <p:cNvSpPr>
            <a:spLocks noGrp="1"/>
          </p:cNvSpPr>
          <p:nvPr>
            <p:ph type="sldNum" sz="quarter" idx="5"/>
          </p:nvPr>
        </p:nvSpPr>
        <p:spPr>
          <a:xfrm>
            <a:off x="3850270" y="9378356"/>
            <a:ext cx="2945865" cy="494308"/>
          </a:xfrm>
          <a:prstGeom prst="rect">
            <a:avLst/>
          </a:prstGeom>
        </p:spPr>
        <p:txBody>
          <a:bodyPr vert="horz" lIns="93536" tIns="46768" rIns="93536" bIns="46768" rtlCol="0" anchor="b"/>
          <a:lstStyle>
            <a:lvl1pPr algn="r">
              <a:defRPr sz="1300"/>
            </a:lvl1pPr>
          </a:lstStyle>
          <a:p>
            <a:fld id="{06427A76-E4D6-4D11-9F66-1F0DF4308360}" type="slidenum">
              <a:rPr lang="en-US" smtClean="0"/>
              <a:t>‹#›</a:t>
            </a:fld>
            <a:endParaRPr lang="en-US"/>
          </a:p>
        </p:txBody>
      </p:sp>
    </p:spTree>
    <p:extLst>
      <p:ext uri="{BB962C8B-B14F-4D97-AF65-F5344CB8AC3E}">
        <p14:creationId xmlns:p14="http://schemas.microsoft.com/office/powerpoint/2010/main" val="1403093917"/>
      </p:ext>
    </p:extLst>
  </p:cSld>
  <p:clrMap bg1="lt1" tx1="dk1" bg2="lt2" tx2="dk2" accent1="accent1" accent2="accent2" accent3="accent3" accent4="accent4" accent5="accent5" accent6="accent6" hlink="hlink" folHlink="folHlink"/>
  <p:hf sldNum="0"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6563" y="1233488"/>
            <a:ext cx="5924550" cy="3333750"/>
          </a:xfrm>
        </p:spPr>
      </p:sp>
      <p:sp>
        <p:nvSpPr>
          <p:cNvPr id="3" name="Notes Placeholder 2"/>
          <p:cNvSpPr>
            <a:spLocks noGrp="1"/>
          </p:cNvSpPr>
          <p:nvPr>
            <p:ph type="body" idx="1"/>
          </p:nvPr>
        </p:nvSpPr>
        <p:spPr/>
        <p:txBody>
          <a:bodyPr/>
          <a:lstStyle/>
          <a:p>
            <a:endParaRPr lang="en-US"/>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37253212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6563" y="1233488"/>
            <a:ext cx="5924550" cy="3333750"/>
          </a:xfrm>
        </p:spPr>
      </p:sp>
      <p:sp>
        <p:nvSpPr>
          <p:cNvPr id="3" name="Notes Placeholder 2"/>
          <p:cNvSpPr>
            <a:spLocks noGrp="1"/>
          </p:cNvSpPr>
          <p:nvPr>
            <p:ph type="body" idx="1"/>
          </p:nvPr>
        </p:nvSpPr>
        <p:spPr/>
        <p:txBody>
          <a:bodyPr/>
          <a:lstStyle/>
          <a:p>
            <a:endParaRPr lang="en-US"/>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18684315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6563" y="1233488"/>
            <a:ext cx="5924550" cy="3333750"/>
          </a:xfrm>
        </p:spPr>
      </p:sp>
      <p:sp>
        <p:nvSpPr>
          <p:cNvPr id="3" name="Notes Placeholder 2"/>
          <p:cNvSpPr>
            <a:spLocks noGrp="1"/>
          </p:cNvSpPr>
          <p:nvPr>
            <p:ph type="body" idx="1"/>
          </p:nvPr>
        </p:nvSpPr>
        <p:spPr/>
        <p:txBody>
          <a:bodyPr/>
          <a:lstStyle/>
          <a:p>
            <a:endParaRPr lang="en-US"/>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17202017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2"/>
          <p:cNvSpPr>
            <a:spLocks noGrp="1" noRot="1" noChangeAspect="1" noChangeArrowheads="1" noTextEdit="1"/>
          </p:cNvSpPr>
          <p:nvPr>
            <p:ph type="sldImg"/>
          </p:nvPr>
        </p:nvSpPr>
        <p:spPr>
          <a:xfrm>
            <a:off x="436563" y="1233488"/>
            <a:ext cx="5924550" cy="3333750"/>
          </a:xfrm>
          <a:ln/>
        </p:spPr>
      </p:sp>
      <p:sp>
        <p:nvSpPr>
          <p:cNvPr id="5018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2" name="Date Placeholder 1"/>
          <p:cNvSpPr>
            <a:spLocks noGrp="1"/>
          </p:cNvSpPr>
          <p:nvPr>
            <p:ph type="dt" idx="10"/>
          </p:nvPr>
        </p:nvSpPr>
        <p:spPr/>
        <p:txBody>
          <a:bodyPr/>
          <a:lstStyle/>
          <a:p>
            <a:endParaRPr lang="en-US"/>
          </a:p>
        </p:txBody>
      </p:sp>
    </p:spTree>
    <p:extLst>
      <p:ext uri="{BB962C8B-B14F-4D97-AF65-F5344CB8AC3E}">
        <p14:creationId xmlns:p14="http://schemas.microsoft.com/office/powerpoint/2010/main" val="16169779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6563" y="1233488"/>
            <a:ext cx="5924550" cy="3333750"/>
          </a:xfrm>
        </p:spPr>
      </p:sp>
      <p:sp>
        <p:nvSpPr>
          <p:cNvPr id="3" name="Notes Placeholder 2"/>
          <p:cNvSpPr>
            <a:spLocks noGrp="1"/>
          </p:cNvSpPr>
          <p:nvPr>
            <p:ph type="body" idx="1"/>
          </p:nvPr>
        </p:nvSpPr>
        <p:spPr/>
        <p:txBody>
          <a:bodyPr/>
          <a:lstStyle/>
          <a:p>
            <a:endParaRPr lang="en-US"/>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13551265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6563" y="1233488"/>
            <a:ext cx="5924550" cy="3333750"/>
          </a:xfrm>
        </p:spPr>
      </p:sp>
      <p:sp>
        <p:nvSpPr>
          <p:cNvPr id="3" name="Notes Placeholder 2"/>
          <p:cNvSpPr>
            <a:spLocks noGrp="1"/>
          </p:cNvSpPr>
          <p:nvPr>
            <p:ph type="body" idx="1"/>
          </p:nvPr>
        </p:nvSpPr>
        <p:spPr/>
        <p:txBody>
          <a:bodyPr/>
          <a:lstStyle/>
          <a:p>
            <a:endParaRPr lang="en-US"/>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21117397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6563" y="1233488"/>
            <a:ext cx="5924550" cy="3333750"/>
          </a:xfrm>
        </p:spPr>
      </p:sp>
      <p:sp>
        <p:nvSpPr>
          <p:cNvPr id="3" name="Notes Placeholder 2"/>
          <p:cNvSpPr>
            <a:spLocks noGrp="1"/>
          </p:cNvSpPr>
          <p:nvPr>
            <p:ph type="body" idx="1"/>
          </p:nvPr>
        </p:nvSpPr>
        <p:spPr/>
        <p:txBody>
          <a:bodyPr/>
          <a:lstStyle/>
          <a:p>
            <a:endParaRPr lang="en-US"/>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33457477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6563" y="1233488"/>
            <a:ext cx="5924550" cy="3333750"/>
          </a:xfrm>
        </p:spPr>
      </p:sp>
      <p:sp>
        <p:nvSpPr>
          <p:cNvPr id="3" name="Notes Placeholder 2"/>
          <p:cNvSpPr>
            <a:spLocks noGrp="1"/>
          </p:cNvSpPr>
          <p:nvPr>
            <p:ph type="body" idx="1"/>
          </p:nvPr>
        </p:nvSpPr>
        <p:spPr/>
        <p:txBody>
          <a:bodyPr/>
          <a:lstStyle/>
          <a:p>
            <a:endParaRPr lang="en-US"/>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34805500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6563" y="1233488"/>
            <a:ext cx="5924550" cy="3333750"/>
          </a:xfrm>
        </p:spPr>
      </p:sp>
      <p:sp>
        <p:nvSpPr>
          <p:cNvPr id="3" name="Notes Placeholder 2"/>
          <p:cNvSpPr>
            <a:spLocks noGrp="1"/>
          </p:cNvSpPr>
          <p:nvPr>
            <p:ph type="body" idx="1"/>
          </p:nvPr>
        </p:nvSpPr>
        <p:spPr/>
        <p:txBody>
          <a:bodyPr/>
          <a:lstStyle/>
          <a:p>
            <a:endParaRPr lang="en-US"/>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29004786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6563" y="1233488"/>
            <a:ext cx="5924550" cy="3333750"/>
          </a:xfrm>
        </p:spPr>
      </p:sp>
      <p:sp>
        <p:nvSpPr>
          <p:cNvPr id="3" name="Notes Placeholder 2"/>
          <p:cNvSpPr>
            <a:spLocks noGrp="1"/>
          </p:cNvSpPr>
          <p:nvPr>
            <p:ph type="body" idx="1"/>
          </p:nvPr>
        </p:nvSpPr>
        <p:spPr/>
        <p:txBody>
          <a:bodyPr/>
          <a:lstStyle/>
          <a:p>
            <a:endParaRPr lang="en-US"/>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32570938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6563" y="1233488"/>
            <a:ext cx="5924550" cy="3333750"/>
          </a:xfrm>
        </p:spPr>
      </p:sp>
      <p:sp>
        <p:nvSpPr>
          <p:cNvPr id="3" name="Notes Placeholder 2"/>
          <p:cNvSpPr>
            <a:spLocks noGrp="1"/>
          </p:cNvSpPr>
          <p:nvPr>
            <p:ph type="body" idx="1"/>
          </p:nvPr>
        </p:nvSpPr>
        <p:spPr/>
        <p:txBody>
          <a:bodyPr/>
          <a:lstStyle/>
          <a:p>
            <a:endParaRPr lang="en-US"/>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36350001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6563" y="1233488"/>
            <a:ext cx="5924550" cy="3333750"/>
          </a:xfrm>
        </p:spPr>
      </p:sp>
      <p:sp>
        <p:nvSpPr>
          <p:cNvPr id="3" name="Notes Placeholder 2"/>
          <p:cNvSpPr>
            <a:spLocks noGrp="1"/>
          </p:cNvSpPr>
          <p:nvPr>
            <p:ph type="body" idx="1"/>
          </p:nvPr>
        </p:nvSpPr>
        <p:spPr/>
        <p:txBody>
          <a:bodyPr/>
          <a:lstStyle/>
          <a:p>
            <a:endParaRPr lang="en-US"/>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9867540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6563" y="1233488"/>
            <a:ext cx="5924550" cy="3333750"/>
          </a:xfrm>
        </p:spPr>
      </p:sp>
      <p:sp>
        <p:nvSpPr>
          <p:cNvPr id="3" name="Notes Placeholder 2"/>
          <p:cNvSpPr>
            <a:spLocks noGrp="1"/>
          </p:cNvSpPr>
          <p:nvPr>
            <p:ph type="body" idx="1"/>
          </p:nvPr>
        </p:nvSpPr>
        <p:spPr/>
        <p:txBody>
          <a:bodyPr/>
          <a:lstStyle/>
          <a:p>
            <a:endParaRPr lang="en-US"/>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21088326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6563" y="1233488"/>
            <a:ext cx="5924550" cy="3333750"/>
          </a:xfrm>
        </p:spPr>
      </p:sp>
      <p:sp>
        <p:nvSpPr>
          <p:cNvPr id="3" name="Notes Placeholder 2"/>
          <p:cNvSpPr>
            <a:spLocks noGrp="1"/>
          </p:cNvSpPr>
          <p:nvPr>
            <p:ph type="body" idx="1"/>
          </p:nvPr>
        </p:nvSpPr>
        <p:spPr/>
        <p:txBody>
          <a:bodyPr/>
          <a:lstStyle/>
          <a:p>
            <a:endParaRPr lang="en-US"/>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38173542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6563" y="1233488"/>
            <a:ext cx="5924550" cy="3333750"/>
          </a:xfrm>
        </p:spPr>
      </p:sp>
      <p:sp>
        <p:nvSpPr>
          <p:cNvPr id="3" name="Notes Placeholder 2"/>
          <p:cNvSpPr>
            <a:spLocks noGrp="1"/>
          </p:cNvSpPr>
          <p:nvPr>
            <p:ph type="body" idx="1"/>
          </p:nvPr>
        </p:nvSpPr>
        <p:spPr/>
        <p:txBody>
          <a:bodyPr/>
          <a:lstStyle/>
          <a:p>
            <a:endParaRPr lang="en-US"/>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4002159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6563" y="1233488"/>
            <a:ext cx="5924550" cy="3333750"/>
          </a:xfrm>
        </p:spPr>
      </p:sp>
      <p:sp>
        <p:nvSpPr>
          <p:cNvPr id="3" name="Notes Placeholder 2"/>
          <p:cNvSpPr>
            <a:spLocks noGrp="1"/>
          </p:cNvSpPr>
          <p:nvPr>
            <p:ph type="body" idx="1"/>
          </p:nvPr>
        </p:nvSpPr>
        <p:spPr/>
        <p:txBody>
          <a:bodyPr/>
          <a:lstStyle/>
          <a:p>
            <a:endParaRPr lang="en-US"/>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3383175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6563" y="1233488"/>
            <a:ext cx="5924550" cy="3333750"/>
          </a:xfrm>
        </p:spPr>
      </p:sp>
      <p:sp>
        <p:nvSpPr>
          <p:cNvPr id="3" name="Notes Placeholder 2"/>
          <p:cNvSpPr>
            <a:spLocks noGrp="1"/>
          </p:cNvSpPr>
          <p:nvPr>
            <p:ph type="body" idx="1"/>
          </p:nvPr>
        </p:nvSpPr>
        <p:spPr/>
        <p:txBody>
          <a:bodyPr/>
          <a:lstStyle/>
          <a:p>
            <a:endParaRPr lang="en-US"/>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7578346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6563" y="1233488"/>
            <a:ext cx="5924550" cy="3333750"/>
          </a:xfrm>
        </p:spPr>
      </p:sp>
      <p:sp>
        <p:nvSpPr>
          <p:cNvPr id="3" name="Notes Placeholder 2"/>
          <p:cNvSpPr>
            <a:spLocks noGrp="1"/>
          </p:cNvSpPr>
          <p:nvPr>
            <p:ph type="body" idx="1"/>
          </p:nvPr>
        </p:nvSpPr>
        <p:spPr/>
        <p:txBody>
          <a:bodyPr/>
          <a:lstStyle/>
          <a:p>
            <a:endParaRPr lang="en-US"/>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26010520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6563" y="1233488"/>
            <a:ext cx="5924550" cy="3333750"/>
          </a:xfrm>
        </p:spPr>
      </p:sp>
      <p:sp>
        <p:nvSpPr>
          <p:cNvPr id="3" name="Notes Placeholder 2"/>
          <p:cNvSpPr>
            <a:spLocks noGrp="1"/>
          </p:cNvSpPr>
          <p:nvPr>
            <p:ph type="body" idx="1"/>
          </p:nvPr>
        </p:nvSpPr>
        <p:spPr/>
        <p:txBody>
          <a:bodyPr/>
          <a:lstStyle/>
          <a:p>
            <a:endParaRPr lang="en-US"/>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41852240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6563" y="1233488"/>
            <a:ext cx="5924550" cy="3333750"/>
          </a:xfrm>
        </p:spPr>
      </p:sp>
      <p:sp>
        <p:nvSpPr>
          <p:cNvPr id="3" name="Notes Placeholder 2"/>
          <p:cNvSpPr>
            <a:spLocks noGrp="1"/>
          </p:cNvSpPr>
          <p:nvPr>
            <p:ph type="body" idx="1"/>
          </p:nvPr>
        </p:nvSpPr>
        <p:spPr/>
        <p:txBody>
          <a:bodyPr/>
          <a:lstStyle/>
          <a:p>
            <a:endParaRPr lang="en-US"/>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26074667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6563" y="1233488"/>
            <a:ext cx="5924550" cy="3333750"/>
          </a:xfrm>
        </p:spPr>
      </p:sp>
      <p:sp>
        <p:nvSpPr>
          <p:cNvPr id="3" name="Notes Placeholder 2"/>
          <p:cNvSpPr>
            <a:spLocks noGrp="1"/>
          </p:cNvSpPr>
          <p:nvPr>
            <p:ph type="body" idx="1"/>
          </p:nvPr>
        </p:nvSpPr>
        <p:spPr/>
        <p:txBody>
          <a:bodyPr/>
          <a:lstStyle/>
          <a:p>
            <a:endParaRPr lang="en-US"/>
          </a:p>
        </p:txBody>
      </p:sp>
      <p:sp>
        <p:nvSpPr>
          <p:cNvPr id="5" name="Date Placeholder 4"/>
          <p:cNvSpPr>
            <a:spLocks noGrp="1"/>
          </p:cNvSpPr>
          <p:nvPr>
            <p:ph type="dt" idx="10"/>
          </p:nvPr>
        </p:nvSpPr>
        <p:spPr/>
        <p:txBody>
          <a:bodyPr/>
          <a:lstStyle/>
          <a:p>
            <a:endParaRPr lang="en-US"/>
          </a:p>
        </p:txBody>
      </p:sp>
    </p:spTree>
    <p:extLst>
      <p:ext uri="{BB962C8B-B14F-4D97-AF65-F5344CB8AC3E}">
        <p14:creationId xmlns:p14="http://schemas.microsoft.com/office/powerpoint/2010/main" val="14542460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9" name="Rectangle 2"/>
          <p:cNvSpPr>
            <a:spLocks noGrp="1" noRot="1" noChangeAspect="1" noChangeArrowheads="1" noTextEdit="1"/>
          </p:cNvSpPr>
          <p:nvPr>
            <p:ph type="sldImg"/>
          </p:nvPr>
        </p:nvSpPr>
        <p:spPr>
          <a:xfrm>
            <a:off x="436563" y="1233488"/>
            <a:ext cx="5924550" cy="3333750"/>
          </a:xfrm>
          <a:ln/>
        </p:spPr>
      </p:sp>
      <p:sp>
        <p:nvSpPr>
          <p:cNvPr id="3994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2" name="Date Placeholder 1"/>
          <p:cNvSpPr>
            <a:spLocks noGrp="1"/>
          </p:cNvSpPr>
          <p:nvPr>
            <p:ph type="dt" idx="10"/>
          </p:nvPr>
        </p:nvSpPr>
        <p:spPr/>
        <p:txBody>
          <a:bodyPr/>
          <a:lstStyle/>
          <a:p>
            <a:endParaRPr lang="en-US"/>
          </a:p>
        </p:txBody>
      </p:sp>
    </p:spTree>
    <p:extLst>
      <p:ext uri="{BB962C8B-B14F-4D97-AF65-F5344CB8AC3E}">
        <p14:creationId xmlns:p14="http://schemas.microsoft.com/office/powerpoint/2010/main" val="26134800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2"/>
          <p:cNvSpPr>
            <a:spLocks noGrp="1" noRot="1" noChangeAspect="1" noChangeArrowheads="1" noTextEdit="1"/>
          </p:cNvSpPr>
          <p:nvPr>
            <p:ph type="sldImg"/>
          </p:nvPr>
        </p:nvSpPr>
        <p:spPr>
          <a:xfrm>
            <a:off x="436563" y="1233488"/>
            <a:ext cx="5924550" cy="3333750"/>
          </a:xfrm>
          <a:ln/>
        </p:spPr>
      </p:sp>
      <p:sp>
        <p:nvSpPr>
          <p:cNvPr id="4096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2" name="Date Placeholder 1"/>
          <p:cNvSpPr>
            <a:spLocks noGrp="1"/>
          </p:cNvSpPr>
          <p:nvPr>
            <p:ph type="dt" idx="10"/>
          </p:nvPr>
        </p:nvSpPr>
        <p:spPr/>
        <p:txBody>
          <a:bodyPr/>
          <a:lstStyle/>
          <a:p>
            <a:endParaRPr lang="en-US"/>
          </a:p>
        </p:txBody>
      </p:sp>
    </p:spTree>
    <p:extLst>
      <p:ext uri="{BB962C8B-B14F-4D97-AF65-F5344CB8AC3E}">
        <p14:creationId xmlns:p14="http://schemas.microsoft.com/office/powerpoint/2010/main" val="16104994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2"/>
          <p:cNvSpPr>
            <a:spLocks noGrp="1" noRot="1" noChangeAspect="1" noChangeArrowheads="1" noTextEdit="1"/>
          </p:cNvSpPr>
          <p:nvPr>
            <p:ph type="sldImg"/>
          </p:nvPr>
        </p:nvSpPr>
        <p:spPr>
          <a:xfrm>
            <a:off x="436563" y="1233488"/>
            <a:ext cx="5924550" cy="3333750"/>
          </a:xfrm>
          <a:ln/>
        </p:spPr>
      </p:sp>
      <p:sp>
        <p:nvSpPr>
          <p:cNvPr id="4198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2" name="Date Placeholder 1"/>
          <p:cNvSpPr>
            <a:spLocks noGrp="1"/>
          </p:cNvSpPr>
          <p:nvPr>
            <p:ph type="dt" idx="10"/>
          </p:nvPr>
        </p:nvSpPr>
        <p:spPr/>
        <p:txBody>
          <a:bodyPr/>
          <a:lstStyle/>
          <a:p>
            <a:endParaRPr lang="en-US"/>
          </a:p>
        </p:txBody>
      </p:sp>
    </p:spTree>
    <p:extLst>
      <p:ext uri="{BB962C8B-B14F-4D97-AF65-F5344CB8AC3E}">
        <p14:creationId xmlns:p14="http://schemas.microsoft.com/office/powerpoint/2010/main" val="37609102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2"/>
          <p:cNvSpPr>
            <a:spLocks noGrp="1" noRot="1" noChangeAspect="1" noChangeArrowheads="1" noTextEdit="1"/>
          </p:cNvSpPr>
          <p:nvPr>
            <p:ph type="sldImg"/>
          </p:nvPr>
        </p:nvSpPr>
        <p:spPr>
          <a:xfrm>
            <a:off x="436563" y="1233488"/>
            <a:ext cx="5924550" cy="3333750"/>
          </a:xfrm>
          <a:ln/>
        </p:spPr>
      </p:sp>
      <p:sp>
        <p:nvSpPr>
          <p:cNvPr id="4301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2" name="Date Placeholder 1"/>
          <p:cNvSpPr>
            <a:spLocks noGrp="1"/>
          </p:cNvSpPr>
          <p:nvPr>
            <p:ph type="dt" idx="10"/>
          </p:nvPr>
        </p:nvSpPr>
        <p:spPr/>
        <p:txBody>
          <a:bodyPr/>
          <a:lstStyle/>
          <a:p>
            <a:endParaRPr lang="en-US"/>
          </a:p>
        </p:txBody>
      </p:sp>
    </p:spTree>
    <p:extLst>
      <p:ext uri="{BB962C8B-B14F-4D97-AF65-F5344CB8AC3E}">
        <p14:creationId xmlns:p14="http://schemas.microsoft.com/office/powerpoint/2010/main" val="15387233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2"/>
          <p:cNvSpPr>
            <a:spLocks noGrp="1" noRot="1" noChangeAspect="1" noChangeArrowheads="1" noTextEdit="1"/>
          </p:cNvSpPr>
          <p:nvPr>
            <p:ph type="sldImg"/>
          </p:nvPr>
        </p:nvSpPr>
        <p:spPr>
          <a:xfrm>
            <a:off x="436563" y="1233488"/>
            <a:ext cx="5924550" cy="3333750"/>
          </a:xfrm>
          <a:ln/>
        </p:spPr>
      </p:sp>
      <p:sp>
        <p:nvSpPr>
          <p:cNvPr id="4403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2" name="Date Placeholder 1"/>
          <p:cNvSpPr>
            <a:spLocks noGrp="1"/>
          </p:cNvSpPr>
          <p:nvPr>
            <p:ph type="dt" idx="10"/>
          </p:nvPr>
        </p:nvSpPr>
        <p:spPr/>
        <p:txBody>
          <a:bodyPr/>
          <a:lstStyle/>
          <a:p>
            <a:endParaRPr lang="en-US"/>
          </a:p>
        </p:txBody>
      </p:sp>
    </p:spTree>
    <p:extLst>
      <p:ext uri="{BB962C8B-B14F-4D97-AF65-F5344CB8AC3E}">
        <p14:creationId xmlns:p14="http://schemas.microsoft.com/office/powerpoint/2010/main" val="24286314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2"/>
          <p:cNvSpPr>
            <a:spLocks noGrp="1" noRot="1" noChangeAspect="1" noChangeArrowheads="1" noTextEdit="1"/>
          </p:cNvSpPr>
          <p:nvPr>
            <p:ph type="sldImg"/>
          </p:nvPr>
        </p:nvSpPr>
        <p:spPr>
          <a:xfrm>
            <a:off x="436563" y="1233488"/>
            <a:ext cx="5924550" cy="3333750"/>
          </a:xfrm>
          <a:ln/>
        </p:spPr>
      </p:sp>
      <p:sp>
        <p:nvSpPr>
          <p:cNvPr id="4608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2" name="Date Placeholder 1"/>
          <p:cNvSpPr>
            <a:spLocks noGrp="1"/>
          </p:cNvSpPr>
          <p:nvPr>
            <p:ph type="dt" idx="10"/>
          </p:nvPr>
        </p:nvSpPr>
        <p:spPr/>
        <p:txBody>
          <a:bodyPr/>
          <a:lstStyle/>
          <a:p>
            <a:endParaRPr lang="en-US"/>
          </a:p>
        </p:txBody>
      </p:sp>
    </p:spTree>
    <p:extLst>
      <p:ext uri="{BB962C8B-B14F-4D97-AF65-F5344CB8AC3E}">
        <p14:creationId xmlns:p14="http://schemas.microsoft.com/office/powerpoint/2010/main" val="4522894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2"/>
          <p:cNvSpPr>
            <a:spLocks noGrp="1" noRot="1" noChangeAspect="1" noChangeArrowheads="1" noTextEdit="1"/>
          </p:cNvSpPr>
          <p:nvPr>
            <p:ph type="sldImg"/>
          </p:nvPr>
        </p:nvSpPr>
        <p:spPr>
          <a:xfrm>
            <a:off x="436563" y="1233488"/>
            <a:ext cx="5924550" cy="3333750"/>
          </a:xfrm>
          <a:ln/>
        </p:spPr>
      </p:sp>
      <p:sp>
        <p:nvSpPr>
          <p:cNvPr id="4813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2" name="Date Placeholder 1"/>
          <p:cNvSpPr>
            <a:spLocks noGrp="1"/>
          </p:cNvSpPr>
          <p:nvPr>
            <p:ph type="dt" idx="10"/>
          </p:nvPr>
        </p:nvSpPr>
        <p:spPr/>
        <p:txBody>
          <a:bodyPr/>
          <a:lstStyle/>
          <a:p>
            <a:endParaRPr lang="en-US"/>
          </a:p>
        </p:txBody>
      </p:sp>
    </p:spTree>
    <p:extLst>
      <p:ext uri="{BB962C8B-B14F-4D97-AF65-F5344CB8AC3E}">
        <p14:creationId xmlns:p14="http://schemas.microsoft.com/office/powerpoint/2010/main" val="270533591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2"/>
          <p:cNvSpPr>
            <a:spLocks noGrp="1" noRot="1" noChangeAspect="1" noChangeArrowheads="1" noTextEdit="1"/>
          </p:cNvSpPr>
          <p:nvPr>
            <p:ph type="sldImg"/>
          </p:nvPr>
        </p:nvSpPr>
        <p:spPr>
          <a:xfrm>
            <a:off x="436563" y="1233488"/>
            <a:ext cx="5924550" cy="3333750"/>
          </a:xfrm>
          <a:ln/>
        </p:spPr>
      </p:sp>
      <p:sp>
        <p:nvSpPr>
          <p:cNvPr id="4915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2" name="Date Placeholder 1"/>
          <p:cNvSpPr>
            <a:spLocks noGrp="1"/>
          </p:cNvSpPr>
          <p:nvPr>
            <p:ph type="dt" idx="10"/>
          </p:nvPr>
        </p:nvSpPr>
        <p:spPr/>
        <p:txBody>
          <a:bodyPr/>
          <a:lstStyle/>
          <a:p>
            <a:endParaRPr lang="en-US"/>
          </a:p>
        </p:txBody>
      </p:sp>
    </p:spTree>
    <p:extLst>
      <p:ext uri="{BB962C8B-B14F-4D97-AF65-F5344CB8AC3E}">
        <p14:creationId xmlns:p14="http://schemas.microsoft.com/office/powerpoint/2010/main" val="71006165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2"/>
          <p:cNvSpPr>
            <a:spLocks noGrp="1" noRot="1" noChangeAspect="1" noChangeArrowheads="1" noTextEdit="1"/>
          </p:cNvSpPr>
          <p:nvPr>
            <p:ph type="sldImg"/>
          </p:nvPr>
        </p:nvSpPr>
        <p:spPr>
          <a:xfrm>
            <a:off x="436563" y="1233488"/>
            <a:ext cx="5924550" cy="3333750"/>
          </a:xfrm>
          <a:ln/>
        </p:spPr>
      </p:sp>
      <p:sp>
        <p:nvSpPr>
          <p:cNvPr id="5120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2" name="Date Placeholder 1"/>
          <p:cNvSpPr>
            <a:spLocks noGrp="1"/>
          </p:cNvSpPr>
          <p:nvPr>
            <p:ph type="dt" idx="10"/>
          </p:nvPr>
        </p:nvSpPr>
        <p:spPr/>
        <p:txBody>
          <a:bodyPr/>
          <a:lstStyle/>
          <a:p>
            <a:endParaRPr lang="en-US"/>
          </a:p>
        </p:txBody>
      </p:sp>
    </p:spTree>
    <p:extLst>
      <p:ext uri="{BB962C8B-B14F-4D97-AF65-F5344CB8AC3E}">
        <p14:creationId xmlns:p14="http://schemas.microsoft.com/office/powerpoint/2010/main" val="49774086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2"/>
          <p:cNvSpPr>
            <a:spLocks noGrp="1" noRot="1" noChangeAspect="1" noChangeArrowheads="1" noTextEdit="1"/>
          </p:cNvSpPr>
          <p:nvPr>
            <p:ph type="sldImg"/>
          </p:nvPr>
        </p:nvSpPr>
        <p:spPr>
          <a:xfrm>
            <a:off x="436563" y="1233488"/>
            <a:ext cx="5924550" cy="3333750"/>
          </a:xfrm>
          <a:ln/>
        </p:spPr>
      </p:sp>
      <p:sp>
        <p:nvSpPr>
          <p:cNvPr id="5325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2" name="Date Placeholder 1"/>
          <p:cNvSpPr>
            <a:spLocks noGrp="1"/>
          </p:cNvSpPr>
          <p:nvPr>
            <p:ph type="dt" idx="10"/>
          </p:nvPr>
        </p:nvSpPr>
        <p:spPr/>
        <p:txBody>
          <a:bodyPr/>
          <a:lstStyle/>
          <a:p>
            <a:endParaRPr lang="en-US"/>
          </a:p>
        </p:txBody>
      </p:sp>
    </p:spTree>
    <p:extLst>
      <p:ext uri="{BB962C8B-B14F-4D97-AF65-F5344CB8AC3E}">
        <p14:creationId xmlns:p14="http://schemas.microsoft.com/office/powerpoint/2010/main" val="196125664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2"/>
          <p:cNvSpPr>
            <a:spLocks noGrp="1" noRot="1" noChangeAspect="1" noChangeArrowheads="1" noTextEdit="1"/>
          </p:cNvSpPr>
          <p:nvPr>
            <p:ph type="sldImg"/>
          </p:nvPr>
        </p:nvSpPr>
        <p:spPr>
          <a:xfrm>
            <a:off x="436563" y="1233488"/>
            <a:ext cx="5924550" cy="3333750"/>
          </a:xfrm>
          <a:ln/>
        </p:spPr>
      </p:sp>
      <p:sp>
        <p:nvSpPr>
          <p:cNvPr id="5427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2" name="Date Placeholder 1"/>
          <p:cNvSpPr>
            <a:spLocks noGrp="1"/>
          </p:cNvSpPr>
          <p:nvPr>
            <p:ph type="dt" idx="10"/>
          </p:nvPr>
        </p:nvSpPr>
        <p:spPr/>
        <p:txBody>
          <a:bodyPr/>
          <a:lstStyle/>
          <a:p>
            <a:endParaRPr lang="en-US"/>
          </a:p>
        </p:txBody>
      </p:sp>
    </p:spTree>
    <p:extLst>
      <p:ext uri="{BB962C8B-B14F-4D97-AF65-F5344CB8AC3E}">
        <p14:creationId xmlns:p14="http://schemas.microsoft.com/office/powerpoint/2010/main" val="214377345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2"/>
          <p:cNvSpPr>
            <a:spLocks noGrp="1" noRot="1" noChangeAspect="1" noChangeArrowheads="1" noTextEdit="1"/>
          </p:cNvSpPr>
          <p:nvPr>
            <p:ph type="sldImg"/>
          </p:nvPr>
        </p:nvSpPr>
        <p:spPr>
          <a:xfrm>
            <a:off x="436563" y="1233488"/>
            <a:ext cx="5924550" cy="3333750"/>
          </a:xfrm>
          <a:ln/>
        </p:spPr>
      </p:sp>
      <p:sp>
        <p:nvSpPr>
          <p:cNvPr id="5530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2" name="Date Placeholder 1"/>
          <p:cNvSpPr>
            <a:spLocks noGrp="1"/>
          </p:cNvSpPr>
          <p:nvPr>
            <p:ph type="dt" idx="10"/>
          </p:nvPr>
        </p:nvSpPr>
        <p:spPr/>
        <p:txBody>
          <a:bodyPr/>
          <a:lstStyle/>
          <a:p>
            <a:endParaRPr lang="en-US"/>
          </a:p>
        </p:txBody>
      </p:sp>
    </p:spTree>
    <p:extLst>
      <p:ext uri="{BB962C8B-B14F-4D97-AF65-F5344CB8AC3E}">
        <p14:creationId xmlns:p14="http://schemas.microsoft.com/office/powerpoint/2010/main" val="422098562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a:xfrm>
            <a:off x="436563" y="1233488"/>
            <a:ext cx="5924550" cy="3333750"/>
          </a:xfrm>
          <a:ln/>
        </p:spPr>
      </p:sp>
      <p:sp>
        <p:nvSpPr>
          <p:cNvPr id="5632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2" name="Date Placeholder 1"/>
          <p:cNvSpPr>
            <a:spLocks noGrp="1"/>
          </p:cNvSpPr>
          <p:nvPr>
            <p:ph type="dt" idx="10"/>
          </p:nvPr>
        </p:nvSpPr>
        <p:spPr/>
        <p:txBody>
          <a:bodyPr/>
          <a:lstStyle/>
          <a:p>
            <a:endParaRPr lang="en-US"/>
          </a:p>
        </p:txBody>
      </p:sp>
    </p:spTree>
    <p:extLst>
      <p:ext uri="{BB962C8B-B14F-4D97-AF65-F5344CB8AC3E}">
        <p14:creationId xmlns:p14="http://schemas.microsoft.com/office/powerpoint/2010/main" val="156714765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2"/>
          <p:cNvSpPr>
            <a:spLocks noGrp="1" noRot="1" noChangeAspect="1" noChangeArrowheads="1" noTextEdit="1"/>
          </p:cNvSpPr>
          <p:nvPr>
            <p:ph type="sldImg"/>
          </p:nvPr>
        </p:nvSpPr>
        <p:spPr>
          <a:xfrm>
            <a:off x="436563" y="1233488"/>
            <a:ext cx="5924550" cy="3333750"/>
          </a:xfrm>
          <a:ln/>
        </p:spPr>
      </p:sp>
      <p:sp>
        <p:nvSpPr>
          <p:cNvPr id="5734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2" name="Date Placeholder 1"/>
          <p:cNvSpPr>
            <a:spLocks noGrp="1"/>
          </p:cNvSpPr>
          <p:nvPr>
            <p:ph type="dt" idx="10"/>
          </p:nvPr>
        </p:nvSpPr>
        <p:spPr/>
        <p:txBody>
          <a:bodyPr/>
          <a:lstStyle/>
          <a:p>
            <a:endParaRPr lang="en-US"/>
          </a:p>
        </p:txBody>
      </p:sp>
    </p:spTree>
    <p:extLst>
      <p:ext uri="{BB962C8B-B14F-4D97-AF65-F5344CB8AC3E}">
        <p14:creationId xmlns:p14="http://schemas.microsoft.com/office/powerpoint/2010/main" val="279595612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2"/>
          <p:cNvSpPr>
            <a:spLocks noGrp="1" noRot="1" noChangeAspect="1" noChangeArrowheads="1" noTextEdit="1"/>
          </p:cNvSpPr>
          <p:nvPr>
            <p:ph type="sldImg"/>
          </p:nvPr>
        </p:nvSpPr>
        <p:spPr>
          <a:xfrm>
            <a:off x="436563" y="1233488"/>
            <a:ext cx="5924550" cy="3333750"/>
          </a:xfrm>
          <a:ln/>
        </p:spPr>
      </p:sp>
      <p:sp>
        <p:nvSpPr>
          <p:cNvPr id="58372"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2" name="Date Placeholder 1"/>
          <p:cNvSpPr>
            <a:spLocks noGrp="1"/>
          </p:cNvSpPr>
          <p:nvPr>
            <p:ph type="dt" idx="10"/>
          </p:nvPr>
        </p:nvSpPr>
        <p:spPr/>
        <p:txBody>
          <a:bodyPr/>
          <a:lstStyle/>
          <a:p>
            <a:endParaRPr lang="en-US"/>
          </a:p>
        </p:txBody>
      </p:sp>
    </p:spTree>
    <p:extLst>
      <p:ext uri="{BB962C8B-B14F-4D97-AF65-F5344CB8AC3E}">
        <p14:creationId xmlns:p14="http://schemas.microsoft.com/office/powerpoint/2010/main" val="366155576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2"/>
          <p:cNvSpPr>
            <a:spLocks noGrp="1" noRot="1" noChangeAspect="1" noChangeArrowheads="1" noTextEdit="1"/>
          </p:cNvSpPr>
          <p:nvPr>
            <p:ph type="sldImg"/>
          </p:nvPr>
        </p:nvSpPr>
        <p:spPr>
          <a:xfrm>
            <a:off x="436563" y="1233488"/>
            <a:ext cx="5924550" cy="3333750"/>
          </a:xfrm>
          <a:ln/>
        </p:spPr>
      </p:sp>
      <p:sp>
        <p:nvSpPr>
          <p:cNvPr id="5939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2" name="Date Placeholder 1"/>
          <p:cNvSpPr>
            <a:spLocks noGrp="1"/>
          </p:cNvSpPr>
          <p:nvPr>
            <p:ph type="dt" idx="10"/>
          </p:nvPr>
        </p:nvSpPr>
        <p:spPr/>
        <p:txBody>
          <a:bodyPr/>
          <a:lstStyle/>
          <a:p>
            <a:endParaRPr lang="en-US"/>
          </a:p>
        </p:txBody>
      </p:sp>
    </p:spTree>
    <p:extLst>
      <p:ext uri="{BB962C8B-B14F-4D97-AF65-F5344CB8AC3E}">
        <p14:creationId xmlns:p14="http://schemas.microsoft.com/office/powerpoint/2010/main" val="166956280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2"/>
          <p:cNvSpPr>
            <a:spLocks noGrp="1" noRot="1" noChangeAspect="1" noChangeArrowheads="1" noTextEdit="1"/>
          </p:cNvSpPr>
          <p:nvPr>
            <p:ph type="sldImg"/>
          </p:nvPr>
        </p:nvSpPr>
        <p:spPr>
          <a:xfrm>
            <a:off x="436563" y="1233488"/>
            <a:ext cx="5924550" cy="3333750"/>
          </a:xfrm>
          <a:ln/>
        </p:spPr>
      </p:sp>
      <p:sp>
        <p:nvSpPr>
          <p:cNvPr id="6042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2" name="Date Placeholder 1"/>
          <p:cNvSpPr>
            <a:spLocks noGrp="1"/>
          </p:cNvSpPr>
          <p:nvPr>
            <p:ph type="dt" idx="10"/>
          </p:nvPr>
        </p:nvSpPr>
        <p:spPr/>
        <p:txBody>
          <a:bodyPr/>
          <a:lstStyle/>
          <a:p>
            <a:endParaRPr lang="en-US"/>
          </a:p>
        </p:txBody>
      </p:sp>
    </p:spTree>
    <p:extLst>
      <p:ext uri="{BB962C8B-B14F-4D97-AF65-F5344CB8AC3E}">
        <p14:creationId xmlns:p14="http://schemas.microsoft.com/office/powerpoint/2010/main" val="10626302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2"/>
          <p:cNvSpPr>
            <a:spLocks noGrp="1" noRot="1" noChangeAspect="1" noChangeArrowheads="1" noTextEdit="1"/>
          </p:cNvSpPr>
          <p:nvPr>
            <p:ph type="sldImg"/>
          </p:nvPr>
        </p:nvSpPr>
        <p:spPr>
          <a:xfrm>
            <a:off x="436563" y="1233488"/>
            <a:ext cx="5924550" cy="3333750"/>
          </a:xfrm>
          <a:ln/>
        </p:spPr>
      </p:sp>
      <p:sp>
        <p:nvSpPr>
          <p:cNvPr id="6144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2" name="Date Placeholder 1"/>
          <p:cNvSpPr>
            <a:spLocks noGrp="1"/>
          </p:cNvSpPr>
          <p:nvPr>
            <p:ph type="dt" idx="10"/>
          </p:nvPr>
        </p:nvSpPr>
        <p:spPr/>
        <p:txBody>
          <a:bodyPr/>
          <a:lstStyle/>
          <a:p>
            <a:endParaRPr lang="en-US"/>
          </a:p>
        </p:txBody>
      </p:sp>
    </p:spTree>
    <p:extLst>
      <p:ext uri="{BB962C8B-B14F-4D97-AF65-F5344CB8AC3E}">
        <p14:creationId xmlns:p14="http://schemas.microsoft.com/office/powerpoint/2010/main" val="12027395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2"/>
          <p:cNvSpPr>
            <a:spLocks noGrp="1" noRot="1" noChangeAspect="1" noChangeArrowheads="1" noTextEdit="1"/>
          </p:cNvSpPr>
          <p:nvPr>
            <p:ph type="sldImg"/>
          </p:nvPr>
        </p:nvSpPr>
        <p:spPr>
          <a:xfrm>
            <a:off x="436563" y="1233488"/>
            <a:ext cx="5924550" cy="3333750"/>
          </a:xfrm>
          <a:ln/>
        </p:spPr>
      </p:sp>
      <p:sp>
        <p:nvSpPr>
          <p:cNvPr id="62468"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
        <p:nvSpPr>
          <p:cNvPr id="2" name="Date Placeholder 1"/>
          <p:cNvSpPr>
            <a:spLocks noGrp="1"/>
          </p:cNvSpPr>
          <p:nvPr>
            <p:ph type="dt" idx="10"/>
          </p:nvPr>
        </p:nvSpPr>
        <p:spPr/>
        <p:txBody>
          <a:bodyPr/>
          <a:lstStyle/>
          <a:p>
            <a:endParaRPr lang="en-US"/>
          </a:p>
        </p:txBody>
      </p:sp>
    </p:spTree>
    <p:extLst>
      <p:ext uri="{BB962C8B-B14F-4D97-AF65-F5344CB8AC3E}">
        <p14:creationId xmlns:p14="http://schemas.microsoft.com/office/powerpoint/2010/main" val="174011800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3459" name="Rectangle 2"/>
          <p:cNvSpPr>
            <a:spLocks noGrp="1" noRot="1" noChangeAspect="1" noChangeArrowheads="1" noTextEdit="1"/>
          </p:cNvSpPr>
          <p:nvPr>
            <p:ph type="sldImg"/>
          </p:nvPr>
        </p:nvSpPr>
        <p:spPr>
          <a:xfrm>
            <a:off x="90488" y="728663"/>
            <a:ext cx="6475412" cy="3643312"/>
          </a:xfrm>
          <a:ln/>
        </p:spPr>
      </p:sp>
      <p:sp>
        <p:nvSpPr>
          <p:cNvPr id="403460" name="Rectangle 3"/>
          <p:cNvSpPr>
            <a:spLocks noGrp="1" noChangeArrowheads="1"/>
          </p:cNvSpPr>
          <p:nvPr>
            <p:ph type="body" idx="1"/>
          </p:nvPr>
        </p:nvSpPr>
        <p:spPr>
          <a:noFill/>
        </p:spPr>
        <p:txBody>
          <a:bodyPr/>
          <a:lstStyle/>
          <a:p>
            <a:pPr eaLnBrk="1" hangingPunct="1"/>
            <a:endParaRPr lang="en-US" altLang="en-US" smtClean="0"/>
          </a:p>
        </p:txBody>
      </p:sp>
      <p:sp>
        <p:nvSpPr>
          <p:cNvPr id="2" name="Date Placeholder 1"/>
          <p:cNvSpPr>
            <a:spLocks noGrp="1"/>
          </p:cNvSpPr>
          <p:nvPr>
            <p:ph type="dt" idx="10"/>
          </p:nvPr>
        </p:nvSpPr>
        <p:spPr/>
        <p:txBody>
          <a:bodyPr/>
          <a:lstStyle/>
          <a:p>
            <a:endParaRPr lang="en-US"/>
          </a:p>
        </p:txBody>
      </p:sp>
    </p:spTree>
    <p:extLst>
      <p:ext uri="{BB962C8B-B14F-4D97-AF65-F5344CB8AC3E}">
        <p14:creationId xmlns:p14="http://schemas.microsoft.com/office/powerpoint/2010/main" val="6673519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92BEAA9C-8D9E-4865-8496-1B30EE006EA4}" type="slidenum">
              <a:rPr lang="fa-IR" smtClean="0"/>
              <a:pPr/>
              <a:t>‹#›</a:t>
            </a:fld>
            <a:endParaRPr lang="fa-IR"/>
          </a:p>
        </p:txBody>
      </p:sp>
    </p:spTree>
    <p:extLst>
      <p:ext uri="{BB962C8B-B14F-4D97-AF65-F5344CB8AC3E}">
        <p14:creationId xmlns:p14="http://schemas.microsoft.com/office/powerpoint/2010/main" val="38920155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B4CA29A-69F9-424C-9704-A2883FE82057}" type="slidenum">
              <a:rPr lang="fa-IR" smtClean="0"/>
              <a:pPr/>
              <a:t>‹#›</a:t>
            </a:fld>
            <a:endParaRPr lang="fa-IR"/>
          </a:p>
        </p:txBody>
      </p:sp>
    </p:spTree>
    <p:extLst>
      <p:ext uri="{BB962C8B-B14F-4D97-AF65-F5344CB8AC3E}">
        <p14:creationId xmlns:p14="http://schemas.microsoft.com/office/powerpoint/2010/main" val="2809976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BB6E455D-5471-405C-99A9-703DA5898910}" type="slidenum">
              <a:rPr lang="fa-IR" smtClean="0"/>
              <a:pPr/>
              <a:t>‹#›</a:t>
            </a:fld>
            <a:endParaRPr lang="fa-IR"/>
          </a:p>
        </p:txBody>
      </p:sp>
    </p:spTree>
    <p:extLst>
      <p:ext uri="{BB962C8B-B14F-4D97-AF65-F5344CB8AC3E}">
        <p14:creationId xmlns:p14="http://schemas.microsoft.com/office/powerpoint/2010/main" val="18603356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80B1CD9-97C3-4151-B1D0-8CC6A4901AFC}" type="slidenum">
              <a:rPr lang="fa-IR" smtClean="0"/>
              <a:pPr/>
              <a:t>‹#›</a:t>
            </a:fld>
            <a:endParaRPr lang="fa-IR"/>
          </a:p>
        </p:txBody>
      </p:sp>
    </p:spTree>
    <p:extLst>
      <p:ext uri="{BB962C8B-B14F-4D97-AF65-F5344CB8AC3E}">
        <p14:creationId xmlns:p14="http://schemas.microsoft.com/office/powerpoint/2010/main" val="17637023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0A16B846-CC24-425B-BEB3-A4535069F125}" type="slidenum">
              <a:rPr lang="fa-IR" smtClean="0"/>
              <a:pPr/>
              <a:t>‹#›</a:t>
            </a:fld>
            <a:endParaRPr lang="fa-IR"/>
          </a:p>
        </p:txBody>
      </p:sp>
    </p:spTree>
    <p:extLst>
      <p:ext uri="{BB962C8B-B14F-4D97-AF65-F5344CB8AC3E}">
        <p14:creationId xmlns:p14="http://schemas.microsoft.com/office/powerpoint/2010/main" val="6249926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01152906-65EA-49CC-A0D2-B73DC2EE45B2}" type="slidenum">
              <a:rPr lang="fa-IR" smtClean="0"/>
              <a:pPr/>
              <a:t>‹#›</a:t>
            </a:fld>
            <a:endParaRPr lang="fa-IR"/>
          </a:p>
        </p:txBody>
      </p:sp>
    </p:spTree>
    <p:extLst>
      <p:ext uri="{BB962C8B-B14F-4D97-AF65-F5344CB8AC3E}">
        <p14:creationId xmlns:p14="http://schemas.microsoft.com/office/powerpoint/2010/main" val="30609678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1C7788BC-1141-4DF3-AF3E-6011914E46E2}" type="slidenum">
              <a:rPr lang="fa-IR" smtClean="0"/>
              <a:pPr/>
              <a:t>‹#›</a:t>
            </a:fld>
            <a:endParaRPr lang="fa-IR"/>
          </a:p>
        </p:txBody>
      </p:sp>
    </p:spTree>
    <p:extLst>
      <p:ext uri="{BB962C8B-B14F-4D97-AF65-F5344CB8AC3E}">
        <p14:creationId xmlns:p14="http://schemas.microsoft.com/office/powerpoint/2010/main" val="1387053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F5A20F4C-A6E1-4A79-91EB-8008286AD2CF}" type="slidenum">
              <a:rPr lang="fa-IR" smtClean="0"/>
              <a:pPr/>
              <a:t>‹#›</a:t>
            </a:fld>
            <a:endParaRPr lang="fa-IR"/>
          </a:p>
        </p:txBody>
      </p:sp>
    </p:spTree>
    <p:extLst>
      <p:ext uri="{BB962C8B-B14F-4D97-AF65-F5344CB8AC3E}">
        <p14:creationId xmlns:p14="http://schemas.microsoft.com/office/powerpoint/2010/main" val="435399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DC162F4-6FFB-4A4D-B964-E21B62281DF4}" type="slidenum">
              <a:rPr lang="fa-IR" smtClean="0"/>
              <a:pPr/>
              <a:t>‹#›</a:t>
            </a:fld>
            <a:endParaRPr lang="fa-IR"/>
          </a:p>
        </p:txBody>
      </p:sp>
    </p:spTree>
    <p:extLst>
      <p:ext uri="{BB962C8B-B14F-4D97-AF65-F5344CB8AC3E}">
        <p14:creationId xmlns:p14="http://schemas.microsoft.com/office/powerpoint/2010/main" val="26248294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408B219-25AB-4A3D-9DA4-DEC48D904208}" type="slidenum">
              <a:rPr lang="fa-IR" smtClean="0"/>
              <a:pPr/>
              <a:t>‹#›</a:t>
            </a:fld>
            <a:endParaRPr lang="fa-IR"/>
          </a:p>
        </p:txBody>
      </p:sp>
    </p:spTree>
    <p:extLst>
      <p:ext uri="{BB962C8B-B14F-4D97-AF65-F5344CB8AC3E}">
        <p14:creationId xmlns:p14="http://schemas.microsoft.com/office/powerpoint/2010/main" val="15886810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130AAF6-65AD-4585-A001-8E6BDF931716}" type="slidenum">
              <a:rPr lang="fa-IR" smtClean="0"/>
              <a:pPr/>
              <a:t>‹#›</a:t>
            </a:fld>
            <a:endParaRPr lang="fa-IR"/>
          </a:p>
        </p:txBody>
      </p:sp>
    </p:spTree>
    <p:extLst>
      <p:ext uri="{BB962C8B-B14F-4D97-AF65-F5344CB8AC3E}">
        <p14:creationId xmlns:p14="http://schemas.microsoft.com/office/powerpoint/2010/main" val="11581944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912284" y="476250"/>
            <a:ext cx="10464800" cy="59055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6666"/>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6666"/>
              </a:solidFill>
            </a:endParaRPr>
          </a:p>
        </p:txBody>
      </p:sp>
      <p:sp>
        <p:nvSpPr>
          <p:cNvPr id="5" name="Rectangle 6"/>
          <p:cNvSpPr>
            <a:spLocks noGrp="1" noChangeArrowheads="1"/>
          </p:cNvSpPr>
          <p:nvPr>
            <p:ph type="sldNum" sz="quarter" idx="12"/>
          </p:nvPr>
        </p:nvSpPr>
        <p:spPr>
          <a:ln/>
        </p:spPr>
        <p:txBody>
          <a:bodyPr/>
          <a:lstStyle>
            <a:lvl1pPr>
              <a:defRPr/>
            </a:lvl1pPr>
          </a:lstStyle>
          <a:p>
            <a:fld id="{726514AC-DFF5-4977-8E2B-67BFC6A419A6}" type="slidenum">
              <a:rPr lang="ar-SA" altLang="en-US">
                <a:solidFill>
                  <a:srgbClr val="006666"/>
                </a:solidFill>
              </a:rPr>
              <a:pPr/>
              <a:t>‹#›</a:t>
            </a:fld>
            <a:endParaRPr lang="en-US" altLang="en-US">
              <a:solidFill>
                <a:srgbClr val="006666"/>
              </a:solidFill>
            </a:endParaRPr>
          </a:p>
        </p:txBody>
      </p:sp>
    </p:spTree>
    <p:extLst>
      <p:ext uri="{BB962C8B-B14F-4D97-AF65-F5344CB8AC3E}">
        <p14:creationId xmlns:p14="http://schemas.microsoft.com/office/powerpoint/2010/main" val="1534190584"/>
      </p:ext>
    </p:extLst>
  </p:cSld>
  <p:clrMapOvr>
    <a:masterClrMapping/>
  </p:clrMapOvr>
  <p:transition>
    <p:randomBar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fa-I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0FDB51-5834-449F-AD6E-0EBB3046BA39}" type="slidenum">
              <a:rPr lang="fa-IR" smtClean="0"/>
              <a:pPr/>
              <a:t>‹#›</a:t>
            </a:fld>
            <a:endParaRPr lang="fa-IR"/>
          </a:p>
        </p:txBody>
      </p:sp>
    </p:spTree>
    <p:extLst>
      <p:ext uri="{BB962C8B-B14F-4D97-AF65-F5344CB8AC3E}">
        <p14:creationId xmlns:p14="http://schemas.microsoft.com/office/powerpoint/2010/main" val="21275882"/>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5" r:id="rId1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image" Target="../media/image7.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2057400" y="1066800"/>
            <a:ext cx="7772400" cy="4367561"/>
          </a:xfrm>
        </p:spPr>
        <p:txBody>
          <a:bodyPr>
            <a:noAutofit/>
          </a:bodyPr>
          <a:lstStyle/>
          <a:p>
            <a:r>
              <a:rPr lang="fa-IR" sz="4000" dirty="0" smtClean="0">
                <a:cs typeface="B Nazanin" panose="00000400000000000000" pitchFamily="2" charset="-78"/>
              </a:rPr>
              <a:t>به نام خداوند جان </a:t>
            </a:r>
            <a:r>
              <a:rPr lang="fa-IR" sz="4000" dirty="0">
                <a:cs typeface="B Nazanin" panose="00000400000000000000" pitchFamily="2" charset="-78"/>
              </a:rPr>
              <a:t>و خرد</a:t>
            </a:r>
            <a:br>
              <a:rPr lang="fa-IR" sz="4000" dirty="0">
                <a:cs typeface="B Nazanin" panose="00000400000000000000" pitchFamily="2" charset="-78"/>
              </a:rPr>
            </a:br>
            <a:r>
              <a:rPr lang="fa-IR" sz="4000" dirty="0">
                <a:cs typeface="B Nazanin" panose="00000400000000000000" pitchFamily="2" charset="-78"/>
              </a:rPr>
              <a:t> </a:t>
            </a:r>
            <a:br>
              <a:rPr lang="fa-IR" sz="4000" dirty="0">
                <a:cs typeface="B Nazanin" panose="00000400000000000000" pitchFamily="2" charset="-78"/>
              </a:rPr>
            </a:br>
            <a:r>
              <a:rPr lang="fa-IR" dirty="0">
                <a:cs typeface="B Nazanin" panose="00000400000000000000" pitchFamily="2" charset="-78"/>
              </a:rPr>
              <a:t>تغذیه </a:t>
            </a:r>
            <a:r>
              <a:rPr lang="fa-IR" dirty="0" smtClean="0">
                <a:cs typeface="B Nazanin" panose="00000400000000000000" pitchFamily="2" charset="-78"/>
              </a:rPr>
              <a:t>ورزشی</a:t>
            </a:r>
            <a:br>
              <a:rPr lang="fa-IR" dirty="0" smtClean="0">
                <a:cs typeface="B Nazanin" panose="00000400000000000000" pitchFamily="2" charset="-78"/>
              </a:rPr>
            </a:br>
            <a:endParaRPr lang="en-US" dirty="0">
              <a:cs typeface="B Nazanin" panose="00000400000000000000" pitchFamily="2" charset="-78"/>
            </a:endParaRPr>
          </a:p>
        </p:txBody>
      </p:sp>
    </p:spTree>
    <p:extLst>
      <p:ext uri="{BB962C8B-B14F-4D97-AF65-F5344CB8AC3E}">
        <p14:creationId xmlns:p14="http://schemas.microsoft.com/office/powerpoint/2010/main" val="38758353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914400"/>
            <a:ext cx="10515600" cy="1325563"/>
          </a:xfrm>
        </p:spPr>
        <p:txBody>
          <a:bodyPr/>
          <a:lstStyle/>
          <a:p>
            <a:pPr algn="r"/>
            <a:r>
              <a:rPr lang="fa-IR" dirty="0" smtClean="0"/>
              <a:t>تغذیه</a:t>
            </a:r>
            <a:endParaRPr lang="en-US" dirty="0"/>
          </a:p>
        </p:txBody>
      </p:sp>
      <p:sp>
        <p:nvSpPr>
          <p:cNvPr id="3" name="Content Placeholder 2"/>
          <p:cNvSpPr>
            <a:spLocks noGrp="1"/>
          </p:cNvSpPr>
          <p:nvPr>
            <p:ph idx="1"/>
          </p:nvPr>
        </p:nvSpPr>
        <p:spPr>
          <a:xfrm>
            <a:off x="1143000" y="2667000"/>
            <a:ext cx="10515600" cy="1905000"/>
          </a:xfrm>
        </p:spPr>
        <p:txBody>
          <a:bodyPr/>
          <a:lstStyle/>
          <a:p>
            <a:pPr marL="0" indent="0" algn="r">
              <a:buNone/>
            </a:pPr>
            <a:r>
              <a:rPr lang="fa-IR" dirty="0" smtClean="0"/>
              <a:t>مجموعه ای از فرایند های بلع، هضم ،جذب و سوخت و ساز غذا و سرانجام انتقال مواد مغذی به بافت ها می باشد.</a:t>
            </a:r>
          </a:p>
          <a:p>
            <a:pPr algn="r"/>
            <a:endParaRPr lang="fa-IR" dirty="0"/>
          </a:p>
        </p:txBody>
      </p:sp>
    </p:spTree>
    <p:extLst>
      <p:ext uri="{BB962C8B-B14F-4D97-AF65-F5344CB8AC3E}">
        <p14:creationId xmlns:p14="http://schemas.microsoft.com/office/powerpoint/2010/main" val="27044193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a:t>عملکرد غذا:</a:t>
            </a:r>
            <a:br>
              <a:rPr lang="fa-IR" dirty="0"/>
            </a:br>
            <a:endParaRPr lang="en-US" dirty="0"/>
          </a:p>
        </p:txBody>
      </p:sp>
      <p:sp>
        <p:nvSpPr>
          <p:cNvPr id="3" name="Content Placeholder 2"/>
          <p:cNvSpPr>
            <a:spLocks noGrp="1"/>
          </p:cNvSpPr>
          <p:nvPr>
            <p:ph idx="1"/>
          </p:nvPr>
        </p:nvSpPr>
        <p:spPr/>
        <p:txBody>
          <a:bodyPr/>
          <a:lstStyle/>
          <a:p>
            <a:pPr marL="0" indent="0" algn="r" rtl="1">
              <a:buNone/>
            </a:pPr>
            <a:r>
              <a:rPr lang="fa-IR" dirty="0" smtClean="0"/>
              <a:t>1-افزایش </a:t>
            </a:r>
            <a:r>
              <a:rPr lang="fa-IR" dirty="0"/>
              <a:t>رشد و </a:t>
            </a:r>
            <a:r>
              <a:rPr lang="fa-IR" dirty="0" smtClean="0"/>
              <a:t>تکامل:</a:t>
            </a:r>
          </a:p>
          <a:p>
            <a:pPr marL="0" indent="0" algn="r" rtl="1">
              <a:buNone/>
            </a:pPr>
            <a:r>
              <a:rPr lang="fa-IR" dirty="0" smtClean="0"/>
              <a:t>بیشتر </a:t>
            </a:r>
            <a:r>
              <a:rPr lang="fa-IR" dirty="0"/>
              <a:t>توسط پروتئین ها انجام می شود.عضله ، بافت های نرم و اندام ها ، دارای مقدار بسیار زیادی پروتئین هستند و برای رشد و ترمیم به پروتئین نیاز دارند.به علاوه کلسیم و فسفر، ساختارهای سازنده دستگاه استخوانی </a:t>
            </a:r>
            <a:r>
              <a:rPr lang="fa-IR" dirty="0" smtClean="0"/>
              <a:t>هستند.</a:t>
            </a:r>
          </a:p>
          <a:p>
            <a:pPr marL="0" indent="0" algn="r" rtl="1">
              <a:buNone/>
            </a:pPr>
            <a:endParaRPr lang="fa-IR" dirty="0" smtClean="0"/>
          </a:p>
          <a:p>
            <a:pPr marL="0" indent="0" algn="r" rtl="1">
              <a:buNone/>
            </a:pPr>
            <a:r>
              <a:rPr lang="fa-IR" dirty="0" smtClean="0"/>
              <a:t>2-تولید </a:t>
            </a:r>
            <a:r>
              <a:rPr lang="fa-IR" dirty="0"/>
              <a:t>انرژی </a:t>
            </a:r>
            <a:r>
              <a:rPr lang="fa-IR" dirty="0" smtClean="0"/>
              <a:t>:</a:t>
            </a:r>
          </a:p>
          <a:p>
            <a:pPr marL="0" indent="0" algn="r" rtl="1">
              <a:buNone/>
            </a:pPr>
            <a:r>
              <a:rPr lang="fa-IR" dirty="0" smtClean="0"/>
              <a:t>این عملکرد به طور عمده توسط کربوهیدرات ها و چربی ها انجام می شود، </a:t>
            </a:r>
            <a:r>
              <a:rPr lang="fa-IR" dirty="0"/>
              <a:t>اگرچه پروتئین ها نیز می توانند به عنوان سوخت مورد استفاده قرار بگیرند </a:t>
            </a:r>
            <a:r>
              <a:rPr lang="fa-IR" dirty="0" smtClean="0"/>
              <a:t>، اما مشارکت انها در هزینه انرژی محدود است و تولید انرژی ، عملکرد اصلی پروتئین ها به شمار نمی اید.</a:t>
            </a:r>
            <a:endParaRPr lang="fa-IR" dirty="0"/>
          </a:p>
        </p:txBody>
      </p:sp>
    </p:spTree>
    <p:extLst>
      <p:ext uri="{BB962C8B-B14F-4D97-AF65-F5344CB8AC3E}">
        <p14:creationId xmlns:p14="http://schemas.microsoft.com/office/powerpoint/2010/main" val="9297969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219201"/>
            <a:ext cx="10515600" cy="4957762"/>
          </a:xfrm>
        </p:spPr>
        <p:txBody>
          <a:bodyPr>
            <a:normAutofit fontScale="92500" lnSpcReduction="10000"/>
          </a:bodyPr>
          <a:lstStyle/>
          <a:p>
            <a:pPr marL="0" indent="0" algn="r" rtl="1">
              <a:buNone/>
            </a:pPr>
            <a:r>
              <a:rPr lang="fa-IR" dirty="0"/>
              <a:t>3-تنظیم سوخت وساز</a:t>
            </a:r>
            <a:r>
              <a:rPr lang="fa-IR" dirty="0" smtClean="0"/>
              <a:t>:</a:t>
            </a:r>
          </a:p>
          <a:p>
            <a:pPr marL="0" indent="0" algn="r" rtl="1">
              <a:buNone/>
            </a:pPr>
            <a:r>
              <a:rPr lang="fa-IR" dirty="0" smtClean="0"/>
              <a:t>مواد مغذی مورد استفاده در این عملکرد شامل ویتامین ها ، مواد معدنی و پروتئین ها می باشد.</a:t>
            </a:r>
          </a:p>
          <a:p>
            <a:pPr marL="0" indent="0" algn="r" rtl="1">
              <a:buNone/>
            </a:pPr>
            <a:r>
              <a:rPr lang="fa-IR" dirty="0" smtClean="0"/>
              <a:t>انزیم ها هم پروتئین هستند و نقش مهمی به عنوان کاتالیزور در افزایش خودبخودی سرعت واکنش های سوخت و سازی ایفا می کنند.مثلا فسفریلاز انزیمی است که ذخایر کربوهیدرات را در کبد و عضلات تجزیه می کند.</a:t>
            </a:r>
          </a:p>
          <a:p>
            <a:pPr marL="0" indent="0" algn="r" rtl="1">
              <a:buNone/>
            </a:pPr>
            <a:r>
              <a:rPr lang="fa-IR" dirty="0" smtClean="0"/>
              <a:t>نمونه دیگر نقش پروتئین هموگلوبین است که در گلبول های قرمز خون (اریتروسیت ها ) وجود دارد.</a:t>
            </a:r>
          </a:p>
          <a:p>
            <a:pPr marL="0" indent="0" algn="r" rtl="1">
              <a:buNone/>
            </a:pPr>
            <a:r>
              <a:rPr lang="fa-IR" dirty="0" smtClean="0"/>
              <a:t>گلبول های قرمز خون برای انتقال اکسیژن از ششها به بافتها ضروری هستند و هموگلوبین به عنوان حامل اکسیژن عمل می کند.</a:t>
            </a:r>
          </a:p>
          <a:p>
            <a:pPr marL="0" indent="0" algn="r" rtl="1">
              <a:buNone/>
            </a:pPr>
            <a:r>
              <a:rPr lang="fa-IR" dirty="0" smtClean="0"/>
              <a:t>ملکول هموگلوبین از یک مجموعه پروتئینی و یک گروه غیر پروتئینی که دارای اهن است و می تواند به ملکول های اکسیژن متصل شود ، تشکیل شده است .برای ساخت این مجموعه به انزیم ها ، مواد معدنی و ویتامین ها نیاز است.</a:t>
            </a:r>
            <a:endParaRPr lang="en-US" dirty="0"/>
          </a:p>
          <a:p>
            <a:endParaRPr lang="en-US" dirty="0"/>
          </a:p>
        </p:txBody>
      </p:sp>
    </p:spTree>
    <p:extLst>
      <p:ext uri="{BB962C8B-B14F-4D97-AF65-F5344CB8AC3E}">
        <p14:creationId xmlns:p14="http://schemas.microsoft.com/office/powerpoint/2010/main" val="7790749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685800"/>
            <a:ext cx="10363200" cy="2819400"/>
          </a:xfrm>
        </p:spPr>
        <p:txBody>
          <a:bodyPr>
            <a:noAutofit/>
          </a:bodyPr>
          <a:lstStyle/>
          <a:p>
            <a:pPr marL="0" indent="0" algn="r">
              <a:buNone/>
            </a:pPr>
            <a:r>
              <a:rPr lang="fa-IR" sz="3200" dirty="0">
                <a:latin typeface="+mj-lt"/>
                <a:ea typeface="+mj-ea"/>
                <a:cs typeface="B Nazanin" panose="00000400000000000000" pitchFamily="2" charset="-78"/>
              </a:rPr>
              <a:t>مواد غذایی به دو دسته تقسیم می شوند :</a:t>
            </a:r>
          </a:p>
          <a:p>
            <a:pPr marL="0" indent="0" algn="r">
              <a:buNone/>
            </a:pPr>
            <a:r>
              <a:rPr lang="fa-IR" sz="4000" dirty="0">
                <a:latin typeface="+mj-lt"/>
                <a:ea typeface="+mj-ea"/>
                <a:cs typeface="B Nazanin" panose="00000400000000000000" pitchFamily="2" charset="-78"/>
              </a:rPr>
              <a:t>1 – درشت </a:t>
            </a:r>
            <a:r>
              <a:rPr lang="fa-IR" sz="4000" dirty="0" smtClean="0">
                <a:latin typeface="+mj-lt"/>
                <a:ea typeface="+mj-ea"/>
                <a:cs typeface="B Nazanin" panose="00000400000000000000" pitchFamily="2" charset="-78"/>
              </a:rPr>
              <a:t>مغذی:</a:t>
            </a:r>
          </a:p>
          <a:p>
            <a:pPr marL="0" indent="0" algn="r">
              <a:buNone/>
            </a:pPr>
            <a:r>
              <a:rPr lang="fa-IR" dirty="0" smtClean="0">
                <a:latin typeface="+mj-lt"/>
                <a:ea typeface="+mj-ea"/>
                <a:cs typeface="B Nazanin" panose="00000400000000000000" pitchFamily="2" charset="-78"/>
              </a:rPr>
              <a:t>مواد مغذی که دریافت روزانه انها بیش از چند گرم در روز است ،</a:t>
            </a:r>
            <a:r>
              <a:rPr lang="fa-IR" sz="2400" dirty="0" smtClean="0">
                <a:latin typeface="+mj-lt"/>
                <a:ea typeface="+mj-ea"/>
                <a:cs typeface="B Nazanin" panose="00000400000000000000" pitchFamily="2" charset="-78"/>
              </a:rPr>
              <a:t>شامل کربوهیدرات،چربی ، پروتئین ،</a:t>
            </a:r>
            <a:r>
              <a:rPr lang="fa-IR" sz="2400" dirty="0" smtClean="0">
                <a:cs typeface="B Nazanin" panose="00000400000000000000" pitchFamily="2" charset="-78"/>
              </a:rPr>
              <a:t>آب</a:t>
            </a:r>
            <a:endParaRPr lang="fa-IR" sz="2400" dirty="0">
              <a:cs typeface="B Nazanin" panose="00000400000000000000" pitchFamily="2" charset="-78"/>
            </a:endParaRPr>
          </a:p>
          <a:p>
            <a:pPr marL="0" indent="0" algn="r">
              <a:buNone/>
            </a:pPr>
            <a:r>
              <a:rPr lang="fa-IR" sz="4000" dirty="0" smtClean="0">
                <a:latin typeface="+mj-lt"/>
                <a:ea typeface="+mj-ea"/>
                <a:cs typeface="B Nazanin" panose="00000400000000000000" pitchFamily="2" charset="-78"/>
              </a:rPr>
              <a:t>2 </a:t>
            </a:r>
            <a:r>
              <a:rPr lang="fa-IR" sz="4000" dirty="0">
                <a:latin typeface="+mj-lt"/>
                <a:ea typeface="+mj-ea"/>
                <a:cs typeface="B Nazanin" panose="00000400000000000000" pitchFamily="2" charset="-78"/>
              </a:rPr>
              <a:t>– ریز مغذی</a:t>
            </a:r>
            <a:r>
              <a:rPr lang="fa-IR" sz="4000" dirty="0" smtClean="0">
                <a:latin typeface="+mj-lt"/>
                <a:ea typeface="+mj-ea"/>
                <a:cs typeface="B Nazanin" panose="00000400000000000000" pitchFamily="2" charset="-78"/>
              </a:rPr>
              <a:t>:</a:t>
            </a:r>
          </a:p>
          <a:p>
            <a:pPr marL="0" indent="0" algn="r">
              <a:buNone/>
            </a:pPr>
            <a:r>
              <a:rPr lang="fa-IR" dirty="0" smtClean="0">
                <a:latin typeface="+mj-lt"/>
                <a:ea typeface="+mj-ea"/>
                <a:cs typeface="B Nazanin" panose="00000400000000000000" pitchFamily="2" charset="-78"/>
              </a:rPr>
              <a:t>مواد مغذی که تنها مقدار کمی ( کمتر از 1 گرم در روز) از انها مورد نیاز است ،شامل </a:t>
            </a:r>
            <a:r>
              <a:rPr lang="fa-IR" dirty="0">
                <a:latin typeface="+mj-lt"/>
                <a:ea typeface="+mj-ea"/>
                <a:cs typeface="B Nazanin" panose="00000400000000000000" pitchFamily="2" charset="-78"/>
              </a:rPr>
              <a:t>ویتامین ها،مواد </a:t>
            </a:r>
            <a:r>
              <a:rPr lang="fa-IR" dirty="0" smtClean="0">
                <a:latin typeface="+mj-lt"/>
                <a:ea typeface="+mj-ea"/>
                <a:cs typeface="B Nazanin" panose="00000400000000000000" pitchFamily="2" charset="-78"/>
              </a:rPr>
              <a:t>معدنی.</a:t>
            </a:r>
            <a:endParaRPr lang="fa-IR" dirty="0">
              <a:latin typeface="+mj-lt"/>
              <a:ea typeface="+mj-ea"/>
              <a:cs typeface="B Nazanin" panose="00000400000000000000" pitchFamily="2" charset="-78"/>
            </a:endParaRPr>
          </a:p>
        </p:txBody>
      </p:sp>
      <p:sp>
        <p:nvSpPr>
          <p:cNvPr id="2" name="TextBox 1"/>
          <p:cNvSpPr txBox="1"/>
          <p:nvPr/>
        </p:nvSpPr>
        <p:spPr>
          <a:xfrm>
            <a:off x="930812" y="5791200"/>
            <a:ext cx="10727788" cy="523220"/>
          </a:xfrm>
          <a:prstGeom prst="rect">
            <a:avLst/>
          </a:prstGeom>
          <a:noFill/>
          <a:ln>
            <a:solidFill>
              <a:schemeClr val="tx1"/>
            </a:solidFill>
          </a:ln>
        </p:spPr>
        <p:txBody>
          <a:bodyPr wrap="square" rtlCol="0">
            <a:spAutoFit/>
          </a:bodyPr>
          <a:lstStyle/>
          <a:p>
            <a:pPr algn="r"/>
            <a:r>
              <a:rPr lang="fa-IR" sz="2800" dirty="0">
                <a:solidFill>
                  <a:srgbClr val="FF0000"/>
                </a:solidFill>
                <a:latin typeface="Calibri Light" panose="020F0302020204030204"/>
                <a:cs typeface="B Nazanin" panose="00000400000000000000" pitchFamily="2" charset="-78"/>
              </a:rPr>
              <a:t>مواد غذایی ریز مغذی و درشت مغذی </a:t>
            </a:r>
            <a:r>
              <a:rPr lang="fa-IR" sz="2800" dirty="0" smtClean="0">
                <a:solidFill>
                  <a:srgbClr val="FF0000"/>
                </a:solidFill>
                <a:latin typeface="Calibri Light" panose="020F0302020204030204"/>
                <a:cs typeface="B Nazanin" panose="00000400000000000000" pitchFamily="2" charset="-78"/>
              </a:rPr>
              <a:t>راتعریف  کنید</a:t>
            </a:r>
            <a:endParaRPr lang="en-US" sz="1100" dirty="0">
              <a:solidFill>
                <a:srgbClr val="FF0000"/>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0" y="454025"/>
            <a:ext cx="7467600" cy="603250"/>
          </a:xfrm>
        </p:spPr>
        <p:txBody>
          <a:bodyPr>
            <a:noAutofit/>
          </a:bodyPr>
          <a:lstStyle/>
          <a:p>
            <a:pPr algn="r">
              <a:spcBef>
                <a:spcPct val="20000"/>
              </a:spcBef>
              <a:buClr>
                <a:schemeClr val="hlink"/>
              </a:buClr>
            </a:pPr>
            <a:r>
              <a:rPr lang="fa-IR" sz="3200" dirty="0">
                <a:solidFill>
                  <a:schemeClr val="accent4">
                    <a:lumMod val="10000"/>
                  </a:schemeClr>
                </a:solidFill>
                <a:effectLst/>
                <a:latin typeface="+mn-lt"/>
                <a:ea typeface="+mn-ea"/>
                <a:cs typeface="B Nazanin" panose="00000400000000000000" pitchFamily="2" charset="-78"/>
              </a:rPr>
              <a:t>شش مادۀ مغذی اصلی :</a:t>
            </a:r>
          </a:p>
        </p:txBody>
      </p:sp>
      <p:sp>
        <p:nvSpPr>
          <p:cNvPr id="3" name="Content Placeholder 2"/>
          <p:cNvSpPr>
            <a:spLocks noGrp="1"/>
          </p:cNvSpPr>
          <p:nvPr>
            <p:ph idx="1"/>
          </p:nvPr>
        </p:nvSpPr>
        <p:spPr>
          <a:xfrm>
            <a:off x="0" y="454025"/>
            <a:ext cx="12039600" cy="5946776"/>
          </a:xfrm>
        </p:spPr>
        <p:txBody>
          <a:bodyPr>
            <a:noAutofit/>
          </a:bodyPr>
          <a:lstStyle/>
          <a:p>
            <a:pPr marL="0" indent="0" algn="r">
              <a:buNone/>
            </a:pPr>
            <a:endParaRPr lang="fa-IR" sz="3600" dirty="0" smtClean="0">
              <a:solidFill>
                <a:schemeClr val="accent4">
                  <a:lumMod val="10000"/>
                </a:schemeClr>
              </a:solidFill>
              <a:effectLst/>
              <a:cs typeface="B Nazanin" panose="00000400000000000000" pitchFamily="2" charset="-78"/>
            </a:endParaRPr>
          </a:p>
          <a:p>
            <a:pPr marL="0" indent="0" algn="r">
              <a:buNone/>
            </a:pPr>
            <a:endParaRPr lang="fa-IR" sz="3600" dirty="0" smtClean="0">
              <a:solidFill>
                <a:schemeClr val="accent4">
                  <a:lumMod val="10000"/>
                </a:schemeClr>
              </a:solidFill>
              <a:effectLst/>
              <a:cs typeface="B Nazanin" panose="00000400000000000000" pitchFamily="2" charset="-78"/>
            </a:endParaRPr>
          </a:p>
          <a:p>
            <a:pPr marL="0" indent="0" algn="r" rtl="1">
              <a:buNone/>
            </a:pPr>
            <a:r>
              <a:rPr lang="fa-IR" dirty="0" smtClean="0">
                <a:solidFill>
                  <a:schemeClr val="accent4">
                    <a:lumMod val="10000"/>
                  </a:schemeClr>
                </a:solidFill>
                <a:effectLst/>
                <a:cs typeface="B Nazanin" panose="00000400000000000000" pitchFamily="2" charset="-78"/>
              </a:rPr>
              <a:t>1-کربوهیدرات (</a:t>
            </a:r>
            <a:r>
              <a:rPr lang="en-US" dirty="0" smtClean="0">
                <a:solidFill>
                  <a:schemeClr val="accent4">
                    <a:lumMod val="10000"/>
                  </a:schemeClr>
                </a:solidFill>
                <a:effectLst/>
                <a:cs typeface="B Nazanin" panose="00000400000000000000" pitchFamily="2" charset="-78"/>
              </a:rPr>
              <a:t>CH</a:t>
            </a:r>
            <a:r>
              <a:rPr lang="en-US" sz="2000" dirty="0" smtClean="0">
                <a:solidFill>
                  <a:schemeClr val="accent4">
                    <a:lumMod val="10000"/>
                  </a:schemeClr>
                </a:solidFill>
                <a:effectLst/>
                <a:cs typeface="B Nazanin" panose="00000400000000000000" pitchFamily="2" charset="-78"/>
              </a:rPr>
              <a:t>2</a:t>
            </a:r>
            <a:r>
              <a:rPr lang="en-US" dirty="0" smtClean="0">
                <a:solidFill>
                  <a:schemeClr val="accent4">
                    <a:lumMod val="10000"/>
                  </a:schemeClr>
                </a:solidFill>
                <a:effectLst/>
                <a:cs typeface="B Nazanin" panose="00000400000000000000" pitchFamily="2" charset="-78"/>
              </a:rPr>
              <a:t>O</a:t>
            </a:r>
            <a:r>
              <a:rPr lang="fa-IR" dirty="0" smtClean="0">
                <a:solidFill>
                  <a:schemeClr val="accent4">
                    <a:lumMod val="10000"/>
                  </a:schemeClr>
                </a:solidFill>
                <a:effectLst/>
                <a:cs typeface="B Nazanin" panose="00000400000000000000" pitchFamily="2" charset="-78"/>
              </a:rPr>
              <a:t>):</a:t>
            </a:r>
            <a:r>
              <a:rPr lang="en-US" dirty="0" smtClean="0">
                <a:solidFill>
                  <a:schemeClr val="accent4">
                    <a:lumMod val="10000"/>
                  </a:schemeClr>
                </a:solidFill>
                <a:cs typeface="B Nazanin" panose="00000400000000000000" pitchFamily="2" charset="-78"/>
              </a:rPr>
              <a:t> </a:t>
            </a:r>
          </a:p>
          <a:p>
            <a:pPr marL="0" indent="0" algn="r" rtl="1">
              <a:buNone/>
            </a:pPr>
            <a:r>
              <a:rPr lang="fa-IR" dirty="0" smtClean="0">
                <a:solidFill>
                  <a:schemeClr val="accent4">
                    <a:lumMod val="10000"/>
                  </a:schemeClr>
                </a:solidFill>
                <a:cs typeface="B Nazanin" panose="00000400000000000000" pitchFamily="2" charset="-78"/>
              </a:rPr>
              <a:t>نام کربوهیدرات نشان دهنده ملکولی است که از کربن (کربو)، هیدروژن و اکسیژن (هیدرات :اب) ساخته شده است.</a:t>
            </a:r>
          </a:p>
          <a:p>
            <a:pPr marL="0" indent="0" algn="r" rtl="1">
              <a:buNone/>
            </a:pPr>
            <a:r>
              <a:rPr lang="fa-IR" dirty="0" smtClean="0">
                <a:solidFill>
                  <a:schemeClr val="accent4">
                    <a:lumMod val="10000"/>
                  </a:schemeClr>
                </a:solidFill>
                <a:effectLst/>
                <a:cs typeface="B Nazanin" panose="00000400000000000000" pitchFamily="2" charset="-78"/>
              </a:rPr>
              <a:t>فرمول گلوکز </a:t>
            </a:r>
            <a:r>
              <a:rPr lang="en-US" dirty="0" smtClean="0">
                <a:solidFill>
                  <a:schemeClr val="accent4">
                    <a:lumMod val="10000"/>
                  </a:schemeClr>
                </a:solidFill>
                <a:effectLst/>
                <a:cs typeface="B Nazanin" panose="00000400000000000000" pitchFamily="2" charset="-78"/>
              </a:rPr>
              <a:t>C</a:t>
            </a:r>
            <a:r>
              <a:rPr lang="en-US" sz="2000" dirty="0" smtClean="0">
                <a:solidFill>
                  <a:schemeClr val="accent4">
                    <a:lumMod val="10000"/>
                  </a:schemeClr>
                </a:solidFill>
                <a:effectLst/>
                <a:cs typeface="B Nazanin" panose="00000400000000000000" pitchFamily="2" charset="-78"/>
              </a:rPr>
              <a:t>6</a:t>
            </a:r>
            <a:r>
              <a:rPr lang="en-US" dirty="0" smtClean="0">
                <a:solidFill>
                  <a:schemeClr val="accent4">
                    <a:lumMod val="10000"/>
                  </a:schemeClr>
                </a:solidFill>
                <a:effectLst/>
                <a:cs typeface="B Nazanin" panose="00000400000000000000" pitchFamily="2" charset="-78"/>
              </a:rPr>
              <a:t>H</a:t>
            </a:r>
            <a:r>
              <a:rPr lang="en-US" sz="2000" dirty="0" smtClean="0">
                <a:solidFill>
                  <a:schemeClr val="accent4">
                    <a:lumMod val="10000"/>
                  </a:schemeClr>
                </a:solidFill>
                <a:effectLst/>
                <a:cs typeface="B Nazanin" panose="00000400000000000000" pitchFamily="2" charset="-78"/>
              </a:rPr>
              <a:t>12</a:t>
            </a:r>
            <a:r>
              <a:rPr lang="en-US" dirty="0" smtClean="0">
                <a:solidFill>
                  <a:schemeClr val="accent4">
                    <a:lumMod val="10000"/>
                  </a:schemeClr>
                </a:solidFill>
                <a:effectLst/>
                <a:cs typeface="B Nazanin" panose="00000400000000000000" pitchFamily="2" charset="-78"/>
              </a:rPr>
              <a:t>O</a:t>
            </a:r>
            <a:r>
              <a:rPr lang="en-US" sz="2000" dirty="0" smtClean="0">
                <a:solidFill>
                  <a:schemeClr val="accent4">
                    <a:lumMod val="10000"/>
                  </a:schemeClr>
                </a:solidFill>
                <a:effectLst/>
                <a:cs typeface="B Nazanin" panose="00000400000000000000" pitchFamily="2" charset="-78"/>
              </a:rPr>
              <a:t>6</a:t>
            </a:r>
            <a:r>
              <a:rPr lang="fa-IR" dirty="0" smtClean="0">
                <a:solidFill>
                  <a:schemeClr val="accent4">
                    <a:lumMod val="10000"/>
                  </a:schemeClr>
                </a:solidFill>
                <a:effectLst/>
                <a:cs typeface="B Nazanin" panose="00000400000000000000" pitchFamily="2" charset="-78"/>
              </a:rPr>
              <a:t> می باشد. </a:t>
            </a:r>
            <a:endParaRPr lang="fa-IR" dirty="0">
              <a:solidFill>
                <a:schemeClr val="accent4">
                  <a:lumMod val="10000"/>
                </a:schemeClr>
              </a:solidFill>
              <a:effectLst/>
              <a:cs typeface="B Nazanin" panose="00000400000000000000" pitchFamily="2" charset="-78"/>
            </a:endParaRPr>
          </a:p>
          <a:p>
            <a:pPr marL="0" indent="0" algn="r">
              <a:buNone/>
            </a:pPr>
            <a:r>
              <a:rPr lang="fa-IR" dirty="0">
                <a:solidFill>
                  <a:schemeClr val="accent4">
                    <a:lumMod val="10000"/>
                  </a:schemeClr>
                </a:solidFill>
                <a:effectLst/>
                <a:cs typeface="B Nazanin" panose="00000400000000000000" pitchFamily="2" charset="-78"/>
              </a:rPr>
              <a:t>کربوهیدرات انرژی عضلات را به شکل گلیکوژن از </a:t>
            </a:r>
            <a:r>
              <a:rPr lang="fa-IR" dirty="0" smtClean="0">
                <a:solidFill>
                  <a:schemeClr val="accent4">
                    <a:lumMod val="10000"/>
                  </a:schemeClr>
                </a:solidFill>
                <a:effectLst/>
                <a:cs typeface="B Nazanin" panose="00000400000000000000" pitchFamily="2" charset="-78"/>
              </a:rPr>
              <a:t>نشاسته ها </a:t>
            </a:r>
            <a:r>
              <a:rPr lang="fa-IR" dirty="0">
                <a:solidFill>
                  <a:schemeClr val="accent4">
                    <a:lumMod val="10000"/>
                  </a:schemeClr>
                </a:solidFill>
                <a:effectLst/>
                <a:cs typeface="B Nazanin" panose="00000400000000000000" pitchFamily="2" charset="-78"/>
              </a:rPr>
              <a:t>و قندها تامین می </a:t>
            </a:r>
            <a:r>
              <a:rPr lang="fa-IR" dirty="0" smtClean="0">
                <a:solidFill>
                  <a:schemeClr val="accent4">
                    <a:lumMod val="10000"/>
                  </a:schemeClr>
                </a:solidFill>
                <a:effectLst/>
                <a:cs typeface="B Nazanin" panose="00000400000000000000" pitchFamily="2" charset="-78"/>
              </a:rPr>
              <a:t>کند.</a:t>
            </a:r>
            <a:endParaRPr lang="fa-IR" dirty="0">
              <a:solidFill>
                <a:schemeClr val="accent4">
                  <a:lumMod val="10000"/>
                </a:schemeClr>
              </a:solidFill>
              <a:effectLst/>
              <a:cs typeface="B Nazanin" panose="00000400000000000000" pitchFamily="2" charset="-78"/>
            </a:endParaRPr>
          </a:p>
          <a:p>
            <a:pPr marL="0" indent="0" algn="r">
              <a:buNone/>
            </a:pPr>
            <a:r>
              <a:rPr lang="fa-IR" dirty="0">
                <a:solidFill>
                  <a:schemeClr val="accent4">
                    <a:lumMod val="10000"/>
                  </a:schemeClr>
                </a:solidFill>
                <a:effectLst/>
                <a:cs typeface="B Nazanin" panose="00000400000000000000" pitchFamily="2" charset="-78"/>
              </a:rPr>
              <a:t>فیبر موجود در این مواد غذایی به هضم و کنترل چربی وکلسترول کمک می </a:t>
            </a:r>
            <a:r>
              <a:rPr lang="fa-IR" dirty="0" smtClean="0">
                <a:solidFill>
                  <a:schemeClr val="accent4">
                    <a:lumMod val="10000"/>
                  </a:schemeClr>
                </a:solidFill>
                <a:effectLst/>
                <a:cs typeface="B Nazanin" panose="00000400000000000000" pitchFamily="2" charset="-78"/>
              </a:rPr>
              <a:t>کند. </a:t>
            </a:r>
          </a:p>
          <a:p>
            <a:pPr marL="0" indent="0" algn="r">
              <a:buNone/>
            </a:pPr>
            <a:endParaRPr lang="en-US" dirty="0" smtClean="0">
              <a:solidFill>
                <a:schemeClr val="accent4">
                  <a:lumMod val="10000"/>
                </a:schemeClr>
              </a:solidFill>
              <a:effectLst/>
              <a:cs typeface="B Nazanin" panose="00000400000000000000" pitchFamily="2" charset="-78"/>
            </a:endParaRPr>
          </a:p>
        </p:txBody>
      </p:sp>
      <p:pic>
        <p:nvPicPr>
          <p:cNvPr id="159746" name="Picture 2" descr="C:\Users\Rana\Desktop\Carbohydrate-food-shot-@-350.jpg"/>
          <p:cNvPicPr>
            <a:picLocks noChangeAspect="1" noChangeArrowheads="1"/>
          </p:cNvPicPr>
          <p:nvPr/>
        </p:nvPicPr>
        <p:blipFill>
          <a:blip r:embed="rId3" cstate="print"/>
          <a:srcRect/>
          <a:stretch>
            <a:fillRect/>
          </a:stretch>
        </p:blipFill>
        <p:spPr bwMode="auto">
          <a:xfrm>
            <a:off x="381000" y="304800"/>
            <a:ext cx="2738319" cy="175260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09600"/>
            <a:ext cx="10515600" cy="5567363"/>
          </a:xfrm>
        </p:spPr>
        <p:txBody>
          <a:bodyPr>
            <a:normAutofit fontScale="92500" lnSpcReduction="10000"/>
          </a:bodyPr>
          <a:lstStyle/>
          <a:p>
            <a:pPr marL="0" indent="0" algn="r" rtl="1">
              <a:buNone/>
            </a:pPr>
            <a:endParaRPr lang="fa-IR" dirty="0" smtClean="0"/>
          </a:p>
          <a:p>
            <a:pPr marL="0" indent="0" algn="r" rtl="1">
              <a:buNone/>
            </a:pPr>
            <a:r>
              <a:rPr lang="fa-IR" dirty="0" smtClean="0"/>
              <a:t>کربوهیدرات نقش مهمی در تولید انرژی و عملکرد ورزشی دارد.</a:t>
            </a:r>
          </a:p>
          <a:p>
            <a:pPr marL="0" indent="0" algn="r" rtl="1">
              <a:buNone/>
            </a:pPr>
            <a:r>
              <a:rPr lang="fa-IR" dirty="0"/>
              <a:t>کربوهیدرات </a:t>
            </a:r>
            <a:r>
              <a:rPr lang="fa-IR" dirty="0" smtClean="0"/>
              <a:t>سوخت غالب هنگام فعالیت ورزشی شدید می باشد.</a:t>
            </a:r>
          </a:p>
          <a:p>
            <a:pPr marL="0" indent="0" algn="r" rtl="1">
              <a:buNone/>
            </a:pPr>
            <a:r>
              <a:rPr lang="fa-IR" dirty="0" smtClean="0"/>
              <a:t>کربوهیدرات مازاد به چربی تبدیل و در بافت چربی ذخیره می شود.</a:t>
            </a:r>
          </a:p>
          <a:p>
            <a:pPr marL="0" indent="0" algn="r" rtl="1">
              <a:buNone/>
            </a:pPr>
            <a:r>
              <a:rPr lang="fa-IR" dirty="0" smtClean="0"/>
              <a:t>در شرایط طبیعی گلوکز تنها سوخت مورد استفاده سلول های دستگاه عصبی مرکزی است.</a:t>
            </a:r>
          </a:p>
          <a:p>
            <a:pPr marL="0" indent="0" algn="r" rtl="1">
              <a:buNone/>
            </a:pPr>
            <a:r>
              <a:rPr lang="fa-IR" dirty="0" smtClean="0"/>
              <a:t>غلظت طبیعی گلوکز در خون 5 میلی مول در لیتر است.</a:t>
            </a:r>
          </a:p>
          <a:p>
            <a:pPr marL="0" indent="0" algn="r" rtl="1">
              <a:buNone/>
            </a:pPr>
            <a:r>
              <a:rPr lang="fa-IR" dirty="0" smtClean="0"/>
              <a:t>اگر غلظت گلوکز خون به زیر 3 میلی مول در لیتر برسد باعث هیپو گلیسمی یا کاهش قند خون شامل ضعف ، گرسنگی ، گیجی و لرزیدن می شود.</a:t>
            </a:r>
          </a:p>
          <a:p>
            <a:pPr marL="0" indent="0" algn="r" rtl="1">
              <a:buNone/>
            </a:pPr>
            <a:r>
              <a:rPr lang="fa-IR" dirty="0" smtClean="0"/>
              <a:t>کاهش شدید و طولانی مدت غلظت گلوکز خون می تواند باعث بی هوشی و اسیب برگشت ناپذیر به مغز شود.</a:t>
            </a:r>
          </a:p>
          <a:p>
            <a:pPr marL="0" indent="0" algn="r" rtl="1">
              <a:buNone/>
            </a:pPr>
            <a:r>
              <a:rPr lang="fa-IR" dirty="0" smtClean="0"/>
              <a:t>گلوکز خون سوخت اصلی سلول های قرمز و سفید خون است.</a:t>
            </a:r>
          </a:p>
          <a:p>
            <a:pPr marL="0" indent="0" algn="r" rtl="1">
              <a:buNone/>
            </a:pPr>
            <a:endParaRPr lang="fa-IR" dirty="0"/>
          </a:p>
          <a:p>
            <a:pPr marL="0" indent="0" algn="r" rtl="1">
              <a:buNone/>
            </a:pPr>
            <a:r>
              <a:rPr lang="fa-IR" dirty="0" smtClean="0"/>
              <a:t> </a:t>
            </a:r>
            <a:endParaRPr lang="en-US" dirty="0"/>
          </a:p>
        </p:txBody>
      </p:sp>
    </p:spTree>
    <p:extLst>
      <p:ext uri="{BB962C8B-B14F-4D97-AF65-F5344CB8AC3E}">
        <p14:creationId xmlns:p14="http://schemas.microsoft.com/office/powerpoint/2010/main" val="8238967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524000"/>
            <a:ext cx="10515600" cy="4652963"/>
          </a:xfrm>
        </p:spPr>
        <p:txBody>
          <a:bodyPr>
            <a:normAutofit/>
          </a:bodyPr>
          <a:lstStyle/>
          <a:p>
            <a:pPr marL="0" indent="0" algn="r" rtl="1">
              <a:buNone/>
            </a:pPr>
            <a:r>
              <a:rPr lang="fa-IR" dirty="0"/>
              <a:t>دریافت کربوهیدرات به میزان 40 تا 50 درصد انرژی دریافتی کل در روز است.</a:t>
            </a:r>
          </a:p>
          <a:p>
            <a:pPr marL="0" indent="0" algn="r" rtl="1">
              <a:buNone/>
            </a:pPr>
            <a:r>
              <a:rPr lang="fa-IR" dirty="0"/>
              <a:t>دریافت کربوهیدرات در ورزشکاران ، بیش از 60 درصد انرژی دریافتی کل در روز است</a:t>
            </a:r>
            <a:r>
              <a:rPr lang="fa-IR" dirty="0" smtClean="0"/>
              <a:t>.</a:t>
            </a:r>
          </a:p>
          <a:p>
            <a:pPr marL="0" indent="0" algn="r" rtl="1">
              <a:buNone/>
            </a:pPr>
            <a:r>
              <a:rPr lang="fa-IR" dirty="0" smtClean="0"/>
              <a:t>دریافت مقدار زیاد قند های ساده با افزایش </a:t>
            </a:r>
            <a:r>
              <a:rPr lang="fa-IR" dirty="0"/>
              <a:t>خطر چاقی و بیماری های قلبی عروقی ارتباط دارد</a:t>
            </a:r>
            <a:r>
              <a:rPr lang="fa-IR" dirty="0" smtClean="0"/>
              <a:t>. </a:t>
            </a:r>
            <a:endParaRPr lang="fa-IR" dirty="0"/>
          </a:p>
          <a:p>
            <a:pPr marL="0" indent="0" algn="r">
              <a:buNone/>
            </a:pPr>
            <a:r>
              <a:rPr lang="fa-IR" dirty="0" smtClean="0"/>
              <a:t>رژیم های کم فیبر و پر قند ( قند ساده ) با افزایش خطر دیابت شیرین غیر وابسته به انسولین ( دیابت نوع دوم) ارتباط دارد.</a:t>
            </a:r>
          </a:p>
          <a:p>
            <a:pPr marL="0" indent="0" algn="r">
              <a:buNone/>
            </a:pPr>
            <a:r>
              <a:rPr lang="fa-IR" dirty="0" smtClean="0"/>
              <a:t>یکی از اثار منفی کربوهیدرات ها به ویژه ساکاروز پوسیدگی دندان ها می باشد.</a:t>
            </a:r>
          </a:p>
          <a:p>
            <a:pPr marL="0" indent="0" algn="r" rtl="1">
              <a:buNone/>
            </a:pPr>
            <a:r>
              <a:rPr lang="fa-IR" dirty="0" smtClean="0"/>
              <a:t>اگر قند همراه نوشیدنی های با </a:t>
            </a:r>
            <a:r>
              <a:rPr lang="en-US" dirty="0" smtClean="0"/>
              <a:t>PH</a:t>
            </a:r>
            <a:r>
              <a:rPr lang="fa-IR" dirty="0" smtClean="0"/>
              <a:t> پایین مصرف شود ( مانند نوشیدنی های شیرین یا نوشلبه های ورزشی ) خطر پوسیدگی دندان بیشتر هم می شود.</a:t>
            </a:r>
          </a:p>
          <a:p>
            <a:pPr algn="r"/>
            <a:endParaRPr lang="en-US" dirty="0"/>
          </a:p>
        </p:txBody>
      </p:sp>
    </p:spTree>
    <p:extLst>
      <p:ext uri="{BB962C8B-B14F-4D97-AF65-F5344CB8AC3E}">
        <p14:creationId xmlns:p14="http://schemas.microsoft.com/office/powerpoint/2010/main" val="36079293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تقسیم بندی کربوهیدرات:</a:t>
            </a:r>
            <a:endParaRPr lang="en-US" dirty="0"/>
          </a:p>
        </p:txBody>
      </p:sp>
      <p:sp>
        <p:nvSpPr>
          <p:cNvPr id="3" name="Content Placeholder 2"/>
          <p:cNvSpPr>
            <a:spLocks noGrp="1"/>
          </p:cNvSpPr>
          <p:nvPr>
            <p:ph idx="1"/>
          </p:nvPr>
        </p:nvSpPr>
        <p:spPr>
          <a:xfrm>
            <a:off x="838200" y="1825625"/>
            <a:ext cx="10515600" cy="4041775"/>
          </a:xfrm>
        </p:spPr>
        <p:txBody>
          <a:bodyPr>
            <a:normAutofit/>
          </a:bodyPr>
          <a:lstStyle/>
          <a:p>
            <a:pPr marL="0" indent="0" algn="r">
              <a:buNone/>
            </a:pPr>
            <a:r>
              <a:rPr lang="fa-IR" dirty="0" smtClean="0"/>
              <a:t>1-  تک قندی ها (منوساکارید)</a:t>
            </a:r>
          </a:p>
          <a:p>
            <a:pPr marL="0" indent="0" algn="r">
              <a:buNone/>
            </a:pPr>
            <a:r>
              <a:rPr lang="fa-IR" dirty="0" smtClean="0"/>
              <a:t>2-دوقندی ها (دی ساکارید)</a:t>
            </a:r>
          </a:p>
          <a:p>
            <a:pPr marL="0" indent="0" algn="r">
              <a:buNone/>
            </a:pPr>
            <a:r>
              <a:rPr lang="fa-IR" dirty="0" smtClean="0"/>
              <a:t>3-چند قندی ها (الیگو ساکارید و پلی ساکارید ها)</a:t>
            </a:r>
          </a:p>
          <a:p>
            <a:pPr marL="0" indent="0" algn="r">
              <a:buNone/>
            </a:pPr>
            <a:endParaRPr lang="fa-IR" dirty="0"/>
          </a:p>
          <a:p>
            <a:pPr marL="0" indent="0" algn="r">
              <a:buNone/>
            </a:pPr>
            <a:endParaRPr lang="fa-IR" dirty="0" smtClean="0"/>
          </a:p>
          <a:p>
            <a:pPr marL="0" indent="0" algn="r">
              <a:buNone/>
            </a:pPr>
            <a:r>
              <a:rPr lang="fa-IR" dirty="0" smtClean="0"/>
              <a:t>به تک قندی ها و دوقندی ها ، قند ، قند ساده و یا کربوهیدرات ساده گویند.</a:t>
            </a:r>
            <a:endParaRPr lang="en-US" dirty="0"/>
          </a:p>
        </p:txBody>
      </p:sp>
      <p:pic>
        <p:nvPicPr>
          <p:cNvPr id="2050" name="Picture 2" descr="هضم و جذب کربوهیدرات ها | علم نما"/>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533400"/>
            <a:ext cx="4876800" cy="3390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1911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sz="3600" dirty="0" smtClean="0">
                <a:solidFill>
                  <a:srgbClr val="FFC000">
                    <a:lumMod val="10000"/>
                  </a:srgbClr>
                </a:solidFill>
                <a:latin typeface="Calibri"/>
                <a:ea typeface="+mn-ea"/>
                <a:cs typeface="B Nazanin" panose="00000400000000000000" pitchFamily="2" charset="-78"/>
              </a:rPr>
              <a:t>منوساکاریدها:</a:t>
            </a:r>
            <a:endParaRPr lang="en-US" dirty="0"/>
          </a:p>
        </p:txBody>
      </p:sp>
      <p:sp>
        <p:nvSpPr>
          <p:cNvPr id="3" name="Content Placeholder 2"/>
          <p:cNvSpPr>
            <a:spLocks noGrp="1"/>
          </p:cNvSpPr>
          <p:nvPr>
            <p:ph idx="1"/>
          </p:nvPr>
        </p:nvSpPr>
        <p:spPr/>
        <p:txBody>
          <a:bodyPr/>
          <a:lstStyle/>
          <a:p>
            <a:pPr marL="0" indent="0" algn="r">
              <a:buNone/>
            </a:pPr>
            <a:r>
              <a:rPr lang="fa-IR" dirty="0" smtClean="0"/>
              <a:t>سه تک قندی گلوکز، فروکتوز و گالاکتوز در رژیم غذایی انسان وجود دارد.</a:t>
            </a:r>
          </a:p>
          <a:p>
            <a:pPr marL="0" indent="0" algn="r">
              <a:buNone/>
            </a:pPr>
            <a:r>
              <a:rPr lang="fa-IR" dirty="0" smtClean="0"/>
              <a:t>گلوکز تنها کربوهیدراتی است که می تواند در عضله اکسید شود.</a:t>
            </a:r>
          </a:p>
          <a:p>
            <a:pPr marL="0" indent="0" algn="r">
              <a:buNone/>
            </a:pPr>
            <a:r>
              <a:rPr lang="fa-IR" dirty="0" smtClean="0"/>
              <a:t>تبدیل گالاکتوز و فروکتوز به گلوکز با سرعت نسبتا پایین در کبد رخ می دهد .</a:t>
            </a:r>
          </a:p>
          <a:p>
            <a:pPr marL="0" indent="0" algn="r">
              <a:buNone/>
            </a:pPr>
            <a:r>
              <a:rPr lang="fa-IR" dirty="0" smtClean="0"/>
              <a:t>گالاکتوز به مقدار اندک در رژیم غذایی انسان وجود دارد، اما پس از هضم دوقندی شیر (لاکتوز) مقدار زیادی از ان ازاد می شود.</a:t>
            </a:r>
            <a:endParaRPr lang="en-US" dirty="0"/>
          </a:p>
        </p:txBody>
      </p:sp>
    </p:spTree>
    <p:extLst>
      <p:ext uri="{BB962C8B-B14F-4D97-AF65-F5344CB8AC3E}">
        <p14:creationId xmlns:p14="http://schemas.microsoft.com/office/powerpoint/2010/main" val="17316782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idx="1"/>
          </p:nvPr>
        </p:nvSpPr>
        <p:spPr>
          <a:xfrm>
            <a:off x="152400" y="2438400"/>
            <a:ext cx="11887200" cy="4114800"/>
          </a:xfrm>
        </p:spPr>
        <p:txBody>
          <a:bodyPr>
            <a:noAutofit/>
          </a:bodyPr>
          <a:lstStyle/>
          <a:p>
            <a:pPr algn="r" rtl="1">
              <a:lnSpc>
                <a:spcPct val="100000"/>
              </a:lnSpc>
              <a:buFont typeface="Wingdings" panose="05000000000000000000" pitchFamily="2" charset="2"/>
              <a:buNone/>
            </a:pPr>
            <a:r>
              <a:rPr kumimoji="1" lang="fa-IR" altLang="en-US" sz="3600" dirty="0" smtClean="0">
                <a:solidFill>
                  <a:schemeClr val="accent4">
                    <a:lumMod val="10000"/>
                  </a:schemeClr>
                </a:solidFill>
                <a:latin typeface="Verdana" pitchFamily="34" charset="0"/>
                <a:cs typeface="B Nazanin" panose="00000400000000000000" pitchFamily="2" charset="-78"/>
              </a:rPr>
              <a:t>2 </a:t>
            </a:r>
            <a:r>
              <a:rPr kumimoji="1" lang="fa-IR" altLang="en-US" sz="3600" dirty="0">
                <a:solidFill>
                  <a:schemeClr val="accent4">
                    <a:lumMod val="10000"/>
                  </a:schemeClr>
                </a:solidFill>
                <a:latin typeface="Verdana" pitchFamily="34" charset="0"/>
                <a:cs typeface="B Nazanin" panose="00000400000000000000" pitchFamily="2" charset="-78"/>
              </a:rPr>
              <a:t>منو ساکارید که یک ملکول آب از دست داده </a:t>
            </a:r>
            <a:r>
              <a:rPr kumimoji="1" lang="fa-IR" altLang="en-US" sz="3600" dirty="0" smtClean="0">
                <a:solidFill>
                  <a:schemeClr val="accent4">
                    <a:lumMod val="10000"/>
                  </a:schemeClr>
                </a:solidFill>
                <a:latin typeface="Verdana" pitchFamily="34" charset="0"/>
                <a:cs typeface="B Nazanin" panose="00000400000000000000" pitchFamily="2" charset="-78"/>
              </a:rPr>
              <a:t>است.</a:t>
            </a:r>
          </a:p>
          <a:p>
            <a:pPr algn="r" rtl="1">
              <a:lnSpc>
                <a:spcPct val="100000"/>
              </a:lnSpc>
              <a:buFont typeface="Wingdings" panose="05000000000000000000" pitchFamily="2" charset="2"/>
              <a:buNone/>
            </a:pPr>
            <a:r>
              <a:rPr kumimoji="1" lang="fa-IR" altLang="en-US" sz="3600" dirty="0">
                <a:solidFill>
                  <a:schemeClr val="accent4">
                    <a:lumMod val="10000"/>
                  </a:schemeClr>
                </a:solidFill>
                <a:latin typeface="Verdana" pitchFamily="34" charset="0"/>
                <a:cs typeface="B Nazanin" panose="00000400000000000000" pitchFamily="2" charset="-78"/>
              </a:rPr>
              <a:t>مهم ترین دو قندیها عبارتند از :</a:t>
            </a:r>
          </a:p>
          <a:p>
            <a:pPr algn="r" rtl="1">
              <a:lnSpc>
                <a:spcPct val="100000"/>
              </a:lnSpc>
              <a:buFont typeface="Wingdings" panose="05000000000000000000" pitchFamily="2" charset="2"/>
              <a:buNone/>
            </a:pPr>
            <a:r>
              <a:rPr kumimoji="1" lang="fa-IR" altLang="en-US" sz="3600" dirty="0" smtClean="0">
                <a:solidFill>
                  <a:schemeClr val="accent4">
                    <a:lumMod val="10000"/>
                  </a:schemeClr>
                </a:solidFill>
                <a:latin typeface="Verdana" pitchFamily="34" charset="0"/>
                <a:cs typeface="B Nazanin" panose="00000400000000000000" pitchFamily="2" charset="-78"/>
              </a:rPr>
              <a:t>ساکارز (</a:t>
            </a:r>
            <a:r>
              <a:rPr kumimoji="1" lang="fa-IR" altLang="en-US" sz="3600" dirty="0">
                <a:solidFill>
                  <a:schemeClr val="accent4">
                    <a:lumMod val="10000"/>
                  </a:schemeClr>
                </a:solidFill>
                <a:latin typeface="Verdana" pitchFamily="34" charset="0"/>
                <a:cs typeface="B Nazanin" panose="00000400000000000000" pitchFamily="2" charset="-78"/>
              </a:rPr>
              <a:t>گلوکز+فروکتوز</a:t>
            </a:r>
            <a:r>
              <a:rPr kumimoji="1" lang="fa-IR" altLang="en-US" sz="3600" dirty="0" smtClean="0">
                <a:solidFill>
                  <a:schemeClr val="accent4">
                    <a:lumMod val="10000"/>
                  </a:schemeClr>
                </a:solidFill>
                <a:latin typeface="Verdana" pitchFamily="34" charset="0"/>
                <a:cs typeface="B Nazanin" panose="00000400000000000000" pitchFamily="2" charset="-78"/>
              </a:rPr>
              <a:t>)،</a:t>
            </a:r>
          </a:p>
          <a:p>
            <a:pPr algn="r" rtl="1">
              <a:lnSpc>
                <a:spcPct val="100000"/>
              </a:lnSpc>
              <a:buFont typeface="Wingdings" panose="05000000000000000000" pitchFamily="2" charset="2"/>
              <a:buNone/>
            </a:pPr>
            <a:r>
              <a:rPr kumimoji="1" lang="fa-IR" altLang="en-US" sz="3600" dirty="0" smtClean="0">
                <a:solidFill>
                  <a:schemeClr val="accent4">
                    <a:lumMod val="10000"/>
                  </a:schemeClr>
                </a:solidFill>
                <a:latin typeface="Verdana" pitchFamily="34" charset="0"/>
                <a:cs typeface="B Nazanin" panose="00000400000000000000" pitchFamily="2" charset="-78"/>
              </a:rPr>
              <a:t>لاکتوز </a:t>
            </a:r>
            <a:r>
              <a:rPr kumimoji="1" lang="fa-IR" altLang="en-US" sz="3600" dirty="0">
                <a:solidFill>
                  <a:schemeClr val="accent4">
                    <a:lumMod val="10000"/>
                  </a:schemeClr>
                </a:solidFill>
                <a:latin typeface="Verdana" pitchFamily="34" charset="0"/>
                <a:cs typeface="B Nazanin" panose="00000400000000000000" pitchFamily="2" charset="-78"/>
              </a:rPr>
              <a:t>(گلوکز+گالاکتوز</a:t>
            </a:r>
            <a:r>
              <a:rPr kumimoji="1" lang="fa-IR" altLang="en-US" sz="3600" dirty="0" smtClean="0">
                <a:solidFill>
                  <a:schemeClr val="accent4">
                    <a:lumMod val="10000"/>
                  </a:schemeClr>
                </a:solidFill>
                <a:latin typeface="Verdana" pitchFamily="34" charset="0"/>
                <a:cs typeface="B Nazanin" panose="00000400000000000000" pitchFamily="2" charset="-78"/>
              </a:rPr>
              <a:t>)،</a:t>
            </a:r>
          </a:p>
          <a:p>
            <a:pPr algn="r" rtl="1">
              <a:lnSpc>
                <a:spcPct val="100000"/>
              </a:lnSpc>
              <a:buFont typeface="Wingdings" panose="05000000000000000000" pitchFamily="2" charset="2"/>
              <a:buNone/>
            </a:pPr>
            <a:r>
              <a:rPr kumimoji="1" lang="fa-IR" altLang="en-US" sz="3600" dirty="0" smtClean="0">
                <a:solidFill>
                  <a:schemeClr val="accent4">
                    <a:lumMod val="10000"/>
                  </a:schemeClr>
                </a:solidFill>
                <a:latin typeface="Verdana" pitchFamily="34" charset="0"/>
                <a:cs typeface="B Nazanin" panose="00000400000000000000" pitchFamily="2" charset="-78"/>
              </a:rPr>
              <a:t>مالتوز </a:t>
            </a:r>
            <a:r>
              <a:rPr kumimoji="1" lang="fa-IR" altLang="en-US" sz="3600" dirty="0">
                <a:solidFill>
                  <a:schemeClr val="accent4">
                    <a:lumMod val="10000"/>
                  </a:schemeClr>
                </a:solidFill>
                <a:latin typeface="Verdana" pitchFamily="34" charset="0"/>
                <a:cs typeface="B Nazanin" panose="00000400000000000000" pitchFamily="2" charset="-78"/>
              </a:rPr>
              <a:t>(</a:t>
            </a:r>
            <a:r>
              <a:rPr kumimoji="1" lang="fa-IR" altLang="en-US" sz="3600" dirty="0" smtClean="0">
                <a:solidFill>
                  <a:schemeClr val="accent4">
                    <a:lumMod val="10000"/>
                  </a:schemeClr>
                </a:solidFill>
                <a:latin typeface="Verdana" pitchFamily="34" charset="0"/>
                <a:cs typeface="B Nazanin" panose="00000400000000000000" pitchFamily="2" charset="-78"/>
              </a:rPr>
              <a:t>گلوکز+گلوکز)</a:t>
            </a:r>
          </a:p>
          <a:p>
            <a:pPr algn="r" rtl="1">
              <a:lnSpc>
                <a:spcPct val="100000"/>
              </a:lnSpc>
              <a:buFont typeface="Wingdings" panose="05000000000000000000" pitchFamily="2" charset="2"/>
              <a:buNone/>
            </a:pPr>
            <a:endParaRPr kumimoji="1" lang="fa-IR" altLang="en-US" sz="3600" dirty="0" smtClean="0">
              <a:solidFill>
                <a:schemeClr val="accent4">
                  <a:lumMod val="10000"/>
                </a:schemeClr>
              </a:solidFill>
              <a:latin typeface="Verdana" pitchFamily="34" charset="0"/>
              <a:cs typeface="B Nazanin" panose="00000400000000000000" pitchFamily="2" charset="-78"/>
            </a:endParaRPr>
          </a:p>
          <a:p>
            <a:pPr algn="r" rtl="1">
              <a:lnSpc>
                <a:spcPct val="100000"/>
              </a:lnSpc>
              <a:buFont typeface="Wingdings" panose="05000000000000000000" pitchFamily="2" charset="2"/>
              <a:buNone/>
            </a:pPr>
            <a:r>
              <a:rPr kumimoji="1" lang="fa-IR" altLang="en-US" sz="3600" dirty="0" smtClean="0">
                <a:solidFill>
                  <a:schemeClr val="accent4">
                    <a:lumMod val="10000"/>
                  </a:schemeClr>
                </a:solidFill>
                <a:latin typeface="Verdana" pitchFamily="34" charset="0"/>
                <a:cs typeface="B Nazanin" panose="00000400000000000000" pitchFamily="2" charset="-78"/>
              </a:rPr>
              <a:t> </a:t>
            </a:r>
            <a:endParaRPr kumimoji="1" lang="en-US" altLang="en-US" sz="3600" dirty="0">
              <a:solidFill>
                <a:schemeClr val="accent4">
                  <a:lumMod val="10000"/>
                </a:schemeClr>
              </a:solidFill>
              <a:latin typeface="Verdana" pitchFamily="34" charset="0"/>
              <a:cs typeface="B Nazanin" panose="00000400000000000000" pitchFamily="2" charset="-78"/>
            </a:endParaRPr>
          </a:p>
        </p:txBody>
      </p:sp>
      <p:sp>
        <p:nvSpPr>
          <p:cNvPr id="3" name="Title 1"/>
          <p:cNvSpPr>
            <a:spLocks noGrp="1"/>
          </p:cNvSpPr>
          <p:nvPr>
            <p:ph type="title"/>
          </p:nvPr>
        </p:nvSpPr>
        <p:spPr>
          <a:xfrm>
            <a:off x="1371600" y="762000"/>
            <a:ext cx="10515600" cy="1325563"/>
          </a:xfrm>
        </p:spPr>
        <p:txBody>
          <a:bodyPr/>
          <a:lstStyle/>
          <a:p>
            <a:pPr algn="r"/>
            <a:r>
              <a:rPr kumimoji="1" lang="fa-IR" altLang="en-US" dirty="0">
                <a:solidFill>
                  <a:schemeClr val="accent4">
                    <a:lumMod val="10000"/>
                  </a:schemeClr>
                </a:solidFill>
                <a:latin typeface="Verdana" pitchFamily="34" charset="0"/>
                <a:cs typeface="B Nazanin" panose="00000400000000000000" pitchFamily="2" charset="-78"/>
              </a:rPr>
              <a:t>دی ساکاریدها :</a:t>
            </a:r>
            <a:br>
              <a:rPr kumimoji="1" lang="fa-IR" altLang="en-US" dirty="0">
                <a:solidFill>
                  <a:schemeClr val="accent4">
                    <a:lumMod val="10000"/>
                  </a:schemeClr>
                </a:solidFill>
                <a:latin typeface="Verdana" pitchFamily="34" charset="0"/>
                <a:cs typeface="B Nazanin" panose="00000400000000000000" pitchFamily="2" charset="-78"/>
              </a:rPr>
            </a:br>
            <a:endParaRPr lang="en-US" dirty="0"/>
          </a:p>
        </p:txBody>
      </p:sp>
    </p:spTree>
    <p:extLst>
      <p:ext uri="{BB962C8B-B14F-4D97-AF65-F5344CB8AC3E}">
        <p14:creationId xmlns:p14="http://schemas.microsoft.com/office/powerpoint/2010/main" val="33750869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rtl="1">
              <a:lnSpc>
                <a:spcPct val="100000"/>
              </a:lnSpc>
              <a:buFont typeface="Wingdings" panose="05000000000000000000" pitchFamily="2" charset="2"/>
              <a:buNone/>
            </a:pPr>
            <a:r>
              <a:rPr kumimoji="1" lang="fa-IR" altLang="en-US" dirty="0">
                <a:solidFill>
                  <a:schemeClr val="accent4">
                    <a:lumMod val="10000"/>
                  </a:schemeClr>
                </a:solidFill>
                <a:latin typeface="Verdana" pitchFamily="34" charset="0"/>
                <a:cs typeface="B Nazanin" panose="00000400000000000000" pitchFamily="2" charset="-78"/>
              </a:rPr>
              <a:t>ساکارز فراوانترین دو قندی رژیم غذایی است.</a:t>
            </a:r>
          </a:p>
          <a:p>
            <a:pPr algn="r" rtl="1">
              <a:lnSpc>
                <a:spcPct val="100000"/>
              </a:lnSpc>
              <a:buFont typeface="Wingdings" panose="05000000000000000000" pitchFamily="2" charset="2"/>
              <a:buNone/>
            </a:pPr>
            <a:r>
              <a:rPr kumimoji="1" lang="fa-IR" altLang="en-US" dirty="0">
                <a:solidFill>
                  <a:schemeClr val="accent4">
                    <a:lumMod val="10000"/>
                  </a:schemeClr>
                </a:solidFill>
                <a:latin typeface="Verdana" pitchFamily="34" charset="0"/>
                <a:cs typeface="B Nazanin" panose="00000400000000000000" pitchFamily="2" charset="-78"/>
              </a:rPr>
              <a:t>غذاهای حاوی ساکارز عبارتند از</a:t>
            </a:r>
            <a:r>
              <a:rPr kumimoji="1" lang="fa-IR" altLang="en-US" dirty="0" smtClean="0">
                <a:solidFill>
                  <a:schemeClr val="accent4">
                    <a:lumMod val="10000"/>
                  </a:schemeClr>
                </a:solidFill>
                <a:latin typeface="Verdana" pitchFamily="34" charset="0"/>
                <a:cs typeface="B Nazanin" panose="00000400000000000000" pitchFamily="2" charset="-78"/>
              </a:rPr>
              <a:t>:</a:t>
            </a:r>
          </a:p>
          <a:p>
            <a:pPr algn="r" rtl="1">
              <a:lnSpc>
                <a:spcPct val="100000"/>
              </a:lnSpc>
              <a:buFont typeface="Wingdings" panose="05000000000000000000" pitchFamily="2" charset="2"/>
              <a:buNone/>
            </a:pPr>
            <a:r>
              <a:rPr kumimoji="1" lang="fa-IR" altLang="en-US" dirty="0" smtClean="0">
                <a:solidFill>
                  <a:schemeClr val="accent4">
                    <a:lumMod val="10000"/>
                  </a:schemeClr>
                </a:solidFill>
                <a:latin typeface="Verdana" pitchFamily="34" charset="0"/>
                <a:cs typeface="B Nazanin" panose="00000400000000000000" pitchFamily="2" charset="-78"/>
              </a:rPr>
              <a:t>چغندر و نیشکر ،شکر قهوه ای ،قند حبه ای ، عسل</a:t>
            </a:r>
          </a:p>
          <a:p>
            <a:pPr algn="r" rtl="1">
              <a:lnSpc>
                <a:spcPct val="100000"/>
              </a:lnSpc>
              <a:buFont typeface="Wingdings" panose="05000000000000000000" pitchFamily="2" charset="2"/>
              <a:buNone/>
            </a:pPr>
            <a:endParaRPr kumimoji="1" lang="fa-IR" altLang="en-US" dirty="0">
              <a:solidFill>
                <a:schemeClr val="accent4">
                  <a:lumMod val="10000"/>
                </a:schemeClr>
              </a:solidFill>
              <a:latin typeface="Verdana" pitchFamily="34" charset="0"/>
              <a:cs typeface="B Nazanin" panose="00000400000000000000" pitchFamily="2" charset="-78"/>
            </a:endParaRPr>
          </a:p>
          <a:p>
            <a:pPr algn="r" rtl="1">
              <a:lnSpc>
                <a:spcPct val="100000"/>
              </a:lnSpc>
              <a:buFont typeface="Wingdings" panose="05000000000000000000" pitchFamily="2" charset="2"/>
              <a:buNone/>
            </a:pPr>
            <a:r>
              <a:rPr kumimoji="1" lang="fa-IR" altLang="en-US" dirty="0" smtClean="0">
                <a:solidFill>
                  <a:schemeClr val="accent4">
                    <a:lumMod val="10000"/>
                  </a:schemeClr>
                </a:solidFill>
                <a:latin typeface="Verdana" pitchFamily="34" charset="0"/>
                <a:cs typeface="B Nazanin" panose="00000400000000000000" pitchFamily="2" charset="-78"/>
              </a:rPr>
              <a:t>لاکتوز یا قند شیر در شیر وجود دارد.</a:t>
            </a:r>
          </a:p>
          <a:p>
            <a:pPr algn="r" rtl="1">
              <a:lnSpc>
                <a:spcPct val="100000"/>
              </a:lnSpc>
              <a:buFont typeface="Wingdings" panose="05000000000000000000" pitchFamily="2" charset="2"/>
              <a:buNone/>
            </a:pPr>
            <a:endParaRPr kumimoji="1" lang="fa-IR" altLang="en-US" dirty="0">
              <a:solidFill>
                <a:schemeClr val="accent4">
                  <a:lumMod val="10000"/>
                </a:schemeClr>
              </a:solidFill>
              <a:latin typeface="Verdana" pitchFamily="34" charset="0"/>
              <a:cs typeface="B Nazanin" panose="00000400000000000000" pitchFamily="2" charset="-78"/>
            </a:endParaRPr>
          </a:p>
          <a:p>
            <a:pPr algn="r" rtl="1">
              <a:lnSpc>
                <a:spcPct val="100000"/>
              </a:lnSpc>
              <a:buFont typeface="Wingdings" panose="05000000000000000000" pitchFamily="2" charset="2"/>
              <a:buNone/>
            </a:pPr>
            <a:r>
              <a:rPr kumimoji="1" lang="fa-IR" altLang="en-US" dirty="0" smtClean="0">
                <a:solidFill>
                  <a:schemeClr val="accent4">
                    <a:lumMod val="10000"/>
                  </a:schemeClr>
                </a:solidFill>
                <a:latin typeface="Verdana" pitchFamily="34" charset="0"/>
                <a:cs typeface="B Nazanin" panose="00000400000000000000" pitchFamily="2" charset="-78"/>
              </a:rPr>
              <a:t>مالتوز به مقدار کمی در رژیم غذایی وجود دارد.</a:t>
            </a:r>
            <a:endParaRPr kumimoji="1" lang="fa-IR" altLang="en-US" dirty="0">
              <a:solidFill>
                <a:schemeClr val="accent4">
                  <a:lumMod val="10000"/>
                </a:schemeClr>
              </a:solidFill>
              <a:latin typeface="Verdana" pitchFamily="34" charset="0"/>
              <a:cs typeface="B Nazanin" panose="00000400000000000000" pitchFamily="2" charset="-78"/>
            </a:endParaRPr>
          </a:p>
          <a:p>
            <a:endParaRPr lang="en-US" dirty="0"/>
          </a:p>
        </p:txBody>
      </p:sp>
    </p:spTree>
    <p:extLst>
      <p:ext uri="{BB962C8B-B14F-4D97-AF65-F5344CB8AC3E}">
        <p14:creationId xmlns:p14="http://schemas.microsoft.com/office/powerpoint/2010/main" val="14779298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الیگو ساکارید ها و پلی ساکارید ها:</a:t>
            </a:r>
            <a:endParaRPr lang="en-US" dirty="0"/>
          </a:p>
        </p:txBody>
      </p:sp>
      <p:sp>
        <p:nvSpPr>
          <p:cNvPr id="3" name="Content Placeholder 2"/>
          <p:cNvSpPr>
            <a:spLocks noGrp="1"/>
          </p:cNvSpPr>
          <p:nvPr>
            <p:ph idx="1"/>
          </p:nvPr>
        </p:nvSpPr>
        <p:spPr/>
        <p:txBody>
          <a:bodyPr/>
          <a:lstStyle/>
          <a:p>
            <a:pPr algn="r" rtl="1">
              <a:lnSpc>
                <a:spcPct val="100000"/>
              </a:lnSpc>
              <a:buFont typeface="Wingdings" panose="05000000000000000000" pitchFamily="2" charset="2"/>
              <a:buNone/>
            </a:pPr>
            <a:r>
              <a:rPr kumimoji="1" lang="fa-IR" altLang="en-US" dirty="0" smtClean="0">
                <a:solidFill>
                  <a:schemeClr val="accent4">
                    <a:lumMod val="10000"/>
                  </a:schemeClr>
                </a:solidFill>
                <a:cs typeface="B Nazanin" panose="00000400000000000000" pitchFamily="2" charset="-78"/>
              </a:rPr>
              <a:t>الیگوساکاریدها:ترکیبی از 3 تا 9 تک قندی هستند و در بیشتر سبزیجات وجود دارند.</a:t>
            </a:r>
          </a:p>
          <a:p>
            <a:pPr algn="r" rtl="1">
              <a:lnSpc>
                <a:spcPct val="100000"/>
              </a:lnSpc>
              <a:buFont typeface="Wingdings" panose="05000000000000000000" pitchFamily="2" charset="2"/>
              <a:buNone/>
            </a:pPr>
            <a:r>
              <a:rPr kumimoji="1" lang="fa-IR" altLang="en-US" dirty="0" smtClean="0">
                <a:solidFill>
                  <a:schemeClr val="accent4">
                    <a:lumMod val="10000"/>
                  </a:schemeClr>
                </a:solidFill>
                <a:cs typeface="B Nazanin" panose="00000400000000000000" pitchFamily="2" charset="-78"/>
              </a:rPr>
              <a:t>پلی ساکاریدها:شامل 10 بیش از هزاران تک قندی ترکیب شده در یک ملکول هستند.</a:t>
            </a:r>
          </a:p>
          <a:p>
            <a:pPr algn="r" rtl="1">
              <a:lnSpc>
                <a:spcPct val="100000"/>
              </a:lnSpc>
              <a:buFont typeface="Wingdings" panose="05000000000000000000" pitchFamily="2" charset="2"/>
              <a:buNone/>
            </a:pPr>
            <a:r>
              <a:rPr kumimoji="1" lang="fa-IR" altLang="en-US" dirty="0" smtClean="0">
                <a:solidFill>
                  <a:schemeClr val="accent4">
                    <a:lumMod val="10000"/>
                  </a:schemeClr>
                </a:solidFill>
                <a:cs typeface="B Nazanin" panose="00000400000000000000" pitchFamily="2" charset="-78"/>
              </a:rPr>
              <a:t>انواع </a:t>
            </a:r>
            <a:r>
              <a:rPr kumimoji="1" lang="fa-IR" altLang="en-US" dirty="0">
                <a:solidFill>
                  <a:schemeClr val="accent4">
                    <a:lumMod val="10000"/>
                  </a:schemeClr>
                </a:solidFill>
                <a:cs typeface="B Nazanin" panose="00000400000000000000" pitchFamily="2" charset="-78"/>
              </a:rPr>
              <a:t>پلی ساکاریدها </a:t>
            </a:r>
            <a:r>
              <a:rPr kumimoji="1" lang="fa-IR" altLang="en-US" dirty="0" smtClean="0">
                <a:solidFill>
                  <a:schemeClr val="accent4">
                    <a:lumMod val="10000"/>
                  </a:schemeClr>
                </a:solidFill>
                <a:cs typeface="B Nazanin" panose="00000400000000000000" pitchFamily="2" charset="-78"/>
              </a:rPr>
              <a:t>:</a:t>
            </a:r>
          </a:p>
          <a:p>
            <a:pPr algn="r" rtl="1">
              <a:lnSpc>
                <a:spcPct val="100000"/>
              </a:lnSpc>
              <a:buFont typeface="Wingdings" panose="05000000000000000000" pitchFamily="2" charset="2"/>
              <a:buNone/>
            </a:pPr>
            <a:r>
              <a:rPr kumimoji="1" lang="fa-IR" altLang="en-US" dirty="0" smtClean="0">
                <a:solidFill>
                  <a:schemeClr val="accent4">
                    <a:lumMod val="10000"/>
                  </a:schemeClr>
                </a:solidFill>
                <a:cs typeface="B Nazanin" panose="00000400000000000000" pitchFamily="2" charset="-78"/>
              </a:rPr>
              <a:t>فیبر،نشاسته</a:t>
            </a:r>
            <a:r>
              <a:rPr kumimoji="1" lang="fa-IR" altLang="en-US" dirty="0">
                <a:solidFill>
                  <a:schemeClr val="accent4">
                    <a:lumMod val="10000"/>
                  </a:schemeClr>
                </a:solidFill>
                <a:cs typeface="B Nazanin" panose="00000400000000000000" pitchFamily="2" charset="-78"/>
              </a:rPr>
              <a:t>، گلیکوژن</a:t>
            </a:r>
          </a:p>
          <a:p>
            <a:endParaRPr lang="en-US" dirty="0"/>
          </a:p>
        </p:txBody>
      </p:sp>
    </p:spTree>
    <p:extLst>
      <p:ext uri="{BB962C8B-B14F-4D97-AF65-F5344CB8AC3E}">
        <p14:creationId xmlns:p14="http://schemas.microsoft.com/office/powerpoint/2010/main" val="25262939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kumimoji="1" lang="fa-IR" altLang="en-US" dirty="0">
                <a:solidFill>
                  <a:schemeClr val="accent4">
                    <a:lumMod val="10000"/>
                  </a:schemeClr>
                </a:solidFill>
                <a:cs typeface="B Nazanin" panose="00000400000000000000" pitchFamily="2" charset="-78"/>
              </a:rPr>
              <a:t>نشاسته:</a:t>
            </a:r>
            <a:endParaRPr lang="en-US" dirty="0"/>
          </a:p>
        </p:txBody>
      </p:sp>
      <p:sp>
        <p:nvSpPr>
          <p:cNvPr id="4" name="Content Placeholder 3"/>
          <p:cNvSpPr>
            <a:spLocks noGrp="1"/>
          </p:cNvSpPr>
          <p:nvPr>
            <p:ph idx="1"/>
          </p:nvPr>
        </p:nvSpPr>
        <p:spPr>
          <a:xfrm>
            <a:off x="838200" y="1825625"/>
            <a:ext cx="10515600" cy="4785926"/>
          </a:xfrm>
          <a:prstGeom prst="rect">
            <a:avLst/>
          </a:prstGeom>
        </p:spPr>
        <p:txBody>
          <a:bodyPr>
            <a:spAutoFit/>
          </a:bodyPr>
          <a:lstStyle/>
          <a:p>
            <a:pPr algn="r" rtl="1">
              <a:lnSpc>
                <a:spcPct val="100000"/>
              </a:lnSpc>
              <a:buFont typeface="Wingdings" panose="05000000000000000000" pitchFamily="2" charset="2"/>
              <a:buNone/>
            </a:pPr>
            <a:r>
              <a:rPr kumimoji="1" lang="fa-IR" altLang="en-US" dirty="0" smtClean="0">
                <a:solidFill>
                  <a:schemeClr val="accent4">
                    <a:lumMod val="10000"/>
                  </a:schemeClr>
                </a:solidFill>
                <a:cs typeface="B Nazanin" panose="00000400000000000000" pitchFamily="2" charset="-78"/>
              </a:rPr>
              <a:t>نشاسته یا کربوهیدرات های پیچیده در بذر گیاهان ، برنج ، ذرت و حبوبات وجود دارند که در تهیه نان ، ارد ، پاستا ، و شیرینی به کار می روند.</a:t>
            </a:r>
          </a:p>
          <a:p>
            <a:pPr algn="r" rtl="1">
              <a:lnSpc>
                <a:spcPct val="100000"/>
              </a:lnSpc>
              <a:buFont typeface="Wingdings" panose="05000000000000000000" pitchFamily="2" charset="2"/>
              <a:buNone/>
            </a:pPr>
            <a:r>
              <a:rPr kumimoji="1" lang="fa-IR" altLang="en-US" dirty="0" smtClean="0">
                <a:solidFill>
                  <a:schemeClr val="accent4">
                    <a:lumMod val="10000"/>
                  </a:schemeClr>
                </a:solidFill>
                <a:cs typeface="B Nazanin" panose="00000400000000000000" pitchFamily="2" charset="-78"/>
              </a:rPr>
              <a:t>دو شکل متفاوت نشاسته امیلوپکتین و امیلوز می باشد.نشاسته حاوی امیلوپکتین به سرعت هضم و جذب می شود ، در حالیکه اگر حاوی امیلوز باشد ، هضم ان به کندی صورت می گیرد.بیشتر نشاسته ها حاوی </a:t>
            </a:r>
            <a:r>
              <a:rPr kumimoji="1" lang="fa-IR" altLang="en-US" dirty="0">
                <a:solidFill>
                  <a:schemeClr val="accent4">
                    <a:lumMod val="10000"/>
                  </a:schemeClr>
                </a:solidFill>
                <a:cs typeface="B Nazanin" panose="00000400000000000000" pitchFamily="2" charset="-78"/>
              </a:rPr>
              <a:t>امیلوپکتین و امیلوز </a:t>
            </a:r>
            <a:r>
              <a:rPr kumimoji="1" lang="fa-IR" altLang="en-US" dirty="0" smtClean="0">
                <a:solidFill>
                  <a:schemeClr val="accent4">
                    <a:lumMod val="10000"/>
                  </a:schemeClr>
                </a:solidFill>
                <a:cs typeface="B Nazanin" panose="00000400000000000000" pitchFamily="2" charset="-78"/>
              </a:rPr>
              <a:t>می باشند.</a:t>
            </a:r>
          </a:p>
          <a:p>
            <a:pPr algn="r" rtl="1">
              <a:lnSpc>
                <a:spcPct val="100000"/>
              </a:lnSpc>
              <a:buFont typeface="Wingdings" panose="05000000000000000000" pitchFamily="2" charset="2"/>
              <a:buNone/>
            </a:pPr>
            <a:r>
              <a:rPr kumimoji="1" lang="fa-IR" altLang="en-US" dirty="0" smtClean="0">
                <a:solidFill>
                  <a:schemeClr val="accent4">
                    <a:lumMod val="10000"/>
                  </a:schemeClr>
                </a:solidFill>
                <a:cs typeface="B Nazanin" panose="00000400000000000000" pitchFamily="2" charset="-78"/>
              </a:rPr>
              <a:t>50 درصد کل کربوهیدرات روزانه ، نشاسته است.</a:t>
            </a:r>
          </a:p>
          <a:p>
            <a:pPr algn="r" rtl="1">
              <a:lnSpc>
                <a:spcPct val="100000"/>
              </a:lnSpc>
              <a:buFont typeface="Wingdings" panose="05000000000000000000" pitchFamily="2" charset="2"/>
              <a:buNone/>
            </a:pPr>
            <a:endParaRPr kumimoji="1" lang="fa-IR" altLang="en-US" dirty="0">
              <a:solidFill>
                <a:schemeClr val="accent4">
                  <a:lumMod val="10000"/>
                </a:schemeClr>
              </a:solidFill>
              <a:cs typeface="B Nazanin" panose="00000400000000000000" pitchFamily="2" charset="-78"/>
            </a:endParaRPr>
          </a:p>
        </p:txBody>
      </p:sp>
    </p:spTree>
    <p:extLst>
      <p:ext uri="{BB962C8B-B14F-4D97-AF65-F5344CB8AC3E}">
        <p14:creationId xmlns:p14="http://schemas.microsoft.com/office/powerpoint/2010/main" val="41072529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گلیکوژن:</a:t>
            </a:r>
            <a:endParaRPr lang="en-US" dirty="0"/>
          </a:p>
        </p:txBody>
      </p:sp>
      <p:sp>
        <p:nvSpPr>
          <p:cNvPr id="3" name="Content Placeholder 2"/>
          <p:cNvSpPr>
            <a:spLocks noGrp="1"/>
          </p:cNvSpPr>
          <p:nvPr>
            <p:ph idx="1"/>
          </p:nvPr>
        </p:nvSpPr>
        <p:spPr>
          <a:xfrm>
            <a:off x="838200" y="1981200"/>
            <a:ext cx="10515600" cy="3279775"/>
          </a:xfrm>
        </p:spPr>
        <p:txBody>
          <a:bodyPr/>
          <a:lstStyle/>
          <a:p>
            <a:pPr marL="0" indent="0" algn="r">
              <a:buNone/>
            </a:pPr>
            <a:r>
              <a:rPr lang="fa-IR" dirty="0" smtClean="0"/>
              <a:t>شکل ذخیره شده کربوهیدرات در حیوانات و انسان است.</a:t>
            </a:r>
          </a:p>
          <a:p>
            <a:pPr marL="0" indent="0" algn="r">
              <a:buNone/>
            </a:pPr>
            <a:r>
              <a:rPr lang="fa-IR" dirty="0" smtClean="0"/>
              <a:t>گلیکوژن در کبد (80 تا 100گرم) و در عضله اسکلتی ( 300 تا 900 گرم ) ذخیره می شود.</a:t>
            </a:r>
            <a:endParaRPr lang="en-US" dirty="0"/>
          </a:p>
        </p:txBody>
      </p:sp>
    </p:spTree>
    <p:extLst>
      <p:ext uri="{BB962C8B-B14F-4D97-AF65-F5344CB8AC3E}">
        <p14:creationId xmlns:p14="http://schemas.microsoft.com/office/powerpoint/2010/main" val="39246167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kumimoji="1" lang="fa-IR" altLang="en-US" dirty="0" smtClean="0">
                <a:solidFill>
                  <a:schemeClr val="accent4">
                    <a:lumMod val="10000"/>
                  </a:schemeClr>
                </a:solidFill>
                <a:cs typeface="B Nazanin" panose="00000400000000000000" pitchFamily="2" charset="-78"/>
              </a:rPr>
              <a:t>فیبر </a:t>
            </a:r>
            <a:r>
              <a:rPr kumimoji="1" lang="fa-IR" altLang="en-US" dirty="0">
                <a:solidFill>
                  <a:schemeClr val="accent4">
                    <a:lumMod val="10000"/>
                  </a:schemeClr>
                </a:solidFill>
                <a:cs typeface="B Nazanin" panose="00000400000000000000" pitchFamily="2" charset="-78"/>
              </a:rPr>
              <a:t>:</a:t>
            </a:r>
            <a:endParaRPr lang="en-US" dirty="0"/>
          </a:p>
        </p:txBody>
      </p:sp>
      <p:sp>
        <p:nvSpPr>
          <p:cNvPr id="3" name="Content Placeholder 2"/>
          <p:cNvSpPr>
            <a:spLocks noGrp="1"/>
          </p:cNvSpPr>
          <p:nvPr>
            <p:ph idx="1"/>
          </p:nvPr>
        </p:nvSpPr>
        <p:spPr>
          <a:xfrm>
            <a:off x="838200" y="1600200"/>
            <a:ext cx="10515600" cy="5029199"/>
          </a:xfrm>
        </p:spPr>
        <p:txBody>
          <a:bodyPr>
            <a:normAutofit fontScale="92500" lnSpcReduction="10000"/>
          </a:bodyPr>
          <a:lstStyle/>
          <a:p>
            <a:pPr marL="0" indent="0" algn="r" rtl="1">
              <a:buNone/>
            </a:pPr>
            <a:r>
              <a:rPr kumimoji="1" lang="fa-IR" altLang="en-US" dirty="0">
                <a:solidFill>
                  <a:schemeClr val="accent4">
                    <a:lumMod val="10000"/>
                  </a:schemeClr>
                </a:solidFill>
                <a:cs typeface="B Nazanin" panose="00000400000000000000" pitchFamily="2" charset="-78"/>
              </a:rPr>
              <a:t>فیبر </a:t>
            </a:r>
            <a:r>
              <a:rPr kumimoji="1" lang="fa-IR" altLang="en-US" dirty="0" smtClean="0">
                <a:solidFill>
                  <a:schemeClr val="accent4">
                    <a:lumMod val="10000"/>
                  </a:schemeClr>
                </a:solidFill>
                <a:cs typeface="B Nazanin" panose="00000400000000000000" pitchFamily="2" charset="-78"/>
              </a:rPr>
              <a:t>به شکل  </a:t>
            </a:r>
            <a:r>
              <a:rPr kumimoji="1" lang="fa-IR" altLang="en-US" dirty="0">
                <a:solidFill>
                  <a:schemeClr val="accent4">
                    <a:lumMod val="10000"/>
                  </a:schemeClr>
                </a:solidFill>
                <a:cs typeface="B Nazanin" panose="00000400000000000000" pitchFamily="2" charset="-78"/>
              </a:rPr>
              <a:t>سلولز ، صمغ گیاهی ، پکتین ( ژله گیاهی) میباشد.</a:t>
            </a:r>
            <a:endParaRPr lang="en-US" dirty="0"/>
          </a:p>
          <a:p>
            <a:pPr marL="0" indent="0" algn="r" rtl="1">
              <a:buNone/>
            </a:pPr>
            <a:r>
              <a:rPr kumimoji="1" lang="fa-IR" altLang="en-US" dirty="0" smtClean="0">
                <a:solidFill>
                  <a:schemeClr val="accent4">
                    <a:lumMod val="10000"/>
                  </a:schemeClr>
                </a:solidFill>
                <a:cs typeface="B Nazanin" panose="00000400000000000000" pitchFamily="2" charset="-78"/>
              </a:rPr>
              <a:t>فیبر شکل گیاهی چند قندی هاست ، مانند سلولز که سازنده </a:t>
            </a:r>
            <a:r>
              <a:rPr kumimoji="1" lang="fa-IR" altLang="en-US" dirty="0">
                <a:solidFill>
                  <a:schemeClr val="accent4">
                    <a:lumMod val="10000"/>
                  </a:schemeClr>
                </a:solidFill>
                <a:cs typeface="B Nazanin" panose="00000400000000000000" pitchFamily="2" charset="-78"/>
              </a:rPr>
              <a:t>دیواره ساختمان گیاهان </a:t>
            </a:r>
            <a:r>
              <a:rPr kumimoji="1" lang="fa-IR" altLang="en-US" dirty="0" smtClean="0">
                <a:solidFill>
                  <a:schemeClr val="accent4">
                    <a:lumMod val="10000"/>
                  </a:schemeClr>
                </a:solidFill>
                <a:cs typeface="B Nazanin" panose="00000400000000000000" pitchFamily="2" charset="-78"/>
              </a:rPr>
              <a:t>است.</a:t>
            </a:r>
          </a:p>
          <a:p>
            <a:pPr marL="0" indent="0" algn="r" rtl="1">
              <a:buNone/>
            </a:pPr>
            <a:r>
              <a:rPr kumimoji="1" lang="fa-IR" altLang="en-US" dirty="0" smtClean="0">
                <a:solidFill>
                  <a:schemeClr val="accent4">
                    <a:lumMod val="10000"/>
                  </a:schemeClr>
                </a:solidFill>
                <a:cs typeface="B Nazanin" panose="00000400000000000000" pitchFamily="2" charset="-78"/>
              </a:rPr>
              <a:t> </a:t>
            </a:r>
            <a:r>
              <a:rPr kumimoji="1" lang="fa-IR" altLang="en-US" dirty="0">
                <a:solidFill>
                  <a:schemeClr val="accent4">
                    <a:lumMod val="10000"/>
                  </a:schemeClr>
                </a:solidFill>
                <a:cs typeface="B Nazanin" panose="00000400000000000000" pitchFamily="2" charset="-78"/>
              </a:rPr>
              <a:t>در برابر آنزیم های گوارشی مقاوم </a:t>
            </a:r>
            <a:r>
              <a:rPr kumimoji="1" lang="fa-IR" altLang="en-US" dirty="0" smtClean="0">
                <a:solidFill>
                  <a:schemeClr val="accent4">
                    <a:lumMod val="10000"/>
                  </a:schemeClr>
                </a:solidFill>
                <a:cs typeface="B Nazanin" panose="00000400000000000000" pitchFamily="2" charset="-78"/>
              </a:rPr>
              <a:t>است، بنابراین  </a:t>
            </a:r>
            <a:r>
              <a:rPr kumimoji="1" lang="fa-IR" altLang="en-US" dirty="0">
                <a:solidFill>
                  <a:schemeClr val="accent4">
                    <a:lumMod val="10000"/>
                  </a:schemeClr>
                </a:solidFill>
                <a:cs typeface="B Nazanin" panose="00000400000000000000" pitchFamily="2" charset="-78"/>
              </a:rPr>
              <a:t>در بدن جذب نمی شود </a:t>
            </a:r>
            <a:r>
              <a:rPr kumimoji="1" lang="fa-IR" altLang="en-US" dirty="0" smtClean="0">
                <a:solidFill>
                  <a:schemeClr val="accent4">
                    <a:lumMod val="10000"/>
                  </a:schemeClr>
                </a:solidFill>
                <a:cs typeface="B Nazanin" panose="00000400000000000000" pitchFamily="2" charset="-78"/>
              </a:rPr>
              <a:t>و  </a:t>
            </a:r>
            <a:r>
              <a:rPr kumimoji="1" lang="fa-IR" altLang="en-US" dirty="0">
                <a:solidFill>
                  <a:schemeClr val="accent4">
                    <a:lumMod val="10000"/>
                  </a:schemeClr>
                </a:solidFill>
                <a:cs typeface="B Nazanin" panose="00000400000000000000" pitchFamily="2" charset="-78"/>
              </a:rPr>
              <a:t>به دفع مواد زاید کمک می کند</a:t>
            </a:r>
            <a:r>
              <a:rPr kumimoji="1" lang="fa-IR" altLang="en-US" dirty="0" smtClean="0">
                <a:solidFill>
                  <a:schemeClr val="accent4">
                    <a:lumMod val="10000"/>
                  </a:schemeClr>
                </a:solidFill>
                <a:cs typeface="B Nazanin" panose="00000400000000000000" pitchFamily="2" charset="-78"/>
              </a:rPr>
              <a:t>.</a:t>
            </a:r>
          </a:p>
          <a:p>
            <a:pPr marL="0" indent="0" algn="r" rtl="1">
              <a:buNone/>
            </a:pPr>
            <a:r>
              <a:rPr kumimoji="1" lang="fa-IR" altLang="en-US" dirty="0" smtClean="0">
                <a:solidFill>
                  <a:schemeClr val="accent4">
                    <a:lumMod val="10000"/>
                  </a:schemeClr>
                </a:solidFill>
                <a:cs typeface="B Nazanin" panose="00000400000000000000" pitchFamily="2" charset="-78"/>
              </a:rPr>
              <a:t>فیبر سرعت تخلیه معده را کاهش و جذب کلسیم را کاهش می دهد.</a:t>
            </a:r>
          </a:p>
          <a:p>
            <a:pPr marL="0" indent="0" algn="r" rtl="1">
              <a:buNone/>
            </a:pPr>
            <a:r>
              <a:rPr kumimoji="1" lang="fa-IR" altLang="en-US" dirty="0" smtClean="0">
                <a:solidFill>
                  <a:schemeClr val="accent4">
                    <a:lumMod val="10000"/>
                  </a:schemeClr>
                </a:solidFill>
                <a:cs typeface="B Nazanin" panose="00000400000000000000" pitchFamily="2" charset="-78"/>
              </a:rPr>
              <a:t>فیبر حجم غذا را افزایش و باعث افزایش احساس سیری می شود و می تواند 100 تا 200 کیلو کالری در روز دریافت انرژی را کاهش دهد.</a:t>
            </a:r>
          </a:p>
          <a:p>
            <a:pPr marL="0" indent="0" algn="r" rtl="1">
              <a:buNone/>
            </a:pPr>
            <a:r>
              <a:rPr kumimoji="1" lang="fa-IR" altLang="en-US" dirty="0" smtClean="0">
                <a:solidFill>
                  <a:schemeClr val="accent4">
                    <a:lumMod val="10000"/>
                  </a:schemeClr>
                </a:solidFill>
                <a:cs typeface="B Nazanin" panose="00000400000000000000" pitchFamily="2" charset="-78"/>
              </a:rPr>
              <a:t>فیبر در سبزیجات و میوه ها  ،غلات و حبوبات مانند گندم ، جو ، سیب و پرتقال وجود دارد.</a:t>
            </a:r>
            <a:endParaRPr kumimoji="1" lang="fa-IR" altLang="en-US" dirty="0">
              <a:solidFill>
                <a:schemeClr val="accent4">
                  <a:lumMod val="10000"/>
                </a:schemeClr>
              </a:solidFill>
              <a:cs typeface="B Nazanin" panose="00000400000000000000" pitchFamily="2" charset="-78"/>
            </a:endParaRPr>
          </a:p>
        </p:txBody>
      </p:sp>
    </p:spTree>
    <p:extLst>
      <p:ext uri="{BB962C8B-B14F-4D97-AF65-F5344CB8AC3E}">
        <p14:creationId xmlns:p14="http://schemas.microsoft.com/office/powerpoint/2010/main" val="27688935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371600"/>
            <a:ext cx="10515600" cy="4805363"/>
          </a:xfrm>
        </p:spPr>
        <p:txBody>
          <a:bodyPr/>
          <a:lstStyle/>
          <a:p>
            <a:pPr marL="0" indent="0" algn="r" rtl="1">
              <a:buNone/>
            </a:pPr>
            <a:r>
              <a:rPr lang="fa-IR" dirty="0" smtClean="0"/>
              <a:t>فیبر با کاهش کلسترول ،</a:t>
            </a:r>
            <a:r>
              <a:rPr lang="fa-IR" dirty="0"/>
              <a:t> کاهش</a:t>
            </a:r>
            <a:r>
              <a:rPr lang="fa-IR" dirty="0" smtClean="0"/>
              <a:t> تری گلیسرید ، </a:t>
            </a:r>
            <a:r>
              <a:rPr lang="fa-IR" dirty="0"/>
              <a:t>کاهش </a:t>
            </a:r>
            <a:r>
              <a:rPr lang="fa-IR" dirty="0" smtClean="0"/>
              <a:t>پاسخ گلایسمیک و کاهش پر فشار خونی می تواند خطر بیماریهای قلبی- عروقی را کاهش دهد.</a:t>
            </a:r>
          </a:p>
          <a:p>
            <a:pPr marL="0" indent="0" algn="r" rtl="1">
              <a:buNone/>
            </a:pPr>
            <a:r>
              <a:rPr lang="fa-IR" dirty="0"/>
              <a:t>فیبر با کاهش هضم و جذب در روده باعث کاهش قند خون و در نتیجه کاهش دیابت می شود.</a:t>
            </a:r>
          </a:p>
          <a:p>
            <a:pPr marL="0" indent="0" algn="r" rtl="1">
              <a:buNone/>
            </a:pPr>
            <a:r>
              <a:rPr lang="fa-IR" dirty="0" smtClean="0"/>
              <a:t>فیبر از بروز سرطان کولون جلوگیری می کند، که ممکن به دلایل زیر باشد:</a:t>
            </a:r>
          </a:p>
          <a:p>
            <a:pPr marL="0" indent="0" algn="r" rtl="1">
              <a:buNone/>
            </a:pPr>
            <a:r>
              <a:rPr lang="fa-IR" dirty="0" smtClean="0"/>
              <a:t>1-کاهش زمان عبور غذا در روده به دلیل مصرف فیبر</a:t>
            </a:r>
          </a:p>
          <a:p>
            <a:pPr marL="0" indent="0" algn="r" rtl="1">
              <a:buNone/>
            </a:pPr>
            <a:r>
              <a:rPr lang="fa-IR" dirty="0" smtClean="0"/>
              <a:t>2-خود فیبر میتواند برخی عوامل سرطان زا را جذب کند.</a:t>
            </a:r>
          </a:p>
          <a:p>
            <a:pPr marL="0" indent="0" algn="r" rtl="1">
              <a:buNone/>
            </a:pPr>
            <a:r>
              <a:rPr lang="fa-IR" dirty="0" smtClean="0"/>
              <a:t>3-دریافت فیبر باعث تغییر در عادت های تغذیه ای شده و مثلا با کاهش دریافت چربی باعث کاهش حضور مواد سرطان زا باشد.</a:t>
            </a:r>
          </a:p>
          <a:p>
            <a:pPr marL="0" indent="0" algn="r" rtl="1">
              <a:buNone/>
            </a:pPr>
            <a:endParaRPr lang="en-US" dirty="0"/>
          </a:p>
        </p:txBody>
      </p:sp>
    </p:spTree>
    <p:extLst>
      <p:ext uri="{BB962C8B-B14F-4D97-AF65-F5344CB8AC3E}">
        <p14:creationId xmlns:p14="http://schemas.microsoft.com/office/powerpoint/2010/main" val="23073368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fa-IR" dirty="0">
                <a:solidFill>
                  <a:schemeClr val="accent4">
                    <a:lumMod val="10000"/>
                  </a:schemeClr>
                </a:solidFill>
                <a:cs typeface="B Nazanin" panose="00000400000000000000" pitchFamily="2" charset="-78"/>
              </a:rPr>
              <a:t>پروتئین </a:t>
            </a:r>
            <a:r>
              <a:rPr lang="fa-IR" dirty="0" smtClean="0">
                <a:solidFill>
                  <a:schemeClr val="accent4">
                    <a:lumMod val="10000"/>
                  </a:schemeClr>
                </a:solidFill>
                <a:cs typeface="B Nazanin" panose="00000400000000000000" pitchFamily="2" charset="-78"/>
              </a:rPr>
              <a:t>:</a:t>
            </a:r>
            <a:br>
              <a:rPr lang="fa-IR" dirty="0" smtClean="0">
                <a:solidFill>
                  <a:schemeClr val="accent4">
                    <a:lumMod val="10000"/>
                  </a:schemeClr>
                </a:solidFill>
                <a:cs typeface="B Nazanin" panose="00000400000000000000" pitchFamily="2" charset="-78"/>
              </a:rPr>
            </a:br>
            <a:r>
              <a:rPr lang="fa-IR" sz="3100" dirty="0" smtClean="0">
                <a:solidFill>
                  <a:srgbClr val="FF0000"/>
                </a:solidFill>
                <a:cs typeface="B Nazanin" panose="00000400000000000000" pitchFamily="2" charset="-78"/>
              </a:rPr>
              <a:t>نقش </a:t>
            </a:r>
            <a:r>
              <a:rPr lang="fa-IR" sz="3100" dirty="0">
                <a:solidFill>
                  <a:srgbClr val="FF0000"/>
                </a:solidFill>
                <a:cs typeface="B Nazanin" panose="00000400000000000000" pitchFamily="2" charset="-78"/>
              </a:rPr>
              <a:t>پروتئین را در بدن توضیح دهید.</a:t>
            </a:r>
            <a:br>
              <a:rPr lang="fa-IR" sz="3100" dirty="0">
                <a:solidFill>
                  <a:srgbClr val="FF0000"/>
                </a:solidFill>
                <a:cs typeface="B Nazanin" panose="00000400000000000000" pitchFamily="2" charset="-78"/>
              </a:rPr>
            </a:br>
            <a:r>
              <a:rPr lang="fa-IR" sz="3100" dirty="0" smtClean="0">
                <a:solidFill>
                  <a:schemeClr val="accent4">
                    <a:lumMod val="10000"/>
                  </a:schemeClr>
                </a:solidFill>
                <a:cs typeface="B Nazanin" panose="00000400000000000000" pitchFamily="2" charset="-78"/>
              </a:rPr>
              <a:t> </a:t>
            </a:r>
            <a:r>
              <a:rPr lang="fa-IR" sz="3100" dirty="0">
                <a:solidFill>
                  <a:schemeClr val="accent4">
                    <a:lumMod val="10000"/>
                  </a:schemeClr>
                </a:solidFill>
                <a:cs typeface="B Nazanin" panose="00000400000000000000" pitchFamily="2" charset="-78"/>
              </a:rPr>
              <a:t/>
            </a:r>
            <a:br>
              <a:rPr lang="fa-IR" sz="3100" dirty="0">
                <a:solidFill>
                  <a:schemeClr val="accent4">
                    <a:lumMod val="10000"/>
                  </a:schemeClr>
                </a:solidFill>
                <a:cs typeface="B Nazanin" panose="00000400000000000000" pitchFamily="2" charset="-78"/>
              </a:rPr>
            </a:br>
            <a:endParaRPr lang="en-US" dirty="0"/>
          </a:p>
        </p:txBody>
      </p:sp>
      <p:sp>
        <p:nvSpPr>
          <p:cNvPr id="3" name="Content Placeholder 2"/>
          <p:cNvSpPr>
            <a:spLocks noGrp="1"/>
          </p:cNvSpPr>
          <p:nvPr>
            <p:ph idx="1"/>
          </p:nvPr>
        </p:nvSpPr>
        <p:spPr>
          <a:xfrm>
            <a:off x="3048000" y="1371600"/>
            <a:ext cx="8305800" cy="5181600"/>
          </a:xfrm>
        </p:spPr>
        <p:txBody>
          <a:bodyPr>
            <a:normAutofit fontScale="85000" lnSpcReduction="10000"/>
          </a:bodyPr>
          <a:lstStyle/>
          <a:p>
            <a:pPr marL="0" indent="0" algn="r">
              <a:buNone/>
            </a:pPr>
            <a:r>
              <a:rPr lang="fa-IR" sz="2400" dirty="0" smtClean="0">
                <a:solidFill>
                  <a:schemeClr val="accent4">
                    <a:lumMod val="10000"/>
                  </a:schemeClr>
                </a:solidFill>
                <a:cs typeface="B Nazanin" panose="00000400000000000000" pitchFamily="2" charset="-78"/>
              </a:rPr>
              <a:t>اسیدهای آمینه ساختار اصلی پروتئین ها هستند.</a:t>
            </a:r>
          </a:p>
          <a:p>
            <a:pPr marL="0" indent="0" algn="r">
              <a:buNone/>
            </a:pPr>
            <a:r>
              <a:rPr lang="fa-IR" sz="2400" dirty="0" smtClean="0">
                <a:solidFill>
                  <a:schemeClr val="accent4">
                    <a:lumMod val="10000"/>
                  </a:schemeClr>
                </a:solidFill>
                <a:cs typeface="B Nazanin" panose="00000400000000000000" pitchFamily="2" charset="-78"/>
              </a:rPr>
              <a:t>به طور معمول 20 نوع اسید آمینه در انسان وجود دارد.</a:t>
            </a:r>
          </a:p>
          <a:p>
            <a:pPr marL="0" indent="0" algn="r">
              <a:buNone/>
            </a:pPr>
            <a:r>
              <a:rPr lang="fa-IR" dirty="0" smtClean="0">
                <a:solidFill>
                  <a:schemeClr val="accent4">
                    <a:lumMod val="10000"/>
                  </a:schemeClr>
                </a:solidFill>
                <a:cs typeface="B Nazanin" panose="00000400000000000000" pitchFamily="2" charset="-78"/>
              </a:rPr>
              <a:t>هر اسید آمینه دارای </a:t>
            </a:r>
          </a:p>
          <a:p>
            <a:pPr marL="0" indent="0" algn="r">
              <a:buNone/>
            </a:pPr>
            <a:r>
              <a:rPr lang="fa-IR" dirty="0" smtClean="0">
                <a:solidFill>
                  <a:schemeClr val="accent4">
                    <a:lumMod val="10000"/>
                  </a:schemeClr>
                </a:solidFill>
                <a:cs typeface="B Nazanin" panose="00000400000000000000" pitchFamily="2" charset="-78"/>
              </a:rPr>
              <a:t>یک اتم کربن متصل به چهار گروه شیمیایی است:</a:t>
            </a:r>
          </a:p>
          <a:p>
            <a:pPr marL="0" indent="0" algn="r">
              <a:buNone/>
            </a:pPr>
            <a:r>
              <a:rPr lang="fa-IR" dirty="0" smtClean="0">
                <a:solidFill>
                  <a:schemeClr val="accent4">
                    <a:lumMod val="10000"/>
                  </a:schemeClr>
                </a:solidFill>
                <a:cs typeface="B Nazanin" panose="00000400000000000000" pitchFamily="2" charset="-78"/>
              </a:rPr>
              <a:t>یک اتک هیدروژن</a:t>
            </a:r>
          </a:p>
          <a:p>
            <a:pPr marL="0" indent="0" algn="r">
              <a:buNone/>
            </a:pPr>
            <a:r>
              <a:rPr lang="fa-IR" dirty="0" smtClean="0">
                <a:solidFill>
                  <a:schemeClr val="accent4">
                    <a:lumMod val="10000"/>
                  </a:schemeClr>
                </a:solidFill>
                <a:cs typeface="B Nazanin" panose="00000400000000000000" pitchFamily="2" charset="-78"/>
              </a:rPr>
              <a:t>یک گروه آمینی که دارای نیتروژن است</a:t>
            </a:r>
          </a:p>
          <a:p>
            <a:pPr marL="0" indent="0" algn="r">
              <a:buNone/>
            </a:pPr>
            <a:r>
              <a:rPr lang="fa-IR" dirty="0" smtClean="0">
                <a:solidFill>
                  <a:schemeClr val="accent4">
                    <a:lumMod val="10000"/>
                  </a:schemeClr>
                </a:solidFill>
                <a:cs typeface="B Nazanin" panose="00000400000000000000" pitchFamily="2" charset="-78"/>
              </a:rPr>
              <a:t>یک گروه اسید کربوکسیلیک</a:t>
            </a:r>
          </a:p>
          <a:p>
            <a:pPr marL="0" indent="0" algn="r">
              <a:buNone/>
            </a:pPr>
            <a:r>
              <a:rPr lang="fa-IR" dirty="0" smtClean="0">
                <a:solidFill>
                  <a:schemeClr val="accent4">
                    <a:lumMod val="10000"/>
                  </a:schemeClr>
                </a:solidFill>
                <a:cs typeface="B Nazanin" panose="00000400000000000000" pitchFamily="2" charset="-78"/>
              </a:rPr>
              <a:t>ویک زنجیره(شاخه) جانبی که </a:t>
            </a:r>
          </a:p>
          <a:p>
            <a:pPr marL="0" indent="0" algn="r">
              <a:buNone/>
            </a:pPr>
            <a:r>
              <a:rPr lang="fa-IR" dirty="0" smtClean="0">
                <a:solidFill>
                  <a:schemeClr val="accent4">
                    <a:lumMod val="10000"/>
                  </a:schemeClr>
                </a:solidFill>
                <a:cs typeface="B Nazanin" panose="00000400000000000000" pitchFamily="2" charset="-78"/>
              </a:rPr>
              <a:t>ساختار و طول ان متفاوت است.</a:t>
            </a:r>
          </a:p>
          <a:p>
            <a:pPr marL="0" indent="0" algn="r">
              <a:buNone/>
            </a:pPr>
            <a:r>
              <a:rPr lang="fa-IR" dirty="0" smtClean="0">
                <a:solidFill>
                  <a:schemeClr val="accent4">
                    <a:lumMod val="10000"/>
                  </a:schemeClr>
                </a:solidFill>
                <a:cs typeface="B Nazanin" panose="00000400000000000000" pitchFamily="2" charset="-78"/>
              </a:rPr>
              <a:t>زنجیره جانبی متفاوت ویژگی های</a:t>
            </a:r>
          </a:p>
          <a:p>
            <a:pPr marL="0" indent="0" algn="r">
              <a:buNone/>
            </a:pPr>
            <a:r>
              <a:rPr lang="fa-IR" dirty="0" smtClean="0">
                <a:solidFill>
                  <a:schemeClr val="accent4">
                    <a:lumMod val="10000"/>
                  </a:schemeClr>
                </a:solidFill>
                <a:cs typeface="B Nazanin" panose="00000400000000000000" pitchFamily="2" charset="-78"/>
              </a:rPr>
              <a:t> متفاوتی به اسیدهای آمینه می دهد</a:t>
            </a:r>
          </a:p>
          <a:p>
            <a:pPr marL="0" indent="0" algn="r">
              <a:buNone/>
            </a:pPr>
            <a:r>
              <a:rPr lang="fa-IR" dirty="0" smtClean="0">
                <a:solidFill>
                  <a:schemeClr val="accent4">
                    <a:lumMod val="10000"/>
                  </a:schemeClr>
                </a:solidFill>
                <a:cs typeface="B Nazanin" panose="00000400000000000000" pitchFamily="2" charset="-78"/>
              </a:rPr>
              <a:t>(شکل اسید آمینه لیزین می باشد).</a:t>
            </a:r>
          </a:p>
          <a:p>
            <a:pPr marL="0" indent="0" algn="r">
              <a:buNone/>
            </a:pPr>
            <a:endParaRPr lang="fa-IR" dirty="0" smtClean="0">
              <a:solidFill>
                <a:schemeClr val="accent4">
                  <a:lumMod val="10000"/>
                </a:schemeClr>
              </a:solidFill>
              <a:cs typeface="B Nazanin" panose="00000400000000000000" pitchFamily="2" charset="-78"/>
            </a:endParaRPr>
          </a:p>
        </p:txBody>
      </p:sp>
      <p:pic>
        <p:nvPicPr>
          <p:cNvPr id="4" name="Picture 3" descr="C:\Users\Rana\Desktop\Protein_dish.jpg"/>
          <p:cNvPicPr>
            <a:picLocks noChangeAspect="1" noChangeArrowheads="1"/>
          </p:cNvPicPr>
          <p:nvPr/>
        </p:nvPicPr>
        <p:blipFill>
          <a:blip r:embed="rId2" cstate="print"/>
          <a:srcRect/>
          <a:stretch>
            <a:fillRect/>
          </a:stretch>
        </p:blipFill>
        <p:spPr bwMode="auto">
          <a:xfrm>
            <a:off x="485775" y="685800"/>
            <a:ext cx="1981200" cy="1499466"/>
          </a:xfrm>
          <a:prstGeom prst="rect">
            <a:avLst/>
          </a:prstGeom>
          <a:noFill/>
        </p:spPr>
      </p:pic>
      <p:pic>
        <p:nvPicPr>
          <p:cNvPr id="5" name="Picture 4"/>
          <p:cNvPicPr>
            <a:picLocks noChangeAspect="1"/>
          </p:cNvPicPr>
          <p:nvPr/>
        </p:nvPicPr>
        <p:blipFill>
          <a:blip r:embed="rId3"/>
          <a:stretch>
            <a:fillRect/>
          </a:stretch>
        </p:blipFill>
        <p:spPr>
          <a:xfrm>
            <a:off x="485775" y="3124201"/>
            <a:ext cx="1724025" cy="3088180"/>
          </a:xfrm>
          <a:prstGeom prst="rect">
            <a:avLst/>
          </a:prstGeom>
        </p:spPr>
      </p:pic>
    </p:spTree>
    <p:extLst>
      <p:ext uri="{BB962C8B-B14F-4D97-AF65-F5344CB8AC3E}">
        <p14:creationId xmlns:p14="http://schemas.microsoft.com/office/powerpoint/2010/main" val="29192359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219200"/>
            <a:ext cx="10515600" cy="4957763"/>
          </a:xfrm>
        </p:spPr>
        <p:txBody>
          <a:bodyPr>
            <a:normAutofit fontScale="92500" lnSpcReduction="10000"/>
          </a:bodyPr>
          <a:lstStyle/>
          <a:p>
            <a:pPr marL="0" indent="0" algn="r">
              <a:buNone/>
            </a:pPr>
            <a:r>
              <a:rPr lang="fa-IR" dirty="0" smtClean="0">
                <a:solidFill>
                  <a:schemeClr val="accent4">
                    <a:lumMod val="10000"/>
                  </a:schemeClr>
                </a:solidFill>
                <a:cs typeface="B Nazanin" panose="00000400000000000000" pitchFamily="2" charset="-78"/>
              </a:rPr>
              <a:t>پروتئین های اکتین، میوزین، تروپومیوزین و تروپونین اجزای انقباضی عضله هستند.</a:t>
            </a:r>
          </a:p>
          <a:p>
            <a:pPr marL="0" indent="0" algn="r">
              <a:buNone/>
            </a:pPr>
            <a:r>
              <a:rPr lang="fa-IR" dirty="0" smtClean="0">
                <a:solidFill>
                  <a:schemeClr val="accent4">
                    <a:lumMod val="10000"/>
                  </a:schemeClr>
                </a:solidFill>
                <a:cs typeface="B Nazanin" panose="00000400000000000000" pitchFamily="2" charset="-78"/>
              </a:rPr>
              <a:t>پروتئین </a:t>
            </a:r>
            <a:r>
              <a:rPr lang="fa-IR" dirty="0">
                <a:solidFill>
                  <a:schemeClr val="accent4">
                    <a:lumMod val="10000"/>
                  </a:schemeClr>
                </a:solidFill>
                <a:cs typeface="B Nazanin" panose="00000400000000000000" pitchFamily="2" charset="-78"/>
              </a:rPr>
              <a:t>برای تولید بافت های جدید و حفظ بافت های موجوداز جمله عضلات </a:t>
            </a:r>
            <a:r>
              <a:rPr lang="fa-IR" dirty="0" smtClean="0">
                <a:solidFill>
                  <a:schemeClr val="accent4">
                    <a:lumMod val="10000"/>
                  </a:schemeClr>
                </a:solidFill>
                <a:cs typeface="B Nazanin" panose="00000400000000000000" pitchFamily="2" charset="-78"/>
              </a:rPr>
              <a:t>،پوست، </a:t>
            </a:r>
            <a:r>
              <a:rPr lang="fa-IR" dirty="0">
                <a:solidFill>
                  <a:schemeClr val="accent4">
                    <a:lumMod val="10000"/>
                  </a:schemeClr>
                </a:solidFill>
                <a:cs typeface="B Nazanin" panose="00000400000000000000" pitchFamily="2" charset="-78"/>
              </a:rPr>
              <a:t>سلول های قرمز خون و موها ضروری اند .</a:t>
            </a:r>
          </a:p>
          <a:p>
            <a:pPr marL="0" indent="0" algn="r">
              <a:buNone/>
            </a:pPr>
            <a:r>
              <a:rPr lang="fa-IR" dirty="0">
                <a:solidFill>
                  <a:schemeClr val="accent4">
                    <a:lumMod val="10000"/>
                  </a:schemeClr>
                </a:solidFill>
                <a:cs typeface="B Nazanin" panose="00000400000000000000" pitchFamily="2" charset="-78"/>
              </a:rPr>
              <a:t>بدن برای تولید آنزیم های </a:t>
            </a:r>
            <a:r>
              <a:rPr lang="fa-IR" dirty="0" smtClean="0">
                <a:solidFill>
                  <a:schemeClr val="accent4">
                    <a:lumMod val="10000"/>
                  </a:schemeClr>
                </a:solidFill>
                <a:cs typeface="B Nazanin" panose="00000400000000000000" pitchFamily="2" charset="-78"/>
              </a:rPr>
              <a:t>ضروری(کاتالیزور یاافزایش دهنده سرعت واکنش شیمیایی) </a:t>
            </a:r>
            <a:r>
              <a:rPr lang="fa-IR" dirty="0">
                <a:solidFill>
                  <a:schemeClr val="accent4">
                    <a:lumMod val="10000"/>
                  </a:schemeClr>
                </a:solidFill>
                <a:cs typeface="B Nazanin" panose="00000400000000000000" pitchFamily="2" charset="-78"/>
              </a:rPr>
              <a:t>، آنتی بادی و هورمون ها به پروتئین نیاز دارد . </a:t>
            </a:r>
          </a:p>
          <a:p>
            <a:pPr marL="0" indent="0" algn="r">
              <a:buNone/>
            </a:pPr>
            <a:r>
              <a:rPr lang="fa-IR" dirty="0">
                <a:solidFill>
                  <a:schemeClr val="accent4">
                    <a:lumMod val="10000"/>
                  </a:schemeClr>
                </a:solidFill>
                <a:cs typeface="B Nazanin" panose="00000400000000000000" pitchFamily="2" charset="-78"/>
              </a:rPr>
              <a:t>نقش ثانویه </a:t>
            </a:r>
            <a:r>
              <a:rPr lang="fa-IR" dirty="0" smtClean="0">
                <a:solidFill>
                  <a:schemeClr val="accent4">
                    <a:lumMod val="10000"/>
                  </a:schemeClr>
                </a:solidFill>
                <a:cs typeface="B Nazanin" panose="00000400000000000000" pitchFamily="2" charset="-78"/>
              </a:rPr>
              <a:t>پروتئین </a:t>
            </a:r>
            <a:r>
              <a:rPr lang="fa-IR" dirty="0">
                <a:solidFill>
                  <a:schemeClr val="accent4">
                    <a:lumMod val="10000"/>
                  </a:schemeClr>
                </a:solidFill>
                <a:cs typeface="B Nazanin" panose="00000400000000000000" pitchFamily="2" charset="-78"/>
              </a:rPr>
              <a:t>تولیدانرژی است.</a:t>
            </a:r>
          </a:p>
          <a:p>
            <a:pPr marL="0" indent="0" algn="r">
              <a:buNone/>
            </a:pPr>
            <a:r>
              <a:rPr lang="fa-IR" dirty="0">
                <a:solidFill>
                  <a:schemeClr val="accent4">
                    <a:lumMod val="10000"/>
                  </a:schemeClr>
                </a:solidFill>
                <a:cs typeface="B Nazanin" panose="00000400000000000000" pitchFamily="2" charset="-78"/>
              </a:rPr>
              <a:t>پروتئین به کنترل میزان آب درون سلولی و برون سلولی کمک می کند </a:t>
            </a:r>
            <a:r>
              <a:rPr lang="fa-IR" dirty="0" smtClean="0">
                <a:solidFill>
                  <a:schemeClr val="accent4">
                    <a:lumMod val="10000"/>
                  </a:schemeClr>
                </a:solidFill>
                <a:cs typeface="B Nazanin" panose="00000400000000000000" pitchFamily="2" charset="-78"/>
              </a:rPr>
              <a:t>.</a:t>
            </a:r>
          </a:p>
          <a:p>
            <a:pPr marL="0" indent="0" algn="r">
              <a:buNone/>
            </a:pPr>
            <a:r>
              <a:rPr lang="fa-IR" dirty="0" smtClean="0">
                <a:solidFill>
                  <a:schemeClr val="accent4">
                    <a:lumMod val="10000"/>
                  </a:schemeClr>
                </a:solidFill>
                <a:cs typeface="B Nazanin" panose="00000400000000000000" pitchFamily="2" charset="-78"/>
              </a:rPr>
              <a:t>پروتئین ها بخش یکپارچه غشا سلول، سیتوپلاسم و اندامک ها هستند</a:t>
            </a:r>
          </a:p>
          <a:p>
            <a:pPr marL="0" indent="0" algn="r">
              <a:buNone/>
            </a:pPr>
            <a:endParaRPr lang="fa-IR" dirty="0">
              <a:solidFill>
                <a:schemeClr val="accent4">
                  <a:lumMod val="10000"/>
                </a:schemeClr>
              </a:solidFill>
              <a:cs typeface="B Nazanin" panose="00000400000000000000" pitchFamily="2" charset="-78"/>
            </a:endParaRPr>
          </a:p>
          <a:p>
            <a:endParaRPr lang="en-US" dirty="0"/>
          </a:p>
          <a:p>
            <a:endParaRPr lang="en-US" dirty="0"/>
          </a:p>
        </p:txBody>
      </p:sp>
    </p:spTree>
    <p:extLst>
      <p:ext uri="{BB962C8B-B14F-4D97-AF65-F5344CB8AC3E}">
        <p14:creationId xmlns:p14="http://schemas.microsoft.com/office/powerpoint/2010/main" val="22624710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34896" y="586759"/>
            <a:ext cx="5029200" cy="4957763"/>
          </a:xfrm>
        </p:spPr>
        <p:txBody>
          <a:bodyPr>
            <a:normAutofit fontScale="92500" lnSpcReduction="10000"/>
          </a:bodyPr>
          <a:lstStyle/>
          <a:p>
            <a:pPr marL="0" indent="0" algn="r" rtl="1">
              <a:buNone/>
            </a:pPr>
            <a:r>
              <a:rPr lang="fa-IR" dirty="0">
                <a:solidFill>
                  <a:srgbClr val="FF0000"/>
                </a:solidFill>
              </a:rPr>
              <a:t>اسید های آمینه ضروری و غیر ضروری</a:t>
            </a:r>
            <a:r>
              <a:rPr lang="fa-IR" dirty="0" smtClean="0"/>
              <a:t>:</a:t>
            </a:r>
          </a:p>
          <a:p>
            <a:pPr marL="0" indent="0" algn="r" rtl="1">
              <a:buNone/>
            </a:pPr>
            <a:r>
              <a:rPr lang="fa-IR" dirty="0" smtClean="0"/>
              <a:t>اسید های آمینه که در بدن انسان ساخته می شوند ،</a:t>
            </a:r>
          </a:p>
          <a:p>
            <a:pPr marL="0" indent="0" algn="r" rtl="1">
              <a:buNone/>
            </a:pPr>
            <a:r>
              <a:rPr lang="fa-IR" dirty="0" smtClean="0"/>
              <a:t> اسیدهای آمینه غیر ضروری می باشند.</a:t>
            </a:r>
          </a:p>
          <a:p>
            <a:pPr marL="0" indent="0" algn="r" rtl="1">
              <a:buNone/>
            </a:pPr>
            <a:r>
              <a:rPr lang="fa-IR" dirty="0" smtClean="0"/>
              <a:t>انسان توانایی سنتز تنها 12 اسید آمینه</a:t>
            </a:r>
          </a:p>
          <a:p>
            <a:pPr marL="0" indent="0" algn="r" rtl="1">
              <a:buNone/>
            </a:pPr>
            <a:r>
              <a:rPr lang="fa-IR" dirty="0" smtClean="0"/>
              <a:t> از 20 اسید آمینه را دارد.</a:t>
            </a:r>
          </a:p>
          <a:p>
            <a:pPr marL="0" indent="0" algn="r" rtl="1">
              <a:buNone/>
            </a:pPr>
            <a:r>
              <a:rPr lang="fa-IR" dirty="0" smtClean="0"/>
              <a:t>8 اسید آمینه در بدن انسان ساخته نمی شوند و حتما باید از طریق رژیم غذایی </a:t>
            </a:r>
          </a:p>
          <a:p>
            <a:pPr marL="0" indent="0" algn="r" rtl="1">
              <a:buNone/>
            </a:pPr>
            <a:r>
              <a:rPr lang="fa-IR" dirty="0" smtClean="0"/>
              <a:t>به دست آیند، اسید آمینه ضروری نامیده می شوند.</a:t>
            </a:r>
          </a:p>
          <a:p>
            <a:pPr marL="0" indent="0" algn="r" rtl="1">
              <a:buNone/>
            </a:pPr>
            <a:r>
              <a:rPr lang="fa-IR" dirty="0">
                <a:solidFill>
                  <a:srgbClr val="FF0000"/>
                </a:solidFill>
              </a:rPr>
              <a:t>اسید های آمینه ضروری و غیر </a:t>
            </a:r>
            <a:r>
              <a:rPr lang="fa-IR" dirty="0" smtClean="0">
                <a:solidFill>
                  <a:srgbClr val="FF0000"/>
                </a:solidFill>
              </a:rPr>
              <a:t>ضروری را توضیح دهید.</a:t>
            </a:r>
            <a:endParaRPr lang="fa-IR" dirty="0" smtClean="0"/>
          </a:p>
          <a:p>
            <a:pPr marL="0" indent="0" algn="r" rtl="1">
              <a:buNone/>
            </a:pPr>
            <a:endParaRPr lang="en-US" dirty="0"/>
          </a:p>
        </p:txBody>
      </p:sp>
      <p:pic>
        <p:nvPicPr>
          <p:cNvPr id="5" name="Picture 4"/>
          <p:cNvPicPr>
            <a:picLocks noChangeAspect="1"/>
          </p:cNvPicPr>
          <p:nvPr/>
        </p:nvPicPr>
        <p:blipFill>
          <a:blip r:embed="rId2"/>
          <a:stretch>
            <a:fillRect/>
          </a:stretch>
        </p:blipFill>
        <p:spPr>
          <a:xfrm>
            <a:off x="0" y="597491"/>
            <a:ext cx="7162800" cy="5879508"/>
          </a:xfrm>
          <a:prstGeom prst="rect">
            <a:avLst/>
          </a:prstGeom>
        </p:spPr>
      </p:pic>
    </p:spTree>
    <p:extLst>
      <p:ext uri="{BB962C8B-B14F-4D97-AF65-F5344CB8AC3E}">
        <p14:creationId xmlns:p14="http://schemas.microsoft.com/office/powerpoint/2010/main" val="302049392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371600"/>
            <a:ext cx="10515600" cy="4805363"/>
          </a:xfrm>
        </p:spPr>
        <p:txBody>
          <a:bodyPr/>
          <a:lstStyle/>
          <a:p>
            <a:pPr algn="r" rtl="1"/>
            <a:r>
              <a:rPr lang="fa-IR" dirty="0" smtClean="0"/>
              <a:t>اسیدهای آمینه پیش ساز میانجی های عصبی ، هورمونها ، </a:t>
            </a:r>
            <a:r>
              <a:rPr lang="en-US" dirty="0" smtClean="0"/>
              <a:t>DNA</a:t>
            </a:r>
            <a:r>
              <a:rPr lang="fa-IR" dirty="0" smtClean="0"/>
              <a:t> و </a:t>
            </a:r>
            <a:r>
              <a:rPr lang="en-US" dirty="0" smtClean="0"/>
              <a:t> RNA</a:t>
            </a:r>
            <a:r>
              <a:rPr lang="fa-IR" dirty="0" smtClean="0"/>
              <a:t> هستند.</a:t>
            </a:r>
          </a:p>
          <a:p>
            <a:pPr algn="r" rtl="1"/>
            <a:r>
              <a:rPr lang="fa-IR" dirty="0" smtClean="0"/>
              <a:t>پیامد تجزیه اسیدهای آمینه تولید آمونیاک نیتروژن دار(سمی) است که اغلب به شکل اوره از کلیه ها دفع می شود.</a:t>
            </a:r>
          </a:p>
          <a:p>
            <a:pPr algn="r" rtl="1"/>
            <a:endParaRPr lang="fa-IR" dirty="0" smtClean="0"/>
          </a:p>
          <a:p>
            <a:pPr algn="r" rtl="1"/>
            <a:r>
              <a:rPr lang="fa-IR" dirty="0" smtClean="0"/>
              <a:t>مقدار مجاز توصیه شده برای پروتئین(</a:t>
            </a:r>
            <a:r>
              <a:rPr lang="en-US" dirty="0" smtClean="0"/>
              <a:t>RDA</a:t>
            </a:r>
            <a:r>
              <a:rPr lang="fa-IR" dirty="0" smtClean="0"/>
              <a:t>) در سراسر دنیا 8/ تا 1/2گرم در روز به ازای هر کیلوگرم وزن بدن در افراد غیر فعال می باشد.</a:t>
            </a:r>
          </a:p>
          <a:p>
            <a:pPr algn="r" rtl="1"/>
            <a:endParaRPr lang="fa-IR" dirty="0" smtClean="0"/>
          </a:p>
          <a:p>
            <a:pPr algn="r" rtl="1"/>
            <a:r>
              <a:rPr lang="fa-IR" dirty="0" smtClean="0"/>
              <a:t>حبوبات فاقد اسید آمینه ضروری لیزین و بنشن ها فاقد اسید آمینه ضروری متیونین هستند. دانه پروتئینی سویا استثنا است.</a:t>
            </a:r>
          </a:p>
          <a:p>
            <a:pPr algn="r" rtl="1"/>
            <a:endParaRPr lang="fa-IR" dirty="0" smtClean="0"/>
          </a:p>
          <a:p>
            <a:pPr algn="r" rtl="1"/>
            <a:endParaRPr lang="en-US" dirty="0"/>
          </a:p>
        </p:txBody>
      </p:sp>
    </p:spTree>
    <p:extLst>
      <p:ext uri="{BB962C8B-B14F-4D97-AF65-F5344CB8AC3E}">
        <p14:creationId xmlns:p14="http://schemas.microsoft.com/office/powerpoint/2010/main" val="329515318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rgbClr val="FF0000"/>
                </a:solidFill>
              </a:rPr>
              <a:t>پروتئین های کامل و غیر کامل:</a:t>
            </a:r>
            <a:endParaRPr lang="en-US" dirty="0">
              <a:solidFill>
                <a:srgbClr val="FF0000"/>
              </a:solidFill>
            </a:endParaRPr>
          </a:p>
        </p:txBody>
      </p:sp>
      <p:sp>
        <p:nvSpPr>
          <p:cNvPr id="3" name="Content Placeholder 2"/>
          <p:cNvSpPr>
            <a:spLocks noGrp="1"/>
          </p:cNvSpPr>
          <p:nvPr>
            <p:ph idx="1"/>
          </p:nvPr>
        </p:nvSpPr>
        <p:spPr/>
        <p:txBody>
          <a:bodyPr>
            <a:normAutofit/>
          </a:bodyPr>
          <a:lstStyle/>
          <a:p>
            <a:pPr algn="r" rtl="1"/>
            <a:r>
              <a:rPr lang="fa-IR" dirty="0" smtClean="0"/>
              <a:t>پروتئین هایی که دارای همه اسید های آمینه ضروری هستند ، پروتئین کامل یا با کیفیت (</a:t>
            </a:r>
            <a:r>
              <a:rPr lang="en-US" dirty="0" smtClean="0"/>
              <a:t>Complete or high quality proteins</a:t>
            </a:r>
            <a:r>
              <a:rPr lang="fa-IR" dirty="0" smtClean="0"/>
              <a:t>)</a:t>
            </a:r>
            <a:r>
              <a:rPr lang="en-US" dirty="0" smtClean="0"/>
              <a:t> </a:t>
            </a:r>
            <a:r>
              <a:rPr lang="fa-IR" dirty="0" smtClean="0"/>
              <a:t>نام د ارند.</a:t>
            </a:r>
          </a:p>
          <a:p>
            <a:pPr algn="r" rtl="1"/>
            <a:endParaRPr lang="fa-IR" dirty="0" smtClean="0"/>
          </a:p>
          <a:p>
            <a:pPr algn="r" rtl="1"/>
            <a:r>
              <a:rPr lang="fa-IR" dirty="0" smtClean="0"/>
              <a:t>پروتئین های فاقد یک یا چند اسید آمینه ضروری، پروتئین های غیر کامل و اغلب کم کیفیت (</a:t>
            </a:r>
            <a:r>
              <a:rPr lang="en-US" dirty="0" smtClean="0"/>
              <a:t>Incomplete proteins</a:t>
            </a:r>
            <a:r>
              <a:rPr lang="fa-IR" dirty="0" smtClean="0"/>
              <a:t>)معروفند</a:t>
            </a:r>
            <a:r>
              <a:rPr lang="en-US" dirty="0" smtClean="0"/>
              <a:t>.</a:t>
            </a:r>
            <a:endParaRPr lang="fa-IR" dirty="0" smtClean="0"/>
          </a:p>
          <a:p>
            <a:pPr algn="r" rtl="1"/>
            <a:endParaRPr lang="en-US" dirty="0" smtClean="0"/>
          </a:p>
          <a:p>
            <a:pPr algn="r" rtl="1"/>
            <a:r>
              <a:rPr lang="fa-IR" dirty="0" smtClean="0"/>
              <a:t>پروتئین های حیوانی نسبت به گیاهی با کیفیت ترند.</a:t>
            </a:r>
          </a:p>
          <a:p>
            <a:pPr algn="r" rtl="1"/>
            <a:endParaRPr lang="fa-IR" dirty="0" smtClean="0"/>
          </a:p>
          <a:p>
            <a:pPr algn="r" rtl="1"/>
            <a:r>
              <a:rPr lang="fa-IR" dirty="0" smtClean="0">
                <a:solidFill>
                  <a:srgbClr val="FF0000"/>
                </a:solidFill>
                <a:cs typeface="B Nazanin" panose="00000400000000000000" pitchFamily="2" charset="-78"/>
              </a:rPr>
              <a:t>پروتئینهای کامل و غیر کامل </a:t>
            </a:r>
            <a:r>
              <a:rPr lang="fa-IR" dirty="0">
                <a:solidFill>
                  <a:srgbClr val="FF0000"/>
                </a:solidFill>
                <a:cs typeface="B Nazanin" panose="00000400000000000000" pitchFamily="2" charset="-78"/>
              </a:rPr>
              <a:t>را </a:t>
            </a:r>
            <a:r>
              <a:rPr lang="fa-IR" dirty="0" smtClean="0">
                <a:solidFill>
                  <a:srgbClr val="FF0000"/>
                </a:solidFill>
                <a:cs typeface="B Nazanin" panose="00000400000000000000" pitchFamily="2" charset="-78"/>
              </a:rPr>
              <a:t>توضیح </a:t>
            </a:r>
            <a:r>
              <a:rPr lang="fa-IR" dirty="0">
                <a:solidFill>
                  <a:srgbClr val="FF0000"/>
                </a:solidFill>
                <a:cs typeface="B Nazanin" panose="00000400000000000000" pitchFamily="2" charset="-78"/>
              </a:rPr>
              <a:t>دهید.</a:t>
            </a:r>
          </a:p>
          <a:p>
            <a:pPr algn="r" rtl="1"/>
            <a:endParaRPr lang="en-US" dirty="0"/>
          </a:p>
        </p:txBody>
      </p:sp>
    </p:spTree>
    <p:extLst>
      <p:ext uri="{BB962C8B-B14F-4D97-AF65-F5344CB8AC3E}">
        <p14:creationId xmlns:p14="http://schemas.microsoft.com/office/powerpoint/2010/main" val="290126568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381000" y="228600"/>
            <a:ext cx="11506200" cy="5597525"/>
          </a:xfrm>
        </p:spPr>
        <p:txBody>
          <a:bodyPr>
            <a:normAutofit/>
          </a:bodyPr>
          <a:lstStyle/>
          <a:p>
            <a:pPr marL="0" indent="0" algn="r" rtl="1">
              <a:buNone/>
            </a:pPr>
            <a:r>
              <a:rPr lang="fa-IR" sz="3600" dirty="0" smtClean="0">
                <a:solidFill>
                  <a:schemeClr val="accent4">
                    <a:lumMod val="10000"/>
                  </a:schemeClr>
                </a:solidFill>
                <a:cs typeface="B Nazanin" panose="00000400000000000000" pitchFamily="2" charset="-78"/>
              </a:rPr>
              <a:t>چربی</a:t>
            </a:r>
            <a:r>
              <a:rPr lang="en-US" sz="3600" dirty="0" smtClean="0">
                <a:solidFill>
                  <a:schemeClr val="accent4">
                    <a:lumMod val="10000"/>
                  </a:schemeClr>
                </a:solidFill>
                <a:cs typeface="B Nazanin" panose="00000400000000000000" pitchFamily="2" charset="-78"/>
              </a:rPr>
              <a:t> </a:t>
            </a:r>
            <a:r>
              <a:rPr lang="fa-IR" sz="3600" dirty="0" smtClean="0">
                <a:solidFill>
                  <a:schemeClr val="accent4">
                    <a:lumMod val="10000"/>
                  </a:schemeClr>
                </a:solidFill>
                <a:cs typeface="B Nazanin" panose="00000400000000000000" pitchFamily="2" charset="-78"/>
              </a:rPr>
              <a:t>ها(لیپید) :</a:t>
            </a:r>
          </a:p>
          <a:p>
            <a:pPr marL="0" indent="0" algn="r" rtl="1">
              <a:buNone/>
            </a:pPr>
            <a:r>
              <a:rPr lang="fa-IR" sz="2600" dirty="0" smtClean="0">
                <a:solidFill>
                  <a:schemeClr val="accent4">
                    <a:lumMod val="10000"/>
                  </a:schemeClr>
                </a:solidFill>
                <a:cs typeface="B Nazanin" panose="00000400000000000000" pitchFamily="2" charset="-78"/>
              </a:rPr>
              <a:t>واژه لیپید از از کلمه ی یونانی لیپو(چربی) مشتق شده است.</a:t>
            </a:r>
          </a:p>
          <a:p>
            <a:pPr marL="0" indent="0" algn="r" rtl="1">
              <a:buNone/>
            </a:pPr>
            <a:r>
              <a:rPr lang="fa-IR" sz="2600" dirty="0" smtClean="0">
                <a:solidFill>
                  <a:schemeClr val="accent4">
                    <a:lumMod val="10000"/>
                  </a:schemeClr>
                </a:solidFill>
                <a:cs typeface="B Nazanin" panose="00000400000000000000" pitchFamily="2" charset="-78"/>
              </a:rPr>
              <a:t>لیپیدها دارای ترکیبات ساختاری همانند کربوهیدرات ها هستند،اما نسبت اکسیژن به کربن و هیدروژن در آنها کمتر است.</a:t>
            </a:r>
          </a:p>
          <a:p>
            <a:pPr marL="0" indent="0" algn="r" rtl="1">
              <a:buNone/>
            </a:pPr>
            <a:r>
              <a:rPr lang="fa-IR" sz="2600" dirty="0" smtClean="0">
                <a:solidFill>
                  <a:schemeClr val="accent4">
                    <a:lumMod val="10000"/>
                  </a:schemeClr>
                </a:solidFill>
                <a:cs typeface="B Nazanin" panose="00000400000000000000" pitchFamily="2" charset="-78"/>
              </a:rPr>
              <a:t>اسیدهای چرب دارای یک اسید کربوکسیلیک (</a:t>
            </a:r>
            <a:r>
              <a:rPr lang="en-US" sz="2600" dirty="0" smtClean="0">
                <a:solidFill>
                  <a:schemeClr val="accent4">
                    <a:lumMod val="10000"/>
                  </a:schemeClr>
                </a:solidFill>
                <a:cs typeface="B Nazanin" panose="00000400000000000000" pitchFamily="2" charset="-78"/>
              </a:rPr>
              <a:t>COOH</a:t>
            </a:r>
            <a:r>
              <a:rPr lang="fa-IR" sz="2600" dirty="0" smtClean="0">
                <a:solidFill>
                  <a:schemeClr val="accent4">
                    <a:lumMod val="10000"/>
                  </a:schemeClr>
                </a:solidFill>
                <a:cs typeface="B Nazanin" panose="00000400000000000000" pitchFamily="2" charset="-78"/>
              </a:rPr>
              <a:t>)در یک انتهای ملکول و گروه متیل (</a:t>
            </a:r>
            <a:r>
              <a:rPr lang="en-US" sz="2600" dirty="0" smtClean="0">
                <a:solidFill>
                  <a:schemeClr val="accent4">
                    <a:lumMod val="10000"/>
                  </a:schemeClr>
                </a:solidFill>
                <a:cs typeface="B Nazanin" panose="00000400000000000000" pitchFamily="2" charset="-78"/>
              </a:rPr>
              <a:t>CH</a:t>
            </a:r>
            <a:r>
              <a:rPr lang="en-US" sz="2000" dirty="0" smtClean="0">
                <a:solidFill>
                  <a:schemeClr val="accent4">
                    <a:lumMod val="10000"/>
                  </a:schemeClr>
                </a:solidFill>
                <a:cs typeface="B Nazanin" panose="00000400000000000000" pitchFamily="2" charset="-78"/>
              </a:rPr>
              <a:t>3</a:t>
            </a:r>
            <a:r>
              <a:rPr lang="fa-IR" sz="2600" dirty="0" smtClean="0">
                <a:solidFill>
                  <a:schemeClr val="accent4">
                    <a:lumMod val="10000"/>
                  </a:schemeClr>
                </a:solidFill>
                <a:cs typeface="B Nazanin" panose="00000400000000000000" pitchFamily="2" charset="-78"/>
              </a:rPr>
              <a:t>) در انتهای دیگر هستندکه توسط زنجیره هیدروکربنی با طول های مختلف از هم جدا می شوند.</a:t>
            </a:r>
            <a:endParaRPr lang="en-US" sz="2600" dirty="0" smtClean="0">
              <a:solidFill>
                <a:schemeClr val="accent4">
                  <a:lumMod val="10000"/>
                </a:schemeClr>
              </a:solidFill>
              <a:cs typeface="B Nazanin" panose="00000400000000000000" pitchFamily="2" charset="-78"/>
            </a:endParaRPr>
          </a:p>
          <a:p>
            <a:pPr marL="0" indent="0" algn="r" rtl="1">
              <a:buNone/>
            </a:pPr>
            <a:r>
              <a:rPr lang="fa-IR" sz="2600" dirty="0" smtClean="0">
                <a:solidFill>
                  <a:schemeClr val="accent4">
                    <a:lumMod val="10000"/>
                  </a:schemeClr>
                </a:solidFill>
                <a:cs typeface="B Nazanin" panose="00000400000000000000" pitchFamily="2" charset="-78"/>
              </a:rPr>
              <a:t>اسیدهای چرب در پلاسما به آلبومین متصل می شوند.</a:t>
            </a:r>
          </a:p>
          <a:p>
            <a:pPr marL="0" indent="0" algn="r" rtl="1">
              <a:buNone/>
            </a:pPr>
            <a:r>
              <a:rPr lang="fa-IR" sz="2600" dirty="0" smtClean="0">
                <a:solidFill>
                  <a:schemeClr val="accent4">
                    <a:lumMod val="10000"/>
                  </a:schemeClr>
                </a:solidFill>
                <a:cs typeface="B Nazanin" panose="00000400000000000000" pitchFamily="2" charset="-78"/>
              </a:rPr>
              <a:t> </a:t>
            </a:r>
          </a:p>
          <a:p>
            <a:pPr marL="0" indent="0" algn="r" rtl="1">
              <a:buNone/>
            </a:pPr>
            <a:endParaRPr lang="fa-IR" sz="2600" dirty="0">
              <a:solidFill>
                <a:schemeClr val="accent4">
                  <a:lumMod val="10000"/>
                </a:schemeClr>
              </a:solidFill>
              <a:cs typeface="B Nazanin" panose="00000400000000000000" pitchFamily="2" charset="-78"/>
            </a:endParaRPr>
          </a:p>
        </p:txBody>
      </p:sp>
      <p:pic>
        <p:nvPicPr>
          <p:cNvPr id="158724" name="Picture 4" descr="C:\Users\Rana\Desktop\almonds.jpg"/>
          <p:cNvPicPr>
            <a:picLocks noChangeAspect="1" noChangeArrowheads="1"/>
          </p:cNvPicPr>
          <p:nvPr/>
        </p:nvPicPr>
        <p:blipFill>
          <a:blip r:embed="rId3" cstate="print"/>
          <a:srcRect/>
          <a:stretch>
            <a:fillRect/>
          </a:stretch>
        </p:blipFill>
        <p:spPr bwMode="auto">
          <a:xfrm>
            <a:off x="10134600" y="5027053"/>
            <a:ext cx="2057400" cy="1819275"/>
          </a:xfrm>
          <a:prstGeom prst="rect">
            <a:avLst/>
          </a:prstGeom>
          <a:noFill/>
        </p:spPr>
      </p:pic>
      <p:pic>
        <p:nvPicPr>
          <p:cNvPr id="158725" name="Picture 5" descr="C:\Users\Rana\Desktop\gerdo.jpg"/>
          <p:cNvPicPr>
            <a:picLocks noChangeAspect="1" noChangeArrowheads="1"/>
          </p:cNvPicPr>
          <p:nvPr/>
        </p:nvPicPr>
        <p:blipFill>
          <a:blip r:embed="rId4" cstate="print"/>
          <a:srcRect/>
          <a:stretch>
            <a:fillRect/>
          </a:stretch>
        </p:blipFill>
        <p:spPr bwMode="auto">
          <a:xfrm>
            <a:off x="8077199" y="5027053"/>
            <a:ext cx="2025203" cy="1819275"/>
          </a:xfrm>
          <a:prstGeom prst="rect">
            <a:avLst/>
          </a:prstGeom>
          <a:noFill/>
        </p:spPr>
      </p:pic>
      <p:pic>
        <p:nvPicPr>
          <p:cNvPr id="158726" name="Picture 6" descr="C:\Users\Rana\Desktop\Olive_Oil.jpg"/>
          <p:cNvPicPr>
            <a:picLocks noChangeAspect="1" noChangeArrowheads="1"/>
          </p:cNvPicPr>
          <p:nvPr/>
        </p:nvPicPr>
        <p:blipFill>
          <a:blip r:embed="rId5" cstate="print"/>
          <a:srcRect/>
          <a:stretch>
            <a:fillRect/>
          </a:stretch>
        </p:blipFill>
        <p:spPr bwMode="auto">
          <a:xfrm>
            <a:off x="5743976" y="5027052"/>
            <a:ext cx="2286000" cy="1819275"/>
          </a:xfrm>
          <a:prstGeom prst="rect">
            <a:avLst/>
          </a:prstGeom>
          <a:noFill/>
        </p:spPr>
      </p:pic>
      <p:pic>
        <p:nvPicPr>
          <p:cNvPr id="2" name="Picture 1"/>
          <p:cNvPicPr>
            <a:picLocks noChangeAspect="1"/>
          </p:cNvPicPr>
          <p:nvPr/>
        </p:nvPicPr>
        <p:blipFill>
          <a:blip r:embed="rId6"/>
          <a:stretch>
            <a:fillRect/>
          </a:stretch>
        </p:blipFill>
        <p:spPr>
          <a:xfrm>
            <a:off x="76200" y="4331728"/>
            <a:ext cx="4191000" cy="2514600"/>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rgbClr val="FF0000"/>
                </a:solidFill>
              </a:rPr>
              <a:t>انواع چربیها:</a:t>
            </a:r>
            <a:endParaRPr lang="en-US" dirty="0">
              <a:solidFill>
                <a:srgbClr val="FF0000"/>
              </a:solidFill>
            </a:endParaRPr>
          </a:p>
        </p:txBody>
      </p:sp>
      <p:sp>
        <p:nvSpPr>
          <p:cNvPr id="3" name="Content Placeholder 2"/>
          <p:cNvSpPr>
            <a:spLocks noGrp="1"/>
          </p:cNvSpPr>
          <p:nvPr>
            <p:ph idx="1"/>
          </p:nvPr>
        </p:nvSpPr>
        <p:spPr/>
        <p:txBody>
          <a:bodyPr/>
          <a:lstStyle/>
          <a:p>
            <a:pPr marL="0" indent="0" algn="r" rtl="1">
              <a:buNone/>
            </a:pPr>
            <a:r>
              <a:rPr lang="fa-IR" dirty="0" smtClean="0"/>
              <a:t>1- چربیهای ساده</a:t>
            </a:r>
          </a:p>
          <a:p>
            <a:pPr marL="0" indent="0" algn="r" rtl="1">
              <a:buNone/>
            </a:pPr>
            <a:r>
              <a:rPr lang="fa-IR" dirty="0" smtClean="0"/>
              <a:t>تری آسیل گلیسرول ها یا تری گلیسرید ها فراوان ترین چربی در رژیم غذایی انسان است.</a:t>
            </a:r>
          </a:p>
          <a:p>
            <a:pPr marL="0" indent="0" algn="r" rtl="1">
              <a:buNone/>
            </a:pPr>
            <a:r>
              <a:rPr lang="fa-IR" dirty="0" smtClean="0"/>
              <a:t>2- چربیهای مرکب</a:t>
            </a:r>
          </a:p>
          <a:p>
            <a:pPr marL="0" indent="0" algn="r" rtl="1">
              <a:buNone/>
            </a:pPr>
            <a:r>
              <a:rPr lang="fa-IR" dirty="0" smtClean="0"/>
              <a:t>شامل فسفولیپید، گلیکو لیپید و لیپوپروتئین ها(شیلو میکرون، لیپو پروتئین کم چگال، </a:t>
            </a:r>
            <a:r>
              <a:rPr lang="fa-IR" dirty="0"/>
              <a:t>لیپو پروتئین </a:t>
            </a:r>
            <a:r>
              <a:rPr lang="fa-IR" dirty="0" smtClean="0"/>
              <a:t>با چگالی متوسط، </a:t>
            </a:r>
            <a:r>
              <a:rPr lang="fa-IR" dirty="0"/>
              <a:t>لیپو پروتئین </a:t>
            </a:r>
            <a:r>
              <a:rPr lang="fa-IR" dirty="0" smtClean="0"/>
              <a:t>پر </a:t>
            </a:r>
            <a:r>
              <a:rPr lang="fa-IR" dirty="0"/>
              <a:t>چگال</a:t>
            </a:r>
            <a:r>
              <a:rPr lang="fa-IR" dirty="0" smtClean="0"/>
              <a:t> ) می باشد</a:t>
            </a:r>
          </a:p>
          <a:p>
            <a:pPr marL="0" indent="0" algn="r" rtl="1">
              <a:buNone/>
            </a:pPr>
            <a:r>
              <a:rPr lang="fa-IR" dirty="0" smtClean="0"/>
              <a:t>3-چربیهای مشتق</a:t>
            </a:r>
          </a:p>
          <a:p>
            <a:pPr marL="0" indent="0" algn="r" rtl="1">
              <a:buNone/>
            </a:pPr>
            <a:r>
              <a:rPr lang="fa-IR" dirty="0" smtClean="0"/>
              <a:t>اسیدهای چرب(اسید پالمیتیک)،استروئیدها(کلسترول، کرتیزول، اسید صفرا، ویتامین</a:t>
            </a:r>
            <a:r>
              <a:rPr lang="en-US" dirty="0"/>
              <a:t> D</a:t>
            </a:r>
            <a:r>
              <a:rPr lang="fa-IR" dirty="0" smtClean="0"/>
              <a:t> ، استروژن، پروژسترون، آندروژن)، هیدروکربن ها</a:t>
            </a:r>
            <a:endParaRPr lang="en-US" dirty="0"/>
          </a:p>
        </p:txBody>
      </p:sp>
    </p:spTree>
    <p:extLst>
      <p:ext uri="{BB962C8B-B14F-4D97-AF65-F5344CB8AC3E}">
        <p14:creationId xmlns:p14="http://schemas.microsoft.com/office/powerpoint/2010/main" val="213917636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rgbClr val="FF0000"/>
                </a:solidFill>
              </a:rPr>
              <a:t>انواع اسید چرب بر اساس طول زنجیره کربنی</a:t>
            </a:r>
            <a:r>
              <a:rPr lang="fa-IR" dirty="0" smtClean="0"/>
              <a:t>:</a:t>
            </a:r>
            <a:endParaRPr lang="en-US" dirty="0"/>
          </a:p>
        </p:txBody>
      </p:sp>
      <p:sp>
        <p:nvSpPr>
          <p:cNvPr id="3" name="Content Placeholder 2"/>
          <p:cNvSpPr>
            <a:spLocks noGrp="1"/>
          </p:cNvSpPr>
          <p:nvPr>
            <p:ph idx="1"/>
          </p:nvPr>
        </p:nvSpPr>
        <p:spPr/>
        <p:txBody>
          <a:bodyPr/>
          <a:lstStyle/>
          <a:p>
            <a:pPr marL="0" indent="0" algn="r" rtl="1">
              <a:buNone/>
            </a:pPr>
            <a:r>
              <a:rPr lang="fa-IR" dirty="0" smtClean="0"/>
              <a:t>1- اسید چرب با زنجیره کوتاه با 6 کربن یا کمتر</a:t>
            </a:r>
          </a:p>
          <a:p>
            <a:pPr marL="0" indent="0" algn="r" rtl="1">
              <a:buNone/>
            </a:pPr>
            <a:r>
              <a:rPr lang="fa-IR" dirty="0" smtClean="0"/>
              <a:t>2-</a:t>
            </a:r>
            <a:r>
              <a:rPr lang="fa-IR" dirty="0"/>
              <a:t> اسید چرب با زنجیره </a:t>
            </a:r>
            <a:r>
              <a:rPr lang="fa-IR" dirty="0" smtClean="0"/>
              <a:t>متوسط با 8 تا 10 کربن</a:t>
            </a:r>
          </a:p>
          <a:p>
            <a:pPr marL="0" indent="0" algn="r" rtl="1">
              <a:buNone/>
            </a:pPr>
            <a:r>
              <a:rPr lang="fa-IR" dirty="0" smtClean="0"/>
              <a:t>3- </a:t>
            </a:r>
            <a:r>
              <a:rPr lang="fa-IR" dirty="0"/>
              <a:t>اسید چرب با زنجیره </a:t>
            </a:r>
            <a:r>
              <a:rPr lang="fa-IR" dirty="0" smtClean="0"/>
              <a:t>بلند با 12 کربن یا بیشتر </a:t>
            </a:r>
          </a:p>
          <a:p>
            <a:pPr marL="0" indent="0" algn="r" rtl="1">
              <a:buNone/>
            </a:pPr>
            <a:r>
              <a:rPr lang="fa-IR" dirty="0" smtClean="0"/>
              <a:t>اسید چرب زنجیره بلند فراوانترین اسید چرب هستند</a:t>
            </a:r>
          </a:p>
          <a:p>
            <a:pPr marL="0" indent="0" algn="r" rtl="1">
              <a:buNone/>
            </a:pPr>
            <a:r>
              <a:rPr lang="fa-IR" dirty="0"/>
              <a:t>فراوانترین </a:t>
            </a:r>
            <a:r>
              <a:rPr lang="fa-IR" dirty="0" smtClean="0"/>
              <a:t>اسیدهای چرب با زنجیره بلند اسید پالمیتیک(16 کربن) و اسید اولئیک(18 کربن با یک پیوند دوگانه) هستند.</a:t>
            </a:r>
            <a:endParaRPr lang="en-US" dirty="0"/>
          </a:p>
        </p:txBody>
      </p:sp>
    </p:spTree>
    <p:extLst>
      <p:ext uri="{BB962C8B-B14F-4D97-AF65-F5344CB8AC3E}">
        <p14:creationId xmlns:p14="http://schemas.microsoft.com/office/powerpoint/2010/main" val="36814612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2800" b="1" dirty="0" smtClean="0">
                <a:solidFill>
                  <a:srgbClr val="FF0000"/>
                </a:solidFill>
              </a:rPr>
              <a:t>اسید چرب اشباع (</a:t>
            </a:r>
            <a:r>
              <a:rPr lang="en-US" sz="2800" b="1" dirty="0" smtClean="0">
                <a:solidFill>
                  <a:srgbClr val="FF0000"/>
                </a:solidFill>
              </a:rPr>
              <a:t>saturated fatty acid</a:t>
            </a:r>
            <a:r>
              <a:rPr lang="fa-IR" sz="2800" b="1" dirty="0" smtClean="0">
                <a:solidFill>
                  <a:srgbClr val="FF0000"/>
                </a:solidFill>
              </a:rPr>
              <a:t>)و غیر اشباع</a:t>
            </a:r>
            <a:r>
              <a:rPr lang="en-US" sz="2800" b="1" dirty="0" smtClean="0">
                <a:solidFill>
                  <a:srgbClr val="FF0000"/>
                </a:solidFill>
              </a:rPr>
              <a:t> </a:t>
            </a:r>
            <a:r>
              <a:rPr lang="fa-IR" sz="2800" b="1" dirty="0" smtClean="0">
                <a:solidFill>
                  <a:srgbClr val="FF0000"/>
                </a:solidFill>
              </a:rPr>
              <a:t>(</a:t>
            </a:r>
            <a:r>
              <a:rPr lang="en-US" sz="2800" b="1" dirty="0" smtClean="0">
                <a:solidFill>
                  <a:srgbClr val="FF0000"/>
                </a:solidFill>
              </a:rPr>
              <a:t>unsaturated fatty acid</a:t>
            </a:r>
            <a:r>
              <a:rPr lang="fa-IR" sz="2800" b="1" dirty="0" smtClean="0">
                <a:solidFill>
                  <a:srgbClr val="FF0000"/>
                </a:solidFill>
              </a:rPr>
              <a:t>):</a:t>
            </a:r>
            <a:endParaRPr lang="en-US" sz="2800" b="1" dirty="0">
              <a:solidFill>
                <a:srgbClr val="FF0000"/>
              </a:solidFill>
            </a:endParaRPr>
          </a:p>
        </p:txBody>
      </p:sp>
      <p:sp>
        <p:nvSpPr>
          <p:cNvPr id="3" name="Content Placeholder 2"/>
          <p:cNvSpPr>
            <a:spLocks noGrp="1"/>
          </p:cNvSpPr>
          <p:nvPr>
            <p:ph idx="1"/>
          </p:nvPr>
        </p:nvSpPr>
        <p:spPr>
          <a:xfrm>
            <a:off x="1371600" y="1682102"/>
            <a:ext cx="10515600" cy="4351338"/>
          </a:xfrm>
        </p:spPr>
        <p:txBody>
          <a:bodyPr>
            <a:normAutofit lnSpcReduction="10000"/>
          </a:bodyPr>
          <a:lstStyle/>
          <a:p>
            <a:pPr algn="r" rtl="1"/>
            <a:r>
              <a:rPr lang="fa-IR" dirty="0" smtClean="0"/>
              <a:t>اسیدهای چرب بدون پیوند دوگانه در زنجیره هیدروکربنی ، اسید چرب اشباع(</a:t>
            </a:r>
            <a:r>
              <a:rPr lang="en-US" dirty="0" smtClean="0"/>
              <a:t>SFA</a:t>
            </a:r>
            <a:r>
              <a:rPr lang="fa-IR" dirty="0" smtClean="0"/>
              <a:t>) نام دارند.</a:t>
            </a:r>
          </a:p>
          <a:p>
            <a:pPr algn="r" rtl="1"/>
            <a:r>
              <a:rPr lang="fa-IR" dirty="0" smtClean="0"/>
              <a:t>اسید چرب دارای یک یا بیش از یک پیوند دوگانه ، اسید چرب غیر اشباع (</a:t>
            </a:r>
            <a:r>
              <a:rPr lang="en-US" dirty="0" smtClean="0"/>
              <a:t>UFA</a:t>
            </a:r>
            <a:r>
              <a:rPr lang="fa-IR" dirty="0" smtClean="0"/>
              <a:t>)نام دارد.</a:t>
            </a:r>
          </a:p>
          <a:p>
            <a:pPr algn="r" rtl="1"/>
            <a:r>
              <a:rPr lang="fa-IR" dirty="0"/>
              <a:t>اسید چرب دارای یک </a:t>
            </a:r>
            <a:r>
              <a:rPr lang="fa-IR" dirty="0" smtClean="0"/>
              <a:t>پیوند </a:t>
            </a:r>
            <a:r>
              <a:rPr lang="fa-IR" dirty="0"/>
              <a:t>دوگانه ، اسید چرب غیر اشباع </a:t>
            </a:r>
            <a:r>
              <a:rPr lang="fa-IR" dirty="0" smtClean="0"/>
              <a:t>یگانه(</a:t>
            </a:r>
            <a:r>
              <a:rPr lang="en-US" dirty="0" smtClean="0"/>
              <a:t>MUFA</a:t>
            </a:r>
            <a:r>
              <a:rPr lang="fa-IR" dirty="0"/>
              <a:t>)نام دارد.</a:t>
            </a:r>
          </a:p>
          <a:p>
            <a:pPr marL="0" indent="0" algn="r" rtl="1">
              <a:buNone/>
            </a:pPr>
            <a:r>
              <a:rPr lang="fa-IR" dirty="0"/>
              <a:t>اسید چرب دارای </a:t>
            </a:r>
            <a:r>
              <a:rPr lang="fa-IR" dirty="0" smtClean="0"/>
              <a:t>بیش </a:t>
            </a:r>
            <a:r>
              <a:rPr lang="fa-IR" dirty="0"/>
              <a:t>از یک پیوند دوگانه ، اسید چرب غیر </a:t>
            </a:r>
            <a:r>
              <a:rPr lang="fa-IR" dirty="0" smtClean="0"/>
              <a:t>اشباع چند گانه (</a:t>
            </a:r>
            <a:r>
              <a:rPr lang="en-US" dirty="0" smtClean="0"/>
              <a:t>PUFA</a:t>
            </a:r>
            <a:r>
              <a:rPr lang="fa-IR" dirty="0" smtClean="0"/>
              <a:t>)نام </a:t>
            </a:r>
            <a:r>
              <a:rPr lang="fa-IR" dirty="0"/>
              <a:t>دارد</a:t>
            </a:r>
            <a:r>
              <a:rPr lang="fa-IR" dirty="0" smtClean="0"/>
              <a:t>.</a:t>
            </a:r>
            <a:r>
              <a:rPr lang="fa-IR" dirty="0">
                <a:solidFill>
                  <a:schemeClr val="accent4">
                    <a:lumMod val="10000"/>
                  </a:schemeClr>
                </a:solidFill>
                <a:cs typeface="B Nazanin" panose="00000400000000000000" pitchFamily="2" charset="-78"/>
              </a:rPr>
              <a:t> </a:t>
            </a:r>
            <a:endParaRPr lang="fa-IR" dirty="0" smtClean="0">
              <a:solidFill>
                <a:schemeClr val="accent4">
                  <a:lumMod val="10000"/>
                </a:schemeClr>
              </a:solidFill>
              <a:cs typeface="B Nazanin" panose="00000400000000000000" pitchFamily="2" charset="-78"/>
            </a:endParaRPr>
          </a:p>
          <a:p>
            <a:pPr marL="0" indent="0" algn="r">
              <a:buNone/>
            </a:pPr>
            <a:r>
              <a:rPr lang="fa-IR" sz="1800" dirty="0" smtClean="0">
                <a:solidFill>
                  <a:schemeClr val="accent4">
                    <a:lumMod val="10000"/>
                  </a:schemeClr>
                </a:solidFill>
                <a:cs typeface="B Nazanin" panose="00000400000000000000" pitchFamily="2" charset="-78"/>
              </a:rPr>
              <a:t>چربی </a:t>
            </a:r>
            <a:r>
              <a:rPr lang="fa-IR" sz="1800" dirty="0">
                <a:solidFill>
                  <a:schemeClr val="accent4">
                    <a:lumMod val="10000"/>
                  </a:schemeClr>
                </a:solidFill>
                <a:cs typeface="B Nazanin" panose="00000400000000000000" pitchFamily="2" charset="-78"/>
              </a:rPr>
              <a:t>های حیوانی اغلب چربی های اشباع شده </a:t>
            </a:r>
            <a:r>
              <a:rPr lang="fa-IR" sz="1800" dirty="0" smtClean="0">
                <a:solidFill>
                  <a:schemeClr val="accent4">
                    <a:lumMod val="10000"/>
                  </a:schemeClr>
                </a:solidFill>
                <a:cs typeface="B Nazanin" panose="00000400000000000000" pitchFamily="2" charset="-78"/>
              </a:rPr>
              <a:t>اند</a:t>
            </a:r>
          </a:p>
          <a:p>
            <a:pPr marL="0" indent="0" algn="r">
              <a:buNone/>
            </a:pPr>
            <a:r>
              <a:rPr lang="fa-IR" sz="1800" dirty="0" smtClean="0">
                <a:solidFill>
                  <a:schemeClr val="accent4">
                    <a:lumMod val="10000"/>
                  </a:schemeClr>
                </a:solidFill>
                <a:cs typeface="B Nazanin" panose="00000400000000000000" pitchFamily="2" charset="-78"/>
              </a:rPr>
              <a:t>و </a:t>
            </a:r>
            <a:r>
              <a:rPr lang="fa-IR" sz="1800" dirty="0">
                <a:solidFill>
                  <a:schemeClr val="accent4">
                    <a:lumMod val="10000"/>
                  </a:schemeClr>
                </a:solidFill>
                <a:cs typeface="B Nazanin" panose="00000400000000000000" pitchFamily="2" charset="-78"/>
              </a:rPr>
              <a:t>در بروز بیماری های قلبی عروقی </a:t>
            </a:r>
            <a:r>
              <a:rPr lang="fa-IR" sz="1800" dirty="0" smtClean="0">
                <a:solidFill>
                  <a:schemeClr val="accent4">
                    <a:lumMod val="10000"/>
                  </a:schemeClr>
                </a:solidFill>
                <a:cs typeface="B Nazanin" panose="00000400000000000000" pitchFamily="2" charset="-78"/>
              </a:rPr>
              <a:t>وسرطان سهیم</a:t>
            </a:r>
            <a:endParaRPr lang="en-US" sz="1800" dirty="0" smtClean="0">
              <a:solidFill>
                <a:schemeClr val="accent4">
                  <a:lumMod val="10000"/>
                </a:schemeClr>
              </a:solidFill>
              <a:cs typeface="B Nazanin" panose="00000400000000000000" pitchFamily="2" charset="-78"/>
            </a:endParaRPr>
          </a:p>
          <a:p>
            <a:pPr marL="0" indent="0" algn="r">
              <a:buNone/>
            </a:pPr>
            <a:r>
              <a:rPr lang="fa-IR" sz="1800" dirty="0" smtClean="0">
                <a:solidFill>
                  <a:schemeClr val="accent4">
                    <a:lumMod val="10000"/>
                  </a:schemeClr>
                </a:solidFill>
                <a:cs typeface="B Nazanin" panose="00000400000000000000" pitchFamily="2" charset="-78"/>
              </a:rPr>
              <a:t>اند .</a:t>
            </a:r>
          </a:p>
          <a:p>
            <a:pPr marL="0" indent="0" algn="r">
              <a:buNone/>
            </a:pPr>
            <a:r>
              <a:rPr lang="fa-IR" sz="1800" dirty="0" smtClean="0">
                <a:solidFill>
                  <a:schemeClr val="accent4">
                    <a:lumMod val="10000"/>
                  </a:schemeClr>
                </a:solidFill>
                <a:cs typeface="B Nazanin" panose="00000400000000000000" pitchFamily="2" charset="-78"/>
              </a:rPr>
              <a:t>چربی </a:t>
            </a:r>
            <a:r>
              <a:rPr lang="fa-IR" sz="1800" dirty="0">
                <a:solidFill>
                  <a:schemeClr val="accent4">
                    <a:lumMod val="10000"/>
                  </a:schemeClr>
                </a:solidFill>
                <a:cs typeface="B Nazanin" panose="00000400000000000000" pitchFamily="2" charset="-78"/>
              </a:rPr>
              <a:t>های گیاهی اغلب غیراشباع و سالم  ترند .</a:t>
            </a:r>
          </a:p>
          <a:p>
            <a:pPr algn="r" rtl="1"/>
            <a:endParaRPr lang="fa-IR" dirty="0"/>
          </a:p>
          <a:p>
            <a:pPr algn="r" rtl="1"/>
            <a:endParaRPr lang="en-US" dirty="0"/>
          </a:p>
        </p:txBody>
      </p:sp>
      <p:pic>
        <p:nvPicPr>
          <p:cNvPr id="4" name="Picture 3"/>
          <p:cNvPicPr>
            <a:picLocks noChangeAspect="1"/>
          </p:cNvPicPr>
          <p:nvPr/>
        </p:nvPicPr>
        <p:blipFill>
          <a:blip r:embed="rId2"/>
          <a:stretch>
            <a:fillRect/>
          </a:stretch>
        </p:blipFill>
        <p:spPr>
          <a:xfrm>
            <a:off x="152400" y="4762500"/>
            <a:ext cx="5257799" cy="2057400"/>
          </a:xfrm>
          <a:prstGeom prst="rect">
            <a:avLst/>
          </a:prstGeom>
        </p:spPr>
      </p:pic>
    </p:spTree>
    <p:extLst>
      <p:ext uri="{BB962C8B-B14F-4D97-AF65-F5344CB8AC3E}">
        <p14:creationId xmlns:p14="http://schemas.microsoft.com/office/powerpoint/2010/main" val="164907628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solidFill>
                  <a:srgbClr val="FF0000"/>
                </a:solidFill>
              </a:rPr>
              <a:t>عملکرد چربیها:</a:t>
            </a:r>
            <a:endParaRPr lang="en-US" dirty="0">
              <a:solidFill>
                <a:srgbClr val="FF0000"/>
              </a:solidFill>
            </a:endParaRPr>
          </a:p>
        </p:txBody>
      </p:sp>
      <p:sp>
        <p:nvSpPr>
          <p:cNvPr id="4" name="Content Placeholder 3"/>
          <p:cNvSpPr>
            <a:spLocks noGrp="1"/>
          </p:cNvSpPr>
          <p:nvPr>
            <p:ph idx="1"/>
          </p:nvPr>
        </p:nvSpPr>
        <p:spPr>
          <a:xfrm>
            <a:off x="838200" y="1825625"/>
            <a:ext cx="10515600" cy="3967240"/>
          </a:xfrm>
          <a:prstGeom prst="rect">
            <a:avLst/>
          </a:prstGeom>
        </p:spPr>
        <p:txBody>
          <a:bodyPr>
            <a:spAutoFit/>
          </a:bodyPr>
          <a:lstStyle/>
          <a:p>
            <a:pPr algn="r" rtl="1">
              <a:buFont typeface="Wingdings" panose="05000000000000000000" pitchFamily="2" charset="2"/>
              <a:buChar char="ü"/>
            </a:pPr>
            <a:r>
              <a:rPr lang="fa-IR" dirty="0">
                <a:solidFill>
                  <a:schemeClr val="accent4">
                    <a:lumMod val="10000"/>
                  </a:schemeClr>
                </a:solidFill>
                <a:cs typeface="B Nazanin" panose="00000400000000000000" pitchFamily="2" charset="-78"/>
              </a:rPr>
              <a:t>چربی یک منبع </a:t>
            </a:r>
            <a:r>
              <a:rPr lang="fa-IR" dirty="0" smtClean="0">
                <a:solidFill>
                  <a:schemeClr val="accent4">
                    <a:lumMod val="10000"/>
                  </a:schemeClr>
                </a:solidFill>
                <a:cs typeface="B Nazanin" panose="00000400000000000000" pitchFamily="2" charset="-78"/>
              </a:rPr>
              <a:t>مهم </a:t>
            </a:r>
            <a:r>
              <a:rPr lang="fa-IR" dirty="0">
                <a:solidFill>
                  <a:schemeClr val="accent4">
                    <a:lumMod val="10000"/>
                  </a:schemeClr>
                </a:solidFill>
                <a:cs typeface="B Nazanin" panose="00000400000000000000" pitchFamily="2" charset="-78"/>
              </a:rPr>
              <a:t>انرژی است. یک واحد چربی بیش از دوبرابر پروتئین و </a:t>
            </a:r>
            <a:r>
              <a:rPr lang="fa-IR" dirty="0" smtClean="0">
                <a:solidFill>
                  <a:schemeClr val="accent4">
                    <a:lumMod val="10000"/>
                  </a:schemeClr>
                </a:solidFill>
                <a:cs typeface="B Nazanin" panose="00000400000000000000" pitchFamily="2" charset="-78"/>
              </a:rPr>
              <a:t>نشاسته هم‌وزن </a:t>
            </a:r>
            <a:r>
              <a:rPr lang="fa-IR" dirty="0">
                <a:solidFill>
                  <a:schemeClr val="accent4">
                    <a:lumMod val="10000"/>
                  </a:schemeClr>
                </a:solidFill>
                <a:cs typeface="B Nazanin" panose="00000400000000000000" pitchFamily="2" charset="-78"/>
              </a:rPr>
              <a:t>خود انرژی </a:t>
            </a:r>
            <a:r>
              <a:rPr lang="fa-IR" dirty="0" smtClean="0">
                <a:solidFill>
                  <a:schemeClr val="accent4">
                    <a:lumMod val="10000"/>
                  </a:schemeClr>
                </a:solidFill>
                <a:cs typeface="B Nazanin" panose="00000400000000000000" pitchFamily="2" charset="-78"/>
              </a:rPr>
              <a:t>دارد.</a:t>
            </a:r>
          </a:p>
          <a:p>
            <a:pPr algn="r" rtl="1">
              <a:buFont typeface="Wingdings" panose="05000000000000000000" pitchFamily="2" charset="2"/>
              <a:buChar char="ü"/>
            </a:pPr>
            <a:r>
              <a:rPr lang="fa-IR" dirty="0" smtClean="0">
                <a:solidFill>
                  <a:schemeClr val="accent4">
                    <a:lumMod val="10000"/>
                  </a:schemeClr>
                </a:solidFill>
                <a:cs typeface="B Nazanin" panose="00000400000000000000" pitchFamily="2" charset="-78"/>
              </a:rPr>
              <a:t>چربی </a:t>
            </a:r>
            <a:r>
              <a:rPr lang="fa-IR" dirty="0">
                <a:solidFill>
                  <a:schemeClr val="accent4">
                    <a:lumMod val="10000"/>
                  </a:schemeClr>
                </a:solidFill>
                <a:cs typeface="B Nazanin" panose="00000400000000000000" pitchFamily="2" charset="-78"/>
              </a:rPr>
              <a:t>هنگام استراحت و در فعالیت های هوازی بلندمدت </a:t>
            </a:r>
            <a:r>
              <a:rPr lang="fa-IR" dirty="0" smtClean="0">
                <a:solidFill>
                  <a:schemeClr val="accent4">
                    <a:lumMod val="10000"/>
                  </a:schemeClr>
                </a:solidFill>
                <a:cs typeface="B Nazanin" panose="00000400000000000000" pitchFamily="2" charset="-78"/>
              </a:rPr>
              <a:t>یکم منبع مهم انرژی هستند.</a:t>
            </a:r>
          </a:p>
          <a:p>
            <a:pPr algn="r" rtl="1">
              <a:buFont typeface="Wingdings" panose="05000000000000000000" pitchFamily="2" charset="2"/>
              <a:buChar char="ü"/>
            </a:pPr>
            <a:r>
              <a:rPr lang="fa-IR" dirty="0" smtClean="0">
                <a:solidFill>
                  <a:schemeClr val="accent4">
                    <a:lumMod val="10000"/>
                  </a:schemeClr>
                </a:solidFill>
                <a:cs typeface="B Nazanin" panose="00000400000000000000" pitchFamily="2" charset="-78"/>
              </a:rPr>
              <a:t>چربی از اندام های حیاتی مانند قلب، کبد، طحال، کلیه ها، مغزو نخاع محافظت می کند.در حدود 2 تا 4% چربی بدن در اطراف این اندام ها است.</a:t>
            </a:r>
          </a:p>
          <a:p>
            <a:pPr algn="r" rtl="1">
              <a:buFont typeface="Wingdings" panose="05000000000000000000" pitchFamily="2" charset="2"/>
              <a:buChar char="ü"/>
            </a:pPr>
            <a:r>
              <a:rPr lang="fa-IR" dirty="0" smtClean="0">
                <a:solidFill>
                  <a:schemeClr val="accent4">
                    <a:lumMod val="10000"/>
                  </a:schemeClr>
                </a:solidFill>
                <a:cs typeface="B Nazanin" panose="00000400000000000000" pitchFamily="2" charset="-78"/>
              </a:rPr>
              <a:t>دریافت ویتامین های </a:t>
            </a:r>
            <a:r>
              <a:rPr lang="en-US" dirty="0" smtClean="0">
                <a:solidFill>
                  <a:schemeClr val="accent4">
                    <a:lumMod val="10000"/>
                  </a:schemeClr>
                </a:solidFill>
                <a:cs typeface="B Nazanin" panose="00000400000000000000" pitchFamily="2" charset="-78"/>
              </a:rPr>
              <a:t>D</a:t>
            </a:r>
            <a:r>
              <a:rPr lang="fa-IR" dirty="0" smtClean="0">
                <a:solidFill>
                  <a:schemeClr val="accent4">
                    <a:lumMod val="10000"/>
                  </a:schemeClr>
                </a:solidFill>
                <a:cs typeface="B Nazanin" panose="00000400000000000000" pitchFamily="2" charset="-78"/>
              </a:rPr>
              <a:t>،</a:t>
            </a:r>
            <a:r>
              <a:rPr lang="en-US" dirty="0" smtClean="0">
                <a:solidFill>
                  <a:schemeClr val="accent4">
                    <a:lumMod val="10000"/>
                  </a:schemeClr>
                </a:solidFill>
                <a:cs typeface="B Nazanin" panose="00000400000000000000" pitchFamily="2" charset="-78"/>
              </a:rPr>
              <a:t>E</a:t>
            </a:r>
            <a:r>
              <a:rPr lang="fa-IR" dirty="0" smtClean="0">
                <a:solidFill>
                  <a:schemeClr val="accent4">
                    <a:lumMod val="10000"/>
                  </a:schemeClr>
                </a:solidFill>
                <a:cs typeface="B Nazanin" panose="00000400000000000000" pitchFamily="2" charset="-78"/>
              </a:rPr>
              <a:t>،</a:t>
            </a:r>
            <a:r>
              <a:rPr lang="en-US" dirty="0" smtClean="0">
                <a:solidFill>
                  <a:schemeClr val="accent4">
                    <a:lumMod val="10000"/>
                  </a:schemeClr>
                </a:solidFill>
                <a:cs typeface="B Nazanin" panose="00000400000000000000" pitchFamily="2" charset="-78"/>
              </a:rPr>
              <a:t>K</a:t>
            </a:r>
            <a:r>
              <a:rPr lang="fa-IR" dirty="0" smtClean="0">
                <a:solidFill>
                  <a:schemeClr val="accent4">
                    <a:lumMod val="10000"/>
                  </a:schemeClr>
                </a:solidFill>
                <a:cs typeface="B Nazanin" panose="00000400000000000000" pitchFamily="2" charset="-78"/>
              </a:rPr>
              <a:t>،</a:t>
            </a:r>
            <a:r>
              <a:rPr lang="en-US" dirty="0" smtClean="0">
                <a:solidFill>
                  <a:schemeClr val="accent4">
                    <a:lumMod val="10000"/>
                  </a:schemeClr>
                </a:solidFill>
                <a:cs typeface="B Nazanin" panose="00000400000000000000" pitchFamily="2" charset="-78"/>
              </a:rPr>
              <a:t>A</a:t>
            </a:r>
            <a:r>
              <a:rPr lang="fa-IR" dirty="0" smtClean="0">
                <a:solidFill>
                  <a:schemeClr val="accent4">
                    <a:lumMod val="10000"/>
                  </a:schemeClr>
                </a:solidFill>
                <a:cs typeface="B Nazanin" panose="00000400000000000000" pitchFamily="2" charset="-78"/>
              </a:rPr>
              <a:t> که محلول در چربی هستند به مقدار دریافت چربی روزانه بستگی دارد.</a:t>
            </a:r>
            <a:endParaRPr lang="fa-IR" dirty="0">
              <a:solidFill>
                <a:schemeClr val="accent4">
                  <a:lumMod val="10000"/>
                </a:schemeClr>
              </a:solidFill>
              <a:cs typeface="B Nazanin" panose="00000400000000000000" pitchFamily="2" charset="-78"/>
            </a:endParaRPr>
          </a:p>
        </p:txBody>
      </p:sp>
    </p:spTree>
    <p:extLst>
      <p:ext uri="{BB962C8B-B14F-4D97-AF65-F5344CB8AC3E}">
        <p14:creationId xmlns:p14="http://schemas.microsoft.com/office/powerpoint/2010/main" val="127326152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rtl="1">
              <a:buFont typeface="Wingdings" panose="05000000000000000000" pitchFamily="2" charset="2"/>
              <a:buChar char="ü"/>
            </a:pPr>
            <a:r>
              <a:rPr lang="fa-IR" dirty="0" smtClean="0"/>
              <a:t>فسفولیپید ها و کلسترول از اجزای اصلی سازنده غشای سلول ها هستند.</a:t>
            </a:r>
          </a:p>
          <a:p>
            <a:pPr algn="r" rtl="1">
              <a:buFont typeface="Wingdings" panose="05000000000000000000" pitchFamily="2" charset="2"/>
              <a:buChar char="ü"/>
            </a:pPr>
            <a:r>
              <a:rPr lang="fa-IR" dirty="0" smtClean="0"/>
              <a:t>کلسترول پیش ساز مهم و بخشی از ترکیب صفراست.</a:t>
            </a:r>
          </a:p>
          <a:p>
            <a:pPr algn="r" rtl="1">
              <a:buFont typeface="Wingdings" panose="05000000000000000000" pitchFamily="2" charset="2"/>
              <a:buChar char="ü"/>
            </a:pPr>
            <a:r>
              <a:rPr lang="fa-IR" dirty="0"/>
              <a:t>کلسترول پیش ساز </a:t>
            </a:r>
            <a:r>
              <a:rPr lang="fa-IR" dirty="0" smtClean="0"/>
              <a:t>مهم هورمون ها ، بویژه استروئیدهایی مانند تستوسترون است.</a:t>
            </a:r>
          </a:p>
          <a:p>
            <a:pPr algn="r" rtl="1">
              <a:buFont typeface="Wingdings" panose="05000000000000000000" pitchFamily="2" charset="2"/>
              <a:buChar char="ü"/>
            </a:pPr>
            <a:r>
              <a:rPr lang="fa-IR" dirty="0" smtClean="0"/>
              <a:t>اسید لینولئیک در حفظ فشار خون ، تجمع پلاکتها ، حرکت روده و عملکرد ایمنی نقش دارد.</a:t>
            </a:r>
          </a:p>
          <a:p>
            <a:pPr algn="r" rtl="1">
              <a:buFont typeface="Wingdings" panose="05000000000000000000" pitchFamily="2" charset="2"/>
              <a:buChar char="ü"/>
            </a:pPr>
            <a:r>
              <a:rPr lang="fa-IR" dirty="0" smtClean="0"/>
              <a:t>چربی احساس گرسنگی را بهتر از دیگر درشت مغذی ها برطرف می کند.</a:t>
            </a:r>
          </a:p>
          <a:p>
            <a:pPr algn="r" rtl="1">
              <a:buFont typeface="Wingdings" panose="05000000000000000000" pitchFamily="2" charset="2"/>
              <a:buChar char="ü"/>
            </a:pPr>
            <a:r>
              <a:rPr lang="fa-IR" dirty="0" smtClean="0"/>
              <a:t>چربی غذا را خوشمزه و دلچسب و اشتها اورمی کند .</a:t>
            </a:r>
          </a:p>
          <a:p>
            <a:pPr algn="r" rtl="1"/>
            <a:endParaRPr lang="en-US" dirty="0"/>
          </a:p>
        </p:txBody>
      </p:sp>
    </p:spTree>
    <p:extLst>
      <p:ext uri="{BB962C8B-B14F-4D97-AF65-F5344CB8AC3E}">
        <p14:creationId xmlns:p14="http://schemas.microsoft.com/office/powerpoint/2010/main" val="65196854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447800"/>
            <a:ext cx="10515600" cy="4729163"/>
          </a:xfrm>
        </p:spPr>
        <p:txBody>
          <a:bodyPr>
            <a:normAutofit lnSpcReduction="10000"/>
          </a:bodyPr>
          <a:lstStyle/>
          <a:p>
            <a:pPr algn="r" rtl="1">
              <a:buFont typeface="Wingdings" panose="05000000000000000000" pitchFamily="2" charset="2"/>
              <a:buChar char="ü"/>
            </a:pPr>
            <a:r>
              <a:rPr lang="fa-IR" dirty="0" smtClean="0">
                <a:solidFill>
                  <a:schemeClr val="accent4">
                    <a:lumMod val="10000"/>
                  </a:schemeClr>
                </a:solidFill>
                <a:cs typeface="B Nazanin" panose="00000400000000000000" pitchFamily="2" charset="-78"/>
              </a:rPr>
              <a:t>چربی های قابل اکسایش مانند اسید های چرب، تری اسیل گلیسرول های عضلانی، و تری اسیل گلیسرول های پلاسما (شیلو میکرون ها و </a:t>
            </a:r>
            <a:r>
              <a:rPr lang="en-US" dirty="0" smtClean="0">
                <a:solidFill>
                  <a:schemeClr val="accent4">
                    <a:lumMod val="10000"/>
                  </a:schemeClr>
                </a:solidFill>
                <a:cs typeface="B Nazanin" panose="00000400000000000000" pitchFamily="2" charset="-78"/>
              </a:rPr>
              <a:t>VLDL</a:t>
            </a:r>
            <a:r>
              <a:rPr lang="fa-IR" dirty="0" smtClean="0">
                <a:solidFill>
                  <a:schemeClr val="accent4">
                    <a:lumMod val="10000"/>
                  </a:schemeClr>
                </a:solidFill>
                <a:cs typeface="B Nazanin" panose="00000400000000000000" pitchFamily="2" charset="-78"/>
              </a:rPr>
              <a:t>) می توانن به عنوان سوخت مورد استفاده قرار بگیرند.</a:t>
            </a:r>
          </a:p>
          <a:p>
            <a:pPr algn="r" rtl="1">
              <a:buFont typeface="Wingdings" panose="05000000000000000000" pitchFamily="2" charset="2"/>
              <a:buChar char="ü"/>
            </a:pPr>
            <a:r>
              <a:rPr lang="fa-IR" dirty="0" smtClean="0">
                <a:solidFill>
                  <a:schemeClr val="accent4">
                    <a:lumMod val="10000"/>
                  </a:schemeClr>
                </a:solidFill>
                <a:cs typeface="B Nazanin" panose="00000400000000000000" pitchFamily="2" charset="-78"/>
              </a:rPr>
              <a:t>ترکیبات مشتق از چربی ها مانند اجسام کتونی(استو استات و بتا هیدروکسی بوتیرات) می توانند به عنوان سوخت مورد استفاده قرار گیرند.</a:t>
            </a:r>
          </a:p>
          <a:p>
            <a:pPr algn="r" rtl="1">
              <a:buFont typeface="Wingdings" panose="05000000000000000000" pitchFamily="2" charset="2"/>
              <a:buChar char="ü"/>
            </a:pPr>
            <a:r>
              <a:rPr lang="fa-IR" dirty="0" smtClean="0">
                <a:solidFill>
                  <a:schemeClr val="accent4">
                    <a:lumMod val="10000"/>
                  </a:schemeClr>
                </a:solidFill>
                <a:cs typeface="B Nazanin" panose="00000400000000000000" pitchFamily="2" charset="-78"/>
              </a:rPr>
              <a:t>گلیسرول در کبد توسط فرایند گلوکونئوژنز به گلوکز تبدیل و اکسید می شود.</a:t>
            </a:r>
          </a:p>
          <a:p>
            <a:pPr algn="r" rtl="1">
              <a:buFont typeface="Wingdings" panose="05000000000000000000" pitchFamily="2" charset="2"/>
              <a:buChar char="ü"/>
            </a:pPr>
            <a:endParaRPr lang="fa-IR" dirty="0" smtClean="0">
              <a:solidFill>
                <a:schemeClr val="accent4">
                  <a:lumMod val="10000"/>
                </a:schemeClr>
              </a:solidFill>
              <a:cs typeface="B Nazanin" panose="00000400000000000000" pitchFamily="2" charset="-78"/>
            </a:endParaRPr>
          </a:p>
          <a:p>
            <a:pPr marL="0" indent="0" algn="r">
              <a:buNone/>
            </a:pPr>
            <a:r>
              <a:rPr lang="fa-IR" dirty="0" smtClean="0">
                <a:solidFill>
                  <a:srgbClr val="FF0000"/>
                </a:solidFill>
                <a:cs typeface="B Nazanin" panose="00000400000000000000" pitchFamily="2" charset="-78"/>
              </a:rPr>
              <a:t>عملکردچربی </a:t>
            </a:r>
            <a:r>
              <a:rPr lang="fa-IR" dirty="0">
                <a:solidFill>
                  <a:srgbClr val="FF0000"/>
                </a:solidFill>
                <a:cs typeface="B Nazanin" panose="00000400000000000000" pitchFamily="2" charset="-78"/>
              </a:rPr>
              <a:t>ها را در بدن توضیح دهید.</a:t>
            </a:r>
          </a:p>
          <a:p>
            <a:endParaRPr lang="en-US" dirty="0"/>
          </a:p>
        </p:txBody>
      </p:sp>
    </p:spTree>
    <p:extLst>
      <p:ext uri="{BB962C8B-B14F-4D97-AF65-F5344CB8AC3E}">
        <p14:creationId xmlns:p14="http://schemas.microsoft.com/office/powerpoint/2010/main" val="283680864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rgbClr val="FF0000"/>
                </a:solidFill>
              </a:rPr>
              <a:t>اسیدهای چرب سیس و ترانس:</a:t>
            </a:r>
            <a:endParaRPr lang="en-US" dirty="0">
              <a:solidFill>
                <a:srgbClr val="FF0000"/>
              </a:solidFill>
            </a:endParaRPr>
          </a:p>
        </p:txBody>
      </p:sp>
      <p:sp>
        <p:nvSpPr>
          <p:cNvPr id="3" name="Content Placeholder 2"/>
          <p:cNvSpPr>
            <a:spLocks noGrp="1"/>
          </p:cNvSpPr>
          <p:nvPr>
            <p:ph idx="1"/>
          </p:nvPr>
        </p:nvSpPr>
        <p:spPr/>
        <p:txBody>
          <a:bodyPr/>
          <a:lstStyle/>
          <a:p>
            <a:pPr algn="r" rtl="1"/>
            <a:r>
              <a:rPr lang="fa-IR" dirty="0" smtClean="0"/>
              <a:t>اگر اتم هیدروژن از موقعیت سیس خنثی به طرف دیگر پیوند دوگانه که دو کربن را از هم جدا می کند (موقعیت ترانس) حرکت نماید ، اسید چرب غیر اشباع ترانس تشکیل می شود.</a:t>
            </a:r>
          </a:p>
          <a:p>
            <a:pPr algn="r" rtl="1"/>
            <a:r>
              <a:rPr lang="fa-IR" dirty="0" smtClean="0"/>
              <a:t>اسیدهای چرب طبیعی دارای پیوند دوگانه سیس هستند ولی در فراوری غذاها مانند کره گیاهی، اسیدهای چرب ترانس تولید می شوند.</a:t>
            </a:r>
          </a:p>
          <a:p>
            <a:pPr algn="r" rtl="1"/>
            <a:r>
              <a:rPr lang="fa-IR" dirty="0" smtClean="0"/>
              <a:t>اسیدهای چرب ترانس بیشتر به اسیدهای چرب اشباع شبیه هستند.</a:t>
            </a:r>
          </a:p>
          <a:p>
            <a:pPr algn="r" rtl="1"/>
            <a:endParaRPr lang="en-US" dirty="0"/>
          </a:p>
        </p:txBody>
      </p:sp>
      <p:pic>
        <p:nvPicPr>
          <p:cNvPr id="4" name="Picture 3"/>
          <p:cNvPicPr>
            <a:picLocks noChangeAspect="1"/>
          </p:cNvPicPr>
          <p:nvPr/>
        </p:nvPicPr>
        <p:blipFill>
          <a:blip r:embed="rId2"/>
          <a:stretch>
            <a:fillRect/>
          </a:stretch>
        </p:blipFill>
        <p:spPr>
          <a:xfrm>
            <a:off x="838200" y="4800601"/>
            <a:ext cx="7772400" cy="2057400"/>
          </a:xfrm>
          <a:prstGeom prst="rect">
            <a:avLst/>
          </a:prstGeom>
        </p:spPr>
      </p:pic>
    </p:spTree>
    <p:extLst>
      <p:ext uri="{BB962C8B-B14F-4D97-AF65-F5344CB8AC3E}">
        <p14:creationId xmlns:p14="http://schemas.microsoft.com/office/powerpoint/2010/main" val="283776626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gn="r" rtl="1"/>
            <a:r>
              <a:rPr lang="fa-IR" dirty="0" smtClean="0"/>
              <a:t>بیش از 95 درصد چربی دریافتی</a:t>
            </a:r>
            <a:r>
              <a:rPr lang="en-US" dirty="0" smtClean="0"/>
              <a:t> </a:t>
            </a:r>
            <a:r>
              <a:rPr lang="fa-IR" dirty="0" smtClean="0"/>
              <a:t>به شکل تری اسیل گلیسرول و مابقی فسفولیپید، اسیدهای چرب، کلسترول و استرول های گیاهی اشت.</a:t>
            </a:r>
          </a:p>
          <a:p>
            <a:pPr algn="r" rtl="1"/>
            <a:r>
              <a:rPr lang="fa-IR" dirty="0" smtClean="0"/>
              <a:t>کلسترول در تخم مرغ، گوشت قرمز، گوشت اندام ها (دل، جگرو قلوه)، نرم تنان صدف دار، فراورده های لبنی(شیر، کره، پنیر و خامه) یافت می شود.</a:t>
            </a:r>
          </a:p>
          <a:p>
            <a:pPr algn="r" rtl="1"/>
            <a:r>
              <a:rPr lang="fa-IR" dirty="0" smtClean="0"/>
              <a:t>بدن روزانه در یک رژیم بدون کلسترول 5/ تا 2/9 گرم کلسترول می سازد.</a:t>
            </a:r>
          </a:p>
          <a:p>
            <a:pPr algn="r" rtl="1"/>
            <a:r>
              <a:rPr lang="fa-IR" dirty="0" smtClean="0"/>
              <a:t>غذاهای گیاهی کلسترول ندارند.</a:t>
            </a:r>
          </a:p>
          <a:p>
            <a:pPr algn="r" rtl="1"/>
            <a:r>
              <a:rPr lang="fa-IR" dirty="0" smtClean="0"/>
              <a:t>افراد با رژیم غذایی پر چرب (از نوع اشباع) دارای سطوح بالای کلسترول خون هستند و شیوع بیماری های قلبی عروقی در انها بالاست.</a:t>
            </a:r>
          </a:p>
          <a:p>
            <a:pPr algn="r" rtl="1"/>
            <a:r>
              <a:rPr lang="fa-IR" dirty="0" smtClean="0"/>
              <a:t>کلسترول </a:t>
            </a:r>
            <a:r>
              <a:rPr lang="en-US" dirty="0" smtClean="0"/>
              <a:t>LDL</a:t>
            </a:r>
            <a:r>
              <a:rPr lang="fa-IR" dirty="0" smtClean="0"/>
              <a:t> خطر تصلب شریان ها (</a:t>
            </a:r>
            <a:r>
              <a:rPr lang="en-US" dirty="0" smtClean="0"/>
              <a:t>arteriosclerosis</a:t>
            </a:r>
            <a:r>
              <a:rPr lang="fa-IR" dirty="0" smtClean="0"/>
              <a:t>)و بیماری های قلبی عروقی را افزایش می دهد.</a:t>
            </a:r>
            <a:endParaRPr lang="en-US" dirty="0"/>
          </a:p>
        </p:txBody>
      </p:sp>
    </p:spTree>
    <p:extLst>
      <p:ext uri="{BB962C8B-B14F-4D97-AF65-F5344CB8AC3E}">
        <p14:creationId xmlns:p14="http://schemas.microsoft.com/office/powerpoint/2010/main" val="309087852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algn="r" rtl="1"/>
            <a:r>
              <a:rPr lang="fa-IR" dirty="0" smtClean="0"/>
              <a:t>دریافت زیاد اسید های چرب ترانس سبب افزایش خطر بیماری قلبی عروقی می شود.</a:t>
            </a:r>
          </a:p>
          <a:p>
            <a:pPr algn="r" rtl="1"/>
            <a:r>
              <a:rPr lang="fa-IR" dirty="0" smtClean="0"/>
              <a:t>کاهش دریافت چربی کل ، دریافت چربی اشباع و اسیدهای چرب ترانس و در نتیجه خطر ابتلا به برخی سرطان ها( کولون، پروستات، سینه)</a:t>
            </a:r>
            <a:r>
              <a:rPr lang="fa-IR" dirty="0"/>
              <a:t> را کاهش می دهد.</a:t>
            </a:r>
          </a:p>
          <a:p>
            <a:pPr algn="r" rtl="1"/>
            <a:r>
              <a:rPr lang="fa-IR" dirty="0" smtClean="0"/>
              <a:t>در تازه ترین راهبرد تغذیه ای خاطر نشان شده است که در یافت چربی باید متوسط باشد. </a:t>
            </a:r>
          </a:p>
          <a:p>
            <a:pPr algn="r" rtl="1"/>
            <a:r>
              <a:rPr lang="fa-IR" dirty="0" smtClean="0"/>
              <a:t>رزیم غذایی کم چرب و پر کربوهیدرات، آثار سلامتی معکوسی دارد.</a:t>
            </a:r>
          </a:p>
          <a:p>
            <a:pPr algn="r" rtl="1"/>
            <a:r>
              <a:rPr lang="fa-IR" dirty="0" smtClean="0"/>
              <a:t>کاهش چربی به کمتر از 20% انرژی دریافتی ، تری اسیل گلیسرول وکلسترول </a:t>
            </a:r>
            <a:r>
              <a:rPr lang="en-US" dirty="0" smtClean="0"/>
              <a:t>LDL</a:t>
            </a:r>
            <a:r>
              <a:rPr lang="fa-IR" dirty="0" smtClean="0"/>
              <a:t> را افزایش داده و کلسترول </a:t>
            </a:r>
            <a:r>
              <a:rPr lang="en-US" dirty="0" smtClean="0"/>
              <a:t>HDL</a:t>
            </a:r>
            <a:r>
              <a:rPr lang="fa-IR" dirty="0" smtClean="0"/>
              <a:t> را کاهش می دهد.</a:t>
            </a:r>
            <a:endParaRPr lang="en-US" dirty="0" smtClean="0"/>
          </a:p>
          <a:p>
            <a:pPr algn="r" rtl="1"/>
            <a:r>
              <a:rPr lang="fa-IR" dirty="0" smtClean="0"/>
              <a:t>این الگوی لیپوپروتئین می تواند باعث ابتلا به بیماری عروق خون رسان قلب شود.</a:t>
            </a:r>
          </a:p>
          <a:p>
            <a:pPr algn="r" rtl="1"/>
            <a:r>
              <a:rPr lang="fa-IR" dirty="0" smtClean="0"/>
              <a:t>دریافت چربی </a:t>
            </a:r>
            <a:r>
              <a:rPr lang="fa-IR" dirty="0"/>
              <a:t>اشباع (حیوانی) و نه غیر اشباع( گیاهی) </a:t>
            </a:r>
            <a:r>
              <a:rPr lang="fa-IR" dirty="0" smtClean="0"/>
              <a:t>در ابتلا به سرطان و بیماری قلبی عروقی مهم است. </a:t>
            </a:r>
          </a:p>
          <a:p>
            <a:pPr algn="r" rtl="1"/>
            <a:r>
              <a:rPr lang="fa-IR" dirty="0" smtClean="0"/>
              <a:t>اسیدهای چرب امگا-3 موجود در ماهی می تواند از ابتلا به سرطان پیشگیری کند.</a:t>
            </a:r>
            <a:endParaRPr lang="en-US" dirty="0"/>
          </a:p>
        </p:txBody>
      </p:sp>
    </p:spTree>
    <p:extLst>
      <p:ext uri="{BB962C8B-B14F-4D97-AF65-F5344CB8AC3E}">
        <p14:creationId xmlns:p14="http://schemas.microsoft.com/office/powerpoint/2010/main" val="414476189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95600" y="6096000"/>
            <a:ext cx="8305800" cy="461962"/>
          </a:xfrm>
        </p:spPr>
        <p:txBody>
          <a:bodyPr>
            <a:normAutofit lnSpcReduction="10000"/>
          </a:bodyPr>
          <a:lstStyle/>
          <a:p>
            <a:pPr algn="r" rtl="1"/>
            <a:r>
              <a:rPr lang="fa-IR" dirty="0">
                <a:solidFill>
                  <a:srgbClr val="FF0000"/>
                </a:solidFill>
                <a:cs typeface="B Nazanin" panose="00000400000000000000" pitchFamily="2" charset="-78"/>
              </a:rPr>
              <a:t>شش ماده مغذی اصلی را </a:t>
            </a:r>
            <a:r>
              <a:rPr lang="fa-IR" dirty="0" smtClean="0">
                <a:solidFill>
                  <a:srgbClr val="FF0000"/>
                </a:solidFill>
                <a:cs typeface="B Nazanin" panose="00000400000000000000" pitchFamily="2" charset="-78"/>
              </a:rPr>
              <a:t>شرح دهید.</a:t>
            </a:r>
            <a:endParaRPr lang="fa-IR" dirty="0">
              <a:solidFill>
                <a:srgbClr val="FF0000"/>
              </a:solidFill>
              <a:cs typeface="B Nazanin" panose="00000400000000000000" pitchFamily="2" charset="-78"/>
            </a:endParaRPr>
          </a:p>
          <a:p>
            <a:endParaRPr lang="en-US" dirty="0"/>
          </a:p>
        </p:txBody>
      </p:sp>
      <p:sp>
        <p:nvSpPr>
          <p:cNvPr id="4" name="Content Placeholder 2"/>
          <p:cNvSpPr txBox="1">
            <a:spLocks/>
          </p:cNvSpPr>
          <p:nvPr/>
        </p:nvSpPr>
        <p:spPr>
          <a:xfrm>
            <a:off x="615462" y="316523"/>
            <a:ext cx="10890738" cy="5550877"/>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fontAlgn="auto">
              <a:spcAft>
                <a:spcPts val="0"/>
              </a:spcAft>
              <a:buFont typeface="Arial" panose="020B0604020202020204" pitchFamily="34" charset="0"/>
              <a:buNone/>
            </a:pPr>
            <a:r>
              <a:rPr lang="fa-IR" sz="4200" b="1" dirty="0">
                <a:solidFill>
                  <a:srgbClr val="FF0000"/>
                </a:solidFill>
                <a:cs typeface="B Nazanin" panose="00000400000000000000" pitchFamily="2" charset="-78"/>
              </a:rPr>
              <a:t>آب :</a:t>
            </a:r>
          </a:p>
          <a:p>
            <a:pPr algn="r" rtl="1" fontAlgn="auto">
              <a:spcAft>
                <a:spcPts val="0"/>
              </a:spcAft>
            </a:pPr>
            <a:r>
              <a:rPr lang="fa-IR" sz="3600" dirty="0">
                <a:solidFill>
                  <a:schemeClr val="accent4">
                    <a:lumMod val="10000"/>
                  </a:schemeClr>
                </a:solidFill>
                <a:cs typeface="B Nazanin" panose="00000400000000000000" pitchFamily="2" charset="-78"/>
              </a:rPr>
              <a:t>آب برای کنترل دمای بدن از راه تعریق ضروری است و برای حمل مواد مغذی به سلول </a:t>
            </a:r>
            <a:r>
              <a:rPr lang="fa-IR" sz="3600" dirty="0" smtClean="0">
                <a:solidFill>
                  <a:schemeClr val="accent4">
                    <a:lumMod val="10000"/>
                  </a:schemeClr>
                </a:solidFill>
                <a:cs typeface="B Nazanin" panose="00000400000000000000" pitchFamily="2" charset="-78"/>
              </a:rPr>
              <a:t>هااز طریق خون و </a:t>
            </a:r>
            <a:r>
              <a:rPr lang="fa-IR" sz="3600" dirty="0">
                <a:solidFill>
                  <a:schemeClr val="accent4">
                    <a:lumMod val="10000"/>
                  </a:schemeClr>
                </a:solidFill>
                <a:cs typeface="B Nazanin" panose="00000400000000000000" pitchFamily="2" charset="-78"/>
              </a:rPr>
              <a:t>دفع فراورده های </a:t>
            </a:r>
            <a:r>
              <a:rPr lang="fa-IR" sz="3600" dirty="0" smtClean="0">
                <a:solidFill>
                  <a:schemeClr val="accent4">
                    <a:lumMod val="10000"/>
                  </a:schemeClr>
                </a:solidFill>
                <a:cs typeface="B Nazanin" panose="00000400000000000000" pitchFamily="2" charset="-78"/>
              </a:rPr>
              <a:t>زاید(اوره، کتون ها) </a:t>
            </a:r>
            <a:r>
              <a:rPr lang="fa-IR" sz="3600" dirty="0">
                <a:solidFill>
                  <a:schemeClr val="accent4">
                    <a:lumMod val="10000"/>
                  </a:schemeClr>
                </a:solidFill>
                <a:cs typeface="B Nazanin" panose="00000400000000000000" pitchFamily="2" charset="-78"/>
              </a:rPr>
              <a:t>از سلول ها </a:t>
            </a:r>
            <a:r>
              <a:rPr lang="fa-IR" sz="3600" dirty="0" smtClean="0">
                <a:solidFill>
                  <a:schemeClr val="accent4">
                    <a:lumMod val="10000"/>
                  </a:schemeClr>
                </a:solidFill>
                <a:cs typeface="B Nazanin" panose="00000400000000000000" pitchFamily="2" charset="-78"/>
              </a:rPr>
              <a:t>توسط ادرارهم </a:t>
            </a:r>
            <a:r>
              <a:rPr lang="fa-IR" sz="3600" dirty="0">
                <a:solidFill>
                  <a:schemeClr val="accent4">
                    <a:lumMod val="10000"/>
                  </a:schemeClr>
                </a:solidFill>
                <a:cs typeface="B Nazanin" panose="00000400000000000000" pitchFamily="2" charset="-78"/>
              </a:rPr>
              <a:t>لازم است </a:t>
            </a:r>
            <a:r>
              <a:rPr lang="fa-IR" sz="3600" dirty="0" smtClean="0">
                <a:solidFill>
                  <a:schemeClr val="accent4">
                    <a:lumMod val="10000"/>
                  </a:schemeClr>
                </a:solidFill>
                <a:cs typeface="B Nazanin" panose="00000400000000000000" pitchFamily="2" charset="-78"/>
              </a:rPr>
              <a:t>.</a:t>
            </a:r>
          </a:p>
          <a:p>
            <a:pPr algn="r" rtl="1" fontAlgn="auto">
              <a:spcAft>
                <a:spcPts val="0"/>
              </a:spcAft>
            </a:pPr>
            <a:endParaRPr lang="fa-IR" sz="3600" dirty="0" smtClean="0">
              <a:solidFill>
                <a:schemeClr val="accent4">
                  <a:lumMod val="10000"/>
                </a:schemeClr>
              </a:solidFill>
              <a:cs typeface="B Nazanin" panose="00000400000000000000" pitchFamily="2" charset="-78"/>
            </a:endParaRPr>
          </a:p>
          <a:p>
            <a:pPr algn="r" rtl="1" fontAlgn="auto">
              <a:spcAft>
                <a:spcPts val="0"/>
              </a:spcAft>
            </a:pPr>
            <a:r>
              <a:rPr lang="fa-IR" sz="3600" dirty="0" smtClean="0">
                <a:solidFill>
                  <a:schemeClr val="accent4">
                    <a:lumMod val="10000"/>
                  </a:schemeClr>
                </a:solidFill>
                <a:cs typeface="B Nazanin" panose="00000400000000000000" pitchFamily="2" charset="-78"/>
              </a:rPr>
              <a:t>آب </a:t>
            </a:r>
            <a:r>
              <a:rPr lang="fa-IR" sz="3600" dirty="0">
                <a:solidFill>
                  <a:schemeClr val="accent4">
                    <a:lumMod val="10000"/>
                  </a:schemeClr>
                </a:solidFill>
                <a:cs typeface="B Nazanin" panose="00000400000000000000" pitchFamily="2" charset="-78"/>
              </a:rPr>
              <a:t>مادۀ تشکیل دهنده و مهم عضلات و فرآیندهای درون سلولی است </a:t>
            </a:r>
            <a:r>
              <a:rPr lang="fa-IR" sz="3600" dirty="0" smtClean="0">
                <a:solidFill>
                  <a:schemeClr val="accent4">
                    <a:lumMod val="10000"/>
                  </a:schemeClr>
                </a:solidFill>
                <a:cs typeface="B Nazanin" panose="00000400000000000000" pitchFamily="2" charset="-78"/>
              </a:rPr>
              <a:t>.</a:t>
            </a:r>
          </a:p>
          <a:p>
            <a:pPr algn="r" rtl="1" fontAlgn="auto">
              <a:spcAft>
                <a:spcPts val="0"/>
              </a:spcAft>
            </a:pPr>
            <a:endParaRPr lang="fa-IR" sz="3600" dirty="0">
              <a:solidFill>
                <a:schemeClr val="accent4">
                  <a:lumMod val="10000"/>
                </a:schemeClr>
              </a:solidFill>
              <a:cs typeface="B Nazanin" panose="00000400000000000000" pitchFamily="2" charset="-78"/>
            </a:endParaRPr>
          </a:p>
          <a:p>
            <a:pPr algn="r" rtl="1" fontAlgn="auto">
              <a:spcAft>
                <a:spcPts val="0"/>
              </a:spcAft>
            </a:pPr>
            <a:r>
              <a:rPr lang="fa-IR" sz="3600" dirty="0">
                <a:solidFill>
                  <a:schemeClr val="accent4">
                    <a:lumMod val="10000"/>
                  </a:schemeClr>
                </a:solidFill>
                <a:cs typeface="B Nazanin" panose="00000400000000000000" pitchFamily="2" charset="-78"/>
              </a:rPr>
              <a:t>آب 60 % تا 70% وزن بدن را تشکیل می دهد </a:t>
            </a:r>
            <a:r>
              <a:rPr lang="fa-IR" sz="3600" dirty="0" smtClean="0">
                <a:solidFill>
                  <a:schemeClr val="accent4">
                    <a:lumMod val="10000"/>
                  </a:schemeClr>
                </a:solidFill>
                <a:cs typeface="B Nazanin" panose="00000400000000000000" pitchFamily="2" charset="-78"/>
              </a:rPr>
              <a:t>.</a:t>
            </a:r>
          </a:p>
          <a:p>
            <a:pPr algn="r" rtl="1" fontAlgn="auto">
              <a:spcAft>
                <a:spcPts val="0"/>
              </a:spcAft>
            </a:pPr>
            <a:endParaRPr lang="fa-IR" sz="3600" dirty="0" smtClean="0">
              <a:solidFill>
                <a:schemeClr val="accent4">
                  <a:lumMod val="10000"/>
                </a:schemeClr>
              </a:solidFill>
              <a:cs typeface="B Nazanin" panose="00000400000000000000" pitchFamily="2" charset="-78"/>
            </a:endParaRPr>
          </a:p>
          <a:p>
            <a:pPr algn="r" rtl="1" fontAlgn="auto">
              <a:spcAft>
                <a:spcPts val="0"/>
              </a:spcAft>
            </a:pPr>
            <a:r>
              <a:rPr lang="fa-IR" sz="3600" dirty="0">
                <a:solidFill>
                  <a:schemeClr val="accent4">
                    <a:lumMod val="10000"/>
                  </a:schemeClr>
                </a:solidFill>
                <a:cs typeface="B Nazanin" panose="00000400000000000000" pitchFamily="2" charset="-78"/>
              </a:rPr>
              <a:t> </a:t>
            </a:r>
            <a:r>
              <a:rPr lang="fa-IR" sz="3600" dirty="0" smtClean="0">
                <a:solidFill>
                  <a:schemeClr val="accent4">
                    <a:lumMod val="10000"/>
                  </a:schemeClr>
                </a:solidFill>
                <a:cs typeface="B Nazanin" panose="00000400000000000000" pitchFamily="2" charset="-78"/>
              </a:rPr>
              <a:t>بالاترین درصد اب به نوزادان مربوط است.</a:t>
            </a:r>
          </a:p>
          <a:p>
            <a:pPr algn="r" rtl="1" fontAlgn="auto">
              <a:spcAft>
                <a:spcPts val="0"/>
              </a:spcAft>
            </a:pPr>
            <a:endParaRPr lang="fa-IR" sz="3600" dirty="0" smtClean="0">
              <a:solidFill>
                <a:schemeClr val="accent4">
                  <a:lumMod val="10000"/>
                </a:schemeClr>
              </a:solidFill>
              <a:cs typeface="B Nazanin" panose="00000400000000000000" pitchFamily="2" charset="-78"/>
            </a:endParaRPr>
          </a:p>
          <a:p>
            <a:pPr algn="r" rtl="1" fontAlgn="auto">
              <a:spcAft>
                <a:spcPts val="0"/>
              </a:spcAft>
            </a:pPr>
            <a:r>
              <a:rPr lang="fa-IR" sz="3600" dirty="0" smtClean="0">
                <a:solidFill>
                  <a:schemeClr val="accent4">
                    <a:lumMod val="10000"/>
                  </a:schemeClr>
                </a:solidFill>
                <a:cs typeface="B Nazanin" panose="00000400000000000000" pitchFamily="2" charset="-78"/>
              </a:rPr>
              <a:t>90 % خون، 70% بافت عضلانی ، 25% بافت استخوان و 5 % بافت چربی از اب تشکیل شده است.</a:t>
            </a:r>
          </a:p>
          <a:p>
            <a:pPr algn="r" rtl="1" fontAlgn="auto">
              <a:spcAft>
                <a:spcPts val="0"/>
              </a:spcAft>
            </a:pPr>
            <a:endParaRPr lang="fa-IR" sz="3600" dirty="0">
              <a:solidFill>
                <a:schemeClr val="accent4">
                  <a:lumMod val="10000"/>
                </a:schemeClr>
              </a:solidFill>
              <a:cs typeface="B Nazanin" panose="00000400000000000000" pitchFamily="2" charset="-78"/>
            </a:endParaRPr>
          </a:p>
        </p:txBody>
      </p:sp>
    </p:spTree>
    <p:extLst>
      <p:ext uri="{BB962C8B-B14F-4D97-AF65-F5344CB8AC3E}">
        <p14:creationId xmlns:p14="http://schemas.microsoft.com/office/powerpoint/2010/main" val="40381796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85800"/>
            <a:ext cx="10515600" cy="5491163"/>
          </a:xfrm>
        </p:spPr>
        <p:txBody>
          <a:bodyPr>
            <a:normAutofit fontScale="70000" lnSpcReduction="20000"/>
          </a:bodyPr>
          <a:lstStyle/>
          <a:p>
            <a:pPr algn="r" rtl="1" fontAlgn="auto">
              <a:spcAft>
                <a:spcPts val="0"/>
              </a:spcAft>
            </a:pPr>
            <a:r>
              <a:rPr lang="fa-IR" dirty="0">
                <a:solidFill>
                  <a:schemeClr val="accent4">
                    <a:lumMod val="10000"/>
                  </a:schemeClr>
                </a:solidFill>
                <a:cs typeface="B Nazanin" panose="00000400000000000000" pitchFamily="2" charset="-78"/>
              </a:rPr>
              <a:t>دو سوم اب بدن در داخل سلول هاست و اب درون سلولی نام(</a:t>
            </a:r>
            <a:r>
              <a:rPr lang="en-US" dirty="0">
                <a:solidFill>
                  <a:schemeClr val="accent4">
                    <a:lumMod val="10000"/>
                  </a:schemeClr>
                </a:solidFill>
                <a:cs typeface="B Nazanin" panose="00000400000000000000" pitchFamily="2" charset="-78"/>
              </a:rPr>
              <a:t>intracellular fluid</a:t>
            </a:r>
            <a:r>
              <a:rPr lang="fa-IR" dirty="0">
                <a:solidFill>
                  <a:schemeClr val="accent4">
                    <a:lumMod val="10000"/>
                  </a:schemeClr>
                </a:solidFill>
                <a:cs typeface="B Nazanin" panose="00000400000000000000" pitchFamily="2" charset="-78"/>
              </a:rPr>
              <a:t>) دارد، در حالیکه یک سوم اب بدن در بیرون سلول هاست و اب بیرون سلولی(</a:t>
            </a:r>
            <a:r>
              <a:rPr lang="en-US" dirty="0">
                <a:solidFill>
                  <a:schemeClr val="accent4">
                    <a:lumMod val="10000"/>
                  </a:schemeClr>
                </a:solidFill>
                <a:cs typeface="B Nazanin" panose="00000400000000000000" pitchFamily="2" charset="-78"/>
              </a:rPr>
              <a:t>extracellular </a:t>
            </a:r>
            <a:r>
              <a:rPr lang="en-US" dirty="0" smtClean="0">
                <a:solidFill>
                  <a:schemeClr val="accent4">
                    <a:lumMod val="10000"/>
                  </a:schemeClr>
                </a:solidFill>
                <a:cs typeface="B Nazanin" panose="00000400000000000000" pitchFamily="2" charset="-78"/>
              </a:rPr>
              <a:t>fluid</a:t>
            </a:r>
            <a:r>
              <a:rPr lang="fa-IR" dirty="0">
                <a:solidFill>
                  <a:schemeClr val="accent4">
                    <a:lumMod val="10000"/>
                  </a:schemeClr>
                </a:solidFill>
                <a:cs typeface="B Nazanin" panose="00000400000000000000" pitchFamily="2" charset="-78"/>
              </a:rPr>
              <a:t>) نام دارد</a:t>
            </a:r>
            <a:r>
              <a:rPr lang="fa-IR" dirty="0" smtClean="0">
                <a:solidFill>
                  <a:schemeClr val="accent4">
                    <a:lumMod val="10000"/>
                  </a:schemeClr>
                </a:solidFill>
                <a:cs typeface="B Nazanin" panose="00000400000000000000" pitchFamily="2" charset="-78"/>
              </a:rPr>
              <a:t>.</a:t>
            </a:r>
          </a:p>
          <a:p>
            <a:pPr algn="r" rtl="1" fontAlgn="auto">
              <a:spcAft>
                <a:spcPts val="0"/>
              </a:spcAft>
            </a:pPr>
            <a:endParaRPr lang="fa-IR" dirty="0">
              <a:solidFill>
                <a:schemeClr val="accent4">
                  <a:lumMod val="10000"/>
                </a:schemeClr>
              </a:solidFill>
              <a:cs typeface="B Nazanin" panose="00000400000000000000" pitchFamily="2" charset="-78"/>
            </a:endParaRPr>
          </a:p>
          <a:p>
            <a:pPr algn="r" rtl="1" fontAlgn="auto">
              <a:spcAft>
                <a:spcPts val="0"/>
              </a:spcAft>
            </a:pPr>
            <a:r>
              <a:rPr lang="fa-IR" dirty="0">
                <a:solidFill>
                  <a:schemeClr val="accent4">
                    <a:lumMod val="10000"/>
                  </a:schemeClr>
                </a:solidFill>
                <a:cs typeface="B Nazanin" panose="00000400000000000000" pitchFamily="2" charset="-78"/>
              </a:rPr>
              <a:t>اب بیرون سلولی شامل اب خون، لنف، مایع مغزی-نخاعی و مایع بین سلول ها است</a:t>
            </a:r>
            <a:r>
              <a:rPr lang="fa-IR" dirty="0" smtClean="0">
                <a:solidFill>
                  <a:schemeClr val="accent4">
                    <a:lumMod val="10000"/>
                  </a:schemeClr>
                </a:solidFill>
                <a:cs typeface="B Nazanin" panose="00000400000000000000" pitchFamily="2" charset="-78"/>
              </a:rPr>
              <a:t>.</a:t>
            </a:r>
          </a:p>
          <a:p>
            <a:pPr algn="r" rtl="1" fontAlgn="auto">
              <a:spcAft>
                <a:spcPts val="0"/>
              </a:spcAft>
            </a:pPr>
            <a:endParaRPr lang="fa-IR" dirty="0">
              <a:solidFill>
                <a:schemeClr val="accent4">
                  <a:lumMod val="10000"/>
                </a:schemeClr>
              </a:solidFill>
              <a:cs typeface="B Nazanin" panose="00000400000000000000" pitchFamily="2" charset="-78"/>
            </a:endParaRPr>
          </a:p>
          <a:p>
            <a:pPr algn="r" rtl="1"/>
            <a:r>
              <a:rPr lang="fa-IR" dirty="0" smtClean="0">
                <a:solidFill>
                  <a:schemeClr val="accent4">
                    <a:lumMod val="10000"/>
                  </a:schemeClr>
                </a:solidFill>
                <a:cs typeface="B Nazanin" panose="00000400000000000000" pitchFamily="2" charset="-78"/>
              </a:rPr>
              <a:t> عملکردهای محافظتی اب شامل ضربه گیری، نرم کردن و پاکیزه کردن است.اب درون کره چشم و طناب نخاعی ضربه گیر است،بزاق دهان را نرم می کندواشک چشم را پاکیزه می کند. در دوران بارداری اب مایع رحمی از جنین در برابر ضربه ها محافظت می کند.</a:t>
            </a:r>
          </a:p>
          <a:p>
            <a:pPr algn="r" rtl="1"/>
            <a:endParaRPr lang="fa-IR" dirty="0">
              <a:solidFill>
                <a:schemeClr val="accent4">
                  <a:lumMod val="10000"/>
                </a:schemeClr>
              </a:solidFill>
              <a:cs typeface="B Nazanin" panose="00000400000000000000" pitchFamily="2" charset="-78"/>
            </a:endParaRPr>
          </a:p>
          <a:p>
            <a:pPr algn="r" rtl="1"/>
            <a:r>
              <a:rPr lang="fa-IR" dirty="0" smtClean="0">
                <a:solidFill>
                  <a:schemeClr val="accent4">
                    <a:lumMod val="10000"/>
                  </a:schemeClr>
                </a:solidFill>
                <a:cs typeface="B Nazanin" panose="00000400000000000000" pitchFamily="2" charset="-78"/>
              </a:rPr>
              <a:t>اب حلال خوبی است، زیرا قطبی است( یعنی ملکول های اب درای بار الکتریکی مثبت و منفی هستند، اکسیژن اب بار مثبت و هیدروژن بار منفی دارد)، پس می تواند دیگر ملکول های قطبی مانند کلرید سدیم احاطه و توزیع کند.</a:t>
            </a:r>
          </a:p>
          <a:p>
            <a:pPr algn="r" rtl="1"/>
            <a:endParaRPr lang="fa-IR" dirty="0" smtClean="0">
              <a:solidFill>
                <a:schemeClr val="accent4">
                  <a:lumMod val="10000"/>
                </a:schemeClr>
              </a:solidFill>
              <a:cs typeface="B Nazanin" panose="00000400000000000000" pitchFamily="2" charset="-78"/>
            </a:endParaRPr>
          </a:p>
          <a:p>
            <a:pPr algn="r" rtl="1"/>
            <a:r>
              <a:rPr lang="fa-IR" dirty="0" smtClean="0">
                <a:solidFill>
                  <a:schemeClr val="accent4">
                    <a:lumMod val="10000"/>
                  </a:schemeClr>
                </a:solidFill>
                <a:cs typeface="B Nazanin" panose="00000400000000000000" pitchFamily="2" charset="-78"/>
              </a:rPr>
              <a:t>دریافت مایه 2 تا 2/8 لیتر در روز می باشد.که 1 تا 1/5 لیتر توسط مایعات و بقیه از طریق غذا حاصل می شود.</a:t>
            </a:r>
          </a:p>
          <a:p>
            <a:pPr marL="0" indent="0" algn="r" rtl="1">
              <a:buNone/>
            </a:pPr>
            <a:endParaRPr lang="fa-IR" dirty="0" smtClean="0">
              <a:solidFill>
                <a:schemeClr val="accent4">
                  <a:lumMod val="10000"/>
                </a:schemeClr>
              </a:solidFill>
              <a:cs typeface="B Nazanin" panose="00000400000000000000" pitchFamily="2" charset="-78"/>
            </a:endParaRPr>
          </a:p>
          <a:p>
            <a:pPr algn="r" rtl="1"/>
            <a:endParaRPr lang="fa-IR" dirty="0">
              <a:solidFill>
                <a:schemeClr val="accent4">
                  <a:lumMod val="10000"/>
                </a:schemeClr>
              </a:solidFill>
              <a:cs typeface="B Nazanin" panose="00000400000000000000" pitchFamily="2" charset="-78"/>
            </a:endParaRPr>
          </a:p>
          <a:p>
            <a:pPr algn="r" rtl="1"/>
            <a:endParaRPr lang="fa-IR" dirty="0" smtClean="0">
              <a:solidFill>
                <a:schemeClr val="accent4">
                  <a:lumMod val="10000"/>
                </a:schemeClr>
              </a:solidFill>
              <a:cs typeface="B Nazanin" panose="00000400000000000000" pitchFamily="2" charset="-78"/>
            </a:endParaRPr>
          </a:p>
          <a:p>
            <a:pPr algn="r" rtl="1"/>
            <a:endParaRPr lang="fa-IR" dirty="0">
              <a:solidFill>
                <a:schemeClr val="accent4">
                  <a:lumMod val="10000"/>
                </a:schemeClr>
              </a:solidFill>
              <a:cs typeface="B Nazanin" panose="00000400000000000000" pitchFamily="2" charset="-78"/>
            </a:endParaRPr>
          </a:p>
          <a:p>
            <a:pPr algn="r" rtl="1"/>
            <a:endParaRPr lang="fa-IR" dirty="0" smtClean="0">
              <a:solidFill>
                <a:schemeClr val="accent4">
                  <a:lumMod val="10000"/>
                </a:schemeClr>
              </a:solidFill>
              <a:cs typeface="B Nazanin" panose="00000400000000000000" pitchFamily="2" charset="-78"/>
            </a:endParaRPr>
          </a:p>
          <a:p>
            <a:pPr algn="r" rtl="1"/>
            <a:endParaRPr lang="en-US" dirty="0"/>
          </a:p>
        </p:txBody>
      </p:sp>
    </p:spTree>
    <p:extLst>
      <p:ext uri="{BB962C8B-B14F-4D97-AF65-F5344CB8AC3E}">
        <p14:creationId xmlns:p14="http://schemas.microsoft.com/office/powerpoint/2010/main" val="132333196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66800"/>
            <a:ext cx="10515600" cy="5110163"/>
          </a:xfrm>
        </p:spPr>
        <p:txBody>
          <a:bodyPr>
            <a:normAutofit fontScale="70000" lnSpcReduction="20000"/>
          </a:bodyPr>
          <a:lstStyle/>
          <a:p>
            <a:pPr algn="r" rtl="1"/>
            <a:r>
              <a:rPr lang="fa-IR" dirty="0">
                <a:solidFill>
                  <a:schemeClr val="accent4">
                    <a:lumMod val="10000"/>
                  </a:schemeClr>
                </a:solidFill>
                <a:cs typeface="B Nazanin" panose="00000400000000000000" pitchFamily="2" charset="-78"/>
              </a:rPr>
              <a:t>از دست دادن اب 3 درصد کل وزن بدن ، حجم خون را کاهش داده و عملکرد ورزشی به صورت منفی تحت تاثیر قرار می گیرد</a:t>
            </a:r>
            <a:r>
              <a:rPr lang="fa-IR" dirty="0" smtClean="0">
                <a:solidFill>
                  <a:schemeClr val="accent4">
                    <a:lumMod val="10000"/>
                  </a:schemeClr>
                </a:solidFill>
                <a:cs typeface="B Nazanin" panose="00000400000000000000" pitchFamily="2" charset="-78"/>
              </a:rPr>
              <a:t>.</a:t>
            </a:r>
          </a:p>
          <a:p>
            <a:pPr algn="r" rtl="1"/>
            <a:endParaRPr lang="fa-IR" dirty="0" smtClean="0">
              <a:solidFill>
                <a:schemeClr val="accent4">
                  <a:lumMod val="10000"/>
                </a:schemeClr>
              </a:solidFill>
              <a:cs typeface="B Nazanin" panose="00000400000000000000" pitchFamily="2" charset="-78"/>
            </a:endParaRPr>
          </a:p>
          <a:p>
            <a:pPr algn="r" rtl="1"/>
            <a:r>
              <a:rPr lang="fa-IR" dirty="0">
                <a:solidFill>
                  <a:schemeClr val="accent4">
                    <a:lumMod val="10000"/>
                  </a:schemeClr>
                </a:solidFill>
                <a:cs typeface="B Nazanin" panose="00000400000000000000" pitchFamily="2" charset="-78"/>
              </a:rPr>
              <a:t>از دست دادن اب </a:t>
            </a:r>
            <a:r>
              <a:rPr lang="fa-IR" dirty="0" smtClean="0">
                <a:solidFill>
                  <a:schemeClr val="accent4">
                    <a:lumMod val="10000"/>
                  </a:schemeClr>
                </a:solidFill>
                <a:cs typeface="B Nazanin" panose="00000400000000000000" pitchFamily="2" charset="-78"/>
              </a:rPr>
              <a:t>5 </a:t>
            </a:r>
            <a:r>
              <a:rPr lang="fa-IR" dirty="0">
                <a:solidFill>
                  <a:schemeClr val="accent4">
                    <a:lumMod val="10000"/>
                  </a:schemeClr>
                </a:solidFill>
                <a:cs typeface="B Nazanin" panose="00000400000000000000" pitchFamily="2" charset="-78"/>
              </a:rPr>
              <a:t>درصد کل وزن بدن ، </a:t>
            </a:r>
            <a:r>
              <a:rPr lang="fa-IR" dirty="0" smtClean="0">
                <a:solidFill>
                  <a:schemeClr val="accent4">
                    <a:lumMod val="10000"/>
                  </a:schemeClr>
                </a:solidFill>
                <a:cs typeface="B Nazanin" panose="00000400000000000000" pitchFamily="2" charset="-78"/>
              </a:rPr>
              <a:t>باعث گیجی و اختلال در جهت یابی می شود.</a:t>
            </a:r>
          </a:p>
          <a:p>
            <a:pPr algn="r" rtl="1"/>
            <a:endParaRPr lang="fa-IR" dirty="0">
              <a:solidFill>
                <a:schemeClr val="accent4">
                  <a:lumMod val="10000"/>
                </a:schemeClr>
              </a:solidFill>
              <a:cs typeface="B Nazanin" panose="00000400000000000000" pitchFamily="2" charset="-78"/>
            </a:endParaRPr>
          </a:p>
          <a:p>
            <a:pPr algn="r" rtl="1"/>
            <a:r>
              <a:rPr lang="fa-IR" dirty="0">
                <a:solidFill>
                  <a:schemeClr val="accent4">
                    <a:lumMod val="10000"/>
                  </a:schemeClr>
                </a:solidFill>
                <a:cs typeface="B Nazanin" panose="00000400000000000000" pitchFamily="2" charset="-78"/>
              </a:rPr>
              <a:t>از دست دادن اب </a:t>
            </a:r>
            <a:r>
              <a:rPr lang="fa-IR" dirty="0" smtClean="0">
                <a:solidFill>
                  <a:schemeClr val="accent4">
                    <a:lumMod val="10000"/>
                  </a:schemeClr>
                </a:solidFill>
                <a:cs typeface="B Nazanin" panose="00000400000000000000" pitchFamily="2" charset="-78"/>
              </a:rPr>
              <a:t>10 </a:t>
            </a:r>
            <a:r>
              <a:rPr lang="fa-IR" dirty="0">
                <a:solidFill>
                  <a:schemeClr val="accent4">
                    <a:lumMod val="10000"/>
                  </a:schemeClr>
                </a:solidFill>
                <a:cs typeface="B Nazanin" panose="00000400000000000000" pitchFamily="2" charset="-78"/>
              </a:rPr>
              <a:t>درصد کل وزن بدن ، </a:t>
            </a:r>
            <a:r>
              <a:rPr lang="fa-IR" dirty="0" smtClean="0">
                <a:solidFill>
                  <a:schemeClr val="accent4">
                    <a:lumMod val="10000"/>
                  </a:schemeClr>
                </a:solidFill>
                <a:cs typeface="B Nazanin" panose="00000400000000000000" pitchFamily="2" charset="-78"/>
              </a:rPr>
              <a:t>تهدید کننده زندگی است.</a:t>
            </a:r>
            <a:endParaRPr lang="fa-IR" dirty="0">
              <a:solidFill>
                <a:schemeClr val="accent4">
                  <a:lumMod val="10000"/>
                </a:schemeClr>
              </a:solidFill>
              <a:cs typeface="B Nazanin" panose="00000400000000000000" pitchFamily="2" charset="-78"/>
            </a:endParaRPr>
          </a:p>
          <a:p>
            <a:pPr algn="r" rtl="1"/>
            <a:endParaRPr lang="fa-IR" dirty="0">
              <a:solidFill>
                <a:schemeClr val="accent4">
                  <a:lumMod val="10000"/>
                </a:schemeClr>
              </a:solidFill>
              <a:cs typeface="B Nazanin" panose="00000400000000000000" pitchFamily="2" charset="-78"/>
            </a:endParaRPr>
          </a:p>
          <a:p>
            <a:pPr algn="r" rtl="1"/>
            <a:r>
              <a:rPr lang="fa-IR" dirty="0" smtClean="0">
                <a:solidFill>
                  <a:schemeClr val="accent4">
                    <a:lumMod val="10000"/>
                  </a:schemeClr>
                </a:solidFill>
                <a:cs typeface="B Nazanin" panose="00000400000000000000" pitchFamily="2" charset="-78"/>
              </a:rPr>
              <a:t>ورزشکاران که در محیط های گرم ورزش می کنند ممکن است روزانه به 15 لیتر اب نیاز داشته باشند</a:t>
            </a:r>
          </a:p>
          <a:p>
            <a:pPr algn="r" rtl="1"/>
            <a:r>
              <a:rPr lang="fa-IR" dirty="0" smtClean="0">
                <a:solidFill>
                  <a:schemeClr val="accent4">
                    <a:lumMod val="10000"/>
                  </a:schemeClr>
                </a:solidFill>
                <a:cs typeface="B Nazanin" panose="00000400000000000000" pitchFamily="2" charset="-78"/>
              </a:rPr>
              <a:t>میزان نیاز به اب به میزان عرق ریزی و میزان عرق ریزی به هزینه انرژی بستگی دارد.</a:t>
            </a:r>
          </a:p>
          <a:p>
            <a:pPr algn="r" rtl="1"/>
            <a:r>
              <a:rPr lang="fa-IR" dirty="0" smtClean="0">
                <a:solidFill>
                  <a:schemeClr val="accent4">
                    <a:lumMod val="10000"/>
                  </a:schemeClr>
                </a:solidFill>
                <a:cs typeface="B Nazanin" panose="00000400000000000000" pitchFamily="2" charset="-78"/>
              </a:rPr>
              <a:t>میزان نیاز به اب ، 1 میلی لیتر به ازای هر 4 کیلوژول هزینه انرژی است.</a:t>
            </a:r>
          </a:p>
          <a:p>
            <a:pPr algn="r" rtl="1"/>
            <a:endParaRPr lang="fa-IR" dirty="0">
              <a:solidFill>
                <a:schemeClr val="accent4">
                  <a:lumMod val="10000"/>
                </a:schemeClr>
              </a:solidFill>
              <a:cs typeface="B Nazanin" panose="00000400000000000000" pitchFamily="2" charset="-78"/>
            </a:endParaRPr>
          </a:p>
          <a:p>
            <a:pPr algn="r" rtl="1"/>
            <a:r>
              <a:rPr lang="fa-IR" dirty="0">
                <a:solidFill>
                  <a:srgbClr val="FF0000"/>
                </a:solidFill>
                <a:cs typeface="B Nazanin" panose="00000400000000000000" pitchFamily="2" charset="-78"/>
              </a:rPr>
              <a:t>نقش آب در بدن را توضیح دهید.</a:t>
            </a:r>
          </a:p>
          <a:p>
            <a:endParaRPr lang="en-US" dirty="0"/>
          </a:p>
        </p:txBody>
      </p:sp>
    </p:spTree>
    <p:extLst>
      <p:ext uri="{BB962C8B-B14F-4D97-AF65-F5344CB8AC3E}">
        <p14:creationId xmlns:p14="http://schemas.microsoft.com/office/powerpoint/2010/main" val="91660104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52400"/>
            <a:ext cx="11887200" cy="6553200"/>
          </a:xfrm>
        </p:spPr>
        <p:txBody>
          <a:bodyPr>
            <a:normAutofit fontScale="70000" lnSpcReduction="20000"/>
          </a:bodyPr>
          <a:lstStyle/>
          <a:p>
            <a:pPr marL="0" indent="0" algn="r">
              <a:buNone/>
            </a:pPr>
            <a:r>
              <a:rPr lang="fa-IR" sz="5100" b="1" dirty="0">
                <a:solidFill>
                  <a:srgbClr val="FF0000"/>
                </a:solidFill>
                <a:effectLst/>
                <a:cs typeface="B Nazanin" panose="00000400000000000000" pitchFamily="2" charset="-78"/>
              </a:rPr>
              <a:t>ویتامین ها </a:t>
            </a:r>
            <a:r>
              <a:rPr lang="fa-IR" sz="5100" b="1" dirty="0" smtClean="0">
                <a:solidFill>
                  <a:srgbClr val="FF0000"/>
                </a:solidFill>
                <a:effectLst/>
                <a:cs typeface="B Nazanin" panose="00000400000000000000" pitchFamily="2" charset="-78"/>
              </a:rPr>
              <a:t>:</a:t>
            </a:r>
          </a:p>
          <a:p>
            <a:pPr marL="0" indent="0" algn="r">
              <a:buNone/>
            </a:pPr>
            <a:endParaRPr lang="fa-IR" sz="3900" dirty="0">
              <a:solidFill>
                <a:schemeClr val="accent4">
                  <a:lumMod val="10000"/>
                </a:schemeClr>
              </a:solidFill>
              <a:effectLst/>
              <a:cs typeface="B Nazanin" panose="00000400000000000000" pitchFamily="2" charset="-78"/>
            </a:endParaRPr>
          </a:p>
          <a:p>
            <a:pPr marL="0" indent="0" algn="r">
              <a:buNone/>
            </a:pPr>
            <a:r>
              <a:rPr lang="fa-IR" sz="3900" dirty="0">
                <a:solidFill>
                  <a:schemeClr val="accent4">
                    <a:lumMod val="10000"/>
                  </a:schemeClr>
                </a:solidFill>
                <a:effectLst/>
                <a:cs typeface="B Nazanin" panose="00000400000000000000" pitchFamily="2" charset="-78"/>
              </a:rPr>
              <a:t>ویتامین ها دسته ای از ترکیبات آلی </a:t>
            </a:r>
            <a:r>
              <a:rPr lang="fa-IR" sz="3900" dirty="0" smtClean="0">
                <a:solidFill>
                  <a:schemeClr val="accent4">
                    <a:lumMod val="10000"/>
                  </a:schemeClr>
                </a:solidFill>
                <a:effectLst/>
                <a:cs typeface="B Nazanin" panose="00000400000000000000" pitchFamily="2" charset="-78"/>
              </a:rPr>
              <a:t>(</a:t>
            </a:r>
            <a:r>
              <a:rPr lang="fa-IR" sz="3600" dirty="0" smtClean="0"/>
              <a:t>در </a:t>
            </a:r>
            <a:r>
              <a:rPr lang="fa-IR" sz="3600" dirty="0"/>
              <a:t>مولکول‌های خود </a:t>
            </a:r>
            <a:r>
              <a:rPr lang="fa-IR" sz="3600" dirty="0" smtClean="0"/>
              <a:t>کربن دارند)</a:t>
            </a:r>
            <a:r>
              <a:rPr lang="fa-IR" sz="3900" dirty="0" smtClean="0">
                <a:effectLst/>
                <a:cs typeface="B Nazanin" panose="00000400000000000000" pitchFamily="2" charset="-78"/>
              </a:rPr>
              <a:t>هستندکه </a:t>
            </a:r>
            <a:r>
              <a:rPr lang="fa-IR" sz="3900" dirty="0" smtClean="0">
                <a:solidFill>
                  <a:schemeClr val="accent4">
                    <a:lumMod val="10000"/>
                  </a:schemeClr>
                </a:solidFill>
                <a:effectLst/>
                <a:cs typeface="B Nazanin" panose="00000400000000000000" pitchFamily="2" charset="-78"/>
              </a:rPr>
              <a:t>واکنش های متابولیکی داخل بدن را تنظیم می کنند.</a:t>
            </a:r>
          </a:p>
          <a:p>
            <a:pPr marL="0" indent="0" algn="r" rtl="1">
              <a:buNone/>
            </a:pPr>
            <a:r>
              <a:rPr lang="fa-IR" sz="3900" dirty="0" smtClean="0">
                <a:solidFill>
                  <a:schemeClr val="accent4">
                    <a:lumMod val="10000"/>
                  </a:schemeClr>
                </a:solidFill>
                <a:effectLst/>
                <a:cs typeface="B Nazanin" panose="00000400000000000000" pitchFamily="2" charset="-78"/>
              </a:rPr>
              <a:t>نقش مهمی در هموستاز(شرایط نسبتا پایدار داخلی) دارند.</a:t>
            </a:r>
          </a:p>
          <a:p>
            <a:pPr marL="0" indent="0" algn="r" rtl="1">
              <a:buNone/>
            </a:pPr>
            <a:r>
              <a:rPr lang="fa-IR" sz="3900" dirty="0" smtClean="0">
                <a:solidFill>
                  <a:schemeClr val="accent4">
                    <a:lumMod val="10000"/>
                  </a:schemeClr>
                </a:solidFill>
                <a:cs typeface="B Nazanin" panose="00000400000000000000" pitchFamily="2" charset="-78"/>
              </a:rPr>
              <a:t>در فرایند های تولید انرژی از غذا به عنوان تنظیم کننده و کوآنزیم نقش دارند.</a:t>
            </a:r>
            <a:endParaRPr lang="fa-IR" sz="3900" dirty="0" smtClean="0">
              <a:solidFill>
                <a:schemeClr val="accent4">
                  <a:lumMod val="10000"/>
                </a:schemeClr>
              </a:solidFill>
              <a:effectLst/>
              <a:cs typeface="B Nazanin" panose="00000400000000000000" pitchFamily="2" charset="-78"/>
            </a:endParaRPr>
          </a:p>
          <a:p>
            <a:pPr marL="0" indent="0" algn="r" rtl="1">
              <a:buNone/>
            </a:pPr>
            <a:endParaRPr lang="fa-IR" sz="3900" dirty="0" smtClean="0">
              <a:solidFill>
                <a:schemeClr val="accent4">
                  <a:lumMod val="10000"/>
                </a:schemeClr>
              </a:solidFill>
              <a:effectLst/>
              <a:cs typeface="B Nazanin" panose="00000400000000000000" pitchFamily="2" charset="-78"/>
            </a:endParaRPr>
          </a:p>
          <a:p>
            <a:pPr marL="0" indent="0" algn="r" rtl="1">
              <a:buNone/>
            </a:pPr>
            <a:r>
              <a:rPr lang="fa-IR" sz="3900" dirty="0" smtClean="0">
                <a:solidFill>
                  <a:schemeClr val="accent4">
                    <a:lumMod val="10000"/>
                  </a:schemeClr>
                </a:solidFill>
                <a:cs typeface="B Nazanin" panose="00000400000000000000" pitchFamily="2" charset="-78"/>
              </a:rPr>
              <a:t>ویتامین ها باید از رژیم غذایی به</a:t>
            </a:r>
          </a:p>
          <a:p>
            <a:pPr marL="0" indent="0" algn="r" rtl="1">
              <a:buNone/>
            </a:pPr>
            <a:r>
              <a:rPr lang="fa-IR" sz="3900" dirty="0" smtClean="0">
                <a:solidFill>
                  <a:schemeClr val="accent4">
                    <a:lumMod val="10000"/>
                  </a:schemeClr>
                </a:solidFill>
                <a:cs typeface="B Nazanin" panose="00000400000000000000" pitchFamily="2" charset="-78"/>
              </a:rPr>
              <a:t> دست ایند،بجز ویتامین </a:t>
            </a:r>
            <a:r>
              <a:rPr lang="en-US" sz="3900" dirty="0" smtClean="0">
                <a:solidFill>
                  <a:schemeClr val="accent4">
                    <a:lumMod val="10000"/>
                  </a:schemeClr>
                </a:solidFill>
                <a:cs typeface="B Nazanin" panose="00000400000000000000" pitchFamily="2" charset="-78"/>
              </a:rPr>
              <a:t>D</a:t>
            </a:r>
            <a:r>
              <a:rPr lang="fa-IR" sz="3900" dirty="0" smtClean="0">
                <a:solidFill>
                  <a:schemeClr val="accent4">
                    <a:lumMod val="10000"/>
                  </a:schemeClr>
                </a:solidFill>
                <a:cs typeface="B Nazanin" panose="00000400000000000000" pitchFamily="2" charset="-78"/>
              </a:rPr>
              <a:t> که می تواند</a:t>
            </a:r>
          </a:p>
          <a:p>
            <a:pPr marL="0" indent="0" algn="r" rtl="1">
              <a:buNone/>
            </a:pPr>
            <a:r>
              <a:rPr lang="fa-IR" sz="3900" dirty="0" smtClean="0">
                <a:solidFill>
                  <a:schemeClr val="accent4">
                    <a:lumMod val="10000"/>
                  </a:schemeClr>
                </a:solidFill>
                <a:cs typeface="B Nazanin" panose="00000400000000000000" pitchFamily="2" charset="-78"/>
              </a:rPr>
              <a:t> توسط نور خورشیدو ویتامین </a:t>
            </a:r>
            <a:r>
              <a:rPr lang="en-US" sz="3900" dirty="0" smtClean="0">
                <a:solidFill>
                  <a:schemeClr val="accent4">
                    <a:lumMod val="10000"/>
                  </a:schemeClr>
                </a:solidFill>
                <a:cs typeface="B Nazanin" panose="00000400000000000000" pitchFamily="2" charset="-78"/>
              </a:rPr>
              <a:t>K</a:t>
            </a:r>
            <a:r>
              <a:rPr lang="fa-IR" sz="3900" dirty="0" smtClean="0">
                <a:solidFill>
                  <a:schemeClr val="accent4">
                    <a:lumMod val="10000"/>
                  </a:schemeClr>
                </a:solidFill>
                <a:cs typeface="B Nazanin" panose="00000400000000000000" pitchFamily="2" charset="-78"/>
              </a:rPr>
              <a:t> توسط</a:t>
            </a:r>
          </a:p>
          <a:p>
            <a:pPr marL="0" indent="0" algn="r" rtl="1">
              <a:buNone/>
            </a:pPr>
            <a:r>
              <a:rPr lang="fa-IR" sz="3900" dirty="0" smtClean="0">
                <a:solidFill>
                  <a:schemeClr val="accent4">
                    <a:lumMod val="10000"/>
                  </a:schemeClr>
                </a:solidFill>
                <a:cs typeface="B Nazanin" panose="00000400000000000000" pitchFamily="2" charset="-78"/>
              </a:rPr>
              <a:t> باکتری های روده ساخته شود.</a:t>
            </a:r>
          </a:p>
          <a:p>
            <a:pPr marL="0" indent="0" algn="r" rtl="1">
              <a:buNone/>
            </a:pPr>
            <a:endParaRPr lang="fa-IR" sz="3900" dirty="0" smtClean="0">
              <a:solidFill>
                <a:schemeClr val="accent4">
                  <a:lumMod val="10000"/>
                </a:schemeClr>
              </a:solidFill>
              <a:effectLst/>
              <a:cs typeface="B Nazanin" panose="00000400000000000000" pitchFamily="2" charset="-78"/>
            </a:endParaRPr>
          </a:p>
          <a:p>
            <a:pPr marL="0" indent="0" algn="r" rtl="1">
              <a:buNone/>
            </a:pPr>
            <a:r>
              <a:rPr lang="fa-IR" sz="3900" dirty="0" smtClean="0">
                <a:solidFill>
                  <a:schemeClr val="accent4">
                    <a:lumMod val="10000"/>
                  </a:schemeClr>
                </a:solidFill>
                <a:effectLst/>
                <a:cs typeface="B Nazanin" panose="00000400000000000000" pitchFamily="2" charset="-78"/>
              </a:rPr>
              <a:t> </a:t>
            </a:r>
            <a:endParaRPr lang="fa-IR" sz="2800" dirty="0">
              <a:solidFill>
                <a:schemeClr val="accent4">
                  <a:lumMod val="10000"/>
                </a:schemeClr>
              </a:solidFill>
              <a:effectLst/>
              <a:cs typeface="B Mitra" pitchFamily="2" charset="-78"/>
            </a:endParaRPr>
          </a:p>
        </p:txBody>
      </p:sp>
      <p:pic>
        <p:nvPicPr>
          <p:cNvPr id="160770" name="Picture 2" descr="C:\Users\Rana\Desktop\ist2_6475935-vitamin-s-table-with-food-icons.jpg"/>
          <p:cNvPicPr>
            <a:picLocks noChangeAspect="1" noChangeArrowheads="1"/>
          </p:cNvPicPr>
          <p:nvPr/>
        </p:nvPicPr>
        <p:blipFill>
          <a:blip r:embed="rId3" cstate="print"/>
          <a:srcRect/>
          <a:stretch>
            <a:fillRect/>
          </a:stretch>
        </p:blipFill>
        <p:spPr bwMode="auto">
          <a:xfrm>
            <a:off x="228600" y="3962400"/>
            <a:ext cx="2895600" cy="2515609"/>
          </a:xfrm>
          <a:prstGeom prst="rect">
            <a:avLst/>
          </a:prstGeom>
          <a:noFill/>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rgbClr val="FF0000"/>
                </a:solidFill>
              </a:rPr>
              <a:t>ویتامین های محلول در اب و محلول در چربی</a:t>
            </a:r>
            <a:endParaRPr lang="en-US" dirty="0">
              <a:solidFill>
                <a:srgbClr val="FF0000"/>
              </a:solidFill>
            </a:endParaRPr>
          </a:p>
        </p:txBody>
      </p:sp>
      <p:sp>
        <p:nvSpPr>
          <p:cNvPr id="3" name="Content Placeholder 2"/>
          <p:cNvSpPr>
            <a:spLocks noGrp="1"/>
          </p:cNvSpPr>
          <p:nvPr>
            <p:ph idx="1"/>
          </p:nvPr>
        </p:nvSpPr>
        <p:spPr>
          <a:xfrm>
            <a:off x="6477000" y="1828800"/>
            <a:ext cx="5181600" cy="4351338"/>
          </a:xfrm>
        </p:spPr>
        <p:txBody>
          <a:bodyPr>
            <a:normAutofit fontScale="85000" lnSpcReduction="20000"/>
          </a:bodyPr>
          <a:lstStyle/>
          <a:p>
            <a:pPr algn="r" rtl="1"/>
            <a:r>
              <a:rPr lang="fa-IR" dirty="0" smtClean="0"/>
              <a:t>ویتامین های محلول در آب:</a:t>
            </a:r>
          </a:p>
          <a:p>
            <a:pPr algn="r" rtl="1"/>
            <a:r>
              <a:rPr lang="fa-IR" dirty="0" smtClean="0"/>
              <a:t>ویتامین </a:t>
            </a:r>
            <a:r>
              <a:rPr lang="en-US" dirty="0" smtClean="0"/>
              <a:t>B1</a:t>
            </a:r>
            <a:r>
              <a:rPr lang="fa-IR" dirty="0" smtClean="0"/>
              <a:t> (تیامین)</a:t>
            </a:r>
          </a:p>
          <a:p>
            <a:pPr algn="r" rtl="1"/>
            <a:r>
              <a:rPr lang="fa-IR" dirty="0" smtClean="0"/>
              <a:t>ویتامین</a:t>
            </a:r>
            <a:r>
              <a:rPr lang="en-US" dirty="0" smtClean="0"/>
              <a:t>B2</a:t>
            </a:r>
            <a:r>
              <a:rPr lang="fa-IR" dirty="0" smtClean="0"/>
              <a:t> (ریبوفلاوین)</a:t>
            </a:r>
          </a:p>
          <a:p>
            <a:pPr algn="r" rtl="1"/>
            <a:r>
              <a:rPr lang="fa-IR" dirty="0" smtClean="0"/>
              <a:t>ویتامین</a:t>
            </a:r>
            <a:r>
              <a:rPr lang="en-US" dirty="0" smtClean="0"/>
              <a:t>B3</a:t>
            </a:r>
            <a:r>
              <a:rPr lang="fa-IR" dirty="0" smtClean="0"/>
              <a:t>(نیاسین)</a:t>
            </a:r>
          </a:p>
          <a:p>
            <a:pPr algn="r" rtl="1"/>
            <a:r>
              <a:rPr lang="fa-IR" dirty="0" smtClean="0"/>
              <a:t>ویتامین</a:t>
            </a:r>
            <a:r>
              <a:rPr lang="en-US" dirty="0" smtClean="0"/>
              <a:t>B6</a:t>
            </a:r>
            <a:r>
              <a:rPr lang="fa-IR" dirty="0" smtClean="0"/>
              <a:t>(پیریدوکسین)</a:t>
            </a:r>
          </a:p>
          <a:p>
            <a:pPr algn="r" rtl="1"/>
            <a:r>
              <a:rPr lang="fa-IR" dirty="0" smtClean="0"/>
              <a:t>ویتامین</a:t>
            </a:r>
            <a:r>
              <a:rPr lang="en-US" dirty="0" smtClean="0"/>
              <a:t>B12</a:t>
            </a:r>
            <a:r>
              <a:rPr lang="fa-IR" dirty="0" smtClean="0"/>
              <a:t>(کوبالامین)</a:t>
            </a:r>
          </a:p>
          <a:p>
            <a:pPr algn="r" rtl="1"/>
            <a:r>
              <a:rPr lang="fa-IR" dirty="0" smtClean="0"/>
              <a:t>بیوتین</a:t>
            </a:r>
          </a:p>
          <a:p>
            <a:pPr algn="r" rtl="1"/>
            <a:r>
              <a:rPr lang="fa-IR" dirty="0" smtClean="0"/>
              <a:t>اسید پانتوتونیک</a:t>
            </a:r>
          </a:p>
          <a:p>
            <a:pPr algn="r" rtl="1"/>
            <a:r>
              <a:rPr lang="fa-IR" dirty="0" smtClean="0"/>
              <a:t>اسید فولیک(فولاسین-</a:t>
            </a:r>
            <a:r>
              <a:rPr lang="en-US" dirty="0" smtClean="0"/>
              <a:t>B9</a:t>
            </a:r>
            <a:r>
              <a:rPr lang="fa-IR" dirty="0" smtClean="0"/>
              <a:t>)</a:t>
            </a:r>
          </a:p>
          <a:p>
            <a:pPr algn="r" rtl="1"/>
            <a:r>
              <a:rPr lang="fa-IR" dirty="0" smtClean="0"/>
              <a:t>کولین(یک ویتامین ضروری به شمار نمی آید)</a:t>
            </a:r>
          </a:p>
          <a:p>
            <a:pPr algn="r" rtl="1"/>
            <a:r>
              <a:rPr lang="fa-IR" dirty="0" smtClean="0"/>
              <a:t>ویتامین</a:t>
            </a:r>
            <a:r>
              <a:rPr lang="en-US" dirty="0" smtClean="0"/>
              <a:t>C</a:t>
            </a:r>
            <a:r>
              <a:rPr lang="fa-IR" dirty="0" smtClean="0"/>
              <a:t>(اسید اسکوربیک)</a:t>
            </a:r>
            <a:endParaRPr lang="en-US" dirty="0"/>
          </a:p>
        </p:txBody>
      </p:sp>
      <p:sp>
        <p:nvSpPr>
          <p:cNvPr id="4" name="Content Placeholder 2"/>
          <p:cNvSpPr txBox="1">
            <a:spLocks/>
          </p:cNvSpPr>
          <p:nvPr/>
        </p:nvSpPr>
        <p:spPr>
          <a:xfrm>
            <a:off x="1143000" y="1828800"/>
            <a:ext cx="5181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fontAlgn="auto">
              <a:spcAft>
                <a:spcPts val="0"/>
              </a:spcAft>
            </a:pPr>
            <a:r>
              <a:rPr lang="fa-IR" dirty="0" smtClean="0"/>
              <a:t>ویتامین</a:t>
            </a:r>
            <a:r>
              <a:rPr lang="en-US" dirty="0" smtClean="0"/>
              <a:t>A</a:t>
            </a:r>
            <a:endParaRPr lang="fa-IR" dirty="0" smtClean="0"/>
          </a:p>
          <a:p>
            <a:pPr algn="r" rtl="1" fontAlgn="auto">
              <a:spcAft>
                <a:spcPts val="0"/>
              </a:spcAft>
            </a:pPr>
            <a:r>
              <a:rPr lang="fa-IR" dirty="0" smtClean="0"/>
              <a:t>ویتامین</a:t>
            </a:r>
            <a:r>
              <a:rPr lang="en-US" dirty="0" smtClean="0"/>
              <a:t>D</a:t>
            </a:r>
            <a:endParaRPr lang="fa-IR" dirty="0" smtClean="0"/>
          </a:p>
          <a:p>
            <a:pPr algn="r" rtl="1" fontAlgn="auto">
              <a:spcAft>
                <a:spcPts val="0"/>
              </a:spcAft>
            </a:pPr>
            <a:r>
              <a:rPr lang="fa-IR" dirty="0" smtClean="0"/>
              <a:t>ویتامین</a:t>
            </a:r>
            <a:r>
              <a:rPr lang="en-US" dirty="0" smtClean="0"/>
              <a:t>E</a:t>
            </a:r>
            <a:r>
              <a:rPr lang="fa-IR" dirty="0" smtClean="0"/>
              <a:t>(آلفاتوکوفروی)</a:t>
            </a:r>
          </a:p>
          <a:p>
            <a:pPr algn="r" rtl="1" fontAlgn="auto">
              <a:spcAft>
                <a:spcPts val="0"/>
              </a:spcAft>
            </a:pPr>
            <a:r>
              <a:rPr lang="fa-IR" dirty="0" smtClean="0"/>
              <a:t>ویتامین</a:t>
            </a:r>
            <a:r>
              <a:rPr lang="en-US" dirty="0" smtClean="0"/>
              <a:t>K</a:t>
            </a:r>
            <a:endParaRPr lang="en-US" dirty="0"/>
          </a:p>
        </p:txBody>
      </p:sp>
    </p:spTree>
    <p:extLst>
      <p:ext uri="{BB962C8B-B14F-4D97-AF65-F5344CB8AC3E}">
        <p14:creationId xmlns:p14="http://schemas.microsoft.com/office/powerpoint/2010/main" val="20857145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33400"/>
            <a:ext cx="10515600" cy="5643563"/>
          </a:xfrm>
        </p:spPr>
        <p:txBody>
          <a:bodyPr>
            <a:normAutofit fontScale="77500" lnSpcReduction="20000"/>
          </a:bodyPr>
          <a:lstStyle/>
          <a:p>
            <a:pPr marL="0" indent="0" algn="r" rtl="1">
              <a:buNone/>
            </a:pPr>
            <a:r>
              <a:rPr lang="fa-IR" dirty="0"/>
              <a:t>ویتامین </a:t>
            </a:r>
            <a:r>
              <a:rPr lang="en-US" dirty="0"/>
              <a:t>B1</a:t>
            </a:r>
            <a:r>
              <a:rPr lang="fa-IR" dirty="0"/>
              <a:t> (تیامین</a:t>
            </a:r>
            <a:r>
              <a:rPr lang="fa-IR" dirty="0" smtClean="0"/>
              <a:t>):</a:t>
            </a:r>
          </a:p>
          <a:p>
            <a:pPr marL="0" indent="0" algn="r" rtl="1">
              <a:buNone/>
            </a:pPr>
            <a:r>
              <a:rPr lang="fa-IR" dirty="0" smtClean="0"/>
              <a:t>اعمال: کارکرد سیستم عصبی ، متابولیسم کربوهیدرات .</a:t>
            </a:r>
          </a:p>
          <a:p>
            <a:pPr marL="0" indent="0" algn="r" rtl="1">
              <a:buNone/>
            </a:pPr>
            <a:r>
              <a:rPr lang="fa-IR" dirty="0" smtClean="0"/>
              <a:t>برخی منابع غذایی: جگر، گوشت ، جوانه گندم، غلات کامل، حبوبات، آجیل</a:t>
            </a:r>
          </a:p>
          <a:p>
            <a:pPr marL="0" indent="0" algn="r" rtl="1">
              <a:buNone/>
            </a:pPr>
            <a:endParaRPr lang="fa-IR" dirty="0" smtClean="0"/>
          </a:p>
          <a:p>
            <a:pPr marL="0" indent="0" algn="r" rtl="1">
              <a:buNone/>
            </a:pPr>
            <a:r>
              <a:rPr lang="fa-IR" dirty="0" smtClean="0"/>
              <a:t>ویتامین</a:t>
            </a:r>
            <a:r>
              <a:rPr lang="en-US" dirty="0"/>
              <a:t>B2</a:t>
            </a:r>
            <a:r>
              <a:rPr lang="fa-IR" dirty="0"/>
              <a:t> (ریبوفلاوین</a:t>
            </a:r>
            <a:r>
              <a:rPr lang="fa-IR" dirty="0" smtClean="0"/>
              <a:t>):</a:t>
            </a:r>
          </a:p>
          <a:p>
            <a:pPr marL="0" indent="0" algn="r" rtl="1">
              <a:buNone/>
            </a:pPr>
            <a:r>
              <a:rPr lang="fa-IR" dirty="0"/>
              <a:t>اعمال</a:t>
            </a:r>
            <a:r>
              <a:rPr lang="fa-IR" dirty="0" smtClean="0"/>
              <a:t>: تقویت بینایی، بهداشت پوست و متابولیسم </a:t>
            </a:r>
            <a:r>
              <a:rPr lang="fa-IR" dirty="0"/>
              <a:t>کربوهیدرات </a:t>
            </a:r>
            <a:endParaRPr lang="fa-IR" dirty="0" smtClean="0"/>
          </a:p>
          <a:p>
            <a:pPr marL="0" indent="0" algn="r" rtl="1">
              <a:buNone/>
            </a:pPr>
            <a:r>
              <a:rPr lang="fa-IR" dirty="0" smtClean="0"/>
              <a:t>برخی </a:t>
            </a:r>
            <a:r>
              <a:rPr lang="fa-IR" dirty="0"/>
              <a:t>منابع </a:t>
            </a:r>
            <a:r>
              <a:rPr lang="fa-IR" dirty="0" smtClean="0"/>
              <a:t>غذایی: شیر و فراورده های شیر، جگر</a:t>
            </a:r>
            <a:r>
              <a:rPr lang="fa-IR" dirty="0"/>
              <a:t>، </a:t>
            </a:r>
            <a:r>
              <a:rPr lang="fa-IR" dirty="0" smtClean="0"/>
              <a:t>غلات غنی شده</a:t>
            </a:r>
          </a:p>
          <a:p>
            <a:pPr marL="0" indent="0" algn="r" rtl="1">
              <a:buNone/>
            </a:pPr>
            <a:endParaRPr lang="fa-IR" dirty="0"/>
          </a:p>
          <a:p>
            <a:pPr marL="0" indent="0" algn="r" rtl="1">
              <a:buNone/>
            </a:pPr>
            <a:r>
              <a:rPr lang="fa-IR" dirty="0"/>
              <a:t>ویتامین</a:t>
            </a:r>
            <a:r>
              <a:rPr lang="en-US" dirty="0"/>
              <a:t>B3</a:t>
            </a:r>
            <a:r>
              <a:rPr lang="fa-IR" dirty="0"/>
              <a:t>(نیاسین</a:t>
            </a:r>
            <a:r>
              <a:rPr lang="fa-IR" dirty="0" smtClean="0"/>
              <a:t>):</a:t>
            </a:r>
          </a:p>
          <a:p>
            <a:pPr marL="0" indent="0" algn="r" rtl="1">
              <a:buNone/>
            </a:pPr>
            <a:r>
              <a:rPr lang="fa-IR" dirty="0" smtClean="0"/>
              <a:t>اعمال: تقویت بهداشت </a:t>
            </a:r>
            <a:r>
              <a:rPr lang="fa-IR" dirty="0"/>
              <a:t>پوست </a:t>
            </a:r>
            <a:r>
              <a:rPr lang="fa-IR" dirty="0" smtClean="0"/>
              <a:t>، اعصاب و مجاری گوارشی، سنتز چربی و </a:t>
            </a:r>
            <a:r>
              <a:rPr lang="fa-IR" dirty="0"/>
              <a:t>متابولیسم کربوهیدرات</a:t>
            </a:r>
          </a:p>
          <a:p>
            <a:pPr marL="0" indent="0" algn="r" rtl="1">
              <a:buNone/>
            </a:pPr>
            <a:r>
              <a:rPr lang="fa-IR" dirty="0"/>
              <a:t>برخی منابع غذایی</a:t>
            </a:r>
            <a:r>
              <a:rPr lang="fa-IR" dirty="0" smtClean="0"/>
              <a:t>: جگر، طیورجات، ماهی، حبوبات، قارچ</a:t>
            </a:r>
          </a:p>
          <a:p>
            <a:pPr marL="0" indent="0" algn="r" rtl="1">
              <a:buNone/>
            </a:pPr>
            <a:endParaRPr lang="fa-IR" dirty="0"/>
          </a:p>
          <a:p>
            <a:pPr marL="0" indent="0" algn="r" rtl="1">
              <a:buNone/>
            </a:pPr>
            <a:r>
              <a:rPr lang="fa-IR" dirty="0"/>
              <a:t>ویتامین</a:t>
            </a:r>
            <a:r>
              <a:rPr lang="en-US" dirty="0"/>
              <a:t>B6</a:t>
            </a:r>
            <a:r>
              <a:rPr lang="fa-IR" dirty="0"/>
              <a:t>(پیریدوکسین</a:t>
            </a:r>
            <a:r>
              <a:rPr lang="fa-IR" dirty="0" smtClean="0"/>
              <a:t>):</a:t>
            </a:r>
          </a:p>
          <a:p>
            <a:pPr marL="0" indent="0" algn="r" rtl="1">
              <a:buNone/>
            </a:pPr>
            <a:r>
              <a:rPr lang="fa-IR" dirty="0" smtClean="0"/>
              <a:t>اعمال: تولید گلبول قرمز خون، متابولیسم پروتئین و چربی</a:t>
            </a:r>
          </a:p>
          <a:p>
            <a:pPr marL="0" indent="0" algn="r" rtl="1">
              <a:buNone/>
            </a:pPr>
            <a:r>
              <a:rPr lang="fa-IR" dirty="0"/>
              <a:t>برخی منابع غذایی</a:t>
            </a:r>
            <a:r>
              <a:rPr lang="fa-IR" dirty="0" smtClean="0"/>
              <a:t>: جگر، ماهی، غلات کامل، جوانه گندم، انواع گوشت ها، حبوبات، موز</a:t>
            </a:r>
          </a:p>
          <a:p>
            <a:pPr marL="0" indent="0" algn="r" rtl="1">
              <a:buNone/>
            </a:pPr>
            <a:endParaRPr lang="fa-IR" dirty="0"/>
          </a:p>
          <a:p>
            <a:pPr marL="0" indent="0" algn="r" rtl="1">
              <a:buNone/>
            </a:pPr>
            <a:endParaRPr lang="fa-IR" dirty="0"/>
          </a:p>
        </p:txBody>
      </p:sp>
    </p:spTree>
    <p:extLst>
      <p:ext uri="{BB962C8B-B14F-4D97-AF65-F5344CB8AC3E}">
        <p14:creationId xmlns:p14="http://schemas.microsoft.com/office/powerpoint/2010/main" val="20421216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0" y="762000"/>
            <a:ext cx="10515600" cy="5414963"/>
          </a:xfrm>
        </p:spPr>
        <p:txBody>
          <a:bodyPr>
            <a:normAutofit fontScale="92500" lnSpcReduction="20000"/>
          </a:bodyPr>
          <a:lstStyle/>
          <a:p>
            <a:pPr marL="0" indent="0" algn="r" rtl="1">
              <a:buNone/>
            </a:pPr>
            <a:r>
              <a:rPr lang="fa-IR" dirty="0">
                <a:solidFill>
                  <a:schemeClr val="accent4">
                    <a:lumMod val="10000"/>
                  </a:schemeClr>
                </a:solidFill>
                <a:cs typeface="B Nazanin" panose="00000400000000000000" pitchFamily="2" charset="-78"/>
              </a:rPr>
              <a:t> </a:t>
            </a:r>
            <a:endParaRPr lang="fa-IR" dirty="0" smtClean="0">
              <a:solidFill>
                <a:schemeClr val="accent4">
                  <a:lumMod val="10000"/>
                </a:schemeClr>
              </a:solidFill>
              <a:cs typeface="B Nazanin" panose="00000400000000000000" pitchFamily="2" charset="-78"/>
            </a:endParaRPr>
          </a:p>
          <a:p>
            <a:pPr marL="0" indent="0" algn="r" rtl="1">
              <a:buNone/>
            </a:pPr>
            <a:r>
              <a:rPr lang="fa-IR" dirty="0"/>
              <a:t>ویتامین</a:t>
            </a:r>
            <a:r>
              <a:rPr lang="en-US" dirty="0"/>
              <a:t>B12</a:t>
            </a:r>
            <a:r>
              <a:rPr lang="fa-IR" dirty="0" smtClean="0"/>
              <a:t>(کوبالامین):</a:t>
            </a:r>
          </a:p>
          <a:p>
            <a:pPr marL="0" indent="0" algn="r" rtl="1">
              <a:buNone/>
            </a:pPr>
            <a:r>
              <a:rPr lang="fa-IR" dirty="0"/>
              <a:t>اعمال</a:t>
            </a:r>
            <a:r>
              <a:rPr lang="fa-IR" dirty="0" smtClean="0"/>
              <a:t>:</a:t>
            </a:r>
            <a:r>
              <a:rPr lang="fa-IR" dirty="0"/>
              <a:t> تولید گلبول قرمز خون، متابولیسم </a:t>
            </a:r>
            <a:r>
              <a:rPr lang="fa-IR" dirty="0" smtClean="0"/>
              <a:t>انرژی، حفظ بافت عصبی</a:t>
            </a:r>
          </a:p>
          <a:p>
            <a:pPr marL="0" indent="0" algn="r" rtl="1">
              <a:buNone/>
            </a:pPr>
            <a:r>
              <a:rPr lang="fa-IR" dirty="0"/>
              <a:t>برخی منابع غذایی</a:t>
            </a:r>
            <a:r>
              <a:rPr lang="fa-IR" dirty="0" smtClean="0"/>
              <a:t>: گوشت، ماهی، طیور جات، تخم مرغ، شیر، فراورده های شیر، فراورده های غنی شده سویا</a:t>
            </a:r>
          </a:p>
          <a:p>
            <a:pPr marL="0" indent="0" algn="r" rtl="1">
              <a:buNone/>
            </a:pPr>
            <a:endParaRPr lang="fa-IR" dirty="0"/>
          </a:p>
          <a:p>
            <a:pPr marL="0" indent="0" algn="r" rtl="1">
              <a:buNone/>
            </a:pPr>
            <a:r>
              <a:rPr lang="fa-IR" dirty="0" smtClean="0"/>
              <a:t>بیوتین:</a:t>
            </a:r>
          </a:p>
          <a:p>
            <a:pPr marL="0" indent="0" algn="r" rtl="1">
              <a:buNone/>
            </a:pPr>
            <a:r>
              <a:rPr lang="fa-IR" dirty="0" smtClean="0"/>
              <a:t>اعمال:سنتز چربی، گلیکوژن، متابولیسم اسید امینه </a:t>
            </a:r>
          </a:p>
          <a:p>
            <a:pPr marL="0" indent="0" algn="r" rtl="1">
              <a:buNone/>
            </a:pPr>
            <a:r>
              <a:rPr lang="fa-IR" dirty="0"/>
              <a:t>برخی منابع غذایی</a:t>
            </a:r>
            <a:r>
              <a:rPr lang="fa-IR" dirty="0" smtClean="0"/>
              <a:t>: گوشت های احشایی، قارچ، حبوبات</a:t>
            </a:r>
          </a:p>
          <a:p>
            <a:pPr marL="0" indent="0" algn="r" rtl="1">
              <a:buNone/>
            </a:pPr>
            <a:endParaRPr lang="fa-IR" dirty="0"/>
          </a:p>
          <a:p>
            <a:pPr marL="0" indent="0" algn="r" rtl="1">
              <a:buNone/>
            </a:pPr>
            <a:r>
              <a:rPr lang="fa-IR" dirty="0"/>
              <a:t>اسید </a:t>
            </a:r>
            <a:r>
              <a:rPr lang="fa-IR" dirty="0" smtClean="0"/>
              <a:t>پانتوتونیک:</a:t>
            </a:r>
          </a:p>
          <a:p>
            <a:pPr marL="0" indent="0" algn="r" rtl="1">
              <a:buNone/>
            </a:pPr>
            <a:r>
              <a:rPr lang="fa-IR" dirty="0" smtClean="0"/>
              <a:t>اعمال: متابولیسم انرژی و بافت</a:t>
            </a:r>
          </a:p>
          <a:p>
            <a:pPr marL="0" indent="0" algn="r" rtl="1">
              <a:buNone/>
            </a:pPr>
            <a:r>
              <a:rPr lang="fa-IR" dirty="0"/>
              <a:t>برخی منابع غذایی</a:t>
            </a:r>
            <a:r>
              <a:rPr lang="fa-IR" dirty="0" smtClean="0"/>
              <a:t>: انواع تخم پرندگان، جگر، پوسته گندم، آجیل، حبوبات، گوشت، اسفناج و سایر سبزیجات</a:t>
            </a:r>
          </a:p>
          <a:p>
            <a:pPr marL="0" indent="0" algn="r" rtl="1">
              <a:buNone/>
            </a:pPr>
            <a:endParaRPr lang="fa-IR" dirty="0"/>
          </a:p>
          <a:p>
            <a:endParaRPr lang="en-US" dirty="0"/>
          </a:p>
          <a:p>
            <a:endParaRPr lang="en-US" dirty="0"/>
          </a:p>
        </p:txBody>
      </p:sp>
    </p:spTree>
    <p:extLst>
      <p:ext uri="{BB962C8B-B14F-4D97-AF65-F5344CB8AC3E}">
        <p14:creationId xmlns:p14="http://schemas.microsoft.com/office/powerpoint/2010/main" val="8540653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914400"/>
            <a:ext cx="10515600" cy="5262563"/>
          </a:xfrm>
        </p:spPr>
        <p:txBody>
          <a:bodyPr>
            <a:normAutofit/>
          </a:bodyPr>
          <a:lstStyle/>
          <a:p>
            <a:pPr marL="0" indent="0" algn="r" rtl="1">
              <a:buNone/>
            </a:pPr>
            <a:r>
              <a:rPr lang="fa-IR" dirty="0"/>
              <a:t>اسید فولیک(فولاسین-</a:t>
            </a:r>
            <a:r>
              <a:rPr lang="en-US" dirty="0"/>
              <a:t>B9</a:t>
            </a:r>
            <a:r>
              <a:rPr lang="fa-IR" dirty="0"/>
              <a:t>):</a:t>
            </a:r>
          </a:p>
          <a:p>
            <a:pPr marL="0" indent="0" algn="r" rtl="1">
              <a:buNone/>
            </a:pPr>
            <a:r>
              <a:rPr lang="fa-IR" dirty="0" smtClean="0"/>
              <a:t>اعمال: تقویت تولید گلبول قرمز خون، متابولیسم </a:t>
            </a:r>
            <a:r>
              <a:rPr lang="fa-IR" dirty="0" smtClean="0">
                <a:cs typeface="+mj-cs"/>
              </a:rPr>
              <a:t>کربوهیدرات و پروتئین،</a:t>
            </a:r>
            <a:r>
              <a:rPr lang="fa-IR" dirty="0" smtClean="0">
                <a:solidFill>
                  <a:schemeClr val="accent4">
                    <a:lumMod val="10000"/>
                  </a:schemeClr>
                </a:solidFill>
                <a:cs typeface="+mj-cs"/>
              </a:rPr>
              <a:t>از </a:t>
            </a:r>
            <a:r>
              <a:rPr lang="fa-IR" dirty="0">
                <a:solidFill>
                  <a:schemeClr val="accent4">
                    <a:lumMod val="10000"/>
                  </a:schemeClr>
                </a:solidFill>
                <a:cs typeface="+mj-cs"/>
              </a:rPr>
              <a:t>زایمان زودرس جلوگیری می کند.</a:t>
            </a:r>
          </a:p>
          <a:p>
            <a:pPr marL="0" indent="0" algn="r" rtl="1">
              <a:buNone/>
            </a:pPr>
            <a:r>
              <a:rPr lang="fa-IR" dirty="0" smtClean="0"/>
              <a:t>برخی </a:t>
            </a:r>
            <a:r>
              <a:rPr lang="fa-IR" dirty="0"/>
              <a:t>منابع غذایی</a:t>
            </a:r>
            <a:r>
              <a:rPr lang="fa-IR" dirty="0" smtClean="0"/>
              <a:t>: جگر، پوسته گندم، غلات کامل، اسفناج و سایر سبزیجات لیفی سبز تیره، حبوبات، خشکبار</a:t>
            </a:r>
          </a:p>
          <a:p>
            <a:pPr marL="0" indent="0" algn="r" rtl="1">
              <a:buNone/>
            </a:pPr>
            <a:endParaRPr lang="fa-IR" dirty="0">
              <a:solidFill>
                <a:schemeClr val="accent4">
                  <a:lumMod val="10000"/>
                </a:schemeClr>
              </a:solidFill>
              <a:cs typeface="B Nazanin" panose="00000400000000000000" pitchFamily="2" charset="-78"/>
            </a:endParaRPr>
          </a:p>
          <a:p>
            <a:pPr marL="0" indent="0" algn="r" rtl="1">
              <a:buNone/>
            </a:pPr>
            <a:r>
              <a:rPr lang="fa-IR" dirty="0" smtClean="0"/>
              <a:t>ویتامین</a:t>
            </a:r>
            <a:r>
              <a:rPr lang="en-US" dirty="0"/>
              <a:t>C</a:t>
            </a:r>
            <a:r>
              <a:rPr lang="fa-IR" dirty="0"/>
              <a:t>(اسید اسکوربیک):</a:t>
            </a:r>
          </a:p>
          <a:p>
            <a:pPr algn="r" rtl="1"/>
            <a:r>
              <a:rPr lang="fa-IR" dirty="0"/>
              <a:t>اعمال</a:t>
            </a:r>
            <a:r>
              <a:rPr lang="fa-IR" dirty="0" smtClean="0"/>
              <a:t>: تقویت استخوان ها و بهبود زخم، به مقاومت در برابر عفونت ها، ویژگی آنتی اکسیدانی آنها کمک می کند.</a:t>
            </a:r>
            <a:endParaRPr lang="fa-IR" dirty="0"/>
          </a:p>
          <a:p>
            <a:pPr algn="r" rtl="1"/>
            <a:r>
              <a:rPr lang="fa-IR" dirty="0"/>
              <a:t>برخی منابع غذایی:مرکبات، میوه های توت مانند، کیوی، طالبی، گوجه فرنگی، کلم، سیب زمینی، کلم پیچ، فلفل دلمه ای</a:t>
            </a:r>
          </a:p>
          <a:p>
            <a:endParaRPr lang="en-US" dirty="0"/>
          </a:p>
        </p:txBody>
      </p:sp>
    </p:spTree>
    <p:extLst>
      <p:ext uri="{BB962C8B-B14F-4D97-AF65-F5344CB8AC3E}">
        <p14:creationId xmlns:p14="http://schemas.microsoft.com/office/powerpoint/2010/main" val="73985613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62000"/>
            <a:ext cx="10515600" cy="5414963"/>
          </a:xfrm>
        </p:spPr>
        <p:txBody>
          <a:bodyPr>
            <a:normAutofit/>
          </a:bodyPr>
          <a:lstStyle/>
          <a:p>
            <a:pPr marL="0" indent="0" algn="r" rtl="1" fontAlgn="auto">
              <a:spcAft>
                <a:spcPts val="0"/>
              </a:spcAft>
              <a:buNone/>
            </a:pPr>
            <a:r>
              <a:rPr lang="fa-IR" dirty="0" smtClean="0"/>
              <a:t>ویتامین</a:t>
            </a:r>
            <a:r>
              <a:rPr lang="en-US" dirty="0" smtClean="0"/>
              <a:t>A</a:t>
            </a:r>
            <a:r>
              <a:rPr lang="fa-IR" dirty="0" smtClean="0"/>
              <a:t>:</a:t>
            </a:r>
          </a:p>
          <a:p>
            <a:pPr marL="0" indent="0" algn="r" rtl="1">
              <a:buNone/>
            </a:pPr>
            <a:r>
              <a:rPr lang="fa-IR" dirty="0" smtClean="0"/>
              <a:t>اعمال</a:t>
            </a:r>
            <a:r>
              <a:rPr lang="fa-IR" dirty="0" smtClean="0">
                <a:solidFill>
                  <a:schemeClr val="accent4">
                    <a:lumMod val="10000"/>
                  </a:schemeClr>
                </a:solidFill>
                <a:cs typeface="B Nazanin" panose="00000400000000000000" pitchFamily="2" charset="-78"/>
              </a:rPr>
              <a:t>: حفظ سلامت چشم </a:t>
            </a:r>
            <a:r>
              <a:rPr lang="fa-IR" dirty="0">
                <a:solidFill>
                  <a:schemeClr val="accent4">
                    <a:lumMod val="10000"/>
                  </a:schemeClr>
                </a:solidFill>
                <a:cs typeface="B Nazanin" panose="00000400000000000000" pitchFamily="2" charset="-78"/>
              </a:rPr>
              <a:t>ها </a:t>
            </a:r>
            <a:r>
              <a:rPr lang="fa-IR" dirty="0" smtClean="0">
                <a:solidFill>
                  <a:schemeClr val="accent4">
                    <a:lumMod val="10000"/>
                  </a:schemeClr>
                </a:solidFill>
                <a:cs typeface="B Nazanin" panose="00000400000000000000" pitchFamily="2" charset="-78"/>
              </a:rPr>
              <a:t>و پوست، مقاومت در برابر عفونت ها، همچنین</a:t>
            </a:r>
            <a:r>
              <a:rPr lang="en-US" dirty="0" smtClean="0">
                <a:solidFill>
                  <a:schemeClr val="accent4">
                    <a:lumMod val="10000"/>
                  </a:schemeClr>
                </a:solidFill>
                <a:cs typeface="B Nazanin" panose="00000400000000000000" pitchFamily="2" charset="-78"/>
              </a:rPr>
              <a:t> </a:t>
            </a:r>
            <a:r>
              <a:rPr lang="fa-IR" dirty="0" smtClean="0">
                <a:solidFill>
                  <a:schemeClr val="accent4">
                    <a:lumMod val="10000"/>
                  </a:schemeClr>
                </a:solidFill>
                <a:cs typeface="B Nazanin" panose="00000400000000000000" pitchFamily="2" charset="-78"/>
              </a:rPr>
              <a:t>ازابتلا </a:t>
            </a:r>
            <a:r>
              <a:rPr lang="fa-IR" dirty="0">
                <a:solidFill>
                  <a:schemeClr val="accent4">
                    <a:lumMod val="10000"/>
                  </a:schemeClr>
                </a:solidFill>
                <a:cs typeface="B Nazanin" panose="00000400000000000000" pitchFamily="2" charset="-78"/>
              </a:rPr>
              <a:t>به سرطان جلوگیری می کند.</a:t>
            </a:r>
          </a:p>
          <a:p>
            <a:pPr marL="0" indent="0" algn="r" rtl="1" fontAlgn="auto">
              <a:spcAft>
                <a:spcPts val="0"/>
              </a:spcAft>
              <a:buNone/>
            </a:pPr>
            <a:r>
              <a:rPr lang="fa-IR" dirty="0" smtClean="0"/>
              <a:t>برخی </a:t>
            </a:r>
            <a:r>
              <a:rPr lang="fa-IR" dirty="0"/>
              <a:t>منابع </a:t>
            </a:r>
            <a:r>
              <a:rPr lang="fa-IR" dirty="0" smtClean="0"/>
              <a:t>غذایی:جگر، زرده تخم مرغ، فراورده های لبنی، هویج، گل کلم، کدو، اسفناج، فلفل، طالبی، انبه، زردالو</a:t>
            </a:r>
          </a:p>
          <a:p>
            <a:pPr marL="0" indent="0" algn="r" rtl="1" fontAlgn="auto">
              <a:spcAft>
                <a:spcPts val="0"/>
              </a:spcAft>
              <a:buNone/>
            </a:pPr>
            <a:endParaRPr lang="fa-IR" dirty="0"/>
          </a:p>
          <a:p>
            <a:pPr marL="0" indent="0" algn="r" rtl="1" fontAlgn="auto">
              <a:spcAft>
                <a:spcPts val="0"/>
              </a:spcAft>
              <a:buNone/>
            </a:pPr>
            <a:r>
              <a:rPr lang="fa-IR" dirty="0"/>
              <a:t>ویتامین</a:t>
            </a:r>
            <a:r>
              <a:rPr lang="en-US" dirty="0" smtClean="0"/>
              <a:t>D</a:t>
            </a:r>
            <a:r>
              <a:rPr lang="fa-IR" dirty="0" smtClean="0"/>
              <a:t>:</a:t>
            </a:r>
          </a:p>
          <a:p>
            <a:pPr marL="0" indent="0" algn="r" rtl="1" fontAlgn="auto">
              <a:spcAft>
                <a:spcPts val="0"/>
              </a:spcAft>
              <a:buNone/>
            </a:pPr>
            <a:r>
              <a:rPr lang="fa-IR" dirty="0" smtClean="0"/>
              <a:t>اعمال:</a:t>
            </a:r>
            <a:r>
              <a:rPr lang="en-US" dirty="0" smtClean="0"/>
              <a:t> </a:t>
            </a:r>
            <a:r>
              <a:rPr lang="fa-IR" dirty="0" smtClean="0"/>
              <a:t>کمک به جذب کلسیم</a:t>
            </a:r>
          </a:p>
          <a:p>
            <a:pPr marL="0" indent="0" algn="r" rtl="1" fontAlgn="auto">
              <a:spcAft>
                <a:spcPts val="0"/>
              </a:spcAft>
              <a:buNone/>
            </a:pPr>
            <a:r>
              <a:rPr lang="fa-IR" dirty="0"/>
              <a:t>برخی منابع غذایی</a:t>
            </a:r>
            <a:r>
              <a:rPr lang="fa-IR" dirty="0" smtClean="0"/>
              <a:t>: شیر غنی شده و فراورده های سویا، غلات، انواع تخم پرندگان</a:t>
            </a:r>
            <a:endParaRPr lang="fa-IR" dirty="0"/>
          </a:p>
        </p:txBody>
      </p:sp>
    </p:spTree>
    <p:extLst>
      <p:ext uri="{BB962C8B-B14F-4D97-AF65-F5344CB8AC3E}">
        <p14:creationId xmlns:p14="http://schemas.microsoft.com/office/powerpoint/2010/main" val="255777922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838200"/>
            <a:ext cx="10515600" cy="5338763"/>
          </a:xfrm>
        </p:spPr>
        <p:txBody>
          <a:bodyPr/>
          <a:lstStyle/>
          <a:p>
            <a:pPr marL="0" indent="0" algn="r" rtl="1" fontAlgn="auto">
              <a:spcAft>
                <a:spcPts val="0"/>
              </a:spcAft>
              <a:buNone/>
            </a:pPr>
            <a:r>
              <a:rPr lang="fa-IR" dirty="0"/>
              <a:t>ویتامین</a:t>
            </a:r>
            <a:r>
              <a:rPr lang="en-US" dirty="0" smtClean="0"/>
              <a:t>E</a:t>
            </a:r>
            <a:r>
              <a:rPr lang="fa-IR" dirty="0" smtClean="0"/>
              <a:t>:</a:t>
            </a:r>
            <a:endParaRPr lang="fa-IR" dirty="0"/>
          </a:p>
          <a:p>
            <a:pPr marL="0" indent="0" algn="r" rtl="1">
              <a:buNone/>
            </a:pPr>
            <a:r>
              <a:rPr lang="fa-IR" dirty="0"/>
              <a:t>اعمال: </a:t>
            </a:r>
            <a:r>
              <a:rPr lang="fa-IR" dirty="0" smtClean="0"/>
              <a:t>ویژگی های انتی اکسیدانی، از تخریب ویتامین ها و چربی ها محافظت می کند.</a:t>
            </a:r>
            <a:r>
              <a:rPr lang="fa-IR" dirty="0" smtClean="0">
                <a:solidFill>
                  <a:schemeClr val="accent4">
                    <a:lumMod val="10000"/>
                  </a:schemeClr>
                </a:solidFill>
                <a:cs typeface="B Nazanin" panose="00000400000000000000" pitchFamily="2" charset="-78"/>
              </a:rPr>
              <a:t>از </a:t>
            </a:r>
            <a:r>
              <a:rPr lang="fa-IR" dirty="0">
                <a:solidFill>
                  <a:schemeClr val="accent4">
                    <a:lumMod val="10000"/>
                  </a:schemeClr>
                </a:solidFill>
                <a:cs typeface="B Nazanin" panose="00000400000000000000" pitchFamily="2" charset="-78"/>
              </a:rPr>
              <a:t>قلب حمایت می کند.</a:t>
            </a:r>
          </a:p>
          <a:p>
            <a:pPr marL="0" indent="0" algn="r" rtl="1" fontAlgn="auto">
              <a:spcAft>
                <a:spcPts val="0"/>
              </a:spcAft>
              <a:buNone/>
            </a:pPr>
            <a:r>
              <a:rPr lang="fa-IR" dirty="0" smtClean="0"/>
              <a:t>برخی </a:t>
            </a:r>
            <a:r>
              <a:rPr lang="fa-IR" dirty="0"/>
              <a:t>منابع غذایی</a:t>
            </a:r>
            <a:r>
              <a:rPr lang="fa-IR" dirty="0" smtClean="0"/>
              <a:t>:</a:t>
            </a:r>
          </a:p>
          <a:p>
            <a:pPr marL="0" indent="0" algn="r" rtl="1" fontAlgn="auto">
              <a:spcAft>
                <a:spcPts val="0"/>
              </a:spcAft>
              <a:buNone/>
            </a:pPr>
            <a:r>
              <a:rPr lang="fa-IR" dirty="0" smtClean="0"/>
              <a:t>جوانه گندم، روغن های سبزیجات، اجیل و خشکبار، دانه های گیاهی</a:t>
            </a:r>
          </a:p>
          <a:p>
            <a:pPr marL="0" indent="0" algn="r" rtl="1" fontAlgn="auto">
              <a:spcAft>
                <a:spcPts val="0"/>
              </a:spcAft>
              <a:buNone/>
            </a:pPr>
            <a:endParaRPr lang="fa-IR" dirty="0"/>
          </a:p>
          <a:p>
            <a:pPr marL="0" indent="0" algn="r" rtl="1" fontAlgn="auto">
              <a:spcAft>
                <a:spcPts val="0"/>
              </a:spcAft>
              <a:buNone/>
            </a:pPr>
            <a:r>
              <a:rPr lang="fa-IR" dirty="0"/>
              <a:t>ویتامین</a:t>
            </a:r>
            <a:r>
              <a:rPr lang="en-US" dirty="0"/>
              <a:t>K</a:t>
            </a:r>
            <a:r>
              <a:rPr lang="fa-IR" dirty="0"/>
              <a:t> :</a:t>
            </a:r>
            <a:endParaRPr lang="en-US" dirty="0"/>
          </a:p>
          <a:p>
            <a:pPr marL="0" indent="0" algn="r" rtl="1">
              <a:buNone/>
            </a:pPr>
            <a:r>
              <a:rPr lang="fa-IR" dirty="0" smtClean="0"/>
              <a:t>اعمال:برای انعقاد خون ضروری است.</a:t>
            </a:r>
            <a:endParaRPr lang="fa-IR" dirty="0"/>
          </a:p>
          <a:p>
            <a:pPr marL="0" indent="0" algn="r" rtl="1">
              <a:buNone/>
            </a:pPr>
            <a:r>
              <a:rPr lang="fa-IR" dirty="0"/>
              <a:t>برخی منابع غذایی</a:t>
            </a:r>
            <a:r>
              <a:rPr lang="fa-IR" dirty="0" smtClean="0"/>
              <a:t>: سبزیجات لیفی سبز، کلم قرمز(کلم پیچ)، گل کلم</a:t>
            </a:r>
            <a:endParaRPr lang="en-US" dirty="0"/>
          </a:p>
          <a:p>
            <a:endParaRPr lang="en-US" dirty="0"/>
          </a:p>
        </p:txBody>
      </p:sp>
    </p:spTree>
    <p:extLst>
      <p:ext uri="{BB962C8B-B14F-4D97-AF65-F5344CB8AC3E}">
        <p14:creationId xmlns:p14="http://schemas.microsoft.com/office/powerpoint/2010/main" val="35749332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10744200" cy="6553200"/>
          </a:xfrm>
        </p:spPr>
        <p:txBody>
          <a:bodyPr>
            <a:noAutofit/>
          </a:bodyPr>
          <a:lstStyle/>
          <a:p>
            <a:pPr marL="0" indent="0" algn="r">
              <a:buNone/>
            </a:pPr>
            <a:r>
              <a:rPr lang="fa-IR" sz="3200" b="1" dirty="0">
                <a:solidFill>
                  <a:srgbClr val="FF0000"/>
                </a:solidFill>
                <a:cs typeface="B Nazanin" panose="00000400000000000000" pitchFamily="2" charset="-78"/>
              </a:rPr>
              <a:t>مواد </a:t>
            </a:r>
            <a:r>
              <a:rPr lang="fa-IR" sz="3200" b="1" dirty="0" smtClean="0">
                <a:solidFill>
                  <a:srgbClr val="FF0000"/>
                </a:solidFill>
                <a:cs typeface="B Nazanin" panose="00000400000000000000" pitchFamily="2" charset="-78"/>
              </a:rPr>
              <a:t>م</a:t>
            </a:r>
            <a:r>
              <a:rPr lang="fa-IR" sz="3200" b="1" dirty="0">
                <a:solidFill>
                  <a:srgbClr val="FF0000"/>
                </a:solidFill>
                <a:cs typeface="B Nazanin" panose="00000400000000000000" pitchFamily="2" charset="-78"/>
              </a:rPr>
              <a:t>ع</a:t>
            </a:r>
            <a:r>
              <a:rPr lang="fa-IR" sz="3200" b="1" dirty="0" smtClean="0">
                <a:solidFill>
                  <a:srgbClr val="FF0000"/>
                </a:solidFill>
                <a:cs typeface="B Nazanin" panose="00000400000000000000" pitchFamily="2" charset="-78"/>
              </a:rPr>
              <a:t>دنی </a:t>
            </a:r>
            <a:r>
              <a:rPr lang="fa-IR" sz="3200" b="1" dirty="0">
                <a:solidFill>
                  <a:srgbClr val="FF0000"/>
                </a:solidFill>
                <a:cs typeface="B Nazanin" panose="00000400000000000000" pitchFamily="2" charset="-78"/>
              </a:rPr>
              <a:t>:</a:t>
            </a:r>
          </a:p>
          <a:p>
            <a:pPr marL="0" indent="0" algn="r">
              <a:lnSpc>
                <a:spcPct val="100000"/>
              </a:lnSpc>
              <a:buNone/>
            </a:pPr>
            <a:r>
              <a:rPr lang="fa-IR" dirty="0">
                <a:solidFill>
                  <a:schemeClr val="accent4">
                    <a:lumMod val="10000"/>
                  </a:schemeClr>
                </a:solidFill>
                <a:cs typeface="B Nazanin" panose="00000400000000000000" pitchFamily="2" charset="-78"/>
              </a:rPr>
              <a:t>این </a:t>
            </a:r>
            <a:r>
              <a:rPr lang="fa-IR" dirty="0" smtClean="0">
                <a:solidFill>
                  <a:schemeClr val="accent4">
                    <a:lumMod val="10000"/>
                  </a:schemeClr>
                </a:solidFill>
                <a:cs typeface="B Nazanin" panose="00000400000000000000" pitchFamily="2" charset="-78"/>
              </a:rPr>
              <a:t>عناصرترکیبات غیر آلی هستند که </a:t>
            </a:r>
            <a:r>
              <a:rPr lang="fa-IR" dirty="0">
                <a:solidFill>
                  <a:schemeClr val="accent4">
                    <a:lumMod val="10000"/>
                  </a:schemeClr>
                </a:solidFill>
                <a:cs typeface="B Nazanin" panose="00000400000000000000" pitchFamily="2" charset="-78"/>
              </a:rPr>
              <a:t>به تشکیل ساختارهای بدن و تنظیم فرآیندهای بدن کمک می کنند </a:t>
            </a:r>
            <a:r>
              <a:rPr lang="fa-IR" dirty="0" smtClean="0">
                <a:solidFill>
                  <a:schemeClr val="accent4">
                    <a:lumMod val="10000"/>
                  </a:schemeClr>
                </a:solidFill>
                <a:cs typeface="B Nazanin" panose="00000400000000000000" pitchFamily="2" charset="-78"/>
              </a:rPr>
              <a:t>.</a:t>
            </a:r>
          </a:p>
          <a:p>
            <a:pPr marL="0" indent="0" algn="r">
              <a:lnSpc>
                <a:spcPct val="100000"/>
              </a:lnSpc>
              <a:buNone/>
            </a:pPr>
            <a:r>
              <a:rPr lang="fa-IR" dirty="0" smtClean="0">
                <a:solidFill>
                  <a:schemeClr val="accent4">
                    <a:lumMod val="10000"/>
                  </a:schemeClr>
                </a:solidFill>
                <a:cs typeface="B Nazanin" panose="00000400000000000000" pitchFamily="2" charset="-78"/>
              </a:rPr>
              <a:t>روزانه به مقدار کمتر از 100 میلی گرم دریافت شده و کمتر از 01/ درصد کل وزن بدن هستند.</a:t>
            </a:r>
            <a:endParaRPr lang="fa-IR" dirty="0">
              <a:solidFill>
                <a:schemeClr val="accent4">
                  <a:lumMod val="10000"/>
                </a:schemeClr>
              </a:solidFill>
              <a:cs typeface="B Nazanin" panose="00000400000000000000" pitchFamily="2" charset="-78"/>
            </a:endParaRPr>
          </a:p>
          <a:p>
            <a:pPr marL="0" indent="0" algn="r">
              <a:lnSpc>
                <a:spcPct val="100000"/>
              </a:lnSpc>
              <a:buNone/>
            </a:pPr>
            <a:r>
              <a:rPr lang="fa-IR" dirty="0">
                <a:solidFill>
                  <a:schemeClr val="accent4">
                    <a:lumMod val="10000"/>
                  </a:schemeClr>
                </a:solidFill>
                <a:cs typeface="B Nazanin" panose="00000400000000000000" pitchFamily="2" charset="-78"/>
              </a:rPr>
              <a:t>کلسیم ، فسفر و منیزیم به استحکام استخوان ها و فلوراید به استحکام دندان ها کمک می کنند .</a:t>
            </a:r>
          </a:p>
          <a:p>
            <a:pPr marL="0" indent="0" algn="r">
              <a:lnSpc>
                <a:spcPct val="100000"/>
              </a:lnSpc>
              <a:buNone/>
            </a:pPr>
            <a:r>
              <a:rPr lang="fa-IR" dirty="0" smtClean="0">
                <a:solidFill>
                  <a:schemeClr val="accent4">
                    <a:lumMod val="10000"/>
                  </a:schemeClr>
                </a:solidFill>
                <a:cs typeface="B Nazanin" panose="00000400000000000000" pitchFamily="2" charset="-78"/>
              </a:rPr>
              <a:t>آهن </a:t>
            </a:r>
            <a:r>
              <a:rPr lang="fa-IR" dirty="0">
                <a:solidFill>
                  <a:schemeClr val="accent4">
                    <a:lumMod val="10000"/>
                  </a:schemeClr>
                </a:solidFill>
                <a:cs typeface="B Nazanin" panose="00000400000000000000" pitchFamily="2" charset="-78"/>
              </a:rPr>
              <a:t>در انتقال اکسیژن ضروری است .</a:t>
            </a:r>
          </a:p>
          <a:p>
            <a:pPr marL="0" indent="0" algn="r">
              <a:lnSpc>
                <a:spcPct val="100000"/>
              </a:lnSpc>
              <a:buNone/>
            </a:pPr>
            <a:r>
              <a:rPr lang="fa-IR" dirty="0" smtClean="0">
                <a:solidFill>
                  <a:schemeClr val="accent4">
                    <a:lumMod val="10000"/>
                  </a:schemeClr>
                </a:solidFill>
                <a:cs typeface="B Nazanin" panose="00000400000000000000" pitchFamily="2" charset="-78"/>
              </a:rPr>
              <a:t>روی </a:t>
            </a:r>
            <a:r>
              <a:rPr lang="fa-IR" dirty="0">
                <a:solidFill>
                  <a:schemeClr val="accent4">
                    <a:lumMod val="10000"/>
                  </a:schemeClr>
                </a:solidFill>
                <a:cs typeface="B Nazanin" panose="00000400000000000000" pitchFamily="2" charset="-78"/>
              </a:rPr>
              <a:t>به دریافت انرژی از مواد سوختی کمک </a:t>
            </a:r>
            <a:r>
              <a:rPr lang="fa-IR" dirty="0" smtClean="0">
                <a:solidFill>
                  <a:schemeClr val="accent4">
                    <a:lumMod val="10000"/>
                  </a:schemeClr>
                </a:solidFill>
                <a:cs typeface="B Nazanin" panose="00000400000000000000" pitchFamily="2" charset="-78"/>
              </a:rPr>
              <a:t>می کند.</a:t>
            </a:r>
          </a:p>
          <a:p>
            <a:pPr marL="0" indent="0" algn="r">
              <a:lnSpc>
                <a:spcPct val="100000"/>
              </a:lnSpc>
              <a:buNone/>
            </a:pPr>
            <a:r>
              <a:rPr lang="fa-IR" dirty="0" smtClean="0">
                <a:solidFill>
                  <a:schemeClr val="accent4">
                    <a:lumMod val="10000"/>
                  </a:schemeClr>
                </a:solidFill>
                <a:cs typeface="B Nazanin" panose="00000400000000000000" pitchFamily="2" charset="-78"/>
              </a:rPr>
              <a:t>ید </a:t>
            </a:r>
            <a:r>
              <a:rPr lang="fa-IR" dirty="0">
                <a:solidFill>
                  <a:schemeClr val="accent4">
                    <a:lumMod val="10000"/>
                  </a:schemeClr>
                </a:solidFill>
                <a:cs typeface="B Nazanin" panose="00000400000000000000" pitchFamily="2" charset="-78"/>
              </a:rPr>
              <a:t>میزان انرژی مورد استفاده را کنترل می کند </a:t>
            </a:r>
            <a:r>
              <a:rPr lang="fa-IR" dirty="0" smtClean="0">
                <a:solidFill>
                  <a:schemeClr val="accent4">
                    <a:lumMod val="10000"/>
                  </a:schemeClr>
                </a:solidFill>
                <a:cs typeface="B Nazanin" panose="00000400000000000000" pitchFamily="2" charset="-78"/>
              </a:rPr>
              <a:t>.</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rtl="1"/>
            <a:r>
              <a:rPr lang="fa-IR" dirty="0">
                <a:solidFill>
                  <a:schemeClr val="accent4">
                    <a:lumMod val="10000"/>
                  </a:schemeClr>
                </a:solidFill>
                <a:cs typeface="B Nazanin" panose="00000400000000000000" pitchFamily="2" charset="-78"/>
              </a:rPr>
              <a:t>سدیم و پتانسیم در کنترل حجم خون مهم اند .</a:t>
            </a:r>
          </a:p>
          <a:p>
            <a:pPr algn="r" rtl="1"/>
            <a:r>
              <a:rPr lang="fa-IR" dirty="0" smtClean="0"/>
              <a:t>سدیم که اغلب به صورت کلرید سدیم( نمک) مصرف می شود، در انقباض عضله مشارکت دارد.</a:t>
            </a:r>
          </a:p>
          <a:p>
            <a:pPr algn="r" rtl="1"/>
            <a:r>
              <a:rPr lang="fa-IR" dirty="0" smtClean="0"/>
              <a:t>فشار خون با انقباض عروق خون و حبس ب و سدیم در کلیه تنظیم می شود.</a:t>
            </a:r>
          </a:p>
          <a:p>
            <a:pPr algn="r" rtl="1"/>
            <a:r>
              <a:rPr lang="fa-IR" dirty="0" smtClean="0"/>
              <a:t>دریافت سدیم اضافی( بیش از 5/8 گرم در روز) با افزایش فشار خون بالا ارتباط دارد.</a:t>
            </a:r>
          </a:p>
          <a:p>
            <a:pPr algn="r" rtl="1"/>
            <a:r>
              <a:rPr lang="fa-IR" dirty="0" smtClean="0"/>
              <a:t>در فشار خون بالا خطر تصلب شرایین، حمله ی قلبی، سکته، بیماری های کلیوی و افزایش مرگ زودرس وجود دارد.</a:t>
            </a:r>
          </a:p>
          <a:p>
            <a:pPr algn="r" rtl="1"/>
            <a:r>
              <a:rPr lang="fa-IR" dirty="0" smtClean="0"/>
              <a:t>حد بالای دریافت سدیم 2400 میلی گرم در روز است.</a:t>
            </a:r>
          </a:p>
          <a:p>
            <a:pPr algn="r" rtl="1"/>
            <a:r>
              <a:rPr lang="fa-IR" dirty="0">
                <a:solidFill>
                  <a:srgbClr val="FF0000"/>
                </a:solidFill>
                <a:cs typeface="B Nazanin" panose="00000400000000000000" pitchFamily="2" charset="-78"/>
              </a:rPr>
              <a:t>نقش مواد معدنی در بدن را توضیح دهید؟</a:t>
            </a:r>
          </a:p>
          <a:p>
            <a:pPr algn="r" rtl="1"/>
            <a:endParaRPr lang="en-US" dirty="0"/>
          </a:p>
        </p:txBody>
      </p:sp>
    </p:spTree>
    <p:extLst>
      <p:ext uri="{BB962C8B-B14F-4D97-AF65-F5344CB8AC3E}">
        <p14:creationId xmlns:p14="http://schemas.microsoft.com/office/powerpoint/2010/main" val="195376031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solidFill>
                  <a:srgbClr val="FF0000"/>
                </a:solidFill>
              </a:rPr>
              <a:t>مواد مغذی ضروری:</a:t>
            </a:r>
            <a:endParaRPr lang="en-US" dirty="0">
              <a:solidFill>
                <a:srgbClr val="FF0000"/>
              </a:solidFill>
            </a:endParaRPr>
          </a:p>
        </p:txBody>
      </p:sp>
      <p:sp>
        <p:nvSpPr>
          <p:cNvPr id="3" name="Content Placeholder 2"/>
          <p:cNvSpPr>
            <a:spLocks noGrp="1"/>
          </p:cNvSpPr>
          <p:nvPr>
            <p:ph idx="1"/>
          </p:nvPr>
        </p:nvSpPr>
        <p:spPr>
          <a:xfrm>
            <a:off x="6629400" y="1825625"/>
            <a:ext cx="4724400" cy="4351338"/>
          </a:xfrm>
        </p:spPr>
        <p:txBody>
          <a:bodyPr>
            <a:normAutofit fontScale="92500"/>
          </a:bodyPr>
          <a:lstStyle/>
          <a:p>
            <a:pPr algn="r" rtl="1"/>
            <a:r>
              <a:rPr lang="fa-IR" dirty="0" smtClean="0"/>
              <a:t>مواد مغذی ضروری در بدن ساخته نمی شوند و بنابراین برای رشد، سلامت و زنده ماندن باید از طریق رژیم غذایی دریافت شوند. پیامد حذف یا دریافت ناکافی ان ها نشانه های کمبود، بیماری و نهایتا مرگ می باشد.</a:t>
            </a:r>
          </a:p>
          <a:p>
            <a:pPr algn="r" rtl="1"/>
            <a:r>
              <a:rPr lang="fa-IR" dirty="0" smtClean="0"/>
              <a:t>مواد مغذی غیر ضرئری می توانند در بدن از پیش سازهایشان سلخته شوند.</a:t>
            </a:r>
          </a:p>
          <a:p>
            <a:pPr algn="r" rtl="1"/>
            <a:r>
              <a:rPr lang="fa-IR" dirty="0" smtClean="0"/>
              <a:t>انسان به بیش از 40 ماده مغذی ضروری نیاز دارد.</a:t>
            </a:r>
            <a:endParaRPr lang="en-US" dirty="0"/>
          </a:p>
        </p:txBody>
      </p:sp>
      <p:sp>
        <p:nvSpPr>
          <p:cNvPr id="5" name="Title 1"/>
          <p:cNvSpPr txBox="1">
            <a:spLocks/>
          </p:cNvSpPr>
          <p:nvPr/>
        </p:nvSpPr>
        <p:spPr>
          <a:xfrm>
            <a:off x="381000" y="1295400"/>
            <a:ext cx="5715000" cy="4881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fontAlgn="auto">
              <a:spcAft>
                <a:spcPts val="0"/>
              </a:spcAft>
            </a:pPr>
            <a:r>
              <a:rPr lang="fa-IR" sz="2000" dirty="0" smtClean="0"/>
              <a:t>اب                           موادمعدنی           کلر                            </a:t>
            </a:r>
          </a:p>
          <a:p>
            <a:pPr algn="r" rtl="1" fontAlgn="auto">
              <a:spcAft>
                <a:spcPts val="0"/>
              </a:spcAft>
            </a:pPr>
            <a:r>
              <a:rPr lang="fa-IR" sz="2000" dirty="0" smtClean="0"/>
              <a:t>اسیدهای امینه             کلسیم                  ویتامین ها</a:t>
            </a:r>
          </a:p>
          <a:p>
            <a:pPr algn="r" rtl="1" fontAlgn="auto">
              <a:spcAft>
                <a:spcPts val="0"/>
              </a:spcAft>
            </a:pPr>
            <a:r>
              <a:rPr lang="fa-IR" sz="2000" dirty="0" smtClean="0"/>
              <a:t>هیستیدین                    فسفر                  اسید اسکوربیک</a:t>
            </a:r>
          </a:p>
          <a:p>
            <a:pPr algn="r" rtl="1" fontAlgn="auto">
              <a:spcAft>
                <a:spcPts val="0"/>
              </a:spcAft>
            </a:pPr>
            <a:r>
              <a:rPr lang="fa-IR" sz="2000" dirty="0" smtClean="0"/>
              <a:t>ایزولوسین                 منیزیم                  ویتامین</a:t>
            </a:r>
            <a:r>
              <a:rPr lang="en-US" sz="2000" dirty="0" smtClean="0"/>
              <a:t>A</a:t>
            </a:r>
            <a:endParaRPr lang="fa-IR" sz="2000" dirty="0" smtClean="0"/>
          </a:p>
          <a:p>
            <a:pPr algn="r" rtl="1" fontAlgn="auto">
              <a:spcAft>
                <a:spcPts val="0"/>
              </a:spcAft>
            </a:pPr>
            <a:r>
              <a:rPr lang="fa-IR" sz="2000" dirty="0" smtClean="0"/>
              <a:t>لوسین                       اهن                      ویتامین</a:t>
            </a:r>
            <a:r>
              <a:rPr lang="en-US" sz="2000" dirty="0" smtClean="0"/>
              <a:t>D</a:t>
            </a:r>
            <a:r>
              <a:rPr lang="fa-IR" sz="2000" dirty="0" smtClean="0"/>
              <a:t>         </a:t>
            </a:r>
          </a:p>
          <a:p>
            <a:pPr algn="r" rtl="1" fontAlgn="auto">
              <a:spcAft>
                <a:spcPts val="0"/>
              </a:spcAft>
            </a:pPr>
            <a:r>
              <a:rPr lang="fa-IR" sz="2000" dirty="0" smtClean="0"/>
              <a:t>لیزین                         مواد معدنی نادر    ویتامین</a:t>
            </a:r>
            <a:r>
              <a:rPr lang="en-US" sz="2000" dirty="0" smtClean="0"/>
              <a:t>E</a:t>
            </a:r>
            <a:r>
              <a:rPr lang="fa-IR" sz="2000" dirty="0" smtClean="0"/>
              <a:t>     </a:t>
            </a:r>
          </a:p>
          <a:p>
            <a:pPr algn="r" rtl="1" fontAlgn="auto">
              <a:spcAft>
                <a:spcPts val="0"/>
              </a:spcAft>
            </a:pPr>
            <a:r>
              <a:rPr lang="fa-IR" sz="2000" dirty="0" smtClean="0"/>
              <a:t>متیونین                      روی                   ویتامین</a:t>
            </a:r>
            <a:r>
              <a:rPr lang="en-US" sz="2000" dirty="0" smtClean="0"/>
              <a:t>K</a:t>
            </a:r>
            <a:r>
              <a:rPr lang="fa-IR" sz="2000" dirty="0" smtClean="0"/>
              <a:t>   </a:t>
            </a:r>
          </a:p>
          <a:p>
            <a:pPr algn="r" rtl="1" fontAlgn="auto">
              <a:spcAft>
                <a:spcPts val="0"/>
              </a:spcAft>
            </a:pPr>
            <a:r>
              <a:rPr lang="fa-IR" sz="2000" dirty="0" smtClean="0"/>
              <a:t>ترائونین</a:t>
            </a:r>
            <a:r>
              <a:rPr lang="en-US" sz="2000" dirty="0" smtClean="0"/>
              <a:t>  </a:t>
            </a:r>
            <a:r>
              <a:rPr lang="fa-IR" sz="2000" dirty="0" smtClean="0"/>
              <a:t>           </a:t>
            </a:r>
            <a:r>
              <a:rPr lang="en-US" sz="2000" dirty="0" smtClean="0"/>
              <a:t>         </a:t>
            </a:r>
            <a:r>
              <a:rPr lang="fa-IR" sz="2000" dirty="0" smtClean="0"/>
              <a:t>مس</a:t>
            </a:r>
            <a:r>
              <a:rPr lang="en-US" sz="2000" dirty="0" smtClean="0"/>
              <a:t>                      </a:t>
            </a:r>
            <a:r>
              <a:rPr lang="fa-IR" sz="2000" dirty="0" smtClean="0"/>
              <a:t>تیامین</a:t>
            </a:r>
          </a:p>
          <a:p>
            <a:pPr algn="r" rtl="1" fontAlgn="auto">
              <a:spcAft>
                <a:spcPts val="0"/>
              </a:spcAft>
            </a:pPr>
            <a:r>
              <a:rPr lang="fa-IR" sz="2000" dirty="0" smtClean="0"/>
              <a:t>تریپتوفان                   منگنز                  ریبوفلاوین</a:t>
            </a:r>
          </a:p>
          <a:p>
            <a:pPr algn="r" rtl="1" fontAlgn="auto">
              <a:spcAft>
                <a:spcPts val="0"/>
              </a:spcAft>
            </a:pPr>
            <a:r>
              <a:rPr lang="fa-IR" sz="2000" dirty="0" smtClean="0"/>
              <a:t>والین                         ید                       نیاسین</a:t>
            </a:r>
          </a:p>
          <a:p>
            <a:pPr algn="r" rtl="1" fontAlgn="auto">
              <a:spcAft>
                <a:spcPts val="0"/>
              </a:spcAft>
            </a:pPr>
            <a:r>
              <a:rPr lang="fa-IR" sz="2000" dirty="0" smtClean="0"/>
              <a:t>اسیدهای چرب            سلنیم                   پیریدوکسین   </a:t>
            </a:r>
          </a:p>
          <a:p>
            <a:pPr algn="r" rtl="1" fontAlgn="auto">
              <a:spcAft>
                <a:spcPts val="0"/>
              </a:spcAft>
            </a:pPr>
            <a:r>
              <a:rPr lang="fa-IR" sz="2000" dirty="0" smtClean="0"/>
              <a:t>لینولئیک                    مولیبدنیم              اسید پانتوتونیک     </a:t>
            </a:r>
          </a:p>
          <a:p>
            <a:pPr algn="r" rtl="1" fontAlgn="auto">
              <a:spcAft>
                <a:spcPts val="0"/>
              </a:spcAft>
            </a:pPr>
            <a:r>
              <a:rPr lang="fa-IR" sz="2000" dirty="0" smtClean="0"/>
              <a:t>الفا لینولئیک              کروم                     اسید فولیک</a:t>
            </a:r>
          </a:p>
          <a:p>
            <a:pPr algn="r" rtl="1" fontAlgn="auto">
              <a:spcAft>
                <a:spcPts val="0"/>
              </a:spcAft>
            </a:pPr>
            <a:r>
              <a:rPr lang="fa-IR" sz="2000" dirty="0"/>
              <a:t> </a:t>
            </a:r>
            <a:r>
              <a:rPr lang="fa-IR" sz="2000" dirty="0" smtClean="0"/>
              <a:t>                             الکترولیت ها          بیوتن</a:t>
            </a:r>
          </a:p>
          <a:p>
            <a:pPr algn="r" rtl="1" fontAlgn="auto">
              <a:spcAft>
                <a:spcPts val="0"/>
              </a:spcAft>
            </a:pPr>
            <a:r>
              <a:rPr lang="fa-IR" sz="2000" dirty="0"/>
              <a:t> </a:t>
            </a:r>
            <a:r>
              <a:rPr lang="fa-IR" sz="2000" dirty="0" smtClean="0"/>
              <a:t>                             سدیم                    ویتامین </a:t>
            </a:r>
            <a:r>
              <a:rPr lang="en-US" sz="2000" dirty="0" smtClean="0"/>
              <a:t>B12</a:t>
            </a:r>
            <a:r>
              <a:rPr lang="fa-IR" sz="2000" dirty="0" smtClean="0"/>
              <a:t> </a:t>
            </a:r>
          </a:p>
          <a:p>
            <a:pPr algn="r" rtl="1" fontAlgn="auto">
              <a:spcAft>
                <a:spcPts val="0"/>
              </a:spcAft>
            </a:pPr>
            <a:r>
              <a:rPr lang="fa-IR" sz="2000" dirty="0"/>
              <a:t> </a:t>
            </a:r>
            <a:r>
              <a:rPr lang="fa-IR" sz="2000" dirty="0" smtClean="0"/>
              <a:t>                             پتاسیم                  عناصربسیار نادر</a:t>
            </a:r>
            <a:r>
              <a:rPr lang="fa-IR" sz="2000" dirty="0" smtClean="0">
                <a:solidFill>
                  <a:srgbClr val="FF0000"/>
                </a:solidFill>
              </a:rPr>
              <a:t>      </a:t>
            </a:r>
            <a:endParaRPr lang="en-US" sz="2000" dirty="0">
              <a:solidFill>
                <a:srgbClr val="FF0000"/>
              </a:solidFill>
            </a:endParaRPr>
          </a:p>
        </p:txBody>
      </p:sp>
    </p:spTree>
    <p:extLst>
      <p:ext uri="{BB962C8B-B14F-4D97-AF65-F5344CB8AC3E}">
        <p14:creationId xmlns:p14="http://schemas.microsoft.com/office/powerpoint/2010/main" val="1241749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هرم راهنمای مواد غذایی:</a:t>
            </a:r>
            <a:endParaRPr lang="en-US" dirty="0"/>
          </a:p>
        </p:txBody>
      </p:sp>
      <p:pic>
        <p:nvPicPr>
          <p:cNvPr id="4" name="Picture 2" descr="C:\Users\Rana\Desktop\6.jpg"/>
          <p:cNvPicPr>
            <a:picLocks noGrp="1" noChangeAspect="1" noChangeArrowheads="1"/>
          </p:cNvPicPr>
          <p:nvPr>
            <p:ph idx="1"/>
          </p:nvPr>
        </p:nvPicPr>
        <p:blipFill>
          <a:blip r:embed="rId2" cstate="print"/>
          <a:srcRect/>
          <a:stretch>
            <a:fillRect/>
          </a:stretch>
        </p:blipFill>
        <p:spPr bwMode="auto">
          <a:xfrm>
            <a:off x="533400" y="1524000"/>
            <a:ext cx="4670874" cy="4351338"/>
          </a:xfrm>
          <a:prstGeom prst="rect">
            <a:avLst/>
          </a:prstGeom>
          <a:noFill/>
        </p:spPr>
      </p:pic>
      <p:sp>
        <p:nvSpPr>
          <p:cNvPr id="5" name="Title 1"/>
          <p:cNvSpPr txBox="1">
            <a:spLocks/>
          </p:cNvSpPr>
          <p:nvPr/>
        </p:nvSpPr>
        <p:spPr>
          <a:xfrm>
            <a:off x="5791200" y="1689615"/>
            <a:ext cx="5867400" cy="3992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fontAlgn="auto">
              <a:spcAft>
                <a:spcPts val="0"/>
              </a:spcAft>
            </a:pPr>
            <a:r>
              <a:rPr lang="fa-IR" sz="2400" dirty="0" smtClean="0"/>
              <a:t>متخصصان تغذیه در اغاز قرن بیستم هرم راهنمای مواد غذایی  را برای انتخاب مناسب غذا معرفی کردند.</a:t>
            </a:r>
          </a:p>
          <a:p>
            <a:pPr algn="r" rtl="1" fontAlgn="auto">
              <a:spcAft>
                <a:spcPts val="0"/>
              </a:spcAft>
            </a:pPr>
            <a:r>
              <a:rPr lang="fa-IR" sz="2400" dirty="0" smtClean="0"/>
              <a:t>گروه نان و غلات(6 تا11 وعده در روز)، گروه میوه ها(2-4 وعده)، گروه سبزیجات(3-5 وعده)، گروه گوشت و گگروه شیر(2-3 وعده)، و برای گروه روغن و چربی و شیرینی استفاده اندک توصیه می شود .</a:t>
            </a:r>
          </a:p>
          <a:p>
            <a:pPr algn="r" rtl="1" fontAlgn="auto">
              <a:spcAft>
                <a:spcPts val="0"/>
              </a:spcAft>
            </a:pPr>
            <a:endParaRPr lang="fa-IR" sz="2400" dirty="0"/>
          </a:p>
          <a:p>
            <a:pPr algn="r" rtl="1" fontAlgn="auto">
              <a:spcAft>
                <a:spcPts val="0"/>
              </a:spcAft>
            </a:pPr>
            <a:endParaRPr lang="en-US" sz="2400" dirty="0"/>
          </a:p>
        </p:txBody>
      </p:sp>
    </p:spTree>
    <p:extLst>
      <p:ext uri="{BB962C8B-B14F-4D97-AF65-F5344CB8AC3E}">
        <p14:creationId xmlns:p14="http://schemas.microsoft.com/office/powerpoint/2010/main" val="25767341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4000" dirty="0" smtClean="0">
                <a:solidFill>
                  <a:srgbClr val="FF0000"/>
                </a:solidFill>
              </a:rPr>
              <a:t>دریافت رژیم غذایی بر حسب مقادیر منابع روزانه</a:t>
            </a:r>
            <a:r>
              <a:rPr lang="en-US" sz="4000" dirty="0" smtClean="0">
                <a:solidFill>
                  <a:srgbClr val="FF0000"/>
                </a:solidFill>
              </a:rPr>
              <a:t/>
            </a:r>
            <a:br>
              <a:rPr lang="en-US" sz="4000" dirty="0" smtClean="0">
                <a:solidFill>
                  <a:srgbClr val="FF0000"/>
                </a:solidFill>
              </a:rPr>
            </a:br>
            <a:r>
              <a:rPr lang="fa-IR" sz="4000" dirty="0" smtClean="0">
                <a:solidFill>
                  <a:srgbClr val="FF0000"/>
                </a:solidFill>
              </a:rPr>
              <a:t>(</a:t>
            </a:r>
            <a:r>
              <a:rPr lang="en-US" sz="4000" dirty="0" smtClean="0">
                <a:solidFill>
                  <a:srgbClr val="FF0000"/>
                </a:solidFill>
              </a:rPr>
              <a:t>DRV: daily reference values</a:t>
            </a:r>
            <a:r>
              <a:rPr lang="fa-IR" sz="4000" dirty="0" smtClean="0">
                <a:solidFill>
                  <a:srgbClr val="FF0000"/>
                </a:solidFill>
              </a:rPr>
              <a:t>)</a:t>
            </a:r>
            <a:endParaRPr lang="en-US" sz="4000" dirty="0">
              <a:solidFill>
                <a:srgbClr val="FF0000"/>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56952538"/>
              </p:ext>
            </p:extLst>
          </p:nvPr>
        </p:nvGraphicFramePr>
        <p:xfrm>
          <a:off x="3124200" y="2133600"/>
          <a:ext cx="6019800" cy="3361055"/>
        </p:xfrm>
        <a:graphic>
          <a:graphicData uri="http://schemas.openxmlformats.org/drawingml/2006/table">
            <a:tbl>
              <a:tblPr firstRow="1" bandRow="1">
                <a:tableStyleId>{5C22544A-7EE6-4342-B048-85BDC9FD1C3A}</a:tableStyleId>
              </a:tblPr>
              <a:tblGrid>
                <a:gridCol w="4230130"/>
                <a:gridCol w="1789670"/>
              </a:tblGrid>
              <a:tr h="370840">
                <a:tc>
                  <a:txBody>
                    <a:bodyPr/>
                    <a:lstStyle/>
                    <a:p>
                      <a:pPr algn="r" rtl="1"/>
                      <a:r>
                        <a:rPr lang="en-US" dirty="0" smtClean="0"/>
                        <a:t>DRV</a:t>
                      </a:r>
                      <a:r>
                        <a:rPr lang="fa-IR" dirty="0" smtClean="0"/>
                        <a:t> 8مگا ژول (2000 کیلو کالری)</a:t>
                      </a:r>
                      <a:endParaRPr lang="en-US" dirty="0"/>
                    </a:p>
                  </a:txBody>
                  <a:tcPr/>
                </a:tc>
                <a:tc>
                  <a:txBody>
                    <a:bodyPr/>
                    <a:lstStyle/>
                    <a:p>
                      <a:pPr algn="r" rtl="1"/>
                      <a:r>
                        <a:rPr lang="fa-IR" dirty="0" smtClean="0"/>
                        <a:t>ترکیب غذا</a:t>
                      </a:r>
                      <a:endParaRPr lang="en-US" dirty="0"/>
                    </a:p>
                  </a:txBody>
                  <a:tcPr/>
                </a:tc>
              </a:tr>
              <a:tr h="394335">
                <a:tc>
                  <a:txBody>
                    <a:bodyPr/>
                    <a:lstStyle/>
                    <a:p>
                      <a:pPr algn="r" rtl="1"/>
                      <a:r>
                        <a:rPr lang="fa-IR" dirty="0" smtClean="0"/>
                        <a:t>کمتر از 65 گرم(30 درصد انرژی دریافتی)</a:t>
                      </a:r>
                      <a:endParaRPr lang="en-US" dirty="0"/>
                    </a:p>
                  </a:txBody>
                  <a:tcPr/>
                </a:tc>
                <a:tc>
                  <a:txBody>
                    <a:bodyPr/>
                    <a:lstStyle/>
                    <a:p>
                      <a:pPr algn="r" rtl="1"/>
                      <a:r>
                        <a:rPr lang="fa-IR" dirty="0" smtClean="0"/>
                        <a:t>کل چربی</a:t>
                      </a:r>
                      <a:endParaRPr lang="en-US" dirty="0"/>
                    </a:p>
                  </a:txBody>
                  <a:tcPr/>
                </a:tc>
              </a:tr>
              <a:tr h="370840">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t>کمتر از 20 گرم(10 درصد انرژی دریافتی)</a:t>
                      </a:r>
                      <a:endParaRPr lang="en-US" dirty="0"/>
                    </a:p>
                  </a:txBody>
                  <a:tcPr/>
                </a:tc>
                <a:tc>
                  <a:txBody>
                    <a:bodyPr/>
                    <a:lstStyle/>
                    <a:p>
                      <a:pPr algn="r" rtl="1"/>
                      <a:r>
                        <a:rPr lang="fa-IR" dirty="0" smtClean="0"/>
                        <a:t>چربی اشباع</a:t>
                      </a:r>
                      <a:endParaRPr lang="en-US" dirty="0"/>
                    </a:p>
                  </a:txBody>
                  <a:tcPr/>
                </a:tc>
              </a:tr>
              <a:tr h="370840">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t>کمتر از 30میلی گرم</a:t>
                      </a:r>
                      <a:endParaRPr lang="en-US" dirty="0"/>
                    </a:p>
                  </a:txBody>
                  <a:tcPr/>
                </a:tc>
                <a:tc>
                  <a:txBody>
                    <a:bodyPr/>
                    <a:lstStyle/>
                    <a:p>
                      <a:pPr algn="r" rtl="1"/>
                      <a:r>
                        <a:rPr lang="fa-IR" dirty="0" smtClean="0"/>
                        <a:t>کلسترول</a:t>
                      </a:r>
                      <a:endParaRPr lang="en-US" dirty="0"/>
                    </a:p>
                  </a:txBody>
                  <a:tcPr/>
                </a:tc>
              </a:tr>
              <a:tr h="370840">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t>300 گرم(60 درصد انرژی دریافتی)</a:t>
                      </a:r>
                      <a:endParaRPr lang="en-US" dirty="0"/>
                    </a:p>
                  </a:txBody>
                  <a:tcPr/>
                </a:tc>
                <a:tc>
                  <a:txBody>
                    <a:bodyPr/>
                    <a:lstStyle/>
                    <a:p>
                      <a:pPr algn="r" rtl="1"/>
                      <a:r>
                        <a:rPr lang="fa-IR" dirty="0" smtClean="0"/>
                        <a:t>کل کربوهیدرات</a:t>
                      </a:r>
                      <a:endParaRPr lang="en-US" dirty="0"/>
                    </a:p>
                  </a:txBody>
                  <a:tcPr/>
                </a:tc>
              </a:tr>
              <a:tr h="370840">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t>25گرم(11/5 گرم در 1000 کیلوکالری)</a:t>
                      </a:r>
                      <a:endParaRPr lang="en-US" dirty="0"/>
                    </a:p>
                  </a:txBody>
                  <a:tcPr/>
                </a:tc>
                <a:tc>
                  <a:txBody>
                    <a:bodyPr/>
                    <a:lstStyle/>
                    <a:p>
                      <a:pPr algn="r" rtl="1"/>
                      <a:r>
                        <a:rPr lang="fa-IR" dirty="0" smtClean="0"/>
                        <a:t>فیبر رژیم غذایی</a:t>
                      </a:r>
                      <a:endParaRPr lang="en-US" dirty="0"/>
                    </a:p>
                  </a:txBody>
                  <a:tcPr/>
                </a:tc>
              </a:tr>
              <a:tr h="370840">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t>کمتر از 2400 میلی گرم</a:t>
                      </a:r>
                      <a:endParaRPr lang="en-US" dirty="0"/>
                    </a:p>
                  </a:txBody>
                  <a:tcPr/>
                </a:tc>
                <a:tc>
                  <a:txBody>
                    <a:bodyPr/>
                    <a:lstStyle/>
                    <a:p>
                      <a:pPr algn="r" rtl="1"/>
                      <a:r>
                        <a:rPr lang="fa-IR" dirty="0" smtClean="0"/>
                        <a:t>سدیم</a:t>
                      </a:r>
                      <a:endParaRPr lang="en-US" dirty="0"/>
                    </a:p>
                  </a:txBody>
                  <a:tcPr/>
                </a:tc>
              </a:tr>
              <a:tr h="370840">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t>3500 میلی گرم</a:t>
                      </a:r>
                      <a:endParaRPr lang="en-US" dirty="0"/>
                    </a:p>
                  </a:txBody>
                  <a:tcPr/>
                </a:tc>
                <a:tc>
                  <a:txBody>
                    <a:bodyPr/>
                    <a:lstStyle/>
                    <a:p>
                      <a:pPr algn="r" rtl="1"/>
                      <a:r>
                        <a:rPr lang="fa-IR" dirty="0" smtClean="0"/>
                        <a:t>پتاسیم</a:t>
                      </a:r>
                      <a:endParaRPr lang="en-US" dirty="0"/>
                    </a:p>
                  </a:txBody>
                  <a:tcPr/>
                </a:tc>
              </a:tr>
              <a:tr h="370840">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t>50 گرم(10 درصد انرژی دریافتی)</a:t>
                      </a:r>
                      <a:endParaRPr lang="en-US" dirty="0"/>
                    </a:p>
                  </a:txBody>
                  <a:tcPr/>
                </a:tc>
                <a:tc>
                  <a:txBody>
                    <a:bodyPr/>
                    <a:lstStyle/>
                    <a:p>
                      <a:pPr algn="r" rtl="1"/>
                      <a:r>
                        <a:rPr lang="fa-IR" dirty="0" smtClean="0"/>
                        <a:t>پروتئین</a:t>
                      </a:r>
                      <a:endParaRPr lang="en-US" dirty="0"/>
                    </a:p>
                  </a:txBody>
                  <a:tcPr/>
                </a:tc>
              </a:tr>
            </a:tbl>
          </a:graphicData>
        </a:graphic>
      </p:graphicFrame>
    </p:spTree>
    <p:extLst>
      <p:ext uri="{BB962C8B-B14F-4D97-AF65-F5344CB8AC3E}">
        <p14:creationId xmlns:p14="http://schemas.microsoft.com/office/powerpoint/2010/main" val="82322121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r>
              <a:rPr lang="fa-IR" sz="3200" dirty="0" smtClean="0">
                <a:solidFill>
                  <a:srgbClr val="FF0000"/>
                </a:solidFill>
              </a:rPr>
              <a:t>مواد مغذی اصلی موجود در شش طبقه هرم راهنمای مواد غذایی و مهمترین مواد مغذی که توسط انها فراهم می شود.</a:t>
            </a:r>
            <a:endParaRPr lang="en-US" sz="3200" dirty="0">
              <a:solidFill>
                <a:srgbClr val="FF0000"/>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94379118"/>
              </p:ext>
            </p:extLst>
          </p:nvPr>
        </p:nvGraphicFramePr>
        <p:xfrm>
          <a:off x="1371600" y="1825625"/>
          <a:ext cx="9372600" cy="3749251"/>
        </p:xfrm>
        <a:graphic>
          <a:graphicData uri="http://schemas.openxmlformats.org/drawingml/2006/table">
            <a:tbl>
              <a:tblPr firstRow="1" bandRow="1">
                <a:tableStyleId>{5C22544A-7EE6-4342-B048-85BDC9FD1C3A}</a:tableStyleId>
              </a:tblPr>
              <a:tblGrid>
                <a:gridCol w="4686300"/>
                <a:gridCol w="4686300"/>
              </a:tblGrid>
              <a:tr h="536575">
                <a:tc>
                  <a:txBody>
                    <a:bodyPr/>
                    <a:lstStyle/>
                    <a:p>
                      <a:pPr algn="r"/>
                      <a:r>
                        <a:rPr lang="fa-IR" dirty="0" smtClean="0"/>
                        <a:t>مواد مغذی ضروری</a:t>
                      </a:r>
                      <a:endParaRPr lang="en-US" dirty="0"/>
                    </a:p>
                  </a:txBody>
                  <a:tcPr/>
                </a:tc>
                <a:tc>
                  <a:txBody>
                    <a:bodyPr/>
                    <a:lstStyle/>
                    <a:p>
                      <a:pPr algn="r" rtl="1"/>
                      <a:r>
                        <a:rPr lang="fa-IR" dirty="0" smtClean="0"/>
                        <a:t>طبقه غذا</a:t>
                      </a:r>
                      <a:endParaRPr lang="en-US" dirty="0"/>
                    </a:p>
                  </a:txBody>
                  <a:tcPr/>
                </a:tc>
              </a:tr>
              <a:tr h="483129">
                <a:tc>
                  <a:txBody>
                    <a:bodyPr/>
                    <a:lstStyle/>
                    <a:p>
                      <a:pPr algn="r" rtl="1"/>
                      <a:r>
                        <a:rPr lang="fa-IR" dirty="0" smtClean="0"/>
                        <a:t>تیامین، نیاسین، ریبوفلاوین، اهن</a:t>
                      </a:r>
                      <a:endParaRPr lang="en-US" dirty="0"/>
                    </a:p>
                  </a:txBody>
                  <a:tcPr/>
                </a:tc>
                <a:tc>
                  <a:txBody>
                    <a:bodyPr/>
                    <a:lstStyle/>
                    <a:p>
                      <a:pPr algn="r"/>
                      <a:r>
                        <a:rPr lang="fa-IR" dirty="0" smtClean="0"/>
                        <a:t>غلات، نان، برنج و پاستا</a:t>
                      </a:r>
                      <a:endParaRPr lang="en-US" dirty="0"/>
                    </a:p>
                  </a:txBody>
                  <a:tcPr/>
                </a:tc>
              </a:tr>
              <a:tr h="483129">
                <a:tc>
                  <a:txBody>
                    <a:bodyPr/>
                    <a:lstStyle/>
                    <a:p>
                      <a:pPr algn="r" rtl="1"/>
                      <a:r>
                        <a:rPr lang="fa-IR" dirty="0" smtClean="0"/>
                        <a:t>کلسیم، پروتئین، ریبوفلاوین، ویتامین</a:t>
                      </a:r>
                      <a:r>
                        <a:rPr lang="en-US" dirty="0" smtClean="0"/>
                        <a:t>A</a:t>
                      </a:r>
                      <a:r>
                        <a:rPr lang="fa-IR" dirty="0" smtClean="0"/>
                        <a:t> </a:t>
                      </a:r>
                      <a:endParaRPr lang="en-US" dirty="0"/>
                    </a:p>
                  </a:txBody>
                  <a:tcPr/>
                </a:tc>
                <a:tc>
                  <a:txBody>
                    <a:bodyPr/>
                    <a:lstStyle/>
                    <a:p>
                      <a:pPr algn="r"/>
                      <a:r>
                        <a:rPr lang="fa-IR" dirty="0" smtClean="0"/>
                        <a:t>فراورده</a:t>
                      </a:r>
                      <a:r>
                        <a:rPr lang="fa-IR" baseline="0" dirty="0" smtClean="0"/>
                        <a:t> های لبنی: شیر، ماست، پنیر</a:t>
                      </a:r>
                      <a:endParaRPr lang="en-US" dirty="0"/>
                    </a:p>
                  </a:txBody>
                  <a:tcPr/>
                </a:tc>
              </a:tr>
              <a:tr h="483129">
                <a:tc>
                  <a:txBody>
                    <a:bodyPr/>
                    <a:lstStyle/>
                    <a:p>
                      <a:pPr algn="r" rtl="1"/>
                      <a:r>
                        <a:rPr lang="fa-IR" dirty="0" smtClean="0"/>
                        <a:t>پروتئین، تیامین،</a:t>
                      </a:r>
                      <a:r>
                        <a:rPr lang="fa-IR" baseline="0" dirty="0" smtClean="0"/>
                        <a:t> نیاسین، اهن</a:t>
                      </a:r>
                      <a:endParaRPr lang="en-US" dirty="0"/>
                    </a:p>
                  </a:txBody>
                  <a:tcPr/>
                </a:tc>
                <a:tc>
                  <a:txBody>
                    <a:bodyPr/>
                    <a:lstStyle/>
                    <a:p>
                      <a:pPr algn="r"/>
                      <a:r>
                        <a:rPr lang="fa-IR" dirty="0" smtClean="0"/>
                        <a:t>گوشت، مرغ، ماهی، تخم مرغ، خشکبار، اجیل</a:t>
                      </a:r>
                      <a:endParaRPr lang="en-US" dirty="0"/>
                    </a:p>
                  </a:txBody>
                  <a:tcPr/>
                </a:tc>
              </a:tr>
              <a:tr h="483129">
                <a:tc>
                  <a:txBody>
                    <a:bodyPr/>
                    <a:lstStyle/>
                    <a:p>
                      <a:pPr algn="r" rtl="1"/>
                      <a:r>
                        <a:rPr lang="fa-IR" dirty="0" smtClean="0"/>
                        <a:t>ویتامین</a:t>
                      </a:r>
                      <a:r>
                        <a:rPr lang="en-US" dirty="0" smtClean="0"/>
                        <a:t>A</a:t>
                      </a:r>
                      <a:r>
                        <a:rPr lang="fa-IR" dirty="0" smtClean="0"/>
                        <a:t> ، ویتامین</a:t>
                      </a:r>
                      <a:r>
                        <a:rPr lang="en-US" dirty="0" smtClean="0"/>
                        <a:t>C</a:t>
                      </a:r>
                      <a:r>
                        <a:rPr lang="fa-IR" dirty="0" smtClean="0"/>
                        <a:t> </a:t>
                      </a:r>
                      <a:endParaRPr lang="en-US" dirty="0"/>
                    </a:p>
                  </a:txBody>
                  <a:tcPr/>
                </a:tc>
                <a:tc>
                  <a:txBody>
                    <a:bodyPr/>
                    <a:lstStyle/>
                    <a:p>
                      <a:pPr algn="r"/>
                      <a:r>
                        <a:rPr lang="fa-IR" dirty="0" smtClean="0"/>
                        <a:t>سبزی ها</a:t>
                      </a:r>
                      <a:endParaRPr lang="en-US" dirty="0"/>
                    </a:p>
                  </a:txBody>
                  <a:tcPr/>
                </a:tc>
              </a:tr>
              <a:tr h="483129">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t>ویتامین</a:t>
                      </a:r>
                      <a:r>
                        <a:rPr lang="en-US" dirty="0" smtClean="0"/>
                        <a:t>A</a:t>
                      </a:r>
                      <a:r>
                        <a:rPr lang="fa-IR" dirty="0" smtClean="0"/>
                        <a:t> ، ویتامین</a:t>
                      </a:r>
                      <a:r>
                        <a:rPr lang="en-US" dirty="0" smtClean="0"/>
                        <a:t>C</a:t>
                      </a:r>
                      <a:r>
                        <a:rPr lang="fa-IR" dirty="0" smtClean="0"/>
                        <a:t> </a:t>
                      </a:r>
                      <a:endParaRPr lang="en-US" dirty="0" smtClean="0"/>
                    </a:p>
                    <a:p>
                      <a:pPr algn="r" rtl="1"/>
                      <a:endParaRPr lang="en-US" dirty="0"/>
                    </a:p>
                  </a:txBody>
                  <a:tcPr>
                    <a:lnL w="12700" cap="flat" cmpd="sng" algn="ctr">
                      <a:solidFill>
                        <a:schemeClr val="tx1"/>
                      </a:solidFill>
                      <a:prstDash val="solid"/>
                      <a:round/>
                      <a:headEnd type="none" w="med" len="med"/>
                      <a:tailEnd type="none" w="med" len="med"/>
                    </a:lnL>
                  </a:tcPr>
                </a:tc>
                <a:tc>
                  <a:txBody>
                    <a:bodyPr/>
                    <a:lstStyle/>
                    <a:p>
                      <a:pPr algn="r"/>
                      <a:r>
                        <a:rPr lang="fa-IR" dirty="0" smtClean="0"/>
                        <a:t>میوه ها </a:t>
                      </a:r>
                      <a:endParaRPr lang="en-US" dirty="0"/>
                    </a:p>
                  </a:txBody>
                  <a:tcPr/>
                </a:tc>
              </a:tr>
              <a:tr h="483129">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fa-IR" dirty="0" smtClean="0"/>
                        <a:t>ویتامین</a:t>
                      </a:r>
                      <a:r>
                        <a:rPr lang="en-US" dirty="0" smtClean="0"/>
                        <a:t>A</a:t>
                      </a:r>
                      <a:r>
                        <a:rPr lang="fa-IR" dirty="0" smtClean="0"/>
                        <a:t> ، ویتامین</a:t>
                      </a:r>
                      <a:r>
                        <a:rPr lang="en-US" dirty="0" smtClean="0"/>
                        <a:t>C</a:t>
                      </a:r>
                      <a:r>
                        <a:rPr lang="fa-IR" dirty="0" smtClean="0"/>
                        <a:t>،</a:t>
                      </a:r>
                      <a:r>
                        <a:rPr lang="fa-IR" baseline="0" dirty="0" smtClean="0"/>
                        <a:t> ویتامین</a:t>
                      </a:r>
                      <a:r>
                        <a:rPr lang="en-US" baseline="0" dirty="0" smtClean="0"/>
                        <a:t>E</a:t>
                      </a:r>
                      <a:endParaRPr lang="en-US" dirty="0" smtClean="0"/>
                    </a:p>
                    <a:p>
                      <a:pPr algn="r" rtl="1"/>
                      <a:endParaRPr lang="en-US"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algn="r"/>
                      <a:r>
                        <a:rPr lang="fa-IR" dirty="0" smtClean="0"/>
                        <a:t>چربی، روغن ها و شیرینی ها</a:t>
                      </a:r>
                      <a:endParaRPr lang="en-US" dirty="0"/>
                    </a:p>
                  </a:txBody>
                  <a:tcPr/>
                </a:tc>
              </a:tr>
            </a:tbl>
          </a:graphicData>
        </a:graphic>
      </p:graphicFrame>
    </p:spTree>
    <p:extLst>
      <p:ext uri="{BB962C8B-B14F-4D97-AF65-F5344CB8AC3E}">
        <p14:creationId xmlns:p14="http://schemas.microsoft.com/office/powerpoint/2010/main" val="8563480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05200" y="145762"/>
            <a:ext cx="8229600" cy="831850"/>
          </a:xfrm>
        </p:spPr>
        <p:txBody>
          <a:bodyPr>
            <a:normAutofit/>
          </a:bodyPr>
          <a:lstStyle/>
          <a:p>
            <a:pPr algn="r">
              <a:spcBef>
                <a:spcPct val="20000"/>
              </a:spcBef>
              <a:buClr>
                <a:schemeClr val="hlink"/>
              </a:buClr>
            </a:pPr>
            <a:r>
              <a:rPr lang="fa-IR" sz="3600" dirty="0">
                <a:solidFill>
                  <a:schemeClr val="accent4">
                    <a:lumMod val="10000"/>
                  </a:schemeClr>
                </a:solidFill>
                <a:effectLst/>
                <a:latin typeface="+mn-lt"/>
                <a:ea typeface="+mn-ea"/>
                <a:cs typeface="B Nazanin" panose="00000400000000000000" pitchFamily="2" charset="-78"/>
              </a:rPr>
              <a:t>رژیم غذایی ورزشکاران :</a:t>
            </a:r>
          </a:p>
        </p:txBody>
      </p:sp>
      <p:sp>
        <p:nvSpPr>
          <p:cNvPr id="3" name="Content Placeholder 2"/>
          <p:cNvSpPr>
            <a:spLocks noGrp="1"/>
          </p:cNvSpPr>
          <p:nvPr>
            <p:ph idx="1"/>
          </p:nvPr>
        </p:nvSpPr>
        <p:spPr>
          <a:xfrm>
            <a:off x="148936" y="977612"/>
            <a:ext cx="11887200" cy="2514599"/>
          </a:xfrm>
        </p:spPr>
        <p:txBody>
          <a:bodyPr>
            <a:noAutofit/>
          </a:bodyPr>
          <a:lstStyle/>
          <a:p>
            <a:pPr marL="0" indent="0" algn="r">
              <a:buNone/>
            </a:pPr>
            <a:r>
              <a:rPr lang="fa-IR" sz="3600" dirty="0">
                <a:solidFill>
                  <a:schemeClr val="accent4">
                    <a:lumMod val="10000"/>
                  </a:schemeClr>
                </a:solidFill>
                <a:effectLst/>
                <a:cs typeface="B Nazanin" panose="00000400000000000000" pitchFamily="2" charset="-78"/>
              </a:rPr>
              <a:t>برای بیشتر ورزشکاران بهترین رژیم غذایی غذایی است که 55 % تا 65% آن کربوهیدرات ، 25% تا 30% آن </a:t>
            </a:r>
            <a:r>
              <a:rPr lang="fa-IR" sz="3600" dirty="0" smtClean="0">
                <a:solidFill>
                  <a:schemeClr val="accent4">
                    <a:lumMod val="10000"/>
                  </a:schemeClr>
                </a:solidFill>
                <a:effectLst/>
                <a:cs typeface="B Nazanin" panose="00000400000000000000" pitchFamily="2" charset="-78"/>
              </a:rPr>
              <a:t>چربی(10 درصد چربی اشباع) </a:t>
            </a:r>
            <a:r>
              <a:rPr lang="fa-IR" sz="3600" dirty="0">
                <a:solidFill>
                  <a:schemeClr val="accent4">
                    <a:lumMod val="10000"/>
                  </a:schemeClr>
                </a:solidFill>
                <a:effectLst/>
                <a:cs typeface="B Nazanin" panose="00000400000000000000" pitchFamily="2" charset="-78"/>
              </a:rPr>
              <a:t>، 10% تا 20 % آن پروتئین باشد </a:t>
            </a:r>
            <a:r>
              <a:rPr lang="fa-IR" sz="3600" dirty="0" smtClean="0">
                <a:solidFill>
                  <a:schemeClr val="accent4">
                    <a:lumMod val="10000"/>
                  </a:schemeClr>
                </a:solidFill>
                <a:effectLst/>
                <a:cs typeface="B Nazanin" panose="00000400000000000000" pitchFamily="2" charset="-78"/>
              </a:rPr>
              <a:t>.</a:t>
            </a:r>
          </a:p>
          <a:p>
            <a:pPr marL="0" indent="0" algn="r">
              <a:buNone/>
            </a:pPr>
            <a:endParaRPr lang="en-US" sz="3600" dirty="0" smtClean="0">
              <a:solidFill>
                <a:schemeClr val="accent4">
                  <a:lumMod val="10000"/>
                </a:schemeClr>
              </a:solidFill>
              <a:effectLst/>
              <a:cs typeface="B Nazanin" panose="00000400000000000000" pitchFamily="2" charset="-78"/>
            </a:endParaRPr>
          </a:p>
          <a:p>
            <a:pPr marL="0" indent="0" algn="r">
              <a:buNone/>
            </a:pPr>
            <a:r>
              <a:rPr lang="fa-IR" sz="3600" dirty="0" smtClean="0">
                <a:solidFill>
                  <a:schemeClr val="accent4">
                    <a:lumMod val="10000"/>
                  </a:schemeClr>
                </a:solidFill>
                <a:effectLst/>
                <a:cs typeface="B Nazanin" panose="00000400000000000000" pitchFamily="2" charset="-78"/>
              </a:rPr>
              <a:t> </a:t>
            </a:r>
            <a:endParaRPr lang="fa-IR" sz="3600" dirty="0">
              <a:solidFill>
                <a:schemeClr val="accent4">
                  <a:lumMod val="10000"/>
                </a:schemeClr>
              </a:solidFill>
              <a:effectLst/>
              <a:cs typeface="B Nazanin" panose="00000400000000000000" pitchFamily="2" charset="-78"/>
            </a:endParaRPr>
          </a:p>
          <a:p>
            <a:pPr marL="0" indent="0" algn="r">
              <a:buNone/>
            </a:pPr>
            <a:r>
              <a:rPr lang="fa-IR" sz="2400" dirty="0">
                <a:solidFill>
                  <a:srgbClr val="FF0000"/>
                </a:solidFill>
                <a:effectLst/>
                <a:cs typeface="B Nazanin" panose="00000400000000000000" pitchFamily="2" charset="-78"/>
              </a:rPr>
              <a:t>رژیم غذایی ورزشکاران حاوی چه درصدی </a:t>
            </a:r>
            <a:endParaRPr lang="fa-IR" sz="2400" dirty="0" smtClean="0">
              <a:solidFill>
                <a:srgbClr val="FF0000"/>
              </a:solidFill>
              <a:effectLst/>
              <a:cs typeface="B Nazanin" panose="00000400000000000000" pitchFamily="2" charset="-78"/>
            </a:endParaRPr>
          </a:p>
          <a:p>
            <a:pPr marL="0" indent="0" algn="r">
              <a:buNone/>
            </a:pPr>
            <a:r>
              <a:rPr lang="fa-IR" sz="2400" dirty="0" smtClean="0">
                <a:solidFill>
                  <a:srgbClr val="FF0000"/>
                </a:solidFill>
                <a:effectLst/>
                <a:cs typeface="B Nazanin" panose="00000400000000000000" pitchFamily="2" charset="-78"/>
              </a:rPr>
              <a:t>از </a:t>
            </a:r>
            <a:r>
              <a:rPr lang="fa-IR" sz="2400" dirty="0">
                <a:solidFill>
                  <a:srgbClr val="FF0000"/>
                </a:solidFill>
                <a:effectLst/>
                <a:cs typeface="B Nazanin" panose="00000400000000000000" pitchFamily="2" charset="-78"/>
              </a:rPr>
              <a:t>کربوهیدرات ،چربی و پروتئین می باشد؟</a:t>
            </a:r>
          </a:p>
        </p:txBody>
      </p:sp>
      <p:sp>
        <p:nvSpPr>
          <p:cNvPr id="5" name="Title 1"/>
          <p:cNvSpPr txBox="1">
            <a:spLocks/>
          </p:cNvSpPr>
          <p:nvPr/>
        </p:nvSpPr>
        <p:spPr>
          <a:xfrm>
            <a:off x="3581400" y="6172200"/>
            <a:ext cx="8229600" cy="2451389"/>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fontAlgn="auto">
              <a:spcAft>
                <a:spcPts val="0"/>
              </a:spcAft>
            </a:pPr>
            <a:endParaRPr lang="fa-IR" sz="3200" dirty="0">
              <a:cs typeface="B Mitra" pitchFamily="2" charset="-78"/>
            </a:endParaRPr>
          </a:p>
          <a:p>
            <a:pPr algn="r" fontAlgn="auto">
              <a:spcAft>
                <a:spcPts val="0"/>
              </a:spcAft>
            </a:pPr>
            <a:endParaRPr lang="fa-IR" sz="3200" dirty="0" smtClean="0">
              <a:solidFill>
                <a:schemeClr val="accent4">
                  <a:lumMod val="10000"/>
                </a:schemeClr>
              </a:solidFill>
              <a:latin typeface="+mn-lt"/>
              <a:ea typeface="+mn-ea"/>
              <a:cs typeface="B Nazanin" panose="00000400000000000000" pitchFamily="2" charset="-78"/>
            </a:endParaRPr>
          </a:p>
          <a:p>
            <a:pPr algn="r" fontAlgn="auto">
              <a:spcAft>
                <a:spcPts val="0"/>
              </a:spcAft>
            </a:pPr>
            <a:endParaRPr lang="fa-IR" sz="3200" dirty="0">
              <a:solidFill>
                <a:schemeClr val="accent4">
                  <a:lumMod val="10000"/>
                </a:schemeClr>
              </a:solidFill>
              <a:latin typeface="+mn-lt"/>
              <a:ea typeface="+mn-ea"/>
              <a:cs typeface="B Nazanin" panose="00000400000000000000" pitchFamily="2" charset="-78"/>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solidFill>
                  <a:srgbClr val="FF0000"/>
                </a:solidFill>
                <a:cs typeface="B Nazanin" panose="00000400000000000000" pitchFamily="2" charset="-78"/>
              </a:rPr>
              <a:t>انرژی مورد نیاز ورزشکاران :</a:t>
            </a:r>
            <a:endParaRPr lang="en-US" dirty="0">
              <a:solidFill>
                <a:srgbClr val="FF0000"/>
              </a:solidFill>
            </a:endParaRPr>
          </a:p>
        </p:txBody>
      </p:sp>
      <p:sp>
        <p:nvSpPr>
          <p:cNvPr id="3" name="Content Placeholder 2"/>
          <p:cNvSpPr>
            <a:spLocks noGrp="1"/>
          </p:cNvSpPr>
          <p:nvPr>
            <p:ph idx="1"/>
          </p:nvPr>
        </p:nvSpPr>
        <p:spPr/>
        <p:txBody>
          <a:bodyPr/>
          <a:lstStyle/>
          <a:p>
            <a:pPr marL="0" indent="0" algn="r" fontAlgn="auto">
              <a:spcAft>
                <a:spcPts val="0"/>
              </a:spcAft>
              <a:buNone/>
            </a:pPr>
            <a:r>
              <a:rPr lang="fa-IR" dirty="0">
                <a:solidFill>
                  <a:schemeClr val="accent4">
                    <a:lumMod val="10000"/>
                  </a:schemeClr>
                </a:solidFill>
                <a:cs typeface="B Nazanin" panose="00000400000000000000" pitchFamily="2" charset="-78"/>
              </a:rPr>
              <a:t/>
            </a:r>
            <a:br>
              <a:rPr lang="fa-IR" dirty="0">
                <a:solidFill>
                  <a:schemeClr val="accent4">
                    <a:lumMod val="10000"/>
                  </a:schemeClr>
                </a:solidFill>
                <a:cs typeface="B Nazanin" panose="00000400000000000000" pitchFamily="2" charset="-78"/>
              </a:rPr>
            </a:br>
            <a:r>
              <a:rPr lang="fa-IR" dirty="0">
                <a:solidFill>
                  <a:srgbClr val="FF0000"/>
                </a:solidFill>
                <a:cs typeface="B Nazanin" panose="00000400000000000000" pitchFamily="2" charset="-78"/>
              </a:rPr>
              <a:t>انرژی مورد نیاز ورزشکاران به چه عواملی بستگی دارد؟</a:t>
            </a:r>
          </a:p>
          <a:p>
            <a:pPr marL="0" indent="0" algn="r" fontAlgn="auto">
              <a:spcAft>
                <a:spcPts val="0"/>
              </a:spcAft>
              <a:buNone/>
            </a:pPr>
            <a:r>
              <a:rPr lang="fa-IR" sz="3600" dirty="0">
                <a:cs typeface="B Mitra" pitchFamily="2" charset="-78"/>
              </a:rPr>
              <a:t>وزن </a:t>
            </a:r>
            <a:r>
              <a:rPr lang="fa-IR" sz="3600" dirty="0" smtClean="0">
                <a:cs typeface="B Mitra" pitchFamily="2" charset="-78"/>
              </a:rPr>
              <a:t>بدن</a:t>
            </a:r>
            <a:endParaRPr lang="en-US" sz="3600" dirty="0" smtClean="0">
              <a:cs typeface="B Mitra" pitchFamily="2" charset="-78"/>
            </a:endParaRPr>
          </a:p>
          <a:p>
            <a:pPr marL="0" indent="0" algn="r" fontAlgn="auto">
              <a:spcAft>
                <a:spcPts val="0"/>
              </a:spcAft>
              <a:buNone/>
            </a:pPr>
            <a:r>
              <a:rPr lang="fa-IR" sz="3600" dirty="0" smtClean="0">
                <a:cs typeface="B Mitra" pitchFamily="2" charset="-78"/>
              </a:rPr>
              <a:t>جنس</a:t>
            </a:r>
            <a:endParaRPr lang="en-US" sz="3600" dirty="0" smtClean="0">
              <a:cs typeface="B Mitra" pitchFamily="2" charset="-78"/>
            </a:endParaRPr>
          </a:p>
          <a:p>
            <a:pPr marL="0" indent="0" algn="r" fontAlgn="auto">
              <a:spcAft>
                <a:spcPts val="0"/>
              </a:spcAft>
              <a:buNone/>
            </a:pPr>
            <a:r>
              <a:rPr lang="fa-IR" sz="3600" dirty="0" smtClean="0">
                <a:cs typeface="B Mitra" pitchFamily="2" charset="-78"/>
              </a:rPr>
              <a:t>سن</a:t>
            </a:r>
            <a:endParaRPr lang="en-US" sz="3600" dirty="0" smtClean="0">
              <a:cs typeface="B Mitra" pitchFamily="2" charset="-78"/>
            </a:endParaRPr>
          </a:p>
          <a:p>
            <a:pPr marL="0" indent="0" algn="r" fontAlgn="auto">
              <a:spcAft>
                <a:spcPts val="0"/>
              </a:spcAft>
              <a:buNone/>
            </a:pPr>
            <a:r>
              <a:rPr lang="fa-IR" sz="3600" dirty="0" smtClean="0">
                <a:cs typeface="B Mitra" pitchFamily="2" charset="-78"/>
              </a:rPr>
              <a:t>نیازمندیهای </a:t>
            </a:r>
            <a:r>
              <a:rPr lang="fa-IR" sz="3600" dirty="0">
                <a:cs typeface="B Mitra" pitchFamily="2" charset="-78"/>
              </a:rPr>
              <a:t>اختصاصی هر ورزش</a:t>
            </a:r>
          </a:p>
          <a:p>
            <a:pPr algn="r" fontAlgn="auto">
              <a:spcAft>
                <a:spcPts val="0"/>
              </a:spcAft>
            </a:pPr>
            <a:endParaRPr lang="en-US" sz="2400" dirty="0"/>
          </a:p>
          <a:p>
            <a:pPr algn="r" fontAlgn="auto">
              <a:spcAft>
                <a:spcPts val="0"/>
              </a:spcAft>
            </a:pPr>
            <a:endParaRPr lang="fa-IR" sz="2400" dirty="0">
              <a:cs typeface="B Mitra" pitchFamily="2" charset="-78"/>
            </a:endParaRPr>
          </a:p>
          <a:p>
            <a:endParaRPr lang="en-US" dirty="0"/>
          </a:p>
        </p:txBody>
      </p:sp>
    </p:spTree>
    <p:extLst>
      <p:ext uri="{BB962C8B-B14F-4D97-AF65-F5344CB8AC3E}">
        <p14:creationId xmlns:p14="http://schemas.microsoft.com/office/powerpoint/2010/main" val="379409277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52800" y="76200"/>
            <a:ext cx="8229600" cy="755650"/>
          </a:xfrm>
        </p:spPr>
        <p:txBody>
          <a:bodyPr>
            <a:normAutofit/>
          </a:bodyPr>
          <a:lstStyle/>
          <a:p>
            <a:pPr algn="r">
              <a:buClr>
                <a:schemeClr val="hlink"/>
              </a:buClr>
            </a:pPr>
            <a:r>
              <a:rPr lang="fa-IR" sz="3600" dirty="0">
                <a:solidFill>
                  <a:srgbClr val="FF0000"/>
                </a:solidFill>
                <a:effectLst/>
                <a:latin typeface="+mn-lt"/>
                <a:ea typeface="+mn-ea"/>
                <a:cs typeface="B Nazanin" panose="00000400000000000000" pitchFamily="2" charset="-78"/>
              </a:rPr>
              <a:t>هفت قانون صحیح خوردن :</a:t>
            </a:r>
          </a:p>
        </p:txBody>
      </p:sp>
      <p:sp>
        <p:nvSpPr>
          <p:cNvPr id="3" name="Content Placeholder 2"/>
          <p:cNvSpPr>
            <a:spLocks noGrp="1"/>
          </p:cNvSpPr>
          <p:nvPr>
            <p:ph idx="1"/>
          </p:nvPr>
        </p:nvSpPr>
        <p:spPr>
          <a:xfrm>
            <a:off x="0" y="990600"/>
            <a:ext cx="11921836" cy="5638800"/>
          </a:xfrm>
        </p:spPr>
        <p:txBody>
          <a:bodyPr>
            <a:noAutofit/>
          </a:bodyPr>
          <a:lstStyle/>
          <a:p>
            <a:pPr marL="0" indent="0" algn="r">
              <a:lnSpc>
                <a:spcPct val="100000"/>
              </a:lnSpc>
              <a:spcBef>
                <a:spcPct val="0"/>
              </a:spcBef>
              <a:buNone/>
            </a:pPr>
            <a:r>
              <a:rPr lang="fa-IR" dirty="0">
                <a:solidFill>
                  <a:schemeClr val="accent4">
                    <a:lumMod val="10000"/>
                  </a:schemeClr>
                </a:solidFill>
                <a:effectLst/>
                <a:cs typeface="B Nazanin" panose="00000400000000000000" pitchFamily="2" charset="-78"/>
              </a:rPr>
              <a:t>1.مواد غذایی </a:t>
            </a:r>
            <a:r>
              <a:rPr lang="fa-IR" dirty="0" smtClean="0">
                <a:solidFill>
                  <a:schemeClr val="accent4">
                    <a:lumMod val="10000"/>
                  </a:schemeClr>
                </a:solidFill>
                <a:effectLst/>
                <a:cs typeface="B Nazanin" panose="00000400000000000000" pitchFamily="2" charset="-78"/>
              </a:rPr>
              <a:t>گوناگون از </a:t>
            </a:r>
            <a:r>
              <a:rPr lang="fa-IR" dirty="0">
                <a:solidFill>
                  <a:schemeClr val="accent4">
                    <a:lumMod val="10000"/>
                  </a:schemeClr>
                </a:solidFill>
                <a:effectLst/>
                <a:cs typeface="B Nazanin" panose="00000400000000000000" pitchFamily="2" charset="-78"/>
              </a:rPr>
              <a:t>پنج گروه غذایی بخورید .</a:t>
            </a:r>
          </a:p>
          <a:p>
            <a:pPr marL="0" indent="0" algn="r">
              <a:lnSpc>
                <a:spcPct val="100000"/>
              </a:lnSpc>
              <a:spcBef>
                <a:spcPct val="0"/>
              </a:spcBef>
              <a:buNone/>
            </a:pPr>
            <a:r>
              <a:rPr lang="fa-IR" dirty="0">
                <a:solidFill>
                  <a:schemeClr val="accent4">
                    <a:lumMod val="10000"/>
                  </a:schemeClr>
                </a:solidFill>
                <a:effectLst/>
                <a:cs typeface="B Nazanin" panose="00000400000000000000" pitchFamily="2" charset="-78"/>
              </a:rPr>
              <a:t> هیچ مادۀ غذایی به تنهایی </a:t>
            </a:r>
            <a:r>
              <a:rPr lang="fa-IR" dirty="0" smtClean="0">
                <a:solidFill>
                  <a:schemeClr val="accent4">
                    <a:lumMod val="10000"/>
                  </a:schemeClr>
                </a:solidFill>
                <a:effectLst/>
                <a:cs typeface="B Nazanin" panose="00000400000000000000" pitchFamily="2" charset="-78"/>
              </a:rPr>
              <a:t>همه </a:t>
            </a:r>
            <a:r>
              <a:rPr lang="fa-IR" dirty="0">
                <a:solidFill>
                  <a:schemeClr val="accent4">
                    <a:lumMod val="10000"/>
                  </a:schemeClr>
                </a:solidFill>
                <a:effectLst/>
                <a:cs typeface="B Nazanin" panose="00000400000000000000" pitchFamily="2" charset="-78"/>
              </a:rPr>
              <a:t>مواد مغذی مورد نیاز ورزشکاران را تامین نمی </a:t>
            </a:r>
            <a:r>
              <a:rPr lang="fa-IR" dirty="0" smtClean="0">
                <a:solidFill>
                  <a:schemeClr val="accent4">
                    <a:lumMod val="10000"/>
                  </a:schemeClr>
                </a:solidFill>
                <a:effectLst/>
                <a:cs typeface="B Nazanin" panose="00000400000000000000" pitchFamily="2" charset="-78"/>
              </a:rPr>
              <a:t>کند. </a:t>
            </a:r>
            <a:r>
              <a:rPr lang="fa-IR" dirty="0">
                <a:solidFill>
                  <a:schemeClr val="accent4">
                    <a:lumMod val="10000"/>
                  </a:schemeClr>
                </a:solidFill>
                <a:effectLst/>
                <a:cs typeface="B Nazanin" panose="00000400000000000000" pitchFamily="2" charset="-78"/>
              </a:rPr>
              <a:t>تنوع می تواند </a:t>
            </a:r>
            <a:r>
              <a:rPr lang="fa-IR" dirty="0" smtClean="0">
                <a:solidFill>
                  <a:schemeClr val="accent4">
                    <a:lumMod val="10000"/>
                  </a:schemeClr>
                </a:solidFill>
                <a:effectLst/>
                <a:cs typeface="B Nazanin" panose="00000400000000000000" pitchFamily="2" charset="-78"/>
              </a:rPr>
              <a:t>تغذیه </a:t>
            </a:r>
            <a:r>
              <a:rPr lang="fa-IR" dirty="0">
                <a:solidFill>
                  <a:schemeClr val="accent4">
                    <a:lumMod val="10000"/>
                  </a:schemeClr>
                </a:solidFill>
                <a:effectLst/>
                <a:cs typeface="B Nazanin" panose="00000400000000000000" pitchFamily="2" charset="-78"/>
              </a:rPr>
              <a:t>بهتری فراهم کند </a:t>
            </a:r>
            <a:r>
              <a:rPr lang="fa-IR" dirty="0" smtClean="0">
                <a:solidFill>
                  <a:schemeClr val="accent4">
                    <a:lumMod val="10000"/>
                  </a:schemeClr>
                </a:solidFill>
                <a:effectLst/>
                <a:cs typeface="B Nazanin" panose="00000400000000000000" pitchFamily="2" charset="-78"/>
              </a:rPr>
              <a:t>.</a:t>
            </a:r>
          </a:p>
          <a:p>
            <a:pPr marL="0" indent="0" algn="r">
              <a:lnSpc>
                <a:spcPct val="100000"/>
              </a:lnSpc>
              <a:spcBef>
                <a:spcPct val="0"/>
              </a:spcBef>
              <a:buNone/>
            </a:pPr>
            <a:r>
              <a:rPr lang="fa-IR" dirty="0" smtClean="0">
                <a:solidFill>
                  <a:schemeClr val="accent4">
                    <a:lumMod val="10000"/>
                  </a:schemeClr>
                </a:solidFill>
                <a:effectLst/>
                <a:cs typeface="B Nazanin" panose="00000400000000000000" pitchFamily="2" charset="-78"/>
              </a:rPr>
              <a:t> </a:t>
            </a:r>
            <a:endParaRPr lang="fa-IR" dirty="0">
              <a:solidFill>
                <a:schemeClr val="accent4">
                  <a:lumMod val="10000"/>
                </a:schemeClr>
              </a:solidFill>
              <a:effectLst/>
              <a:cs typeface="B Nazanin" panose="00000400000000000000" pitchFamily="2" charset="-78"/>
            </a:endParaRPr>
          </a:p>
          <a:p>
            <a:pPr marL="0" indent="0" algn="r">
              <a:lnSpc>
                <a:spcPct val="100000"/>
              </a:lnSpc>
              <a:spcBef>
                <a:spcPct val="0"/>
              </a:spcBef>
              <a:buNone/>
            </a:pPr>
            <a:r>
              <a:rPr lang="fa-IR" dirty="0">
                <a:solidFill>
                  <a:schemeClr val="accent4">
                    <a:lumMod val="10000"/>
                  </a:schemeClr>
                </a:solidFill>
                <a:effectLst/>
                <a:cs typeface="B Nazanin" panose="00000400000000000000" pitchFamily="2" charset="-78"/>
              </a:rPr>
              <a:t>2. رژیم غذایی پر از فراورده های </a:t>
            </a:r>
            <a:r>
              <a:rPr lang="fa-IR" dirty="0" smtClean="0">
                <a:solidFill>
                  <a:schemeClr val="accent4">
                    <a:lumMod val="10000"/>
                  </a:schemeClr>
                </a:solidFill>
                <a:effectLst/>
                <a:cs typeface="B Nazanin" panose="00000400000000000000" pitchFamily="2" charset="-78"/>
              </a:rPr>
              <a:t>سبز، </a:t>
            </a:r>
            <a:r>
              <a:rPr lang="fa-IR" dirty="0">
                <a:solidFill>
                  <a:schemeClr val="accent4">
                    <a:lumMod val="10000"/>
                  </a:schemeClr>
                </a:solidFill>
                <a:effectLst/>
                <a:cs typeface="B Nazanin" panose="00000400000000000000" pitchFamily="2" charset="-78"/>
              </a:rPr>
              <a:t>سبزیجات و میوه جات مصرف کنید .</a:t>
            </a:r>
          </a:p>
          <a:p>
            <a:pPr marL="0" indent="0" algn="r">
              <a:lnSpc>
                <a:spcPct val="100000"/>
              </a:lnSpc>
              <a:spcBef>
                <a:spcPct val="0"/>
              </a:spcBef>
              <a:buNone/>
            </a:pPr>
            <a:r>
              <a:rPr lang="fa-IR" dirty="0">
                <a:solidFill>
                  <a:schemeClr val="accent4">
                    <a:lumMod val="10000"/>
                  </a:schemeClr>
                </a:solidFill>
                <a:effectLst/>
                <a:cs typeface="B Nazanin" panose="00000400000000000000" pitchFamily="2" charset="-78"/>
              </a:rPr>
              <a:t>این رژیم غذایی ترکیبی از کربوهیدرات های مورد نیاز برای تامین انرژی و ویتامین  ها و موادمعدنی و فیبر لازم را تامین می کند و چربی کمی نیز دارد .</a:t>
            </a:r>
          </a:p>
          <a:p>
            <a:pPr marL="0" indent="0" algn="r">
              <a:lnSpc>
                <a:spcPct val="100000"/>
              </a:lnSpc>
              <a:spcBef>
                <a:spcPct val="0"/>
              </a:spcBef>
              <a:buNone/>
            </a:pPr>
            <a:endParaRPr lang="fa-IR" sz="3200" dirty="0">
              <a:solidFill>
                <a:schemeClr val="accent4">
                  <a:lumMod val="10000"/>
                </a:schemeClr>
              </a:solidFill>
              <a:effectLst/>
              <a:cs typeface="B Nazanin" panose="00000400000000000000" pitchFamily="2" charset="-78"/>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66800"/>
            <a:ext cx="10515600" cy="5110163"/>
          </a:xfrm>
        </p:spPr>
        <p:txBody>
          <a:bodyPr>
            <a:normAutofit/>
          </a:bodyPr>
          <a:lstStyle/>
          <a:p>
            <a:pPr marL="0" indent="0" algn="r">
              <a:lnSpc>
                <a:spcPct val="100000"/>
              </a:lnSpc>
              <a:spcBef>
                <a:spcPct val="0"/>
              </a:spcBef>
              <a:buNone/>
            </a:pPr>
            <a:r>
              <a:rPr lang="fa-IR" dirty="0">
                <a:solidFill>
                  <a:schemeClr val="accent4">
                    <a:lumMod val="10000"/>
                  </a:schemeClr>
                </a:solidFill>
                <a:cs typeface="B Nazanin" panose="00000400000000000000" pitchFamily="2" charset="-78"/>
              </a:rPr>
              <a:t>3.از رژیم غذایی استفاده </a:t>
            </a:r>
            <a:r>
              <a:rPr lang="fa-IR" dirty="0" smtClean="0">
                <a:solidFill>
                  <a:schemeClr val="accent4">
                    <a:lumMod val="10000"/>
                  </a:schemeClr>
                </a:solidFill>
                <a:cs typeface="B Nazanin" panose="00000400000000000000" pitchFamily="2" charset="-78"/>
              </a:rPr>
              <a:t>کنیدکه درحدمتوسط چربی، </a:t>
            </a:r>
            <a:r>
              <a:rPr lang="fa-IR" dirty="0">
                <a:solidFill>
                  <a:schemeClr val="accent4">
                    <a:lumMod val="10000"/>
                  </a:schemeClr>
                </a:solidFill>
                <a:cs typeface="B Nazanin" panose="00000400000000000000" pitchFamily="2" charset="-78"/>
              </a:rPr>
              <a:t>چربی اشباع </a:t>
            </a:r>
            <a:r>
              <a:rPr lang="fa-IR" dirty="0" smtClean="0">
                <a:solidFill>
                  <a:schemeClr val="accent4">
                    <a:lumMod val="10000"/>
                  </a:schemeClr>
                </a:solidFill>
                <a:cs typeface="B Nazanin" panose="00000400000000000000" pitchFamily="2" charset="-78"/>
              </a:rPr>
              <a:t>وکلسترول </a:t>
            </a:r>
            <a:r>
              <a:rPr lang="fa-IR" dirty="0">
                <a:solidFill>
                  <a:schemeClr val="accent4">
                    <a:lumMod val="10000"/>
                  </a:schemeClr>
                </a:solidFill>
                <a:cs typeface="B Nazanin" panose="00000400000000000000" pitchFamily="2" charset="-78"/>
              </a:rPr>
              <a:t>داشته باشد .</a:t>
            </a:r>
          </a:p>
          <a:p>
            <a:pPr marL="0" indent="0" algn="r">
              <a:lnSpc>
                <a:spcPct val="100000"/>
              </a:lnSpc>
              <a:spcBef>
                <a:spcPct val="0"/>
              </a:spcBef>
              <a:buNone/>
            </a:pPr>
            <a:r>
              <a:rPr lang="fa-IR" dirty="0" smtClean="0">
                <a:solidFill>
                  <a:schemeClr val="accent4">
                    <a:lumMod val="10000"/>
                  </a:schemeClr>
                </a:solidFill>
                <a:cs typeface="B Nazanin" panose="00000400000000000000" pitchFamily="2" charset="-78"/>
              </a:rPr>
              <a:t>موادغذایی باچربی </a:t>
            </a:r>
            <a:r>
              <a:rPr lang="fa-IR" dirty="0">
                <a:solidFill>
                  <a:schemeClr val="accent4">
                    <a:lumMod val="10000"/>
                  </a:schemeClr>
                </a:solidFill>
                <a:cs typeface="B Nazanin" panose="00000400000000000000" pitchFamily="2" charset="-78"/>
              </a:rPr>
              <a:t>بالا کالری زیادی </a:t>
            </a:r>
            <a:r>
              <a:rPr lang="fa-IR" dirty="0" smtClean="0">
                <a:solidFill>
                  <a:schemeClr val="accent4">
                    <a:lumMod val="10000"/>
                  </a:schemeClr>
                </a:solidFill>
                <a:cs typeface="B Nazanin" panose="00000400000000000000" pitchFamily="2" charset="-78"/>
              </a:rPr>
              <a:t>دارندوبه اضافه </a:t>
            </a:r>
            <a:r>
              <a:rPr lang="fa-IR" dirty="0">
                <a:solidFill>
                  <a:schemeClr val="accent4">
                    <a:lumMod val="10000"/>
                  </a:schemeClr>
                </a:solidFill>
                <a:cs typeface="B Nazanin" panose="00000400000000000000" pitchFamily="2" charset="-78"/>
              </a:rPr>
              <a:t>وزن ناخواسته </a:t>
            </a:r>
            <a:r>
              <a:rPr lang="fa-IR" dirty="0" smtClean="0">
                <a:solidFill>
                  <a:schemeClr val="accent4">
                    <a:lumMod val="10000"/>
                  </a:schemeClr>
                </a:solidFill>
                <a:cs typeface="B Nazanin" panose="00000400000000000000" pitchFamily="2" charset="-78"/>
              </a:rPr>
              <a:t>می انجامند </a:t>
            </a:r>
            <a:r>
              <a:rPr lang="fa-IR" dirty="0">
                <a:solidFill>
                  <a:schemeClr val="accent4">
                    <a:lumMod val="10000"/>
                  </a:schemeClr>
                </a:solidFill>
                <a:cs typeface="B Nazanin" panose="00000400000000000000" pitchFamily="2" charset="-78"/>
              </a:rPr>
              <a:t>.</a:t>
            </a:r>
          </a:p>
          <a:p>
            <a:pPr marL="0" indent="0" algn="r">
              <a:lnSpc>
                <a:spcPct val="100000"/>
              </a:lnSpc>
              <a:spcBef>
                <a:spcPct val="0"/>
              </a:spcBef>
              <a:buNone/>
            </a:pPr>
            <a:r>
              <a:rPr lang="fa-IR" dirty="0">
                <a:solidFill>
                  <a:schemeClr val="accent4">
                    <a:lumMod val="10000"/>
                  </a:schemeClr>
                </a:solidFill>
                <a:cs typeface="B Nazanin" panose="00000400000000000000" pitchFamily="2" charset="-78"/>
              </a:rPr>
              <a:t>این </a:t>
            </a:r>
            <a:r>
              <a:rPr lang="fa-IR" dirty="0" smtClean="0">
                <a:solidFill>
                  <a:schemeClr val="accent4">
                    <a:lumMod val="10000"/>
                  </a:schemeClr>
                </a:solidFill>
                <a:cs typeface="B Nazanin" panose="00000400000000000000" pitchFamily="2" charset="-78"/>
              </a:rPr>
              <a:t>رژیم غذایی خطربیماری های قلبی-عروقی وسرطان راکاهش </a:t>
            </a:r>
            <a:r>
              <a:rPr lang="fa-IR" dirty="0">
                <a:solidFill>
                  <a:schemeClr val="accent4">
                    <a:lumMod val="10000"/>
                  </a:schemeClr>
                </a:solidFill>
                <a:cs typeface="B Nazanin" panose="00000400000000000000" pitchFamily="2" charset="-78"/>
              </a:rPr>
              <a:t>می دهد </a:t>
            </a:r>
            <a:r>
              <a:rPr lang="fa-IR" dirty="0" smtClean="0">
                <a:solidFill>
                  <a:schemeClr val="accent4">
                    <a:lumMod val="10000"/>
                  </a:schemeClr>
                </a:solidFill>
                <a:cs typeface="B Nazanin" panose="00000400000000000000" pitchFamily="2" charset="-78"/>
              </a:rPr>
              <a:t>.</a:t>
            </a:r>
          </a:p>
          <a:p>
            <a:pPr marL="0" indent="0" algn="r">
              <a:lnSpc>
                <a:spcPct val="100000"/>
              </a:lnSpc>
              <a:spcBef>
                <a:spcPct val="0"/>
              </a:spcBef>
              <a:buNone/>
            </a:pPr>
            <a:endParaRPr lang="fa-IR" dirty="0">
              <a:solidFill>
                <a:schemeClr val="accent4">
                  <a:lumMod val="10000"/>
                </a:schemeClr>
              </a:solidFill>
              <a:cs typeface="B Nazanin" panose="00000400000000000000" pitchFamily="2" charset="-78"/>
            </a:endParaRPr>
          </a:p>
          <a:p>
            <a:pPr marL="0" indent="0" algn="r">
              <a:lnSpc>
                <a:spcPct val="100000"/>
              </a:lnSpc>
              <a:spcBef>
                <a:spcPct val="0"/>
              </a:spcBef>
              <a:buNone/>
            </a:pPr>
            <a:r>
              <a:rPr lang="fa-IR" dirty="0" smtClean="0">
                <a:solidFill>
                  <a:schemeClr val="accent4">
                    <a:lumMod val="10000"/>
                  </a:schemeClr>
                </a:solidFill>
                <a:cs typeface="B Nazanin" panose="00000400000000000000" pitchFamily="2" charset="-78"/>
              </a:rPr>
              <a:t>4.ازموادغذایی برخوردارازقندمتوسط استفاده </a:t>
            </a:r>
            <a:r>
              <a:rPr lang="fa-IR" dirty="0">
                <a:solidFill>
                  <a:schemeClr val="accent4">
                    <a:lumMod val="10000"/>
                  </a:schemeClr>
                </a:solidFill>
                <a:cs typeface="B Nazanin" panose="00000400000000000000" pitchFamily="2" charset="-78"/>
              </a:rPr>
              <a:t>کنید .</a:t>
            </a:r>
          </a:p>
          <a:p>
            <a:pPr marL="0" indent="0" algn="r">
              <a:lnSpc>
                <a:spcPct val="100000"/>
              </a:lnSpc>
              <a:spcBef>
                <a:spcPct val="0"/>
              </a:spcBef>
              <a:buNone/>
            </a:pPr>
            <a:r>
              <a:rPr lang="fa-IR" dirty="0" smtClean="0">
                <a:solidFill>
                  <a:schemeClr val="accent4">
                    <a:lumMod val="10000"/>
                  </a:schemeClr>
                </a:solidFill>
                <a:cs typeface="B Nazanin" panose="00000400000000000000" pitchFamily="2" charset="-78"/>
              </a:rPr>
              <a:t>رژیم غذایی سرشاراز قند، موادمغذی </a:t>
            </a:r>
            <a:r>
              <a:rPr lang="fa-IR" dirty="0">
                <a:solidFill>
                  <a:schemeClr val="accent4">
                    <a:lumMod val="10000"/>
                  </a:schemeClr>
                </a:solidFill>
                <a:cs typeface="B Nazanin" panose="00000400000000000000" pitchFamily="2" charset="-78"/>
              </a:rPr>
              <a:t>خیلی </a:t>
            </a:r>
            <a:r>
              <a:rPr lang="fa-IR" dirty="0" smtClean="0">
                <a:solidFill>
                  <a:schemeClr val="accent4">
                    <a:lumMod val="10000"/>
                  </a:schemeClr>
                </a:solidFill>
                <a:cs typeface="B Nazanin" panose="00000400000000000000" pitchFamily="2" charset="-78"/>
              </a:rPr>
              <a:t>کم وکالری </a:t>
            </a:r>
            <a:r>
              <a:rPr lang="fa-IR" dirty="0">
                <a:solidFill>
                  <a:schemeClr val="accent4">
                    <a:lumMod val="10000"/>
                  </a:schemeClr>
                </a:solidFill>
                <a:cs typeface="B Nazanin" panose="00000400000000000000" pitchFamily="2" charset="-78"/>
              </a:rPr>
              <a:t>خیلی زیادی دارد .</a:t>
            </a:r>
            <a:endParaRPr lang="en-US" dirty="0"/>
          </a:p>
        </p:txBody>
      </p:sp>
    </p:spTree>
    <p:extLst>
      <p:ext uri="{BB962C8B-B14F-4D97-AF65-F5344CB8AC3E}">
        <p14:creationId xmlns:p14="http://schemas.microsoft.com/office/powerpoint/2010/main" val="407101386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 y="152400"/>
            <a:ext cx="11887200" cy="6705600"/>
          </a:xfrm>
        </p:spPr>
        <p:txBody>
          <a:bodyPr>
            <a:normAutofit fontScale="70000" lnSpcReduction="20000"/>
          </a:bodyPr>
          <a:lstStyle/>
          <a:p>
            <a:pPr marL="0" indent="0" algn="r">
              <a:lnSpc>
                <a:spcPct val="110000"/>
              </a:lnSpc>
              <a:buNone/>
            </a:pPr>
            <a:r>
              <a:rPr lang="fa-IR" sz="3600" dirty="0">
                <a:solidFill>
                  <a:schemeClr val="accent4">
                    <a:lumMod val="10000"/>
                  </a:schemeClr>
                </a:solidFill>
                <a:effectLst/>
                <a:cs typeface="B Nazanin" panose="00000400000000000000" pitchFamily="2" charset="-78"/>
              </a:rPr>
              <a:t>5.رژیم غذایی </a:t>
            </a:r>
            <a:r>
              <a:rPr lang="fa-IR" sz="3600" dirty="0" smtClean="0">
                <a:solidFill>
                  <a:schemeClr val="accent4">
                    <a:lumMod val="10000"/>
                  </a:schemeClr>
                </a:solidFill>
                <a:effectLst/>
                <a:cs typeface="B Nazanin" panose="00000400000000000000" pitchFamily="2" charset="-78"/>
              </a:rPr>
              <a:t>برخورداراز </a:t>
            </a:r>
            <a:r>
              <a:rPr lang="fa-IR" sz="3600" dirty="0">
                <a:solidFill>
                  <a:schemeClr val="accent4">
                    <a:lumMod val="10000"/>
                  </a:schemeClr>
                </a:solidFill>
                <a:effectLst/>
                <a:cs typeface="B Nazanin" panose="00000400000000000000" pitchFamily="2" charset="-78"/>
              </a:rPr>
              <a:t>نمک و سدیم متوسط استفاده کنید .</a:t>
            </a:r>
          </a:p>
          <a:p>
            <a:pPr marL="0" indent="0" algn="r">
              <a:lnSpc>
                <a:spcPct val="110000"/>
              </a:lnSpc>
              <a:buNone/>
            </a:pPr>
            <a:r>
              <a:rPr lang="fa-IR" sz="3600" dirty="0">
                <a:solidFill>
                  <a:schemeClr val="accent4">
                    <a:lumMod val="10000"/>
                  </a:schemeClr>
                </a:solidFill>
                <a:effectLst/>
                <a:cs typeface="B Nazanin" panose="00000400000000000000" pitchFamily="2" charset="-78"/>
              </a:rPr>
              <a:t>ورزشکاران هنگام </a:t>
            </a:r>
            <a:r>
              <a:rPr lang="fa-IR" sz="3600" dirty="0" smtClean="0">
                <a:solidFill>
                  <a:schemeClr val="accent4">
                    <a:lumMod val="10000"/>
                  </a:schemeClr>
                </a:solidFill>
                <a:effectLst/>
                <a:cs typeface="B Nazanin" panose="00000400000000000000" pitchFamily="2" charset="-78"/>
              </a:rPr>
              <a:t>تعریق، </a:t>
            </a:r>
            <a:r>
              <a:rPr lang="fa-IR" sz="3600" dirty="0">
                <a:solidFill>
                  <a:schemeClr val="accent4">
                    <a:lumMod val="10000"/>
                  </a:schemeClr>
                </a:solidFill>
                <a:effectLst/>
                <a:cs typeface="B Nazanin" panose="00000400000000000000" pitchFamily="2" charset="-78"/>
              </a:rPr>
              <a:t>سدیم زیادی </a:t>
            </a:r>
            <a:r>
              <a:rPr lang="fa-IR" sz="3600" dirty="0" smtClean="0">
                <a:solidFill>
                  <a:schemeClr val="accent4">
                    <a:lumMod val="10000"/>
                  </a:schemeClr>
                </a:solidFill>
                <a:effectLst/>
                <a:cs typeface="B Nazanin" panose="00000400000000000000" pitchFamily="2" charset="-78"/>
              </a:rPr>
              <a:t>رااز </a:t>
            </a:r>
            <a:r>
              <a:rPr lang="fa-IR" sz="3600" dirty="0">
                <a:solidFill>
                  <a:schemeClr val="accent4">
                    <a:lumMod val="10000"/>
                  </a:schemeClr>
                </a:solidFill>
                <a:effectLst/>
                <a:cs typeface="B Nazanin" panose="00000400000000000000" pitchFamily="2" charset="-78"/>
              </a:rPr>
              <a:t>دست می </a:t>
            </a:r>
            <a:r>
              <a:rPr lang="fa-IR" sz="3600" dirty="0" smtClean="0">
                <a:solidFill>
                  <a:schemeClr val="accent4">
                    <a:lumMod val="10000"/>
                  </a:schemeClr>
                </a:solidFill>
                <a:effectLst/>
                <a:cs typeface="B Nazanin" panose="00000400000000000000" pitchFamily="2" charset="-78"/>
              </a:rPr>
              <a:t>دهندو بایدباحفظ </a:t>
            </a:r>
            <a:r>
              <a:rPr lang="fa-IR" sz="3600" dirty="0">
                <a:solidFill>
                  <a:schemeClr val="accent4">
                    <a:lumMod val="10000"/>
                  </a:schemeClr>
                </a:solidFill>
                <a:effectLst/>
                <a:cs typeface="B Nazanin" panose="00000400000000000000" pitchFamily="2" charset="-78"/>
              </a:rPr>
              <a:t>تعادل مطلوب </a:t>
            </a:r>
            <a:r>
              <a:rPr lang="fa-IR" sz="3600" dirty="0" smtClean="0">
                <a:solidFill>
                  <a:schemeClr val="accent4">
                    <a:lumMod val="10000"/>
                  </a:schemeClr>
                </a:solidFill>
                <a:effectLst/>
                <a:cs typeface="B Nazanin" panose="00000400000000000000" pitchFamily="2" charset="-78"/>
              </a:rPr>
              <a:t>مایعات، سدیم از </a:t>
            </a:r>
            <a:r>
              <a:rPr lang="fa-IR" sz="3600" dirty="0">
                <a:solidFill>
                  <a:schemeClr val="accent4">
                    <a:lumMod val="10000"/>
                  </a:schemeClr>
                </a:solidFill>
                <a:effectLst/>
                <a:cs typeface="B Nazanin" panose="00000400000000000000" pitchFamily="2" charset="-78"/>
              </a:rPr>
              <a:t>دست داده را جایگزین </a:t>
            </a:r>
            <a:r>
              <a:rPr lang="fa-IR" sz="3600" dirty="0" smtClean="0">
                <a:solidFill>
                  <a:schemeClr val="accent4">
                    <a:lumMod val="10000"/>
                  </a:schemeClr>
                </a:solidFill>
                <a:effectLst/>
                <a:cs typeface="B Nazanin" panose="00000400000000000000" pitchFamily="2" charset="-78"/>
              </a:rPr>
              <a:t>کنند. دریافت اندک </a:t>
            </a:r>
            <a:r>
              <a:rPr lang="fa-IR" sz="3600" dirty="0">
                <a:solidFill>
                  <a:schemeClr val="accent4">
                    <a:lumMod val="10000"/>
                  </a:schemeClr>
                </a:solidFill>
                <a:effectLst/>
                <a:cs typeface="B Nazanin" panose="00000400000000000000" pitchFamily="2" charset="-78"/>
              </a:rPr>
              <a:t>نمک خطر فشار خون بالا را کاهش می </a:t>
            </a:r>
            <a:r>
              <a:rPr lang="fa-IR" sz="3600" dirty="0" smtClean="0">
                <a:solidFill>
                  <a:schemeClr val="accent4">
                    <a:lumMod val="10000"/>
                  </a:schemeClr>
                </a:solidFill>
                <a:effectLst/>
                <a:cs typeface="B Nazanin" panose="00000400000000000000" pitchFamily="2" charset="-78"/>
              </a:rPr>
              <a:t>دهد.</a:t>
            </a:r>
          </a:p>
          <a:p>
            <a:pPr marL="0" indent="0" algn="r">
              <a:lnSpc>
                <a:spcPct val="110000"/>
              </a:lnSpc>
              <a:buNone/>
            </a:pPr>
            <a:endParaRPr lang="fa-IR" sz="3600" dirty="0">
              <a:solidFill>
                <a:schemeClr val="accent4">
                  <a:lumMod val="10000"/>
                </a:schemeClr>
              </a:solidFill>
              <a:effectLst/>
              <a:cs typeface="B Nazanin" panose="00000400000000000000" pitchFamily="2" charset="-78"/>
            </a:endParaRPr>
          </a:p>
          <a:p>
            <a:pPr marL="0" indent="0" algn="r">
              <a:lnSpc>
                <a:spcPct val="110000"/>
              </a:lnSpc>
              <a:buNone/>
            </a:pPr>
            <a:r>
              <a:rPr lang="fa-IR" sz="3600" dirty="0">
                <a:solidFill>
                  <a:schemeClr val="accent4">
                    <a:lumMod val="10000"/>
                  </a:schemeClr>
                </a:solidFill>
                <a:effectLst/>
                <a:cs typeface="B Nazanin" panose="00000400000000000000" pitchFamily="2" charset="-78"/>
              </a:rPr>
              <a:t>6.مایعات زیادی را </a:t>
            </a:r>
            <a:r>
              <a:rPr lang="fa-IR" sz="3600" dirty="0" smtClean="0">
                <a:solidFill>
                  <a:schemeClr val="accent4">
                    <a:lumMod val="10000"/>
                  </a:schemeClr>
                </a:solidFill>
                <a:effectLst/>
                <a:cs typeface="B Nazanin" panose="00000400000000000000" pitchFamily="2" charset="-78"/>
              </a:rPr>
              <a:t>بنوشید.آب </a:t>
            </a:r>
            <a:r>
              <a:rPr lang="fa-IR" sz="3600" dirty="0">
                <a:solidFill>
                  <a:schemeClr val="accent4">
                    <a:lumMod val="10000"/>
                  </a:schemeClr>
                </a:solidFill>
                <a:effectLst/>
                <a:cs typeface="B Nazanin" panose="00000400000000000000" pitchFamily="2" charset="-78"/>
              </a:rPr>
              <a:t>برای </a:t>
            </a:r>
            <a:r>
              <a:rPr lang="fa-IR" sz="3600" dirty="0" smtClean="0">
                <a:solidFill>
                  <a:schemeClr val="accent4">
                    <a:lumMod val="10000"/>
                  </a:schemeClr>
                </a:solidFill>
                <a:effectLst/>
                <a:cs typeface="B Nazanin" panose="00000400000000000000" pitchFamily="2" charset="-78"/>
              </a:rPr>
              <a:t>همه عملکردهای </a:t>
            </a:r>
            <a:r>
              <a:rPr lang="fa-IR" sz="3600" dirty="0">
                <a:solidFill>
                  <a:schemeClr val="accent4">
                    <a:lumMod val="10000"/>
                  </a:schemeClr>
                </a:solidFill>
                <a:effectLst/>
                <a:cs typeface="B Nazanin" panose="00000400000000000000" pitchFamily="2" charset="-78"/>
              </a:rPr>
              <a:t>بدن ضروری است و فعالیت بدنی </a:t>
            </a:r>
            <a:r>
              <a:rPr lang="fa-IR" sz="3600" dirty="0" smtClean="0">
                <a:solidFill>
                  <a:schemeClr val="accent4">
                    <a:lumMod val="10000"/>
                  </a:schemeClr>
                </a:solidFill>
                <a:effectLst/>
                <a:cs typeface="B Nazanin" panose="00000400000000000000" pitchFamily="2" charset="-78"/>
              </a:rPr>
              <a:t>شدید، </a:t>
            </a:r>
            <a:r>
              <a:rPr lang="fa-IR" sz="3600" dirty="0">
                <a:solidFill>
                  <a:schemeClr val="accent4">
                    <a:lumMod val="10000"/>
                  </a:schemeClr>
                </a:solidFill>
                <a:effectLst/>
                <a:cs typeface="B Nazanin" panose="00000400000000000000" pitchFamily="2" charset="-78"/>
              </a:rPr>
              <a:t>خطر آب زدایی را افزایش می </a:t>
            </a:r>
            <a:r>
              <a:rPr lang="fa-IR" sz="3600" dirty="0" smtClean="0">
                <a:solidFill>
                  <a:schemeClr val="accent4">
                    <a:lumMod val="10000"/>
                  </a:schemeClr>
                </a:solidFill>
                <a:effectLst/>
                <a:cs typeface="B Nazanin" panose="00000400000000000000" pitchFamily="2" charset="-78"/>
              </a:rPr>
              <a:t>دهد.</a:t>
            </a:r>
          </a:p>
          <a:p>
            <a:pPr marL="0" indent="0" algn="r">
              <a:lnSpc>
                <a:spcPct val="110000"/>
              </a:lnSpc>
              <a:buNone/>
            </a:pPr>
            <a:r>
              <a:rPr lang="fa-IR" sz="3600" dirty="0" smtClean="0">
                <a:solidFill>
                  <a:schemeClr val="accent4">
                    <a:lumMod val="10000"/>
                  </a:schemeClr>
                </a:solidFill>
                <a:effectLst/>
                <a:cs typeface="B Nazanin" panose="00000400000000000000" pitchFamily="2" charset="-78"/>
              </a:rPr>
              <a:t> </a:t>
            </a:r>
            <a:endParaRPr lang="fa-IR" sz="3600" dirty="0">
              <a:solidFill>
                <a:schemeClr val="accent4">
                  <a:lumMod val="10000"/>
                </a:schemeClr>
              </a:solidFill>
              <a:effectLst/>
              <a:cs typeface="B Nazanin" panose="00000400000000000000" pitchFamily="2" charset="-78"/>
            </a:endParaRPr>
          </a:p>
          <a:p>
            <a:pPr marL="0" indent="0" algn="r">
              <a:lnSpc>
                <a:spcPct val="110000"/>
              </a:lnSpc>
              <a:buNone/>
            </a:pPr>
            <a:r>
              <a:rPr lang="fa-IR" sz="3600" dirty="0" smtClean="0">
                <a:solidFill>
                  <a:schemeClr val="accent4">
                    <a:lumMod val="10000"/>
                  </a:schemeClr>
                </a:solidFill>
                <a:effectLst/>
                <a:cs typeface="B Nazanin" panose="00000400000000000000" pitchFamily="2" charset="-78"/>
              </a:rPr>
              <a:t>7.ازمصرف </a:t>
            </a:r>
            <a:r>
              <a:rPr lang="fa-IR" sz="3600" dirty="0">
                <a:solidFill>
                  <a:schemeClr val="accent4">
                    <a:lumMod val="10000"/>
                  </a:schemeClr>
                </a:solidFill>
                <a:effectLst/>
                <a:cs typeface="B Nazanin" panose="00000400000000000000" pitchFamily="2" charset="-78"/>
              </a:rPr>
              <a:t>الکل </a:t>
            </a:r>
            <a:r>
              <a:rPr lang="fa-IR" sz="3600" dirty="0" smtClean="0">
                <a:solidFill>
                  <a:schemeClr val="accent4">
                    <a:lumMod val="10000"/>
                  </a:schemeClr>
                </a:solidFill>
                <a:effectLst/>
                <a:cs typeface="B Nazanin" panose="00000400000000000000" pitchFamily="2" charset="-78"/>
              </a:rPr>
              <a:t>بپرهیزید.الکل </a:t>
            </a:r>
            <a:r>
              <a:rPr lang="fa-IR" sz="3600" dirty="0">
                <a:solidFill>
                  <a:schemeClr val="accent4">
                    <a:lumMod val="10000"/>
                  </a:schemeClr>
                </a:solidFill>
                <a:effectLst/>
                <a:cs typeface="B Nazanin" panose="00000400000000000000" pitchFamily="2" charset="-78"/>
              </a:rPr>
              <a:t>حاوی کالری زیادی است و </a:t>
            </a:r>
            <a:r>
              <a:rPr lang="fa-IR" sz="3600" dirty="0" smtClean="0">
                <a:solidFill>
                  <a:schemeClr val="accent4">
                    <a:lumMod val="10000"/>
                  </a:schemeClr>
                </a:solidFill>
                <a:effectLst/>
                <a:cs typeface="B Nazanin" panose="00000400000000000000" pitchFamily="2" charset="-78"/>
              </a:rPr>
              <a:t>تقریباًهیچ مادۀ </a:t>
            </a:r>
            <a:r>
              <a:rPr lang="fa-IR" sz="3600" dirty="0">
                <a:solidFill>
                  <a:schemeClr val="accent4">
                    <a:lumMod val="10000"/>
                  </a:schemeClr>
                </a:solidFill>
                <a:effectLst/>
                <a:cs typeface="B Nazanin" panose="00000400000000000000" pitchFamily="2" charset="-78"/>
              </a:rPr>
              <a:t>مغذی </a:t>
            </a:r>
            <a:r>
              <a:rPr lang="fa-IR" sz="3600" dirty="0" smtClean="0">
                <a:solidFill>
                  <a:schemeClr val="accent4">
                    <a:lumMod val="10000"/>
                  </a:schemeClr>
                </a:solidFill>
                <a:effectLst/>
                <a:cs typeface="B Nazanin" panose="00000400000000000000" pitchFamily="2" charset="-78"/>
              </a:rPr>
              <a:t>ندارد، </a:t>
            </a:r>
            <a:r>
              <a:rPr lang="fa-IR" sz="3600" dirty="0">
                <a:solidFill>
                  <a:schemeClr val="accent4">
                    <a:lumMod val="10000"/>
                  </a:schemeClr>
                </a:solidFill>
                <a:effectLst/>
                <a:cs typeface="B Nazanin" panose="00000400000000000000" pitchFamily="2" charset="-78"/>
              </a:rPr>
              <a:t>لذا احتمال آب زدایی افزایش </a:t>
            </a:r>
            <a:r>
              <a:rPr lang="fa-IR" sz="3600" dirty="0" smtClean="0">
                <a:solidFill>
                  <a:schemeClr val="accent4">
                    <a:lumMod val="10000"/>
                  </a:schemeClr>
                </a:solidFill>
                <a:effectLst/>
                <a:cs typeface="B Nazanin" panose="00000400000000000000" pitchFamily="2" charset="-78"/>
              </a:rPr>
              <a:t>و کارایی متابولیسم انرژی </a:t>
            </a:r>
            <a:r>
              <a:rPr lang="fa-IR" sz="3600" dirty="0">
                <a:solidFill>
                  <a:schemeClr val="accent4">
                    <a:lumMod val="10000"/>
                  </a:schemeClr>
                </a:solidFill>
                <a:effectLst/>
                <a:cs typeface="B Nazanin" panose="00000400000000000000" pitchFamily="2" charset="-78"/>
              </a:rPr>
              <a:t>را کاهش می </a:t>
            </a:r>
            <a:r>
              <a:rPr lang="fa-IR" sz="3600" dirty="0" smtClean="0">
                <a:solidFill>
                  <a:schemeClr val="accent4">
                    <a:lumMod val="10000"/>
                  </a:schemeClr>
                </a:solidFill>
                <a:effectLst/>
                <a:cs typeface="B Nazanin" panose="00000400000000000000" pitchFamily="2" charset="-78"/>
              </a:rPr>
              <a:t>دهد.</a:t>
            </a:r>
          </a:p>
          <a:p>
            <a:pPr marL="0" indent="0" algn="r">
              <a:lnSpc>
                <a:spcPct val="110000"/>
              </a:lnSpc>
              <a:buNone/>
            </a:pPr>
            <a:r>
              <a:rPr lang="fa-IR" sz="3600" dirty="0" smtClean="0">
                <a:solidFill>
                  <a:schemeClr val="accent4">
                    <a:lumMod val="10000"/>
                  </a:schemeClr>
                </a:solidFill>
                <a:cs typeface="B Nazanin" panose="00000400000000000000" pitchFamily="2" charset="-78"/>
              </a:rPr>
              <a:t>تحقیقات جدید مصرف مجاز الکل برای سلامتی را </a:t>
            </a:r>
            <a:r>
              <a:rPr lang="fa-IR" sz="3600" u="sng" dirty="0" smtClean="0">
                <a:solidFill>
                  <a:schemeClr val="accent4">
                    <a:lumMod val="10000"/>
                  </a:schemeClr>
                </a:solidFill>
                <a:cs typeface="B Nazanin" panose="00000400000000000000" pitchFamily="2" charset="-78"/>
              </a:rPr>
              <a:t>صف</a:t>
            </a:r>
            <a:r>
              <a:rPr lang="fa-IR" sz="3600" dirty="0" smtClean="0">
                <a:solidFill>
                  <a:schemeClr val="accent4">
                    <a:lumMod val="10000"/>
                  </a:schemeClr>
                </a:solidFill>
                <a:cs typeface="B Nazanin" panose="00000400000000000000" pitchFamily="2" charset="-78"/>
              </a:rPr>
              <a:t>ر اعلام کرده اند.</a:t>
            </a:r>
            <a:endParaRPr lang="en-US" sz="3600" dirty="0" smtClean="0">
              <a:solidFill>
                <a:schemeClr val="accent4">
                  <a:lumMod val="10000"/>
                </a:schemeClr>
              </a:solidFill>
              <a:effectLst/>
              <a:cs typeface="B Nazanin" panose="00000400000000000000" pitchFamily="2" charset="-78"/>
            </a:endParaRPr>
          </a:p>
          <a:p>
            <a:pPr marL="0" indent="0" algn="r">
              <a:buNone/>
            </a:pPr>
            <a:endParaRPr lang="fa-IR" sz="3600" dirty="0">
              <a:solidFill>
                <a:schemeClr val="accent4">
                  <a:lumMod val="10000"/>
                </a:schemeClr>
              </a:solidFill>
              <a:effectLst/>
              <a:cs typeface="B Nazanin" panose="00000400000000000000" pitchFamily="2" charset="-78"/>
            </a:endParaRPr>
          </a:p>
          <a:p>
            <a:pPr marL="0" indent="0" algn="r">
              <a:buNone/>
            </a:pPr>
            <a:r>
              <a:rPr lang="fa-IR" dirty="0">
                <a:solidFill>
                  <a:srgbClr val="FF0000"/>
                </a:solidFill>
                <a:effectLst/>
                <a:cs typeface="B Nazanin" panose="00000400000000000000" pitchFamily="2" charset="-78"/>
              </a:rPr>
              <a:t>هفت قانون صحیح خوردن را به اختصار شرح دهید.</a:t>
            </a:r>
          </a:p>
          <a:p>
            <a:pPr marL="0" indent="0" algn="just">
              <a:buNone/>
            </a:pPr>
            <a:endParaRPr lang="fa-IR" sz="2400" dirty="0">
              <a:effectLst/>
              <a:cs typeface="B Mitra" pitchFamily="2" charset="-78"/>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11430000" cy="1143000"/>
          </a:xfrm>
        </p:spPr>
        <p:txBody>
          <a:bodyPr>
            <a:noAutofit/>
          </a:bodyPr>
          <a:lstStyle/>
          <a:p>
            <a:pPr algn="r"/>
            <a:r>
              <a:rPr lang="fa-IR" sz="2800" dirty="0">
                <a:solidFill>
                  <a:srgbClr val="FF0000"/>
                </a:solidFill>
                <a:effectLst/>
                <a:latin typeface="+mn-lt"/>
                <a:ea typeface="+mn-ea"/>
                <a:cs typeface="B Nazanin" panose="00000400000000000000" pitchFamily="2" charset="-78"/>
              </a:rPr>
              <a:t>کربوهیدرات :</a:t>
            </a:r>
            <a:r>
              <a:rPr lang="fa-IR" sz="3200" dirty="0">
                <a:solidFill>
                  <a:srgbClr val="FF0000"/>
                </a:solidFill>
                <a:effectLst/>
                <a:latin typeface="+mn-lt"/>
                <a:ea typeface="+mn-ea"/>
                <a:cs typeface="B Nazanin" panose="00000400000000000000" pitchFamily="2" charset="-78"/>
              </a:rPr>
              <a:t/>
            </a:r>
            <a:br>
              <a:rPr lang="fa-IR" sz="3200" dirty="0">
                <a:solidFill>
                  <a:srgbClr val="FF0000"/>
                </a:solidFill>
                <a:effectLst/>
                <a:latin typeface="+mn-lt"/>
                <a:ea typeface="+mn-ea"/>
                <a:cs typeface="B Nazanin" panose="00000400000000000000" pitchFamily="2" charset="-78"/>
              </a:rPr>
            </a:br>
            <a:r>
              <a:rPr lang="fa-IR" sz="2400" dirty="0" smtClean="0">
                <a:solidFill>
                  <a:srgbClr val="FF0000"/>
                </a:solidFill>
                <a:effectLst/>
                <a:latin typeface="+mn-lt"/>
                <a:ea typeface="+mn-ea"/>
                <a:cs typeface="B Nazanin" panose="00000400000000000000" pitchFamily="2" charset="-78"/>
              </a:rPr>
              <a:t>میزان </a:t>
            </a:r>
            <a:r>
              <a:rPr lang="fa-IR" sz="2400" dirty="0">
                <a:solidFill>
                  <a:srgbClr val="FF0000"/>
                </a:solidFill>
                <a:effectLst/>
                <a:latin typeface="+mn-lt"/>
                <a:ea typeface="+mn-ea"/>
                <a:cs typeface="B Nazanin" panose="00000400000000000000" pitchFamily="2" charset="-78"/>
              </a:rPr>
              <a:t>کربوهیدرات مورد نیاز ورزشکاران استقامتی</a:t>
            </a:r>
            <a:r>
              <a:rPr lang="fa-IR" sz="2400" dirty="0" smtClean="0">
                <a:solidFill>
                  <a:srgbClr val="FF0000"/>
                </a:solidFill>
                <a:effectLst/>
                <a:latin typeface="+mn-lt"/>
                <a:ea typeface="+mn-ea"/>
                <a:cs typeface="B Nazanin" panose="00000400000000000000" pitchFamily="2" charset="-78"/>
              </a:rPr>
              <a:t>، قدرتی </a:t>
            </a:r>
            <a:r>
              <a:rPr lang="fa-IR" sz="2400" dirty="0">
                <a:solidFill>
                  <a:srgbClr val="FF0000"/>
                </a:solidFill>
                <a:effectLst/>
                <a:latin typeface="+mn-lt"/>
                <a:ea typeface="+mn-ea"/>
                <a:cs typeface="B Nazanin" panose="00000400000000000000" pitchFamily="2" charset="-78"/>
              </a:rPr>
              <a:t>و معمولی به ازای هر کیلو وزن بدن بر حسب </a:t>
            </a:r>
            <a:r>
              <a:rPr lang="fa-IR" sz="2400" dirty="0" smtClean="0">
                <a:solidFill>
                  <a:srgbClr val="FF0000"/>
                </a:solidFill>
                <a:effectLst/>
                <a:latin typeface="+mn-lt"/>
                <a:ea typeface="+mn-ea"/>
                <a:cs typeface="B Nazanin" panose="00000400000000000000" pitchFamily="2" charset="-78"/>
              </a:rPr>
              <a:t>گرم</a:t>
            </a:r>
            <a:endParaRPr lang="fa-IR" sz="2400" dirty="0">
              <a:solidFill>
                <a:srgbClr val="FF0000"/>
              </a:solidFill>
              <a:effectLst/>
              <a:latin typeface="+mn-lt"/>
              <a:ea typeface="+mn-ea"/>
              <a:cs typeface="B Nazanin" panose="00000400000000000000" pitchFamily="2" charset="-78"/>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304961148"/>
              </p:ext>
            </p:extLst>
          </p:nvPr>
        </p:nvGraphicFramePr>
        <p:xfrm>
          <a:off x="76200" y="1371599"/>
          <a:ext cx="6019800" cy="5344955"/>
        </p:xfrm>
        <a:graphic>
          <a:graphicData uri="http://schemas.openxmlformats.org/drawingml/2006/table">
            <a:tbl>
              <a:tblPr firstRow="1" bandRow="1">
                <a:tableStyleId>{93296810-A885-4BE3-A3E7-6D5BEEA58F35}</a:tableStyleId>
              </a:tblPr>
              <a:tblGrid>
                <a:gridCol w="2006600"/>
                <a:gridCol w="2006600"/>
                <a:gridCol w="2006600"/>
              </a:tblGrid>
              <a:tr h="143645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1" dirty="0" smtClean="0">
                          <a:solidFill>
                            <a:schemeClr val="tx1"/>
                          </a:solidFill>
                          <a:latin typeface="Times New Roman" pitchFamily="18" charset="0"/>
                          <a:cs typeface="Times New Roman" pitchFamily="18" charset="0"/>
                        </a:rPr>
                        <a:t>Type of Athlete</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1" dirty="0" smtClean="0">
                          <a:solidFill>
                            <a:schemeClr val="tx1"/>
                          </a:solidFill>
                          <a:latin typeface="Times New Roman" pitchFamily="18" charset="0"/>
                          <a:cs typeface="Times New Roman" pitchFamily="18" charset="0"/>
                        </a:rPr>
                        <a:t>Daily g Carbohydrate</a:t>
                      </a:r>
                    </a:p>
                    <a:p>
                      <a:pPr marL="0" marR="0" indent="0" algn="ctr" defTabSz="914400" rtl="0" eaLnBrk="1" fontAlgn="auto" latinLnBrk="0" hangingPunct="1">
                        <a:lnSpc>
                          <a:spcPct val="100000"/>
                        </a:lnSpc>
                        <a:spcBef>
                          <a:spcPts val="0"/>
                        </a:spcBef>
                        <a:spcAft>
                          <a:spcPts val="0"/>
                        </a:spcAft>
                        <a:buClrTx/>
                        <a:buSzTx/>
                        <a:buFontTx/>
                        <a:buNone/>
                        <a:tabLst/>
                        <a:defRPr/>
                      </a:pPr>
                      <a:r>
                        <a:rPr lang="en-US" sz="2000" b="1" dirty="0" smtClean="0">
                          <a:solidFill>
                            <a:schemeClr val="tx1"/>
                          </a:solidFill>
                          <a:latin typeface="Times New Roman" pitchFamily="18" charset="0"/>
                          <a:cs typeface="Times New Roman" pitchFamily="18" charset="0"/>
                        </a:rPr>
                        <a:t>Per kg Body Weight</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1" dirty="0" smtClean="0">
                          <a:solidFill>
                            <a:schemeClr val="tx1"/>
                          </a:solidFill>
                          <a:latin typeface="Times New Roman" pitchFamily="18" charset="0"/>
                          <a:cs typeface="Times New Roman" pitchFamily="18" charset="0"/>
                        </a:rPr>
                        <a:t>Example for 154-lb athlete (70 kg)</a:t>
                      </a:r>
                    </a:p>
                  </a:txBody>
                  <a:tcPr anchor="ctr"/>
                </a:tc>
              </a:tr>
              <a:tr h="1302833">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b="0" dirty="0" smtClean="0">
                          <a:solidFill>
                            <a:schemeClr val="accent4">
                              <a:lumMod val="10000"/>
                            </a:schemeClr>
                          </a:solidFill>
                          <a:latin typeface="Times New Roman" pitchFamily="18" charset="0"/>
                          <a:cs typeface="Times New Roman" pitchFamily="18" charset="0"/>
                        </a:rPr>
                        <a:t>Typical U.S.</a:t>
                      </a:r>
                      <a:r>
                        <a:rPr lang="en-US" sz="1800" b="0" baseline="0" dirty="0" smtClean="0">
                          <a:solidFill>
                            <a:schemeClr val="accent4">
                              <a:lumMod val="10000"/>
                            </a:schemeClr>
                          </a:solidFill>
                          <a:latin typeface="Times New Roman" pitchFamily="18" charset="0"/>
                          <a:cs typeface="Times New Roman" pitchFamily="18" charset="0"/>
                        </a:rPr>
                        <a:t> diet</a:t>
                      </a:r>
                      <a:endParaRPr lang="en-US" sz="1800" b="0" dirty="0" smtClean="0">
                        <a:solidFill>
                          <a:schemeClr val="accent4">
                            <a:lumMod val="10000"/>
                          </a:schemeClr>
                        </a:solidFill>
                        <a:latin typeface="Times New Roman" pitchFamily="18" charset="0"/>
                        <a:cs typeface="Times New Roman" pitchFamily="18" charset="0"/>
                      </a:endParaRPr>
                    </a:p>
                  </a:txBody>
                  <a:tcPr anchor="ctr"/>
                </a:tc>
                <a:tc>
                  <a:txBody>
                    <a:bodyPr/>
                    <a:lstStyle/>
                    <a:p>
                      <a:pPr algn="ctr"/>
                      <a:r>
                        <a:rPr lang="en-US" sz="1800" b="0" dirty="0" smtClean="0">
                          <a:solidFill>
                            <a:schemeClr val="accent4">
                              <a:lumMod val="10000"/>
                            </a:schemeClr>
                          </a:solidFill>
                          <a:latin typeface="Times New Roman" pitchFamily="18" charset="0"/>
                          <a:cs typeface="Times New Roman" pitchFamily="18" charset="0"/>
                        </a:rPr>
                        <a:t>4 – 5 g carbohydrate/kg</a:t>
                      </a:r>
                    </a:p>
                    <a:p>
                      <a:pPr algn="ctr"/>
                      <a:r>
                        <a:rPr lang="en-US" sz="1800" b="0" dirty="0" smtClean="0">
                          <a:solidFill>
                            <a:schemeClr val="accent4">
                              <a:lumMod val="10000"/>
                            </a:schemeClr>
                          </a:solidFill>
                          <a:latin typeface="Times New Roman" pitchFamily="18" charset="0"/>
                          <a:cs typeface="Times New Roman" pitchFamily="18" charset="0"/>
                        </a:rPr>
                        <a:t>(~</a:t>
                      </a:r>
                      <a:r>
                        <a:rPr lang="en-US" sz="1800" b="0" baseline="0" dirty="0" smtClean="0">
                          <a:solidFill>
                            <a:schemeClr val="accent4">
                              <a:lumMod val="10000"/>
                            </a:schemeClr>
                          </a:solidFill>
                          <a:latin typeface="Times New Roman" pitchFamily="18" charset="0"/>
                          <a:cs typeface="Times New Roman" pitchFamily="18" charset="0"/>
                        </a:rPr>
                        <a:t> 1.8 – 2.25 g </a:t>
                      </a:r>
                      <a:r>
                        <a:rPr lang="en-US" sz="1800" b="0" dirty="0" smtClean="0">
                          <a:solidFill>
                            <a:schemeClr val="accent4">
                              <a:lumMod val="10000"/>
                            </a:schemeClr>
                          </a:solidFill>
                          <a:latin typeface="Times New Roman" pitchFamily="18" charset="0"/>
                          <a:cs typeface="Times New Roman" pitchFamily="18" charset="0"/>
                        </a:rPr>
                        <a:t>carbohydrate</a:t>
                      </a:r>
                      <a:r>
                        <a:rPr lang="en-US" sz="1800" b="0" baseline="0" dirty="0" smtClean="0">
                          <a:solidFill>
                            <a:schemeClr val="accent4">
                              <a:lumMod val="10000"/>
                            </a:schemeClr>
                          </a:solidFill>
                          <a:latin typeface="Times New Roman" pitchFamily="18" charset="0"/>
                          <a:cs typeface="Times New Roman" pitchFamily="18" charset="0"/>
                        </a:rPr>
                        <a:t>/</a:t>
                      </a:r>
                      <a:r>
                        <a:rPr lang="en-US" sz="1800" b="0" baseline="0" dirty="0" err="1" smtClean="0">
                          <a:solidFill>
                            <a:schemeClr val="accent4">
                              <a:lumMod val="10000"/>
                            </a:schemeClr>
                          </a:solidFill>
                          <a:latin typeface="Times New Roman" pitchFamily="18" charset="0"/>
                          <a:cs typeface="Times New Roman" pitchFamily="18" charset="0"/>
                        </a:rPr>
                        <a:t>lb</a:t>
                      </a:r>
                      <a:r>
                        <a:rPr lang="en-US" sz="1800" b="0" baseline="0" dirty="0" smtClean="0">
                          <a:solidFill>
                            <a:schemeClr val="accent4">
                              <a:lumMod val="10000"/>
                            </a:schemeClr>
                          </a:solidFill>
                          <a:latin typeface="Times New Roman" pitchFamily="18" charset="0"/>
                          <a:cs typeface="Times New Roman" pitchFamily="18" charset="0"/>
                        </a:rPr>
                        <a:t>)</a:t>
                      </a:r>
                      <a:endParaRPr lang="en-US" sz="1800" b="0" dirty="0" smtClean="0">
                        <a:solidFill>
                          <a:schemeClr val="accent4">
                            <a:lumMod val="10000"/>
                          </a:schemeClr>
                        </a:solidFill>
                        <a:latin typeface="Times New Roman" pitchFamily="18" charset="0"/>
                        <a:cs typeface="Times New Roman" pitchFamily="18" charset="0"/>
                      </a:endParaRPr>
                    </a:p>
                  </a:txBody>
                  <a:tcPr anchor="ctr"/>
                </a:tc>
                <a:tc>
                  <a:txBody>
                    <a:bodyPr/>
                    <a:lstStyle/>
                    <a:p>
                      <a:pPr algn="ctr"/>
                      <a:r>
                        <a:rPr lang="en-US" sz="1800" b="0" dirty="0" smtClean="0">
                          <a:solidFill>
                            <a:schemeClr val="accent4">
                              <a:lumMod val="10000"/>
                            </a:schemeClr>
                          </a:solidFill>
                          <a:latin typeface="Times New Roman" pitchFamily="18" charset="0"/>
                          <a:cs typeface="Times New Roman" pitchFamily="18" charset="0"/>
                        </a:rPr>
                        <a:t>280 - 350</a:t>
                      </a:r>
                      <a:r>
                        <a:rPr lang="en-US" sz="1800" b="0" baseline="0" dirty="0" smtClean="0">
                          <a:solidFill>
                            <a:schemeClr val="accent4">
                              <a:lumMod val="10000"/>
                            </a:schemeClr>
                          </a:solidFill>
                          <a:latin typeface="Times New Roman" pitchFamily="18" charset="0"/>
                          <a:cs typeface="Times New Roman" pitchFamily="18" charset="0"/>
                        </a:rPr>
                        <a:t> g carbohydrate/day</a:t>
                      </a:r>
                    </a:p>
                    <a:p>
                      <a:pPr algn="ctr"/>
                      <a:r>
                        <a:rPr lang="en-US" sz="1800" b="0" baseline="0" dirty="0" smtClean="0">
                          <a:solidFill>
                            <a:schemeClr val="accent4">
                              <a:lumMod val="10000"/>
                            </a:schemeClr>
                          </a:solidFill>
                          <a:latin typeface="Times New Roman" pitchFamily="18" charset="0"/>
                          <a:cs typeface="Times New Roman" pitchFamily="18" charset="0"/>
                        </a:rPr>
                        <a:t>(1120 – 1400 calories)</a:t>
                      </a:r>
                      <a:endParaRPr lang="en-US" sz="1800" b="0" dirty="0">
                        <a:solidFill>
                          <a:schemeClr val="accent4">
                            <a:lumMod val="10000"/>
                          </a:schemeClr>
                        </a:solidFill>
                        <a:latin typeface="Times New Roman" pitchFamily="18" charset="0"/>
                        <a:cs typeface="Times New Roman" pitchFamily="18" charset="0"/>
                      </a:endParaRPr>
                    </a:p>
                  </a:txBody>
                  <a:tcPr anchor="ctr"/>
                </a:tc>
              </a:tr>
              <a:tr h="1302833">
                <a:tc>
                  <a:txBody>
                    <a:bodyPr/>
                    <a:lstStyle/>
                    <a:p>
                      <a:pPr algn="ctr"/>
                      <a:r>
                        <a:rPr lang="en-US" sz="1800" b="0" dirty="0" smtClean="0">
                          <a:solidFill>
                            <a:schemeClr val="accent4">
                              <a:lumMod val="10000"/>
                            </a:schemeClr>
                          </a:solidFill>
                          <a:latin typeface="Times New Roman" pitchFamily="18" charset="0"/>
                          <a:cs typeface="Times New Roman" pitchFamily="18" charset="0"/>
                        </a:rPr>
                        <a:t>Most</a:t>
                      </a:r>
                      <a:r>
                        <a:rPr lang="en-US" sz="1800" b="0" baseline="0" dirty="0" smtClean="0">
                          <a:solidFill>
                            <a:schemeClr val="accent4">
                              <a:lumMod val="10000"/>
                            </a:schemeClr>
                          </a:solidFill>
                          <a:latin typeface="Times New Roman" pitchFamily="18" charset="0"/>
                          <a:cs typeface="Times New Roman" pitchFamily="18" charset="0"/>
                        </a:rPr>
                        <a:t> athletes</a:t>
                      </a:r>
                      <a:endParaRPr lang="en-US" sz="1800" b="0" dirty="0" smtClean="0">
                        <a:solidFill>
                          <a:schemeClr val="accent4">
                            <a:lumMod val="10000"/>
                          </a:schemeClr>
                        </a:solidFill>
                        <a:latin typeface="Times New Roman" pitchFamily="18" charset="0"/>
                        <a:cs typeface="Times New Roman" pitchFamily="18" charset="0"/>
                      </a:endParaRPr>
                    </a:p>
                    <a:p>
                      <a:pPr algn="ctr"/>
                      <a:r>
                        <a:rPr lang="en-US" sz="1800" b="0" dirty="0" smtClean="0">
                          <a:solidFill>
                            <a:schemeClr val="accent4">
                              <a:lumMod val="10000"/>
                            </a:schemeClr>
                          </a:solidFill>
                          <a:latin typeface="Times New Roman" pitchFamily="18" charset="0"/>
                          <a:cs typeface="Times New Roman" pitchFamily="18" charset="0"/>
                        </a:rPr>
                        <a:t>(includes strength and team sport athletes)</a:t>
                      </a:r>
                    </a:p>
                  </a:txBody>
                  <a:tcPr anchor="ctr"/>
                </a:tc>
                <a:tc>
                  <a:txBody>
                    <a:bodyPr/>
                    <a:lstStyle/>
                    <a:p>
                      <a:pPr algn="ctr"/>
                      <a:r>
                        <a:rPr lang="en-US" sz="1800" b="0" dirty="0" smtClean="0">
                          <a:solidFill>
                            <a:schemeClr val="accent4">
                              <a:lumMod val="10000"/>
                            </a:schemeClr>
                          </a:solidFill>
                          <a:latin typeface="Times New Roman" pitchFamily="18" charset="0"/>
                          <a:cs typeface="Times New Roman" pitchFamily="18" charset="0"/>
                        </a:rPr>
                        <a:t>5 - 7 g carbohydrate/kg</a:t>
                      </a:r>
                    </a:p>
                    <a:p>
                      <a:pPr algn="ctr"/>
                      <a:r>
                        <a:rPr lang="en-US" sz="1800" b="0" dirty="0" smtClean="0">
                          <a:solidFill>
                            <a:schemeClr val="accent4">
                              <a:lumMod val="10000"/>
                            </a:schemeClr>
                          </a:solidFill>
                          <a:latin typeface="Times New Roman" pitchFamily="18" charset="0"/>
                          <a:cs typeface="Times New Roman" pitchFamily="18" charset="0"/>
                        </a:rPr>
                        <a:t>(~ </a:t>
                      </a:r>
                      <a:r>
                        <a:rPr lang="en-US" sz="1800" b="0" baseline="0" dirty="0" smtClean="0">
                          <a:solidFill>
                            <a:schemeClr val="accent4">
                              <a:lumMod val="10000"/>
                            </a:schemeClr>
                          </a:solidFill>
                          <a:latin typeface="Times New Roman" pitchFamily="18" charset="0"/>
                          <a:cs typeface="Times New Roman" pitchFamily="18" charset="0"/>
                        </a:rPr>
                        <a:t>2.25 – 3.2 g </a:t>
                      </a:r>
                      <a:r>
                        <a:rPr lang="en-US" sz="1800" b="0" dirty="0" smtClean="0">
                          <a:solidFill>
                            <a:schemeClr val="accent4">
                              <a:lumMod val="10000"/>
                            </a:schemeClr>
                          </a:solidFill>
                          <a:latin typeface="Times New Roman" pitchFamily="18" charset="0"/>
                          <a:cs typeface="Times New Roman" pitchFamily="18" charset="0"/>
                        </a:rPr>
                        <a:t>carbohydrate</a:t>
                      </a:r>
                      <a:r>
                        <a:rPr lang="en-US" sz="1800" b="0" baseline="0" dirty="0" smtClean="0">
                          <a:solidFill>
                            <a:schemeClr val="accent4">
                              <a:lumMod val="10000"/>
                            </a:schemeClr>
                          </a:solidFill>
                          <a:latin typeface="Times New Roman" pitchFamily="18" charset="0"/>
                          <a:cs typeface="Times New Roman" pitchFamily="18" charset="0"/>
                        </a:rPr>
                        <a:t>/</a:t>
                      </a:r>
                      <a:r>
                        <a:rPr lang="en-US" sz="1800" b="0" baseline="0" dirty="0" err="1" smtClean="0">
                          <a:solidFill>
                            <a:schemeClr val="accent4">
                              <a:lumMod val="10000"/>
                            </a:schemeClr>
                          </a:solidFill>
                          <a:latin typeface="Times New Roman" pitchFamily="18" charset="0"/>
                          <a:cs typeface="Times New Roman" pitchFamily="18" charset="0"/>
                        </a:rPr>
                        <a:t>lb</a:t>
                      </a:r>
                      <a:r>
                        <a:rPr lang="en-US" sz="1800" b="0" baseline="0" dirty="0" smtClean="0">
                          <a:solidFill>
                            <a:schemeClr val="accent4">
                              <a:lumMod val="10000"/>
                            </a:schemeClr>
                          </a:solidFill>
                          <a:latin typeface="Times New Roman" pitchFamily="18" charset="0"/>
                          <a:cs typeface="Times New Roman" pitchFamily="18" charset="0"/>
                        </a:rPr>
                        <a:t>)</a:t>
                      </a:r>
                      <a:endParaRPr lang="en-US" sz="1800" b="0" dirty="0">
                        <a:solidFill>
                          <a:schemeClr val="accent4">
                            <a:lumMod val="10000"/>
                          </a:schemeClr>
                        </a:solidFill>
                        <a:latin typeface="Times New Roman" pitchFamily="18" charset="0"/>
                        <a:cs typeface="Times New Roman"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b="0" dirty="0" smtClean="0">
                          <a:solidFill>
                            <a:schemeClr val="accent4">
                              <a:lumMod val="10000"/>
                            </a:schemeClr>
                          </a:solidFill>
                          <a:latin typeface="Times New Roman" pitchFamily="18" charset="0"/>
                          <a:cs typeface="Times New Roman" pitchFamily="18" charset="0"/>
                        </a:rPr>
                        <a:t>350 - 490 g</a:t>
                      </a:r>
                      <a:r>
                        <a:rPr lang="en-US" sz="1800" b="0" baseline="0" dirty="0" smtClean="0">
                          <a:solidFill>
                            <a:schemeClr val="accent4">
                              <a:lumMod val="10000"/>
                            </a:schemeClr>
                          </a:solidFill>
                          <a:latin typeface="Times New Roman" pitchFamily="18" charset="0"/>
                          <a:cs typeface="Times New Roman" pitchFamily="18" charset="0"/>
                        </a:rPr>
                        <a:t> carbohydrate</a:t>
                      </a:r>
                      <a:r>
                        <a:rPr lang="en-US" sz="1800" b="0" dirty="0" smtClean="0">
                          <a:solidFill>
                            <a:schemeClr val="accent4">
                              <a:lumMod val="10000"/>
                            </a:schemeClr>
                          </a:solidFill>
                          <a:latin typeface="Times New Roman" pitchFamily="18" charset="0"/>
                          <a:cs typeface="Times New Roman" pitchFamily="18" charset="0"/>
                        </a:rPr>
                        <a:t>/day</a:t>
                      </a:r>
                    </a:p>
                    <a:p>
                      <a:pPr algn="ctr"/>
                      <a:r>
                        <a:rPr lang="en-US" sz="1800" b="0" dirty="0" smtClean="0">
                          <a:solidFill>
                            <a:schemeClr val="accent4">
                              <a:lumMod val="10000"/>
                            </a:schemeClr>
                          </a:solidFill>
                          <a:latin typeface="Times New Roman" pitchFamily="18" charset="0"/>
                          <a:cs typeface="Times New Roman" pitchFamily="18" charset="0"/>
                        </a:rPr>
                        <a:t>(1400 – 1960 calories)</a:t>
                      </a:r>
                      <a:endParaRPr lang="en-US" sz="1800" b="0" dirty="0">
                        <a:solidFill>
                          <a:schemeClr val="accent4">
                            <a:lumMod val="10000"/>
                          </a:schemeClr>
                        </a:solidFill>
                        <a:latin typeface="Times New Roman" pitchFamily="18" charset="0"/>
                        <a:cs typeface="Times New Roman" pitchFamily="18" charset="0"/>
                      </a:endParaRPr>
                    </a:p>
                  </a:txBody>
                  <a:tcPr anchor="ctr"/>
                </a:tc>
              </a:tr>
              <a:tr h="1302833">
                <a:tc>
                  <a:txBody>
                    <a:bodyPr/>
                    <a:lstStyle/>
                    <a:p>
                      <a:pPr algn="ctr"/>
                      <a:r>
                        <a:rPr lang="en-US" sz="1800" b="0" dirty="0" smtClean="0">
                          <a:solidFill>
                            <a:schemeClr val="accent4">
                              <a:lumMod val="10000"/>
                            </a:schemeClr>
                          </a:solidFill>
                          <a:latin typeface="Times New Roman" pitchFamily="18" charset="0"/>
                          <a:cs typeface="Times New Roman" pitchFamily="18" charset="0"/>
                        </a:rPr>
                        <a:t>Endurance athletes</a:t>
                      </a:r>
                      <a:endParaRPr lang="en-US" sz="1800" b="0" dirty="0">
                        <a:solidFill>
                          <a:schemeClr val="accent4">
                            <a:lumMod val="10000"/>
                          </a:schemeClr>
                        </a:solidFill>
                        <a:latin typeface="Times New Roman" pitchFamily="18" charset="0"/>
                        <a:cs typeface="Times New Roman" pitchFamily="18" charset="0"/>
                      </a:endParaRPr>
                    </a:p>
                  </a:txBody>
                  <a:tcPr anchor="ctr"/>
                </a:tc>
                <a:tc>
                  <a:txBody>
                    <a:bodyPr/>
                    <a:lstStyle/>
                    <a:p>
                      <a:pPr algn="ctr"/>
                      <a:r>
                        <a:rPr lang="en-US" sz="1800" b="0" baseline="0" dirty="0" smtClean="0">
                          <a:solidFill>
                            <a:schemeClr val="accent4">
                              <a:lumMod val="10000"/>
                            </a:schemeClr>
                          </a:solidFill>
                          <a:latin typeface="Times New Roman" pitchFamily="18" charset="0"/>
                          <a:cs typeface="Times New Roman" pitchFamily="18" charset="0"/>
                        </a:rPr>
                        <a:t>7 - 10 g carbohydrate/kg</a:t>
                      </a:r>
                    </a:p>
                    <a:p>
                      <a:pPr marL="0" marR="0" indent="0" algn="ctr" defTabSz="914400" rtl="0" eaLnBrk="1" fontAlgn="auto" latinLnBrk="0" hangingPunct="1">
                        <a:lnSpc>
                          <a:spcPct val="100000"/>
                        </a:lnSpc>
                        <a:spcBef>
                          <a:spcPts val="0"/>
                        </a:spcBef>
                        <a:spcAft>
                          <a:spcPts val="0"/>
                        </a:spcAft>
                        <a:buClrTx/>
                        <a:buSzTx/>
                        <a:buFontTx/>
                        <a:buNone/>
                        <a:tabLst/>
                        <a:defRPr/>
                      </a:pPr>
                      <a:r>
                        <a:rPr lang="en-US" sz="1800" b="0" dirty="0" smtClean="0">
                          <a:solidFill>
                            <a:schemeClr val="accent4">
                              <a:lumMod val="10000"/>
                            </a:schemeClr>
                          </a:solidFill>
                          <a:latin typeface="Times New Roman" pitchFamily="18" charset="0"/>
                          <a:cs typeface="Times New Roman" pitchFamily="18" charset="0"/>
                        </a:rPr>
                        <a:t>(~ </a:t>
                      </a:r>
                      <a:r>
                        <a:rPr lang="en-US" sz="1800" b="0" baseline="0" dirty="0" smtClean="0">
                          <a:solidFill>
                            <a:schemeClr val="accent4">
                              <a:lumMod val="10000"/>
                            </a:schemeClr>
                          </a:solidFill>
                          <a:latin typeface="Times New Roman" pitchFamily="18" charset="0"/>
                          <a:cs typeface="Times New Roman" pitchFamily="18" charset="0"/>
                        </a:rPr>
                        <a:t>3.2 – 4.5 g </a:t>
                      </a:r>
                      <a:r>
                        <a:rPr lang="en-US" sz="1800" b="0" dirty="0" smtClean="0">
                          <a:solidFill>
                            <a:schemeClr val="accent4">
                              <a:lumMod val="10000"/>
                            </a:schemeClr>
                          </a:solidFill>
                          <a:latin typeface="Times New Roman" pitchFamily="18" charset="0"/>
                          <a:cs typeface="Times New Roman" pitchFamily="18" charset="0"/>
                        </a:rPr>
                        <a:t>carbohydrate</a:t>
                      </a:r>
                      <a:r>
                        <a:rPr lang="en-US" sz="1800" b="0" baseline="0" dirty="0" smtClean="0">
                          <a:solidFill>
                            <a:schemeClr val="accent4">
                              <a:lumMod val="10000"/>
                            </a:schemeClr>
                          </a:solidFill>
                          <a:latin typeface="Times New Roman" pitchFamily="18" charset="0"/>
                          <a:cs typeface="Times New Roman" pitchFamily="18" charset="0"/>
                        </a:rPr>
                        <a:t>/</a:t>
                      </a:r>
                      <a:r>
                        <a:rPr lang="en-US" sz="1800" b="0" baseline="0" dirty="0" err="1" smtClean="0">
                          <a:solidFill>
                            <a:schemeClr val="accent4">
                              <a:lumMod val="10000"/>
                            </a:schemeClr>
                          </a:solidFill>
                          <a:latin typeface="Times New Roman" pitchFamily="18" charset="0"/>
                          <a:cs typeface="Times New Roman" pitchFamily="18" charset="0"/>
                        </a:rPr>
                        <a:t>lb</a:t>
                      </a:r>
                      <a:r>
                        <a:rPr lang="en-US" sz="1800" b="0" baseline="0" dirty="0" smtClean="0">
                          <a:solidFill>
                            <a:schemeClr val="accent4">
                              <a:lumMod val="10000"/>
                            </a:schemeClr>
                          </a:solidFill>
                          <a:latin typeface="Times New Roman" pitchFamily="18" charset="0"/>
                          <a:cs typeface="Times New Roman" pitchFamily="18" charset="0"/>
                        </a:rPr>
                        <a:t>)</a:t>
                      </a:r>
                      <a:endParaRPr lang="en-US" sz="1800" b="0" dirty="0" smtClean="0">
                        <a:solidFill>
                          <a:schemeClr val="accent4">
                            <a:lumMod val="10000"/>
                          </a:schemeClr>
                        </a:solidFill>
                        <a:latin typeface="Times New Roman" pitchFamily="18" charset="0"/>
                        <a:cs typeface="Times New Roman"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b="0" dirty="0" smtClean="0">
                          <a:solidFill>
                            <a:schemeClr val="accent4">
                              <a:lumMod val="10000"/>
                            </a:schemeClr>
                          </a:solidFill>
                          <a:latin typeface="Times New Roman" pitchFamily="18" charset="0"/>
                          <a:cs typeface="Times New Roman" pitchFamily="18" charset="0"/>
                        </a:rPr>
                        <a:t>470 - 700 g</a:t>
                      </a:r>
                      <a:r>
                        <a:rPr lang="en-US" sz="1800" b="0" baseline="0" dirty="0" smtClean="0">
                          <a:solidFill>
                            <a:schemeClr val="accent4">
                              <a:lumMod val="10000"/>
                            </a:schemeClr>
                          </a:solidFill>
                          <a:latin typeface="Times New Roman" pitchFamily="18" charset="0"/>
                          <a:cs typeface="Times New Roman" pitchFamily="18" charset="0"/>
                        </a:rPr>
                        <a:t> </a:t>
                      </a:r>
                      <a:r>
                        <a:rPr lang="en-US" sz="1800" b="0" dirty="0" smtClean="0">
                          <a:solidFill>
                            <a:schemeClr val="accent4">
                              <a:lumMod val="10000"/>
                            </a:schemeClr>
                          </a:solidFill>
                          <a:latin typeface="Times New Roman" pitchFamily="18" charset="0"/>
                          <a:cs typeface="Times New Roman" pitchFamily="18" charset="0"/>
                        </a:rPr>
                        <a:t>carbohydrate/day</a:t>
                      </a:r>
                    </a:p>
                    <a:p>
                      <a:pPr marL="0" marR="0" indent="0" algn="ctr" defTabSz="914400" rtl="0" eaLnBrk="1" fontAlgn="auto" latinLnBrk="0" hangingPunct="1">
                        <a:lnSpc>
                          <a:spcPct val="100000"/>
                        </a:lnSpc>
                        <a:spcBef>
                          <a:spcPts val="0"/>
                        </a:spcBef>
                        <a:spcAft>
                          <a:spcPts val="0"/>
                        </a:spcAft>
                        <a:buClrTx/>
                        <a:buSzTx/>
                        <a:buFontTx/>
                        <a:buNone/>
                        <a:tabLst/>
                        <a:defRPr/>
                      </a:pPr>
                      <a:r>
                        <a:rPr lang="en-US" sz="1800" b="0" dirty="0" smtClean="0">
                          <a:solidFill>
                            <a:schemeClr val="accent4">
                              <a:lumMod val="10000"/>
                            </a:schemeClr>
                          </a:solidFill>
                          <a:latin typeface="Times New Roman" pitchFamily="18" charset="0"/>
                          <a:cs typeface="Times New Roman" pitchFamily="18" charset="0"/>
                        </a:rPr>
                        <a:t>(1880 – 2800 calories)</a:t>
                      </a:r>
                    </a:p>
                  </a:txBody>
                  <a:tcPr anchor="ctr"/>
                </a:tc>
              </a:tr>
            </a:tbl>
          </a:graphicData>
        </a:graphic>
      </p:graphicFrame>
      <p:graphicFrame>
        <p:nvGraphicFramePr>
          <p:cNvPr id="5" name="Content Placeholder 3"/>
          <p:cNvGraphicFramePr>
            <a:graphicFrameLocks/>
          </p:cNvGraphicFramePr>
          <p:nvPr>
            <p:extLst>
              <p:ext uri="{D42A27DB-BD31-4B8C-83A1-F6EECF244321}">
                <p14:modId xmlns:p14="http://schemas.microsoft.com/office/powerpoint/2010/main" val="3860330506"/>
              </p:ext>
            </p:extLst>
          </p:nvPr>
        </p:nvGraphicFramePr>
        <p:xfrm>
          <a:off x="6172200" y="1295400"/>
          <a:ext cx="5950527" cy="5368419"/>
        </p:xfrm>
        <a:graphic>
          <a:graphicData uri="http://schemas.openxmlformats.org/drawingml/2006/table">
            <a:tbl>
              <a:tblPr firstRow="1" bandRow="1">
                <a:tableStyleId>{93296810-A885-4BE3-A3E7-6D5BEEA58F35}</a:tableStyleId>
              </a:tblPr>
              <a:tblGrid>
                <a:gridCol w="1983509"/>
                <a:gridCol w="1983509"/>
                <a:gridCol w="1983509"/>
              </a:tblGrid>
              <a:tr h="1524000">
                <a:tc>
                  <a:txBody>
                    <a:bodyPr/>
                    <a:lstStyle/>
                    <a:p>
                      <a:pPr algn="ctr"/>
                      <a:r>
                        <a:rPr lang="fa-IR" sz="2000" dirty="0" smtClean="0">
                          <a:solidFill>
                            <a:schemeClr val="tx1"/>
                          </a:solidFill>
                          <a:cs typeface="B Nazanin" panose="00000400000000000000" pitchFamily="2" charset="-78"/>
                        </a:rPr>
                        <a:t>نوع ورزشکار</a:t>
                      </a:r>
                      <a:endParaRPr lang="en-US" sz="2000" dirty="0">
                        <a:solidFill>
                          <a:schemeClr val="tx1"/>
                        </a:solidFill>
                        <a:cs typeface="B Nazanin" panose="00000400000000000000" pitchFamily="2" charset="-78"/>
                      </a:endParaRPr>
                    </a:p>
                  </a:txBody>
                  <a:tcPr anchor="ctr"/>
                </a:tc>
                <a:tc>
                  <a:txBody>
                    <a:bodyPr/>
                    <a:lstStyle/>
                    <a:p>
                      <a:pPr algn="ctr"/>
                      <a:r>
                        <a:rPr lang="fa-IR" sz="2000" dirty="0" smtClean="0">
                          <a:solidFill>
                            <a:schemeClr val="tx1"/>
                          </a:solidFill>
                          <a:cs typeface="B Nazanin" panose="00000400000000000000" pitchFamily="2" charset="-78"/>
                        </a:rPr>
                        <a:t>گرم کربوهیدرات روزانه</a:t>
                      </a:r>
                    </a:p>
                    <a:p>
                      <a:pPr algn="ctr"/>
                      <a:r>
                        <a:rPr lang="fa-IR" sz="2000" dirty="0" smtClean="0">
                          <a:solidFill>
                            <a:schemeClr val="tx1"/>
                          </a:solidFill>
                          <a:cs typeface="B Nazanin" panose="00000400000000000000" pitchFamily="2" charset="-78"/>
                        </a:rPr>
                        <a:t>به ازای هر کیلو وزن بدن</a:t>
                      </a:r>
                      <a:endParaRPr lang="en-US" sz="2000" dirty="0">
                        <a:solidFill>
                          <a:schemeClr val="tx1"/>
                        </a:solidFill>
                        <a:cs typeface="B Nazanin" panose="00000400000000000000" pitchFamily="2" charset="-78"/>
                      </a:endParaRPr>
                    </a:p>
                  </a:txBody>
                  <a:tcPr anchor="ctr"/>
                </a:tc>
                <a:tc>
                  <a:txBody>
                    <a:bodyPr/>
                    <a:lstStyle/>
                    <a:p>
                      <a:pPr algn="ctr" rtl="1"/>
                      <a:r>
                        <a:rPr lang="fa-IR" sz="2000" dirty="0" smtClean="0">
                          <a:solidFill>
                            <a:schemeClr val="tx1"/>
                          </a:solidFill>
                          <a:cs typeface="B Nazanin" panose="00000400000000000000" pitchFamily="2" charset="-78"/>
                        </a:rPr>
                        <a:t>به عنوان مثال برای ورزشکار</a:t>
                      </a:r>
                      <a:r>
                        <a:rPr lang="en-US" sz="2000" b="1" dirty="0" smtClean="0">
                          <a:solidFill>
                            <a:schemeClr val="tx1"/>
                          </a:solidFill>
                          <a:latin typeface="Times New Roman" pitchFamily="18" charset="0"/>
                          <a:cs typeface="B Nazanin" panose="00000400000000000000" pitchFamily="2" charset="-78"/>
                        </a:rPr>
                        <a:t> </a:t>
                      </a:r>
                      <a:r>
                        <a:rPr lang="fa-IR" sz="2000" b="1" dirty="0" smtClean="0">
                          <a:solidFill>
                            <a:schemeClr val="tx1"/>
                          </a:solidFill>
                          <a:latin typeface="Times New Roman" pitchFamily="18" charset="0"/>
                          <a:cs typeface="B Nazanin" panose="00000400000000000000" pitchFamily="2" charset="-78"/>
                        </a:rPr>
                        <a:t>70 کیلوگرمی</a:t>
                      </a:r>
                      <a:endParaRPr lang="en-US" sz="2000" b="1" dirty="0" smtClean="0">
                        <a:solidFill>
                          <a:schemeClr val="tx1"/>
                        </a:solidFill>
                        <a:latin typeface="Times New Roman" pitchFamily="18" charset="0"/>
                        <a:cs typeface="B Nazanin" panose="00000400000000000000" pitchFamily="2" charset="-78"/>
                      </a:endParaRPr>
                    </a:p>
                  </a:txBody>
                  <a:tcPr anchor="ctr"/>
                </a:tc>
              </a:tr>
              <a:tr h="1149393">
                <a:tc>
                  <a:txBody>
                    <a:bodyPr/>
                    <a:lstStyle/>
                    <a:p>
                      <a:pPr algn="ctr"/>
                      <a:r>
                        <a:rPr lang="fa-IR" sz="1400" b="1" i="0" dirty="0" smtClean="0">
                          <a:solidFill>
                            <a:schemeClr val="tx1"/>
                          </a:solidFill>
                          <a:cs typeface="B Nazanin" panose="00000400000000000000" pitchFamily="2" charset="-78"/>
                        </a:rPr>
                        <a:t>رژیم غذایی معمولی ایالات متحده</a:t>
                      </a:r>
                      <a:endParaRPr lang="en-US" sz="1400" b="1" i="0" dirty="0">
                        <a:solidFill>
                          <a:schemeClr val="tx1"/>
                        </a:solidFill>
                        <a:cs typeface="B Nazanin" panose="00000400000000000000" pitchFamily="2" charset="-78"/>
                      </a:endParaRPr>
                    </a:p>
                  </a:txBody>
                  <a:tcPr anchor="ctr"/>
                </a:tc>
                <a:tc>
                  <a:txBody>
                    <a:bodyPr/>
                    <a:lstStyle/>
                    <a:p>
                      <a:pPr algn="ctr"/>
                      <a:r>
                        <a:rPr lang="fa-IR" sz="1800" b="0" i="0" dirty="0" smtClean="0">
                          <a:solidFill>
                            <a:schemeClr val="tx1"/>
                          </a:solidFill>
                          <a:cs typeface="B Nazanin" panose="00000400000000000000" pitchFamily="2" charset="-78"/>
                        </a:rPr>
                        <a:t>4 تا 5 گرم کربوهیدرات در هر کیلوگرم</a:t>
                      </a:r>
                    </a:p>
                  </a:txBody>
                  <a:tcPr anchor="ctr"/>
                </a:tc>
                <a:tc>
                  <a:txBody>
                    <a:bodyPr/>
                    <a:lstStyle/>
                    <a:p>
                      <a:pPr algn="r"/>
                      <a:r>
                        <a:rPr lang="fa-IR" sz="1400" b="1" i="0" dirty="0" smtClean="0">
                          <a:solidFill>
                            <a:schemeClr val="tx1"/>
                          </a:solidFill>
                          <a:cs typeface="B Nazanin" panose="00000400000000000000" pitchFamily="2" charset="-78"/>
                        </a:rPr>
                        <a:t>280 - 350 گرم کربوهیدرات / روز</a:t>
                      </a:r>
                    </a:p>
                    <a:p>
                      <a:pPr algn="r"/>
                      <a:r>
                        <a:rPr lang="fa-IR" sz="1400" b="1" i="0" dirty="0" smtClean="0">
                          <a:solidFill>
                            <a:schemeClr val="tx1"/>
                          </a:solidFill>
                          <a:cs typeface="B Nazanin" panose="00000400000000000000" pitchFamily="2" charset="-78"/>
                        </a:rPr>
                        <a:t>(1120 تا 1400 کالری)</a:t>
                      </a:r>
                      <a:endParaRPr lang="en-US" sz="1400" b="1" i="0" dirty="0">
                        <a:solidFill>
                          <a:schemeClr val="tx1"/>
                        </a:solidFill>
                        <a:cs typeface="B Nazanin" panose="00000400000000000000" pitchFamily="2" charset="-78"/>
                      </a:endParaRPr>
                    </a:p>
                  </a:txBody>
                  <a:tcPr anchor="ctr"/>
                </a:tc>
              </a:tr>
              <a:tr h="1149393">
                <a:tc>
                  <a:txBody>
                    <a:bodyPr/>
                    <a:lstStyle/>
                    <a:p>
                      <a:pPr algn="ctr"/>
                      <a:r>
                        <a:rPr lang="fa-IR" sz="1400" b="1" i="0" dirty="0" smtClean="0">
                          <a:solidFill>
                            <a:schemeClr val="tx1"/>
                          </a:solidFill>
                          <a:cs typeface="B Nazanin" panose="00000400000000000000" pitchFamily="2" charset="-78"/>
                        </a:rPr>
                        <a:t>بیشتر ورزشکاران</a:t>
                      </a:r>
                    </a:p>
                    <a:p>
                      <a:pPr marL="0" marR="0" lvl="0" indent="0" algn="ctr" defTabSz="914400" rtl="0" eaLnBrk="1" fontAlgn="auto" latinLnBrk="0" hangingPunct="1">
                        <a:lnSpc>
                          <a:spcPct val="100000"/>
                        </a:lnSpc>
                        <a:spcBef>
                          <a:spcPts val="0"/>
                        </a:spcBef>
                        <a:spcAft>
                          <a:spcPts val="0"/>
                        </a:spcAft>
                        <a:buClrTx/>
                        <a:buSzTx/>
                        <a:buFontTx/>
                        <a:buNone/>
                        <a:tabLst/>
                        <a:defRPr/>
                      </a:pPr>
                      <a:r>
                        <a:rPr lang="fa-IR" sz="1400" b="1" i="0" dirty="0" smtClean="0">
                          <a:solidFill>
                            <a:schemeClr val="tx1"/>
                          </a:solidFill>
                          <a:cs typeface="B Nazanin" panose="00000400000000000000" pitchFamily="2" charset="-78"/>
                        </a:rPr>
                        <a:t>(ورزشکاران قدرتی</a:t>
                      </a:r>
                      <a:r>
                        <a:rPr lang="fa-IR" sz="1400" b="1" i="0" baseline="0" dirty="0" smtClean="0">
                          <a:solidFill>
                            <a:schemeClr val="tx1"/>
                          </a:solidFill>
                          <a:cs typeface="B Nazanin" panose="00000400000000000000" pitchFamily="2" charset="-78"/>
                        </a:rPr>
                        <a:t> و </a:t>
                      </a:r>
                      <a:r>
                        <a:rPr lang="fa-IR" sz="1400" b="1" i="0" kern="1200" dirty="0" smtClean="0">
                          <a:solidFill>
                            <a:schemeClr val="tx1"/>
                          </a:solidFill>
                          <a:latin typeface="+mn-lt"/>
                          <a:ea typeface="+mn-ea"/>
                          <a:cs typeface="B Nazanin" panose="00000400000000000000" pitchFamily="2" charset="-78"/>
                        </a:rPr>
                        <a:t>ورزش تیمی)</a:t>
                      </a:r>
                    </a:p>
                  </a:txBody>
                  <a:tcPr anchor="ctr"/>
                </a:tc>
                <a:tc>
                  <a:txBody>
                    <a:bodyPr/>
                    <a:lstStyle/>
                    <a:p>
                      <a:pPr algn="ctr"/>
                      <a:r>
                        <a:rPr lang="fa-IR" sz="1800" b="0" i="0" dirty="0" smtClean="0">
                          <a:solidFill>
                            <a:schemeClr val="tx1"/>
                          </a:solidFill>
                          <a:cs typeface="B Nazanin" panose="00000400000000000000" pitchFamily="2" charset="-78"/>
                        </a:rPr>
                        <a:t>5 تا 7 گرم کربوهیدرات در هر کیلوگرم</a:t>
                      </a:r>
                    </a:p>
                  </a:txBody>
                  <a:tcPr anchor="ctr"/>
                </a:tc>
                <a:tc>
                  <a:txBody>
                    <a:bodyPr/>
                    <a:lstStyle/>
                    <a:p>
                      <a:pPr algn="r"/>
                      <a:r>
                        <a:rPr lang="fa-IR" sz="1400" b="1" i="0" dirty="0" smtClean="0">
                          <a:solidFill>
                            <a:schemeClr val="tx1"/>
                          </a:solidFill>
                          <a:cs typeface="B Nazanin" panose="00000400000000000000" pitchFamily="2" charset="-78"/>
                        </a:rPr>
                        <a:t>350 - 490 گرم کربوهیدرات / روز</a:t>
                      </a:r>
                    </a:p>
                    <a:p>
                      <a:pPr algn="r"/>
                      <a:r>
                        <a:rPr lang="fa-IR" sz="1400" b="1" i="0" dirty="0" smtClean="0">
                          <a:solidFill>
                            <a:schemeClr val="tx1"/>
                          </a:solidFill>
                          <a:cs typeface="B Nazanin" panose="00000400000000000000" pitchFamily="2" charset="-78"/>
                        </a:rPr>
                        <a:t>(1400 - 1960 کالری)</a:t>
                      </a:r>
                      <a:endParaRPr lang="en-US" sz="1400" b="1" i="0" dirty="0">
                        <a:solidFill>
                          <a:schemeClr val="tx1"/>
                        </a:solidFill>
                        <a:cs typeface="B Nazanin" panose="00000400000000000000" pitchFamily="2" charset="-78"/>
                      </a:endParaRPr>
                    </a:p>
                  </a:txBody>
                  <a:tcPr anchor="ctr"/>
                </a:tc>
              </a:tr>
              <a:tr h="1149393">
                <a:tc>
                  <a:txBody>
                    <a:bodyPr/>
                    <a:lstStyle/>
                    <a:p>
                      <a:pPr algn="ctr"/>
                      <a:r>
                        <a:rPr lang="fa-IR" sz="1400" b="1" i="0" dirty="0" smtClean="0">
                          <a:solidFill>
                            <a:schemeClr val="tx1"/>
                          </a:solidFill>
                          <a:cs typeface="B Nazanin" panose="00000400000000000000" pitchFamily="2" charset="-78"/>
                        </a:rPr>
                        <a:t>ورزشکاران استقامتی</a:t>
                      </a:r>
                      <a:endParaRPr lang="en-US" sz="1400" b="1" i="0" dirty="0">
                        <a:solidFill>
                          <a:schemeClr val="tx1"/>
                        </a:solidFill>
                        <a:cs typeface="B Nazanin" panose="00000400000000000000" pitchFamily="2" charset="-78"/>
                      </a:endParaRPr>
                    </a:p>
                  </a:txBody>
                  <a:tcPr anchor="ctr"/>
                </a:tc>
                <a:tc>
                  <a:txBody>
                    <a:bodyPr/>
                    <a:lstStyle/>
                    <a:p>
                      <a:pPr algn="ctr"/>
                      <a:r>
                        <a:rPr lang="fa-IR" sz="1800" b="0" i="0" dirty="0" smtClean="0">
                          <a:solidFill>
                            <a:schemeClr val="tx1"/>
                          </a:solidFill>
                          <a:cs typeface="B Nazanin" panose="00000400000000000000" pitchFamily="2" charset="-78"/>
                        </a:rPr>
                        <a:t>7 - 10 گرم کربوهیدرات در هر کیلوگرم</a:t>
                      </a:r>
                    </a:p>
                  </a:txBody>
                  <a:tcPr anchor="ctr"/>
                </a:tc>
                <a:tc>
                  <a:txBody>
                    <a:bodyPr/>
                    <a:lstStyle/>
                    <a:p>
                      <a:pPr algn="r"/>
                      <a:r>
                        <a:rPr lang="fa-IR" sz="1400" b="1" i="0" dirty="0" smtClean="0">
                          <a:solidFill>
                            <a:schemeClr val="tx1"/>
                          </a:solidFill>
                          <a:cs typeface="B Nazanin" panose="00000400000000000000" pitchFamily="2" charset="-78"/>
                        </a:rPr>
                        <a:t>470 - 700 گرم کربوهیدرات / روز</a:t>
                      </a:r>
                    </a:p>
                    <a:p>
                      <a:pPr algn="r"/>
                      <a:r>
                        <a:rPr lang="fa-IR" sz="1400" b="1" i="0" dirty="0" smtClean="0">
                          <a:solidFill>
                            <a:schemeClr val="tx1"/>
                          </a:solidFill>
                          <a:cs typeface="B Nazanin" panose="00000400000000000000" pitchFamily="2" charset="-78"/>
                        </a:rPr>
                        <a:t>(1880 - 2800 کالری)</a:t>
                      </a:r>
                      <a:endParaRPr lang="en-US" sz="1400" b="1" i="0" dirty="0">
                        <a:solidFill>
                          <a:schemeClr val="tx1"/>
                        </a:solidFill>
                        <a:cs typeface="B Nazanin" panose="00000400000000000000" pitchFamily="2" charset="-78"/>
                      </a:endParaRPr>
                    </a:p>
                  </a:txBody>
                  <a:tcPr anchor="ctr"/>
                </a:tc>
              </a:tr>
            </a:tbl>
          </a:graphicData>
        </a:graphic>
      </p:graphicFrame>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746" y="152400"/>
            <a:ext cx="11658600" cy="1371600"/>
          </a:xfrm>
        </p:spPr>
        <p:txBody>
          <a:bodyPr>
            <a:noAutofit/>
          </a:bodyPr>
          <a:lstStyle/>
          <a:p>
            <a:pPr algn="r"/>
            <a:r>
              <a:rPr lang="fa-IR" sz="3200" dirty="0">
                <a:solidFill>
                  <a:schemeClr val="accent4">
                    <a:lumMod val="10000"/>
                  </a:schemeClr>
                </a:solidFill>
                <a:latin typeface="+mn-lt"/>
                <a:ea typeface="+mn-ea"/>
                <a:cs typeface="B Nazanin" panose="00000400000000000000" pitchFamily="2" charset="-78"/>
              </a:rPr>
              <a:t>پروتئین :</a:t>
            </a:r>
            <a:br>
              <a:rPr lang="fa-IR" sz="3200" dirty="0">
                <a:solidFill>
                  <a:schemeClr val="accent4">
                    <a:lumMod val="10000"/>
                  </a:schemeClr>
                </a:solidFill>
                <a:latin typeface="+mn-lt"/>
                <a:ea typeface="+mn-ea"/>
                <a:cs typeface="B Nazanin" panose="00000400000000000000" pitchFamily="2" charset="-78"/>
              </a:rPr>
            </a:br>
            <a:r>
              <a:rPr lang="fa-IR" sz="2800" dirty="0" smtClean="0">
                <a:solidFill>
                  <a:srgbClr val="FF0000"/>
                </a:solidFill>
                <a:latin typeface="+mn-lt"/>
                <a:ea typeface="+mn-ea"/>
                <a:cs typeface="B Nazanin" panose="00000400000000000000" pitchFamily="2" charset="-78"/>
              </a:rPr>
              <a:t>پروتئین </a:t>
            </a:r>
            <a:r>
              <a:rPr lang="fa-IR" sz="2800" dirty="0">
                <a:solidFill>
                  <a:srgbClr val="FF0000"/>
                </a:solidFill>
                <a:latin typeface="+mn-lt"/>
                <a:ea typeface="+mn-ea"/>
                <a:cs typeface="B Nazanin" panose="00000400000000000000" pitchFamily="2" charset="-78"/>
              </a:rPr>
              <a:t>مورد نیاز ورزشکاران استقامتی ،قدرتی و معمولی بر حسب گرم برای هر کیلو وزن بدن را بنویسید.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20467479"/>
              </p:ext>
            </p:extLst>
          </p:nvPr>
        </p:nvGraphicFramePr>
        <p:xfrm>
          <a:off x="0" y="1615440"/>
          <a:ext cx="5638800" cy="5242560"/>
        </p:xfrm>
        <a:graphic>
          <a:graphicData uri="http://schemas.openxmlformats.org/drawingml/2006/table">
            <a:tbl>
              <a:tblPr firstRow="1" bandRow="1">
                <a:tableStyleId>{93296810-A885-4BE3-A3E7-6D5BEEA58F35}</a:tableStyleId>
              </a:tblPr>
              <a:tblGrid>
                <a:gridCol w="1879600"/>
                <a:gridCol w="1879600"/>
                <a:gridCol w="1879600"/>
              </a:tblGrid>
              <a:tr h="955365">
                <a:tc>
                  <a:txBody>
                    <a:bodyPr/>
                    <a:lstStyle/>
                    <a:p>
                      <a:pPr algn="ctr"/>
                      <a:r>
                        <a:rPr lang="en-US" sz="2000" dirty="0" smtClean="0">
                          <a:solidFill>
                            <a:schemeClr val="tx1"/>
                          </a:solidFill>
                          <a:latin typeface="Times New Roman" pitchFamily="18" charset="0"/>
                          <a:cs typeface="Times New Roman" pitchFamily="18" charset="0"/>
                        </a:rPr>
                        <a:t>Type of Athlete</a:t>
                      </a:r>
                      <a:endParaRPr lang="en-US" sz="2000" dirty="0">
                        <a:solidFill>
                          <a:schemeClr val="tx1"/>
                        </a:solidFill>
                        <a:latin typeface="Times New Roman" pitchFamily="18" charset="0"/>
                        <a:cs typeface="Times New Roman"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1" dirty="0" smtClean="0">
                          <a:solidFill>
                            <a:schemeClr val="tx1"/>
                          </a:solidFill>
                          <a:latin typeface="Times New Roman" pitchFamily="18" charset="0"/>
                          <a:cs typeface="Times New Roman" pitchFamily="18" charset="0"/>
                        </a:rPr>
                        <a:t>Daily g Protein</a:t>
                      </a:r>
                    </a:p>
                    <a:p>
                      <a:pPr marL="0" marR="0" indent="0" algn="ctr" defTabSz="914400" rtl="0" eaLnBrk="1" fontAlgn="auto" latinLnBrk="0" hangingPunct="1">
                        <a:lnSpc>
                          <a:spcPct val="100000"/>
                        </a:lnSpc>
                        <a:spcBef>
                          <a:spcPts val="0"/>
                        </a:spcBef>
                        <a:spcAft>
                          <a:spcPts val="0"/>
                        </a:spcAft>
                        <a:buClrTx/>
                        <a:buSzTx/>
                        <a:buFontTx/>
                        <a:buNone/>
                        <a:tabLst/>
                        <a:defRPr/>
                      </a:pPr>
                      <a:r>
                        <a:rPr lang="en-US" sz="2000" b="1" dirty="0" smtClean="0">
                          <a:solidFill>
                            <a:schemeClr val="tx1"/>
                          </a:solidFill>
                          <a:latin typeface="Times New Roman" pitchFamily="18" charset="0"/>
                          <a:cs typeface="Times New Roman" pitchFamily="18" charset="0"/>
                        </a:rPr>
                        <a:t>Per kg Body Weight</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1" dirty="0" smtClean="0">
                          <a:solidFill>
                            <a:schemeClr val="tx1"/>
                          </a:solidFill>
                          <a:latin typeface="Times New Roman" pitchFamily="18" charset="0"/>
                          <a:cs typeface="Times New Roman" pitchFamily="18" charset="0"/>
                        </a:rPr>
                        <a:t>Example for 154-lb athlete (70 kg)</a:t>
                      </a:r>
                    </a:p>
                  </a:txBody>
                  <a:tcPr anchor="ctr"/>
                </a:tc>
              </a:tr>
              <a:tr h="1241974">
                <a:tc>
                  <a:txBody>
                    <a:bodyPr/>
                    <a:lstStyle/>
                    <a:p>
                      <a:pPr algn="ctr"/>
                      <a:r>
                        <a:rPr lang="en-US" sz="2000" b="0" dirty="0" smtClean="0">
                          <a:solidFill>
                            <a:schemeClr val="accent4">
                              <a:lumMod val="10000"/>
                            </a:schemeClr>
                          </a:solidFill>
                          <a:latin typeface="Times New Roman" pitchFamily="18" charset="0"/>
                          <a:cs typeface="Times New Roman" pitchFamily="18" charset="0"/>
                        </a:rPr>
                        <a:t>Dietary</a:t>
                      </a:r>
                      <a:r>
                        <a:rPr lang="en-US" sz="2000" b="0" baseline="0" dirty="0" smtClean="0">
                          <a:solidFill>
                            <a:schemeClr val="accent4">
                              <a:lumMod val="10000"/>
                            </a:schemeClr>
                          </a:solidFill>
                          <a:latin typeface="Times New Roman" pitchFamily="18" charset="0"/>
                          <a:cs typeface="Times New Roman" pitchFamily="18" charset="0"/>
                        </a:rPr>
                        <a:t> Reference Intake</a:t>
                      </a:r>
                    </a:p>
                    <a:p>
                      <a:pPr algn="ctr"/>
                      <a:r>
                        <a:rPr lang="en-US" sz="2000" b="0" baseline="0" dirty="0" smtClean="0">
                          <a:solidFill>
                            <a:schemeClr val="accent4">
                              <a:lumMod val="10000"/>
                            </a:schemeClr>
                          </a:solidFill>
                          <a:latin typeface="Times New Roman" pitchFamily="18" charset="0"/>
                          <a:cs typeface="Times New Roman" pitchFamily="18" charset="0"/>
                        </a:rPr>
                        <a:t>for over 18 years</a:t>
                      </a:r>
                      <a:endParaRPr lang="en-US" sz="2000" b="0" dirty="0">
                        <a:solidFill>
                          <a:schemeClr val="accent4">
                            <a:lumMod val="10000"/>
                          </a:schemeClr>
                        </a:solidFill>
                        <a:latin typeface="Times New Roman" pitchFamily="18" charset="0"/>
                        <a:cs typeface="Times New Roman" pitchFamily="18" charset="0"/>
                      </a:endParaRPr>
                    </a:p>
                  </a:txBody>
                  <a:tcPr anchor="ctr"/>
                </a:tc>
                <a:tc>
                  <a:txBody>
                    <a:bodyPr/>
                    <a:lstStyle/>
                    <a:p>
                      <a:pPr algn="ctr"/>
                      <a:r>
                        <a:rPr lang="en-US" sz="2000" b="0" dirty="0" smtClean="0">
                          <a:solidFill>
                            <a:schemeClr val="accent4">
                              <a:lumMod val="10000"/>
                            </a:schemeClr>
                          </a:solidFill>
                          <a:latin typeface="Times New Roman" pitchFamily="18" charset="0"/>
                          <a:cs typeface="Times New Roman" pitchFamily="18" charset="0"/>
                        </a:rPr>
                        <a:t>0.8 g protein/kg</a:t>
                      </a:r>
                    </a:p>
                    <a:p>
                      <a:pPr algn="ctr"/>
                      <a:r>
                        <a:rPr lang="en-US" sz="2000" b="0" dirty="0" smtClean="0">
                          <a:solidFill>
                            <a:schemeClr val="accent4">
                              <a:lumMod val="10000"/>
                            </a:schemeClr>
                          </a:solidFill>
                          <a:latin typeface="Times New Roman" pitchFamily="18" charset="0"/>
                          <a:cs typeface="Times New Roman" pitchFamily="18" charset="0"/>
                        </a:rPr>
                        <a:t>(~ 0.4 g/lb)</a:t>
                      </a:r>
                      <a:endParaRPr lang="en-US" sz="2000" b="0" dirty="0">
                        <a:solidFill>
                          <a:schemeClr val="accent4">
                            <a:lumMod val="10000"/>
                          </a:schemeClr>
                        </a:solidFill>
                        <a:latin typeface="Times New Roman" pitchFamily="18" charset="0"/>
                        <a:cs typeface="Times New Roman" pitchFamily="18" charset="0"/>
                      </a:endParaRPr>
                    </a:p>
                  </a:txBody>
                  <a:tcPr anchor="ctr"/>
                </a:tc>
                <a:tc>
                  <a:txBody>
                    <a:bodyPr/>
                    <a:lstStyle/>
                    <a:p>
                      <a:pPr algn="ctr"/>
                      <a:r>
                        <a:rPr lang="en-US" sz="2000" b="0" dirty="0" smtClean="0">
                          <a:solidFill>
                            <a:schemeClr val="accent4">
                              <a:lumMod val="10000"/>
                            </a:schemeClr>
                          </a:solidFill>
                          <a:latin typeface="Times New Roman" pitchFamily="18" charset="0"/>
                          <a:cs typeface="Times New Roman" pitchFamily="18" charset="0"/>
                        </a:rPr>
                        <a:t>56 g/day</a:t>
                      </a:r>
                      <a:endParaRPr lang="en-US" sz="2000" b="0" dirty="0">
                        <a:solidFill>
                          <a:schemeClr val="accent4">
                            <a:lumMod val="10000"/>
                          </a:schemeClr>
                        </a:solidFill>
                        <a:latin typeface="Times New Roman" pitchFamily="18" charset="0"/>
                        <a:cs typeface="Times New Roman" pitchFamily="18" charset="0"/>
                      </a:endParaRPr>
                    </a:p>
                  </a:txBody>
                  <a:tcPr anchor="ctr"/>
                </a:tc>
              </a:tr>
              <a:tr h="1241974">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0" dirty="0" smtClean="0">
                          <a:solidFill>
                            <a:schemeClr val="accent4">
                              <a:lumMod val="10000"/>
                            </a:schemeClr>
                          </a:solidFill>
                          <a:latin typeface="Times New Roman" pitchFamily="18" charset="0"/>
                          <a:cs typeface="Times New Roman" pitchFamily="18" charset="0"/>
                        </a:rPr>
                        <a:t>Endurance</a:t>
                      </a:r>
                      <a:r>
                        <a:rPr lang="en-US" sz="2000" b="0" baseline="0" dirty="0" smtClean="0">
                          <a:solidFill>
                            <a:schemeClr val="accent4">
                              <a:lumMod val="10000"/>
                            </a:schemeClr>
                          </a:solidFill>
                          <a:latin typeface="Times New Roman" pitchFamily="18" charset="0"/>
                          <a:cs typeface="Times New Roman" pitchFamily="18" charset="0"/>
                        </a:rPr>
                        <a:t> athlete and Team Sport athlete</a:t>
                      </a:r>
                      <a:endParaRPr lang="en-US" sz="2000" b="0" dirty="0" smtClean="0">
                        <a:solidFill>
                          <a:schemeClr val="accent4">
                            <a:lumMod val="10000"/>
                          </a:schemeClr>
                        </a:solidFill>
                        <a:latin typeface="Times New Roman" pitchFamily="18" charset="0"/>
                        <a:cs typeface="Times New Roman"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0" dirty="0" smtClean="0">
                          <a:solidFill>
                            <a:schemeClr val="accent4">
                              <a:lumMod val="10000"/>
                            </a:schemeClr>
                          </a:solidFill>
                          <a:latin typeface="Times New Roman" pitchFamily="18" charset="0"/>
                          <a:cs typeface="Times New Roman" pitchFamily="18" charset="0"/>
                        </a:rPr>
                        <a:t>1.2 – 1.6 g protein/kg</a:t>
                      </a:r>
                    </a:p>
                    <a:p>
                      <a:pPr marL="0" marR="0" indent="0" algn="ctr" defTabSz="914400" rtl="0" eaLnBrk="1" fontAlgn="auto" latinLnBrk="0" hangingPunct="1">
                        <a:lnSpc>
                          <a:spcPct val="100000"/>
                        </a:lnSpc>
                        <a:spcBef>
                          <a:spcPts val="0"/>
                        </a:spcBef>
                        <a:spcAft>
                          <a:spcPts val="0"/>
                        </a:spcAft>
                        <a:buClrTx/>
                        <a:buSzTx/>
                        <a:buFontTx/>
                        <a:buNone/>
                        <a:tabLst/>
                        <a:defRPr/>
                      </a:pPr>
                      <a:r>
                        <a:rPr lang="en-US" sz="2000" b="0" dirty="0" smtClean="0">
                          <a:solidFill>
                            <a:schemeClr val="accent4">
                              <a:lumMod val="10000"/>
                            </a:schemeClr>
                          </a:solidFill>
                          <a:latin typeface="Times New Roman" pitchFamily="18" charset="0"/>
                          <a:cs typeface="Times New Roman" pitchFamily="18" charset="0"/>
                        </a:rPr>
                        <a:t>(~ 0.6 – 0.7 g/lb)</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0" baseline="0" dirty="0" smtClean="0">
                          <a:solidFill>
                            <a:schemeClr val="accent4">
                              <a:lumMod val="10000"/>
                            </a:schemeClr>
                          </a:solidFill>
                          <a:latin typeface="Times New Roman" pitchFamily="18" charset="0"/>
                          <a:cs typeface="Times New Roman" pitchFamily="18" charset="0"/>
                        </a:rPr>
                        <a:t>84 – 112 g/day</a:t>
                      </a:r>
                      <a:endParaRPr lang="en-US" sz="2000" b="0" dirty="0" smtClean="0">
                        <a:solidFill>
                          <a:schemeClr val="accent4">
                            <a:lumMod val="10000"/>
                          </a:schemeClr>
                        </a:solidFill>
                        <a:latin typeface="Times New Roman" pitchFamily="18" charset="0"/>
                        <a:cs typeface="Times New Roman" pitchFamily="18" charset="0"/>
                      </a:endParaRPr>
                    </a:p>
                  </a:txBody>
                  <a:tcPr anchor="ctr"/>
                </a:tc>
              </a:tr>
              <a:tr h="1208889">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0" dirty="0" smtClean="0">
                          <a:solidFill>
                            <a:schemeClr val="accent4">
                              <a:lumMod val="10000"/>
                            </a:schemeClr>
                          </a:solidFill>
                          <a:latin typeface="Times New Roman" pitchFamily="18" charset="0"/>
                          <a:cs typeface="Times New Roman" pitchFamily="18" charset="0"/>
                        </a:rPr>
                        <a:t>Strength athlete</a:t>
                      </a:r>
                    </a:p>
                  </a:txBody>
                  <a:tcPr anchor="ctr"/>
                </a:tc>
                <a:tc>
                  <a:txBody>
                    <a:bodyPr/>
                    <a:lstStyle/>
                    <a:p>
                      <a:pPr algn="ctr"/>
                      <a:r>
                        <a:rPr lang="en-US" sz="2000" b="0" dirty="0" smtClean="0">
                          <a:solidFill>
                            <a:schemeClr val="accent4">
                              <a:lumMod val="10000"/>
                            </a:schemeClr>
                          </a:solidFill>
                          <a:latin typeface="Times New Roman" pitchFamily="18" charset="0"/>
                          <a:cs typeface="Times New Roman" pitchFamily="18" charset="0"/>
                        </a:rPr>
                        <a:t>1.5</a:t>
                      </a:r>
                      <a:r>
                        <a:rPr lang="en-US" sz="2000" b="0" baseline="0" dirty="0" smtClean="0">
                          <a:solidFill>
                            <a:schemeClr val="accent4">
                              <a:lumMod val="10000"/>
                            </a:schemeClr>
                          </a:solidFill>
                          <a:latin typeface="Times New Roman" pitchFamily="18" charset="0"/>
                          <a:cs typeface="Times New Roman" pitchFamily="18" charset="0"/>
                        </a:rPr>
                        <a:t> – 1.7 g protein/kg</a:t>
                      </a:r>
                      <a:endParaRPr lang="en-US" sz="2000" b="0" dirty="0" smtClean="0">
                        <a:solidFill>
                          <a:schemeClr val="accent4">
                            <a:lumMod val="10000"/>
                          </a:schemeClr>
                        </a:solidFill>
                        <a:latin typeface="Times New Roman" pitchFamily="18" charset="0"/>
                        <a:cs typeface="Times New Roman" pitchFamily="18" charset="0"/>
                      </a:endParaRPr>
                    </a:p>
                    <a:p>
                      <a:pPr algn="ctr"/>
                      <a:r>
                        <a:rPr lang="en-US" sz="2000" b="0" dirty="0" smtClean="0">
                          <a:solidFill>
                            <a:schemeClr val="accent4">
                              <a:lumMod val="10000"/>
                            </a:schemeClr>
                          </a:solidFill>
                          <a:latin typeface="Times New Roman" pitchFamily="18" charset="0"/>
                          <a:cs typeface="Times New Roman" pitchFamily="18" charset="0"/>
                        </a:rPr>
                        <a:t>(~</a:t>
                      </a:r>
                      <a:r>
                        <a:rPr lang="en-US" sz="2000" b="0" baseline="0" dirty="0" smtClean="0">
                          <a:solidFill>
                            <a:schemeClr val="accent4">
                              <a:lumMod val="10000"/>
                            </a:schemeClr>
                          </a:solidFill>
                          <a:latin typeface="Times New Roman" pitchFamily="18" charset="0"/>
                          <a:cs typeface="Times New Roman" pitchFamily="18" charset="0"/>
                        </a:rPr>
                        <a:t> </a:t>
                      </a:r>
                      <a:r>
                        <a:rPr lang="en-US" sz="2000" b="0" dirty="0" smtClean="0">
                          <a:solidFill>
                            <a:schemeClr val="accent4">
                              <a:lumMod val="10000"/>
                            </a:schemeClr>
                          </a:solidFill>
                          <a:latin typeface="Times New Roman" pitchFamily="18" charset="0"/>
                          <a:cs typeface="Times New Roman" pitchFamily="18" charset="0"/>
                        </a:rPr>
                        <a:t>0.7 – 0.8 g/lb)</a:t>
                      </a:r>
                      <a:endParaRPr lang="en-US" sz="2000" b="0" dirty="0">
                        <a:solidFill>
                          <a:schemeClr val="accent4">
                            <a:lumMod val="10000"/>
                          </a:schemeClr>
                        </a:solidFill>
                        <a:latin typeface="Times New Roman" pitchFamily="18" charset="0"/>
                        <a:cs typeface="Times New Roman" pitchFamily="18" charset="0"/>
                      </a:endParaRPr>
                    </a:p>
                  </a:txBody>
                  <a:tcPr anchor="ctr"/>
                </a:tc>
                <a:tc>
                  <a:txBody>
                    <a:bodyPr/>
                    <a:lstStyle/>
                    <a:p>
                      <a:pPr algn="ctr"/>
                      <a:r>
                        <a:rPr lang="en-US" sz="2000" b="0" baseline="0" dirty="0" smtClean="0">
                          <a:solidFill>
                            <a:schemeClr val="accent4">
                              <a:lumMod val="10000"/>
                            </a:schemeClr>
                          </a:solidFill>
                          <a:latin typeface="Times New Roman" pitchFamily="18" charset="0"/>
                          <a:cs typeface="Times New Roman" pitchFamily="18" charset="0"/>
                        </a:rPr>
                        <a:t>105 – 119 g/day</a:t>
                      </a:r>
                      <a:endParaRPr lang="en-US" sz="2000" b="0" dirty="0">
                        <a:solidFill>
                          <a:schemeClr val="accent4">
                            <a:lumMod val="10000"/>
                          </a:schemeClr>
                        </a:solidFill>
                        <a:latin typeface="Times New Roman" pitchFamily="18" charset="0"/>
                        <a:cs typeface="Times New Roman" pitchFamily="18" charset="0"/>
                      </a:endParaRPr>
                    </a:p>
                  </a:txBody>
                  <a:tcPr anchor="ctr"/>
                </a:tc>
              </a:tr>
            </a:tbl>
          </a:graphicData>
        </a:graphic>
      </p:graphicFrame>
      <p:graphicFrame>
        <p:nvGraphicFramePr>
          <p:cNvPr id="6" name="Content Placeholder 3"/>
          <p:cNvGraphicFramePr>
            <a:graphicFrameLocks/>
          </p:cNvGraphicFramePr>
          <p:nvPr>
            <p:extLst>
              <p:ext uri="{D42A27DB-BD31-4B8C-83A1-F6EECF244321}">
                <p14:modId xmlns:p14="http://schemas.microsoft.com/office/powerpoint/2010/main" val="3002444333"/>
              </p:ext>
            </p:extLst>
          </p:nvPr>
        </p:nvGraphicFramePr>
        <p:xfrm>
          <a:off x="6019800" y="1523999"/>
          <a:ext cx="6172200" cy="5334000"/>
        </p:xfrm>
        <a:graphic>
          <a:graphicData uri="http://schemas.openxmlformats.org/drawingml/2006/table">
            <a:tbl>
              <a:tblPr firstRow="1" bandRow="1">
                <a:tableStyleId>{93296810-A885-4BE3-A3E7-6D5BEEA58F35}</a:tableStyleId>
              </a:tblPr>
              <a:tblGrid>
                <a:gridCol w="2057400"/>
                <a:gridCol w="2057400"/>
                <a:gridCol w="2057400"/>
              </a:tblGrid>
              <a:tr h="128948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a-IR" sz="1600" dirty="0" smtClean="0">
                          <a:solidFill>
                            <a:schemeClr val="tx1"/>
                          </a:solidFill>
                          <a:cs typeface="B Nazanin" panose="00000400000000000000" pitchFamily="2" charset="-78"/>
                        </a:rPr>
                        <a:t>نوع ورزشکار</a:t>
                      </a:r>
                      <a:endParaRPr lang="en-US" sz="1600" dirty="0" smtClean="0">
                        <a:solidFill>
                          <a:schemeClr val="tx1"/>
                        </a:solidFill>
                        <a:cs typeface="B Nazanin" panose="00000400000000000000" pitchFamily="2" charset="-78"/>
                      </a:endParaRPr>
                    </a:p>
                    <a:p>
                      <a:pPr algn="ctr"/>
                      <a:endParaRPr lang="en-US" sz="1600" dirty="0">
                        <a:solidFill>
                          <a:schemeClr val="tx1"/>
                        </a:solidFill>
                        <a:cs typeface="B Nazanin" panose="00000400000000000000" pitchFamily="2" charset="-78"/>
                      </a:endParaRPr>
                    </a:p>
                  </a:txBody>
                  <a:tcPr anchor="ctr"/>
                </a:tc>
                <a:tc>
                  <a:txBody>
                    <a:bodyPr/>
                    <a:lstStyle/>
                    <a:p>
                      <a:pPr algn="ctr"/>
                      <a:r>
                        <a:rPr lang="fa-IR" sz="1600" dirty="0" smtClean="0">
                          <a:solidFill>
                            <a:schemeClr val="tx1"/>
                          </a:solidFill>
                          <a:cs typeface="B Nazanin" panose="00000400000000000000" pitchFamily="2" charset="-78"/>
                        </a:rPr>
                        <a:t>گرم</a:t>
                      </a:r>
                      <a:r>
                        <a:rPr lang="fa-IR" sz="1600" baseline="0" dirty="0" smtClean="0">
                          <a:solidFill>
                            <a:schemeClr val="tx1"/>
                          </a:solidFill>
                          <a:cs typeface="B Nazanin" panose="00000400000000000000" pitchFamily="2" charset="-78"/>
                        </a:rPr>
                        <a:t> </a:t>
                      </a:r>
                      <a:r>
                        <a:rPr lang="fa-IR" sz="1600" dirty="0" smtClean="0">
                          <a:solidFill>
                            <a:schemeClr val="tx1"/>
                          </a:solidFill>
                          <a:cs typeface="B Nazanin" panose="00000400000000000000" pitchFamily="2" charset="-78"/>
                        </a:rPr>
                        <a:t>پروتئین روزانه به ازای هر کیلو وزن بدن</a:t>
                      </a:r>
                      <a:endParaRPr lang="en-US" sz="1600" dirty="0">
                        <a:solidFill>
                          <a:schemeClr val="tx1"/>
                        </a:solidFill>
                        <a:cs typeface="B Nazanin" panose="00000400000000000000" pitchFamily="2" charset="-78"/>
                      </a:endParaRPr>
                    </a:p>
                  </a:txBody>
                  <a:tcPr anchor="ctr"/>
                </a:tc>
                <a:tc>
                  <a:txBody>
                    <a:bodyPr/>
                    <a:lstStyle/>
                    <a:p>
                      <a:pPr algn="ctr"/>
                      <a:r>
                        <a:rPr lang="fa-IR" sz="1600" dirty="0" smtClean="0">
                          <a:solidFill>
                            <a:schemeClr val="tx1"/>
                          </a:solidFill>
                          <a:cs typeface="B Nazanin" panose="00000400000000000000" pitchFamily="2" charset="-78"/>
                        </a:rPr>
                        <a:t>به عنوان مثال برای ورزشکار154پوندی</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dirty="0" smtClean="0">
                          <a:solidFill>
                            <a:schemeClr val="tx1"/>
                          </a:solidFill>
                          <a:latin typeface="Times New Roman" pitchFamily="18" charset="0"/>
                          <a:cs typeface="B Nazanin" panose="00000400000000000000" pitchFamily="2" charset="-78"/>
                        </a:rPr>
                        <a:t>(70 kg)</a:t>
                      </a:r>
                    </a:p>
                  </a:txBody>
                  <a:tcPr anchor="ctr"/>
                </a:tc>
              </a:tr>
              <a:tr h="1265067">
                <a:tc>
                  <a:txBody>
                    <a:bodyPr/>
                    <a:lstStyle/>
                    <a:p>
                      <a:pPr algn="ctr"/>
                      <a:r>
                        <a:rPr lang="fa-IR" sz="1400" b="1" dirty="0" smtClean="0">
                          <a:solidFill>
                            <a:schemeClr val="tx1"/>
                          </a:solidFill>
                          <a:cs typeface="B Nazanin" panose="00000400000000000000" pitchFamily="2" charset="-78"/>
                        </a:rPr>
                        <a:t>مصرف مرجع رژیم غذایی</a:t>
                      </a:r>
                    </a:p>
                    <a:p>
                      <a:pPr algn="ctr"/>
                      <a:r>
                        <a:rPr lang="fa-IR" sz="1400" b="1" dirty="0" smtClean="0">
                          <a:solidFill>
                            <a:schemeClr val="tx1"/>
                          </a:solidFill>
                          <a:cs typeface="B Nazanin" panose="00000400000000000000" pitchFamily="2" charset="-78"/>
                        </a:rPr>
                        <a:t>برای بیش از 18 سال</a:t>
                      </a:r>
                      <a:endParaRPr lang="en-US" sz="1400" b="1" dirty="0">
                        <a:solidFill>
                          <a:schemeClr val="tx1"/>
                        </a:solidFill>
                        <a:cs typeface="B Nazanin" panose="00000400000000000000" pitchFamily="2" charset="-78"/>
                      </a:endParaRPr>
                    </a:p>
                  </a:txBody>
                  <a:tcPr anchor="ctr"/>
                </a:tc>
                <a:tc>
                  <a:txBody>
                    <a:bodyPr/>
                    <a:lstStyle/>
                    <a:p>
                      <a:pPr algn="ctr"/>
                      <a:r>
                        <a:rPr lang="fa-IR" sz="1800" b="1" dirty="0" smtClean="0">
                          <a:solidFill>
                            <a:schemeClr val="tx1"/>
                          </a:solidFill>
                          <a:cs typeface="B Nazanin" panose="00000400000000000000" pitchFamily="2" charset="-78"/>
                        </a:rPr>
                        <a:t> 0/8 گرم/کیلوگرم</a:t>
                      </a:r>
                    </a:p>
                  </a:txBody>
                  <a:tcPr anchor="ctr"/>
                </a:tc>
                <a:tc>
                  <a:txBody>
                    <a:bodyPr/>
                    <a:lstStyle/>
                    <a:p>
                      <a:pPr algn="ctr"/>
                      <a:r>
                        <a:rPr lang="fa-IR" sz="2000" b="1" dirty="0" smtClean="0">
                          <a:solidFill>
                            <a:schemeClr val="tx1"/>
                          </a:solidFill>
                          <a:cs typeface="B Nazanin" panose="00000400000000000000" pitchFamily="2" charset="-78"/>
                        </a:rPr>
                        <a:t>56 </a:t>
                      </a:r>
                    </a:p>
                    <a:p>
                      <a:pPr algn="ctr"/>
                      <a:r>
                        <a:rPr lang="fa-IR" sz="1600" b="1" dirty="0" smtClean="0">
                          <a:solidFill>
                            <a:schemeClr val="tx1"/>
                          </a:solidFill>
                          <a:cs typeface="B Nazanin" panose="00000400000000000000" pitchFamily="2" charset="-78"/>
                        </a:rPr>
                        <a:t>گرم در روز</a:t>
                      </a:r>
                      <a:endParaRPr lang="en-US" sz="1600" b="1" dirty="0">
                        <a:solidFill>
                          <a:schemeClr val="tx1"/>
                        </a:solidFill>
                        <a:cs typeface="B Nazanin" panose="00000400000000000000" pitchFamily="2" charset="-78"/>
                      </a:endParaRPr>
                    </a:p>
                  </a:txBody>
                  <a:tcPr anchor="ctr"/>
                </a:tc>
              </a:tr>
              <a:tr h="1389722">
                <a:tc>
                  <a:txBody>
                    <a:bodyPr/>
                    <a:lstStyle/>
                    <a:p>
                      <a:pPr algn="ctr"/>
                      <a:r>
                        <a:rPr lang="fa-IR" sz="1600" b="1" dirty="0" smtClean="0">
                          <a:solidFill>
                            <a:schemeClr val="tx1"/>
                          </a:solidFill>
                          <a:cs typeface="B Nazanin" panose="00000400000000000000" pitchFamily="2" charset="-78"/>
                        </a:rPr>
                        <a:t>ورزشکار استقامتی و ورزش تیمی</a:t>
                      </a:r>
                      <a:endParaRPr lang="en-US" sz="1600" b="1" dirty="0">
                        <a:solidFill>
                          <a:schemeClr val="tx1"/>
                        </a:solidFill>
                        <a:cs typeface="B Nazanin" panose="00000400000000000000" pitchFamily="2" charset="-78"/>
                      </a:endParaRPr>
                    </a:p>
                  </a:txBody>
                  <a:tcPr anchor="ctr"/>
                </a:tc>
                <a:tc>
                  <a:txBody>
                    <a:bodyPr/>
                    <a:lstStyle/>
                    <a:p>
                      <a:pPr algn="ctr"/>
                      <a:r>
                        <a:rPr lang="fa-IR" sz="1800" b="1" kern="1200" dirty="0" smtClean="0">
                          <a:solidFill>
                            <a:schemeClr val="tx1"/>
                          </a:solidFill>
                          <a:latin typeface="+mn-lt"/>
                          <a:ea typeface="+mn-ea"/>
                          <a:cs typeface="B Nazanin" panose="00000400000000000000" pitchFamily="2" charset="-78"/>
                        </a:rPr>
                        <a:t>1/6 – 1/2</a:t>
                      </a:r>
                    </a:p>
                    <a:p>
                      <a:pPr algn="ctr"/>
                      <a:r>
                        <a:rPr lang="fa-IR" sz="1800" b="1" kern="1200" dirty="0" smtClean="0">
                          <a:solidFill>
                            <a:schemeClr val="tx1"/>
                          </a:solidFill>
                          <a:latin typeface="+mn-lt"/>
                          <a:ea typeface="+mn-ea"/>
                          <a:cs typeface="B Nazanin" panose="00000400000000000000" pitchFamily="2" charset="-78"/>
                        </a:rPr>
                        <a:t> گرم/ کیلوگرم</a:t>
                      </a:r>
                    </a:p>
                  </a:txBody>
                  <a:tcPr anchor="ctr"/>
                </a:tc>
                <a:tc>
                  <a:txBody>
                    <a:bodyPr/>
                    <a:lstStyle/>
                    <a:p>
                      <a:pPr algn="ctr"/>
                      <a:r>
                        <a:rPr lang="fa-IR" sz="2400" b="1" dirty="0" smtClean="0">
                          <a:solidFill>
                            <a:schemeClr val="tx1"/>
                          </a:solidFill>
                          <a:cs typeface="B Nazanin" panose="00000400000000000000" pitchFamily="2" charset="-78"/>
                        </a:rPr>
                        <a:t>84 - 112 </a:t>
                      </a:r>
                      <a:r>
                        <a:rPr lang="fa-IR" sz="1800" b="1" dirty="0" smtClean="0">
                          <a:solidFill>
                            <a:schemeClr val="tx1"/>
                          </a:solidFill>
                          <a:cs typeface="B Nazanin" panose="00000400000000000000" pitchFamily="2" charset="-78"/>
                        </a:rPr>
                        <a:t>گرم در روز</a:t>
                      </a:r>
                      <a:endParaRPr lang="en-US" sz="1800" b="1" dirty="0">
                        <a:solidFill>
                          <a:schemeClr val="tx1"/>
                        </a:solidFill>
                        <a:cs typeface="B Nazanin" panose="00000400000000000000" pitchFamily="2" charset="-78"/>
                      </a:endParaRPr>
                    </a:p>
                  </a:txBody>
                  <a:tcPr anchor="ctr"/>
                </a:tc>
              </a:tr>
              <a:tr h="1389722">
                <a:tc>
                  <a:txBody>
                    <a:bodyPr/>
                    <a:lstStyle/>
                    <a:p>
                      <a:pPr algn="ctr"/>
                      <a:r>
                        <a:rPr lang="fa-IR" sz="1600" b="1" i="0" dirty="0" smtClean="0">
                          <a:solidFill>
                            <a:schemeClr val="tx1"/>
                          </a:solidFill>
                          <a:cs typeface="B Nazanin" panose="00000400000000000000" pitchFamily="2" charset="-78"/>
                        </a:rPr>
                        <a:t>ورزشکاران قدرتی</a:t>
                      </a:r>
                      <a:endParaRPr lang="en-US" sz="1600" b="1" dirty="0">
                        <a:solidFill>
                          <a:schemeClr val="tx1"/>
                        </a:solidFill>
                        <a:cs typeface="B Nazanin" panose="00000400000000000000" pitchFamily="2" charset="-78"/>
                      </a:endParaRPr>
                    </a:p>
                  </a:txBody>
                  <a:tcPr anchor="ctr"/>
                </a:tc>
                <a:tc>
                  <a:txBody>
                    <a:bodyPr/>
                    <a:lstStyle/>
                    <a:p>
                      <a:pPr algn="ctr"/>
                      <a:r>
                        <a:rPr lang="fa-IR" sz="1800" b="1" kern="1200" dirty="0" smtClean="0">
                          <a:solidFill>
                            <a:schemeClr val="tx1"/>
                          </a:solidFill>
                          <a:latin typeface="+mn-lt"/>
                          <a:ea typeface="+mn-ea"/>
                          <a:cs typeface="B Nazanin" panose="00000400000000000000" pitchFamily="2" charset="-78"/>
                        </a:rPr>
                        <a:t>1/7 – 1/5</a:t>
                      </a:r>
                    </a:p>
                    <a:p>
                      <a:pPr algn="ctr"/>
                      <a:r>
                        <a:rPr lang="fa-IR" sz="1800" b="1" kern="1200" dirty="0" smtClean="0">
                          <a:solidFill>
                            <a:schemeClr val="tx1"/>
                          </a:solidFill>
                          <a:latin typeface="+mn-lt"/>
                          <a:ea typeface="+mn-ea"/>
                          <a:cs typeface="B Nazanin" panose="00000400000000000000" pitchFamily="2" charset="-78"/>
                        </a:rPr>
                        <a:t> گرم/ کیلوگرم</a:t>
                      </a:r>
                    </a:p>
                  </a:txBody>
                  <a:tcPr anchor="ctr"/>
                </a:tc>
                <a:tc>
                  <a:txBody>
                    <a:bodyPr/>
                    <a:lstStyle/>
                    <a:p>
                      <a:pPr algn="ctr"/>
                      <a:r>
                        <a:rPr lang="fa-IR" sz="2400" b="1" dirty="0" smtClean="0">
                          <a:solidFill>
                            <a:schemeClr val="tx1"/>
                          </a:solidFill>
                          <a:cs typeface="B Nazanin" panose="00000400000000000000" pitchFamily="2" charset="-78"/>
                        </a:rPr>
                        <a:t>105 تا 119 </a:t>
                      </a:r>
                      <a:r>
                        <a:rPr lang="fa-IR" sz="1800" b="1" dirty="0" smtClean="0">
                          <a:solidFill>
                            <a:schemeClr val="tx1"/>
                          </a:solidFill>
                          <a:cs typeface="B Nazanin" panose="00000400000000000000" pitchFamily="2" charset="-78"/>
                        </a:rPr>
                        <a:t>گرم در روز</a:t>
                      </a:r>
                      <a:endParaRPr lang="en-US" sz="1800" b="1" dirty="0">
                        <a:solidFill>
                          <a:schemeClr val="tx1"/>
                        </a:solidFill>
                        <a:cs typeface="B Nazanin" panose="00000400000000000000" pitchFamily="2" charset="-78"/>
                      </a:endParaRPr>
                    </a:p>
                  </a:txBody>
                  <a:tcPr anchor="ctr"/>
                </a:tc>
              </a:tr>
            </a:tbl>
          </a:graphicData>
        </a:graphic>
      </p:graphicFrame>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87310"/>
            <a:ext cx="11201400" cy="679450"/>
          </a:xfrm>
        </p:spPr>
        <p:txBody>
          <a:bodyPr>
            <a:normAutofit fontScale="90000"/>
          </a:bodyPr>
          <a:lstStyle/>
          <a:p>
            <a:pPr algn="r"/>
            <a:r>
              <a:rPr lang="fa-IR" sz="2800" dirty="0">
                <a:solidFill>
                  <a:srgbClr val="FF0000"/>
                </a:solidFill>
                <a:effectLst/>
                <a:latin typeface="+mn-lt"/>
                <a:ea typeface="+mn-ea"/>
                <a:cs typeface="B Nazanin" panose="00000400000000000000" pitchFamily="2" charset="-78"/>
              </a:rPr>
              <a:t>میزان مصرف مایعات در قبل ، حین </a:t>
            </a:r>
            <a:r>
              <a:rPr lang="fa-IR" sz="2800" dirty="0" smtClean="0">
                <a:solidFill>
                  <a:srgbClr val="FF0000"/>
                </a:solidFill>
                <a:effectLst/>
                <a:latin typeface="+mn-lt"/>
                <a:ea typeface="+mn-ea"/>
                <a:cs typeface="B Nazanin" panose="00000400000000000000" pitchFamily="2" charset="-78"/>
              </a:rPr>
              <a:t>وبعداز </a:t>
            </a:r>
            <a:r>
              <a:rPr lang="fa-IR" sz="2800" dirty="0">
                <a:solidFill>
                  <a:srgbClr val="FF0000"/>
                </a:solidFill>
                <a:effectLst/>
                <a:latin typeface="+mn-lt"/>
                <a:ea typeface="+mn-ea"/>
                <a:cs typeface="B Nazanin" panose="00000400000000000000" pitchFamily="2" charset="-78"/>
              </a:rPr>
              <a:t>ورزش </a:t>
            </a:r>
            <a:r>
              <a:rPr lang="fa-IR" sz="2800" dirty="0" smtClean="0">
                <a:solidFill>
                  <a:srgbClr val="FF0000"/>
                </a:solidFill>
                <a:effectLst/>
                <a:latin typeface="+mn-lt"/>
                <a:ea typeface="+mn-ea"/>
                <a:cs typeface="B Nazanin" panose="00000400000000000000" pitchFamily="2" charset="-78"/>
              </a:rPr>
              <a:t>را بیان کنید: </a:t>
            </a:r>
            <a:endParaRPr lang="fa-IR" sz="2800" dirty="0">
              <a:solidFill>
                <a:srgbClr val="FF0000"/>
              </a:solidFill>
              <a:effectLst/>
              <a:latin typeface="+mn-lt"/>
              <a:ea typeface="+mn-ea"/>
              <a:cs typeface="B Nazanin" panose="00000400000000000000" pitchFamily="2" charset="-78"/>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76184368"/>
              </p:ext>
            </p:extLst>
          </p:nvPr>
        </p:nvGraphicFramePr>
        <p:xfrm>
          <a:off x="228600" y="790141"/>
          <a:ext cx="5105400" cy="5943598"/>
        </p:xfrm>
        <a:graphic>
          <a:graphicData uri="http://schemas.openxmlformats.org/drawingml/2006/table">
            <a:tbl>
              <a:tblPr firstRow="1" bandRow="1">
                <a:tableStyleId>{5C22544A-7EE6-4342-B048-85BDC9FD1C3A}</a:tableStyleId>
              </a:tblPr>
              <a:tblGrid>
                <a:gridCol w="2552700"/>
                <a:gridCol w="2552700"/>
              </a:tblGrid>
              <a:tr h="875244">
                <a:tc>
                  <a:txBody>
                    <a:bodyPr/>
                    <a:lstStyle/>
                    <a:p>
                      <a:pPr algn="ctr"/>
                      <a:r>
                        <a:rPr lang="en-US" sz="2400" dirty="0" smtClean="0">
                          <a:solidFill>
                            <a:schemeClr val="tx1"/>
                          </a:solidFill>
                          <a:latin typeface="Times New Roman" pitchFamily="18" charset="0"/>
                          <a:cs typeface="Times New Roman" pitchFamily="18" charset="0"/>
                        </a:rPr>
                        <a:t>When</a:t>
                      </a:r>
                      <a:endParaRPr lang="en-US" sz="2400" dirty="0">
                        <a:solidFill>
                          <a:schemeClr val="tx1"/>
                        </a:solidFill>
                        <a:latin typeface="Times New Roman" pitchFamily="18" charset="0"/>
                        <a:cs typeface="Times New Roman" pitchFamily="18" charset="0"/>
                      </a:endParaRPr>
                    </a:p>
                  </a:txBody>
                  <a:tcPr anchor="ctr"/>
                </a:tc>
                <a:tc>
                  <a:txBody>
                    <a:bodyPr/>
                    <a:lstStyle/>
                    <a:p>
                      <a:pPr algn="ctr"/>
                      <a:r>
                        <a:rPr lang="en-US" sz="2400" dirty="0" smtClean="0">
                          <a:solidFill>
                            <a:schemeClr val="tx1"/>
                          </a:solidFill>
                          <a:latin typeface="Times New Roman" pitchFamily="18" charset="0"/>
                          <a:cs typeface="Times New Roman" pitchFamily="18" charset="0"/>
                        </a:rPr>
                        <a:t>How much</a:t>
                      </a:r>
                      <a:endParaRPr lang="en-US" sz="2400" dirty="0">
                        <a:solidFill>
                          <a:schemeClr val="tx1"/>
                        </a:solidFill>
                        <a:latin typeface="Times New Roman" pitchFamily="18" charset="0"/>
                        <a:cs typeface="Times New Roman" pitchFamily="18" charset="0"/>
                      </a:endParaRPr>
                    </a:p>
                  </a:txBody>
                  <a:tcPr anchor="ctr"/>
                </a:tc>
              </a:tr>
              <a:tr h="875244">
                <a:tc>
                  <a:txBody>
                    <a:bodyPr/>
                    <a:lstStyle/>
                    <a:p>
                      <a:pPr algn="ctr"/>
                      <a:r>
                        <a:rPr lang="en-US" sz="2400" b="0" dirty="0" smtClean="0">
                          <a:latin typeface="Times New Roman" pitchFamily="18" charset="0"/>
                          <a:cs typeface="Times New Roman" pitchFamily="18" charset="0"/>
                        </a:rPr>
                        <a:t>Daily</a:t>
                      </a:r>
                      <a:endParaRPr lang="en-US" sz="2400" b="0" dirty="0">
                        <a:latin typeface="Times New Roman" pitchFamily="18" charset="0"/>
                        <a:cs typeface="Times New Roman" pitchFamily="18" charset="0"/>
                      </a:endParaRPr>
                    </a:p>
                  </a:txBody>
                  <a:tcPr anchor="ctr"/>
                </a:tc>
                <a:tc>
                  <a:txBody>
                    <a:bodyPr/>
                    <a:lstStyle/>
                    <a:p>
                      <a:pPr algn="ctr"/>
                      <a:r>
                        <a:rPr lang="en-US" sz="2400" b="0" dirty="0" smtClean="0">
                          <a:latin typeface="Times New Roman" pitchFamily="18" charset="0"/>
                          <a:cs typeface="Times New Roman" pitchFamily="18" charset="0"/>
                        </a:rPr>
                        <a:t>8 – 10 cups to avoid thirst</a:t>
                      </a:r>
                      <a:endParaRPr lang="en-US" sz="2400" b="0" dirty="0">
                        <a:latin typeface="Times New Roman" pitchFamily="18" charset="0"/>
                        <a:cs typeface="Times New Roman" pitchFamily="18" charset="0"/>
                      </a:endParaRPr>
                    </a:p>
                  </a:txBody>
                  <a:tcPr anchor="ctr"/>
                </a:tc>
              </a:tr>
              <a:tr h="875244">
                <a:tc>
                  <a:txBody>
                    <a:bodyPr/>
                    <a:lstStyle/>
                    <a:p>
                      <a:pPr algn="ctr"/>
                      <a:r>
                        <a:rPr lang="en-US" sz="2400" b="0" dirty="0" smtClean="0">
                          <a:latin typeface="Times New Roman" pitchFamily="18" charset="0"/>
                          <a:cs typeface="Times New Roman" pitchFamily="18" charset="0"/>
                        </a:rPr>
                        <a:t>2 – 3 hours</a:t>
                      </a:r>
                      <a:r>
                        <a:rPr lang="en-US" sz="2400" b="0" baseline="0" dirty="0" smtClean="0">
                          <a:latin typeface="Times New Roman" pitchFamily="18" charset="0"/>
                          <a:cs typeface="Times New Roman" pitchFamily="18" charset="0"/>
                        </a:rPr>
                        <a:t> before activity</a:t>
                      </a:r>
                      <a:endParaRPr lang="en-US" sz="2400" b="0" dirty="0">
                        <a:latin typeface="Times New Roman" pitchFamily="18" charset="0"/>
                        <a:cs typeface="Times New Roman" pitchFamily="18" charset="0"/>
                      </a:endParaRPr>
                    </a:p>
                  </a:txBody>
                  <a:tcPr anchor="ctr"/>
                </a:tc>
                <a:tc>
                  <a:txBody>
                    <a:bodyPr/>
                    <a:lstStyle/>
                    <a:p>
                      <a:pPr algn="ctr"/>
                      <a:r>
                        <a:rPr lang="en-US" sz="2400" b="0" dirty="0" smtClean="0">
                          <a:latin typeface="Times New Roman" pitchFamily="18" charset="0"/>
                          <a:cs typeface="Times New Roman" pitchFamily="18" charset="0"/>
                        </a:rPr>
                        <a:t>2 –1/2 cups</a:t>
                      </a:r>
                      <a:endParaRPr lang="en-US" sz="2400" b="0" dirty="0">
                        <a:latin typeface="Times New Roman" pitchFamily="18" charset="0"/>
                        <a:cs typeface="Times New Roman" pitchFamily="18" charset="0"/>
                      </a:endParaRPr>
                    </a:p>
                  </a:txBody>
                  <a:tcPr anchor="ctr"/>
                </a:tc>
              </a:tr>
              <a:tr h="875244">
                <a:tc>
                  <a:txBody>
                    <a:bodyPr/>
                    <a:lstStyle/>
                    <a:p>
                      <a:pPr algn="ctr"/>
                      <a:r>
                        <a:rPr lang="en-US" sz="2400" b="0" dirty="0" smtClean="0">
                          <a:latin typeface="Times New Roman" pitchFamily="18" charset="0"/>
                          <a:cs typeface="Times New Roman" pitchFamily="18" charset="0"/>
                        </a:rPr>
                        <a:t>10 – 20 minutes before activity</a:t>
                      </a:r>
                      <a:endParaRPr lang="en-US" sz="2400" b="0" dirty="0">
                        <a:latin typeface="Times New Roman" pitchFamily="18" charset="0"/>
                        <a:cs typeface="Times New Roman" pitchFamily="18" charset="0"/>
                      </a:endParaRPr>
                    </a:p>
                  </a:txBody>
                  <a:tcPr anchor="ctr"/>
                </a:tc>
                <a:tc>
                  <a:txBody>
                    <a:bodyPr/>
                    <a:lstStyle/>
                    <a:p>
                      <a:pPr algn="ctr"/>
                      <a:r>
                        <a:rPr lang="en-US" sz="2400" b="0" dirty="0" smtClean="0">
                          <a:latin typeface="Times New Roman" pitchFamily="18" charset="0"/>
                          <a:cs typeface="Times New Roman" pitchFamily="18" charset="0"/>
                        </a:rPr>
                        <a:t>1 cup</a:t>
                      </a:r>
                      <a:endParaRPr lang="en-US" sz="2400" b="0" dirty="0">
                        <a:latin typeface="Times New Roman" pitchFamily="18" charset="0"/>
                        <a:cs typeface="Times New Roman" pitchFamily="18" charset="0"/>
                      </a:endParaRPr>
                    </a:p>
                  </a:txBody>
                  <a:tcPr anchor="ctr"/>
                </a:tc>
              </a:tr>
              <a:tr h="1221311">
                <a:tc>
                  <a:txBody>
                    <a:bodyPr/>
                    <a:lstStyle/>
                    <a:p>
                      <a:pPr algn="ctr"/>
                      <a:r>
                        <a:rPr lang="en-US" sz="2400" b="0" dirty="0" smtClean="0">
                          <a:latin typeface="Times New Roman" pitchFamily="18" charset="0"/>
                          <a:cs typeface="Times New Roman" pitchFamily="18" charset="0"/>
                        </a:rPr>
                        <a:t>Every 20 – 30 minutes during</a:t>
                      </a:r>
                      <a:r>
                        <a:rPr lang="en-US" sz="2400" b="0" baseline="0" dirty="0" smtClean="0">
                          <a:latin typeface="Times New Roman" pitchFamily="18" charset="0"/>
                          <a:cs typeface="Times New Roman" pitchFamily="18" charset="0"/>
                        </a:rPr>
                        <a:t> </a:t>
                      </a:r>
                      <a:r>
                        <a:rPr lang="en-US" sz="2400" b="0" dirty="0" smtClean="0">
                          <a:latin typeface="Times New Roman" pitchFamily="18" charset="0"/>
                          <a:cs typeface="Times New Roman" pitchFamily="18" charset="0"/>
                        </a:rPr>
                        <a:t>activity</a:t>
                      </a:r>
                      <a:endParaRPr lang="en-US" sz="2400" b="0" dirty="0">
                        <a:latin typeface="Times New Roman" pitchFamily="18" charset="0"/>
                        <a:cs typeface="Times New Roman" pitchFamily="18" charset="0"/>
                      </a:endParaRPr>
                    </a:p>
                  </a:txBody>
                  <a:tcPr anchor="ctr"/>
                </a:tc>
                <a:tc>
                  <a:txBody>
                    <a:bodyPr/>
                    <a:lstStyle/>
                    <a:p>
                      <a:pPr algn="ctr"/>
                      <a:r>
                        <a:rPr lang="en-US" sz="2400" b="0" dirty="0" smtClean="0">
                          <a:latin typeface="Times New Roman" pitchFamily="18" charset="0"/>
                          <a:cs typeface="Times New Roman" pitchFamily="18" charset="0"/>
                        </a:rPr>
                        <a:t>¾</a:t>
                      </a:r>
                      <a:r>
                        <a:rPr lang="en-US" sz="2400" b="0" baseline="0" dirty="0" smtClean="0">
                          <a:latin typeface="Times New Roman" pitchFamily="18" charset="0"/>
                          <a:cs typeface="Times New Roman" pitchFamily="18" charset="0"/>
                        </a:rPr>
                        <a:t>  - 1 ½ cups (3 to 6 gulps)</a:t>
                      </a:r>
                      <a:endParaRPr lang="en-US" sz="2400" b="0" dirty="0">
                        <a:latin typeface="Times New Roman" pitchFamily="18" charset="0"/>
                        <a:cs typeface="Times New Roman" pitchFamily="18" charset="0"/>
                      </a:endParaRPr>
                    </a:p>
                  </a:txBody>
                  <a:tcPr anchor="ctr"/>
                </a:tc>
              </a:tr>
              <a:tr h="1221311">
                <a:tc>
                  <a:txBody>
                    <a:bodyPr/>
                    <a:lstStyle/>
                    <a:p>
                      <a:pPr algn="ctr"/>
                      <a:r>
                        <a:rPr lang="en-US" sz="2400" b="0" dirty="0" smtClean="0">
                          <a:latin typeface="Times New Roman" pitchFamily="18" charset="0"/>
                          <a:cs typeface="Times New Roman" pitchFamily="18" charset="0"/>
                        </a:rPr>
                        <a:t>After activity</a:t>
                      </a:r>
                      <a:endParaRPr lang="en-US" sz="2400" b="0" dirty="0">
                        <a:latin typeface="Times New Roman" pitchFamily="18" charset="0"/>
                        <a:cs typeface="Times New Roman" pitchFamily="18" charset="0"/>
                      </a:endParaRPr>
                    </a:p>
                  </a:txBody>
                  <a:tcPr anchor="ctr"/>
                </a:tc>
                <a:tc>
                  <a:txBody>
                    <a:bodyPr/>
                    <a:lstStyle/>
                    <a:p>
                      <a:pPr algn="ctr"/>
                      <a:r>
                        <a:rPr lang="en-US" sz="2400" b="0" dirty="0" smtClean="0">
                          <a:latin typeface="Times New Roman" pitchFamily="18" charset="0"/>
                          <a:cs typeface="Times New Roman" pitchFamily="18" charset="0"/>
                        </a:rPr>
                        <a:t>2 – 3 cups for every pound lost during activity</a:t>
                      </a:r>
                      <a:endParaRPr lang="en-US" sz="2400" b="0" dirty="0">
                        <a:latin typeface="Times New Roman" pitchFamily="18" charset="0"/>
                        <a:cs typeface="Times New Roman" pitchFamily="18" charset="0"/>
                      </a:endParaRPr>
                    </a:p>
                  </a:txBody>
                  <a:tcPr anchor="ctr"/>
                </a:tc>
              </a:tr>
            </a:tbl>
          </a:graphicData>
        </a:graphic>
      </p:graphicFrame>
      <p:graphicFrame>
        <p:nvGraphicFramePr>
          <p:cNvPr id="8" name="Content Placeholder 3"/>
          <p:cNvGraphicFramePr>
            <a:graphicFrameLocks/>
          </p:cNvGraphicFramePr>
          <p:nvPr>
            <p:extLst>
              <p:ext uri="{D42A27DB-BD31-4B8C-83A1-F6EECF244321}">
                <p14:modId xmlns:p14="http://schemas.microsoft.com/office/powerpoint/2010/main" val="1022393738"/>
              </p:ext>
            </p:extLst>
          </p:nvPr>
        </p:nvGraphicFramePr>
        <p:xfrm>
          <a:off x="6096000" y="775346"/>
          <a:ext cx="5105400" cy="6082653"/>
        </p:xfrm>
        <a:graphic>
          <a:graphicData uri="http://schemas.openxmlformats.org/drawingml/2006/table">
            <a:tbl>
              <a:tblPr firstRow="1" bandRow="1">
                <a:tableStyleId>{5C22544A-7EE6-4342-B048-85BDC9FD1C3A}</a:tableStyleId>
              </a:tblPr>
              <a:tblGrid>
                <a:gridCol w="2552700"/>
                <a:gridCol w="2552700"/>
              </a:tblGrid>
              <a:tr h="456542">
                <a:tc>
                  <a:txBody>
                    <a:bodyPr/>
                    <a:lstStyle/>
                    <a:p>
                      <a:pPr algn="ctr"/>
                      <a:r>
                        <a:rPr lang="fa-IR" dirty="0" smtClean="0"/>
                        <a:t>زمان مصرف</a:t>
                      </a:r>
                      <a:endParaRPr lang="en-US" dirty="0"/>
                    </a:p>
                  </a:txBody>
                  <a:tcPr anchor="ctr"/>
                </a:tc>
                <a:tc>
                  <a:txBody>
                    <a:bodyPr/>
                    <a:lstStyle/>
                    <a:p>
                      <a:pPr algn="ctr"/>
                      <a:r>
                        <a:rPr lang="fa-IR" dirty="0" smtClean="0"/>
                        <a:t>میزان</a:t>
                      </a:r>
                      <a:r>
                        <a:rPr lang="fa-IR" baseline="0" dirty="0" smtClean="0"/>
                        <a:t> مصرف</a:t>
                      </a:r>
                      <a:endParaRPr lang="en-US" dirty="0"/>
                    </a:p>
                  </a:txBody>
                  <a:tcPr anchor="ctr"/>
                </a:tc>
              </a:tr>
              <a:tr h="1255491">
                <a:tc>
                  <a:txBody>
                    <a:bodyPr/>
                    <a:lstStyle/>
                    <a:p>
                      <a:pPr algn="ctr"/>
                      <a:r>
                        <a:rPr lang="fa-IR" sz="2000" dirty="0" smtClean="0">
                          <a:cs typeface="B Nazanin" panose="00000400000000000000" pitchFamily="2" charset="-78"/>
                        </a:rPr>
                        <a:t>روزانه</a:t>
                      </a:r>
                      <a:endParaRPr lang="en-US" sz="2000" dirty="0">
                        <a:cs typeface="B Nazanin" panose="00000400000000000000" pitchFamily="2" charset="-78"/>
                      </a:endParaRPr>
                    </a:p>
                  </a:txBody>
                  <a:tcPr anchor="ctr"/>
                </a:tc>
                <a:tc>
                  <a:txBody>
                    <a:bodyPr/>
                    <a:lstStyle/>
                    <a:p>
                      <a:pPr algn="ctr"/>
                      <a:r>
                        <a:rPr lang="fa-IR" sz="2000" dirty="0" smtClean="0">
                          <a:cs typeface="B Nazanin" panose="00000400000000000000" pitchFamily="2" charset="-78"/>
                        </a:rPr>
                        <a:t>8 - 10 لیوان برای اجتناب از تشنگی</a:t>
                      </a:r>
                      <a:endParaRPr lang="en-US" sz="2000" dirty="0">
                        <a:cs typeface="B Nazanin" panose="00000400000000000000" pitchFamily="2" charset="-78"/>
                      </a:endParaRPr>
                    </a:p>
                  </a:txBody>
                  <a:tcPr anchor="ctr"/>
                </a:tc>
              </a:tr>
              <a:tr h="875039">
                <a:tc>
                  <a:txBody>
                    <a:bodyPr/>
                    <a:lstStyle/>
                    <a:p>
                      <a:pPr algn="ctr"/>
                      <a:r>
                        <a:rPr lang="fa-IR" sz="2000" dirty="0" smtClean="0">
                          <a:cs typeface="B Nazanin" panose="00000400000000000000" pitchFamily="2" charset="-78"/>
                        </a:rPr>
                        <a:t>2 تا 3 ساعت</a:t>
                      </a:r>
                    </a:p>
                    <a:p>
                      <a:pPr algn="ctr"/>
                      <a:r>
                        <a:rPr lang="fa-IR" sz="2000" dirty="0" smtClean="0">
                          <a:cs typeface="B Nazanin" panose="00000400000000000000" pitchFamily="2" charset="-78"/>
                        </a:rPr>
                        <a:t> قبل از فعالیت</a:t>
                      </a:r>
                      <a:endParaRPr lang="en-US" sz="2000" dirty="0">
                        <a:cs typeface="B Nazanin" panose="00000400000000000000" pitchFamily="2" charset="-78"/>
                      </a:endParaRPr>
                    </a:p>
                  </a:txBody>
                  <a:tcPr anchor="ctr"/>
                </a:tc>
                <a:tc>
                  <a:txBody>
                    <a:bodyPr/>
                    <a:lstStyle/>
                    <a:p>
                      <a:pPr algn="ctr"/>
                      <a:r>
                        <a:rPr lang="fa-IR" sz="1800" b="1" dirty="0" smtClean="0">
                          <a:cs typeface="B Nazanin" panose="00000400000000000000" pitchFamily="2" charset="-78"/>
                        </a:rPr>
                        <a:t>2 - 1/5 لیوان</a:t>
                      </a:r>
                      <a:endParaRPr lang="en-US" sz="1800" b="1" dirty="0">
                        <a:cs typeface="B Nazanin" panose="00000400000000000000" pitchFamily="2" charset="-78"/>
                      </a:endParaRPr>
                    </a:p>
                  </a:txBody>
                  <a:tcPr anchor="ctr"/>
                </a:tc>
              </a:tr>
              <a:tr h="875039">
                <a:tc>
                  <a:txBody>
                    <a:bodyPr/>
                    <a:lstStyle/>
                    <a:p>
                      <a:pPr algn="ctr"/>
                      <a:r>
                        <a:rPr lang="fa-IR" sz="2000" dirty="0" smtClean="0">
                          <a:cs typeface="B Nazanin" panose="00000400000000000000" pitchFamily="2" charset="-78"/>
                        </a:rPr>
                        <a:t>10 تا 20 دقیقه قبل از فعالیت</a:t>
                      </a:r>
                      <a:endParaRPr lang="en-US" sz="2000" dirty="0">
                        <a:cs typeface="B Nazanin" panose="00000400000000000000" pitchFamily="2" charset="-78"/>
                      </a:endParaRPr>
                    </a:p>
                  </a:txBody>
                  <a:tcPr anchor="ctr"/>
                </a:tc>
                <a:tc>
                  <a:txBody>
                    <a:bodyPr/>
                    <a:lstStyle/>
                    <a:p>
                      <a:pPr algn="ctr"/>
                      <a:r>
                        <a:rPr lang="fa-IR" sz="1800" b="1" dirty="0" smtClean="0">
                          <a:cs typeface="B Nazanin" panose="00000400000000000000" pitchFamily="2" charset="-78"/>
                        </a:rPr>
                        <a:t>1 لیوان</a:t>
                      </a:r>
                      <a:endParaRPr lang="en-US" sz="1800" b="1" dirty="0">
                        <a:cs typeface="B Nazanin" panose="00000400000000000000" pitchFamily="2" charset="-78"/>
                      </a:endParaRPr>
                    </a:p>
                  </a:txBody>
                  <a:tcPr anchor="ctr"/>
                </a:tc>
              </a:tr>
              <a:tr h="1108138">
                <a:tc>
                  <a:txBody>
                    <a:bodyPr/>
                    <a:lstStyle/>
                    <a:p>
                      <a:pPr algn="ctr"/>
                      <a:r>
                        <a:rPr lang="fa-IR" sz="2000" dirty="0" smtClean="0">
                          <a:cs typeface="B Nazanin" panose="00000400000000000000" pitchFamily="2" charset="-78"/>
                        </a:rPr>
                        <a:t>هر 20 تا 30 دقیقه در طول فعالیت</a:t>
                      </a:r>
                      <a:endParaRPr lang="en-US" sz="2000" dirty="0">
                        <a:cs typeface="B Nazanin" panose="00000400000000000000" pitchFamily="2" charset="-78"/>
                      </a:endParaRPr>
                    </a:p>
                  </a:txBody>
                  <a:tcPr anchor="ctr"/>
                </a:tc>
                <a:tc>
                  <a:txBody>
                    <a:bodyPr/>
                    <a:lstStyle/>
                    <a:p>
                      <a:pPr algn="ctr"/>
                      <a:r>
                        <a:rPr lang="fa-IR" sz="2000" b="1" dirty="0" smtClean="0">
                          <a:cs typeface="B Nazanin" panose="00000400000000000000" pitchFamily="2" charset="-78"/>
                        </a:rPr>
                        <a:t>3 تا 6 جرعه</a:t>
                      </a:r>
                      <a:endParaRPr lang="en-US" sz="2000" b="1" dirty="0">
                        <a:cs typeface="B Nazanin" panose="00000400000000000000" pitchFamily="2" charset="-78"/>
                      </a:endParaRPr>
                    </a:p>
                  </a:txBody>
                  <a:tcPr anchor="ctr"/>
                </a:tc>
              </a:tr>
              <a:tr h="1512404">
                <a:tc>
                  <a:txBody>
                    <a:bodyPr/>
                    <a:lstStyle/>
                    <a:p>
                      <a:pPr algn="ctr"/>
                      <a:r>
                        <a:rPr lang="fa-IR" sz="2000" dirty="0" smtClean="0">
                          <a:cs typeface="B Nazanin" panose="00000400000000000000" pitchFamily="2" charset="-78"/>
                        </a:rPr>
                        <a:t>بعد از فعالیت</a:t>
                      </a:r>
                      <a:endParaRPr lang="en-US" sz="2000" dirty="0">
                        <a:cs typeface="B Nazanin" panose="00000400000000000000" pitchFamily="2" charset="-78"/>
                      </a:endParaRPr>
                    </a:p>
                  </a:txBody>
                  <a:tcPr anchor="ctr"/>
                </a:tc>
                <a:tc>
                  <a:txBody>
                    <a:bodyPr/>
                    <a:lstStyle/>
                    <a:p>
                      <a:pPr algn="ctr"/>
                      <a:r>
                        <a:rPr lang="fa-IR" sz="1600" dirty="0" smtClean="0">
                          <a:cs typeface="B Nazanin" panose="00000400000000000000" pitchFamily="2" charset="-78"/>
                        </a:rPr>
                        <a:t>2 تا 3 لیوان برای هر پوند( تقریبا هر نیم کیلو) وزن از دست رفته در فعالیت</a:t>
                      </a:r>
                      <a:endParaRPr lang="en-US" sz="1600" dirty="0">
                        <a:cs typeface="B Nazanin" panose="00000400000000000000" pitchFamily="2" charset="-78"/>
                      </a:endParaRPr>
                    </a:p>
                  </a:txBody>
                  <a:tcPr anchor="ctr"/>
                </a:tc>
              </a:tr>
            </a:tbl>
          </a:graphicData>
        </a:graphic>
      </p:graphicFrame>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0" y="158750"/>
            <a:ext cx="8229600" cy="831850"/>
          </a:xfrm>
        </p:spPr>
        <p:txBody>
          <a:bodyPr>
            <a:normAutofit/>
          </a:bodyPr>
          <a:lstStyle/>
          <a:p>
            <a:pPr algn="r">
              <a:spcBef>
                <a:spcPct val="20000"/>
              </a:spcBef>
              <a:buClr>
                <a:schemeClr val="hlink"/>
              </a:buClr>
            </a:pPr>
            <a:r>
              <a:rPr lang="fa-IR" sz="2800" b="1" dirty="0">
                <a:solidFill>
                  <a:schemeClr val="accent4">
                    <a:lumMod val="10000"/>
                  </a:schemeClr>
                </a:solidFill>
                <a:effectLst/>
                <a:latin typeface="+mn-lt"/>
                <a:ea typeface="+mn-ea"/>
                <a:cs typeface="B Nazanin" panose="00000400000000000000" pitchFamily="2" charset="-78"/>
              </a:rPr>
              <a:t>چه اندازه باید غذا </a:t>
            </a:r>
            <a:r>
              <a:rPr lang="fa-IR" sz="2800" b="1" dirty="0" smtClean="0">
                <a:solidFill>
                  <a:schemeClr val="accent4">
                    <a:lumMod val="10000"/>
                  </a:schemeClr>
                </a:solidFill>
                <a:effectLst/>
                <a:latin typeface="+mn-lt"/>
                <a:ea typeface="+mn-ea"/>
                <a:cs typeface="B Nazanin" panose="00000400000000000000" pitchFamily="2" charset="-78"/>
              </a:rPr>
              <a:t>بخوریم؟!</a:t>
            </a:r>
            <a:endParaRPr lang="fa-IR" sz="2800" b="1" dirty="0">
              <a:solidFill>
                <a:schemeClr val="accent4">
                  <a:lumMod val="10000"/>
                </a:schemeClr>
              </a:solidFill>
              <a:effectLst/>
              <a:latin typeface="+mn-lt"/>
              <a:ea typeface="+mn-ea"/>
              <a:cs typeface="B Nazanin" panose="00000400000000000000" pitchFamily="2" charset="-78"/>
            </a:endParaRPr>
          </a:p>
        </p:txBody>
      </p:sp>
      <p:sp>
        <p:nvSpPr>
          <p:cNvPr id="3" name="Content Placeholder 2"/>
          <p:cNvSpPr>
            <a:spLocks noGrp="1"/>
          </p:cNvSpPr>
          <p:nvPr>
            <p:ph idx="1"/>
          </p:nvPr>
        </p:nvSpPr>
        <p:spPr>
          <a:xfrm>
            <a:off x="651456" y="1118435"/>
            <a:ext cx="11353800" cy="3810000"/>
          </a:xfrm>
        </p:spPr>
        <p:txBody>
          <a:bodyPr>
            <a:normAutofit/>
          </a:bodyPr>
          <a:lstStyle/>
          <a:p>
            <a:pPr marL="0" indent="0" algn="r" rtl="1">
              <a:spcBef>
                <a:spcPct val="0"/>
              </a:spcBef>
              <a:buNone/>
            </a:pPr>
            <a:r>
              <a:rPr lang="fa-IR" dirty="0">
                <a:solidFill>
                  <a:schemeClr val="accent4">
                    <a:lumMod val="10000"/>
                  </a:schemeClr>
                </a:solidFill>
                <a:effectLst/>
                <a:cs typeface="+mj-cs"/>
              </a:rPr>
              <a:t>اگر از ورزشکاران بخواهید وزن خود </a:t>
            </a:r>
            <a:r>
              <a:rPr lang="fa-IR" dirty="0" smtClean="0">
                <a:solidFill>
                  <a:schemeClr val="accent4">
                    <a:lumMod val="10000"/>
                  </a:schemeClr>
                </a:solidFill>
                <a:effectLst/>
                <a:cs typeface="+mj-cs"/>
              </a:rPr>
              <a:t>راحفظ کنند، </a:t>
            </a:r>
            <a:r>
              <a:rPr lang="fa-IR" dirty="0">
                <a:solidFill>
                  <a:schemeClr val="accent4">
                    <a:lumMod val="10000"/>
                  </a:schemeClr>
                </a:solidFill>
                <a:effectLst/>
                <a:cs typeface="+mj-cs"/>
              </a:rPr>
              <a:t>باید روزانه به اندازه فعالیت روزانه کالری دریافت کنند </a:t>
            </a:r>
            <a:r>
              <a:rPr lang="fa-IR" dirty="0" smtClean="0">
                <a:solidFill>
                  <a:schemeClr val="accent4">
                    <a:lumMod val="10000"/>
                  </a:schemeClr>
                </a:solidFill>
                <a:effectLst/>
                <a:cs typeface="+mj-cs"/>
              </a:rPr>
              <a:t>.</a:t>
            </a:r>
            <a:endParaRPr lang="fa-IR" dirty="0">
              <a:solidFill>
                <a:schemeClr val="accent4">
                  <a:lumMod val="10000"/>
                </a:schemeClr>
              </a:solidFill>
              <a:effectLst/>
              <a:cs typeface="+mj-cs"/>
            </a:endParaRPr>
          </a:p>
          <a:p>
            <a:pPr marL="0" indent="0" algn="r">
              <a:spcBef>
                <a:spcPct val="0"/>
              </a:spcBef>
              <a:buNone/>
            </a:pPr>
            <a:r>
              <a:rPr lang="fa-IR" dirty="0">
                <a:solidFill>
                  <a:schemeClr val="accent4">
                    <a:lumMod val="10000"/>
                  </a:schemeClr>
                </a:solidFill>
                <a:effectLst/>
                <a:cs typeface="+mj-cs"/>
              </a:rPr>
              <a:t>اگر از آنها بخواهید وزن خود را کاهش </a:t>
            </a:r>
            <a:r>
              <a:rPr lang="fa-IR" dirty="0" smtClean="0">
                <a:solidFill>
                  <a:schemeClr val="accent4">
                    <a:lumMod val="10000"/>
                  </a:schemeClr>
                </a:solidFill>
                <a:effectLst/>
                <a:cs typeface="+mj-cs"/>
              </a:rPr>
              <a:t>دهند، </a:t>
            </a:r>
            <a:r>
              <a:rPr lang="fa-IR" dirty="0">
                <a:solidFill>
                  <a:schemeClr val="accent4">
                    <a:lumMod val="10000"/>
                  </a:schemeClr>
                </a:solidFill>
                <a:effectLst/>
                <a:cs typeface="+mj-cs"/>
              </a:rPr>
              <a:t>باید کالری کمتری </a:t>
            </a:r>
            <a:r>
              <a:rPr lang="fa-IR" dirty="0" smtClean="0">
                <a:solidFill>
                  <a:schemeClr val="accent4">
                    <a:lumMod val="10000"/>
                  </a:schemeClr>
                </a:solidFill>
                <a:effectLst/>
                <a:cs typeface="+mj-cs"/>
              </a:rPr>
              <a:t>بخورند.</a:t>
            </a:r>
          </a:p>
          <a:p>
            <a:pPr marL="0" indent="0" algn="r">
              <a:spcBef>
                <a:spcPct val="0"/>
              </a:spcBef>
              <a:buNone/>
            </a:pPr>
            <a:r>
              <a:rPr lang="fa-IR" dirty="0" smtClean="0">
                <a:solidFill>
                  <a:schemeClr val="accent4">
                    <a:lumMod val="10000"/>
                  </a:schemeClr>
                </a:solidFill>
                <a:effectLst/>
                <a:cs typeface="+mj-cs"/>
              </a:rPr>
              <a:t> </a:t>
            </a:r>
            <a:r>
              <a:rPr lang="fa-IR" dirty="0">
                <a:solidFill>
                  <a:schemeClr val="accent4">
                    <a:lumMod val="10000"/>
                  </a:schemeClr>
                </a:solidFill>
                <a:effectLst/>
                <a:cs typeface="+mj-cs"/>
              </a:rPr>
              <a:t>برای افزایش وزن، ورزشکار باید کالری بیشتری در مقایسه </a:t>
            </a:r>
            <a:r>
              <a:rPr lang="fa-IR" dirty="0" smtClean="0">
                <a:solidFill>
                  <a:schemeClr val="accent4">
                    <a:lumMod val="10000"/>
                  </a:schemeClr>
                </a:solidFill>
                <a:effectLst/>
                <a:cs typeface="+mj-cs"/>
              </a:rPr>
              <a:t>باآنچه </a:t>
            </a:r>
            <a:r>
              <a:rPr lang="fa-IR" dirty="0">
                <a:solidFill>
                  <a:schemeClr val="accent4">
                    <a:lumMod val="10000"/>
                  </a:schemeClr>
                </a:solidFill>
                <a:effectLst/>
                <a:cs typeface="+mj-cs"/>
              </a:rPr>
              <a:t>می سوزاند </a:t>
            </a:r>
            <a:r>
              <a:rPr lang="fa-IR" dirty="0" smtClean="0">
                <a:solidFill>
                  <a:schemeClr val="accent4">
                    <a:lumMod val="10000"/>
                  </a:schemeClr>
                </a:solidFill>
                <a:effectLst/>
                <a:cs typeface="+mj-cs"/>
              </a:rPr>
              <a:t>بخورد.</a:t>
            </a:r>
            <a:endParaRPr lang="fa-IR" dirty="0">
              <a:solidFill>
                <a:schemeClr val="accent4">
                  <a:lumMod val="10000"/>
                </a:schemeClr>
              </a:solidFill>
              <a:effectLst/>
              <a:cs typeface="+mj-cs"/>
            </a:endParaRPr>
          </a:p>
          <a:p>
            <a:pPr marL="0" indent="0" algn="r">
              <a:spcBef>
                <a:spcPct val="0"/>
              </a:spcBef>
              <a:buNone/>
            </a:pPr>
            <a:r>
              <a:rPr lang="fa-IR" dirty="0">
                <a:solidFill>
                  <a:schemeClr val="accent4">
                    <a:lumMod val="10000"/>
                  </a:schemeClr>
                </a:solidFill>
                <a:effectLst/>
                <a:cs typeface="+mj-cs"/>
              </a:rPr>
              <a:t>معادله کلاسیک تعادل انرژی بیان می کند که اگر مصرف انرژی با دریافت انرژی برابر </a:t>
            </a:r>
            <a:r>
              <a:rPr lang="fa-IR" dirty="0" smtClean="0">
                <a:solidFill>
                  <a:schemeClr val="accent4">
                    <a:lumMod val="10000"/>
                  </a:schemeClr>
                </a:solidFill>
                <a:effectLst/>
                <a:cs typeface="+mj-cs"/>
              </a:rPr>
              <a:t>باشد، وزن </a:t>
            </a:r>
            <a:r>
              <a:rPr lang="fa-IR" dirty="0">
                <a:solidFill>
                  <a:schemeClr val="accent4">
                    <a:lumMod val="10000"/>
                  </a:schemeClr>
                </a:solidFill>
                <a:effectLst/>
                <a:cs typeface="+mj-cs"/>
              </a:rPr>
              <a:t>ثابت می ماند.</a:t>
            </a:r>
          </a:p>
          <a:p>
            <a:pPr marL="0" indent="0" algn="r">
              <a:spcBef>
                <a:spcPct val="0"/>
              </a:spcBef>
              <a:buNone/>
            </a:pPr>
            <a:r>
              <a:rPr lang="fa-IR" dirty="0">
                <a:solidFill>
                  <a:schemeClr val="accent4">
                    <a:lumMod val="10000"/>
                  </a:schemeClr>
                </a:solidFill>
                <a:effectLst/>
                <a:cs typeface="+mj-cs"/>
              </a:rPr>
              <a:t>حفظ و ترکیب وزن بدن نیاز </a:t>
            </a:r>
            <a:r>
              <a:rPr lang="fa-IR" dirty="0" smtClean="0">
                <a:solidFill>
                  <a:schemeClr val="accent4">
                    <a:lumMod val="10000"/>
                  </a:schemeClr>
                </a:solidFill>
                <a:effectLst/>
                <a:cs typeface="+mj-cs"/>
              </a:rPr>
              <a:t>منداین </a:t>
            </a:r>
            <a:r>
              <a:rPr lang="fa-IR" dirty="0">
                <a:solidFill>
                  <a:schemeClr val="accent4">
                    <a:lumMod val="10000"/>
                  </a:schemeClr>
                </a:solidFill>
                <a:effectLst/>
                <a:cs typeface="+mj-cs"/>
              </a:rPr>
              <a:t>است </a:t>
            </a:r>
            <a:r>
              <a:rPr lang="fa-IR" dirty="0" smtClean="0">
                <a:solidFill>
                  <a:schemeClr val="accent4">
                    <a:lumMod val="10000"/>
                  </a:schemeClr>
                </a:solidFill>
                <a:effectLst/>
                <a:cs typeface="+mj-cs"/>
              </a:rPr>
              <a:t>که انرژی </a:t>
            </a:r>
            <a:r>
              <a:rPr lang="fa-IR" dirty="0">
                <a:solidFill>
                  <a:schemeClr val="accent4">
                    <a:lumMod val="10000"/>
                  </a:schemeClr>
                </a:solidFill>
                <a:effectLst/>
                <a:cs typeface="+mj-cs"/>
              </a:rPr>
              <a:t>دریافتی ومصرفی در طول زمان برابر باشند</a:t>
            </a:r>
            <a:r>
              <a:rPr lang="fa-IR" dirty="0" smtClean="0">
                <a:solidFill>
                  <a:schemeClr val="accent4">
                    <a:lumMod val="10000"/>
                  </a:schemeClr>
                </a:solidFill>
                <a:effectLst/>
                <a:cs typeface="+mj-cs"/>
              </a:rPr>
              <a:t>.</a:t>
            </a:r>
            <a:endParaRPr lang="en-US" dirty="0" smtClean="0">
              <a:solidFill>
                <a:schemeClr val="accent4">
                  <a:lumMod val="10000"/>
                </a:schemeClr>
              </a:solidFill>
              <a:effectLst/>
              <a:cs typeface="+mj-cs"/>
            </a:endParaRPr>
          </a:p>
          <a:p>
            <a:pPr marL="0" indent="0" algn="r">
              <a:spcBef>
                <a:spcPct val="0"/>
              </a:spcBef>
              <a:buNone/>
            </a:pPr>
            <a:endParaRPr lang="fa-IR" sz="3500" dirty="0">
              <a:solidFill>
                <a:schemeClr val="accent4">
                  <a:lumMod val="10000"/>
                </a:schemeClr>
              </a:solidFill>
              <a:effectLst/>
              <a:cs typeface="B Nazanin" panose="00000400000000000000" pitchFamily="2" charset="-78"/>
            </a:endParaRPr>
          </a:p>
          <a:p>
            <a:pPr marL="0" indent="0" algn="just">
              <a:buNone/>
            </a:pPr>
            <a:endParaRPr lang="fa-IR" sz="2400" dirty="0">
              <a:solidFill>
                <a:schemeClr val="accent4">
                  <a:lumMod val="10000"/>
                </a:schemeClr>
              </a:solidFill>
              <a:effectLst/>
              <a:cs typeface="B Mitra" pitchFamily="2" charset="-78"/>
            </a:endParaRPr>
          </a:p>
        </p:txBody>
      </p:sp>
      <p:pic>
        <p:nvPicPr>
          <p:cNvPr id="4" name="Picture 22" descr="MCj04348020000[1]"/>
          <p:cNvPicPr>
            <a:picLocks noChangeAspect="1" noChangeArrowheads="1"/>
          </p:cNvPicPr>
          <p:nvPr/>
        </p:nvPicPr>
        <p:blipFill>
          <a:blip r:embed="rId3" cstate="print"/>
          <a:srcRect/>
          <a:stretch>
            <a:fillRect/>
          </a:stretch>
        </p:blipFill>
        <p:spPr bwMode="auto">
          <a:xfrm>
            <a:off x="5459296" y="4826394"/>
            <a:ext cx="4419600" cy="2007632"/>
          </a:xfrm>
          <a:prstGeom prst="rect">
            <a:avLst/>
          </a:prstGeom>
          <a:noFill/>
          <a:ln w="9525">
            <a:noFill/>
            <a:miter lim="800000"/>
            <a:headEnd/>
            <a:tailEnd/>
          </a:ln>
        </p:spPr>
      </p:pic>
      <p:sp>
        <p:nvSpPr>
          <p:cNvPr id="6" name="Rectangle 5"/>
          <p:cNvSpPr/>
          <p:nvPr/>
        </p:nvSpPr>
        <p:spPr>
          <a:xfrm>
            <a:off x="5876872" y="5460878"/>
            <a:ext cx="1285929" cy="369332"/>
          </a:xfrm>
          <a:prstGeom prst="rect">
            <a:avLst/>
          </a:prstGeom>
        </p:spPr>
        <p:txBody>
          <a:bodyPr wrap="none">
            <a:spAutoFit/>
          </a:bodyPr>
          <a:lstStyle/>
          <a:p>
            <a:pPr algn="just">
              <a:buNone/>
            </a:pPr>
            <a:r>
              <a:rPr lang="fa-IR" b="1" dirty="0" smtClean="0">
                <a:solidFill>
                  <a:schemeClr val="accent4">
                    <a:lumMod val="10000"/>
                  </a:schemeClr>
                </a:solidFill>
                <a:effectLst/>
                <a:cs typeface="B Mitra" pitchFamily="2" charset="-78"/>
              </a:rPr>
              <a:t>انرژی دریافتی</a:t>
            </a:r>
            <a:endParaRPr lang="fa-IR" b="1" dirty="0">
              <a:solidFill>
                <a:schemeClr val="accent4">
                  <a:lumMod val="10000"/>
                </a:schemeClr>
              </a:solidFill>
              <a:effectLst/>
              <a:cs typeface="B Mitra" pitchFamily="2" charset="-78"/>
            </a:endParaRPr>
          </a:p>
        </p:txBody>
      </p:sp>
      <p:sp>
        <p:nvSpPr>
          <p:cNvPr id="7" name="Rectangle 6"/>
          <p:cNvSpPr/>
          <p:nvPr/>
        </p:nvSpPr>
        <p:spPr>
          <a:xfrm>
            <a:off x="8610600" y="5467805"/>
            <a:ext cx="1268296" cy="369332"/>
          </a:xfrm>
          <a:prstGeom prst="rect">
            <a:avLst/>
          </a:prstGeom>
        </p:spPr>
        <p:txBody>
          <a:bodyPr wrap="none">
            <a:spAutoFit/>
          </a:bodyPr>
          <a:lstStyle/>
          <a:p>
            <a:pPr algn="just">
              <a:buNone/>
            </a:pPr>
            <a:r>
              <a:rPr lang="fa-IR" b="1" dirty="0" smtClean="0">
                <a:solidFill>
                  <a:schemeClr val="accent4">
                    <a:lumMod val="10000"/>
                  </a:schemeClr>
                </a:solidFill>
                <a:effectLst/>
                <a:cs typeface="B Mitra" pitchFamily="2" charset="-78"/>
              </a:rPr>
              <a:t>انرژی مصرفی</a:t>
            </a:r>
            <a:endParaRPr lang="fa-IR" b="1" dirty="0">
              <a:solidFill>
                <a:schemeClr val="accent4">
                  <a:lumMod val="10000"/>
                </a:schemeClr>
              </a:solidFill>
              <a:effectLst/>
              <a:cs typeface="B Mitra" pitchFamily="2" charset="-78"/>
            </a:endParaRPr>
          </a:p>
        </p:txBody>
      </p:sp>
      <p:sp>
        <p:nvSpPr>
          <p:cNvPr id="5" name="Rectangle 4"/>
          <p:cNvSpPr/>
          <p:nvPr/>
        </p:nvSpPr>
        <p:spPr>
          <a:xfrm>
            <a:off x="114301" y="5129251"/>
            <a:ext cx="4621095" cy="707886"/>
          </a:xfrm>
          <a:prstGeom prst="rect">
            <a:avLst/>
          </a:prstGeom>
        </p:spPr>
        <p:txBody>
          <a:bodyPr wrap="square">
            <a:spAutoFit/>
          </a:bodyPr>
          <a:lstStyle/>
          <a:p>
            <a:pPr algn="r"/>
            <a:r>
              <a:rPr lang="fa-IR" sz="2000" b="1" dirty="0">
                <a:solidFill>
                  <a:srgbClr val="FF0000"/>
                </a:solidFill>
                <a:cs typeface="B Nazanin" panose="00000400000000000000" pitchFamily="2" charset="-78"/>
              </a:rPr>
              <a:t>مفهوم تعادل کالریک را </a:t>
            </a:r>
            <a:endParaRPr lang="fa-IR" sz="2000" b="1" dirty="0" smtClean="0">
              <a:solidFill>
                <a:srgbClr val="FF0000"/>
              </a:solidFill>
              <a:cs typeface="B Nazanin" panose="00000400000000000000" pitchFamily="2" charset="-78"/>
            </a:endParaRPr>
          </a:p>
          <a:p>
            <a:pPr algn="r"/>
            <a:r>
              <a:rPr lang="fa-IR" sz="2000" b="1" dirty="0" smtClean="0">
                <a:solidFill>
                  <a:srgbClr val="FF0000"/>
                </a:solidFill>
                <a:cs typeface="B Nazanin" panose="00000400000000000000" pitchFamily="2" charset="-78"/>
              </a:rPr>
              <a:t>برای </a:t>
            </a:r>
            <a:r>
              <a:rPr lang="fa-IR" sz="2000" b="1" dirty="0">
                <a:solidFill>
                  <a:srgbClr val="FF0000"/>
                </a:solidFill>
                <a:cs typeface="B Nazanin" panose="00000400000000000000" pitchFamily="2" charset="-78"/>
              </a:rPr>
              <a:t>وزن توضیح دهید؟</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0" y="242456"/>
            <a:ext cx="8229600" cy="527050"/>
          </a:xfrm>
        </p:spPr>
        <p:txBody>
          <a:bodyPr>
            <a:noAutofit/>
          </a:bodyPr>
          <a:lstStyle/>
          <a:p>
            <a:pPr algn="r">
              <a:buClr>
                <a:schemeClr val="hlink"/>
              </a:buClr>
            </a:pPr>
            <a:r>
              <a:rPr lang="fa-IR" sz="2800" dirty="0">
                <a:solidFill>
                  <a:schemeClr val="accent4">
                    <a:lumMod val="10000"/>
                  </a:schemeClr>
                </a:solidFill>
                <a:latin typeface="+mn-lt"/>
                <a:ea typeface="+mn-ea"/>
                <a:cs typeface="B Nazanin" panose="00000400000000000000" pitchFamily="2" charset="-78"/>
              </a:rPr>
              <a:t>غذای پیش از مسابقه :</a:t>
            </a:r>
          </a:p>
        </p:txBody>
      </p:sp>
      <p:sp>
        <p:nvSpPr>
          <p:cNvPr id="3" name="Content Placeholder 2"/>
          <p:cNvSpPr>
            <a:spLocks noGrp="1"/>
          </p:cNvSpPr>
          <p:nvPr>
            <p:ph idx="1"/>
          </p:nvPr>
        </p:nvSpPr>
        <p:spPr>
          <a:xfrm>
            <a:off x="180304" y="734089"/>
            <a:ext cx="11887200" cy="5478894"/>
          </a:xfrm>
        </p:spPr>
        <p:txBody>
          <a:bodyPr>
            <a:noAutofit/>
          </a:bodyPr>
          <a:lstStyle/>
          <a:p>
            <a:pPr marL="0" indent="0" algn="r">
              <a:spcBef>
                <a:spcPct val="0"/>
              </a:spcBef>
              <a:buNone/>
            </a:pPr>
            <a:r>
              <a:rPr lang="fa-IR" sz="2400" dirty="0">
                <a:solidFill>
                  <a:schemeClr val="accent4">
                    <a:lumMod val="10000"/>
                  </a:schemeClr>
                </a:solidFill>
                <a:effectLst/>
                <a:cs typeface="B Nazanin" panose="00000400000000000000" pitchFamily="2" charset="-78"/>
              </a:rPr>
              <a:t>هدف از سوخت رسانی پیش از مسابقه خوردن کربوهیدرات کافی است تا عضلات به طور کامل گلیکوژن را بارگیری کنند و بدن به خوبی آب رسانی شود . </a:t>
            </a:r>
          </a:p>
          <a:p>
            <a:pPr marL="0" indent="0" algn="r">
              <a:spcBef>
                <a:spcPct val="0"/>
              </a:spcBef>
              <a:buNone/>
            </a:pPr>
            <a:r>
              <a:rPr lang="fa-IR" sz="2400" dirty="0">
                <a:solidFill>
                  <a:schemeClr val="accent4">
                    <a:lumMod val="10000"/>
                  </a:schemeClr>
                </a:solidFill>
                <a:effectLst/>
                <a:cs typeface="B Nazanin" panose="00000400000000000000" pitchFamily="2" charset="-78"/>
              </a:rPr>
              <a:t>خوردن بیش از حد کربوهیدرات باعث اختلالات گوارشی می شود .</a:t>
            </a:r>
          </a:p>
          <a:p>
            <a:pPr marL="0" indent="0" algn="r">
              <a:spcBef>
                <a:spcPct val="0"/>
              </a:spcBef>
              <a:buNone/>
            </a:pPr>
            <a:endParaRPr lang="fa-IR" sz="3200" dirty="0">
              <a:solidFill>
                <a:schemeClr val="accent4">
                  <a:lumMod val="10000"/>
                </a:schemeClr>
              </a:solidFill>
              <a:effectLst/>
              <a:cs typeface="B Nazanin" panose="00000400000000000000" pitchFamily="2" charset="-78"/>
            </a:endParaRPr>
          </a:p>
          <a:p>
            <a:pPr marL="0" indent="0" algn="r">
              <a:spcBef>
                <a:spcPct val="0"/>
              </a:spcBef>
              <a:buNone/>
            </a:pPr>
            <a:r>
              <a:rPr lang="fa-IR" sz="3200" dirty="0">
                <a:solidFill>
                  <a:schemeClr val="accent4">
                    <a:lumMod val="10000"/>
                  </a:schemeClr>
                </a:solidFill>
                <a:effectLst/>
                <a:cs typeface="B Nazanin" panose="00000400000000000000" pitchFamily="2" charset="-78"/>
              </a:rPr>
              <a:t>چه غذایی بخوریم ؟</a:t>
            </a:r>
          </a:p>
          <a:p>
            <a:pPr marL="0" indent="0" algn="r">
              <a:spcBef>
                <a:spcPct val="0"/>
              </a:spcBef>
              <a:buNone/>
            </a:pPr>
            <a:r>
              <a:rPr lang="fa-IR" sz="2400" dirty="0">
                <a:solidFill>
                  <a:schemeClr val="accent4">
                    <a:lumMod val="10000"/>
                  </a:schemeClr>
                </a:solidFill>
                <a:effectLst/>
                <a:cs typeface="B Nazanin" panose="00000400000000000000" pitchFamily="2" charset="-78"/>
              </a:rPr>
              <a:t>ورزشکاران باید هرروز غذا بخورند تا عضلات سوخت رسانی شوند .</a:t>
            </a:r>
          </a:p>
          <a:p>
            <a:pPr marL="0" indent="0" algn="r">
              <a:spcBef>
                <a:spcPct val="0"/>
              </a:spcBef>
              <a:buNone/>
            </a:pPr>
            <a:r>
              <a:rPr lang="fa-IR" sz="2400" dirty="0">
                <a:solidFill>
                  <a:schemeClr val="accent4">
                    <a:lumMod val="10000"/>
                  </a:schemeClr>
                </a:solidFill>
                <a:effectLst/>
                <a:cs typeface="B Nazanin" panose="00000400000000000000" pitchFamily="2" charset="-78"/>
              </a:rPr>
              <a:t>اگر برای بیشتر از 60 تا 90 دقیقه فعالیت ورزشی می </a:t>
            </a:r>
            <a:r>
              <a:rPr lang="fa-IR" sz="2400" dirty="0" smtClean="0">
                <a:solidFill>
                  <a:schemeClr val="accent4">
                    <a:lumMod val="10000"/>
                  </a:schemeClr>
                </a:solidFill>
                <a:effectLst/>
                <a:cs typeface="B Nazanin" panose="00000400000000000000" pitchFamily="2" charset="-78"/>
              </a:rPr>
              <a:t>کنید،کربوهیدرات </a:t>
            </a:r>
            <a:r>
              <a:rPr lang="fa-IR" sz="2400" dirty="0">
                <a:solidFill>
                  <a:schemeClr val="accent4">
                    <a:lumMod val="10000"/>
                  </a:schemeClr>
                </a:solidFill>
                <a:effectLst/>
                <a:cs typeface="B Nazanin" panose="00000400000000000000" pitchFamily="2" charset="-78"/>
              </a:rPr>
              <a:t>با شاخص قندی کم تا متوسط </a:t>
            </a:r>
            <a:r>
              <a:rPr lang="fa-IR" sz="2400" dirty="0" smtClean="0">
                <a:solidFill>
                  <a:schemeClr val="accent4">
                    <a:lumMod val="10000"/>
                  </a:schemeClr>
                </a:solidFill>
                <a:effectLst/>
                <a:cs typeface="B Nazanin" panose="00000400000000000000" pitchFamily="2" charset="-78"/>
              </a:rPr>
              <a:t>راانتخاب کنید.(اینها </a:t>
            </a:r>
            <a:r>
              <a:rPr lang="fa-IR" sz="2400" dirty="0">
                <a:solidFill>
                  <a:schemeClr val="accent4">
                    <a:lumMod val="10000"/>
                  </a:schemeClr>
                </a:solidFill>
                <a:effectLst/>
                <a:cs typeface="B Nazanin" panose="00000400000000000000" pitchFamily="2" charset="-78"/>
              </a:rPr>
              <a:t>میزان قند خون را با سرعت کمتری افزایش می </a:t>
            </a:r>
            <a:r>
              <a:rPr lang="fa-IR" sz="2400" dirty="0" smtClean="0">
                <a:solidFill>
                  <a:schemeClr val="accent4">
                    <a:lumMod val="10000"/>
                  </a:schemeClr>
                </a:solidFill>
                <a:effectLst/>
                <a:cs typeface="B Nazanin" panose="00000400000000000000" pitchFamily="2" charset="-78"/>
              </a:rPr>
              <a:t>دهند). </a:t>
            </a:r>
            <a:endParaRPr lang="fa-IR" sz="2400" dirty="0">
              <a:solidFill>
                <a:schemeClr val="accent4">
                  <a:lumMod val="10000"/>
                </a:schemeClr>
              </a:solidFill>
              <a:effectLst/>
              <a:cs typeface="B Nazanin" panose="00000400000000000000" pitchFamily="2" charset="-78"/>
            </a:endParaRPr>
          </a:p>
          <a:p>
            <a:pPr marL="0" indent="0" algn="r">
              <a:spcBef>
                <a:spcPct val="0"/>
              </a:spcBef>
              <a:buNone/>
            </a:pPr>
            <a:r>
              <a:rPr lang="fa-IR" sz="2400" dirty="0">
                <a:solidFill>
                  <a:schemeClr val="accent4">
                    <a:lumMod val="10000"/>
                  </a:schemeClr>
                </a:solidFill>
                <a:effectLst/>
                <a:cs typeface="B Nazanin" panose="00000400000000000000" pitchFamily="2" charset="-78"/>
              </a:rPr>
              <a:t>مصرف پروتئین های پرچرب مانند </a:t>
            </a:r>
            <a:r>
              <a:rPr lang="fa-IR" sz="2400" dirty="0" smtClean="0">
                <a:solidFill>
                  <a:schemeClr val="accent4">
                    <a:lumMod val="10000"/>
                  </a:schemeClr>
                </a:solidFill>
                <a:effectLst/>
                <a:cs typeface="B Nazanin" panose="00000400000000000000" pitchFamily="2" charset="-78"/>
              </a:rPr>
              <a:t>پنیر، </a:t>
            </a:r>
            <a:r>
              <a:rPr lang="fa-IR" sz="2400" dirty="0">
                <a:solidFill>
                  <a:schemeClr val="accent4">
                    <a:lumMod val="10000"/>
                  </a:schemeClr>
                </a:solidFill>
                <a:effectLst/>
                <a:cs typeface="B Nazanin" panose="00000400000000000000" pitchFamily="2" charset="-78"/>
              </a:rPr>
              <a:t>استیک </a:t>
            </a:r>
            <a:r>
              <a:rPr lang="fa-IR" sz="2400" dirty="0" smtClean="0">
                <a:solidFill>
                  <a:schemeClr val="accent4">
                    <a:lumMod val="10000"/>
                  </a:schemeClr>
                </a:solidFill>
                <a:effectLst/>
                <a:cs typeface="B Nazanin" panose="00000400000000000000" pitchFamily="2" charset="-78"/>
              </a:rPr>
              <a:t>گوشت، </a:t>
            </a:r>
            <a:r>
              <a:rPr lang="fa-IR" sz="2400" dirty="0">
                <a:solidFill>
                  <a:schemeClr val="accent4">
                    <a:lumMod val="10000"/>
                  </a:schemeClr>
                </a:solidFill>
                <a:effectLst/>
                <a:cs typeface="B Nazanin" panose="00000400000000000000" pitchFamily="2" charset="-78"/>
              </a:rPr>
              <a:t>همبرگر </a:t>
            </a:r>
            <a:r>
              <a:rPr lang="fa-IR" sz="2400" dirty="0" smtClean="0">
                <a:solidFill>
                  <a:schemeClr val="accent4">
                    <a:lumMod val="10000"/>
                  </a:schemeClr>
                </a:solidFill>
                <a:effectLst/>
                <a:cs typeface="B Nazanin" panose="00000400000000000000" pitchFamily="2" charset="-78"/>
              </a:rPr>
              <a:t>وکره </a:t>
            </a:r>
            <a:r>
              <a:rPr lang="fa-IR" sz="2400" dirty="0">
                <a:solidFill>
                  <a:schemeClr val="accent4">
                    <a:lumMod val="10000"/>
                  </a:schemeClr>
                </a:solidFill>
                <a:effectLst/>
                <a:cs typeface="B Nazanin" panose="00000400000000000000" pitchFamily="2" charset="-78"/>
              </a:rPr>
              <a:t>را محدود </a:t>
            </a:r>
            <a:r>
              <a:rPr lang="fa-IR" sz="2400" dirty="0" smtClean="0">
                <a:solidFill>
                  <a:schemeClr val="accent4">
                    <a:lumMod val="10000"/>
                  </a:schemeClr>
                </a:solidFill>
                <a:effectLst/>
                <a:cs typeface="B Nazanin" panose="00000400000000000000" pitchFamily="2" charset="-78"/>
              </a:rPr>
              <a:t>کنید.</a:t>
            </a:r>
            <a:endParaRPr lang="fa-IR" sz="2400" dirty="0">
              <a:solidFill>
                <a:schemeClr val="accent4">
                  <a:lumMod val="10000"/>
                </a:schemeClr>
              </a:solidFill>
              <a:effectLst/>
              <a:cs typeface="B Nazanin" panose="00000400000000000000" pitchFamily="2" charset="-78"/>
            </a:endParaRPr>
          </a:p>
          <a:p>
            <a:pPr marL="0" indent="0" algn="r">
              <a:spcBef>
                <a:spcPct val="0"/>
              </a:spcBef>
              <a:buNone/>
            </a:pPr>
            <a:r>
              <a:rPr lang="fa-IR" sz="2400" dirty="0">
                <a:solidFill>
                  <a:schemeClr val="accent4">
                    <a:lumMod val="10000"/>
                  </a:schemeClr>
                </a:solidFill>
                <a:effectLst/>
                <a:cs typeface="B Nazanin" panose="00000400000000000000" pitchFamily="2" charset="-78"/>
              </a:rPr>
              <a:t>غذاهایی بخورید که با آنها آشنایید و به راحتی هضم می شوند .</a:t>
            </a:r>
          </a:p>
          <a:p>
            <a:pPr marL="0" indent="0" algn="r">
              <a:spcBef>
                <a:spcPct val="0"/>
              </a:spcBef>
              <a:buNone/>
            </a:pPr>
            <a:r>
              <a:rPr lang="fa-IR" sz="2400" dirty="0">
                <a:solidFill>
                  <a:schemeClr val="accent4">
                    <a:lumMod val="10000"/>
                  </a:schemeClr>
                </a:solidFill>
                <a:effectLst/>
                <a:cs typeface="B Nazanin" panose="00000400000000000000" pitchFamily="2" charset="-78"/>
              </a:rPr>
              <a:t>غذاهایی را که شاخص قندی بالایی دارند </a:t>
            </a:r>
            <a:r>
              <a:rPr lang="fa-IR" sz="2400" dirty="0" smtClean="0">
                <a:solidFill>
                  <a:schemeClr val="accent4">
                    <a:lumMod val="10000"/>
                  </a:schemeClr>
                </a:solidFill>
                <a:effectLst/>
                <a:cs typeface="B Nazanin" panose="00000400000000000000" pitchFamily="2" charset="-78"/>
              </a:rPr>
              <a:t>بااحتیاط </a:t>
            </a:r>
            <a:r>
              <a:rPr lang="fa-IR" sz="2400" dirty="0">
                <a:solidFill>
                  <a:schemeClr val="accent4">
                    <a:lumMod val="10000"/>
                  </a:schemeClr>
                </a:solidFill>
                <a:effectLst/>
                <a:cs typeface="B Nazanin" panose="00000400000000000000" pitchFamily="2" charset="-78"/>
              </a:rPr>
              <a:t>مصرف کنید </a:t>
            </a:r>
            <a:r>
              <a:rPr lang="fa-IR" sz="2400" dirty="0" smtClean="0">
                <a:solidFill>
                  <a:schemeClr val="accent4">
                    <a:lumMod val="10000"/>
                  </a:schemeClr>
                </a:solidFill>
                <a:effectLst/>
                <a:cs typeface="B Nazanin" panose="00000400000000000000" pitchFamily="2" charset="-78"/>
              </a:rPr>
              <a:t>.</a:t>
            </a:r>
            <a:endParaRPr lang="en-US" sz="2400" dirty="0" smtClean="0">
              <a:solidFill>
                <a:schemeClr val="accent4">
                  <a:lumMod val="10000"/>
                </a:schemeClr>
              </a:solidFill>
              <a:effectLst/>
              <a:cs typeface="B Nazanin" panose="00000400000000000000" pitchFamily="2" charset="-78"/>
            </a:endParaRPr>
          </a:p>
          <a:p>
            <a:pPr marL="0" indent="0" algn="r">
              <a:spcBef>
                <a:spcPct val="0"/>
              </a:spcBef>
              <a:buNone/>
            </a:pPr>
            <a:r>
              <a:rPr lang="fa-IR" sz="2400" dirty="0" smtClean="0">
                <a:solidFill>
                  <a:schemeClr val="accent4">
                    <a:lumMod val="10000"/>
                  </a:schemeClr>
                </a:solidFill>
                <a:effectLst/>
                <a:cs typeface="B Nazanin" panose="00000400000000000000" pitchFamily="2" charset="-78"/>
              </a:rPr>
              <a:t> </a:t>
            </a:r>
            <a:endParaRPr lang="fa-IR" sz="2400" dirty="0">
              <a:solidFill>
                <a:schemeClr val="accent4">
                  <a:lumMod val="10000"/>
                </a:schemeClr>
              </a:solidFill>
              <a:effectLst/>
              <a:cs typeface="B Nazanin" panose="00000400000000000000" pitchFamily="2" charset="-78"/>
            </a:endParaRPr>
          </a:p>
          <a:p>
            <a:pPr marL="0" indent="0" algn="r">
              <a:spcBef>
                <a:spcPct val="0"/>
              </a:spcBef>
              <a:buNone/>
            </a:pPr>
            <a:r>
              <a:rPr lang="fa-IR" sz="2000" dirty="0">
                <a:solidFill>
                  <a:srgbClr val="FF0000"/>
                </a:solidFill>
                <a:effectLst/>
                <a:cs typeface="B Nazanin" panose="00000400000000000000" pitchFamily="2" charset="-78"/>
              </a:rPr>
              <a:t>چه مواردی را برای غذای قبل از مسابقه باید در نظر بگیریم(4 مورد</a:t>
            </a:r>
            <a:r>
              <a:rPr lang="fa-IR" sz="2000" dirty="0" smtClean="0">
                <a:solidFill>
                  <a:srgbClr val="FF0000"/>
                </a:solidFill>
                <a:effectLst/>
                <a:cs typeface="B Nazanin" panose="00000400000000000000" pitchFamily="2" charset="-78"/>
              </a:rPr>
              <a:t>)</a:t>
            </a:r>
            <a:r>
              <a:rPr lang="fa-IR" sz="2400" dirty="0" smtClean="0">
                <a:solidFill>
                  <a:srgbClr val="FF0000"/>
                </a:solidFill>
                <a:effectLst/>
                <a:cs typeface="B Nazanin" panose="00000400000000000000" pitchFamily="2" charset="-78"/>
              </a:rPr>
              <a:t>.</a:t>
            </a:r>
            <a:endParaRPr lang="fa-IR" sz="2400" dirty="0">
              <a:solidFill>
                <a:srgbClr val="FF0000"/>
              </a:solidFill>
              <a:effectLst/>
              <a:cs typeface="B Nazanin" panose="00000400000000000000" pitchFamily="2" charset="-78"/>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06536" y="304800"/>
            <a:ext cx="8229600" cy="603250"/>
          </a:xfrm>
        </p:spPr>
        <p:txBody>
          <a:bodyPr>
            <a:normAutofit/>
          </a:bodyPr>
          <a:lstStyle/>
          <a:p>
            <a:pPr algn="r">
              <a:buClr>
                <a:schemeClr val="hlink"/>
              </a:buClr>
            </a:pPr>
            <a:r>
              <a:rPr lang="fa-IR" sz="2800" dirty="0">
                <a:solidFill>
                  <a:schemeClr val="accent4">
                    <a:lumMod val="10000"/>
                  </a:schemeClr>
                </a:solidFill>
                <a:latin typeface="+mn-lt"/>
                <a:ea typeface="+mn-ea"/>
                <a:cs typeface="B Nazanin" panose="00000400000000000000" pitchFamily="2" charset="-78"/>
              </a:rPr>
              <a:t>غذای پیش از مسابقه </a:t>
            </a:r>
            <a:r>
              <a:rPr lang="fa-IR" sz="3200" dirty="0">
                <a:solidFill>
                  <a:schemeClr val="accent4">
                    <a:lumMod val="10000"/>
                  </a:schemeClr>
                </a:solidFill>
                <a:latin typeface="+mn-lt"/>
                <a:ea typeface="+mn-ea"/>
                <a:cs typeface="B Nazanin" panose="00000400000000000000" pitchFamily="2" charset="-78"/>
              </a:rPr>
              <a:t>:</a:t>
            </a:r>
          </a:p>
        </p:txBody>
      </p:sp>
      <p:sp>
        <p:nvSpPr>
          <p:cNvPr id="3" name="Content Placeholder 2"/>
          <p:cNvSpPr>
            <a:spLocks noGrp="1"/>
          </p:cNvSpPr>
          <p:nvPr>
            <p:ph idx="1"/>
          </p:nvPr>
        </p:nvSpPr>
        <p:spPr>
          <a:xfrm>
            <a:off x="148936" y="894195"/>
            <a:ext cx="11887200" cy="5292725"/>
          </a:xfrm>
        </p:spPr>
        <p:txBody>
          <a:bodyPr>
            <a:noAutofit/>
          </a:bodyPr>
          <a:lstStyle/>
          <a:p>
            <a:pPr marL="0" indent="0" algn="r">
              <a:spcBef>
                <a:spcPct val="0"/>
              </a:spcBef>
              <a:buNone/>
            </a:pPr>
            <a:r>
              <a:rPr lang="fa-IR" sz="3200" dirty="0">
                <a:solidFill>
                  <a:schemeClr val="accent4">
                    <a:lumMod val="10000"/>
                  </a:schemeClr>
                </a:solidFill>
                <a:effectLst/>
                <a:cs typeface="B Nazanin" panose="00000400000000000000" pitchFamily="2" charset="-78"/>
              </a:rPr>
              <a:t>چه موقع غذا </a:t>
            </a:r>
            <a:r>
              <a:rPr lang="fa-IR" sz="3200" dirty="0" smtClean="0">
                <a:solidFill>
                  <a:schemeClr val="accent4">
                    <a:lumMod val="10000"/>
                  </a:schemeClr>
                </a:solidFill>
                <a:effectLst/>
                <a:cs typeface="B Nazanin" panose="00000400000000000000" pitchFamily="2" charset="-78"/>
              </a:rPr>
              <a:t>بخوریم؟</a:t>
            </a:r>
            <a:endParaRPr lang="fa-IR" sz="2400" dirty="0">
              <a:solidFill>
                <a:schemeClr val="accent4">
                  <a:lumMod val="10000"/>
                </a:schemeClr>
              </a:solidFill>
              <a:effectLst/>
              <a:cs typeface="B Nazanin" panose="00000400000000000000" pitchFamily="2" charset="-78"/>
            </a:endParaRPr>
          </a:p>
          <a:p>
            <a:pPr marL="0" indent="0" algn="r" rtl="1">
              <a:spcBef>
                <a:spcPct val="0"/>
              </a:spcBef>
              <a:buNone/>
            </a:pPr>
            <a:r>
              <a:rPr lang="fa-IR" sz="2400" dirty="0">
                <a:solidFill>
                  <a:schemeClr val="accent4">
                    <a:lumMod val="10000"/>
                  </a:schemeClr>
                </a:solidFill>
                <a:effectLst/>
                <a:cs typeface="B Nazanin" panose="00000400000000000000" pitchFamily="2" charset="-78"/>
              </a:rPr>
              <a:t>دربارۀ غذاها زمان های زیر را رعایت کنید تا قبل از آنکه از نظر جسمانی فعال </a:t>
            </a:r>
            <a:r>
              <a:rPr lang="fa-IR" sz="2400" dirty="0" smtClean="0">
                <a:solidFill>
                  <a:schemeClr val="accent4">
                    <a:lumMod val="10000"/>
                  </a:schemeClr>
                </a:solidFill>
                <a:effectLst/>
                <a:cs typeface="B Nazanin" panose="00000400000000000000" pitchFamily="2" charset="-78"/>
              </a:rPr>
              <a:t>شوید، </a:t>
            </a:r>
            <a:r>
              <a:rPr lang="fa-IR" sz="2400" dirty="0">
                <a:solidFill>
                  <a:schemeClr val="accent4">
                    <a:lumMod val="10000"/>
                  </a:schemeClr>
                </a:solidFill>
                <a:effectLst/>
                <a:cs typeface="B Nazanin" panose="00000400000000000000" pitchFamily="2" charset="-78"/>
              </a:rPr>
              <a:t>غذا هضم شود :</a:t>
            </a:r>
          </a:p>
          <a:p>
            <a:pPr marL="0" indent="0" algn="r">
              <a:spcBef>
                <a:spcPct val="0"/>
              </a:spcBef>
              <a:buNone/>
            </a:pPr>
            <a:r>
              <a:rPr lang="fa-IR" sz="2400" dirty="0">
                <a:solidFill>
                  <a:schemeClr val="accent4">
                    <a:lumMod val="10000"/>
                  </a:schemeClr>
                </a:solidFill>
                <a:effectLst/>
                <a:cs typeface="B Nazanin" panose="00000400000000000000" pitchFamily="2" charset="-78"/>
              </a:rPr>
              <a:t>1 ساعت برای خوراک سبک(انواع سالاد،میوه ها و ...)</a:t>
            </a:r>
          </a:p>
          <a:p>
            <a:pPr marL="0" indent="0" algn="r">
              <a:spcBef>
                <a:spcPct val="0"/>
              </a:spcBef>
              <a:buNone/>
            </a:pPr>
            <a:r>
              <a:rPr lang="fa-IR" sz="2400" dirty="0">
                <a:solidFill>
                  <a:schemeClr val="accent4">
                    <a:lumMod val="10000"/>
                  </a:schemeClr>
                </a:solidFill>
                <a:effectLst/>
                <a:cs typeface="B Nazanin" panose="00000400000000000000" pitchFamily="2" charset="-78"/>
              </a:rPr>
              <a:t>1 تا 2 ساعت برای غذاها مخلوط یا مایع(انواع سوپ،آش های مختلف و ...)</a:t>
            </a:r>
          </a:p>
          <a:p>
            <a:pPr marL="0" indent="0" algn="r">
              <a:spcBef>
                <a:spcPct val="0"/>
              </a:spcBef>
              <a:buNone/>
            </a:pPr>
            <a:r>
              <a:rPr lang="fa-IR" sz="2400" dirty="0">
                <a:solidFill>
                  <a:schemeClr val="accent4">
                    <a:lumMod val="10000"/>
                  </a:schemeClr>
                </a:solidFill>
                <a:effectLst/>
                <a:cs typeface="B Nazanin" panose="00000400000000000000" pitchFamily="2" charset="-78"/>
              </a:rPr>
              <a:t>2 تا 3 ساعت برای وعده غذای کوچک(میزان کربوهیدرات و پروتئین کم،کم کالری)</a:t>
            </a:r>
          </a:p>
          <a:p>
            <a:pPr marL="0" indent="0" algn="r">
              <a:spcBef>
                <a:spcPct val="0"/>
              </a:spcBef>
              <a:buNone/>
            </a:pPr>
            <a:r>
              <a:rPr lang="fa-IR" sz="2400" dirty="0">
                <a:solidFill>
                  <a:schemeClr val="accent4">
                    <a:lumMod val="10000"/>
                  </a:schemeClr>
                </a:solidFill>
                <a:effectLst/>
                <a:cs typeface="B Nazanin" panose="00000400000000000000" pitchFamily="2" charset="-78"/>
              </a:rPr>
              <a:t>3 تا 4 ساعت برای وعده غذای بزرگ(میزان کربوهیدرات و پروتئین زیاد،کالری بالا)</a:t>
            </a:r>
          </a:p>
          <a:p>
            <a:pPr marL="0" indent="0" algn="r">
              <a:spcBef>
                <a:spcPct val="0"/>
              </a:spcBef>
              <a:buNone/>
            </a:pPr>
            <a:r>
              <a:rPr lang="fa-IR" sz="2400" dirty="0">
                <a:solidFill>
                  <a:schemeClr val="accent4">
                    <a:lumMod val="10000"/>
                  </a:schemeClr>
                </a:solidFill>
                <a:effectLst/>
                <a:cs typeface="B Nazanin" panose="00000400000000000000" pitchFamily="2" charset="-78"/>
              </a:rPr>
              <a:t>در مقایسه با فعالیت ورزشی </a:t>
            </a:r>
            <a:r>
              <a:rPr lang="fa-IR" sz="2400" dirty="0" smtClean="0">
                <a:solidFill>
                  <a:schemeClr val="accent4">
                    <a:lumMod val="10000"/>
                  </a:schemeClr>
                </a:solidFill>
                <a:effectLst/>
                <a:cs typeface="B Nazanin" panose="00000400000000000000" pitchFamily="2" charset="-78"/>
              </a:rPr>
              <a:t>سبک، </a:t>
            </a:r>
            <a:r>
              <a:rPr lang="fa-IR" sz="2400" dirty="0">
                <a:solidFill>
                  <a:schemeClr val="accent4">
                    <a:lumMod val="10000"/>
                  </a:schemeClr>
                </a:solidFill>
                <a:effectLst/>
                <a:cs typeface="B Nazanin" panose="00000400000000000000" pitchFamily="2" charset="-78"/>
              </a:rPr>
              <a:t>قبل از فعالیت ورزشی </a:t>
            </a:r>
            <a:r>
              <a:rPr lang="fa-IR" sz="2400" dirty="0" smtClean="0">
                <a:solidFill>
                  <a:schemeClr val="accent4">
                    <a:lumMod val="10000"/>
                  </a:schemeClr>
                </a:solidFill>
                <a:effectLst/>
                <a:cs typeface="B Nazanin" panose="00000400000000000000" pitchFamily="2" charset="-78"/>
              </a:rPr>
              <a:t>شدید </a:t>
            </a:r>
            <a:r>
              <a:rPr lang="fa-IR" sz="2400" dirty="0">
                <a:solidFill>
                  <a:schemeClr val="accent4">
                    <a:lumMod val="10000"/>
                  </a:schemeClr>
                </a:solidFill>
                <a:effectLst/>
                <a:cs typeface="B Nazanin" panose="00000400000000000000" pitchFamily="2" charset="-78"/>
              </a:rPr>
              <a:t>زمان هضم بیشتری را لحاظ کنید .</a:t>
            </a:r>
          </a:p>
          <a:p>
            <a:pPr marL="0" indent="0" algn="r">
              <a:spcBef>
                <a:spcPct val="0"/>
              </a:spcBef>
              <a:buNone/>
            </a:pPr>
            <a:r>
              <a:rPr lang="fa-IR" sz="2400" dirty="0">
                <a:solidFill>
                  <a:schemeClr val="accent4">
                    <a:lumMod val="10000"/>
                  </a:schemeClr>
                </a:solidFill>
                <a:effectLst/>
                <a:cs typeface="B Nazanin" panose="00000400000000000000" pitchFamily="2" charset="-78"/>
              </a:rPr>
              <a:t>اگر قبل از مسابقه عصبی یا بسیار برانگیخته اید و روز مسابقه نمی توانید غذا را تحمل </a:t>
            </a:r>
            <a:r>
              <a:rPr lang="fa-IR" sz="2400" dirty="0" smtClean="0">
                <a:solidFill>
                  <a:schemeClr val="accent4">
                    <a:lumMod val="10000"/>
                  </a:schemeClr>
                </a:solidFill>
                <a:effectLst/>
                <a:cs typeface="B Nazanin" panose="00000400000000000000" pitchFamily="2" charset="-78"/>
              </a:rPr>
              <a:t>کنید، </a:t>
            </a:r>
            <a:r>
              <a:rPr lang="fa-IR" sz="2400" dirty="0">
                <a:solidFill>
                  <a:schemeClr val="accent4">
                    <a:lumMod val="10000"/>
                  </a:schemeClr>
                </a:solidFill>
                <a:effectLst/>
                <a:cs typeface="B Nazanin" panose="00000400000000000000" pitchFamily="2" charset="-78"/>
              </a:rPr>
              <a:t>غذا </a:t>
            </a:r>
            <a:r>
              <a:rPr lang="fa-IR" sz="2400" dirty="0" smtClean="0">
                <a:solidFill>
                  <a:schemeClr val="accent4">
                    <a:lumMod val="10000"/>
                  </a:schemeClr>
                </a:solidFill>
                <a:effectLst/>
                <a:cs typeface="B Nazanin" panose="00000400000000000000" pitchFamily="2" charset="-78"/>
              </a:rPr>
              <a:t>نخورید؛ </a:t>
            </a:r>
            <a:r>
              <a:rPr lang="fa-IR" sz="2400" dirty="0">
                <a:solidFill>
                  <a:schemeClr val="accent4">
                    <a:lumMod val="10000"/>
                  </a:schemeClr>
                </a:solidFill>
                <a:effectLst/>
                <a:cs typeface="B Nazanin" panose="00000400000000000000" pitchFamily="2" charset="-78"/>
              </a:rPr>
              <a:t>اما شب قبل از </a:t>
            </a:r>
            <a:r>
              <a:rPr lang="fa-IR" sz="2400" dirty="0" smtClean="0">
                <a:solidFill>
                  <a:schemeClr val="accent4">
                    <a:lumMod val="10000"/>
                  </a:schemeClr>
                </a:solidFill>
                <a:effectLst/>
                <a:cs typeface="B Nazanin" panose="00000400000000000000" pitchFamily="2" charset="-78"/>
              </a:rPr>
              <a:t>مسابقه، </a:t>
            </a:r>
            <a:r>
              <a:rPr lang="fa-IR" sz="2400" dirty="0">
                <a:solidFill>
                  <a:schemeClr val="accent4">
                    <a:lumMod val="10000"/>
                  </a:schemeClr>
                </a:solidFill>
                <a:effectLst/>
                <a:cs typeface="B Nazanin" panose="00000400000000000000" pitchFamily="2" charset="-78"/>
              </a:rPr>
              <a:t>پیش از خواب یک وعده غذای کوچک را کامل بخورید</a:t>
            </a:r>
            <a:r>
              <a:rPr lang="fa-IR" sz="2400" dirty="0" smtClean="0">
                <a:solidFill>
                  <a:schemeClr val="accent4">
                    <a:lumMod val="10000"/>
                  </a:schemeClr>
                </a:solidFill>
                <a:effectLst/>
                <a:cs typeface="B Nazanin" panose="00000400000000000000" pitchFamily="2" charset="-78"/>
              </a:rPr>
              <a:t>.</a:t>
            </a:r>
            <a:endParaRPr lang="en-US" sz="2400" dirty="0" smtClean="0">
              <a:solidFill>
                <a:schemeClr val="accent4">
                  <a:lumMod val="10000"/>
                </a:schemeClr>
              </a:solidFill>
              <a:effectLst/>
              <a:cs typeface="B Nazanin" panose="00000400000000000000" pitchFamily="2" charset="-78"/>
            </a:endParaRPr>
          </a:p>
          <a:p>
            <a:pPr marL="0" indent="0" algn="r">
              <a:spcBef>
                <a:spcPct val="0"/>
              </a:spcBef>
              <a:buNone/>
            </a:pPr>
            <a:endParaRPr lang="fa-IR" sz="2400" dirty="0">
              <a:solidFill>
                <a:schemeClr val="accent4">
                  <a:lumMod val="10000"/>
                </a:schemeClr>
              </a:solidFill>
              <a:effectLst/>
              <a:cs typeface="B Nazanin" panose="00000400000000000000" pitchFamily="2" charset="-78"/>
            </a:endParaRPr>
          </a:p>
          <a:p>
            <a:pPr marL="0" indent="0" algn="r">
              <a:spcBef>
                <a:spcPct val="0"/>
              </a:spcBef>
              <a:buNone/>
            </a:pPr>
            <a:r>
              <a:rPr lang="fa-IR" sz="2000" dirty="0">
                <a:solidFill>
                  <a:srgbClr val="FF0000"/>
                </a:solidFill>
                <a:effectLst/>
                <a:cs typeface="B Nazanin" panose="00000400000000000000" pitchFamily="2" charset="-78"/>
              </a:rPr>
              <a:t>وعده غذایی سبک،مخلوط،کوچک و بزرگ چه زمانی قبل از مسابقه باید خورده شوند؟</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26099" y="228600"/>
            <a:ext cx="8229600" cy="755650"/>
          </a:xfrm>
        </p:spPr>
        <p:txBody>
          <a:bodyPr>
            <a:noAutofit/>
          </a:bodyPr>
          <a:lstStyle/>
          <a:p>
            <a:pPr algn="r">
              <a:buClr>
                <a:schemeClr val="hlink"/>
              </a:buClr>
            </a:pPr>
            <a:r>
              <a:rPr lang="fa-IR" sz="2400" b="1" dirty="0">
                <a:solidFill>
                  <a:schemeClr val="accent4">
                    <a:lumMod val="10000"/>
                  </a:schemeClr>
                </a:solidFill>
                <a:latin typeface="+mn-lt"/>
                <a:ea typeface="+mn-ea"/>
                <a:cs typeface="B Nazanin" panose="00000400000000000000" pitchFamily="2" charset="-78"/>
              </a:rPr>
              <a:t>خوردن غذا هنگام فعالیت  های ورزشی استقامتی :</a:t>
            </a:r>
          </a:p>
        </p:txBody>
      </p:sp>
      <p:sp>
        <p:nvSpPr>
          <p:cNvPr id="3" name="Content Placeholder 2"/>
          <p:cNvSpPr>
            <a:spLocks noGrp="1"/>
          </p:cNvSpPr>
          <p:nvPr>
            <p:ph idx="1"/>
          </p:nvPr>
        </p:nvSpPr>
        <p:spPr>
          <a:xfrm>
            <a:off x="76200" y="1295400"/>
            <a:ext cx="11963400" cy="5562600"/>
          </a:xfrm>
        </p:spPr>
        <p:txBody>
          <a:bodyPr>
            <a:noAutofit/>
          </a:bodyPr>
          <a:lstStyle/>
          <a:p>
            <a:pPr marL="0" indent="0" algn="r" rtl="1">
              <a:spcBef>
                <a:spcPct val="0"/>
              </a:spcBef>
              <a:buNone/>
            </a:pPr>
            <a:r>
              <a:rPr lang="fa-IR" dirty="0">
                <a:solidFill>
                  <a:schemeClr val="accent4">
                    <a:lumMod val="10000"/>
                  </a:schemeClr>
                </a:solidFill>
                <a:cs typeface="B Nazanin" panose="00000400000000000000" pitchFamily="2" charset="-78"/>
              </a:rPr>
              <a:t>در فعالیت هایی که </a:t>
            </a:r>
            <a:r>
              <a:rPr lang="fa-IR" dirty="0" smtClean="0">
                <a:solidFill>
                  <a:schemeClr val="accent4">
                    <a:lumMod val="10000"/>
                  </a:schemeClr>
                </a:solidFill>
                <a:cs typeface="B Nazanin" panose="00000400000000000000" pitchFamily="2" charset="-78"/>
              </a:rPr>
              <a:t>بیشتراز1 </a:t>
            </a:r>
            <a:r>
              <a:rPr lang="fa-IR" dirty="0">
                <a:solidFill>
                  <a:schemeClr val="accent4">
                    <a:lumMod val="10000"/>
                  </a:schemeClr>
                </a:solidFill>
                <a:cs typeface="B Nazanin" panose="00000400000000000000" pitchFamily="2" charset="-78"/>
              </a:rPr>
              <a:t>ساعت طول می </a:t>
            </a:r>
            <a:r>
              <a:rPr lang="fa-IR" dirty="0" smtClean="0">
                <a:solidFill>
                  <a:schemeClr val="accent4">
                    <a:lumMod val="10000"/>
                  </a:schemeClr>
                </a:solidFill>
                <a:cs typeface="B Nazanin" panose="00000400000000000000" pitchFamily="2" charset="-78"/>
              </a:rPr>
              <a:t>کشند، </a:t>
            </a:r>
            <a:r>
              <a:rPr lang="fa-IR" dirty="0">
                <a:solidFill>
                  <a:schemeClr val="accent4">
                    <a:lumMod val="10000"/>
                  </a:schemeClr>
                </a:solidFill>
                <a:cs typeface="B Nazanin" panose="00000400000000000000" pitchFamily="2" charset="-78"/>
              </a:rPr>
              <a:t>متخصصان </a:t>
            </a:r>
            <a:r>
              <a:rPr lang="fa-IR" dirty="0" smtClean="0">
                <a:solidFill>
                  <a:schemeClr val="accent4">
                    <a:lumMod val="10000"/>
                  </a:schemeClr>
                </a:solidFill>
                <a:cs typeface="B Nazanin" panose="00000400000000000000" pitchFamily="2" charset="-78"/>
              </a:rPr>
              <a:t>تغذیه </a:t>
            </a:r>
            <a:r>
              <a:rPr lang="fa-IR" dirty="0">
                <a:solidFill>
                  <a:schemeClr val="accent4">
                    <a:lumMod val="10000"/>
                  </a:schemeClr>
                </a:solidFill>
                <a:cs typeface="B Nazanin" panose="00000400000000000000" pitchFamily="2" charset="-78"/>
              </a:rPr>
              <a:t>ورزش توصیه </a:t>
            </a:r>
            <a:r>
              <a:rPr lang="fa-IR" dirty="0" smtClean="0">
                <a:solidFill>
                  <a:schemeClr val="accent4">
                    <a:lumMod val="10000"/>
                  </a:schemeClr>
                </a:solidFill>
                <a:cs typeface="B Nazanin" panose="00000400000000000000" pitchFamily="2" charset="-78"/>
              </a:rPr>
              <a:t>کرده اند </a:t>
            </a:r>
            <a:r>
              <a:rPr lang="fa-IR" dirty="0">
                <a:solidFill>
                  <a:schemeClr val="accent4">
                    <a:lumMod val="10000"/>
                  </a:schemeClr>
                </a:solidFill>
                <a:cs typeface="B Nazanin" panose="00000400000000000000" pitchFamily="2" charset="-78"/>
              </a:rPr>
              <a:t>ورزشکاران 100 </a:t>
            </a:r>
            <a:r>
              <a:rPr lang="fa-IR" dirty="0" smtClean="0">
                <a:solidFill>
                  <a:schemeClr val="accent4">
                    <a:lumMod val="10000"/>
                  </a:schemeClr>
                </a:solidFill>
                <a:cs typeface="B Nazanin" panose="00000400000000000000" pitchFamily="2" charset="-78"/>
              </a:rPr>
              <a:t>تا300 </a:t>
            </a:r>
            <a:r>
              <a:rPr lang="fa-IR" dirty="0">
                <a:solidFill>
                  <a:schemeClr val="accent4">
                    <a:lumMod val="10000"/>
                  </a:schemeClr>
                </a:solidFill>
                <a:cs typeface="B Nazanin" panose="00000400000000000000" pitchFamily="2" charset="-78"/>
              </a:rPr>
              <a:t>کالری کربوهیدرات به ازای هر ساعت فعالیت ورزشی استقامتی یا 0/5 گرم کربوهیدرات به ازای هر پوند وزن بدن مصرف </a:t>
            </a:r>
            <a:r>
              <a:rPr lang="fa-IR" dirty="0" smtClean="0">
                <a:solidFill>
                  <a:schemeClr val="accent4">
                    <a:lumMod val="10000"/>
                  </a:schemeClr>
                </a:solidFill>
                <a:cs typeface="B Nazanin" panose="00000400000000000000" pitchFamily="2" charset="-78"/>
              </a:rPr>
              <a:t>کنند.</a:t>
            </a:r>
            <a:endParaRPr lang="fa-IR" dirty="0">
              <a:solidFill>
                <a:schemeClr val="accent4">
                  <a:lumMod val="10000"/>
                </a:schemeClr>
              </a:solidFill>
              <a:cs typeface="B Nazanin" panose="00000400000000000000" pitchFamily="2" charset="-78"/>
            </a:endParaRPr>
          </a:p>
          <a:p>
            <a:pPr marL="0" indent="0" algn="r">
              <a:spcBef>
                <a:spcPct val="0"/>
              </a:spcBef>
              <a:buNone/>
            </a:pPr>
            <a:r>
              <a:rPr lang="fa-IR" dirty="0">
                <a:solidFill>
                  <a:schemeClr val="accent4">
                    <a:lumMod val="10000"/>
                  </a:schemeClr>
                </a:solidFill>
                <a:cs typeface="B Nazanin" panose="00000400000000000000" pitchFamily="2" charset="-78"/>
              </a:rPr>
              <a:t>غذای بعد از مسابقه :</a:t>
            </a:r>
          </a:p>
          <a:p>
            <a:pPr marL="0" indent="0" algn="r">
              <a:spcBef>
                <a:spcPct val="0"/>
              </a:spcBef>
              <a:buNone/>
            </a:pPr>
            <a:r>
              <a:rPr lang="fa-IR" dirty="0">
                <a:solidFill>
                  <a:schemeClr val="accent4">
                    <a:lumMod val="10000"/>
                  </a:schemeClr>
                </a:solidFill>
                <a:cs typeface="B Nazanin" panose="00000400000000000000" pitchFamily="2" charset="-78"/>
              </a:rPr>
              <a:t>پس از جلسات تمرین و مسابقات </a:t>
            </a:r>
            <a:r>
              <a:rPr lang="fa-IR" dirty="0" smtClean="0">
                <a:solidFill>
                  <a:schemeClr val="accent4">
                    <a:lumMod val="10000"/>
                  </a:schemeClr>
                </a:solidFill>
                <a:cs typeface="B Nazanin" panose="00000400000000000000" pitchFamily="2" charset="-78"/>
              </a:rPr>
              <a:t>سخت، </a:t>
            </a:r>
            <a:r>
              <a:rPr lang="fa-IR" dirty="0">
                <a:solidFill>
                  <a:schemeClr val="accent4">
                    <a:lumMod val="10000"/>
                  </a:schemeClr>
                </a:solidFill>
                <a:cs typeface="B Nazanin" panose="00000400000000000000" pitchFamily="2" charset="-78"/>
              </a:rPr>
              <a:t>جایگزین کردن گلیکوژن </a:t>
            </a:r>
            <a:r>
              <a:rPr lang="fa-IR" dirty="0" smtClean="0">
                <a:solidFill>
                  <a:schemeClr val="accent4">
                    <a:lumMod val="10000"/>
                  </a:schemeClr>
                </a:solidFill>
                <a:cs typeface="B Nazanin" panose="00000400000000000000" pitchFamily="2" charset="-78"/>
              </a:rPr>
              <a:t>از </a:t>
            </a:r>
            <a:r>
              <a:rPr lang="fa-IR" dirty="0">
                <a:solidFill>
                  <a:schemeClr val="accent4">
                    <a:lumMod val="10000"/>
                  </a:schemeClr>
                </a:solidFill>
                <a:cs typeface="B Nazanin" panose="00000400000000000000" pitchFamily="2" charset="-78"/>
              </a:rPr>
              <a:t>دست </a:t>
            </a:r>
            <a:r>
              <a:rPr lang="fa-IR" dirty="0" smtClean="0">
                <a:solidFill>
                  <a:schemeClr val="accent4">
                    <a:lumMod val="10000"/>
                  </a:schemeClr>
                </a:solidFill>
                <a:cs typeface="B Nazanin" panose="00000400000000000000" pitchFamily="2" charset="-78"/>
              </a:rPr>
              <a:t>رفته </a:t>
            </a:r>
            <a:r>
              <a:rPr lang="fa-IR" dirty="0">
                <a:solidFill>
                  <a:schemeClr val="accent4">
                    <a:lumMod val="10000"/>
                  </a:schemeClr>
                </a:solidFill>
                <a:cs typeface="B Nazanin" panose="00000400000000000000" pitchFamily="2" charset="-78"/>
              </a:rPr>
              <a:t>عضلات </a:t>
            </a:r>
            <a:r>
              <a:rPr lang="fa-IR" dirty="0" smtClean="0">
                <a:solidFill>
                  <a:schemeClr val="accent4">
                    <a:lumMod val="10000"/>
                  </a:schemeClr>
                </a:solidFill>
                <a:cs typeface="B Nazanin" panose="00000400000000000000" pitchFamily="2" charset="-78"/>
              </a:rPr>
              <a:t>وآب </a:t>
            </a:r>
            <a:r>
              <a:rPr lang="fa-IR" dirty="0">
                <a:solidFill>
                  <a:schemeClr val="accent4">
                    <a:lumMod val="10000"/>
                  </a:schemeClr>
                </a:solidFill>
                <a:cs typeface="B Nazanin" panose="00000400000000000000" pitchFamily="2" charset="-78"/>
              </a:rPr>
              <a:t>رسانی برای آمادگی جلسات تمرین یا مسابقات بعدی باید هدف </a:t>
            </a:r>
            <a:r>
              <a:rPr lang="fa-IR" dirty="0" smtClean="0">
                <a:solidFill>
                  <a:schemeClr val="accent4">
                    <a:lumMod val="10000"/>
                  </a:schemeClr>
                </a:solidFill>
                <a:cs typeface="B Nazanin" panose="00000400000000000000" pitchFamily="2" charset="-78"/>
              </a:rPr>
              <a:t>باشد. </a:t>
            </a:r>
            <a:endParaRPr lang="fa-IR" dirty="0">
              <a:solidFill>
                <a:schemeClr val="accent4">
                  <a:lumMod val="10000"/>
                </a:schemeClr>
              </a:solidFill>
              <a:cs typeface="B Nazanin" panose="00000400000000000000" pitchFamily="2" charset="-78"/>
            </a:endParaRPr>
          </a:p>
          <a:p>
            <a:pPr marL="0" indent="0" algn="r">
              <a:spcBef>
                <a:spcPct val="0"/>
              </a:spcBef>
              <a:buNone/>
            </a:pPr>
            <a:r>
              <a:rPr lang="fa-IR" dirty="0">
                <a:solidFill>
                  <a:schemeClr val="accent4">
                    <a:lumMod val="10000"/>
                  </a:schemeClr>
                </a:solidFill>
                <a:cs typeface="B Nazanin" panose="00000400000000000000" pitchFamily="2" charset="-78"/>
              </a:rPr>
              <a:t>خوردن باید 15 </a:t>
            </a:r>
            <a:r>
              <a:rPr lang="fa-IR" dirty="0" smtClean="0">
                <a:solidFill>
                  <a:schemeClr val="accent4">
                    <a:lumMod val="10000"/>
                  </a:schemeClr>
                </a:solidFill>
                <a:cs typeface="B Nazanin" panose="00000400000000000000" pitchFamily="2" charset="-78"/>
              </a:rPr>
              <a:t>تا20 </a:t>
            </a:r>
            <a:r>
              <a:rPr lang="fa-IR" dirty="0">
                <a:solidFill>
                  <a:schemeClr val="accent4">
                    <a:lumMod val="10000"/>
                  </a:schemeClr>
                </a:solidFill>
                <a:cs typeface="B Nazanin" panose="00000400000000000000" pitchFamily="2" charset="-78"/>
              </a:rPr>
              <a:t>دقیقه </a:t>
            </a:r>
            <a:r>
              <a:rPr lang="fa-IR" dirty="0" smtClean="0">
                <a:solidFill>
                  <a:schemeClr val="accent4">
                    <a:lumMod val="10000"/>
                  </a:schemeClr>
                </a:solidFill>
                <a:cs typeface="B Nazanin" panose="00000400000000000000" pitchFamily="2" charset="-78"/>
              </a:rPr>
              <a:t>بعداز </a:t>
            </a:r>
            <a:r>
              <a:rPr lang="fa-IR" dirty="0">
                <a:solidFill>
                  <a:schemeClr val="accent4">
                    <a:lumMod val="10000"/>
                  </a:schemeClr>
                </a:solidFill>
                <a:cs typeface="B Nazanin" panose="00000400000000000000" pitchFamily="2" charset="-78"/>
              </a:rPr>
              <a:t>فعالیت ورزشی شروع </a:t>
            </a:r>
            <a:r>
              <a:rPr lang="fa-IR" dirty="0" smtClean="0">
                <a:solidFill>
                  <a:schemeClr val="accent4">
                    <a:lumMod val="10000"/>
                  </a:schemeClr>
                </a:solidFill>
                <a:cs typeface="B Nazanin" panose="00000400000000000000" pitchFamily="2" charset="-78"/>
              </a:rPr>
              <a:t>شود.</a:t>
            </a:r>
          </a:p>
          <a:p>
            <a:pPr marL="0" indent="0" algn="r">
              <a:spcBef>
                <a:spcPct val="0"/>
              </a:spcBef>
              <a:buNone/>
            </a:pPr>
            <a:endParaRPr lang="en-US" dirty="0" smtClean="0">
              <a:solidFill>
                <a:schemeClr val="accent4">
                  <a:lumMod val="10000"/>
                </a:schemeClr>
              </a:solidFill>
              <a:cs typeface="B Nazanin" panose="00000400000000000000" pitchFamily="2" charset="-78"/>
            </a:endParaRPr>
          </a:p>
          <a:p>
            <a:pPr marL="0" indent="0" algn="r">
              <a:spcBef>
                <a:spcPct val="0"/>
              </a:spcBef>
              <a:buNone/>
            </a:pPr>
            <a:r>
              <a:rPr lang="fa-IR" sz="2400" dirty="0" smtClean="0">
                <a:solidFill>
                  <a:srgbClr val="FF0000"/>
                </a:solidFill>
                <a:cs typeface="B Nazanin" panose="00000400000000000000" pitchFamily="2" charset="-78"/>
              </a:rPr>
              <a:t>حین </a:t>
            </a:r>
            <a:r>
              <a:rPr lang="fa-IR" sz="2400" dirty="0">
                <a:solidFill>
                  <a:srgbClr val="FF0000"/>
                </a:solidFill>
                <a:cs typeface="B Nazanin" panose="00000400000000000000" pitchFamily="2" charset="-78"/>
              </a:rPr>
              <a:t>فعالیت استقامتی ، مصرف چه میزان کربوهیدرات توصیه می شود؟</a:t>
            </a:r>
          </a:p>
          <a:p>
            <a:pPr marL="0" indent="0" algn="r">
              <a:spcBef>
                <a:spcPct val="0"/>
              </a:spcBef>
              <a:buNone/>
            </a:pPr>
            <a:r>
              <a:rPr lang="fa-IR" sz="2400" dirty="0">
                <a:solidFill>
                  <a:srgbClr val="FF0000"/>
                </a:solidFill>
                <a:cs typeface="B Nazanin" panose="00000400000000000000" pitchFamily="2" charset="-78"/>
              </a:rPr>
              <a:t>برای غذای بعد از مسابقه ، رعایت چه نکاتی لازم است؟</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0" y="228601"/>
            <a:ext cx="3429000" cy="1142999"/>
          </a:xfrm>
        </p:spPr>
        <p:txBody>
          <a:bodyPr>
            <a:normAutofit fontScale="90000"/>
          </a:bodyPr>
          <a:lstStyle/>
          <a:p>
            <a:pPr algn="r"/>
            <a:r>
              <a:rPr lang="fa-IR" sz="3600" dirty="0">
                <a:solidFill>
                  <a:schemeClr val="accent4">
                    <a:lumMod val="10000"/>
                  </a:schemeClr>
                </a:solidFill>
                <a:effectLst/>
                <a:latin typeface="+mn-lt"/>
                <a:ea typeface="+mn-ea"/>
                <a:cs typeface="B Nazanin" panose="00000400000000000000" pitchFamily="2" charset="-78"/>
              </a:rPr>
              <a:t>شاخص گلایسمی</a:t>
            </a:r>
            <a:r>
              <a:rPr lang="fa-IR" dirty="0" smtClean="0"/>
              <a:t/>
            </a:r>
            <a:br>
              <a:rPr lang="fa-IR" dirty="0" smtClean="0"/>
            </a:br>
            <a:endParaRPr lang="en-US" dirty="0"/>
          </a:p>
        </p:txBody>
      </p:sp>
      <p:sp>
        <p:nvSpPr>
          <p:cNvPr id="3" name="Content Placeholder 2"/>
          <p:cNvSpPr>
            <a:spLocks noGrp="1"/>
          </p:cNvSpPr>
          <p:nvPr>
            <p:ph idx="1"/>
          </p:nvPr>
        </p:nvSpPr>
        <p:spPr>
          <a:xfrm>
            <a:off x="304800" y="1371600"/>
            <a:ext cx="11734800" cy="2552700"/>
          </a:xfrm>
        </p:spPr>
        <p:txBody>
          <a:bodyPr>
            <a:noAutofit/>
          </a:bodyPr>
          <a:lstStyle/>
          <a:p>
            <a:pPr marL="0" indent="0" algn="r" rtl="1">
              <a:spcBef>
                <a:spcPct val="0"/>
              </a:spcBef>
              <a:buNone/>
            </a:pPr>
            <a:r>
              <a:rPr lang="fa-IR" sz="3200" dirty="0">
                <a:solidFill>
                  <a:schemeClr val="accent4">
                    <a:lumMod val="10000"/>
                  </a:schemeClr>
                </a:solidFill>
                <a:effectLst/>
                <a:cs typeface="B Nazanin" panose="00000400000000000000" pitchFamily="2" charset="-78"/>
              </a:rPr>
              <a:t>تغییرات قند خون پس از خوردن غذاهای حاوی کربوهیدرات متفاوت است. این تفاوت بر اساس شاخصی به نام </a:t>
            </a:r>
            <a:r>
              <a:rPr lang="fa-IR" sz="3200" dirty="0" smtClean="0">
                <a:solidFill>
                  <a:schemeClr val="accent4">
                    <a:lumMod val="10000"/>
                  </a:schemeClr>
                </a:solidFill>
                <a:effectLst/>
                <a:cs typeface="B Nazanin" panose="00000400000000000000" pitchFamily="2" charset="-78"/>
              </a:rPr>
              <a:t>نمایه(شاخص</a:t>
            </a:r>
            <a:r>
              <a:rPr lang="fa-IR" sz="3200" dirty="0">
                <a:solidFill>
                  <a:schemeClr val="accent4">
                    <a:lumMod val="10000"/>
                  </a:schemeClr>
                </a:solidFill>
                <a:effectLst/>
                <a:cs typeface="B Nazanin" panose="00000400000000000000" pitchFamily="2" charset="-78"/>
              </a:rPr>
              <a:t>) </a:t>
            </a:r>
            <a:r>
              <a:rPr lang="fa-IR" sz="3200" dirty="0" smtClean="0">
                <a:solidFill>
                  <a:schemeClr val="accent4">
                    <a:lumMod val="10000"/>
                  </a:schemeClr>
                </a:solidFill>
                <a:effectLst/>
                <a:cs typeface="B Nazanin" panose="00000400000000000000" pitchFamily="2" charset="-78"/>
              </a:rPr>
              <a:t>گلایسمی </a:t>
            </a:r>
            <a:r>
              <a:rPr lang="en-US" sz="3200" dirty="0" smtClean="0">
                <a:solidFill>
                  <a:schemeClr val="accent4">
                    <a:lumMod val="10000"/>
                  </a:schemeClr>
                </a:solidFill>
                <a:effectLst/>
                <a:cs typeface="B Nazanin" panose="00000400000000000000" pitchFamily="2" charset="-78"/>
              </a:rPr>
              <a:t>(</a:t>
            </a:r>
            <a:r>
              <a:rPr lang="en-US" sz="3200" dirty="0">
                <a:solidFill>
                  <a:schemeClr val="accent4">
                    <a:lumMod val="10000"/>
                  </a:schemeClr>
                </a:solidFill>
                <a:effectLst/>
                <a:cs typeface="B Nazanin" panose="00000400000000000000" pitchFamily="2" charset="-78"/>
              </a:rPr>
              <a:t>GI)</a:t>
            </a:r>
            <a:r>
              <a:rPr lang="fa-IR" sz="3200" dirty="0">
                <a:solidFill>
                  <a:schemeClr val="accent4">
                    <a:lumMod val="10000"/>
                  </a:schemeClr>
                </a:solidFill>
                <a:effectLst/>
                <a:cs typeface="B Nazanin" panose="00000400000000000000" pitchFamily="2" charset="-78"/>
              </a:rPr>
              <a:t>مشخص می‌شود</a:t>
            </a:r>
            <a:r>
              <a:rPr lang="fa-IR" sz="3200" dirty="0" smtClean="0">
                <a:solidFill>
                  <a:schemeClr val="accent4">
                    <a:lumMod val="10000"/>
                  </a:schemeClr>
                </a:solidFill>
                <a:effectLst/>
                <a:cs typeface="B Nazanin" panose="00000400000000000000" pitchFamily="2" charset="-78"/>
              </a:rPr>
              <a:t>.</a:t>
            </a:r>
          </a:p>
          <a:p>
            <a:pPr marL="0" indent="0" algn="r" rtl="1">
              <a:spcBef>
                <a:spcPct val="0"/>
              </a:spcBef>
              <a:buNone/>
            </a:pPr>
            <a:r>
              <a:rPr lang="fa-IR" sz="3200" dirty="0" smtClean="0">
                <a:solidFill>
                  <a:schemeClr val="accent4">
                    <a:lumMod val="10000"/>
                  </a:schemeClr>
                </a:solidFill>
                <a:effectLst/>
                <a:cs typeface="B Nazanin" panose="00000400000000000000" pitchFamily="2" charset="-78"/>
              </a:rPr>
              <a:t>این </a:t>
            </a:r>
            <a:r>
              <a:rPr lang="fa-IR" sz="3200" dirty="0">
                <a:solidFill>
                  <a:schemeClr val="accent4">
                    <a:lumMod val="10000"/>
                  </a:schemeClr>
                </a:solidFill>
                <a:effectLst/>
                <a:cs typeface="B Nazanin" panose="00000400000000000000" pitchFamily="2" charset="-78"/>
              </a:rPr>
              <a:t>شاخص که در تنظیم رژیم غذایی بیماران دیابتی جهت کنترل سطح قند خون کاربرد دارد، نشان می‌دهد که </a:t>
            </a:r>
            <a:r>
              <a:rPr lang="fa-IR" sz="3200" u="sng" dirty="0">
                <a:solidFill>
                  <a:srgbClr val="FF0000"/>
                </a:solidFill>
                <a:effectLst/>
                <a:cs typeface="B Nazanin" panose="00000400000000000000" pitchFamily="2" charset="-78"/>
              </a:rPr>
              <a:t>یک غذای استاندارد (گلوکز یا نان سفید) تا چه اندازه گلوکز خون را افزایش می‌دهد</a:t>
            </a:r>
            <a:r>
              <a:rPr lang="fa-IR" sz="3200" u="sng" dirty="0" smtClean="0">
                <a:solidFill>
                  <a:schemeClr val="accent4">
                    <a:lumMod val="10000"/>
                  </a:schemeClr>
                </a:solidFill>
                <a:effectLst/>
                <a:cs typeface="B Nazanin" panose="00000400000000000000" pitchFamily="2" charset="-78"/>
              </a:rPr>
              <a:t>.</a:t>
            </a:r>
          </a:p>
          <a:p>
            <a:pPr marL="0" indent="0" algn="r" rtl="1">
              <a:spcBef>
                <a:spcPct val="0"/>
              </a:spcBef>
              <a:buNone/>
            </a:pPr>
            <a:r>
              <a:rPr lang="fa-IR" sz="3200" dirty="0" smtClean="0">
                <a:solidFill>
                  <a:schemeClr val="accent4">
                    <a:lumMod val="10000"/>
                  </a:schemeClr>
                </a:solidFill>
                <a:effectLst/>
                <a:cs typeface="B Nazanin" panose="00000400000000000000" pitchFamily="2" charset="-78"/>
              </a:rPr>
              <a:t> </a:t>
            </a:r>
            <a:endParaRPr lang="fa-IR" sz="3200" dirty="0">
              <a:solidFill>
                <a:schemeClr val="accent4">
                  <a:lumMod val="10000"/>
                </a:schemeClr>
              </a:solidFill>
              <a:effectLst/>
              <a:cs typeface="B Nazanin" panose="00000400000000000000" pitchFamily="2" charset="-78"/>
            </a:endParaRPr>
          </a:p>
          <a:p>
            <a:pPr marL="0" indent="0" algn="r">
              <a:spcBef>
                <a:spcPct val="0"/>
              </a:spcBef>
              <a:buNone/>
            </a:pPr>
            <a:r>
              <a:rPr lang="fa-IR" sz="3200" dirty="0">
                <a:solidFill>
                  <a:srgbClr val="FF0000"/>
                </a:solidFill>
                <a:effectLst/>
                <a:cs typeface="B Nazanin" panose="00000400000000000000" pitchFamily="2" charset="-78"/>
              </a:rPr>
              <a:t>شاخص گلایسمی را به اختصار توضیح دهید؟</a:t>
            </a:r>
            <a:endParaRPr lang="en-US" sz="3200" dirty="0">
              <a:solidFill>
                <a:srgbClr val="FF0000"/>
              </a:solidFill>
              <a:effectLst/>
              <a:cs typeface="B Nazanin" panose="00000400000000000000" pitchFamily="2" charset="-78"/>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noGrp="1"/>
          </p:cNvSpPr>
          <p:nvPr>
            <p:ph idx="1"/>
          </p:nvPr>
        </p:nvSpPr>
        <p:spPr bwMode="auto">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normAutofit/>
          </a:bodyPr>
          <a:lstStyle>
            <a:lvl1pPr marL="342900" indent="-342900" algn="r" rtl="1" eaLnBrk="1" fontAlgn="base" hangingPunct="1">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r" rtl="1" eaLnBrk="1" fontAlgn="base" hangingPunct="1">
              <a:spcBef>
                <a:spcPct val="20000"/>
              </a:spcBef>
              <a:spcAft>
                <a:spcPct val="0"/>
              </a:spcAft>
              <a:buChar char="–"/>
              <a:defRPr sz="2800">
                <a:solidFill>
                  <a:schemeClr val="tx1"/>
                </a:solidFill>
                <a:effectLst>
                  <a:outerShdw blurRad="38100" dist="38100" dir="2700000" algn="tl">
                    <a:srgbClr val="000000"/>
                  </a:outerShdw>
                </a:effectLst>
                <a:latin typeface="+mn-lt"/>
              </a:defRPr>
            </a:lvl2pPr>
            <a:lvl3pPr marL="1143000" indent="-228600" algn="r" rtl="1" eaLnBrk="1" fontAlgn="base" hangingPunct="1">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r" rtl="1" eaLnBrk="1" fontAlgn="base" hangingPunct="1">
              <a:spcBef>
                <a:spcPct val="20000"/>
              </a:spcBef>
              <a:spcAft>
                <a:spcPct val="0"/>
              </a:spcAft>
              <a:buChar char="–"/>
              <a:defRPr sz="2000">
                <a:solidFill>
                  <a:schemeClr val="tx1"/>
                </a:solidFill>
                <a:effectLst>
                  <a:outerShdw blurRad="38100" dist="38100" dir="2700000" algn="tl">
                    <a:srgbClr val="000000"/>
                  </a:outerShdw>
                </a:effectLst>
                <a:latin typeface="+mn-lt"/>
              </a:defRPr>
            </a:lvl4pPr>
            <a:lvl5pPr marL="2057400" indent="-228600" algn="r" rtl="1" eaLnBrk="1" fontAlgn="base" hangingPunct="1">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r" rtl="1" eaLnBrk="1" fontAlgn="base" hangingPunct="1">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r" rtl="1" eaLnBrk="1" fontAlgn="base" hangingPunct="1">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r" rtl="1" eaLnBrk="1" fontAlgn="base" hangingPunct="1">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r" rtl="1" eaLnBrk="1" fontAlgn="base" hangingPunct="1">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pPr marL="0" indent="0">
              <a:spcBef>
                <a:spcPct val="0"/>
              </a:spcBef>
              <a:buNone/>
            </a:pPr>
            <a:r>
              <a:rPr lang="fa-IR" dirty="0" smtClean="0">
                <a:solidFill>
                  <a:schemeClr val="accent4">
                    <a:lumMod val="10000"/>
                  </a:schemeClr>
                </a:solidFill>
                <a:effectLst/>
                <a:cs typeface="B Nazanin" panose="00000400000000000000" pitchFamily="2" charset="-78"/>
              </a:rPr>
              <a:t>نمایه گلایسمی شامل یک سیستم امتیازبندی از ۱ تا۱۰۰ است. گلوکز که سریع‌تر جذب می‌شود امتیاز۱۰۰ را دارد. این شاخص در طی سال‌های اخیر توسط متخصصین تغذیه مورداستفاده قرار گرفته است، ولی هنوز نیاز به بررسی‌های تحقیقاتی بیشتر دارد. این نمایه اساساً برای کمک به درمان افراد دیابتی طراحی شده است؛ چرا که برای این افراد نگهداری سطوح کنترل شده قندخون‌شان بسیاراهمیت دارد.</a:t>
            </a:r>
          </a:p>
        </p:txBody>
      </p:sp>
      <p:sp>
        <p:nvSpPr>
          <p:cNvPr id="5" name="Title 1"/>
          <p:cNvSpPr txBox="1">
            <a:spLocks/>
          </p:cNvSpPr>
          <p:nvPr/>
        </p:nvSpPr>
        <p:spPr bwMode="auto">
          <a:xfrm>
            <a:off x="7696200" y="304800"/>
            <a:ext cx="4191000" cy="10545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rtl="1"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1"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1"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1"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1"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1"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1"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1"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1"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9pPr>
          </a:lstStyle>
          <a:p>
            <a:r>
              <a:rPr lang="fa-IR" sz="3600" dirty="0" smtClean="0">
                <a:solidFill>
                  <a:schemeClr val="accent4">
                    <a:lumMod val="10000"/>
                  </a:schemeClr>
                </a:solidFill>
                <a:effectLst/>
                <a:latin typeface="+mn-lt"/>
                <a:ea typeface="+mn-ea"/>
                <a:cs typeface="B Nazanin" panose="00000400000000000000" pitchFamily="2" charset="-78"/>
              </a:rPr>
              <a:t>شاخص </a:t>
            </a:r>
            <a:r>
              <a:rPr lang="fa-IR" sz="3600" dirty="0">
                <a:solidFill>
                  <a:schemeClr val="accent4">
                    <a:lumMod val="10000"/>
                  </a:schemeClr>
                </a:solidFill>
                <a:effectLst/>
                <a:latin typeface="+mn-lt"/>
                <a:ea typeface="+mn-ea"/>
                <a:cs typeface="B Nazanin" panose="00000400000000000000" pitchFamily="2" charset="-78"/>
              </a:rPr>
              <a:t>گلایسمی</a:t>
            </a:r>
            <a:endParaRPr lang="en-US" sz="3600" dirty="0">
              <a:solidFill>
                <a:schemeClr val="accent4">
                  <a:lumMod val="10000"/>
                </a:schemeClr>
              </a:solidFill>
              <a:effectLst/>
              <a:latin typeface="+mn-lt"/>
              <a:ea typeface="+mn-ea"/>
              <a:cs typeface="B Nazanin" panose="00000400000000000000" pitchFamily="2" charset="-78"/>
            </a:endParaRPr>
          </a:p>
        </p:txBody>
      </p:sp>
    </p:spTree>
    <p:extLst>
      <p:ext uri="{BB962C8B-B14F-4D97-AF65-F5344CB8AC3E}">
        <p14:creationId xmlns:p14="http://schemas.microsoft.com/office/powerpoint/2010/main" val="417480789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0" y="304800"/>
            <a:ext cx="4343400" cy="960438"/>
          </a:xfrm>
        </p:spPr>
        <p:txBody>
          <a:bodyPr>
            <a:normAutofit/>
          </a:bodyPr>
          <a:lstStyle/>
          <a:p>
            <a:pPr algn="r" rtl="1"/>
            <a:r>
              <a:rPr lang="fa-IR" sz="3600" dirty="0" smtClean="0">
                <a:solidFill>
                  <a:schemeClr val="accent4">
                    <a:lumMod val="10000"/>
                  </a:schemeClr>
                </a:solidFill>
                <a:effectLst/>
                <a:latin typeface="+mn-lt"/>
                <a:ea typeface="+mn-ea"/>
                <a:cs typeface="B Nazanin" panose="00000400000000000000" pitchFamily="2" charset="-78"/>
              </a:rPr>
              <a:t>شاخص گلایسمی</a:t>
            </a:r>
            <a:endParaRPr lang="en-US" sz="3600" dirty="0">
              <a:solidFill>
                <a:schemeClr val="accent4">
                  <a:lumMod val="10000"/>
                </a:schemeClr>
              </a:solidFill>
              <a:effectLst/>
              <a:latin typeface="+mn-lt"/>
              <a:ea typeface="+mn-ea"/>
              <a:cs typeface="B Nazanin" panose="00000400000000000000" pitchFamily="2" charset="-78"/>
            </a:endParaRPr>
          </a:p>
        </p:txBody>
      </p:sp>
      <p:sp>
        <p:nvSpPr>
          <p:cNvPr id="4" name="Rectangle 3"/>
          <p:cNvSpPr/>
          <p:nvPr/>
        </p:nvSpPr>
        <p:spPr>
          <a:xfrm>
            <a:off x="152400" y="1169500"/>
            <a:ext cx="11811000" cy="5693866"/>
          </a:xfrm>
          <a:prstGeom prst="rect">
            <a:avLst/>
          </a:prstGeom>
        </p:spPr>
        <p:txBody>
          <a:bodyPr wrap="square">
            <a:spAutoFit/>
          </a:bodyPr>
          <a:lstStyle/>
          <a:p>
            <a:pPr algn="r"/>
            <a:r>
              <a:rPr lang="fa-IR" sz="2800" dirty="0">
                <a:solidFill>
                  <a:schemeClr val="accent4">
                    <a:lumMod val="10000"/>
                  </a:schemeClr>
                </a:solidFill>
                <a:cs typeface="B Nazanin" panose="00000400000000000000" pitchFamily="2" charset="-78"/>
              </a:rPr>
              <a:t>ایندکس گلایسمیک در حقیقت درجه بندی مواد غذایی دارای کربوهیدرات بر اساس میزان تأثیرشان بر روی قند خون در فاصله زمانی کوتاهی پس از غذا خوردن است. هرچه سرعت تبدیل کربوهیدرات (در یک ماده غذایی) به گلوکز در خون سریع‌تر صورت گیرد، شاخص قند ماده غذایی بالاتر بوده . </a:t>
            </a:r>
            <a:endParaRPr lang="en-US" sz="2800" dirty="0">
              <a:solidFill>
                <a:schemeClr val="accent4">
                  <a:lumMod val="10000"/>
                </a:schemeClr>
              </a:solidFill>
              <a:cs typeface="B Nazanin" panose="00000400000000000000" pitchFamily="2" charset="-78"/>
            </a:endParaRPr>
          </a:p>
          <a:p>
            <a:pPr algn="r"/>
            <a:r>
              <a:rPr lang="fa-IR" sz="2800" dirty="0" smtClean="0">
                <a:solidFill>
                  <a:schemeClr val="accent4">
                    <a:lumMod val="10000"/>
                  </a:schemeClr>
                </a:solidFill>
                <a:latin typeface="+mn-lt"/>
                <a:cs typeface="B Nazanin" panose="00000400000000000000" pitchFamily="2" charset="-78"/>
              </a:rPr>
              <a:t>برعکس </a:t>
            </a:r>
            <a:r>
              <a:rPr lang="fa-IR" sz="2800" dirty="0">
                <a:solidFill>
                  <a:schemeClr val="accent4">
                    <a:lumMod val="10000"/>
                  </a:schemeClr>
                </a:solidFill>
                <a:latin typeface="+mn-lt"/>
                <a:cs typeface="B Nazanin" panose="00000400000000000000" pitchFamily="2" charset="-78"/>
              </a:rPr>
              <a:t>هرچه سرعت تبدیل کندتر، آرام‌تر و به تدریج صورت گیرد، آن ماده غذایی سالم‌تر بوده و کمتر ترشح انسولین را تحریک کرده، در نتیجه امکان ابتلای انسان به دیابت کمتر خواهد شد و از طرفی انرژی مورد نیاز انسان به تدریج تأمین شده و فرد کمتر احساس گرسنگی پیدا می‌کند، بنابراین مصرف مواد غذایی با شاخص قند پایین انسولین را کمتر تحریک کرده، طول عمر را بیشتر می‌کند و امکان افزایش وزن یا ابتلا به بیماری، کمتر خواهد بود.</a:t>
            </a:r>
            <a:endParaRPr lang="en-US" sz="2800" dirty="0">
              <a:solidFill>
                <a:schemeClr val="accent4">
                  <a:lumMod val="10000"/>
                </a:schemeClr>
              </a:solidFill>
              <a:latin typeface="+mn-lt"/>
              <a:cs typeface="B Nazanin" panose="00000400000000000000" pitchFamily="2" charset="-78"/>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304800"/>
            <a:ext cx="11658600" cy="4800600"/>
          </a:xfrm>
        </p:spPr>
        <p:txBody>
          <a:bodyPr>
            <a:noAutofit/>
          </a:bodyPr>
          <a:lstStyle/>
          <a:p>
            <a:pPr marL="0" indent="0" algn="r">
              <a:buNone/>
            </a:pPr>
            <a:r>
              <a:rPr lang="fa-IR" kern="1200" dirty="0">
                <a:solidFill>
                  <a:schemeClr val="accent4">
                    <a:lumMod val="10000"/>
                  </a:schemeClr>
                </a:solidFill>
                <a:effectLst/>
                <a:cs typeface="B Nazanin" panose="00000400000000000000" pitchFamily="2" charset="-78"/>
              </a:rPr>
              <a:t>این طبقه ‌بندی به افراد دیابتی کمک می‌نماید تا بتوانند میزان قند مصرفی خود را مورد ارزیابی قرار دهند. نمایه گلایسمی برای افراد غیر دیابتی و به ویژه افرادی که از رژیم‌های محدود شونده کالری استفاده می‌کنند و نیز افرادی که در نگهداری وزنشان مشکل دارند، نیز </a:t>
            </a:r>
            <a:r>
              <a:rPr lang="fa-IR" kern="1200" dirty="0" smtClean="0">
                <a:solidFill>
                  <a:schemeClr val="accent4">
                    <a:lumMod val="10000"/>
                  </a:schemeClr>
                </a:solidFill>
                <a:effectLst/>
                <a:cs typeface="B Nazanin" panose="00000400000000000000" pitchFamily="2" charset="-78"/>
              </a:rPr>
              <a:t>مفیداست</a:t>
            </a:r>
            <a:r>
              <a:rPr lang="fa-IR" kern="1200" dirty="0">
                <a:solidFill>
                  <a:schemeClr val="accent4">
                    <a:lumMod val="10000"/>
                  </a:schemeClr>
                </a:solidFill>
                <a:effectLst/>
                <a:cs typeface="B Nazanin" panose="00000400000000000000" pitchFamily="2" charset="-78"/>
              </a:rPr>
              <a:t>، چرا که غذاهای با نمایه گلایسمی متوسط یا پایین، به ما کمک می‌کند تا برای مدت طولانی‌تری احساس سیری داشته باشیم و نیز برای مدت طولانی‌تری سطوح قند خون را ثابت و پایدار نگه می‌دارد.</a:t>
            </a:r>
            <a:endParaRPr lang="en-US" kern="1200" dirty="0">
              <a:solidFill>
                <a:schemeClr val="accent4">
                  <a:lumMod val="10000"/>
                </a:schemeClr>
              </a:solidFill>
              <a:effectLst/>
              <a:cs typeface="B Nazanin" panose="00000400000000000000" pitchFamily="2" charset="-78"/>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noGrp="1"/>
          </p:cNvSpPr>
          <p:nvPr>
            <p:ph idx="1"/>
          </p:nvPr>
        </p:nvSpPr>
        <p:spPr bwMode="auto">
          <a:xfrm>
            <a:off x="838200" y="914400"/>
            <a:ext cx="10515600" cy="52625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r" rtl="1" eaLnBrk="1" fontAlgn="base" hangingPunct="1">
              <a:spcBef>
                <a:spcPct val="20000"/>
              </a:spcBef>
              <a:spcAft>
                <a:spcPct val="0"/>
              </a:spcAft>
              <a:buClr>
                <a:schemeClr val="hlink"/>
              </a:buClr>
              <a:buFont typeface="Wingdings" pitchFamily="2" charset="2"/>
              <a:buBlip>
                <a:blip r:embed="rId2"/>
              </a:buBlip>
              <a:defRPr sz="3200">
                <a:solidFill>
                  <a:schemeClr val="tx1"/>
                </a:solidFill>
                <a:effectLst>
                  <a:outerShdw blurRad="38100" dist="38100" dir="2700000" algn="tl">
                    <a:srgbClr val="000000"/>
                  </a:outerShdw>
                </a:effectLst>
                <a:latin typeface="+mn-lt"/>
                <a:ea typeface="+mn-ea"/>
                <a:cs typeface="+mn-cs"/>
              </a:defRPr>
            </a:lvl1pPr>
            <a:lvl2pPr marL="742950" indent="-285750" algn="r" rtl="1" eaLnBrk="1" fontAlgn="base" hangingPunct="1">
              <a:spcBef>
                <a:spcPct val="20000"/>
              </a:spcBef>
              <a:spcAft>
                <a:spcPct val="0"/>
              </a:spcAft>
              <a:buChar char="–"/>
              <a:defRPr sz="2800">
                <a:solidFill>
                  <a:schemeClr val="tx1"/>
                </a:solidFill>
                <a:effectLst>
                  <a:outerShdw blurRad="38100" dist="38100" dir="2700000" algn="tl">
                    <a:srgbClr val="000000"/>
                  </a:outerShdw>
                </a:effectLst>
                <a:latin typeface="+mn-lt"/>
              </a:defRPr>
            </a:lvl2pPr>
            <a:lvl3pPr marL="1143000" indent="-228600" algn="r" rtl="1" eaLnBrk="1" fontAlgn="base" hangingPunct="1">
              <a:spcBef>
                <a:spcPct val="20000"/>
              </a:spcBef>
              <a:spcAft>
                <a:spcPct val="0"/>
              </a:spcAft>
              <a:buClr>
                <a:schemeClr val="hlink"/>
              </a:buClr>
              <a:buFont typeface="Wingdings" pitchFamily="2" charset="2"/>
              <a:buBlip>
                <a:blip r:embed="rId2"/>
              </a:buBlip>
              <a:defRPr sz="2400">
                <a:solidFill>
                  <a:schemeClr val="tx1"/>
                </a:solidFill>
                <a:effectLst>
                  <a:outerShdw blurRad="38100" dist="38100" dir="2700000" algn="tl">
                    <a:srgbClr val="000000"/>
                  </a:outerShdw>
                </a:effectLst>
                <a:latin typeface="+mn-lt"/>
              </a:defRPr>
            </a:lvl3pPr>
            <a:lvl4pPr marL="1600200" indent="-228600" algn="r" rtl="1" eaLnBrk="1" fontAlgn="base" hangingPunct="1">
              <a:spcBef>
                <a:spcPct val="20000"/>
              </a:spcBef>
              <a:spcAft>
                <a:spcPct val="0"/>
              </a:spcAft>
              <a:buChar char="–"/>
              <a:defRPr sz="2000">
                <a:solidFill>
                  <a:schemeClr val="tx1"/>
                </a:solidFill>
                <a:effectLst>
                  <a:outerShdw blurRad="38100" dist="38100" dir="2700000" algn="tl">
                    <a:srgbClr val="000000"/>
                  </a:outerShdw>
                </a:effectLst>
                <a:latin typeface="+mn-lt"/>
              </a:defRPr>
            </a:lvl4pPr>
            <a:lvl5pPr marL="2057400" indent="-228600" algn="r" rtl="1" eaLnBrk="1" fontAlgn="base" hangingPunct="1">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5pPr>
            <a:lvl6pPr marL="2514600" indent="-228600" algn="r" rtl="1" eaLnBrk="1" fontAlgn="base" hangingPunct="1">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6pPr>
            <a:lvl7pPr marL="2971800" indent="-228600" algn="r" rtl="1" eaLnBrk="1" fontAlgn="base" hangingPunct="1">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7pPr>
            <a:lvl8pPr marL="3429000" indent="-228600" algn="r" rtl="1" eaLnBrk="1" fontAlgn="base" hangingPunct="1">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8pPr>
            <a:lvl9pPr marL="3886200" indent="-228600" algn="r" rtl="1" eaLnBrk="1" fontAlgn="base" hangingPunct="1">
              <a:spcBef>
                <a:spcPct val="20000"/>
              </a:spcBef>
              <a:spcAft>
                <a:spcPct val="0"/>
              </a:spcAft>
              <a:buClr>
                <a:schemeClr val="hlink"/>
              </a:buClr>
              <a:buFont typeface="Wingdings" pitchFamily="2" charset="2"/>
              <a:buBlip>
                <a:blip r:embed="rId2"/>
              </a:buBlip>
              <a:defRPr sz="2000">
                <a:solidFill>
                  <a:schemeClr val="tx1"/>
                </a:solidFill>
                <a:effectLst>
                  <a:outerShdw blurRad="38100" dist="38100" dir="2700000" algn="tl">
                    <a:srgbClr val="000000"/>
                  </a:outerShdw>
                </a:effectLst>
                <a:latin typeface="+mn-lt"/>
              </a:defRPr>
            </a:lvl9pPr>
          </a:lstStyle>
          <a:p>
            <a:pPr marL="0" indent="0" algn="just">
              <a:spcBef>
                <a:spcPct val="0"/>
              </a:spcBef>
              <a:buNone/>
            </a:pPr>
            <a:r>
              <a:rPr lang="fa-IR" sz="2800" dirty="0">
                <a:solidFill>
                  <a:schemeClr val="accent4">
                    <a:lumMod val="10000"/>
                  </a:schemeClr>
                </a:solidFill>
                <a:effectLst/>
                <a:cs typeface="B Nazanin" panose="00000400000000000000" pitchFamily="2" charset="-78"/>
              </a:rPr>
              <a:t>گروه </a:t>
            </a:r>
            <a:r>
              <a:rPr lang="fa-IR" sz="2800" dirty="0" smtClean="0">
                <a:solidFill>
                  <a:schemeClr val="accent4">
                    <a:lumMod val="10000"/>
                  </a:schemeClr>
                </a:solidFill>
                <a:effectLst/>
                <a:cs typeface="B Nazanin" panose="00000400000000000000" pitchFamily="2" charset="-78"/>
              </a:rPr>
              <a:t>پایین:</a:t>
            </a:r>
          </a:p>
          <a:p>
            <a:pPr marL="0" indent="0" algn="just">
              <a:spcBef>
                <a:spcPct val="0"/>
              </a:spcBef>
              <a:buNone/>
            </a:pPr>
            <a:endParaRPr lang="fa-IR" sz="2800" dirty="0">
              <a:solidFill>
                <a:schemeClr val="accent4">
                  <a:lumMod val="10000"/>
                </a:schemeClr>
              </a:solidFill>
              <a:effectLst/>
              <a:cs typeface="B Nazanin" panose="00000400000000000000" pitchFamily="2" charset="-78"/>
            </a:endParaRPr>
          </a:p>
          <a:p>
            <a:pPr marL="0" indent="0" algn="just">
              <a:spcBef>
                <a:spcPct val="0"/>
              </a:spcBef>
              <a:buNone/>
            </a:pPr>
            <a:r>
              <a:rPr lang="fa-IR" sz="2800" dirty="0">
                <a:solidFill>
                  <a:schemeClr val="accent4">
                    <a:lumMod val="10000"/>
                  </a:schemeClr>
                </a:solidFill>
                <a:effectLst/>
                <a:cs typeface="B Nazanin" panose="00000400000000000000" pitchFamily="2" charset="-78"/>
              </a:rPr>
              <a:t>شامل مواد غذایی با شاخص قند کمتر از ۵۵</a:t>
            </a:r>
          </a:p>
          <a:p>
            <a:pPr marL="0" indent="0" algn="just">
              <a:spcBef>
                <a:spcPct val="0"/>
              </a:spcBef>
              <a:buNone/>
            </a:pPr>
            <a:r>
              <a:rPr lang="fa-IR" sz="2800" dirty="0">
                <a:solidFill>
                  <a:schemeClr val="accent4">
                    <a:lumMod val="10000"/>
                  </a:schemeClr>
                </a:solidFill>
                <a:effectLst/>
                <a:cs typeface="B Nazanin" panose="00000400000000000000" pitchFamily="2" charset="-78"/>
              </a:rPr>
              <a:t>تمام حبوبات شامل: </a:t>
            </a:r>
            <a:r>
              <a:rPr lang="fa-IR" sz="2800" dirty="0" smtClean="0">
                <a:solidFill>
                  <a:schemeClr val="accent4">
                    <a:lumMod val="10000"/>
                  </a:schemeClr>
                </a:solidFill>
                <a:effectLst/>
                <a:cs typeface="B Nazanin" panose="00000400000000000000" pitchFamily="2" charset="-78"/>
              </a:rPr>
              <a:t>عدس، سویا</a:t>
            </a:r>
            <a:r>
              <a:rPr lang="fa-IR" sz="2800" dirty="0">
                <a:solidFill>
                  <a:schemeClr val="accent4">
                    <a:lumMod val="10000"/>
                  </a:schemeClr>
                </a:solidFill>
                <a:effectLst/>
                <a:cs typeface="B Nazanin" panose="00000400000000000000" pitchFamily="2" charset="-78"/>
              </a:rPr>
              <a:t>، لوبیا قرمز، نخودفرنگی و لوبیا پخته.</a:t>
            </a:r>
          </a:p>
          <a:p>
            <a:pPr marL="0" indent="0" algn="just">
              <a:spcBef>
                <a:spcPct val="0"/>
              </a:spcBef>
              <a:buNone/>
            </a:pPr>
            <a:r>
              <a:rPr lang="fa-IR" sz="2800" dirty="0">
                <a:solidFill>
                  <a:schemeClr val="accent4">
                    <a:lumMod val="10000"/>
                  </a:schemeClr>
                </a:solidFill>
                <a:effectLst/>
                <a:cs typeface="B Nazanin" panose="00000400000000000000" pitchFamily="2" charset="-78"/>
              </a:rPr>
              <a:t>از گروه غلات: جو، پاستای گندم کامل، دانه کامل گندم </a:t>
            </a:r>
            <a:r>
              <a:rPr lang="fa-IR" sz="2800" dirty="0" smtClean="0">
                <a:solidFill>
                  <a:schemeClr val="accent4">
                    <a:lumMod val="10000"/>
                  </a:schemeClr>
                </a:solidFill>
                <a:effectLst/>
                <a:cs typeface="B Nazanin" panose="00000400000000000000" pitchFamily="2" charset="-78"/>
              </a:rPr>
              <a:t>سبوس ‌دار</a:t>
            </a:r>
            <a:r>
              <a:rPr lang="fa-IR" sz="2800" dirty="0">
                <a:solidFill>
                  <a:schemeClr val="accent4">
                    <a:lumMod val="10000"/>
                  </a:schemeClr>
                </a:solidFill>
                <a:effectLst/>
                <a:cs typeface="B Nazanin" panose="00000400000000000000" pitchFamily="2" charset="-78"/>
              </a:rPr>
              <a:t>.</a:t>
            </a:r>
          </a:p>
          <a:p>
            <a:pPr marL="0" indent="0" algn="just">
              <a:spcBef>
                <a:spcPct val="0"/>
              </a:spcBef>
              <a:buNone/>
            </a:pPr>
            <a:r>
              <a:rPr lang="fa-IR" sz="2800" dirty="0">
                <a:solidFill>
                  <a:schemeClr val="accent4">
                    <a:lumMod val="10000"/>
                  </a:schemeClr>
                </a:solidFill>
                <a:effectLst/>
                <a:cs typeface="B Nazanin" panose="00000400000000000000" pitchFamily="2" charset="-78"/>
              </a:rPr>
              <a:t>از میوه‌ها: سیب، هلو، گیلاس، پرتقال و گلابی.</a:t>
            </a:r>
          </a:p>
          <a:p>
            <a:pPr marL="0" indent="0" algn="just">
              <a:spcBef>
                <a:spcPct val="0"/>
              </a:spcBef>
              <a:buNone/>
            </a:pPr>
            <a:r>
              <a:rPr lang="fa-IR" sz="2800" dirty="0">
                <a:solidFill>
                  <a:schemeClr val="accent4">
                    <a:lumMod val="10000"/>
                  </a:schemeClr>
                </a:solidFill>
                <a:effectLst/>
                <a:cs typeface="B Nazanin" panose="00000400000000000000" pitchFamily="2" charset="-78"/>
              </a:rPr>
              <a:t>از سبزیجات: اسفناج، فلفل، پیاز، قارچ، سبزیجات برگ سبز، لوبیاسبز، کلم بروکلی، گل‌کلم، گوجه فرنگی، ماست و مغزها.</a:t>
            </a:r>
          </a:p>
          <a:p>
            <a:pPr marL="0" indent="0">
              <a:buNone/>
            </a:pPr>
            <a:endParaRPr lang="en-US" kern="0" dirty="0"/>
          </a:p>
        </p:txBody>
      </p:sp>
    </p:spTree>
    <p:extLst>
      <p:ext uri="{BB962C8B-B14F-4D97-AF65-F5344CB8AC3E}">
        <p14:creationId xmlns:p14="http://schemas.microsoft.com/office/powerpoint/2010/main" val="189264946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67600" y="633846"/>
            <a:ext cx="4038600" cy="579438"/>
          </a:xfrm>
        </p:spPr>
        <p:txBody>
          <a:bodyPr>
            <a:noAutofit/>
          </a:bodyPr>
          <a:lstStyle/>
          <a:p>
            <a:pPr algn="r"/>
            <a:r>
              <a:rPr lang="fa-IR" sz="3200" dirty="0">
                <a:solidFill>
                  <a:schemeClr val="accent4">
                    <a:lumMod val="10000"/>
                  </a:schemeClr>
                </a:solidFill>
                <a:effectLst/>
                <a:latin typeface="+mn-lt"/>
                <a:ea typeface="+mn-ea"/>
                <a:cs typeface="B Nazanin" panose="00000400000000000000" pitchFamily="2" charset="-78"/>
              </a:rPr>
              <a:t>گروه </a:t>
            </a:r>
            <a:r>
              <a:rPr lang="fa-IR" sz="3200" dirty="0" smtClean="0">
                <a:solidFill>
                  <a:schemeClr val="accent4">
                    <a:lumMod val="10000"/>
                  </a:schemeClr>
                </a:solidFill>
                <a:effectLst/>
                <a:latin typeface="+mn-lt"/>
                <a:ea typeface="+mn-ea"/>
                <a:cs typeface="B Nazanin" panose="00000400000000000000" pitchFamily="2" charset="-78"/>
              </a:rPr>
              <a:t>متوسط:</a:t>
            </a:r>
            <a:r>
              <a:rPr lang="fa-IR" sz="6000" dirty="0" smtClean="0">
                <a:effectLst/>
              </a:rPr>
              <a:t/>
            </a:r>
            <a:br>
              <a:rPr lang="fa-IR" sz="6000" dirty="0" smtClean="0">
                <a:effectLst/>
              </a:rPr>
            </a:br>
            <a:endParaRPr lang="en-US" sz="6000" dirty="0">
              <a:effectLst/>
            </a:endParaRPr>
          </a:p>
        </p:txBody>
      </p:sp>
      <p:sp>
        <p:nvSpPr>
          <p:cNvPr id="3" name="Content Placeholder 2"/>
          <p:cNvSpPr>
            <a:spLocks noGrp="1"/>
          </p:cNvSpPr>
          <p:nvPr>
            <p:ph idx="1"/>
          </p:nvPr>
        </p:nvSpPr>
        <p:spPr>
          <a:xfrm>
            <a:off x="266700" y="1600200"/>
            <a:ext cx="11658600" cy="2286000"/>
          </a:xfrm>
        </p:spPr>
        <p:txBody>
          <a:bodyPr>
            <a:normAutofit fontScale="92500" lnSpcReduction="20000"/>
          </a:bodyPr>
          <a:lstStyle/>
          <a:p>
            <a:pPr marL="0" indent="0" algn="r">
              <a:buNone/>
            </a:pPr>
            <a:r>
              <a:rPr lang="fa-IR" sz="3200" dirty="0">
                <a:solidFill>
                  <a:schemeClr val="accent4">
                    <a:lumMod val="10000"/>
                  </a:schemeClr>
                </a:solidFill>
                <a:cs typeface="B Nazanin" panose="00000400000000000000" pitchFamily="2" charset="-78"/>
              </a:rPr>
              <a:t>شامل مواد غذایی با شاخص قند ۵۵ تا ۶۹</a:t>
            </a:r>
          </a:p>
          <a:p>
            <a:pPr marL="0" indent="0" algn="r">
              <a:buNone/>
            </a:pPr>
            <a:r>
              <a:rPr lang="fa-IR" sz="3200" dirty="0">
                <a:solidFill>
                  <a:schemeClr val="accent4">
                    <a:lumMod val="10000"/>
                  </a:schemeClr>
                </a:solidFill>
                <a:cs typeface="B Nazanin" panose="00000400000000000000" pitchFamily="2" charset="-78"/>
              </a:rPr>
              <a:t>شامل: سیب‌زمینی شیرین، سیب‌زمینی جوشانده شده، پاستای سفید، فرنی، بیسکویت‌های حاوی جو، رشته فرنگی‌ها، ذرت بوداده (پف‌فیل)، تمام نان‌های دانه کامل گندم، برنج سفید و قهوه‌ای باسماتی، انگورها، میوه کیوی، خرمای تازه، انجیر و موزهایی که هنوز کامل نرسیده باشند.</a:t>
            </a:r>
          </a:p>
          <a:p>
            <a:pPr marL="0" indent="0">
              <a:buNone/>
            </a:pPr>
            <a:endParaRPr lang="en-US"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گروه بالا</a:t>
            </a:r>
            <a:endParaRPr lang="en-US" dirty="0"/>
          </a:p>
        </p:txBody>
      </p:sp>
      <p:sp>
        <p:nvSpPr>
          <p:cNvPr id="3" name="Content Placeholder 2"/>
          <p:cNvSpPr>
            <a:spLocks noGrp="1"/>
          </p:cNvSpPr>
          <p:nvPr>
            <p:ph idx="1"/>
          </p:nvPr>
        </p:nvSpPr>
        <p:spPr/>
        <p:txBody>
          <a:bodyPr/>
          <a:lstStyle/>
          <a:p>
            <a:pPr marL="0" indent="0" algn="r" rtl="1">
              <a:buNone/>
            </a:pPr>
            <a:r>
              <a:rPr lang="fa-IR" dirty="0">
                <a:solidFill>
                  <a:schemeClr val="accent4">
                    <a:lumMod val="10000"/>
                  </a:schemeClr>
                </a:solidFill>
                <a:cs typeface="B Nazanin" panose="00000400000000000000" pitchFamily="2" charset="-78"/>
              </a:rPr>
              <a:t>شامل مواد غذایی با شاخص قند بیشتر از ۷۰</a:t>
            </a:r>
          </a:p>
          <a:p>
            <a:pPr marL="0" indent="0" algn="r" rtl="1">
              <a:buNone/>
            </a:pPr>
            <a:r>
              <a:rPr lang="fa-IR" dirty="0">
                <a:solidFill>
                  <a:schemeClr val="accent4">
                    <a:lumMod val="10000"/>
                  </a:schemeClr>
                </a:solidFill>
                <a:cs typeface="B Nazanin" panose="00000400000000000000" pitchFamily="2" charset="-78"/>
              </a:rPr>
              <a:t>شامل: گلوکز، شکر، </a:t>
            </a:r>
            <a:r>
              <a:rPr lang="fa-IR" dirty="0" smtClean="0">
                <a:solidFill>
                  <a:schemeClr val="accent4">
                    <a:lumMod val="10000"/>
                  </a:schemeClr>
                </a:solidFill>
                <a:cs typeface="B Nazanin" panose="00000400000000000000" pitchFamily="2" charset="-78"/>
              </a:rPr>
              <a:t>عسل،آناناس</a:t>
            </a:r>
            <a:r>
              <a:rPr lang="fa-IR" dirty="0">
                <a:solidFill>
                  <a:schemeClr val="accent4">
                    <a:lumMod val="10000"/>
                  </a:schemeClr>
                </a:solidFill>
                <a:cs typeface="B Nazanin" panose="00000400000000000000" pitchFamily="2" charset="-78"/>
              </a:rPr>
              <a:t>، کشمش‌ها، سیب‌زمینی کبابی، پوره سیب‌زمینی، هویج‌های پخته، برنج قهوه‌ای و سفید به غیر از باسماتی، نان‌های برشته گندم، نان سفید و تصفیه شده، کیک برنجی، ورقه‌های پوست گندم (چیپس گندم کامل)، ورقه‌های ذرت (چیپس ذرت)، غلات، جوی آماده، غلات پف داده شده، بیسکویت‌های گندمی و خرمای خشک</a:t>
            </a:r>
            <a:r>
              <a:rPr lang="fa-IR" dirty="0" smtClean="0">
                <a:solidFill>
                  <a:schemeClr val="accent4">
                    <a:lumMod val="10000"/>
                  </a:schemeClr>
                </a:solidFill>
                <a:cs typeface="B Nazanin" panose="00000400000000000000" pitchFamily="2" charset="-78"/>
              </a:rPr>
              <a:t>.</a:t>
            </a:r>
          </a:p>
          <a:p>
            <a:pPr marL="0" indent="0" algn="r" rtl="1">
              <a:buNone/>
            </a:pPr>
            <a:endParaRPr lang="fa-IR" dirty="0">
              <a:solidFill>
                <a:schemeClr val="accent4">
                  <a:lumMod val="10000"/>
                </a:schemeClr>
              </a:solidFill>
              <a:cs typeface="B Nazanin" panose="00000400000000000000" pitchFamily="2" charset="-78"/>
            </a:endParaRPr>
          </a:p>
          <a:p>
            <a:endParaRPr lang="en-US" dirty="0"/>
          </a:p>
        </p:txBody>
      </p:sp>
      <p:sp>
        <p:nvSpPr>
          <p:cNvPr id="5" name="Title 1"/>
          <p:cNvSpPr txBox="1">
            <a:spLocks/>
          </p:cNvSpPr>
          <p:nvPr/>
        </p:nvSpPr>
        <p:spPr>
          <a:xfrm>
            <a:off x="400050" y="5643564"/>
            <a:ext cx="11391900" cy="533399"/>
          </a:xfrm>
          <a:prstGeom prst="rect">
            <a:avLst/>
          </a:prstGeom>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fontAlgn="auto">
              <a:spcAft>
                <a:spcPts val="0"/>
              </a:spcAft>
              <a:buClr>
                <a:schemeClr val="hlink"/>
              </a:buClr>
            </a:pPr>
            <a:r>
              <a:rPr lang="fa-IR" sz="2800" dirty="0" smtClean="0">
                <a:solidFill>
                  <a:schemeClr val="tx2">
                    <a:lumMod val="75000"/>
                  </a:schemeClr>
                </a:solidFill>
              </a:rPr>
              <a:t/>
            </a:r>
            <a:br>
              <a:rPr lang="fa-IR" sz="2800" dirty="0" smtClean="0">
                <a:solidFill>
                  <a:schemeClr val="tx2">
                    <a:lumMod val="75000"/>
                  </a:schemeClr>
                </a:solidFill>
              </a:rPr>
            </a:br>
            <a:r>
              <a:rPr lang="fa-IR" sz="2400" dirty="0" smtClean="0">
                <a:solidFill>
                  <a:srgbClr val="FF0000"/>
                </a:solidFill>
                <a:latin typeface="+mn-lt"/>
                <a:ea typeface="+mn-ea"/>
                <a:cs typeface="B Nazanin" panose="00000400000000000000" pitchFamily="2" charset="-78"/>
              </a:rPr>
              <a:t>نمایه گلایسمی بالا، پایین و متوسط مربوط به چه شاخص قندی است ،چند ماده غذایی را برای هر گروه نام ببرید؟</a:t>
            </a:r>
            <a:endParaRPr lang="en-US" sz="2400" dirty="0">
              <a:solidFill>
                <a:srgbClr val="FF0000"/>
              </a:solidFill>
              <a:latin typeface="+mn-lt"/>
              <a:ea typeface="+mn-ea"/>
              <a:cs typeface="B Nazanin" panose="00000400000000000000" pitchFamily="2" charset="-78"/>
            </a:endParaRPr>
          </a:p>
        </p:txBody>
      </p:sp>
    </p:spTree>
    <p:extLst>
      <p:ext uri="{BB962C8B-B14F-4D97-AF65-F5344CB8AC3E}">
        <p14:creationId xmlns:p14="http://schemas.microsoft.com/office/powerpoint/2010/main" val="153560560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idx="1"/>
          </p:nvPr>
        </p:nvSpPr>
        <p:spPr>
          <a:xfrm>
            <a:off x="685800" y="457200"/>
            <a:ext cx="10972800" cy="4244975"/>
          </a:xfrm>
        </p:spPr>
        <p:txBody>
          <a:bodyPr>
            <a:noAutofit/>
          </a:bodyPr>
          <a:lstStyle/>
          <a:p>
            <a:pPr marL="0" indent="0" algn="r" rtl="1">
              <a:lnSpc>
                <a:spcPct val="90000"/>
              </a:lnSpc>
              <a:buNone/>
            </a:pPr>
            <a:r>
              <a:rPr lang="fa-IR" altLang="en-US" dirty="0">
                <a:solidFill>
                  <a:schemeClr val="accent4">
                    <a:lumMod val="10000"/>
                  </a:schemeClr>
                </a:solidFill>
                <a:cs typeface="B Nazanin" panose="00000400000000000000" pitchFamily="2" charset="-78"/>
              </a:rPr>
              <a:t>متابولیسم پایه ← حداقل میزان انرژی که برای زنده ماندن لازم </a:t>
            </a:r>
            <a:r>
              <a:rPr lang="fa-IR" altLang="en-US" dirty="0" smtClean="0">
                <a:solidFill>
                  <a:schemeClr val="accent4">
                    <a:lumMod val="10000"/>
                  </a:schemeClr>
                </a:solidFill>
                <a:cs typeface="B Nazanin" panose="00000400000000000000" pitchFamily="2" charset="-78"/>
              </a:rPr>
              <a:t>است که صرف(قلب</a:t>
            </a:r>
            <a:r>
              <a:rPr lang="fa-IR" altLang="en-US" dirty="0">
                <a:solidFill>
                  <a:schemeClr val="accent4">
                    <a:lumMod val="10000"/>
                  </a:schemeClr>
                </a:solidFill>
                <a:cs typeface="B Nazanin" panose="00000400000000000000" pitchFamily="2" charset="-78"/>
              </a:rPr>
              <a:t>، عروق، </a:t>
            </a:r>
            <a:r>
              <a:rPr lang="fa-IR" altLang="en-US" dirty="0" smtClean="0">
                <a:solidFill>
                  <a:schemeClr val="accent4">
                    <a:lumMod val="10000"/>
                  </a:schemeClr>
                </a:solidFill>
                <a:cs typeface="B Nazanin" panose="00000400000000000000" pitchFamily="2" charset="-78"/>
              </a:rPr>
              <a:t>تنفس، گوارش،اعصاب</a:t>
            </a:r>
            <a:r>
              <a:rPr lang="fa-IR" altLang="en-US" dirty="0">
                <a:solidFill>
                  <a:schemeClr val="accent4">
                    <a:lumMod val="10000"/>
                  </a:schemeClr>
                </a:solidFill>
                <a:cs typeface="B Nazanin" panose="00000400000000000000" pitchFamily="2" charset="-78"/>
              </a:rPr>
              <a:t>)</a:t>
            </a:r>
          </a:p>
          <a:p>
            <a:pPr marL="0" indent="0" algn="r" rtl="1">
              <a:buNone/>
            </a:pPr>
            <a:r>
              <a:rPr lang="fa-IR" altLang="en-US" dirty="0" smtClean="0">
                <a:solidFill>
                  <a:schemeClr val="accent4">
                    <a:lumMod val="10000"/>
                  </a:schemeClr>
                </a:solidFill>
                <a:cs typeface="B Nazanin" panose="00000400000000000000" pitchFamily="2" charset="-78"/>
              </a:rPr>
              <a:t>می شود. تقریباً </a:t>
            </a:r>
            <a:r>
              <a:rPr lang="fa-IR" altLang="en-US" dirty="0">
                <a:solidFill>
                  <a:schemeClr val="accent4">
                    <a:lumMod val="10000"/>
                  </a:schemeClr>
                </a:solidFill>
                <a:cs typeface="B Nazanin" panose="00000400000000000000" pitchFamily="2" charset="-78"/>
              </a:rPr>
              <a:t>برابر 40 کالری برای یک متر مربع در یک ساعت است.</a:t>
            </a:r>
          </a:p>
          <a:p>
            <a:pPr marL="0" indent="0" algn="r" rtl="1">
              <a:buNone/>
            </a:pPr>
            <a:r>
              <a:rPr lang="fa-IR" altLang="en-US" dirty="0">
                <a:solidFill>
                  <a:schemeClr val="accent4">
                    <a:lumMod val="10000"/>
                  </a:schemeClr>
                </a:solidFill>
                <a:cs typeface="B Nazanin" panose="00000400000000000000" pitchFamily="2" charset="-78"/>
              </a:rPr>
              <a:t>شرایط تعیین متابولیسم پایه عبارت اند از:</a:t>
            </a:r>
          </a:p>
          <a:p>
            <a:pPr marL="514350" indent="-514350" algn="r" rtl="1">
              <a:buAutoNum type="arabicParenR"/>
            </a:pPr>
            <a:r>
              <a:rPr lang="fa-IR" altLang="en-US" dirty="0" smtClean="0">
                <a:solidFill>
                  <a:schemeClr val="accent4">
                    <a:lumMod val="10000"/>
                  </a:schemeClr>
                </a:solidFill>
                <a:cs typeface="B Nazanin" panose="00000400000000000000" pitchFamily="2" charset="-78"/>
              </a:rPr>
              <a:t>حالت </a:t>
            </a:r>
            <a:r>
              <a:rPr lang="fa-IR" altLang="en-US" dirty="0">
                <a:solidFill>
                  <a:schemeClr val="accent4">
                    <a:lumMod val="10000"/>
                  </a:schemeClr>
                </a:solidFill>
                <a:cs typeface="B Nazanin" panose="00000400000000000000" pitchFamily="2" charset="-78"/>
              </a:rPr>
              <a:t>استراحت   2) حالت </a:t>
            </a:r>
            <a:r>
              <a:rPr lang="fa-IR" altLang="en-US" dirty="0" smtClean="0">
                <a:solidFill>
                  <a:schemeClr val="accent4">
                    <a:lumMod val="10000"/>
                  </a:schemeClr>
                </a:solidFill>
                <a:cs typeface="B Nazanin" panose="00000400000000000000" pitchFamily="2" charset="-78"/>
              </a:rPr>
              <a:t>ناشتا </a:t>
            </a:r>
            <a:r>
              <a:rPr lang="fa-IR" altLang="en-US" dirty="0">
                <a:solidFill>
                  <a:schemeClr val="accent4">
                    <a:lumMod val="10000"/>
                  </a:schemeClr>
                </a:solidFill>
                <a:cs typeface="B Nazanin" panose="00000400000000000000" pitchFamily="2" charset="-78"/>
              </a:rPr>
              <a:t>3) درجه محیط </a:t>
            </a:r>
            <a:r>
              <a:rPr lang="fa-IR" altLang="en-US" dirty="0" smtClean="0">
                <a:solidFill>
                  <a:schemeClr val="accent4">
                    <a:lumMod val="10000"/>
                  </a:schemeClr>
                </a:solidFill>
                <a:cs typeface="B Nazanin" panose="00000400000000000000" pitchFamily="2" charset="-78"/>
              </a:rPr>
              <a:t>18-20</a:t>
            </a:r>
            <a:endParaRPr lang="en-US" altLang="en-US" dirty="0" smtClean="0">
              <a:solidFill>
                <a:schemeClr val="accent4">
                  <a:lumMod val="10000"/>
                </a:schemeClr>
              </a:solidFill>
              <a:cs typeface="B Nazanin" panose="00000400000000000000" pitchFamily="2" charset="-78"/>
            </a:endParaRPr>
          </a:p>
          <a:p>
            <a:pPr marL="514350" indent="-514350" algn="r" rtl="1">
              <a:buAutoNum type="arabicParenR"/>
            </a:pPr>
            <a:endParaRPr lang="fa-IR" altLang="en-US" dirty="0">
              <a:solidFill>
                <a:schemeClr val="accent4">
                  <a:lumMod val="10000"/>
                </a:schemeClr>
              </a:solidFill>
              <a:cs typeface="B Nazanin" panose="00000400000000000000" pitchFamily="2" charset="-78"/>
            </a:endParaRPr>
          </a:p>
          <a:p>
            <a:pPr marL="0" indent="0" algn="r" rtl="1">
              <a:lnSpc>
                <a:spcPct val="90000"/>
              </a:lnSpc>
              <a:buNone/>
            </a:pPr>
            <a:r>
              <a:rPr lang="fa-IR" altLang="en-US" dirty="0">
                <a:solidFill>
                  <a:schemeClr val="accent4">
                    <a:lumMod val="10000"/>
                  </a:schemeClr>
                </a:solidFill>
                <a:cs typeface="B Nazanin" panose="00000400000000000000" pitchFamily="2" charset="-78"/>
              </a:rPr>
              <a:t>کالری روزانه</a:t>
            </a:r>
          </a:p>
          <a:p>
            <a:pPr marL="0" indent="0" algn="r" rtl="1">
              <a:buNone/>
            </a:pPr>
            <a:r>
              <a:rPr lang="fa-IR" altLang="en-US" dirty="0" smtClean="0">
                <a:solidFill>
                  <a:schemeClr val="accent4">
                    <a:lumMod val="10000"/>
                  </a:schemeClr>
                </a:solidFill>
                <a:cs typeface="B Nazanin" panose="00000400000000000000" pitchFamily="2" charset="-78"/>
              </a:rPr>
              <a:t>مردان </a:t>
            </a:r>
            <a:r>
              <a:rPr lang="en-US" altLang="en-US" dirty="0">
                <a:solidFill>
                  <a:schemeClr val="accent4">
                    <a:lumMod val="10000"/>
                  </a:schemeClr>
                </a:solidFill>
                <a:cs typeface="B Nazanin" panose="00000400000000000000" pitchFamily="2" charset="-78"/>
              </a:rPr>
              <a:t>KC</a:t>
            </a:r>
            <a:r>
              <a:rPr lang="fa-IR" altLang="en-US" dirty="0">
                <a:solidFill>
                  <a:schemeClr val="accent4">
                    <a:lumMod val="10000"/>
                  </a:schemeClr>
                </a:solidFill>
                <a:cs typeface="B Nazanin" panose="00000400000000000000" pitchFamily="2" charset="-78"/>
              </a:rPr>
              <a:t> 2400 – 4000</a:t>
            </a:r>
          </a:p>
          <a:p>
            <a:pPr marL="0" indent="0" algn="r" rtl="1">
              <a:buNone/>
            </a:pPr>
            <a:r>
              <a:rPr lang="fa-IR" altLang="en-US" dirty="0" smtClean="0">
                <a:solidFill>
                  <a:schemeClr val="accent4">
                    <a:lumMod val="10000"/>
                  </a:schemeClr>
                </a:solidFill>
                <a:cs typeface="B Nazanin" panose="00000400000000000000" pitchFamily="2" charset="-78"/>
              </a:rPr>
              <a:t>زنان  </a:t>
            </a:r>
            <a:r>
              <a:rPr lang="en-US" altLang="en-US" dirty="0">
                <a:solidFill>
                  <a:schemeClr val="accent4">
                    <a:lumMod val="10000"/>
                  </a:schemeClr>
                </a:solidFill>
                <a:cs typeface="B Nazanin" panose="00000400000000000000" pitchFamily="2" charset="-78"/>
              </a:rPr>
              <a:t>KC</a:t>
            </a:r>
            <a:r>
              <a:rPr lang="fa-IR" altLang="en-US" dirty="0">
                <a:solidFill>
                  <a:schemeClr val="accent4">
                    <a:lumMod val="10000"/>
                  </a:schemeClr>
                </a:solidFill>
                <a:cs typeface="B Nazanin" panose="00000400000000000000" pitchFamily="2" charset="-78"/>
              </a:rPr>
              <a:t> 1600 – 3000</a:t>
            </a:r>
            <a:endParaRPr lang="en-US" altLang="en-US" dirty="0">
              <a:solidFill>
                <a:schemeClr val="accent4">
                  <a:lumMod val="10000"/>
                </a:schemeClr>
              </a:solidFill>
              <a:cs typeface="B Nazanin" panose="00000400000000000000" pitchFamily="2" charset="-78"/>
            </a:endParaRPr>
          </a:p>
        </p:txBody>
      </p:sp>
      <p:sp>
        <p:nvSpPr>
          <p:cNvPr id="8195" name="Rectangle 3"/>
          <p:cNvSpPr>
            <a:spLocks noChangeArrowheads="1"/>
          </p:cNvSpPr>
          <p:nvPr/>
        </p:nvSpPr>
        <p:spPr bwMode="auto">
          <a:xfrm>
            <a:off x="2330841" y="5867400"/>
            <a:ext cx="9048750" cy="84772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nchor="b"/>
          <a:lstStyle>
            <a:lvl1pPr marL="342900" indent="-342900">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marL="0" indent="0" algn="r" rtl="1" eaLnBrk="1" hangingPunct="1">
              <a:lnSpc>
                <a:spcPct val="90000"/>
              </a:lnSpc>
              <a:spcBef>
                <a:spcPts val="1000"/>
              </a:spcBef>
              <a:buClr>
                <a:srgbClr val="99CC00"/>
              </a:buClr>
              <a:buSzPct val="75000"/>
            </a:pPr>
            <a:r>
              <a:rPr lang="fa-IR" altLang="en-US" sz="2800" dirty="0">
                <a:solidFill>
                  <a:schemeClr val="accent4">
                    <a:lumMod val="10000"/>
                  </a:schemeClr>
                </a:solidFill>
                <a:latin typeface="+mn-lt"/>
                <a:cs typeface="B Nazanin" panose="00000400000000000000" pitchFamily="2" charset="-78"/>
              </a:rPr>
              <a:t> </a:t>
            </a:r>
            <a:r>
              <a:rPr lang="fa-IR" altLang="en-US" sz="2800" dirty="0">
                <a:solidFill>
                  <a:srgbClr val="FF0000"/>
                </a:solidFill>
                <a:latin typeface="+mn-lt"/>
                <a:cs typeface="B Nazanin" panose="00000400000000000000" pitchFamily="2" charset="-78"/>
              </a:rPr>
              <a:t>متابولیسم پایه را تعریف کنید.شرایط تعیین متابولیسم پایه را نام ببرید.</a:t>
            </a:r>
            <a:endParaRPr lang="en-US" altLang="en-US" sz="2800" dirty="0">
              <a:solidFill>
                <a:srgbClr val="FF0000"/>
              </a:solidFill>
              <a:latin typeface="+mn-lt"/>
              <a:cs typeface="B Nazanin" panose="00000400000000000000" pitchFamily="2" charset="-78"/>
            </a:endParaRPr>
          </a:p>
        </p:txBody>
      </p:sp>
    </p:spTree>
    <p:extLst>
      <p:ext uri="{BB962C8B-B14F-4D97-AF65-F5344CB8AC3E}">
        <p14:creationId xmlns:p14="http://schemas.microsoft.com/office/powerpoint/2010/main" val="5833386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idx="1"/>
          </p:nvPr>
        </p:nvSpPr>
        <p:spPr bwMode="auto">
          <a:xfrm>
            <a:off x="838200" y="2474180"/>
            <a:ext cx="10515600" cy="2298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nchor="ctr">
            <a:spAutoFit/>
          </a:bodyPr>
          <a:lstStyle>
            <a:lvl1pPr>
              <a:tabLst>
                <a:tab pos="2533650" algn="l"/>
              </a:tabLst>
              <a:defRPr sz="2400">
                <a:solidFill>
                  <a:schemeClr val="tx1"/>
                </a:solidFill>
                <a:latin typeface="Times New Roman" panose="02020603050405020304" pitchFamily="18" charset="0"/>
                <a:cs typeface="Arial" panose="020B0604020202020204" pitchFamily="34" charset="0"/>
              </a:defRPr>
            </a:lvl1pPr>
            <a:lvl2pPr marL="742950" indent="-285750">
              <a:tabLst>
                <a:tab pos="2533650" algn="l"/>
              </a:tabLst>
              <a:defRPr sz="2400">
                <a:solidFill>
                  <a:schemeClr val="tx1"/>
                </a:solidFill>
                <a:latin typeface="Times New Roman" panose="02020603050405020304" pitchFamily="18" charset="0"/>
                <a:cs typeface="Arial" panose="020B0604020202020204" pitchFamily="34" charset="0"/>
              </a:defRPr>
            </a:lvl2pPr>
            <a:lvl3pPr marL="1143000" indent="-228600">
              <a:tabLst>
                <a:tab pos="2533650" algn="l"/>
              </a:tabLst>
              <a:defRPr sz="2400">
                <a:solidFill>
                  <a:schemeClr val="tx1"/>
                </a:solidFill>
                <a:latin typeface="Times New Roman" panose="02020603050405020304" pitchFamily="18" charset="0"/>
                <a:cs typeface="Arial" panose="020B0604020202020204" pitchFamily="34" charset="0"/>
              </a:defRPr>
            </a:lvl3pPr>
            <a:lvl4pPr marL="1600200" indent="-228600">
              <a:tabLst>
                <a:tab pos="2533650" algn="l"/>
              </a:tabLst>
              <a:defRPr sz="2400">
                <a:solidFill>
                  <a:schemeClr val="tx1"/>
                </a:solidFill>
                <a:latin typeface="Times New Roman" panose="02020603050405020304" pitchFamily="18" charset="0"/>
                <a:cs typeface="Arial" panose="020B0604020202020204" pitchFamily="34" charset="0"/>
              </a:defRPr>
            </a:lvl4pPr>
            <a:lvl5pPr marL="2057400" indent="-228600">
              <a:tabLst>
                <a:tab pos="2533650" algn="l"/>
              </a:tabLst>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tabLst>
                <a:tab pos="2533650" algn="l"/>
              </a:tabLs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tabLst>
                <a:tab pos="2533650" algn="l"/>
              </a:tabLs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tabLst>
                <a:tab pos="2533650" algn="l"/>
              </a:tabLs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tabLst>
                <a:tab pos="2533650" algn="l"/>
              </a:tabLst>
              <a:defRPr sz="2400">
                <a:solidFill>
                  <a:schemeClr val="tx1"/>
                </a:solidFill>
                <a:latin typeface="Times New Roman" panose="02020603050405020304" pitchFamily="18" charset="0"/>
                <a:cs typeface="Arial" panose="020B0604020202020204" pitchFamily="34" charset="0"/>
              </a:defRPr>
            </a:lvl9pPr>
          </a:lstStyle>
          <a:p>
            <a:pPr algn="ctr" eaLnBrk="1" hangingPunct="1"/>
            <a:r>
              <a:rPr lang="fa-IR" altLang="en-US" sz="2800" dirty="0">
                <a:latin typeface="+mn-lt"/>
                <a:cs typeface="B Nazanin" panose="00000400000000000000" pitchFamily="2" charset="-78"/>
              </a:rPr>
              <a:t>مقدار محاسبه کالری براساس وزن </a:t>
            </a:r>
            <a:endParaRPr lang="en-US" altLang="en-US" sz="2800" dirty="0">
              <a:latin typeface="+mn-lt"/>
              <a:cs typeface="B Nazanin" panose="00000400000000000000" pitchFamily="2" charset="-78"/>
            </a:endParaRPr>
          </a:p>
          <a:p>
            <a:pPr marL="0" indent="0" algn="ctr" rtl="1" eaLnBrk="1" hangingPunct="1">
              <a:buNone/>
            </a:pPr>
            <a:r>
              <a:rPr lang="fa-IR" altLang="en-US" sz="2800" dirty="0">
                <a:latin typeface="+mn-lt"/>
                <a:cs typeface="B Nazanin" panose="00000400000000000000" pitchFamily="2" charset="-78"/>
              </a:rPr>
              <a:t>                                                                 </a:t>
            </a:r>
            <a:r>
              <a:rPr lang="en-US" altLang="en-US" sz="2800" dirty="0" err="1" smtClean="0">
                <a:latin typeface="+mn-lt"/>
                <a:cs typeface="B Nazanin" panose="00000400000000000000" pitchFamily="2" charset="-78"/>
              </a:rPr>
              <a:t>xW</a:t>
            </a:r>
            <a:r>
              <a:rPr lang="fa-IR" altLang="en-US" sz="2800" dirty="0" smtClean="0">
                <a:latin typeface="+mn-lt"/>
                <a:cs typeface="B Nazanin" panose="00000400000000000000" pitchFamily="2" charset="-78"/>
              </a:rPr>
              <a:t> 36/6 </a:t>
            </a:r>
            <a:r>
              <a:rPr lang="fa-IR" altLang="en-US" sz="2800" dirty="0">
                <a:latin typeface="+mn-lt"/>
                <a:cs typeface="B Nazanin" panose="00000400000000000000" pitchFamily="2" charset="-78"/>
              </a:rPr>
              <a:t>+ 815 = </a:t>
            </a:r>
            <a:r>
              <a:rPr lang="en-US" altLang="en-US" sz="2800" dirty="0" smtClean="0">
                <a:latin typeface="+mn-lt"/>
                <a:cs typeface="B Nazanin" panose="00000400000000000000" pitchFamily="2" charset="-78"/>
              </a:rPr>
              <a:t>E </a:t>
            </a:r>
            <a:r>
              <a:rPr lang="fa-IR" altLang="en-US" sz="2800" dirty="0">
                <a:latin typeface="+mn-lt"/>
                <a:cs typeface="B Nazanin" panose="00000400000000000000" pitchFamily="2" charset="-78"/>
              </a:rPr>
              <a:t>مردان</a:t>
            </a:r>
            <a:endParaRPr lang="en-US" altLang="en-US" sz="2800" dirty="0">
              <a:latin typeface="+mn-lt"/>
              <a:cs typeface="B Nazanin" panose="00000400000000000000" pitchFamily="2" charset="-78"/>
            </a:endParaRPr>
          </a:p>
          <a:p>
            <a:pPr marL="0" indent="0" algn="ctr" rtl="1" eaLnBrk="1" hangingPunct="1">
              <a:buNone/>
            </a:pPr>
            <a:r>
              <a:rPr lang="fa-IR" altLang="en-US" sz="2800" dirty="0">
                <a:latin typeface="+mn-lt"/>
                <a:cs typeface="B Nazanin" panose="00000400000000000000" pitchFamily="2" charset="-78"/>
              </a:rPr>
              <a:t>                                                                 </a:t>
            </a:r>
            <a:r>
              <a:rPr lang="en-US" altLang="en-US" sz="2800" dirty="0" err="1" smtClean="0">
                <a:latin typeface="+mn-lt"/>
                <a:cs typeface="B Nazanin" panose="00000400000000000000" pitchFamily="2" charset="-78"/>
              </a:rPr>
              <a:t>xW</a:t>
            </a:r>
            <a:r>
              <a:rPr lang="fa-IR" altLang="en-US" sz="2800" dirty="0" smtClean="0">
                <a:latin typeface="+mn-lt"/>
                <a:cs typeface="B Nazanin" panose="00000400000000000000" pitchFamily="2" charset="-78"/>
              </a:rPr>
              <a:t> 31/1 </a:t>
            </a:r>
            <a:r>
              <a:rPr lang="fa-IR" altLang="en-US" sz="2800" dirty="0">
                <a:latin typeface="+mn-lt"/>
                <a:cs typeface="B Nazanin" panose="00000400000000000000" pitchFamily="2" charset="-78"/>
              </a:rPr>
              <a:t>+ 580 = </a:t>
            </a:r>
            <a:r>
              <a:rPr lang="en-US" altLang="en-US" sz="2800" dirty="0" smtClean="0">
                <a:latin typeface="+mn-lt"/>
                <a:cs typeface="B Nazanin" panose="00000400000000000000" pitchFamily="2" charset="-78"/>
              </a:rPr>
              <a:t>E </a:t>
            </a:r>
            <a:r>
              <a:rPr lang="fa-IR" altLang="en-US" sz="2800" dirty="0">
                <a:latin typeface="+mn-lt"/>
                <a:cs typeface="B Nazanin" panose="00000400000000000000" pitchFamily="2" charset="-78"/>
              </a:rPr>
              <a:t>زنان</a:t>
            </a:r>
          </a:p>
        </p:txBody>
      </p:sp>
    </p:spTree>
    <p:extLst>
      <p:ext uri="{BB962C8B-B14F-4D97-AF65-F5344CB8AC3E}">
        <p14:creationId xmlns:p14="http://schemas.microsoft.com/office/powerpoint/2010/main" val="76509449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idx="1"/>
          </p:nvPr>
        </p:nvSpPr>
        <p:spPr>
          <a:xfrm>
            <a:off x="457200" y="685799"/>
            <a:ext cx="11734800" cy="5296243"/>
          </a:xfrm>
        </p:spPr>
        <p:txBody>
          <a:bodyPr>
            <a:noAutofit/>
          </a:bodyPr>
          <a:lstStyle/>
          <a:p>
            <a:pPr algn="r" rtl="1">
              <a:lnSpc>
                <a:spcPct val="80000"/>
              </a:lnSpc>
              <a:buFont typeface="Wingdings" panose="05000000000000000000" pitchFamily="2" charset="2"/>
              <a:buNone/>
            </a:pPr>
            <a:r>
              <a:rPr lang="fa-IR" altLang="en-US" dirty="0">
                <a:solidFill>
                  <a:schemeClr val="accent4">
                    <a:lumMod val="10000"/>
                  </a:schemeClr>
                </a:solidFill>
                <a:cs typeface="B Nazanin" panose="00000400000000000000" pitchFamily="2" charset="-78"/>
              </a:rPr>
              <a:t>	            </a:t>
            </a:r>
            <a:r>
              <a:rPr lang="fa-IR" altLang="en-US" dirty="0" smtClean="0">
                <a:solidFill>
                  <a:schemeClr val="accent4">
                    <a:lumMod val="10000"/>
                  </a:schemeClr>
                </a:solidFill>
                <a:cs typeface="B Nazanin" panose="00000400000000000000" pitchFamily="2" charset="-78"/>
              </a:rPr>
              <a:t>آنابولیسم</a:t>
            </a:r>
            <a:endParaRPr lang="fa-IR" altLang="en-US" dirty="0">
              <a:solidFill>
                <a:schemeClr val="accent4">
                  <a:lumMod val="10000"/>
                </a:schemeClr>
              </a:solidFill>
              <a:cs typeface="B Nazanin" panose="00000400000000000000" pitchFamily="2" charset="-78"/>
            </a:endParaRPr>
          </a:p>
          <a:p>
            <a:pPr algn="r" rtl="1">
              <a:lnSpc>
                <a:spcPct val="80000"/>
              </a:lnSpc>
              <a:buFont typeface="Wingdings" panose="05000000000000000000" pitchFamily="2" charset="2"/>
              <a:buNone/>
            </a:pPr>
            <a:r>
              <a:rPr lang="fa-IR" altLang="en-US" dirty="0">
                <a:solidFill>
                  <a:schemeClr val="accent4">
                    <a:lumMod val="10000"/>
                  </a:schemeClr>
                </a:solidFill>
                <a:cs typeface="B Nazanin" panose="00000400000000000000" pitchFamily="2" charset="-78"/>
              </a:rPr>
              <a:t>متابولیسم </a:t>
            </a:r>
          </a:p>
          <a:p>
            <a:pPr algn="r" rtl="1">
              <a:lnSpc>
                <a:spcPct val="80000"/>
              </a:lnSpc>
              <a:buFont typeface="Wingdings" panose="05000000000000000000" pitchFamily="2" charset="2"/>
              <a:buNone/>
            </a:pPr>
            <a:r>
              <a:rPr lang="fa-IR" altLang="en-US" dirty="0">
                <a:solidFill>
                  <a:schemeClr val="accent4">
                    <a:lumMod val="10000"/>
                  </a:schemeClr>
                </a:solidFill>
                <a:cs typeface="B Nazanin" panose="00000400000000000000" pitchFamily="2" charset="-78"/>
              </a:rPr>
              <a:t>	            </a:t>
            </a:r>
            <a:r>
              <a:rPr lang="fa-IR" altLang="en-US" dirty="0" smtClean="0">
                <a:solidFill>
                  <a:schemeClr val="accent4">
                    <a:lumMod val="10000"/>
                  </a:schemeClr>
                </a:solidFill>
                <a:cs typeface="B Nazanin" panose="00000400000000000000" pitchFamily="2" charset="-78"/>
              </a:rPr>
              <a:t> کاتابولیسم</a:t>
            </a:r>
          </a:p>
          <a:p>
            <a:pPr algn="r" rtl="1">
              <a:lnSpc>
                <a:spcPct val="80000"/>
              </a:lnSpc>
              <a:buFont typeface="Wingdings" panose="05000000000000000000" pitchFamily="2" charset="2"/>
              <a:buNone/>
            </a:pPr>
            <a:endParaRPr lang="fa-IR" altLang="en-US" dirty="0">
              <a:solidFill>
                <a:schemeClr val="accent4">
                  <a:lumMod val="10000"/>
                </a:schemeClr>
              </a:solidFill>
              <a:cs typeface="B Nazanin" panose="00000400000000000000" pitchFamily="2" charset="-78"/>
            </a:endParaRPr>
          </a:p>
          <a:p>
            <a:pPr algn="r" rtl="1">
              <a:lnSpc>
                <a:spcPct val="80000"/>
              </a:lnSpc>
              <a:buFont typeface="Wingdings" panose="05000000000000000000" pitchFamily="2" charset="2"/>
              <a:buNone/>
            </a:pPr>
            <a:r>
              <a:rPr lang="fa-IR" altLang="en-US" dirty="0" smtClean="0">
                <a:solidFill>
                  <a:schemeClr val="accent4">
                    <a:lumMod val="10000"/>
                  </a:schemeClr>
                </a:solidFill>
                <a:cs typeface="B Nazanin" panose="00000400000000000000" pitchFamily="2" charset="-78"/>
              </a:rPr>
              <a:t>آنابولیسم← </a:t>
            </a:r>
            <a:r>
              <a:rPr lang="fa-IR" altLang="en-US" dirty="0">
                <a:solidFill>
                  <a:schemeClr val="accent4">
                    <a:lumMod val="10000"/>
                  </a:schemeClr>
                </a:solidFill>
                <a:cs typeface="B Nazanin" panose="00000400000000000000" pitchFamily="2" charset="-78"/>
              </a:rPr>
              <a:t>ذرات شیمیایی غذا به هم پیوسته و ملکول های بزرگ و درشت تر </a:t>
            </a:r>
            <a:r>
              <a:rPr lang="fa-IR" altLang="en-US" dirty="0" smtClean="0">
                <a:solidFill>
                  <a:schemeClr val="accent4">
                    <a:lumMod val="10000"/>
                  </a:schemeClr>
                </a:solidFill>
                <a:cs typeface="B Nazanin" panose="00000400000000000000" pitchFamily="2" charset="-78"/>
              </a:rPr>
              <a:t>ساخته می شوند.</a:t>
            </a:r>
            <a:endParaRPr lang="fa-IR" altLang="en-US" dirty="0">
              <a:solidFill>
                <a:schemeClr val="accent4">
                  <a:lumMod val="10000"/>
                </a:schemeClr>
              </a:solidFill>
              <a:cs typeface="B Nazanin" panose="00000400000000000000" pitchFamily="2" charset="-78"/>
            </a:endParaRPr>
          </a:p>
          <a:p>
            <a:pPr algn="r" rtl="1">
              <a:lnSpc>
                <a:spcPct val="80000"/>
              </a:lnSpc>
              <a:buFont typeface="Wingdings" panose="05000000000000000000" pitchFamily="2" charset="2"/>
              <a:buNone/>
            </a:pPr>
            <a:r>
              <a:rPr lang="fa-IR" altLang="en-US" dirty="0">
                <a:solidFill>
                  <a:schemeClr val="accent4">
                    <a:lumMod val="10000"/>
                  </a:schemeClr>
                </a:solidFill>
                <a:cs typeface="B Nazanin" panose="00000400000000000000" pitchFamily="2" charset="-78"/>
              </a:rPr>
              <a:t>تبدیل گلوکز ← گلیکوژن         اسید آمینه ← پروتئین</a:t>
            </a:r>
          </a:p>
          <a:p>
            <a:pPr algn="r" rtl="1">
              <a:lnSpc>
                <a:spcPct val="80000"/>
              </a:lnSpc>
              <a:buFont typeface="Wingdings" panose="05000000000000000000" pitchFamily="2" charset="2"/>
              <a:buNone/>
            </a:pPr>
            <a:r>
              <a:rPr lang="fa-IR" altLang="en-US" dirty="0" smtClean="0">
                <a:solidFill>
                  <a:schemeClr val="accent4">
                    <a:lumMod val="10000"/>
                  </a:schemeClr>
                </a:solidFill>
                <a:cs typeface="B Nazanin" panose="00000400000000000000" pitchFamily="2" charset="-78"/>
              </a:rPr>
              <a:t>این </a:t>
            </a:r>
            <a:r>
              <a:rPr lang="fa-IR" altLang="en-US" dirty="0">
                <a:solidFill>
                  <a:schemeClr val="accent4">
                    <a:lumMod val="10000"/>
                  </a:schemeClr>
                </a:solidFill>
                <a:cs typeface="B Nazanin" panose="00000400000000000000" pitchFamily="2" charset="-78"/>
              </a:rPr>
              <a:t>واکنش ها ← انرژی </a:t>
            </a:r>
            <a:r>
              <a:rPr lang="fa-IR" altLang="en-US" dirty="0" smtClean="0">
                <a:solidFill>
                  <a:schemeClr val="accent4">
                    <a:lumMod val="10000"/>
                  </a:schemeClr>
                </a:solidFill>
                <a:cs typeface="B Nazanin" panose="00000400000000000000" pitchFamily="2" charset="-78"/>
              </a:rPr>
              <a:t>گیر</a:t>
            </a:r>
          </a:p>
          <a:p>
            <a:pPr algn="r" rtl="1">
              <a:lnSpc>
                <a:spcPct val="80000"/>
              </a:lnSpc>
              <a:buFont typeface="Wingdings" panose="05000000000000000000" pitchFamily="2" charset="2"/>
              <a:buNone/>
            </a:pPr>
            <a:r>
              <a:rPr lang="fa-IR" altLang="en-US" dirty="0" smtClean="0">
                <a:solidFill>
                  <a:schemeClr val="accent4">
                    <a:lumMod val="10000"/>
                  </a:schemeClr>
                </a:solidFill>
                <a:cs typeface="B Nazanin" panose="00000400000000000000" pitchFamily="2" charset="-78"/>
              </a:rPr>
              <a:t> </a:t>
            </a:r>
            <a:endParaRPr lang="fa-IR" altLang="en-US" dirty="0">
              <a:solidFill>
                <a:schemeClr val="accent4">
                  <a:lumMod val="10000"/>
                </a:schemeClr>
              </a:solidFill>
              <a:cs typeface="B Nazanin" panose="00000400000000000000" pitchFamily="2" charset="-78"/>
            </a:endParaRPr>
          </a:p>
          <a:p>
            <a:pPr algn="r" rtl="1">
              <a:lnSpc>
                <a:spcPct val="80000"/>
              </a:lnSpc>
              <a:buFont typeface="Wingdings" panose="05000000000000000000" pitchFamily="2" charset="2"/>
              <a:buNone/>
            </a:pPr>
            <a:r>
              <a:rPr lang="fa-IR" altLang="en-US" dirty="0" smtClean="0">
                <a:solidFill>
                  <a:schemeClr val="accent4">
                    <a:lumMod val="10000"/>
                  </a:schemeClr>
                </a:solidFill>
                <a:cs typeface="B Nazanin" panose="00000400000000000000" pitchFamily="2" charset="-78"/>
              </a:rPr>
              <a:t>کاتابولیسم← </a:t>
            </a:r>
            <a:r>
              <a:rPr lang="fa-IR" altLang="en-US" dirty="0">
                <a:solidFill>
                  <a:schemeClr val="accent4">
                    <a:lumMod val="10000"/>
                  </a:schemeClr>
                </a:solidFill>
                <a:cs typeface="B Nazanin" panose="00000400000000000000" pitchFamily="2" charset="-78"/>
              </a:rPr>
              <a:t>ملکول های درشت به ذرات ریزتر تبدیل می شود</a:t>
            </a:r>
            <a:r>
              <a:rPr lang="fa-IR" altLang="en-US" dirty="0" smtClean="0">
                <a:solidFill>
                  <a:schemeClr val="accent4">
                    <a:lumMod val="10000"/>
                  </a:schemeClr>
                </a:solidFill>
                <a:cs typeface="B Nazanin" panose="00000400000000000000" pitchFamily="2" charset="-78"/>
              </a:rPr>
              <a:t>.</a:t>
            </a:r>
          </a:p>
          <a:p>
            <a:pPr algn="r" rtl="1">
              <a:lnSpc>
                <a:spcPct val="80000"/>
              </a:lnSpc>
              <a:buFont typeface="Wingdings" panose="05000000000000000000" pitchFamily="2" charset="2"/>
              <a:buNone/>
            </a:pPr>
            <a:endParaRPr lang="fa-IR" altLang="en-US" dirty="0" smtClean="0">
              <a:solidFill>
                <a:schemeClr val="accent4">
                  <a:lumMod val="10000"/>
                </a:schemeClr>
              </a:solidFill>
              <a:cs typeface="B Nazanin" panose="00000400000000000000" pitchFamily="2" charset="-78"/>
            </a:endParaRPr>
          </a:p>
          <a:p>
            <a:pPr algn="r" rtl="1">
              <a:lnSpc>
                <a:spcPct val="80000"/>
              </a:lnSpc>
              <a:buFont typeface="Wingdings" panose="05000000000000000000" pitchFamily="2" charset="2"/>
              <a:buNone/>
            </a:pPr>
            <a:endParaRPr lang="fa-IR" altLang="en-US" dirty="0">
              <a:solidFill>
                <a:schemeClr val="accent4">
                  <a:lumMod val="10000"/>
                </a:schemeClr>
              </a:solidFill>
              <a:cs typeface="B Nazanin" panose="00000400000000000000" pitchFamily="2" charset="-78"/>
            </a:endParaRPr>
          </a:p>
        </p:txBody>
      </p:sp>
      <p:sp>
        <p:nvSpPr>
          <p:cNvPr id="9221" name="Line 5"/>
          <p:cNvSpPr>
            <a:spLocks noChangeShapeType="1"/>
          </p:cNvSpPr>
          <p:nvPr/>
        </p:nvSpPr>
        <p:spPr bwMode="auto">
          <a:xfrm flipH="1" flipV="1">
            <a:off x="9374187" y="924719"/>
            <a:ext cx="574675" cy="360362"/>
          </a:xfrm>
          <a:prstGeom prst="line">
            <a:avLst/>
          </a:prstGeom>
          <a:noFill/>
          <a:ln w="12700" cap="sq">
            <a:solidFill>
              <a:schemeClr val="tx1"/>
            </a:solidFill>
            <a:round/>
            <a:headEnd type="none" w="sm" len="sm"/>
            <a:tailEnd type="triangle" w="sm" len="sm"/>
          </a:ln>
          <a:extLst>
            <a:ext uri="{909E8E84-426E-40DD-AFC4-6F175D3DCCD1}">
              <a14:hiddenFill xmlns:a14="http://schemas.microsoft.com/office/drawing/2010/main">
                <a:noFill/>
              </a14:hiddenFill>
            </a:ext>
          </a:extLst>
        </p:spPr>
        <p:txBody>
          <a:bodyPr wrap="none"/>
          <a:lstStyle/>
          <a:p>
            <a:endParaRPr lang="en-US" sz="2400">
              <a:solidFill>
                <a:srgbClr val="006666"/>
              </a:solidFill>
              <a:latin typeface="Times New Roman" panose="02020603050405020304" pitchFamily="18" charset="0"/>
              <a:cs typeface="Arial" panose="020B0604020202020204" pitchFamily="34" charset="0"/>
            </a:endParaRPr>
          </a:p>
        </p:txBody>
      </p:sp>
      <p:sp>
        <p:nvSpPr>
          <p:cNvPr id="9222" name="Line 6"/>
          <p:cNvSpPr>
            <a:spLocks noChangeShapeType="1"/>
          </p:cNvSpPr>
          <p:nvPr/>
        </p:nvSpPr>
        <p:spPr bwMode="auto">
          <a:xfrm flipH="1">
            <a:off x="9372600" y="1524000"/>
            <a:ext cx="576262" cy="358775"/>
          </a:xfrm>
          <a:prstGeom prst="line">
            <a:avLst/>
          </a:prstGeom>
          <a:noFill/>
          <a:ln w="12700" cap="sq">
            <a:solidFill>
              <a:schemeClr val="tx1"/>
            </a:solidFill>
            <a:round/>
            <a:headEnd type="none" w="sm" len="sm"/>
            <a:tailEnd type="triangle" w="sm" len="sm"/>
          </a:ln>
          <a:extLst>
            <a:ext uri="{909E8E84-426E-40DD-AFC4-6F175D3DCCD1}">
              <a14:hiddenFill xmlns:a14="http://schemas.microsoft.com/office/drawing/2010/main">
                <a:noFill/>
              </a14:hiddenFill>
            </a:ext>
          </a:extLst>
        </p:spPr>
        <p:txBody>
          <a:bodyPr wrap="none"/>
          <a:lstStyle/>
          <a:p>
            <a:endParaRPr lang="en-US" sz="2400">
              <a:solidFill>
                <a:srgbClr val="006666"/>
              </a:solidFill>
              <a:latin typeface="Times New Roman" panose="02020603050405020304" pitchFamily="18" charset="0"/>
              <a:cs typeface="Arial" panose="020B0604020202020204" pitchFamily="34" charset="0"/>
            </a:endParaRPr>
          </a:p>
        </p:txBody>
      </p:sp>
      <p:sp>
        <p:nvSpPr>
          <p:cNvPr id="5" name="Rectangle 4"/>
          <p:cNvSpPr/>
          <p:nvPr/>
        </p:nvSpPr>
        <p:spPr>
          <a:xfrm>
            <a:off x="1447800" y="5433626"/>
            <a:ext cx="10439400" cy="456151"/>
          </a:xfrm>
          <a:prstGeom prst="rect">
            <a:avLst/>
          </a:prstGeom>
        </p:spPr>
        <p:txBody>
          <a:bodyPr wrap="square">
            <a:spAutoFit/>
          </a:bodyPr>
          <a:lstStyle/>
          <a:p>
            <a:pPr algn="r" rtl="1">
              <a:lnSpc>
                <a:spcPct val="80000"/>
              </a:lnSpc>
              <a:buFont typeface="Wingdings" panose="05000000000000000000" pitchFamily="2" charset="2"/>
              <a:buNone/>
            </a:pPr>
            <a:r>
              <a:rPr lang="fa-IR" altLang="en-US" sz="2800" b="1" dirty="0">
                <a:solidFill>
                  <a:schemeClr val="accent4">
                    <a:lumMod val="10000"/>
                  </a:schemeClr>
                </a:solidFill>
                <a:cs typeface="B Nazanin" panose="00000400000000000000" pitchFamily="2" charset="-78"/>
              </a:rPr>
              <a:t>گلوکز ← </a:t>
            </a:r>
            <a:r>
              <a:rPr lang="en-US" altLang="en-US" sz="2800" dirty="0" smtClean="0">
                <a:solidFill>
                  <a:schemeClr val="accent4">
                    <a:lumMod val="10000"/>
                  </a:schemeClr>
                </a:solidFill>
                <a:cs typeface="B Nazanin" panose="00000400000000000000" pitchFamily="2" charset="-78"/>
              </a:rPr>
              <a:t>H2O</a:t>
            </a:r>
            <a:r>
              <a:rPr lang="fa-IR" altLang="en-US" sz="2800" dirty="0" smtClean="0">
                <a:solidFill>
                  <a:schemeClr val="accent4">
                    <a:lumMod val="10000"/>
                  </a:schemeClr>
                </a:solidFill>
                <a:cs typeface="B Nazanin" panose="00000400000000000000" pitchFamily="2" charset="-78"/>
              </a:rPr>
              <a:t> </a:t>
            </a:r>
            <a:r>
              <a:rPr lang="fa-IR" altLang="en-US" sz="2800" dirty="0">
                <a:solidFill>
                  <a:schemeClr val="accent4">
                    <a:lumMod val="10000"/>
                  </a:schemeClr>
                </a:solidFill>
                <a:cs typeface="B Nazanin" panose="00000400000000000000" pitchFamily="2" charset="-78"/>
              </a:rPr>
              <a:t>و </a:t>
            </a:r>
            <a:r>
              <a:rPr lang="en-US" altLang="en-US" sz="2800" dirty="0" smtClean="0">
                <a:solidFill>
                  <a:schemeClr val="accent4">
                    <a:lumMod val="10000"/>
                  </a:schemeClr>
                </a:solidFill>
                <a:cs typeface="B Nazanin" panose="00000400000000000000" pitchFamily="2" charset="-78"/>
              </a:rPr>
              <a:t>CO2</a:t>
            </a:r>
            <a:r>
              <a:rPr lang="fa-IR" altLang="en-US" sz="2800" b="1" dirty="0" smtClean="0">
                <a:solidFill>
                  <a:schemeClr val="accent4">
                    <a:lumMod val="10000"/>
                  </a:schemeClr>
                </a:solidFill>
                <a:cs typeface="B Nazanin" panose="00000400000000000000" pitchFamily="2" charset="-78"/>
              </a:rPr>
              <a:t> </a:t>
            </a:r>
            <a:r>
              <a:rPr lang="fa-IR" altLang="en-US" sz="2800" b="1" dirty="0">
                <a:solidFill>
                  <a:schemeClr val="accent4">
                    <a:lumMod val="10000"/>
                  </a:schemeClr>
                </a:solidFill>
                <a:cs typeface="B Nazanin" panose="00000400000000000000" pitchFamily="2" charset="-78"/>
              </a:rPr>
              <a:t>و واکنش های انرژی زا</a:t>
            </a:r>
          </a:p>
        </p:txBody>
      </p:sp>
      <p:sp>
        <p:nvSpPr>
          <p:cNvPr id="6" name="Content Placeholder 3"/>
          <p:cNvSpPr txBox="1">
            <a:spLocks noChangeArrowheads="1"/>
          </p:cNvSpPr>
          <p:nvPr/>
        </p:nvSpPr>
        <p:spPr bwMode="auto">
          <a:xfrm>
            <a:off x="1432775" y="5870669"/>
            <a:ext cx="10515600" cy="99536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vert="horz" lIns="91440" tIns="45720" rIns="91440" bIns="45720" rtlCol="0" anchor="b">
            <a:normAutofit/>
          </a:bodyPr>
          <a:lstStyle>
            <a:lvl1pPr marL="342900" indent="-3429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Times New Roman" panose="02020603050405020304" pitchFamily="18" charset="0"/>
                <a:ea typeface="+mn-ea"/>
                <a:cs typeface="Arial" panose="020B0604020202020204" pitchFamily="34" charset="0"/>
              </a:defRPr>
            </a:lvl1pPr>
            <a:lvl2pPr marL="742950" indent="-28575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imes New Roman" panose="020206030504050203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imes New Roman" panose="020206030504050203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imes New Roman" panose="020206030504050203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Times New Roman" panose="02020603050405020304" pitchFamily="18" charset="0"/>
                <a:ea typeface="+mn-ea"/>
                <a:cs typeface="Arial" panose="020B0604020202020204" pitchFamily="34" charset="0"/>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Arial" panose="020B0604020202020204" pitchFamily="34" charset="0"/>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Arial" panose="020B0604020202020204" pitchFamily="34" charset="0"/>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Arial" panose="020B0604020202020204" pitchFamily="34" charset="0"/>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2400" kern="1200">
                <a:solidFill>
                  <a:schemeClr val="tx1"/>
                </a:solidFill>
                <a:latin typeface="Times New Roman" panose="02020603050405020304" pitchFamily="18" charset="0"/>
                <a:ea typeface="+mn-ea"/>
                <a:cs typeface="Arial" panose="020B0604020202020204" pitchFamily="34" charset="0"/>
              </a:defRPr>
            </a:lvl9pPr>
          </a:lstStyle>
          <a:p>
            <a:pPr marL="0" indent="0" algn="r" rtl="1" fontAlgn="auto">
              <a:spcBef>
                <a:spcPct val="20000"/>
              </a:spcBef>
              <a:spcAft>
                <a:spcPts val="0"/>
              </a:spcAft>
              <a:buClr>
                <a:srgbClr val="99CC00"/>
              </a:buClr>
              <a:buSzPct val="75000"/>
            </a:pPr>
            <a:r>
              <a:rPr lang="fa-IR" altLang="en-US" sz="2800" dirty="0" smtClean="0">
                <a:solidFill>
                  <a:schemeClr val="accent4">
                    <a:lumMod val="10000"/>
                  </a:schemeClr>
                </a:solidFill>
                <a:latin typeface="+mn-lt"/>
                <a:cs typeface="B Nazanin" panose="00000400000000000000" pitchFamily="2" charset="-78"/>
              </a:rPr>
              <a:t>  </a:t>
            </a:r>
            <a:r>
              <a:rPr lang="fa-IR" altLang="en-US" dirty="0" smtClean="0">
                <a:solidFill>
                  <a:srgbClr val="FF0000"/>
                </a:solidFill>
                <a:latin typeface="+mn-lt"/>
                <a:cs typeface="B Nazanin" panose="00000400000000000000" pitchFamily="2" charset="-78"/>
              </a:rPr>
              <a:t>آنابولیسم و کاتابولیسم را با ذکر مثال تعریف کنید.</a:t>
            </a:r>
            <a:endParaRPr lang="en-US" altLang="en-US" dirty="0">
              <a:solidFill>
                <a:srgbClr val="FF0000"/>
              </a:solidFill>
              <a:latin typeface="+mn-lt"/>
              <a:cs typeface="B Nazanin" panose="00000400000000000000" pitchFamily="2" charset="-78"/>
            </a:endParaRPr>
          </a:p>
        </p:txBody>
      </p:sp>
    </p:spTree>
    <p:extLst>
      <p:ext uri="{BB962C8B-B14F-4D97-AF65-F5344CB8AC3E}">
        <p14:creationId xmlns:p14="http://schemas.microsoft.com/office/powerpoint/2010/main" val="3920115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56" name="Group 4"/>
          <p:cNvGraphicFramePr>
            <a:graphicFrameLocks noGrp="1"/>
          </p:cNvGraphicFramePr>
          <p:nvPr>
            <p:ph/>
            <p:extLst>
              <p:ext uri="{D42A27DB-BD31-4B8C-83A1-F6EECF244321}">
                <p14:modId xmlns:p14="http://schemas.microsoft.com/office/powerpoint/2010/main" val="1930283547"/>
              </p:ext>
            </p:extLst>
          </p:nvPr>
        </p:nvGraphicFramePr>
        <p:xfrm>
          <a:off x="1905000" y="1905000"/>
          <a:ext cx="8458200" cy="4029468"/>
        </p:xfrm>
        <a:graphic>
          <a:graphicData uri="http://schemas.openxmlformats.org/drawingml/2006/table">
            <a:tbl>
              <a:tblPr/>
              <a:tblGrid>
                <a:gridCol w="5298669"/>
                <a:gridCol w="1858428"/>
                <a:gridCol w="1301103"/>
              </a:tblGrid>
              <a:tr h="457219">
                <a:tc>
                  <a:txBody>
                    <a:bodyPr/>
                    <a:lstStyle>
                      <a:lvl1pPr eaLnBrk="0" hangingPunct="0">
                        <a:spcBef>
                          <a:spcPct val="20000"/>
                        </a:spcBef>
                        <a:buClr>
                          <a:schemeClr val="hlink"/>
                        </a:buClr>
                        <a:buSzPct val="75000"/>
                        <a:buFont typeface="Wingdings" panose="05000000000000000000" pitchFamily="2" charset="2"/>
                        <a:defRPr kumimoji="1" sz="2800">
                          <a:solidFill>
                            <a:schemeClr val="tx1"/>
                          </a:solidFill>
                          <a:latin typeface="Arial" panose="020B0604020202020204" pitchFamily="34" charset="0"/>
                        </a:defRPr>
                      </a:lvl1pPr>
                      <a:lvl2pPr eaLnBrk="0" hangingPunct="0">
                        <a:spcBef>
                          <a:spcPct val="20000"/>
                        </a:spcBef>
                        <a:buClr>
                          <a:schemeClr val="hlink"/>
                        </a:buClr>
                        <a:buSzPct val="75000"/>
                        <a:buFont typeface="Wingdings" panose="05000000000000000000" pitchFamily="2" charset="2"/>
                        <a:defRPr kumimoji="1" sz="2400">
                          <a:solidFill>
                            <a:schemeClr val="tx1"/>
                          </a:solidFill>
                          <a:latin typeface="Arial" panose="020B0604020202020204" pitchFamily="34" charset="0"/>
                        </a:defRPr>
                      </a:lvl2pPr>
                      <a:lvl3pPr eaLnBrk="0" hangingPunct="0">
                        <a:spcBef>
                          <a:spcPct val="20000"/>
                        </a:spcBef>
                        <a:buClr>
                          <a:schemeClr val="hlink"/>
                        </a:buClr>
                        <a:buSzPct val="75000"/>
                        <a:buFont typeface="Wingdings" panose="05000000000000000000" pitchFamily="2" charset="2"/>
                        <a:defRPr kumimoji="1" sz="2000">
                          <a:solidFill>
                            <a:schemeClr val="tx1"/>
                          </a:solidFill>
                          <a:latin typeface="Arial" panose="020B0604020202020204" pitchFamily="34" charset="0"/>
                        </a:defRPr>
                      </a:lvl3pPr>
                      <a:lvl4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4pPr>
                      <a:lvl5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5pPr>
                      <a:lvl6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6pPr>
                      <a:lvl7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7pPr>
                      <a:lvl8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8pPr>
                      <a:lvl9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lang="fa-IR" sz="2800" kern="1200" dirty="0" smtClean="0">
                          <a:solidFill>
                            <a:schemeClr val="accent4">
                              <a:lumMod val="10000"/>
                            </a:schemeClr>
                          </a:solidFill>
                          <a:latin typeface="+mn-lt"/>
                          <a:ea typeface="+mn-ea"/>
                          <a:cs typeface="B Nazanin" panose="00000400000000000000" pitchFamily="2" charset="-78"/>
                        </a:rPr>
                        <a:t>کالری روزانه(سوخت و ساز پایه)</a:t>
                      </a:r>
                      <a:endParaRPr lang="en-US" sz="2800" kern="1200" dirty="0" smtClean="0">
                        <a:solidFill>
                          <a:schemeClr val="accent4">
                            <a:lumMod val="10000"/>
                          </a:schemeClr>
                        </a:solidFill>
                        <a:latin typeface="+mn-lt"/>
                        <a:ea typeface="+mn-ea"/>
                        <a:cs typeface="B Nazanin" panose="00000400000000000000" pitchFamily="2" charset="-78"/>
                      </a:endParaRPr>
                    </a:p>
                  </a:txBody>
                  <a:tcPr marT="45722" marB="45722"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lvl1pPr eaLnBrk="0" hangingPunct="0">
                        <a:spcBef>
                          <a:spcPct val="20000"/>
                        </a:spcBef>
                        <a:buClr>
                          <a:schemeClr val="hlink"/>
                        </a:buClr>
                        <a:buSzPct val="75000"/>
                        <a:buFont typeface="Wingdings" panose="05000000000000000000" pitchFamily="2" charset="2"/>
                        <a:defRPr kumimoji="1" sz="2800">
                          <a:solidFill>
                            <a:schemeClr val="tx1"/>
                          </a:solidFill>
                          <a:latin typeface="Arial" panose="020B0604020202020204" pitchFamily="34" charset="0"/>
                        </a:defRPr>
                      </a:lvl1pPr>
                      <a:lvl2pPr eaLnBrk="0" hangingPunct="0">
                        <a:spcBef>
                          <a:spcPct val="20000"/>
                        </a:spcBef>
                        <a:buClr>
                          <a:schemeClr val="hlink"/>
                        </a:buClr>
                        <a:buSzPct val="75000"/>
                        <a:buFont typeface="Wingdings" panose="05000000000000000000" pitchFamily="2" charset="2"/>
                        <a:defRPr kumimoji="1" sz="2400">
                          <a:solidFill>
                            <a:schemeClr val="tx1"/>
                          </a:solidFill>
                          <a:latin typeface="Arial" panose="020B0604020202020204" pitchFamily="34" charset="0"/>
                        </a:defRPr>
                      </a:lvl2pPr>
                      <a:lvl3pPr eaLnBrk="0" hangingPunct="0">
                        <a:spcBef>
                          <a:spcPct val="20000"/>
                        </a:spcBef>
                        <a:buClr>
                          <a:schemeClr val="hlink"/>
                        </a:buClr>
                        <a:buSzPct val="75000"/>
                        <a:buFont typeface="Wingdings" panose="05000000000000000000" pitchFamily="2" charset="2"/>
                        <a:defRPr kumimoji="1" sz="2000">
                          <a:solidFill>
                            <a:schemeClr val="tx1"/>
                          </a:solidFill>
                          <a:latin typeface="Arial" panose="020B0604020202020204" pitchFamily="34" charset="0"/>
                        </a:defRPr>
                      </a:lvl3pPr>
                      <a:lvl4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4pPr>
                      <a:lvl5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5pPr>
                      <a:lvl6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6pPr>
                      <a:lvl7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7pPr>
                      <a:lvl8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8pPr>
                      <a:lvl9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lang="fa-IR" sz="2800" kern="1200" dirty="0" smtClean="0">
                          <a:solidFill>
                            <a:schemeClr val="accent4">
                              <a:lumMod val="10000"/>
                            </a:schemeClr>
                          </a:solidFill>
                          <a:latin typeface="+mn-lt"/>
                          <a:ea typeface="+mn-ea"/>
                          <a:cs typeface="B Nazanin" panose="00000400000000000000" pitchFamily="2" charset="-78"/>
                        </a:rPr>
                        <a:t>سن(سال)</a:t>
                      </a:r>
                      <a:endParaRPr lang="en-US" sz="2800" kern="1200" dirty="0" smtClean="0">
                        <a:solidFill>
                          <a:schemeClr val="accent4">
                            <a:lumMod val="10000"/>
                          </a:schemeClr>
                        </a:solidFill>
                        <a:latin typeface="+mn-lt"/>
                        <a:ea typeface="+mn-ea"/>
                        <a:cs typeface="B Nazanin" panose="00000400000000000000" pitchFamily="2" charset="-78"/>
                      </a:endParaRPr>
                    </a:p>
                  </a:txBody>
                  <a:tcPr marT="45722" marB="45722"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lvl1pPr eaLnBrk="0" hangingPunct="0">
                        <a:spcBef>
                          <a:spcPct val="20000"/>
                        </a:spcBef>
                        <a:buClr>
                          <a:schemeClr val="hlink"/>
                        </a:buClr>
                        <a:buSzPct val="75000"/>
                        <a:buFont typeface="Wingdings" panose="05000000000000000000" pitchFamily="2" charset="2"/>
                        <a:defRPr kumimoji="1" sz="2800">
                          <a:solidFill>
                            <a:schemeClr val="tx1"/>
                          </a:solidFill>
                          <a:latin typeface="Arial" panose="020B0604020202020204" pitchFamily="34" charset="0"/>
                        </a:defRPr>
                      </a:lvl1pPr>
                      <a:lvl2pPr eaLnBrk="0" hangingPunct="0">
                        <a:spcBef>
                          <a:spcPct val="20000"/>
                        </a:spcBef>
                        <a:buClr>
                          <a:schemeClr val="hlink"/>
                        </a:buClr>
                        <a:buSzPct val="75000"/>
                        <a:buFont typeface="Wingdings" panose="05000000000000000000" pitchFamily="2" charset="2"/>
                        <a:defRPr kumimoji="1" sz="2400">
                          <a:solidFill>
                            <a:schemeClr val="tx1"/>
                          </a:solidFill>
                          <a:latin typeface="Arial" panose="020B0604020202020204" pitchFamily="34" charset="0"/>
                        </a:defRPr>
                      </a:lvl2pPr>
                      <a:lvl3pPr eaLnBrk="0" hangingPunct="0">
                        <a:spcBef>
                          <a:spcPct val="20000"/>
                        </a:spcBef>
                        <a:buClr>
                          <a:schemeClr val="hlink"/>
                        </a:buClr>
                        <a:buSzPct val="75000"/>
                        <a:buFont typeface="Wingdings" panose="05000000000000000000" pitchFamily="2" charset="2"/>
                        <a:defRPr kumimoji="1" sz="2000">
                          <a:solidFill>
                            <a:schemeClr val="tx1"/>
                          </a:solidFill>
                          <a:latin typeface="Arial" panose="020B0604020202020204" pitchFamily="34" charset="0"/>
                        </a:defRPr>
                      </a:lvl3pPr>
                      <a:lvl4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4pPr>
                      <a:lvl5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5pPr>
                      <a:lvl6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6pPr>
                      <a:lvl7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7pPr>
                      <a:lvl8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8pPr>
                      <a:lvl9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lang="fa-IR" sz="2800" kern="1200" dirty="0" smtClean="0">
                          <a:solidFill>
                            <a:schemeClr val="accent4">
                              <a:lumMod val="10000"/>
                            </a:schemeClr>
                          </a:solidFill>
                          <a:latin typeface="+mn-lt"/>
                          <a:ea typeface="+mn-ea"/>
                          <a:cs typeface="B Nazanin" panose="00000400000000000000" pitchFamily="2" charset="-78"/>
                        </a:rPr>
                        <a:t>جنس</a:t>
                      </a:r>
                      <a:endParaRPr lang="en-US" sz="2800" kern="1200" dirty="0" smtClean="0">
                        <a:solidFill>
                          <a:schemeClr val="accent4">
                            <a:lumMod val="10000"/>
                          </a:schemeClr>
                        </a:solidFill>
                        <a:latin typeface="+mn-lt"/>
                        <a:ea typeface="+mn-ea"/>
                        <a:cs typeface="B Nazanin" panose="00000400000000000000" pitchFamily="2" charset="-78"/>
                      </a:endParaRPr>
                    </a:p>
                  </a:txBody>
                  <a:tcPr marT="45722" marB="45722"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1335078">
                <a:tc>
                  <a:txBody>
                    <a:bodyPr/>
                    <a:lstStyle>
                      <a:lvl1pPr eaLnBrk="0" hangingPunct="0">
                        <a:spcBef>
                          <a:spcPct val="20000"/>
                        </a:spcBef>
                        <a:buClr>
                          <a:schemeClr val="hlink"/>
                        </a:buClr>
                        <a:buSzPct val="75000"/>
                        <a:buFont typeface="Wingdings" panose="05000000000000000000" pitchFamily="2" charset="2"/>
                        <a:defRPr kumimoji="1" sz="2800">
                          <a:solidFill>
                            <a:schemeClr val="tx1"/>
                          </a:solidFill>
                          <a:latin typeface="Arial" panose="020B0604020202020204" pitchFamily="34" charset="0"/>
                        </a:defRPr>
                      </a:lvl1pPr>
                      <a:lvl2pPr eaLnBrk="0" hangingPunct="0">
                        <a:spcBef>
                          <a:spcPct val="20000"/>
                        </a:spcBef>
                        <a:buClr>
                          <a:schemeClr val="hlink"/>
                        </a:buClr>
                        <a:buSzPct val="75000"/>
                        <a:buFont typeface="Wingdings" panose="05000000000000000000" pitchFamily="2" charset="2"/>
                        <a:defRPr kumimoji="1" sz="2400">
                          <a:solidFill>
                            <a:schemeClr val="tx1"/>
                          </a:solidFill>
                          <a:latin typeface="Arial" panose="020B0604020202020204" pitchFamily="34" charset="0"/>
                        </a:defRPr>
                      </a:lvl2pPr>
                      <a:lvl3pPr eaLnBrk="0" hangingPunct="0">
                        <a:spcBef>
                          <a:spcPct val="20000"/>
                        </a:spcBef>
                        <a:buClr>
                          <a:schemeClr val="hlink"/>
                        </a:buClr>
                        <a:buSzPct val="75000"/>
                        <a:buFont typeface="Wingdings" panose="05000000000000000000" pitchFamily="2" charset="2"/>
                        <a:defRPr kumimoji="1" sz="2000">
                          <a:solidFill>
                            <a:schemeClr val="tx1"/>
                          </a:solidFill>
                          <a:latin typeface="Arial" panose="020B0604020202020204" pitchFamily="34" charset="0"/>
                        </a:defRPr>
                      </a:lvl3pPr>
                      <a:lvl4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4pPr>
                      <a:lvl5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5pPr>
                      <a:lvl6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6pPr>
                      <a:lvl7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7pPr>
                      <a:lvl8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8pPr>
                      <a:lvl9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9pPr>
                    </a:lstStyle>
                    <a:p>
                      <a:pPr marL="0" marR="0" lvl="0" indent="0" algn="ctr" defTabSz="914400" rtl="1"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lang="fa-IR" sz="2800" kern="1200" dirty="0" smtClean="0">
                          <a:solidFill>
                            <a:srgbClr val="FF0000"/>
                          </a:solidFill>
                          <a:latin typeface="+mn-lt"/>
                          <a:ea typeface="+mn-ea"/>
                          <a:cs typeface="B Nazanin" panose="00000400000000000000" pitchFamily="2" charset="-78"/>
                        </a:rPr>
                        <a:t>679+(وزن به </a:t>
                      </a:r>
                      <a:r>
                        <a:rPr lang="en-US" sz="2800" kern="1200" dirty="0" smtClean="0">
                          <a:solidFill>
                            <a:srgbClr val="FF0000"/>
                          </a:solidFill>
                          <a:latin typeface="+mn-lt"/>
                          <a:ea typeface="+mn-ea"/>
                          <a:cs typeface="B Nazanin" panose="00000400000000000000" pitchFamily="2" charset="-78"/>
                        </a:rPr>
                        <a:t>kg</a:t>
                      </a:r>
                      <a:r>
                        <a:rPr lang="fa-IR" sz="2800" kern="1200" dirty="0" smtClean="0">
                          <a:solidFill>
                            <a:srgbClr val="FF0000"/>
                          </a:solidFill>
                          <a:latin typeface="+mn-lt"/>
                          <a:ea typeface="+mn-ea"/>
                          <a:cs typeface="B Nazanin" panose="00000400000000000000" pitchFamily="2" charset="-78"/>
                        </a:rPr>
                        <a:t>) × 3</a:t>
                      </a:r>
                      <a:r>
                        <a:rPr lang="en-US" sz="2800" kern="1200" dirty="0" smtClean="0">
                          <a:solidFill>
                            <a:srgbClr val="FF0000"/>
                          </a:solidFill>
                          <a:latin typeface="+mn-lt"/>
                          <a:ea typeface="+mn-ea"/>
                          <a:cs typeface="B Nazanin" panose="00000400000000000000" pitchFamily="2" charset="-78"/>
                        </a:rPr>
                        <a:t>/</a:t>
                      </a:r>
                      <a:r>
                        <a:rPr lang="fa-IR" sz="2800" kern="1200" dirty="0" smtClean="0">
                          <a:solidFill>
                            <a:srgbClr val="FF0000"/>
                          </a:solidFill>
                          <a:latin typeface="+mn-lt"/>
                          <a:ea typeface="+mn-ea"/>
                          <a:cs typeface="B Nazanin" panose="00000400000000000000" pitchFamily="2" charset="-78"/>
                        </a:rPr>
                        <a:t>15</a:t>
                      </a:r>
                    </a:p>
                    <a:p>
                      <a:pPr marL="0" marR="0" lvl="0" indent="0" algn="ctr" defTabSz="914400" rtl="1"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lang="fa-IR" sz="2800" kern="1200" dirty="0" smtClean="0">
                          <a:solidFill>
                            <a:srgbClr val="FF0000"/>
                          </a:solidFill>
                          <a:latin typeface="+mn-lt"/>
                          <a:ea typeface="+mn-ea"/>
                          <a:cs typeface="B Nazanin" panose="00000400000000000000" pitchFamily="2" charset="-78"/>
                        </a:rPr>
                        <a:t>879+(وزن) </a:t>
                      </a:r>
                      <a:r>
                        <a:rPr kumimoji="1" lang="fa-IR" sz="2800" kern="1200" dirty="0" smtClean="0">
                          <a:solidFill>
                            <a:srgbClr val="FF0000"/>
                          </a:solidFill>
                          <a:latin typeface="Arial" panose="020B0604020202020204" pitchFamily="34" charset="0"/>
                          <a:ea typeface="+mn-ea"/>
                          <a:cs typeface="B Nazanin" panose="00000400000000000000" pitchFamily="2" charset="-78"/>
                        </a:rPr>
                        <a:t>× </a:t>
                      </a:r>
                      <a:r>
                        <a:rPr lang="fa-IR" sz="2800" kern="1200" dirty="0" smtClean="0">
                          <a:solidFill>
                            <a:srgbClr val="FF0000"/>
                          </a:solidFill>
                          <a:latin typeface="+mn-lt"/>
                          <a:ea typeface="+mn-ea"/>
                          <a:cs typeface="B Nazanin" panose="00000400000000000000" pitchFamily="2" charset="-78"/>
                        </a:rPr>
                        <a:t>9</a:t>
                      </a:r>
                      <a:r>
                        <a:rPr lang="en-US" sz="2800" kern="1200" dirty="0" smtClean="0">
                          <a:solidFill>
                            <a:srgbClr val="FF0000"/>
                          </a:solidFill>
                          <a:latin typeface="+mn-lt"/>
                          <a:ea typeface="+mn-ea"/>
                          <a:cs typeface="B Nazanin" panose="00000400000000000000" pitchFamily="2" charset="-78"/>
                        </a:rPr>
                        <a:t>/</a:t>
                      </a:r>
                      <a:r>
                        <a:rPr lang="fa-IR" sz="2800" kern="1200" dirty="0" smtClean="0">
                          <a:solidFill>
                            <a:srgbClr val="FF0000"/>
                          </a:solidFill>
                          <a:latin typeface="+mn-lt"/>
                          <a:ea typeface="+mn-ea"/>
                          <a:cs typeface="B Nazanin" panose="00000400000000000000" pitchFamily="2" charset="-78"/>
                        </a:rPr>
                        <a:t>11</a:t>
                      </a:r>
                    </a:p>
                    <a:p>
                      <a:pPr marL="0" marR="0" lvl="0" indent="0" algn="ctr" defTabSz="914400" rtl="1"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lang="fa-IR" sz="2800" kern="1200" dirty="0" smtClean="0">
                          <a:solidFill>
                            <a:srgbClr val="FF0000"/>
                          </a:solidFill>
                          <a:latin typeface="+mn-lt"/>
                          <a:ea typeface="+mn-ea"/>
                          <a:cs typeface="B Nazanin" panose="00000400000000000000" pitchFamily="2" charset="-78"/>
                        </a:rPr>
                        <a:t>489+(وزن)</a:t>
                      </a:r>
                      <a:r>
                        <a:rPr kumimoji="1" lang="fa-IR" sz="2800" kern="1200" dirty="0" smtClean="0">
                          <a:solidFill>
                            <a:srgbClr val="FF0000"/>
                          </a:solidFill>
                          <a:latin typeface="Arial" panose="020B0604020202020204" pitchFamily="34" charset="0"/>
                          <a:ea typeface="+mn-ea"/>
                          <a:cs typeface="B Nazanin" panose="00000400000000000000" pitchFamily="2" charset="-78"/>
                        </a:rPr>
                        <a:t> × </a:t>
                      </a:r>
                      <a:r>
                        <a:rPr lang="fa-IR" sz="2800" kern="1200" dirty="0" smtClean="0">
                          <a:solidFill>
                            <a:srgbClr val="FF0000"/>
                          </a:solidFill>
                          <a:latin typeface="+mn-lt"/>
                          <a:ea typeface="+mn-ea"/>
                          <a:cs typeface="B Nazanin" panose="00000400000000000000" pitchFamily="2" charset="-78"/>
                        </a:rPr>
                        <a:t>5</a:t>
                      </a:r>
                      <a:r>
                        <a:rPr lang="en-US" sz="2800" kern="1200" dirty="0" smtClean="0">
                          <a:solidFill>
                            <a:srgbClr val="FF0000"/>
                          </a:solidFill>
                          <a:latin typeface="+mn-lt"/>
                          <a:ea typeface="+mn-ea"/>
                          <a:cs typeface="B Nazanin" panose="00000400000000000000" pitchFamily="2" charset="-78"/>
                        </a:rPr>
                        <a:t>/</a:t>
                      </a:r>
                      <a:r>
                        <a:rPr lang="fa-IR" sz="2800" kern="1200" dirty="0" smtClean="0">
                          <a:solidFill>
                            <a:srgbClr val="FF0000"/>
                          </a:solidFill>
                          <a:latin typeface="+mn-lt"/>
                          <a:ea typeface="+mn-ea"/>
                          <a:cs typeface="B Nazanin" panose="00000400000000000000" pitchFamily="2" charset="-78"/>
                        </a:rPr>
                        <a:t>13  </a:t>
                      </a:r>
                      <a:endParaRPr lang="en-US" sz="2800" kern="1200" dirty="0" smtClean="0">
                        <a:solidFill>
                          <a:srgbClr val="FF0000"/>
                        </a:solidFill>
                        <a:latin typeface="+mn-lt"/>
                        <a:ea typeface="+mn-ea"/>
                        <a:cs typeface="B Nazanin" panose="00000400000000000000" pitchFamily="2" charset="-78"/>
                      </a:endParaRPr>
                    </a:p>
                  </a:txBody>
                  <a:tcPr marT="45722" marB="45722"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lvl1pPr eaLnBrk="0" hangingPunct="0">
                        <a:spcBef>
                          <a:spcPct val="20000"/>
                        </a:spcBef>
                        <a:buClr>
                          <a:schemeClr val="hlink"/>
                        </a:buClr>
                        <a:buSzPct val="75000"/>
                        <a:buFont typeface="Wingdings" panose="05000000000000000000" pitchFamily="2" charset="2"/>
                        <a:defRPr kumimoji="1" sz="2800">
                          <a:solidFill>
                            <a:schemeClr val="tx1"/>
                          </a:solidFill>
                          <a:latin typeface="Arial" panose="020B0604020202020204" pitchFamily="34" charset="0"/>
                        </a:defRPr>
                      </a:lvl1pPr>
                      <a:lvl2pPr eaLnBrk="0" hangingPunct="0">
                        <a:spcBef>
                          <a:spcPct val="20000"/>
                        </a:spcBef>
                        <a:buClr>
                          <a:schemeClr val="hlink"/>
                        </a:buClr>
                        <a:buSzPct val="75000"/>
                        <a:buFont typeface="Wingdings" panose="05000000000000000000" pitchFamily="2" charset="2"/>
                        <a:defRPr kumimoji="1" sz="2400">
                          <a:solidFill>
                            <a:schemeClr val="tx1"/>
                          </a:solidFill>
                          <a:latin typeface="Arial" panose="020B0604020202020204" pitchFamily="34" charset="0"/>
                        </a:defRPr>
                      </a:lvl2pPr>
                      <a:lvl3pPr eaLnBrk="0" hangingPunct="0">
                        <a:spcBef>
                          <a:spcPct val="20000"/>
                        </a:spcBef>
                        <a:buClr>
                          <a:schemeClr val="hlink"/>
                        </a:buClr>
                        <a:buSzPct val="75000"/>
                        <a:buFont typeface="Wingdings" panose="05000000000000000000" pitchFamily="2" charset="2"/>
                        <a:defRPr kumimoji="1" sz="2000">
                          <a:solidFill>
                            <a:schemeClr val="tx1"/>
                          </a:solidFill>
                          <a:latin typeface="Arial" panose="020B0604020202020204" pitchFamily="34" charset="0"/>
                        </a:defRPr>
                      </a:lvl3pPr>
                      <a:lvl4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4pPr>
                      <a:lvl5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5pPr>
                      <a:lvl6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6pPr>
                      <a:lvl7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7pPr>
                      <a:lvl8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8pPr>
                      <a:lvl9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lang="fa-IR" sz="2800" kern="1200" smtClean="0">
                          <a:solidFill>
                            <a:schemeClr val="accent4">
                              <a:lumMod val="10000"/>
                            </a:schemeClr>
                          </a:solidFill>
                          <a:latin typeface="+mn-lt"/>
                          <a:ea typeface="+mn-ea"/>
                          <a:cs typeface="B Nazanin" panose="00000400000000000000" pitchFamily="2" charset="-78"/>
                        </a:rPr>
                        <a:t>30-18</a:t>
                      </a:r>
                    </a:p>
                    <a:p>
                      <a:pPr marL="0" marR="0" lvl="0" indent="0" algn="ct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lang="fa-IR" sz="2800" kern="1200" smtClean="0">
                          <a:solidFill>
                            <a:schemeClr val="accent4">
                              <a:lumMod val="10000"/>
                            </a:schemeClr>
                          </a:solidFill>
                          <a:latin typeface="+mn-lt"/>
                          <a:ea typeface="+mn-ea"/>
                          <a:cs typeface="B Nazanin" panose="00000400000000000000" pitchFamily="2" charset="-78"/>
                        </a:rPr>
                        <a:t>60-31</a:t>
                      </a:r>
                    </a:p>
                    <a:p>
                      <a:pPr marL="0" marR="0" lvl="0" indent="0" algn="ct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lang="fa-IR" sz="2800" kern="1200" smtClean="0">
                          <a:solidFill>
                            <a:schemeClr val="accent4">
                              <a:lumMod val="10000"/>
                            </a:schemeClr>
                          </a:solidFill>
                          <a:latin typeface="+mn-lt"/>
                          <a:ea typeface="+mn-ea"/>
                          <a:cs typeface="B Nazanin" panose="00000400000000000000" pitchFamily="2" charset="-78"/>
                        </a:rPr>
                        <a:t>60+</a:t>
                      </a:r>
                      <a:endParaRPr lang="en-US" sz="2800" kern="1200" smtClean="0">
                        <a:solidFill>
                          <a:schemeClr val="accent4">
                            <a:lumMod val="10000"/>
                          </a:schemeClr>
                        </a:solidFill>
                        <a:latin typeface="+mn-lt"/>
                        <a:ea typeface="+mn-ea"/>
                        <a:cs typeface="B Nazanin" panose="00000400000000000000" pitchFamily="2" charset="-78"/>
                      </a:endParaRPr>
                    </a:p>
                  </a:txBody>
                  <a:tcPr marT="45722" marB="45722"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lvl1pPr eaLnBrk="0" hangingPunct="0">
                        <a:spcBef>
                          <a:spcPct val="20000"/>
                        </a:spcBef>
                        <a:buClr>
                          <a:schemeClr val="hlink"/>
                        </a:buClr>
                        <a:buSzPct val="75000"/>
                        <a:buFont typeface="Wingdings" panose="05000000000000000000" pitchFamily="2" charset="2"/>
                        <a:defRPr kumimoji="1" sz="2800">
                          <a:solidFill>
                            <a:schemeClr val="tx1"/>
                          </a:solidFill>
                          <a:latin typeface="Arial" panose="020B0604020202020204" pitchFamily="34" charset="0"/>
                        </a:defRPr>
                      </a:lvl1pPr>
                      <a:lvl2pPr eaLnBrk="0" hangingPunct="0">
                        <a:spcBef>
                          <a:spcPct val="20000"/>
                        </a:spcBef>
                        <a:buClr>
                          <a:schemeClr val="hlink"/>
                        </a:buClr>
                        <a:buSzPct val="75000"/>
                        <a:buFont typeface="Wingdings" panose="05000000000000000000" pitchFamily="2" charset="2"/>
                        <a:defRPr kumimoji="1" sz="2400">
                          <a:solidFill>
                            <a:schemeClr val="tx1"/>
                          </a:solidFill>
                          <a:latin typeface="Arial" panose="020B0604020202020204" pitchFamily="34" charset="0"/>
                        </a:defRPr>
                      </a:lvl2pPr>
                      <a:lvl3pPr eaLnBrk="0" hangingPunct="0">
                        <a:spcBef>
                          <a:spcPct val="20000"/>
                        </a:spcBef>
                        <a:buClr>
                          <a:schemeClr val="hlink"/>
                        </a:buClr>
                        <a:buSzPct val="75000"/>
                        <a:buFont typeface="Wingdings" panose="05000000000000000000" pitchFamily="2" charset="2"/>
                        <a:defRPr kumimoji="1" sz="2000">
                          <a:solidFill>
                            <a:schemeClr val="tx1"/>
                          </a:solidFill>
                          <a:latin typeface="Arial" panose="020B0604020202020204" pitchFamily="34" charset="0"/>
                        </a:defRPr>
                      </a:lvl3pPr>
                      <a:lvl4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4pPr>
                      <a:lvl5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5pPr>
                      <a:lvl6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6pPr>
                      <a:lvl7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7pPr>
                      <a:lvl8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8pPr>
                      <a:lvl9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lang="fa-IR" sz="2800" kern="1200" smtClean="0">
                          <a:solidFill>
                            <a:schemeClr val="accent4">
                              <a:lumMod val="10000"/>
                            </a:schemeClr>
                          </a:solidFill>
                          <a:latin typeface="+mn-lt"/>
                          <a:ea typeface="+mn-ea"/>
                          <a:cs typeface="B Nazanin" panose="00000400000000000000" pitchFamily="2" charset="-78"/>
                        </a:rPr>
                        <a:t>مردان</a:t>
                      </a:r>
                      <a:endParaRPr lang="en-US" sz="2800" kern="1200" smtClean="0">
                        <a:solidFill>
                          <a:schemeClr val="accent4">
                            <a:lumMod val="10000"/>
                          </a:schemeClr>
                        </a:solidFill>
                        <a:latin typeface="+mn-lt"/>
                        <a:ea typeface="+mn-ea"/>
                        <a:cs typeface="B Nazanin" panose="00000400000000000000" pitchFamily="2" charset="-78"/>
                      </a:endParaRPr>
                    </a:p>
                  </a:txBody>
                  <a:tcPr marT="45722" marB="45722" anchor="ct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1335078">
                <a:tc>
                  <a:txBody>
                    <a:bodyPr/>
                    <a:lstStyle>
                      <a:lvl1pPr eaLnBrk="0" hangingPunct="0">
                        <a:spcBef>
                          <a:spcPct val="20000"/>
                        </a:spcBef>
                        <a:buClr>
                          <a:schemeClr val="hlink"/>
                        </a:buClr>
                        <a:buSzPct val="75000"/>
                        <a:buFont typeface="Wingdings" panose="05000000000000000000" pitchFamily="2" charset="2"/>
                        <a:defRPr kumimoji="1" sz="2800">
                          <a:solidFill>
                            <a:schemeClr val="tx1"/>
                          </a:solidFill>
                          <a:latin typeface="Arial" panose="020B0604020202020204" pitchFamily="34" charset="0"/>
                        </a:defRPr>
                      </a:lvl1pPr>
                      <a:lvl2pPr eaLnBrk="0" hangingPunct="0">
                        <a:spcBef>
                          <a:spcPct val="20000"/>
                        </a:spcBef>
                        <a:buClr>
                          <a:schemeClr val="hlink"/>
                        </a:buClr>
                        <a:buSzPct val="75000"/>
                        <a:buFont typeface="Wingdings" panose="05000000000000000000" pitchFamily="2" charset="2"/>
                        <a:defRPr kumimoji="1" sz="2400">
                          <a:solidFill>
                            <a:schemeClr val="tx1"/>
                          </a:solidFill>
                          <a:latin typeface="Arial" panose="020B0604020202020204" pitchFamily="34" charset="0"/>
                        </a:defRPr>
                      </a:lvl2pPr>
                      <a:lvl3pPr eaLnBrk="0" hangingPunct="0">
                        <a:spcBef>
                          <a:spcPct val="20000"/>
                        </a:spcBef>
                        <a:buClr>
                          <a:schemeClr val="hlink"/>
                        </a:buClr>
                        <a:buSzPct val="75000"/>
                        <a:buFont typeface="Wingdings" panose="05000000000000000000" pitchFamily="2" charset="2"/>
                        <a:defRPr kumimoji="1" sz="2000">
                          <a:solidFill>
                            <a:schemeClr val="tx1"/>
                          </a:solidFill>
                          <a:latin typeface="Arial" panose="020B0604020202020204" pitchFamily="34" charset="0"/>
                        </a:defRPr>
                      </a:lvl3pPr>
                      <a:lvl4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4pPr>
                      <a:lvl5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5pPr>
                      <a:lvl6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6pPr>
                      <a:lvl7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7pPr>
                      <a:lvl8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8pPr>
                      <a:lvl9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9pPr>
                    </a:lstStyle>
                    <a:p>
                      <a:pPr marL="0" marR="0" lvl="0" indent="0" algn="ctr" defTabSz="914400" rtl="1"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lang="fa-IR" sz="2800" kern="1200" dirty="0" smtClean="0">
                          <a:solidFill>
                            <a:srgbClr val="FF0000"/>
                          </a:solidFill>
                          <a:latin typeface="+mn-lt"/>
                          <a:ea typeface="+mn-ea"/>
                          <a:cs typeface="B Nazanin" panose="00000400000000000000" pitchFamily="2" charset="-78"/>
                        </a:rPr>
                        <a:t>496+(وزن)</a:t>
                      </a:r>
                      <a:r>
                        <a:rPr kumimoji="1" lang="fa-IR" sz="2800" kern="1200" dirty="0" smtClean="0">
                          <a:solidFill>
                            <a:srgbClr val="FF0000"/>
                          </a:solidFill>
                          <a:latin typeface="Arial" panose="020B0604020202020204" pitchFamily="34" charset="0"/>
                          <a:ea typeface="+mn-ea"/>
                          <a:cs typeface="B Nazanin" panose="00000400000000000000" pitchFamily="2" charset="-78"/>
                        </a:rPr>
                        <a:t> × </a:t>
                      </a:r>
                      <a:r>
                        <a:rPr lang="fa-IR" sz="2800" kern="1200" dirty="0" smtClean="0">
                          <a:solidFill>
                            <a:srgbClr val="FF0000"/>
                          </a:solidFill>
                          <a:latin typeface="+mn-lt"/>
                          <a:ea typeface="+mn-ea"/>
                          <a:cs typeface="B Nazanin" panose="00000400000000000000" pitchFamily="2" charset="-78"/>
                        </a:rPr>
                        <a:t>7</a:t>
                      </a:r>
                      <a:r>
                        <a:rPr lang="en-US" sz="2800" kern="1200" dirty="0" smtClean="0">
                          <a:solidFill>
                            <a:srgbClr val="FF0000"/>
                          </a:solidFill>
                          <a:latin typeface="+mn-lt"/>
                          <a:ea typeface="+mn-ea"/>
                          <a:cs typeface="B Nazanin" panose="00000400000000000000" pitchFamily="2" charset="-78"/>
                        </a:rPr>
                        <a:t>/</a:t>
                      </a:r>
                      <a:r>
                        <a:rPr lang="fa-IR" sz="2800" kern="1200" dirty="0" smtClean="0">
                          <a:solidFill>
                            <a:srgbClr val="FF0000"/>
                          </a:solidFill>
                          <a:latin typeface="+mn-lt"/>
                          <a:ea typeface="+mn-ea"/>
                          <a:cs typeface="B Nazanin" panose="00000400000000000000" pitchFamily="2" charset="-78"/>
                        </a:rPr>
                        <a:t>14</a:t>
                      </a:r>
                    </a:p>
                    <a:p>
                      <a:pPr marL="0" marR="0" lvl="0" indent="0" algn="ctr" defTabSz="914400" rtl="1"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lang="fa-IR" sz="2800" kern="1200" dirty="0" smtClean="0">
                          <a:solidFill>
                            <a:srgbClr val="FF0000"/>
                          </a:solidFill>
                          <a:latin typeface="+mn-lt"/>
                          <a:ea typeface="+mn-ea"/>
                          <a:cs typeface="B Nazanin" panose="00000400000000000000" pitchFamily="2" charset="-78"/>
                        </a:rPr>
                        <a:t>829+(وزن)</a:t>
                      </a:r>
                      <a:r>
                        <a:rPr kumimoji="1" lang="fa-IR" sz="2800" kern="1200" dirty="0" smtClean="0">
                          <a:solidFill>
                            <a:srgbClr val="FF0000"/>
                          </a:solidFill>
                          <a:latin typeface="Arial" panose="020B0604020202020204" pitchFamily="34" charset="0"/>
                          <a:ea typeface="+mn-ea"/>
                          <a:cs typeface="B Nazanin" panose="00000400000000000000" pitchFamily="2" charset="-78"/>
                        </a:rPr>
                        <a:t> × </a:t>
                      </a:r>
                      <a:r>
                        <a:rPr lang="fa-IR" sz="2800" kern="1200" dirty="0" smtClean="0">
                          <a:solidFill>
                            <a:srgbClr val="FF0000"/>
                          </a:solidFill>
                          <a:latin typeface="+mn-lt"/>
                          <a:ea typeface="+mn-ea"/>
                          <a:cs typeface="B Nazanin" panose="00000400000000000000" pitchFamily="2" charset="-78"/>
                        </a:rPr>
                        <a:t>7</a:t>
                      </a:r>
                      <a:r>
                        <a:rPr lang="en-US" sz="2800" kern="1200" dirty="0" smtClean="0">
                          <a:solidFill>
                            <a:srgbClr val="FF0000"/>
                          </a:solidFill>
                          <a:latin typeface="+mn-lt"/>
                          <a:ea typeface="+mn-ea"/>
                          <a:cs typeface="B Nazanin" panose="00000400000000000000" pitchFamily="2" charset="-78"/>
                        </a:rPr>
                        <a:t>/</a:t>
                      </a:r>
                      <a:r>
                        <a:rPr lang="fa-IR" sz="2800" kern="1200" dirty="0" smtClean="0">
                          <a:solidFill>
                            <a:srgbClr val="FF0000"/>
                          </a:solidFill>
                          <a:latin typeface="+mn-lt"/>
                          <a:ea typeface="+mn-ea"/>
                          <a:cs typeface="B Nazanin" panose="00000400000000000000" pitchFamily="2" charset="-78"/>
                        </a:rPr>
                        <a:t>8</a:t>
                      </a:r>
                    </a:p>
                    <a:p>
                      <a:pPr marL="0" marR="0" lvl="0" indent="0" algn="ct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lang="fa-IR" sz="2800" kern="1200" dirty="0" smtClean="0">
                          <a:solidFill>
                            <a:srgbClr val="FF0000"/>
                          </a:solidFill>
                          <a:latin typeface="+mn-lt"/>
                          <a:ea typeface="+mn-ea"/>
                          <a:cs typeface="B Nazanin" panose="00000400000000000000" pitchFamily="2" charset="-78"/>
                        </a:rPr>
                        <a:t>596+(وزن)</a:t>
                      </a:r>
                      <a:r>
                        <a:rPr kumimoji="1" lang="fa-IR" sz="2800" kern="1200" dirty="0" smtClean="0">
                          <a:solidFill>
                            <a:srgbClr val="FF0000"/>
                          </a:solidFill>
                          <a:latin typeface="Arial" panose="020B0604020202020204" pitchFamily="34" charset="0"/>
                          <a:ea typeface="+mn-ea"/>
                          <a:cs typeface="B Nazanin" panose="00000400000000000000" pitchFamily="2" charset="-78"/>
                        </a:rPr>
                        <a:t> × </a:t>
                      </a:r>
                      <a:r>
                        <a:rPr lang="fa-IR" sz="2800" kern="1200" dirty="0" smtClean="0">
                          <a:solidFill>
                            <a:srgbClr val="FF0000"/>
                          </a:solidFill>
                          <a:latin typeface="+mn-lt"/>
                          <a:ea typeface="+mn-ea"/>
                          <a:cs typeface="B Nazanin" panose="00000400000000000000" pitchFamily="2" charset="-78"/>
                        </a:rPr>
                        <a:t>10/5</a:t>
                      </a:r>
                      <a:endParaRPr lang="en-US" sz="2800" kern="1200" dirty="0" smtClean="0">
                        <a:solidFill>
                          <a:srgbClr val="FF0000"/>
                        </a:solidFill>
                        <a:latin typeface="+mn-lt"/>
                        <a:ea typeface="+mn-ea"/>
                        <a:cs typeface="B Nazanin" panose="00000400000000000000" pitchFamily="2" charset="-78"/>
                      </a:endParaRPr>
                    </a:p>
                  </a:txBody>
                  <a:tcPr marT="45722" marB="45722"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lvl1pPr eaLnBrk="0" hangingPunct="0">
                        <a:spcBef>
                          <a:spcPct val="20000"/>
                        </a:spcBef>
                        <a:buClr>
                          <a:schemeClr val="hlink"/>
                        </a:buClr>
                        <a:buSzPct val="75000"/>
                        <a:buFont typeface="Wingdings" panose="05000000000000000000" pitchFamily="2" charset="2"/>
                        <a:defRPr kumimoji="1" sz="2800">
                          <a:solidFill>
                            <a:schemeClr val="tx1"/>
                          </a:solidFill>
                          <a:latin typeface="Arial" panose="020B0604020202020204" pitchFamily="34" charset="0"/>
                        </a:defRPr>
                      </a:lvl1pPr>
                      <a:lvl2pPr eaLnBrk="0" hangingPunct="0">
                        <a:spcBef>
                          <a:spcPct val="20000"/>
                        </a:spcBef>
                        <a:buClr>
                          <a:schemeClr val="hlink"/>
                        </a:buClr>
                        <a:buSzPct val="75000"/>
                        <a:buFont typeface="Wingdings" panose="05000000000000000000" pitchFamily="2" charset="2"/>
                        <a:defRPr kumimoji="1" sz="2400">
                          <a:solidFill>
                            <a:schemeClr val="tx1"/>
                          </a:solidFill>
                          <a:latin typeface="Arial" panose="020B0604020202020204" pitchFamily="34" charset="0"/>
                        </a:defRPr>
                      </a:lvl2pPr>
                      <a:lvl3pPr eaLnBrk="0" hangingPunct="0">
                        <a:spcBef>
                          <a:spcPct val="20000"/>
                        </a:spcBef>
                        <a:buClr>
                          <a:schemeClr val="hlink"/>
                        </a:buClr>
                        <a:buSzPct val="75000"/>
                        <a:buFont typeface="Wingdings" panose="05000000000000000000" pitchFamily="2" charset="2"/>
                        <a:defRPr kumimoji="1" sz="2000">
                          <a:solidFill>
                            <a:schemeClr val="tx1"/>
                          </a:solidFill>
                          <a:latin typeface="Arial" panose="020B0604020202020204" pitchFamily="34" charset="0"/>
                        </a:defRPr>
                      </a:lvl3pPr>
                      <a:lvl4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4pPr>
                      <a:lvl5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5pPr>
                      <a:lvl6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6pPr>
                      <a:lvl7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7pPr>
                      <a:lvl8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8pPr>
                      <a:lvl9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lang="fa-IR" sz="2800" kern="1200" dirty="0" smtClean="0">
                          <a:solidFill>
                            <a:schemeClr val="accent4">
                              <a:lumMod val="10000"/>
                            </a:schemeClr>
                          </a:solidFill>
                          <a:latin typeface="+mn-lt"/>
                          <a:ea typeface="+mn-ea"/>
                          <a:cs typeface="B Nazanin" panose="00000400000000000000" pitchFamily="2" charset="-78"/>
                        </a:rPr>
                        <a:t>30-18</a:t>
                      </a:r>
                    </a:p>
                    <a:p>
                      <a:pPr marL="0" marR="0" lvl="0" indent="0" algn="ct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lang="fa-IR" sz="2800" kern="1200" dirty="0" smtClean="0">
                          <a:solidFill>
                            <a:schemeClr val="accent4">
                              <a:lumMod val="10000"/>
                            </a:schemeClr>
                          </a:solidFill>
                          <a:latin typeface="+mn-lt"/>
                          <a:ea typeface="+mn-ea"/>
                          <a:cs typeface="B Nazanin" panose="00000400000000000000" pitchFamily="2" charset="-78"/>
                        </a:rPr>
                        <a:t>60-30</a:t>
                      </a:r>
                    </a:p>
                    <a:p>
                      <a:pPr marL="0" marR="0" lvl="0" indent="0" algn="ct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lang="fa-IR" sz="2800" kern="1200" dirty="0" smtClean="0">
                          <a:solidFill>
                            <a:schemeClr val="accent4">
                              <a:lumMod val="10000"/>
                            </a:schemeClr>
                          </a:solidFill>
                          <a:latin typeface="+mn-lt"/>
                          <a:ea typeface="+mn-ea"/>
                          <a:cs typeface="B Nazanin" panose="00000400000000000000" pitchFamily="2" charset="-78"/>
                        </a:rPr>
                        <a:t>60+</a:t>
                      </a:r>
                      <a:endParaRPr lang="en-US" sz="2800" kern="1200" dirty="0" smtClean="0">
                        <a:solidFill>
                          <a:schemeClr val="accent4">
                            <a:lumMod val="10000"/>
                          </a:schemeClr>
                        </a:solidFill>
                        <a:latin typeface="+mn-lt"/>
                        <a:ea typeface="+mn-ea"/>
                        <a:cs typeface="B Nazanin" panose="00000400000000000000" pitchFamily="2" charset="-78"/>
                      </a:endParaRPr>
                    </a:p>
                  </a:txBody>
                  <a:tcPr marT="45722" marB="45722"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lvl1pPr eaLnBrk="0" hangingPunct="0">
                        <a:spcBef>
                          <a:spcPct val="20000"/>
                        </a:spcBef>
                        <a:buClr>
                          <a:schemeClr val="hlink"/>
                        </a:buClr>
                        <a:buSzPct val="75000"/>
                        <a:buFont typeface="Wingdings" panose="05000000000000000000" pitchFamily="2" charset="2"/>
                        <a:defRPr kumimoji="1" sz="2800">
                          <a:solidFill>
                            <a:schemeClr val="tx1"/>
                          </a:solidFill>
                          <a:latin typeface="Arial" panose="020B0604020202020204" pitchFamily="34" charset="0"/>
                        </a:defRPr>
                      </a:lvl1pPr>
                      <a:lvl2pPr eaLnBrk="0" hangingPunct="0">
                        <a:spcBef>
                          <a:spcPct val="20000"/>
                        </a:spcBef>
                        <a:buClr>
                          <a:schemeClr val="hlink"/>
                        </a:buClr>
                        <a:buSzPct val="75000"/>
                        <a:buFont typeface="Wingdings" panose="05000000000000000000" pitchFamily="2" charset="2"/>
                        <a:defRPr kumimoji="1" sz="2400">
                          <a:solidFill>
                            <a:schemeClr val="tx1"/>
                          </a:solidFill>
                          <a:latin typeface="Arial" panose="020B0604020202020204" pitchFamily="34" charset="0"/>
                        </a:defRPr>
                      </a:lvl2pPr>
                      <a:lvl3pPr eaLnBrk="0" hangingPunct="0">
                        <a:spcBef>
                          <a:spcPct val="20000"/>
                        </a:spcBef>
                        <a:buClr>
                          <a:schemeClr val="hlink"/>
                        </a:buClr>
                        <a:buSzPct val="75000"/>
                        <a:buFont typeface="Wingdings" panose="05000000000000000000" pitchFamily="2" charset="2"/>
                        <a:defRPr kumimoji="1" sz="2000">
                          <a:solidFill>
                            <a:schemeClr val="tx1"/>
                          </a:solidFill>
                          <a:latin typeface="Arial" panose="020B0604020202020204" pitchFamily="34" charset="0"/>
                        </a:defRPr>
                      </a:lvl3pPr>
                      <a:lvl4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4pPr>
                      <a:lvl5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5pPr>
                      <a:lvl6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6pPr>
                      <a:lvl7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7pPr>
                      <a:lvl8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8pPr>
                      <a:lvl9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lang="fa-IR" sz="2800" kern="1200" dirty="0" smtClean="0">
                          <a:solidFill>
                            <a:schemeClr val="accent4">
                              <a:lumMod val="10000"/>
                            </a:schemeClr>
                          </a:solidFill>
                          <a:latin typeface="+mn-lt"/>
                          <a:ea typeface="+mn-ea"/>
                          <a:cs typeface="B Nazanin" panose="00000400000000000000" pitchFamily="2" charset="-78"/>
                        </a:rPr>
                        <a:t>زنان</a:t>
                      </a:r>
                      <a:endParaRPr lang="en-US" sz="2800" kern="1200" dirty="0" smtClean="0">
                        <a:solidFill>
                          <a:schemeClr val="accent4">
                            <a:lumMod val="10000"/>
                          </a:schemeClr>
                        </a:solidFill>
                        <a:latin typeface="+mn-lt"/>
                        <a:ea typeface="+mn-ea"/>
                        <a:cs typeface="B Nazanin" panose="00000400000000000000" pitchFamily="2" charset="-78"/>
                      </a:endParaRPr>
                    </a:p>
                  </a:txBody>
                  <a:tcPr marT="45722" marB="45722" anchor="ct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r>
            </a:tbl>
          </a:graphicData>
        </a:graphic>
      </p:graphicFrame>
      <p:sp>
        <p:nvSpPr>
          <p:cNvPr id="10262" name="Text Box 22"/>
          <p:cNvSpPr txBox="1">
            <a:spLocks noChangeArrowheads="1"/>
          </p:cNvSpPr>
          <p:nvPr/>
        </p:nvSpPr>
        <p:spPr bwMode="auto">
          <a:xfrm>
            <a:off x="3200400" y="381000"/>
            <a:ext cx="8145462"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spAutoFit/>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algn="r" rtl="1" eaLnBrk="1" hangingPunct="1">
              <a:spcBef>
                <a:spcPct val="50000"/>
              </a:spcBef>
            </a:pPr>
            <a:r>
              <a:rPr kumimoji="1" lang="fa-IR" altLang="en-US" sz="2800" dirty="0">
                <a:solidFill>
                  <a:schemeClr val="accent4">
                    <a:lumMod val="10000"/>
                  </a:schemeClr>
                </a:solidFill>
                <a:latin typeface="+mn-lt"/>
                <a:cs typeface="B Nazanin" panose="00000400000000000000" pitchFamily="2" charset="-78"/>
              </a:rPr>
              <a:t> </a:t>
            </a:r>
            <a:r>
              <a:rPr kumimoji="1" lang="fa-IR" altLang="en-US" sz="3200" dirty="0">
                <a:solidFill>
                  <a:schemeClr val="accent4">
                    <a:lumMod val="10000"/>
                  </a:schemeClr>
                </a:solidFill>
                <a:latin typeface="+mn-lt"/>
                <a:cs typeface="B Nazanin" panose="00000400000000000000" pitchFamily="2" charset="-78"/>
              </a:rPr>
              <a:t>برآورد میزان سوخت و ساز </a:t>
            </a:r>
            <a:r>
              <a:rPr kumimoji="1" lang="fa-IR" altLang="en-US" sz="3200" dirty="0" smtClean="0">
                <a:solidFill>
                  <a:schemeClr val="accent4">
                    <a:lumMod val="10000"/>
                  </a:schemeClr>
                </a:solidFill>
                <a:latin typeface="+mn-lt"/>
                <a:cs typeface="B Nazanin" panose="00000400000000000000" pitchFamily="2" charset="-78"/>
              </a:rPr>
              <a:t>پایه</a:t>
            </a:r>
          </a:p>
          <a:p>
            <a:pPr algn="r" rtl="1" eaLnBrk="1" hangingPunct="1">
              <a:spcBef>
                <a:spcPct val="50000"/>
              </a:spcBef>
            </a:pPr>
            <a:r>
              <a:rPr kumimoji="1" lang="fa-IR" altLang="en-US" sz="3200" dirty="0" smtClean="0">
                <a:solidFill>
                  <a:schemeClr val="accent4">
                    <a:lumMod val="10000"/>
                  </a:schemeClr>
                </a:solidFill>
                <a:latin typeface="+mn-lt"/>
                <a:cs typeface="B Nazanin" panose="00000400000000000000" pitchFamily="2" charset="-78"/>
              </a:rPr>
              <a:t>(</a:t>
            </a:r>
            <a:r>
              <a:rPr kumimoji="1" lang="fa-IR" altLang="en-US" sz="3200" dirty="0">
                <a:solidFill>
                  <a:schemeClr val="accent4">
                    <a:lumMod val="10000"/>
                  </a:schemeClr>
                </a:solidFill>
                <a:latin typeface="+mn-lt"/>
                <a:cs typeface="B Nazanin" panose="00000400000000000000" pitchFamily="2" charset="-78"/>
              </a:rPr>
              <a:t>از سازمان بهداشت جهانی)</a:t>
            </a:r>
            <a:endParaRPr kumimoji="1" lang="en-US" altLang="en-US" sz="3200" dirty="0">
              <a:solidFill>
                <a:schemeClr val="accent4">
                  <a:lumMod val="10000"/>
                </a:schemeClr>
              </a:solidFill>
              <a:latin typeface="+mn-lt"/>
              <a:cs typeface="B Nazanin" panose="00000400000000000000" pitchFamily="2" charset="-78"/>
            </a:endParaRPr>
          </a:p>
        </p:txBody>
      </p:sp>
    </p:spTree>
    <p:extLst>
      <p:ext uri="{BB962C8B-B14F-4D97-AF65-F5344CB8AC3E}">
        <p14:creationId xmlns:p14="http://schemas.microsoft.com/office/powerpoint/2010/main" val="3087647830"/>
      </p:ext>
    </p:extLst>
  </p:cSld>
  <p:clrMapOvr>
    <a:masterClrMapping/>
  </p:clrMapOvr>
  <p:transition>
    <p:randomBar dir="vert"/>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04" name="Group 4"/>
          <p:cNvGraphicFramePr>
            <a:graphicFrameLocks noGrp="1"/>
          </p:cNvGraphicFramePr>
          <p:nvPr>
            <p:ph/>
            <p:extLst>
              <p:ext uri="{D42A27DB-BD31-4B8C-83A1-F6EECF244321}">
                <p14:modId xmlns:p14="http://schemas.microsoft.com/office/powerpoint/2010/main" val="923923991"/>
              </p:ext>
            </p:extLst>
          </p:nvPr>
        </p:nvGraphicFramePr>
        <p:xfrm>
          <a:off x="2133600" y="1028915"/>
          <a:ext cx="8001000" cy="5673954"/>
        </p:xfrm>
        <a:graphic>
          <a:graphicData uri="http://schemas.openxmlformats.org/drawingml/2006/table">
            <a:tbl>
              <a:tblPr/>
              <a:tblGrid>
                <a:gridCol w="3417479"/>
                <a:gridCol w="4583521"/>
              </a:tblGrid>
              <a:tr h="589910">
                <a:tc>
                  <a:txBody>
                    <a:bodyPr/>
                    <a:lstStyle>
                      <a:lvl1pPr eaLnBrk="0" hangingPunct="0">
                        <a:spcBef>
                          <a:spcPct val="20000"/>
                        </a:spcBef>
                        <a:buClr>
                          <a:schemeClr val="hlink"/>
                        </a:buClr>
                        <a:buSzPct val="75000"/>
                        <a:buFont typeface="Wingdings" panose="05000000000000000000" pitchFamily="2" charset="2"/>
                        <a:defRPr kumimoji="1" sz="2800">
                          <a:solidFill>
                            <a:schemeClr val="tx1"/>
                          </a:solidFill>
                          <a:latin typeface="Arial" panose="020B0604020202020204" pitchFamily="34" charset="0"/>
                        </a:defRPr>
                      </a:lvl1pPr>
                      <a:lvl2pPr eaLnBrk="0" hangingPunct="0">
                        <a:spcBef>
                          <a:spcPct val="20000"/>
                        </a:spcBef>
                        <a:buClr>
                          <a:schemeClr val="hlink"/>
                        </a:buClr>
                        <a:buSzPct val="75000"/>
                        <a:buFont typeface="Wingdings" panose="05000000000000000000" pitchFamily="2" charset="2"/>
                        <a:defRPr kumimoji="1" sz="2400">
                          <a:solidFill>
                            <a:schemeClr val="tx1"/>
                          </a:solidFill>
                          <a:latin typeface="Arial" panose="020B0604020202020204" pitchFamily="34" charset="0"/>
                        </a:defRPr>
                      </a:lvl2pPr>
                      <a:lvl3pPr eaLnBrk="0" hangingPunct="0">
                        <a:spcBef>
                          <a:spcPct val="20000"/>
                        </a:spcBef>
                        <a:buClr>
                          <a:schemeClr val="hlink"/>
                        </a:buClr>
                        <a:buSzPct val="75000"/>
                        <a:buFont typeface="Wingdings" panose="05000000000000000000" pitchFamily="2" charset="2"/>
                        <a:defRPr kumimoji="1" sz="2000">
                          <a:solidFill>
                            <a:schemeClr val="tx1"/>
                          </a:solidFill>
                          <a:latin typeface="Arial" panose="020B0604020202020204" pitchFamily="34" charset="0"/>
                        </a:defRPr>
                      </a:lvl3pPr>
                      <a:lvl4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4pPr>
                      <a:lvl5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5pPr>
                      <a:lvl6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6pPr>
                      <a:lvl7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7pPr>
                      <a:lvl8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8pPr>
                      <a:lvl9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kumimoji="1" lang="fa-IR" sz="2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کیلو کالری مورد نیاز</a:t>
                      </a:r>
                      <a:endParaRPr kumimoji="1" lang="en-US" sz="2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marT="45710" marB="45710"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lvl1pPr eaLnBrk="0" hangingPunct="0">
                        <a:spcBef>
                          <a:spcPct val="20000"/>
                        </a:spcBef>
                        <a:buClr>
                          <a:schemeClr val="hlink"/>
                        </a:buClr>
                        <a:buSzPct val="75000"/>
                        <a:buFont typeface="Wingdings" panose="05000000000000000000" pitchFamily="2" charset="2"/>
                        <a:defRPr kumimoji="1" sz="2800">
                          <a:solidFill>
                            <a:schemeClr val="tx1"/>
                          </a:solidFill>
                          <a:latin typeface="Arial" panose="020B0604020202020204" pitchFamily="34" charset="0"/>
                        </a:defRPr>
                      </a:lvl1pPr>
                      <a:lvl2pPr eaLnBrk="0" hangingPunct="0">
                        <a:spcBef>
                          <a:spcPct val="20000"/>
                        </a:spcBef>
                        <a:buClr>
                          <a:schemeClr val="hlink"/>
                        </a:buClr>
                        <a:buSzPct val="75000"/>
                        <a:buFont typeface="Wingdings" panose="05000000000000000000" pitchFamily="2" charset="2"/>
                        <a:defRPr kumimoji="1" sz="2400">
                          <a:solidFill>
                            <a:schemeClr val="tx1"/>
                          </a:solidFill>
                          <a:latin typeface="Arial" panose="020B0604020202020204" pitchFamily="34" charset="0"/>
                        </a:defRPr>
                      </a:lvl2pPr>
                      <a:lvl3pPr eaLnBrk="0" hangingPunct="0">
                        <a:spcBef>
                          <a:spcPct val="20000"/>
                        </a:spcBef>
                        <a:buClr>
                          <a:schemeClr val="hlink"/>
                        </a:buClr>
                        <a:buSzPct val="75000"/>
                        <a:buFont typeface="Wingdings" panose="05000000000000000000" pitchFamily="2" charset="2"/>
                        <a:defRPr kumimoji="1" sz="2000">
                          <a:solidFill>
                            <a:schemeClr val="tx1"/>
                          </a:solidFill>
                          <a:latin typeface="Arial" panose="020B0604020202020204" pitchFamily="34" charset="0"/>
                        </a:defRPr>
                      </a:lvl3pPr>
                      <a:lvl4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4pPr>
                      <a:lvl5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5pPr>
                      <a:lvl6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6pPr>
                      <a:lvl7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7pPr>
                      <a:lvl8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8pPr>
                      <a:lvl9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kumimoji="1" lang="fa-IR" sz="2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گروه سنی و شرایط فیزیولوژیکی</a:t>
                      </a:r>
                      <a:endParaRPr kumimoji="1" lang="en-US" sz="2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marT="45710" marB="45710"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4553375">
                <a:tc>
                  <a:txBody>
                    <a:bodyPr/>
                    <a:lstStyle>
                      <a:lvl1pPr eaLnBrk="0" hangingPunct="0">
                        <a:spcBef>
                          <a:spcPct val="20000"/>
                        </a:spcBef>
                        <a:buClr>
                          <a:schemeClr val="hlink"/>
                        </a:buClr>
                        <a:buSzPct val="75000"/>
                        <a:buFont typeface="Wingdings" panose="05000000000000000000" pitchFamily="2" charset="2"/>
                        <a:defRPr kumimoji="1" sz="2800">
                          <a:solidFill>
                            <a:schemeClr val="tx1"/>
                          </a:solidFill>
                          <a:latin typeface="Arial" panose="020B0604020202020204" pitchFamily="34" charset="0"/>
                        </a:defRPr>
                      </a:lvl1pPr>
                      <a:lvl2pPr eaLnBrk="0" hangingPunct="0">
                        <a:spcBef>
                          <a:spcPct val="20000"/>
                        </a:spcBef>
                        <a:buClr>
                          <a:schemeClr val="hlink"/>
                        </a:buClr>
                        <a:buSzPct val="75000"/>
                        <a:buFont typeface="Wingdings" panose="05000000000000000000" pitchFamily="2" charset="2"/>
                        <a:defRPr kumimoji="1" sz="2400">
                          <a:solidFill>
                            <a:schemeClr val="tx1"/>
                          </a:solidFill>
                          <a:latin typeface="Arial" panose="020B0604020202020204" pitchFamily="34" charset="0"/>
                        </a:defRPr>
                      </a:lvl2pPr>
                      <a:lvl3pPr eaLnBrk="0" hangingPunct="0">
                        <a:spcBef>
                          <a:spcPct val="20000"/>
                        </a:spcBef>
                        <a:buClr>
                          <a:schemeClr val="hlink"/>
                        </a:buClr>
                        <a:buSzPct val="75000"/>
                        <a:buFont typeface="Wingdings" panose="05000000000000000000" pitchFamily="2" charset="2"/>
                        <a:defRPr kumimoji="1" sz="2000">
                          <a:solidFill>
                            <a:schemeClr val="tx1"/>
                          </a:solidFill>
                          <a:latin typeface="Arial" panose="020B0604020202020204" pitchFamily="34" charset="0"/>
                        </a:defRPr>
                      </a:lvl3pPr>
                      <a:lvl4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4pPr>
                      <a:lvl5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5pPr>
                      <a:lvl6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6pPr>
                      <a:lvl7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7pPr>
                      <a:lvl8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8pPr>
                      <a:lvl9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kumimoji="1" lang="fa-IR"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کیلو گرم وزن بدن * 117                         کیلو گرم وزن بدن* 108                         1300                                             1800                                             2400                                             3000                                             3600                                             2800                                             2400                                             2400                                             2100                                             2000                                             1800                                             300+                                             500+</a:t>
                      </a:r>
                    </a:p>
                    <a:p>
                      <a:pPr marL="0" marR="0" lvl="0" indent="0" algn="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endParaRPr kumimoji="1" 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marT="45710" marB="45710"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lvl1pPr eaLnBrk="0" hangingPunct="0">
                        <a:spcBef>
                          <a:spcPct val="20000"/>
                        </a:spcBef>
                        <a:buClr>
                          <a:schemeClr val="hlink"/>
                        </a:buClr>
                        <a:buSzPct val="75000"/>
                        <a:buFont typeface="Wingdings" panose="05000000000000000000" pitchFamily="2" charset="2"/>
                        <a:defRPr kumimoji="1" sz="2800">
                          <a:solidFill>
                            <a:schemeClr val="tx1"/>
                          </a:solidFill>
                          <a:latin typeface="Arial" panose="020B0604020202020204" pitchFamily="34" charset="0"/>
                        </a:defRPr>
                      </a:lvl1pPr>
                      <a:lvl2pPr eaLnBrk="0" hangingPunct="0">
                        <a:spcBef>
                          <a:spcPct val="20000"/>
                        </a:spcBef>
                        <a:buClr>
                          <a:schemeClr val="hlink"/>
                        </a:buClr>
                        <a:buSzPct val="75000"/>
                        <a:buFont typeface="Wingdings" panose="05000000000000000000" pitchFamily="2" charset="2"/>
                        <a:defRPr kumimoji="1" sz="2400">
                          <a:solidFill>
                            <a:schemeClr val="tx1"/>
                          </a:solidFill>
                          <a:latin typeface="Arial" panose="020B0604020202020204" pitchFamily="34" charset="0"/>
                        </a:defRPr>
                      </a:lvl2pPr>
                      <a:lvl3pPr eaLnBrk="0" hangingPunct="0">
                        <a:spcBef>
                          <a:spcPct val="20000"/>
                        </a:spcBef>
                        <a:buClr>
                          <a:schemeClr val="hlink"/>
                        </a:buClr>
                        <a:buSzPct val="75000"/>
                        <a:buFont typeface="Wingdings" panose="05000000000000000000" pitchFamily="2" charset="2"/>
                        <a:defRPr kumimoji="1" sz="2000">
                          <a:solidFill>
                            <a:schemeClr val="tx1"/>
                          </a:solidFill>
                          <a:latin typeface="Arial" panose="020B0604020202020204" pitchFamily="34" charset="0"/>
                        </a:defRPr>
                      </a:lvl3pPr>
                      <a:lvl4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4pPr>
                      <a:lvl5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5pPr>
                      <a:lvl6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6pPr>
                      <a:lvl7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7pPr>
                      <a:lvl8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8pPr>
                      <a:lvl9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kumimoji="1" lang="fa-IR"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کودکان:</a:t>
                      </a:r>
                      <a:r>
                        <a:rPr kumimoji="1" lang="fa-IR"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از تولید تا 6 ماهگی                                                 6ماهگی تا یک سالگی                                               1تا3سالگی                                                           4 تا6سالگی                                                          7تا11 سالگی </a:t>
                      </a:r>
                    </a:p>
                    <a:p>
                      <a:pPr marL="0" marR="0" lvl="0" indent="0" algn="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kumimoji="1" lang="fa-IR"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پسران:</a:t>
                      </a:r>
                      <a:r>
                        <a:rPr kumimoji="1" lang="fa-IR"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12 تا15سالگی</a:t>
                      </a:r>
                    </a:p>
                    <a:p>
                      <a:pPr marL="0" marR="0" lvl="0" indent="0" algn="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kumimoji="1" lang="fa-IR"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مردان: </a:t>
                      </a:r>
                      <a:r>
                        <a:rPr kumimoji="1" lang="fa-IR"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15 تا 22سالگی                                                     23 تا50 سالگی                                                      51 و بیشتر     </a:t>
                      </a:r>
                    </a:p>
                    <a:p>
                      <a:pPr marL="0" marR="0" lvl="0" indent="0" algn="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kumimoji="1" lang="fa-IR"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دختران:</a:t>
                      </a:r>
                      <a:r>
                        <a:rPr kumimoji="1" lang="fa-IR"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11 تا 14 سالگی</a:t>
                      </a:r>
                    </a:p>
                    <a:p>
                      <a:pPr marL="0" marR="0" lvl="0" indent="0" algn="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kumimoji="1" lang="fa-IR"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زنان :</a:t>
                      </a:r>
                      <a:r>
                        <a:rPr kumimoji="1" lang="fa-IR"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15تا22سالگی                                                       23 تا50سالگی                                                       51و بیشتر                                                            آبستنی                                                                  شیردهی  </a:t>
                      </a:r>
                    </a:p>
                    <a:p>
                      <a:pPr marL="0" marR="0" lvl="0" indent="0" algn="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endParaRPr kumimoji="1" lang="fa-IR"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p>
                      <a:pPr marL="0" marR="0" lvl="0" indent="0" algn="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endParaRPr kumimoji="1" 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txBody>
                  <a:tcPr marT="45710" marB="45710"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r>
            </a:tbl>
          </a:graphicData>
        </a:graphic>
      </p:graphicFrame>
      <p:sp>
        <p:nvSpPr>
          <p:cNvPr id="11279" name="Text Box 15"/>
          <p:cNvSpPr txBox="1">
            <a:spLocks noChangeArrowheads="1"/>
          </p:cNvSpPr>
          <p:nvPr/>
        </p:nvSpPr>
        <p:spPr bwMode="auto">
          <a:xfrm>
            <a:off x="457200" y="76200"/>
            <a:ext cx="1015682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spAutoFit/>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algn="r" rtl="1" eaLnBrk="1" hangingPunct="1">
              <a:spcBef>
                <a:spcPct val="50000"/>
              </a:spcBef>
            </a:pPr>
            <a:r>
              <a:rPr kumimoji="1" lang="fa-IR" altLang="en-US" sz="2800" dirty="0">
                <a:solidFill>
                  <a:schemeClr val="accent4">
                    <a:lumMod val="10000"/>
                  </a:schemeClr>
                </a:solidFill>
                <a:latin typeface="+mn-lt"/>
                <a:cs typeface="B Nazanin" panose="00000400000000000000" pitchFamily="2" charset="-78"/>
              </a:rPr>
              <a:t> مقدار نیازهای روزانه انرژی به نسبت کالری در سنین و شرایط مختلف فیزیولوژیکی</a:t>
            </a:r>
            <a:endParaRPr kumimoji="1" lang="en-US" altLang="en-US" sz="2800" dirty="0">
              <a:solidFill>
                <a:schemeClr val="accent4">
                  <a:lumMod val="10000"/>
                </a:schemeClr>
              </a:solidFill>
              <a:latin typeface="+mn-lt"/>
              <a:cs typeface="B Nazanin" panose="00000400000000000000" pitchFamily="2" charset="-78"/>
            </a:endParaRPr>
          </a:p>
        </p:txBody>
      </p:sp>
    </p:spTree>
    <p:extLst>
      <p:ext uri="{BB962C8B-B14F-4D97-AF65-F5344CB8AC3E}">
        <p14:creationId xmlns:p14="http://schemas.microsoft.com/office/powerpoint/2010/main" val="2095334458"/>
      </p:ext>
    </p:extLst>
  </p:cSld>
  <p:clrMapOvr>
    <a:masterClrMapping/>
  </p:clrMapOvr>
  <p:transition>
    <p:randomBar dir="vert"/>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idx="1"/>
          </p:nvPr>
        </p:nvSpPr>
        <p:spPr>
          <a:xfrm>
            <a:off x="914400" y="457200"/>
            <a:ext cx="10972800" cy="4321175"/>
          </a:xfrm>
        </p:spPr>
        <p:txBody>
          <a:bodyPr>
            <a:normAutofit/>
          </a:bodyPr>
          <a:lstStyle/>
          <a:p>
            <a:pPr marL="0" indent="0" algn="r" eaLnBrk="0" fontAlgn="base" hangingPunct="0">
              <a:lnSpc>
                <a:spcPct val="100000"/>
              </a:lnSpc>
              <a:spcBef>
                <a:spcPct val="20000"/>
              </a:spcBef>
              <a:spcAft>
                <a:spcPct val="0"/>
              </a:spcAft>
              <a:buClr>
                <a:schemeClr val="hlink"/>
              </a:buClr>
              <a:buSzPct val="75000"/>
              <a:buNone/>
            </a:pPr>
            <a:r>
              <a:rPr kumimoji="1" lang="fa-IR" altLang="en-US" sz="2000" dirty="0" smtClean="0">
                <a:solidFill>
                  <a:schemeClr val="accent4">
                    <a:lumMod val="10000"/>
                  </a:schemeClr>
                </a:solidFill>
                <a:cs typeface="B Nazanin" panose="00000400000000000000" pitchFamily="2" charset="-78"/>
              </a:rPr>
              <a:t>اندازه </a:t>
            </a:r>
            <a:r>
              <a:rPr kumimoji="1" lang="fa-IR" altLang="en-US" sz="2000" dirty="0">
                <a:solidFill>
                  <a:schemeClr val="accent4">
                    <a:lumMod val="10000"/>
                  </a:schemeClr>
                </a:solidFill>
                <a:cs typeface="B Nazanin" panose="00000400000000000000" pitchFamily="2" charset="-78"/>
              </a:rPr>
              <a:t>گیری ارزش حرارتی مواد </a:t>
            </a:r>
            <a:r>
              <a:rPr kumimoji="1" lang="fa-IR" altLang="en-US" sz="2000" dirty="0" smtClean="0">
                <a:solidFill>
                  <a:schemeClr val="accent4">
                    <a:lumMod val="10000"/>
                  </a:schemeClr>
                </a:solidFill>
                <a:cs typeface="B Nazanin" panose="00000400000000000000" pitchFamily="2" charset="-78"/>
              </a:rPr>
              <a:t>غذای</a:t>
            </a:r>
            <a:r>
              <a:rPr kumimoji="1" lang="fa-IR" altLang="en-US" sz="2000" dirty="0">
                <a:solidFill>
                  <a:schemeClr val="accent4">
                    <a:lumMod val="10000"/>
                  </a:schemeClr>
                </a:solidFill>
                <a:cs typeface="B Nazanin" panose="00000400000000000000" pitchFamily="2" charset="-78"/>
              </a:rPr>
              <a:t> </a:t>
            </a:r>
            <a:r>
              <a:rPr kumimoji="1" lang="fa-IR" altLang="en-US" sz="2000" dirty="0" smtClean="0">
                <a:solidFill>
                  <a:schemeClr val="accent4">
                    <a:lumMod val="10000"/>
                  </a:schemeClr>
                </a:solidFill>
                <a:cs typeface="B Nazanin" panose="00000400000000000000" pitchFamily="2" charset="-78"/>
              </a:rPr>
              <a:t>: 1.مستقیم 2.غیر </a:t>
            </a:r>
            <a:r>
              <a:rPr kumimoji="1" lang="fa-IR" altLang="en-US" sz="2000" dirty="0">
                <a:solidFill>
                  <a:schemeClr val="accent4">
                    <a:lumMod val="10000"/>
                  </a:schemeClr>
                </a:solidFill>
                <a:cs typeface="B Nazanin" panose="00000400000000000000" pitchFamily="2" charset="-78"/>
              </a:rPr>
              <a:t>مستقیم</a:t>
            </a:r>
          </a:p>
          <a:p>
            <a:pPr marL="0" indent="0" algn="r" eaLnBrk="0" fontAlgn="base" hangingPunct="0">
              <a:lnSpc>
                <a:spcPct val="100000"/>
              </a:lnSpc>
              <a:spcBef>
                <a:spcPct val="20000"/>
              </a:spcBef>
              <a:spcAft>
                <a:spcPct val="0"/>
              </a:spcAft>
              <a:buClr>
                <a:schemeClr val="hlink"/>
              </a:buClr>
              <a:buSzPct val="75000"/>
              <a:buNone/>
            </a:pPr>
            <a:r>
              <a:rPr kumimoji="1" lang="fa-IR" altLang="en-US" sz="2000" dirty="0">
                <a:solidFill>
                  <a:schemeClr val="accent4">
                    <a:lumMod val="10000"/>
                  </a:schemeClr>
                </a:solidFill>
                <a:cs typeface="B Nazanin" panose="00000400000000000000" pitchFamily="2" charset="-78"/>
              </a:rPr>
              <a:t>سوختن غذاها در حضور اکسیژن در بمب حرارت سنج وتعیین کالری بر حسب حرارت تولید شده </a:t>
            </a:r>
            <a:r>
              <a:rPr kumimoji="1" lang="fa-IR" altLang="en-US" sz="2000" dirty="0" smtClean="0">
                <a:solidFill>
                  <a:schemeClr val="accent4">
                    <a:lumMod val="10000"/>
                  </a:schemeClr>
                </a:solidFill>
                <a:cs typeface="B Nazanin" panose="00000400000000000000" pitchFamily="2" charset="-78"/>
              </a:rPr>
              <a:t>.           </a:t>
            </a:r>
            <a:endParaRPr kumimoji="1" lang="fa-IR" altLang="en-US" sz="2000" dirty="0">
              <a:solidFill>
                <a:schemeClr val="accent4">
                  <a:lumMod val="10000"/>
                </a:schemeClr>
              </a:solidFill>
              <a:cs typeface="B Nazanin" panose="00000400000000000000" pitchFamily="2" charset="-78"/>
            </a:endParaRPr>
          </a:p>
        </p:txBody>
      </p:sp>
      <p:graphicFrame>
        <p:nvGraphicFramePr>
          <p:cNvPr id="27655" name="Group 7"/>
          <p:cNvGraphicFramePr>
            <a:graphicFrameLocks noGrp="1"/>
          </p:cNvGraphicFramePr>
          <p:nvPr>
            <p:extLst>
              <p:ext uri="{D42A27DB-BD31-4B8C-83A1-F6EECF244321}">
                <p14:modId xmlns:p14="http://schemas.microsoft.com/office/powerpoint/2010/main" val="1046842259"/>
              </p:ext>
            </p:extLst>
          </p:nvPr>
        </p:nvGraphicFramePr>
        <p:xfrm>
          <a:off x="457200" y="1676400"/>
          <a:ext cx="4572000" cy="4242021"/>
        </p:xfrm>
        <a:graphic>
          <a:graphicData uri="http://schemas.openxmlformats.org/drawingml/2006/table">
            <a:tbl>
              <a:tblPr/>
              <a:tblGrid>
                <a:gridCol w="1264131"/>
                <a:gridCol w="1500846"/>
                <a:gridCol w="1807023"/>
              </a:tblGrid>
              <a:tr h="904627">
                <a:tc>
                  <a:txBody>
                    <a:bodyPr/>
                    <a:lstStyle>
                      <a:lvl1pPr eaLnBrk="0" hangingPunct="0">
                        <a:spcBef>
                          <a:spcPct val="20000"/>
                        </a:spcBef>
                        <a:buClr>
                          <a:schemeClr val="hlink"/>
                        </a:buClr>
                        <a:buSzPct val="75000"/>
                        <a:buFont typeface="Wingdings" panose="05000000000000000000" pitchFamily="2" charset="2"/>
                        <a:defRPr kumimoji="1" sz="2800">
                          <a:solidFill>
                            <a:schemeClr val="tx1"/>
                          </a:solidFill>
                          <a:latin typeface="Arial" panose="020B0604020202020204" pitchFamily="34" charset="0"/>
                        </a:defRPr>
                      </a:lvl1pPr>
                      <a:lvl2pPr eaLnBrk="0" hangingPunct="0">
                        <a:spcBef>
                          <a:spcPct val="20000"/>
                        </a:spcBef>
                        <a:buClr>
                          <a:schemeClr val="hlink"/>
                        </a:buClr>
                        <a:buSzPct val="75000"/>
                        <a:buFont typeface="Wingdings" panose="05000000000000000000" pitchFamily="2" charset="2"/>
                        <a:defRPr kumimoji="1" sz="2400">
                          <a:solidFill>
                            <a:schemeClr val="tx1"/>
                          </a:solidFill>
                          <a:latin typeface="Arial" panose="020B0604020202020204" pitchFamily="34" charset="0"/>
                        </a:defRPr>
                      </a:lvl2pPr>
                      <a:lvl3pPr eaLnBrk="0" hangingPunct="0">
                        <a:spcBef>
                          <a:spcPct val="20000"/>
                        </a:spcBef>
                        <a:buClr>
                          <a:schemeClr val="hlink"/>
                        </a:buClr>
                        <a:buSzPct val="75000"/>
                        <a:buFont typeface="Wingdings" panose="05000000000000000000" pitchFamily="2" charset="2"/>
                        <a:defRPr kumimoji="1" sz="2000">
                          <a:solidFill>
                            <a:schemeClr val="tx1"/>
                          </a:solidFill>
                          <a:latin typeface="Arial" panose="020B0604020202020204" pitchFamily="34" charset="0"/>
                        </a:defRPr>
                      </a:lvl3pPr>
                      <a:lvl4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4pPr>
                      <a:lvl5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5pPr>
                      <a:lvl6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6pPr>
                      <a:lvl7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7pPr>
                      <a:lvl8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8pPr>
                      <a:lvl9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kumimoji="1" lang="fa-IR" sz="2800" kern="1200" dirty="0" smtClean="0">
                          <a:solidFill>
                            <a:schemeClr val="accent4">
                              <a:lumMod val="10000"/>
                            </a:schemeClr>
                          </a:solidFill>
                          <a:latin typeface="+mn-lt"/>
                          <a:ea typeface="+mn-ea"/>
                          <a:cs typeface="B Nazanin" panose="00000400000000000000" pitchFamily="2" charset="-78"/>
                        </a:rPr>
                        <a:t>بدن انسان</a:t>
                      </a:r>
                      <a:endParaRPr kumimoji="1" lang="en-US" sz="2800" kern="1200" dirty="0" smtClean="0">
                        <a:solidFill>
                          <a:schemeClr val="accent4">
                            <a:lumMod val="10000"/>
                          </a:schemeClr>
                        </a:solidFill>
                        <a:latin typeface="+mn-lt"/>
                        <a:ea typeface="+mn-ea"/>
                        <a:cs typeface="B Nazanin" panose="00000400000000000000" pitchFamily="2" charset="-78"/>
                      </a:endParaRPr>
                    </a:p>
                  </a:txBody>
                  <a:tcPr marL="91407" marR="91407" marT="39152" marB="39152"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lvl1pPr eaLnBrk="0" hangingPunct="0">
                        <a:spcBef>
                          <a:spcPct val="20000"/>
                        </a:spcBef>
                        <a:buClr>
                          <a:schemeClr val="hlink"/>
                        </a:buClr>
                        <a:buSzPct val="75000"/>
                        <a:buFont typeface="Wingdings" panose="05000000000000000000" pitchFamily="2" charset="2"/>
                        <a:defRPr kumimoji="1" sz="2800">
                          <a:solidFill>
                            <a:schemeClr val="tx1"/>
                          </a:solidFill>
                          <a:latin typeface="Arial" panose="020B0604020202020204" pitchFamily="34" charset="0"/>
                        </a:defRPr>
                      </a:lvl1pPr>
                      <a:lvl2pPr eaLnBrk="0" hangingPunct="0">
                        <a:spcBef>
                          <a:spcPct val="20000"/>
                        </a:spcBef>
                        <a:buClr>
                          <a:schemeClr val="hlink"/>
                        </a:buClr>
                        <a:buSzPct val="75000"/>
                        <a:buFont typeface="Wingdings" panose="05000000000000000000" pitchFamily="2" charset="2"/>
                        <a:defRPr kumimoji="1" sz="2400">
                          <a:solidFill>
                            <a:schemeClr val="tx1"/>
                          </a:solidFill>
                          <a:latin typeface="Arial" panose="020B0604020202020204" pitchFamily="34" charset="0"/>
                        </a:defRPr>
                      </a:lvl2pPr>
                      <a:lvl3pPr eaLnBrk="0" hangingPunct="0">
                        <a:spcBef>
                          <a:spcPct val="20000"/>
                        </a:spcBef>
                        <a:buClr>
                          <a:schemeClr val="hlink"/>
                        </a:buClr>
                        <a:buSzPct val="75000"/>
                        <a:buFont typeface="Wingdings" panose="05000000000000000000" pitchFamily="2" charset="2"/>
                        <a:defRPr kumimoji="1" sz="2000">
                          <a:solidFill>
                            <a:schemeClr val="tx1"/>
                          </a:solidFill>
                          <a:latin typeface="Arial" panose="020B0604020202020204" pitchFamily="34" charset="0"/>
                        </a:defRPr>
                      </a:lvl3pPr>
                      <a:lvl4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4pPr>
                      <a:lvl5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5pPr>
                      <a:lvl6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6pPr>
                      <a:lvl7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7pPr>
                      <a:lvl8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8pPr>
                      <a:lvl9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kumimoji="1" lang="fa-IR" sz="2800" kern="1200" dirty="0" smtClean="0">
                          <a:solidFill>
                            <a:schemeClr val="accent4">
                              <a:lumMod val="10000"/>
                            </a:schemeClr>
                          </a:solidFill>
                          <a:latin typeface="+mn-lt"/>
                          <a:ea typeface="+mn-ea"/>
                          <a:cs typeface="B Nazanin" panose="00000400000000000000" pitchFamily="2" charset="-78"/>
                        </a:rPr>
                        <a:t> بمب کالری سنج </a:t>
                      </a:r>
                      <a:endParaRPr kumimoji="1" lang="en-US" sz="2800" kern="1200" dirty="0" smtClean="0">
                        <a:solidFill>
                          <a:schemeClr val="accent4">
                            <a:lumMod val="10000"/>
                          </a:schemeClr>
                        </a:solidFill>
                        <a:latin typeface="+mn-lt"/>
                        <a:ea typeface="+mn-ea"/>
                        <a:cs typeface="B Nazanin" panose="00000400000000000000" pitchFamily="2" charset="-78"/>
                      </a:endParaRPr>
                    </a:p>
                  </a:txBody>
                  <a:tcPr marL="91407" marR="91407" marT="39152" marB="39152"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lvl1pPr eaLnBrk="0" hangingPunct="0">
                        <a:spcBef>
                          <a:spcPct val="20000"/>
                        </a:spcBef>
                        <a:buClr>
                          <a:schemeClr val="hlink"/>
                        </a:buClr>
                        <a:buSzPct val="75000"/>
                        <a:buFont typeface="Wingdings" panose="05000000000000000000" pitchFamily="2" charset="2"/>
                        <a:defRPr kumimoji="1" sz="2800">
                          <a:solidFill>
                            <a:schemeClr val="tx1"/>
                          </a:solidFill>
                          <a:latin typeface="Arial" panose="020B0604020202020204" pitchFamily="34" charset="0"/>
                        </a:defRPr>
                      </a:lvl1pPr>
                      <a:lvl2pPr eaLnBrk="0" hangingPunct="0">
                        <a:spcBef>
                          <a:spcPct val="20000"/>
                        </a:spcBef>
                        <a:buClr>
                          <a:schemeClr val="hlink"/>
                        </a:buClr>
                        <a:buSzPct val="75000"/>
                        <a:buFont typeface="Wingdings" panose="05000000000000000000" pitchFamily="2" charset="2"/>
                        <a:defRPr kumimoji="1" sz="2400">
                          <a:solidFill>
                            <a:schemeClr val="tx1"/>
                          </a:solidFill>
                          <a:latin typeface="Arial" panose="020B0604020202020204" pitchFamily="34" charset="0"/>
                        </a:defRPr>
                      </a:lvl2pPr>
                      <a:lvl3pPr eaLnBrk="0" hangingPunct="0">
                        <a:spcBef>
                          <a:spcPct val="20000"/>
                        </a:spcBef>
                        <a:buClr>
                          <a:schemeClr val="hlink"/>
                        </a:buClr>
                        <a:buSzPct val="75000"/>
                        <a:buFont typeface="Wingdings" panose="05000000000000000000" pitchFamily="2" charset="2"/>
                        <a:defRPr kumimoji="1" sz="2000">
                          <a:solidFill>
                            <a:schemeClr val="tx1"/>
                          </a:solidFill>
                          <a:latin typeface="Arial" panose="020B0604020202020204" pitchFamily="34" charset="0"/>
                        </a:defRPr>
                      </a:lvl3pPr>
                      <a:lvl4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4pPr>
                      <a:lvl5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5pPr>
                      <a:lvl6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6pPr>
                      <a:lvl7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7pPr>
                      <a:lvl8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8pPr>
                      <a:lvl9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endParaRPr kumimoji="1" lang="en-US" sz="2800" kern="1200" dirty="0" smtClean="0">
                        <a:solidFill>
                          <a:schemeClr val="accent4">
                            <a:lumMod val="10000"/>
                          </a:schemeClr>
                        </a:solidFill>
                        <a:latin typeface="+mn-lt"/>
                        <a:ea typeface="+mn-ea"/>
                        <a:cs typeface="B Nazanin" panose="00000400000000000000" pitchFamily="2" charset="-78"/>
                      </a:endParaRPr>
                    </a:p>
                  </a:txBody>
                  <a:tcPr marL="91407" marR="91407" marT="39152" marB="39152"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620466">
                <a:tc>
                  <a:txBody>
                    <a:bodyPr/>
                    <a:lstStyle>
                      <a:lvl1pPr eaLnBrk="0" hangingPunct="0">
                        <a:spcBef>
                          <a:spcPct val="20000"/>
                        </a:spcBef>
                        <a:buClr>
                          <a:schemeClr val="hlink"/>
                        </a:buClr>
                        <a:buSzPct val="75000"/>
                        <a:buFont typeface="Wingdings" panose="05000000000000000000" pitchFamily="2" charset="2"/>
                        <a:defRPr kumimoji="1" sz="2800">
                          <a:solidFill>
                            <a:schemeClr val="tx1"/>
                          </a:solidFill>
                          <a:latin typeface="Arial" panose="020B0604020202020204" pitchFamily="34" charset="0"/>
                        </a:defRPr>
                      </a:lvl1pPr>
                      <a:lvl2pPr eaLnBrk="0" hangingPunct="0">
                        <a:spcBef>
                          <a:spcPct val="20000"/>
                        </a:spcBef>
                        <a:buClr>
                          <a:schemeClr val="hlink"/>
                        </a:buClr>
                        <a:buSzPct val="75000"/>
                        <a:buFont typeface="Wingdings" panose="05000000000000000000" pitchFamily="2" charset="2"/>
                        <a:defRPr kumimoji="1" sz="2400">
                          <a:solidFill>
                            <a:schemeClr val="tx1"/>
                          </a:solidFill>
                          <a:latin typeface="Arial" panose="020B0604020202020204" pitchFamily="34" charset="0"/>
                        </a:defRPr>
                      </a:lvl2pPr>
                      <a:lvl3pPr eaLnBrk="0" hangingPunct="0">
                        <a:spcBef>
                          <a:spcPct val="20000"/>
                        </a:spcBef>
                        <a:buClr>
                          <a:schemeClr val="hlink"/>
                        </a:buClr>
                        <a:buSzPct val="75000"/>
                        <a:buFont typeface="Wingdings" panose="05000000000000000000" pitchFamily="2" charset="2"/>
                        <a:defRPr kumimoji="1" sz="2000">
                          <a:solidFill>
                            <a:schemeClr val="tx1"/>
                          </a:solidFill>
                          <a:latin typeface="Arial" panose="020B0604020202020204" pitchFamily="34" charset="0"/>
                        </a:defRPr>
                      </a:lvl3pPr>
                      <a:lvl4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4pPr>
                      <a:lvl5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5pPr>
                      <a:lvl6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6pPr>
                      <a:lvl7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7pPr>
                      <a:lvl8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8pPr>
                      <a:lvl9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kumimoji="1" lang="fa-IR" sz="2800" kern="1200" smtClean="0">
                          <a:solidFill>
                            <a:schemeClr val="accent4">
                              <a:lumMod val="10000"/>
                            </a:schemeClr>
                          </a:solidFill>
                          <a:latin typeface="+mn-lt"/>
                          <a:ea typeface="+mn-ea"/>
                          <a:cs typeface="B Nazanin" panose="00000400000000000000" pitchFamily="2" charset="-78"/>
                        </a:rPr>
                        <a:t>4</a:t>
                      </a:r>
                      <a:endParaRPr kumimoji="1" lang="en-US" sz="2800" kern="1200" smtClean="0">
                        <a:solidFill>
                          <a:schemeClr val="accent4">
                            <a:lumMod val="10000"/>
                          </a:schemeClr>
                        </a:solidFill>
                        <a:latin typeface="+mn-lt"/>
                        <a:ea typeface="+mn-ea"/>
                        <a:cs typeface="B Nazanin" panose="00000400000000000000" pitchFamily="2" charset="-78"/>
                      </a:endParaRPr>
                    </a:p>
                  </a:txBody>
                  <a:tcPr marL="91407" marR="91407" marT="39152" marB="39152"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lvl1pPr eaLnBrk="0" hangingPunct="0">
                        <a:spcBef>
                          <a:spcPct val="20000"/>
                        </a:spcBef>
                        <a:buClr>
                          <a:schemeClr val="hlink"/>
                        </a:buClr>
                        <a:buSzPct val="75000"/>
                        <a:buFont typeface="Wingdings" panose="05000000000000000000" pitchFamily="2" charset="2"/>
                        <a:defRPr kumimoji="1" sz="2800">
                          <a:solidFill>
                            <a:schemeClr val="tx1"/>
                          </a:solidFill>
                          <a:latin typeface="Arial" panose="020B0604020202020204" pitchFamily="34" charset="0"/>
                        </a:defRPr>
                      </a:lvl1pPr>
                      <a:lvl2pPr eaLnBrk="0" hangingPunct="0">
                        <a:spcBef>
                          <a:spcPct val="20000"/>
                        </a:spcBef>
                        <a:buClr>
                          <a:schemeClr val="hlink"/>
                        </a:buClr>
                        <a:buSzPct val="75000"/>
                        <a:buFont typeface="Wingdings" panose="05000000000000000000" pitchFamily="2" charset="2"/>
                        <a:defRPr kumimoji="1" sz="2400">
                          <a:solidFill>
                            <a:schemeClr val="tx1"/>
                          </a:solidFill>
                          <a:latin typeface="Arial" panose="020B0604020202020204" pitchFamily="34" charset="0"/>
                        </a:defRPr>
                      </a:lvl2pPr>
                      <a:lvl3pPr eaLnBrk="0" hangingPunct="0">
                        <a:spcBef>
                          <a:spcPct val="20000"/>
                        </a:spcBef>
                        <a:buClr>
                          <a:schemeClr val="hlink"/>
                        </a:buClr>
                        <a:buSzPct val="75000"/>
                        <a:buFont typeface="Wingdings" panose="05000000000000000000" pitchFamily="2" charset="2"/>
                        <a:defRPr kumimoji="1" sz="2000">
                          <a:solidFill>
                            <a:schemeClr val="tx1"/>
                          </a:solidFill>
                          <a:latin typeface="Arial" panose="020B0604020202020204" pitchFamily="34" charset="0"/>
                        </a:defRPr>
                      </a:lvl3pPr>
                      <a:lvl4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4pPr>
                      <a:lvl5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5pPr>
                      <a:lvl6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6pPr>
                      <a:lvl7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7pPr>
                      <a:lvl8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8pPr>
                      <a:lvl9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kumimoji="1" lang="fa-IR" sz="2800" kern="1200" dirty="0" smtClean="0">
                          <a:solidFill>
                            <a:srgbClr val="FF0000"/>
                          </a:solidFill>
                          <a:latin typeface="+mn-lt"/>
                          <a:ea typeface="+mn-ea"/>
                          <a:cs typeface="B Nazanin" panose="00000400000000000000" pitchFamily="2" charset="-78"/>
                        </a:rPr>
                        <a:t>4/2</a:t>
                      </a:r>
                      <a:endParaRPr kumimoji="1" lang="en-US" sz="2800" kern="1200" dirty="0" smtClean="0">
                        <a:solidFill>
                          <a:srgbClr val="FF0000"/>
                        </a:solidFill>
                        <a:latin typeface="+mn-lt"/>
                        <a:ea typeface="+mn-ea"/>
                        <a:cs typeface="B Nazanin" panose="00000400000000000000" pitchFamily="2" charset="-78"/>
                      </a:endParaRPr>
                    </a:p>
                  </a:txBody>
                  <a:tcPr marL="91407" marR="91407" marT="39152" marB="39152"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lvl1pPr eaLnBrk="0" hangingPunct="0">
                        <a:spcBef>
                          <a:spcPct val="20000"/>
                        </a:spcBef>
                        <a:buClr>
                          <a:schemeClr val="hlink"/>
                        </a:buClr>
                        <a:buSzPct val="75000"/>
                        <a:buFont typeface="Wingdings" panose="05000000000000000000" pitchFamily="2" charset="2"/>
                        <a:defRPr kumimoji="1" sz="2800">
                          <a:solidFill>
                            <a:schemeClr val="tx1"/>
                          </a:solidFill>
                          <a:latin typeface="Arial" panose="020B0604020202020204" pitchFamily="34" charset="0"/>
                        </a:defRPr>
                      </a:lvl1pPr>
                      <a:lvl2pPr eaLnBrk="0" hangingPunct="0">
                        <a:spcBef>
                          <a:spcPct val="20000"/>
                        </a:spcBef>
                        <a:buClr>
                          <a:schemeClr val="hlink"/>
                        </a:buClr>
                        <a:buSzPct val="75000"/>
                        <a:buFont typeface="Wingdings" panose="05000000000000000000" pitchFamily="2" charset="2"/>
                        <a:defRPr kumimoji="1" sz="2400">
                          <a:solidFill>
                            <a:schemeClr val="tx1"/>
                          </a:solidFill>
                          <a:latin typeface="Arial" panose="020B0604020202020204" pitchFamily="34" charset="0"/>
                        </a:defRPr>
                      </a:lvl2pPr>
                      <a:lvl3pPr eaLnBrk="0" hangingPunct="0">
                        <a:spcBef>
                          <a:spcPct val="20000"/>
                        </a:spcBef>
                        <a:buClr>
                          <a:schemeClr val="hlink"/>
                        </a:buClr>
                        <a:buSzPct val="75000"/>
                        <a:buFont typeface="Wingdings" panose="05000000000000000000" pitchFamily="2" charset="2"/>
                        <a:defRPr kumimoji="1" sz="2000">
                          <a:solidFill>
                            <a:schemeClr val="tx1"/>
                          </a:solidFill>
                          <a:latin typeface="Arial" panose="020B0604020202020204" pitchFamily="34" charset="0"/>
                        </a:defRPr>
                      </a:lvl3pPr>
                      <a:lvl4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4pPr>
                      <a:lvl5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5pPr>
                      <a:lvl6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6pPr>
                      <a:lvl7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7pPr>
                      <a:lvl8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8pPr>
                      <a:lvl9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kumimoji="1" lang="fa-IR" sz="2800" kern="1200" smtClean="0">
                          <a:solidFill>
                            <a:schemeClr val="accent4">
                              <a:lumMod val="10000"/>
                            </a:schemeClr>
                          </a:solidFill>
                          <a:latin typeface="+mn-lt"/>
                          <a:ea typeface="+mn-ea"/>
                          <a:cs typeface="B Nazanin" panose="00000400000000000000" pitchFamily="2" charset="-78"/>
                        </a:rPr>
                        <a:t> قند </a:t>
                      </a:r>
                      <a:endParaRPr kumimoji="1" lang="en-US" sz="2800" kern="1200" smtClean="0">
                        <a:solidFill>
                          <a:schemeClr val="accent4">
                            <a:lumMod val="10000"/>
                          </a:schemeClr>
                        </a:solidFill>
                        <a:latin typeface="+mn-lt"/>
                        <a:ea typeface="+mn-ea"/>
                        <a:cs typeface="B Nazanin" panose="00000400000000000000" pitchFamily="2" charset="-78"/>
                      </a:endParaRPr>
                    </a:p>
                  </a:txBody>
                  <a:tcPr marL="91407" marR="91407" marT="39152" marB="39152"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904627">
                <a:tc>
                  <a:txBody>
                    <a:bodyPr/>
                    <a:lstStyle>
                      <a:lvl1pPr eaLnBrk="0" hangingPunct="0">
                        <a:spcBef>
                          <a:spcPct val="20000"/>
                        </a:spcBef>
                        <a:buClr>
                          <a:schemeClr val="hlink"/>
                        </a:buClr>
                        <a:buSzPct val="75000"/>
                        <a:buFont typeface="Wingdings" panose="05000000000000000000" pitchFamily="2" charset="2"/>
                        <a:defRPr kumimoji="1" sz="2800">
                          <a:solidFill>
                            <a:schemeClr val="tx1"/>
                          </a:solidFill>
                          <a:latin typeface="Arial" panose="020B0604020202020204" pitchFamily="34" charset="0"/>
                        </a:defRPr>
                      </a:lvl1pPr>
                      <a:lvl2pPr eaLnBrk="0" hangingPunct="0">
                        <a:spcBef>
                          <a:spcPct val="20000"/>
                        </a:spcBef>
                        <a:buClr>
                          <a:schemeClr val="hlink"/>
                        </a:buClr>
                        <a:buSzPct val="75000"/>
                        <a:buFont typeface="Wingdings" panose="05000000000000000000" pitchFamily="2" charset="2"/>
                        <a:defRPr kumimoji="1" sz="2400">
                          <a:solidFill>
                            <a:schemeClr val="tx1"/>
                          </a:solidFill>
                          <a:latin typeface="Arial" panose="020B0604020202020204" pitchFamily="34" charset="0"/>
                        </a:defRPr>
                      </a:lvl2pPr>
                      <a:lvl3pPr eaLnBrk="0" hangingPunct="0">
                        <a:spcBef>
                          <a:spcPct val="20000"/>
                        </a:spcBef>
                        <a:buClr>
                          <a:schemeClr val="hlink"/>
                        </a:buClr>
                        <a:buSzPct val="75000"/>
                        <a:buFont typeface="Wingdings" panose="05000000000000000000" pitchFamily="2" charset="2"/>
                        <a:defRPr kumimoji="1" sz="2000">
                          <a:solidFill>
                            <a:schemeClr val="tx1"/>
                          </a:solidFill>
                          <a:latin typeface="Arial" panose="020B0604020202020204" pitchFamily="34" charset="0"/>
                        </a:defRPr>
                      </a:lvl3pPr>
                      <a:lvl4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4pPr>
                      <a:lvl5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5pPr>
                      <a:lvl6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6pPr>
                      <a:lvl7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7pPr>
                      <a:lvl8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8pPr>
                      <a:lvl9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kumimoji="1" lang="fa-IR" sz="2800" kern="1200" dirty="0" smtClean="0">
                          <a:solidFill>
                            <a:schemeClr val="accent4">
                              <a:lumMod val="10000"/>
                            </a:schemeClr>
                          </a:solidFill>
                          <a:latin typeface="+mn-lt"/>
                          <a:ea typeface="+mn-ea"/>
                          <a:cs typeface="B Nazanin" panose="00000400000000000000" pitchFamily="2" charset="-78"/>
                        </a:rPr>
                        <a:t>9</a:t>
                      </a:r>
                      <a:endParaRPr kumimoji="1" lang="en-US" sz="2800" kern="1200" dirty="0" smtClean="0">
                        <a:solidFill>
                          <a:schemeClr val="accent4">
                            <a:lumMod val="10000"/>
                          </a:schemeClr>
                        </a:solidFill>
                        <a:latin typeface="+mn-lt"/>
                        <a:ea typeface="+mn-ea"/>
                        <a:cs typeface="B Nazanin" panose="00000400000000000000" pitchFamily="2" charset="-78"/>
                      </a:endParaRPr>
                    </a:p>
                  </a:txBody>
                  <a:tcPr marL="91407" marR="91407" marT="39152" marB="39152"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lvl1pPr eaLnBrk="0" hangingPunct="0">
                        <a:spcBef>
                          <a:spcPct val="20000"/>
                        </a:spcBef>
                        <a:buClr>
                          <a:schemeClr val="hlink"/>
                        </a:buClr>
                        <a:buSzPct val="75000"/>
                        <a:buFont typeface="Wingdings" panose="05000000000000000000" pitchFamily="2" charset="2"/>
                        <a:defRPr kumimoji="1" sz="2800">
                          <a:solidFill>
                            <a:schemeClr val="tx1"/>
                          </a:solidFill>
                          <a:latin typeface="Arial" panose="020B0604020202020204" pitchFamily="34" charset="0"/>
                        </a:defRPr>
                      </a:lvl1pPr>
                      <a:lvl2pPr eaLnBrk="0" hangingPunct="0">
                        <a:spcBef>
                          <a:spcPct val="20000"/>
                        </a:spcBef>
                        <a:buClr>
                          <a:schemeClr val="hlink"/>
                        </a:buClr>
                        <a:buSzPct val="75000"/>
                        <a:buFont typeface="Wingdings" panose="05000000000000000000" pitchFamily="2" charset="2"/>
                        <a:defRPr kumimoji="1" sz="2400">
                          <a:solidFill>
                            <a:schemeClr val="tx1"/>
                          </a:solidFill>
                          <a:latin typeface="Arial" panose="020B0604020202020204" pitchFamily="34" charset="0"/>
                        </a:defRPr>
                      </a:lvl2pPr>
                      <a:lvl3pPr eaLnBrk="0" hangingPunct="0">
                        <a:spcBef>
                          <a:spcPct val="20000"/>
                        </a:spcBef>
                        <a:buClr>
                          <a:schemeClr val="hlink"/>
                        </a:buClr>
                        <a:buSzPct val="75000"/>
                        <a:buFont typeface="Wingdings" panose="05000000000000000000" pitchFamily="2" charset="2"/>
                        <a:defRPr kumimoji="1" sz="2000">
                          <a:solidFill>
                            <a:schemeClr val="tx1"/>
                          </a:solidFill>
                          <a:latin typeface="Arial" panose="020B0604020202020204" pitchFamily="34" charset="0"/>
                        </a:defRPr>
                      </a:lvl3pPr>
                      <a:lvl4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4pPr>
                      <a:lvl5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5pPr>
                      <a:lvl6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6pPr>
                      <a:lvl7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7pPr>
                      <a:lvl8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8pPr>
                      <a:lvl9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kumimoji="1" lang="fa-IR" sz="2800" kern="1200" dirty="0" smtClean="0">
                          <a:solidFill>
                            <a:srgbClr val="FF0000"/>
                          </a:solidFill>
                          <a:latin typeface="+mn-lt"/>
                          <a:ea typeface="+mn-ea"/>
                          <a:cs typeface="B Nazanin" panose="00000400000000000000" pitchFamily="2" charset="-78"/>
                        </a:rPr>
                        <a:t>9/6</a:t>
                      </a:r>
                      <a:endParaRPr kumimoji="1" lang="en-US" sz="2800" kern="1200" dirty="0" smtClean="0">
                        <a:solidFill>
                          <a:srgbClr val="FF0000"/>
                        </a:solidFill>
                        <a:latin typeface="+mn-lt"/>
                        <a:ea typeface="+mn-ea"/>
                        <a:cs typeface="B Nazanin" panose="00000400000000000000" pitchFamily="2" charset="-78"/>
                      </a:endParaRPr>
                    </a:p>
                  </a:txBody>
                  <a:tcPr marL="91407" marR="91407" marT="39152" marB="39152"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lvl1pPr eaLnBrk="0" hangingPunct="0">
                        <a:spcBef>
                          <a:spcPct val="20000"/>
                        </a:spcBef>
                        <a:buClr>
                          <a:schemeClr val="hlink"/>
                        </a:buClr>
                        <a:buSzPct val="75000"/>
                        <a:buFont typeface="Wingdings" panose="05000000000000000000" pitchFamily="2" charset="2"/>
                        <a:defRPr kumimoji="1" sz="2800">
                          <a:solidFill>
                            <a:schemeClr val="tx1"/>
                          </a:solidFill>
                          <a:latin typeface="Arial" panose="020B0604020202020204" pitchFamily="34" charset="0"/>
                        </a:defRPr>
                      </a:lvl1pPr>
                      <a:lvl2pPr eaLnBrk="0" hangingPunct="0">
                        <a:spcBef>
                          <a:spcPct val="20000"/>
                        </a:spcBef>
                        <a:buClr>
                          <a:schemeClr val="hlink"/>
                        </a:buClr>
                        <a:buSzPct val="75000"/>
                        <a:buFont typeface="Wingdings" panose="05000000000000000000" pitchFamily="2" charset="2"/>
                        <a:defRPr kumimoji="1" sz="2400">
                          <a:solidFill>
                            <a:schemeClr val="tx1"/>
                          </a:solidFill>
                          <a:latin typeface="Arial" panose="020B0604020202020204" pitchFamily="34" charset="0"/>
                        </a:defRPr>
                      </a:lvl2pPr>
                      <a:lvl3pPr eaLnBrk="0" hangingPunct="0">
                        <a:spcBef>
                          <a:spcPct val="20000"/>
                        </a:spcBef>
                        <a:buClr>
                          <a:schemeClr val="hlink"/>
                        </a:buClr>
                        <a:buSzPct val="75000"/>
                        <a:buFont typeface="Wingdings" panose="05000000000000000000" pitchFamily="2" charset="2"/>
                        <a:defRPr kumimoji="1" sz="2000">
                          <a:solidFill>
                            <a:schemeClr val="tx1"/>
                          </a:solidFill>
                          <a:latin typeface="Arial" panose="020B0604020202020204" pitchFamily="34" charset="0"/>
                        </a:defRPr>
                      </a:lvl3pPr>
                      <a:lvl4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4pPr>
                      <a:lvl5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5pPr>
                      <a:lvl6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6pPr>
                      <a:lvl7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7pPr>
                      <a:lvl8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8pPr>
                      <a:lvl9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kumimoji="1" lang="fa-IR" sz="2800" kern="1200" smtClean="0">
                          <a:solidFill>
                            <a:schemeClr val="accent4">
                              <a:lumMod val="10000"/>
                            </a:schemeClr>
                          </a:solidFill>
                          <a:latin typeface="+mn-lt"/>
                          <a:ea typeface="+mn-ea"/>
                          <a:cs typeface="B Nazanin" panose="00000400000000000000" pitchFamily="2" charset="-78"/>
                        </a:rPr>
                        <a:t> چربی </a:t>
                      </a:r>
                      <a:endParaRPr kumimoji="1" lang="en-US" sz="2800" kern="1200" smtClean="0">
                        <a:solidFill>
                          <a:schemeClr val="accent4">
                            <a:lumMod val="10000"/>
                          </a:schemeClr>
                        </a:solidFill>
                        <a:latin typeface="+mn-lt"/>
                        <a:ea typeface="+mn-ea"/>
                        <a:cs typeface="B Nazanin" panose="00000400000000000000" pitchFamily="2" charset="-78"/>
                      </a:endParaRPr>
                    </a:p>
                  </a:txBody>
                  <a:tcPr marL="91407" marR="91407" marT="39152" marB="39152"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904627">
                <a:tc>
                  <a:txBody>
                    <a:bodyPr/>
                    <a:lstStyle>
                      <a:lvl1pPr eaLnBrk="0" hangingPunct="0">
                        <a:spcBef>
                          <a:spcPct val="20000"/>
                        </a:spcBef>
                        <a:buClr>
                          <a:schemeClr val="hlink"/>
                        </a:buClr>
                        <a:buSzPct val="75000"/>
                        <a:buFont typeface="Wingdings" panose="05000000000000000000" pitchFamily="2" charset="2"/>
                        <a:defRPr kumimoji="1" sz="2800">
                          <a:solidFill>
                            <a:schemeClr val="tx1"/>
                          </a:solidFill>
                          <a:latin typeface="Arial" panose="020B0604020202020204" pitchFamily="34" charset="0"/>
                        </a:defRPr>
                      </a:lvl1pPr>
                      <a:lvl2pPr eaLnBrk="0" hangingPunct="0">
                        <a:spcBef>
                          <a:spcPct val="20000"/>
                        </a:spcBef>
                        <a:buClr>
                          <a:schemeClr val="hlink"/>
                        </a:buClr>
                        <a:buSzPct val="75000"/>
                        <a:buFont typeface="Wingdings" panose="05000000000000000000" pitchFamily="2" charset="2"/>
                        <a:defRPr kumimoji="1" sz="2400">
                          <a:solidFill>
                            <a:schemeClr val="tx1"/>
                          </a:solidFill>
                          <a:latin typeface="Arial" panose="020B0604020202020204" pitchFamily="34" charset="0"/>
                        </a:defRPr>
                      </a:lvl2pPr>
                      <a:lvl3pPr eaLnBrk="0" hangingPunct="0">
                        <a:spcBef>
                          <a:spcPct val="20000"/>
                        </a:spcBef>
                        <a:buClr>
                          <a:schemeClr val="hlink"/>
                        </a:buClr>
                        <a:buSzPct val="75000"/>
                        <a:buFont typeface="Wingdings" panose="05000000000000000000" pitchFamily="2" charset="2"/>
                        <a:defRPr kumimoji="1" sz="2000">
                          <a:solidFill>
                            <a:schemeClr val="tx1"/>
                          </a:solidFill>
                          <a:latin typeface="Arial" panose="020B0604020202020204" pitchFamily="34" charset="0"/>
                        </a:defRPr>
                      </a:lvl3pPr>
                      <a:lvl4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4pPr>
                      <a:lvl5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5pPr>
                      <a:lvl6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6pPr>
                      <a:lvl7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7pPr>
                      <a:lvl8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8pPr>
                      <a:lvl9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kumimoji="1" lang="fa-IR" sz="2800" kern="1200" dirty="0" smtClean="0">
                          <a:solidFill>
                            <a:schemeClr val="accent4">
                              <a:lumMod val="10000"/>
                            </a:schemeClr>
                          </a:solidFill>
                          <a:latin typeface="+mn-lt"/>
                          <a:ea typeface="+mn-ea"/>
                          <a:cs typeface="B Nazanin" panose="00000400000000000000" pitchFamily="2" charset="-78"/>
                        </a:rPr>
                        <a:t>4</a:t>
                      </a:r>
                      <a:endParaRPr kumimoji="1" lang="en-US" sz="2800" kern="1200" dirty="0" smtClean="0">
                        <a:solidFill>
                          <a:schemeClr val="accent4">
                            <a:lumMod val="10000"/>
                          </a:schemeClr>
                        </a:solidFill>
                        <a:latin typeface="+mn-lt"/>
                        <a:ea typeface="+mn-ea"/>
                        <a:cs typeface="B Nazanin" panose="00000400000000000000" pitchFamily="2" charset="-78"/>
                      </a:endParaRPr>
                    </a:p>
                  </a:txBody>
                  <a:tcPr marL="91407" marR="91407" marT="39152" marB="39152"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lvl1pPr eaLnBrk="0" hangingPunct="0">
                        <a:spcBef>
                          <a:spcPct val="20000"/>
                        </a:spcBef>
                        <a:buClr>
                          <a:schemeClr val="hlink"/>
                        </a:buClr>
                        <a:buSzPct val="75000"/>
                        <a:buFont typeface="Wingdings" panose="05000000000000000000" pitchFamily="2" charset="2"/>
                        <a:defRPr kumimoji="1" sz="2800">
                          <a:solidFill>
                            <a:schemeClr val="tx1"/>
                          </a:solidFill>
                          <a:latin typeface="Arial" panose="020B0604020202020204" pitchFamily="34" charset="0"/>
                        </a:defRPr>
                      </a:lvl1pPr>
                      <a:lvl2pPr eaLnBrk="0" hangingPunct="0">
                        <a:spcBef>
                          <a:spcPct val="20000"/>
                        </a:spcBef>
                        <a:buClr>
                          <a:schemeClr val="hlink"/>
                        </a:buClr>
                        <a:buSzPct val="75000"/>
                        <a:buFont typeface="Wingdings" panose="05000000000000000000" pitchFamily="2" charset="2"/>
                        <a:defRPr kumimoji="1" sz="2400">
                          <a:solidFill>
                            <a:schemeClr val="tx1"/>
                          </a:solidFill>
                          <a:latin typeface="Arial" panose="020B0604020202020204" pitchFamily="34" charset="0"/>
                        </a:defRPr>
                      </a:lvl2pPr>
                      <a:lvl3pPr eaLnBrk="0" hangingPunct="0">
                        <a:spcBef>
                          <a:spcPct val="20000"/>
                        </a:spcBef>
                        <a:buClr>
                          <a:schemeClr val="hlink"/>
                        </a:buClr>
                        <a:buSzPct val="75000"/>
                        <a:buFont typeface="Wingdings" panose="05000000000000000000" pitchFamily="2" charset="2"/>
                        <a:defRPr kumimoji="1" sz="2000">
                          <a:solidFill>
                            <a:schemeClr val="tx1"/>
                          </a:solidFill>
                          <a:latin typeface="Arial" panose="020B0604020202020204" pitchFamily="34" charset="0"/>
                        </a:defRPr>
                      </a:lvl3pPr>
                      <a:lvl4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4pPr>
                      <a:lvl5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5pPr>
                      <a:lvl6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6pPr>
                      <a:lvl7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7pPr>
                      <a:lvl8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8pPr>
                      <a:lvl9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kumimoji="1" lang="fa-IR" sz="2800" kern="1200" dirty="0" smtClean="0">
                          <a:solidFill>
                            <a:srgbClr val="FF0000"/>
                          </a:solidFill>
                          <a:latin typeface="+mn-lt"/>
                          <a:ea typeface="+mn-ea"/>
                          <a:cs typeface="B Nazanin" panose="00000400000000000000" pitchFamily="2" charset="-78"/>
                        </a:rPr>
                        <a:t>5/56</a:t>
                      </a:r>
                      <a:endParaRPr kumimoji="1" lang="en-US" sz="2800" kern="1200" dirty="0" smtClean="0">
                        <a:solidFill>
                          <a:srgbClr val="FF0000"/>
                        </a:solidFill>
                        <a:latin typeface="+mn-lt"/>
                        <a:ea typeface="+mn-ea"/>
                        <a:cs typeface="B Nazanin" panose="00000400000000000000" pitchFamily="2" charset="-78"/>
                      </a:endParaRPr>
                    </a:p>
                  </a:txBody>
                  <a:tcPr marL="91407" marR="91407" marT="39152" marB="39152"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lvl1pPr eaLnBrk="0" hangingPunct="0">
                        <a:spcBef>
                          <a:spcPct val="20000"/>
                        </a:spcBef>
                        <a:buClr>
                          <a:schemeClr val="hlink"/>
                        </a:buClr>
                        <a:buSzPct val="75000"/>
                        <a:buFont typeface="Wingdings" panose="05000000000000000000" pitchFamily="2" charset="2"/>
                        <a:defRPr kumimoji="1" sz="2800">
                          <a:solidFill>
                            <a:schemeClr val="tx1"/>
                          </a:solidFill>
                          <a:latin typeface="Arial" panose="020B0604020202020204" pitchFamily="34" charset="0"/>
                        </a:defRPr>
                      </a:lvl1pPr>
                      <a:lvl2pPr eaLnBrk="0" hangingPunct="0">
                        <a:spcBef>
                          <a:spcPct val="20000"/>
                        </a:spcBef>
                        <a:buClr>
                          <a:schemeClr val="hlink"/>
                        </a:buClr>
                        <a:buSzPct val="75000"/>
                        <a:buFont typeface="Wingdings" panose="05000000000000000000" pitchFamily="2" charset="2"/>
                        <a:defRPr kumimoji="1" sz="2400">
                          <a:solidFill>
                            <a:schemeClr val="tx1"/>
                          </a:solidFill>
                          <a:latin typeface="Arial" panose="020B0604020202020204" pitchFamily="34" charset="0"/>
                        </a:defRPr>
                      </a:lvl2pPr>
                      <a:lvl3pPr eaLnBrk="0" hangingPunct="0">
                        <a:spcBef>
                          <a:spcPct val="20000"/>
                        </a:spcBef>
                        <a:buClr>
                          <a:schemeClr val="hlink"/>
                        </a:buClr>
                        <a:buSzPct val="75000"/>
                        <a:buFont typeface="Wingdings" panose="05000000000000000000" pitchFamily="2" charset="2"/>
                        <a:defRPr kumimoji="1" sz="2000">
                          <a:solidFill>
                            <a:schemeClr val="tx1"/>
                          </a:solidFill>
                          <a:latin typeface="Arial" panose="020B0604020202020204" pitchFamily="34" charset="0"/>
                        </a:defRPr>
                      </a:lvl3pPr>
                      <a:lvl4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4pPr>
                      <a:lvl5pPr eaLnBrk="0" hangingPunct="0">
                        <a:spcBef>
                          <a:spcPct val="20000"/>
                        </a:spcBef>
                        <a:buClr>
                          <a:schemeClr val="hlink"/>
                        </a:buClr>
                        <a:buSzPct val="75000"/>
                        <a:buFont typeface="Wingdings" panose="05000000000000000000" pitchFamily="2" charset="2"/>
                        <a:defRPr kumimoji="1">
                          <a:solidFill>
                            <a:schemeClr val="tx1"/>
                          </a:solidFill>
                          <a:latin typeface="Arial" panose="020B0604020202020204" pitchFamily="34" charset="0"/>
                        </a:defRPr>
                      </a:lvl5pPr>
                      <a:lvl6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6pPr>
                      <a:lvl7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7pPr>
                      <a:lvl8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8pPr>
                      <a:lvl9pPr algn="l" rtl="0" eaLnBrk="0" fontAlgn="base" hangingPunct="0">
                        <a:spcBef>
                          <a:spcPct val="20000"/>
                        </a:spcBef>
                        <a:spcAft>
                          <a:spcPct val="0"/>
                        </a:spcAft>
                        <a:buClr>
                          <a:schemeClr val="hlink"/>
                        </a:buClr>
                        <a:buSzPct val="75000"/>
                        <a:buFont typeface="Wingdings" panose="05000000000000000000" pitchFamily="2" charset="2"/>
                        <a:defRPr kumimoji="1">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chemeClr val="hlink"/>
                        </a:buClr>
                        <a:buSzPct val="75000"/>
                        <a:buFont typeface="Wingdings" panose="05000000000000000000" pitchFamily="2" charset="2"/>
                        <a:buNone/>
                        <a:tabLst/>
                      </a:pPr>
                      <a:r>
                        <a:rPr kumimoji="1" lang="fa-IR" sz="2800" kern="1200" dirty="0" smtClean="0">
                          <a:solidFill>
                            <a:schemeClr val="accent4">
                              <a:lumMod val="10000"/>
                            </a:schemeClr>
                          </a:solidFill>
                          <a:latin typeface="+mn-lt"/>
                          <a:ea typeface="+mn-ea"/>
                          <a:cs typeface="B Nazanin" panose="00000400000000000000" pitchFamily="2" charset="-78"/>
                        </a:rPr>
                        <a:t> پروتئین </a:t>
                      </a:r>
                      <a:endParaRPr kumimoji="1" lang="en-US" sz="2800" kern="1200" dirty="0" smtClean="0">
                        <a:solidFill>
                          <a:schemeClr val="accent4">
                            <a:lumMod val="10000"/>
                          </a:schemeClr>
                        </a:solidFill>
                        <a:latin typeface="+mn-lt"/>
                        <a:ea typeface="+mn-ea"/>
                        <a:cs typeface="B Nazanin" panose="00000400000000000000" pitchFamily="2" charset="-78"/>
                      </a:endParaRPr>
                    </a:p>
                  </a:txBody>
                  <a:tcPr marL="91407" marR="91407" marT="39152" marB="39152"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bl>
          </a:graphicData>
        </a:graphic>
      </p:graphicFrame>
      <p:sp>
        <p:nvSpPr>
          <p:cNvPr id="7" name="Rectangle 2"/>
          <p:cNvSpPr txBox="1">
            <a:spLocks noChangeArrowheads="1"/>
          </p:cNvSpPr>
          <p:nvPr/>
        </p:nvSpPr>
        <p:spPr>
          <a:xfrm>
            <a:off x="5791200" y="2819400"/>
            <a:ext cx="6096000" cy="248575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fontAlgn="auto">
              <a:spcAft>
                <a:spcPts val="0"/>
              </a:spcAft>
              <a:buFont typeface="Wingdings" panose="05000000000000000000" pitchFamily="2" charset="2"/>
              <a:buNone/>
            </a:pPr>
            <a:r>
              <a:rPr kumimoji="1" lang="fa-IR" altLang="en-US" sz="2000" dirty="0" smtClean="0">
                <a:solidFill>
                  <a:schemeClr val="accent4">
                    <a:lumMod val="10000"/>
                  </a:schemeClr>
                </a:solidFill>
                <a:cs typeface="B Nazanin" panose="00000400000000000000" pitchFamily="2" charset="-78"/>
              </a:rPr>
              <a:t>چون تمام انرژی تولید شده در بدن سرانجام به صورت حرارت آزاد می شود بنابراین اندازه گیری حرارت آزاد شده یکی از روشهای ساده برای میزان مصرف انرژی است.                 </a:t>
            </a:r>
            <a:endParaRPr kumimoji="1" lang="en-US" altLang="en-US" sz="2000" dirty="0" smtClean="0">
              <a:solidFill>
                <a:schemeClr val="accent4">
                  <a:lumMod val="10000"/>
                </a:schemeClr>
              </a:solidFill>
              <a:cs typeface="B Nazanin" panose="00000400000000000000" pitchFamily="2" charset="-78"/>
            </a:endParaRPr>
          </a:p>
        </p:txBody>
      </p:sp>
    </p:spTree>
    <p:extLst>
      <p:ext uri="{BB962C8B-B14F-4D97-AF65-F5344CB8AC3E}">
        <p14:creationId xmlns:p14="http://schemas.microsoft.com/office/powerpoint/2010/main" val="24936767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txBox="1">
            <a:spLocks noGrp="1"/>
          </p:cNvSpPr>
          <p:nvPr>
            <p:ph idx="1"/>
          </p:nvPr>
        </p:nvSpPr>
        <p:spPr>
          <a:prstGeom prst="rect">
            <a:avLst/>
          </a:prstGeom>
          <a:noFill/>
          <a:ln>
            <a:noFill/>
          </a:ln>
        </p:spPr>
        <p:txBody>
          <a:bodyPr wrap="square" rtlCol="0">
            <a:spAutoFit/>
          </a:bodyPr>
          <a:lstStyle/>
          <a:p>
            <a:pPr algn="r" rtl="1" fontAlgn="auto">
              <a:spcAft>
                <a:spcPts val="0"/>
              </a:spcAft>
              <a:buFont typeface="Wingdings" panose="05000000000000000000" pitchFamily="2" charset="2"/>
              <a:buNone/>
            </a:pPr>
            <a:r>
              <a:rPr kumimoji="1" lang="fa-IR" altLang="en-US" sz="3200" dirty="0">
                <a:solidFill>
                  <a:schemeClr val="accent4">
                    <a:lumMod val="10000"/>
                  </a:schemeClr>
                </a:solidFill>
                <a:cs typeface="B Nazanin" panose="00000400000000000000" pitchFamily="2" charset="-78"/>
              </a:rPr>
              <a:t>در </a:t>
            </a:r>
            <a:r>
              <a:rPr kumimoji="1" lang="fa-IR" altLang="en-US" sz="2400" dirty="0">
                <a:solidFill>
                  <a:schemeClr val="accent4">
                    <a:lumMod val="10000"/>
                  </a:schemeClr>
                </a:solidFill>
                <a:cs typeface="B Nazanin" panose="00000400000000000000" pitchFamily="2" charset="-78"/>
              </a:rPr>
              <a:t>روش مستقیم : اطاقکی سرپوشیده که اطراف آن را حجم معینی از </a:t>
            </a:r>
            <a:r>
              <a:rPr kumimoji="1" lang="fa-IR" altLang="en-US" dirty="0">
                <a:solidFill>
                  <a:schemeClr val="accent4">
                    <a:lumMod val="10000"/>
                  </a:schemeClr>
                </a:solidFill>
                <a:cs typeface="B Nazanin" panose="00000400000000000000" pitchFamily="2" charset="-78"/>
              </a:rPr>
              <a:t>آب گرفته و فرد یا حیوان داخل اطاقک قرار می گیرد و با اندازه گیری تغییرات درجه حرارت آب میزان حرارت آزاد شده را تعیین می کنند.</a:t>
            </a:r>
          </a:p>
          <a:p>
            <a:pPr algn="r" rtl="1" fontAlgn="auto">
              <a:spcAft>
                <a:spcPts val="0"/>
              </a:spcAft>
              <a:buFont typeface="Wingdings" panose="05000000000000000000" pitchFamily="2" charset="2"/>
              <a:buNone/>
            </a:pPr>
            <a:r>
              <a:rPr kumimoji="1" lang="fa-IR" altLang="en-US" dirty="0">
                <a:solidFill>
                  <a:schemeClr val="accent4">
                    <a:lumMod val="10000"/>
                  </a:schemeClr>
                </a:solidFill>
                <a:cs typeface="B Nazanin" panose="00000400000000000000" pitchFamily="2" charset="-78"/>
              </a:rPr>
              <a:t>غیرمستقیم : به دلیل مشکلات روش مستقیم اندازه </a:t>
            </a:r>
            <a:r>
              <a:rPr kumimoji="1" lang="fa-IR" altLang="en-US" sz="2400" dirty="0">
                <a:solidFill>
                  <a:schemeClr val="accent4">
                    <a:lumMod val="10000"/>
                  </a:schemeClr>
                </a:solidFill>
                <a:cs typeface="B Nazanin" panose="00000400000000000000" pitchFamily="2" charset="-78"/>
              </a:rPr>
              <a:t>گیری تبادلات گازها مد نظر قرار گرفت.</a:t>
            </a:r>
          </a:p>
        </p:txBody>
      </p:sp>
      <p:sp>
        <p:nvSpPr>
          <p:cNvPr id="6" name="Rectangle 3"/>
          <p:cNvSpPr>
            <a:spLocks noChangeArrowheads="1"/>
          </p:cNvSpPr>
          <p:nvPr/>
        </p:nvSpPr>
        <p:spPr bwMode="auto">
          <a:xfrm>
            <a:off x="762000" y="5791200"/>
            <a:ext cx="11073245" cy="562136"/>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nchor="b"/>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algn="r" rtl="1">
              <a:lnSpc>
                <a:spcPct val="90000"/>
              </a:lnSpc>
            </a:pPr>
            <a:r>
              <a:rPr kumimoji="1" lang="fa-IR" altLang="en-US" sz="2000" dirty="0">
                <a:solidFill>
                  <a:schemeClr val="accent4">
                    <a:lumMod val="10000"/>
                  </a:schemeClr>
                </a:solidFill>
                <a:latin typeface="+mn-lt"/>
                <a:cs typeface="B Nazanin" panose="00000400000000000000" pitchFamily="2" charset="-78"/>
              </a:rPr>
              <a:t>  </a:t>
            </a:r>
            <a:r>
              <a:rPr kumimoji="1" lang="fa-IR" altLang="en-US" sz="2000" dirty="0">
                <a:solidFill>
                  <a:srgbClr val="FF0000"/>
                </a:solidFill>
                <a:latin typeface="+mn-lt"/>
                <a:cs typeface="B Nazanin" panose="00000400000000000000" pitchFamily="2" charset="-78"/>
              </a:rPr>
              <a:t>اندازه گیری ارزش حرارتی مواد غذایی از چه طرقی امکان پذیر است؟به صورت مختصر توضیح دهید. </a:t>
            </a:r>
          </a:p>
        </p:txBody>
      </p:sp>
    </p:spTree>
    <p:extLst>
      <p:ext uri="{BB962C8B-B14F-4D97-AF65-F5344CB8AC3E}">
        <p14:creationId xmlns:p14="http://schemas.microsoft.com/office/powerpoint/2010/main" val="374421080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idx="1"/>
          </p:nvPr>
        </p:nvSpPr>
        <p:spPr>
          <a:xfrm>
            <a:off x="5791200" y="152400"/>
            <a:ext cx="5181600" cy="2209800"/>
          </a:xfrm>
        </p:spPr>
        <p:txBody>
          <a:bodyPr>
            <a:noAutofit/>
          </a:bodyPr>
          <a:lstStyle/>
          <a:p>
            <a:pPr algn="r" rtl="1">
              <a:lnSpc>
                <a:spcPct val="90000"/>
              </a:lnSpc>
              <a:buFont typeface="Wingdings" panose="05000000000000000000" pitchFamily="2" charset="2"/>
              <a:buNone/>
            </a:pPr>
            <a:r>
              <a:rPr kumimoji="1" lang="fa-IR" altLang="en-US" dirty="0">
                <a:solidFill>
                  <a:schemeClr val="accent4">
                    <a:lumMod val="10000"/>
                  </a:schemeClr>
                </a:solidFill>
                <a:cs typeface="B Nazanin" panose="00000400000000000000" pitchFamily="2" charset="-78"/>
              </a:rPr>
              <a:t>اندازه گیری تبادلات گازها (  </a:t>
            </a:r>
            <a:r>
              <a:rPr kumimoji="1" lang="en-US" altLang="en-US" dirty="0">
                <a:solidFill>
                  <a:schemeClr val="accent4">
                    <a:lumMod val="10000"/>
                  </a:schemeClr>
                </a:solidFill>
                <a:cs typeface="B Nazanin" panose="00000400000000000000" pitchFamily="2" charset="-78"/>
              </a:rPr>
              <a:t>o2</a:t>
            </a:r>
            <a:r>
              <a:rPr kumimoji="1" lang="fa-IR" altLang="en-US" dirty="0" smtClean="0">
                <a:solidFill>
                  <a:schemeClr val="accent4">
                    <a:lumMod val="10000"/>
                  </a:schemeClr>
                </a:solidFill>
                <a:cs typeface="B Nazanin" panose="00000400000000000000" pitchFamily="2" charset="-78"/>
              </a:rPr>
              <a:t>،</a:t>
            </a:r>
            <a:r>
              <a:rPr kumimoji="1" lang="en-US" altLang="en-US" dirty="0" smtClean="0">
                <a:solidFill>
                  <a:schemeClr val="accent4">
                    <a:lumMod val="10000"/>
                  </a:schemeClr>
                </a:solidFill>
                <a:cs typeface="B Nazanin" panose="00000400000000000000" pitchFamily="2" charset="-78"/>
              </a:rPr>
              <a:t>Co2 </a:t>
            </a:r>
            <a:r>
              <a:rPr kumimoji="1" lang="fa-IR" altLang="en-US" dirty="0" smtClean="0">
                <a:solidFill>
                  <a:schemeClr val="accent4">
                    <a:lumMod val="10000"/>
                  </a:schemeClr>
                </a:solidFill>
                <a:cs typeface="B Nazanin" panose="00000400000000000000" pitchFamily="2" charset="-78"/>
              </a:rPr>
              <a:t>) </a:t>
            </a:r>
            <a:endParaRPr kumimoji="1" lang="en-US" altLang="en-US" dirty="0">
              <a:solidFill>
                <a:schemeClr val="accent4">
                  <a:lumMod val="10000"/>
                </a:schemeClr>
              </a:solidFill>
              <a:cs typeface="B Nazanin" panose="00000400000000000000" pitchFamily="2" charset="-78"/>
            </a:endParaRPr>
          </a:p>
          <a:p>
            <a:pPr algn="r" rtl="1">
              <a:lnSpc>
                <a:spcPct val="90000"/>
              </a:lnSpc>
              <a:buFont typeface="Wingdings" panose="05000000000000000000" pitchFamily="2" charset="2"/>
              <a:buNone/>
            </a:pPr>
            <a:r>
              <a:rPr kumimoji="1" lang="fa-IR" altLang="en-US" dirty="0">
                <a:solidFill>
                  <a:schemeClr val="accent4">
                    <a:lumMod val="10000"/>
                  </a:schemeClr>
                </a:solidFill>
                <a:cs typeface="B Nazanin" panose="00000400000000000000" pitchFamily="2" charset="-78"/>
              </a:rPr>
              <a:t>میزان حرارت </a:t>
            </a:r>
            <a:r>
              <a:rPr kumimoji="1" lang="fa-IR" altLang="en-US" dirty="0" smtClean="0">
                <a:solidFill>
                  <a:schemeClr val="accent4">
                    <a:lumMod val="10000"/>
                  </a:schemeClr>
                </a:solidFill>
                <a:cs typeface="B Nazanin" panose="00000400000000000000" pitchFamily="2" charset="-78"/>
              </a:rPr>
              <a:t>دفعی</a:t>
            </a:r>
            <a:endParaRPr kumimoji="1" lang="en-US" altLang="en-US" dirty="0">
              <a:solidFill>
                <a:schemeClr val="accent4">
                  <a:lumMod val="10000"/>
                </a:schemeClr>
              </a:solidFill>
              <a:cs typeface="B Nazanin" panose="00000400000000000000" pitchFamily="2" charset="-78"/>
            </a:endParaRPr>
          </a:p>
          <a:p>
            <a:pPr algn="r" rtl="1">
              <a:lnSpc>
                <a:spcPct val="90000"/>
              </a:lnSpc>
              <a:buFont typeface="Wingdings" panose="05000000000000000000" pitchFamily="2" charset="2"/>
              <a:buNone/>
            </a:pPr>
            <a:r>
              <a:rPr kumimoji="1" lang="fa-IR" altLang="en-US" dirty="0">
                <a:solidFill>
                  <a:schemeClr val="accent4">
                    <a:lumMod val="10000"/>
                  </a:schemeClr>
                </a:solidFill>
                <a:cs typeface="B Nazanin" panose="00000400000000000000" pitchFamily="2" charset="-78"/>
              </a:rPr>
              <a:t>تعیین میزان دفع اوره (پروتئین ها) </a:t>
            </a:r>
            <a:endParaRPr kumimoji="1" lang="en-US" altLang="en-US" dirty="0">
              <a:solidFill>
                <a:schemeClr val="accent4">
                  <a:lumMod val="10000"/>
                </a:schemeClr>
              </a:solidFill>
              <a:cs typeface="B Nazanin" panose="00000400000000000000" pitchFamily="2" charset="-78"/>
            </a:endParaRPr>
          </a:p>
          <a:p>
            <a:pPr algn="r" rtl="1">
              <a:lnSpc>
                <a:spcPct val="90000"/>
              </a:lnSpc>
              <a:buFont typeface="Wingdings" panose="05000000000000000000" pitchFamily="2" charset="2"/>
              <a:buNone/>
            </a:pPr>
            <a:r>
              <a:rPr kumimoji="1" lang="fa-IR" altLang="en-US" dirty="0">
                <a:solidFill>
                  <a:schemeClr val="accent4">
                    <a:lumMod val="10000"/>
                  </a:schemeClr>
                </a:solidFill>
                <a:cs typeface="B Nazanin" panose="00000400000000000000" pitchFamily="2" charset="-78"/>
              </a:rPr>
              <a:t>نسبت تنفسی </a:t>
            </a:r>
            <a:r>
              <a:rPr kumimoji="1" lang="fa-IR" altLang="en-US" dirty="0" smtClean="0">
                <a:solidFill>
                  <a:schemeClr val="accent4">
                    <a:lumMod val="10000"/>
                  </a:schemeClr>
                </a:solidFill>
                <a:cs typeface="B Nazanin" panose="00000400000000000000" pitchFamily="2" charset="-78"/>
              </a:rPr>
              <a:t>غذاها : </a:t>
            </a:r>
            <a:r>
              <a:rPr kumimoji="1" lang="en-US" altLang="en-US" dirty="0" smtClean="0">
                <a:solidFill>
                  <a:schemeClr val="accent4">
                    <a:lumMod val="10000"/>
                  </a:schemeClr>
                </a:solidFill>
                <a:cs typeface="B Nazanin" panose="00000400000000000000" pitchFamily="2" charset="-78"/>
              </a:rPr>
              <a:t>RQ</a:t>
            </a:r>
            <a:r>
              <a:rPr kumimoji="1" lang="fa-IR" altLang="en-US" dirty="0" smtClean="0">
                <a:solidFill>
                  <a:schemeClr val="accent4">
                    <a:lumMod val="10000"/>
                  </a:schemeClr>
                </a:solidFill>
                <a:cs typeface="B Nazanin" panose="00000400000000000000" pitchFamily="2" charset="-78"/>
              </a:rPr>
              <a:t>  </a:t>
            </a:r>
          </a:p>
        </p:txBody>
      </p:sp>
      <p:sp>
        <p:nvSpPr>
          <p:cNvPr id="2" name="Rectangle 1"/>
          <p:cNvSpPr/>
          <p:nvPr/>
        </p:nvSpPr>
        <p:spPr>
          <a:xfrm>
            <a:off x="0" y="3200400"/>
            <a:ext cx="11734800" cy="2028248"/>
          </a:xfrm>
          <a:prstGeom prst="rect">
            <a:avLst/>
          </a:prstGeom>
        </p:spPr>
        <p:txBody>
          <a:bodyPr wrap="square">
            <a:spAutoFit/>
          </a:bodyPr>
          <a:lstStyle/>
          <a:p>
            <a:pPr marL="228600" indent="-228600" rtl="1" eaLnBrk="1" hangingPunct="1">
              <a:lnSpc>
                <a:spcPct val="90000"/>
              </a:lnSpc>
              <a:spcBef>
                <a:spcPts val="1000"/>
              </a:spcBef>
            </a:pPr>
            <a:r>
              <a:rPr kumimoji="1" lang="fa-IR" altLang="en-US" sz="2800" dirty="0" smtClean="0">
                <a:solidFill>
                  <a:schemeClr val="accent4">
                    <a:lumMod val="10000"/>
                  </a:schemeClr>
                </a:solidFill>
                <a:latin typeface="+mn-lt"/>
                <a:cs typeface="B Nazanin" panose="00000400000000000000" pitchFamily="2" charset="-78"/>
              </a:rPr>
              <a:t> 1.قندها              </a:t>
            </a:r>
            <a:r>
              <a:rPr kumimoji="1" lang="en-US" altLang="en-US" sz="2800" dirty="0">
                <a:solidFill>
                  <a:schemeClr val="accent4">
                    <a:lumMod val="10000"/>
                  </a:schemeClr>
                </a:solidFill>
                <a:latin typeface="+mn-lt"/>
                <a:cs typeface="B Nazanin" panose="00000400000000000000" pitchFamily="2" charset="-78"/>
              </a:rPr>
              <a:t>Q</a:t>
            </a:r>
            <a:r>
              <a:rPr kumimoji="1" lang="fa-IR" altLang="en-US" sz="2800" dirty="0">
                <a:solidFill>
                  <a:schemeClr val="accent4">
                    <a:lumMod val="10000"/>
                  </a:schemeClr>
                </a:solidFill>
                <a:latin typeface="+mn-lt"/>
                <a:cs typeface="B Nazanin" panose="00000400000000000000" pitchFamily="2" charset="-78"/>
              </a:rPr>
              <a:t> + </a:t>
            </a:r>
            <a:r>
              <a:rPr kumimoji="1" lang="en-US" altLang="en-US" sz="2800" dirty="0">
                <a:solidFill>
                  <a:schemeClr val="accent4">
                    <a:lumMod val="10000"/>
                  </a:schemeClr>
                </a:solidFill>
                <a:latin typeface="+mn-lt"/>
                <a:cs typeface="B Nazanin" panose="00000400000000000000" pitchFamily="2" charset="-78"/>
              </a:rPr>
              <a:t>o</a:t>
            </a:r>
            <a:r>
              <a:rPr kumimoji="1" lang="fa-IR" altLang="en-US" sz="2800" dirty="0">
                <a:solidFill>
                  <a:schemeClr val="accent4">
                    <a:lumMod val="10000"/>
                  </a:schemeClr>
                </a:solidFill>
                <a:latin typeface="+mn-lt"/>
                <a:cs typeface="B Nazanin" panose="00000400000000000000" pitchFamily="2" charset="-78"/>
              </a:rPr>
              <a:t>2</a:t>
            </a:r>
            <a:r>
              <a:rPr kumimoji="1" lang="en-US" altLang="en-US" sz="2800" dirty="0">
                <a:solidFill>
                  <a:schemeClr val="accent4">
                    <a:lumMod val="10000"/>
                  </a:schemeClr>
                </a:solidFill>
                <a:latin typeface="+mn-lt"/>
                <a:cs typeface="B Nazanin" panose="00000400000000000000" pitchFamily="2" charset="-78"/>
              </a:rPr>
              <a:t>H</a:t>
            </a:r>
            <a:r>
              <a:rPr kumimoji="1" lang="fa-IR" altLang="en-US" sz="2800" dirty="0">
                <a:solidFill>
                  <a:schemeClr val="accent4">
                    <a:lumMod val="10000"/>
                  </a:schemeClr>
                </a:solidFill>
                <a:latin typeface="+mn-lt"/>
                <a:cs typeface="B Nazanin" panose="00000400000000000000" pitchFamily="2" charset="-78"/>
              </a:rPr>
              <a:t>6 + 2</a:t>
            </a:r>
            <a:r>
              <a:rPr kumimoji="1" lang="en-US" altLang="en-US" sz="2800" dirty="0">
                <a:solidFill>
                  <a:schemeClr val="accent4">
                    <a:lumMod val="10000"/>
                  </a:schemeClr>
                </a:solidFill>
                <a:latin typeface="+mn-lt"/>
                <a:cs typeface="B Nazanin" panose="00000400000000000000" pitchFamily="2" charset="-78"/>
              </a:rPr>
              <a:t>Co</a:t>
            </a:r>
            <a:r>
              <a:rPr kumimoji="1" lang="fa-IR" altLang="en-US" sz="2800" dirty="0">
                <a:solidFill>
                  <a:schemeClr val="accent4">
                    <a:lumMod val="10000"/>
                  </a:schemeClr>
                </a:solidFill>
                <a:latin typeface="+mn-lt"/>
                <a:cs typeface="B Nazanin" panose="00000400000000000000" pitchFamily="2" charset="-78"/>
              </a:rPr>
              <a:t>6 → </a:t>
            </a:r>
            <a:r>
              <a:rPr kumimoji="1" lang="fa-IR" altLang="en-US" sz="2800" dirty="0" smtClean="0">
                <a:solidFill>
                  <a:schemeClr val="accent4">
                    <a:lumMod val="10000"/>
                  </a:schemeClr>
                </a:solidFill>
                <a:latin typeface="+mn-lt"/>
                <a:cs typeface="B Nazanin" panose="00000400000000000000" pitchFamily="2" charset="-78"/>
              </a:rPr>
              <a:t>2</a:t>
            </a:r>
            <a:r>
              <a:rPr kumimoji="1" lang="en-US" altLang="en-US" sz="2800" dirty="0" smtClean="0">
                <a:solidFill>
                  <a:schemeClr val="accent4">
                    <a:lumMod val="10000"/>
                  </a:schemeClr>
                </a:solidFill>
                <a:latin typeface="+mn-lt"/>
                <a:cs typeface="B Nazanin" panose="00000400000000000000" pitchFamily="2" charset="-78"/>
              </a:rPr>
              <a:t>O</a:t>
            </a:r>
            <a:r>
              <a:rPr kumimoji="1" lang="fa-IR" altLang="en-US" sz="2800" dirty="0" smtClean="0">
                <a:solidFill>
                  <a:schemeClr val="accent4">
                    <a:lumMod val="10000"/>
                  </a:schemeClr>
                </a:solidFill>
                <a:latin typeface="+mn-lt"/>
                <a:cs typeface="B Nazanin" panose="00000400000000000000" pitchFamily="2" charset="-78"/>
              </a:rPr>
              <a:t> 6 </a:t>
            </a:r>
            <a:r>
              <a:rPr kumimoji="1" lang="fa-IR" altLang="en-US" sz="2800" dirty="0">
                <a:solidFill>
                  <a:schemeClr val="accent4">
                    <a:lumMod val="10000"/>
                  </a:schemeClr>
                </a:solidFill>
                <a:latin typeface="+mn-lt"/>
                <a:cs typeface="B Nazanin" panose="00000400000000000000" pitchFamily="2" charset="-78"/>
              </a:rPr>
              <a:t>+ </a:t>
            </a:r>
            <a:r>
              <a:rPr kumimoji="1" lang="fa-IR" altLang="en-US" sz="2400" dirty="0" smtClean="0">
                <a:solidFill>
                  <a:schemeClr val="accent4">
                    <a:lumMod val="10000"/>
                  </a:schemeClr>
                </a:solidFill>
                <a:latin typeface="+mn-lt"/>
                <a:cs typeface="B Nazanin" panose="00000400000000000000" pitchFamily="2" charset="-78"/>
              </a:rPr>
              <a:t>6</a:t>
            </a:r>
            <a:r>
              <a:rPr kumimoji="1" lang="en-US" altLang="en-US" sz="2800" dirty="0" smtClean="0">
                <a:solidFill>
                  <a:schemeClr val="accent4">
                    <a:lumMod val="10000"/>
                  </a:schemeClr>
                </a:solidFill>
                <a:latin typeface="+mn-lt"/>
                <a:cs typeface="B Nazanin" panose="00000400000000000000" pitchFamily="2" charset="-78"/>
              </a:rPr>
              <a:t>O</a:t>
            </a:r>
            <a:r>
              <a:rPr kumimoji="1" lang="fa-IR" altLang="en-US" sz="2400" dirty="0" smtClean="0">
                <a:solidFill>
                  <a:schemeClr val="accent4">
                    <a:lumMod val="10000"/>
                  </a:schemeClr>
                </a:solidFill>
                <a:latin typeface="+mn-lt"/>
                <a:cs typeface="B Nazanin" panose="00000400000000000000" pitchFamily="2" charset="-78"/>
              </a:rPr>
              <a:t>12</a:t>
            </a:r>
            <a:r>
              <a:rPr kumimoji="1" lang="en-US" altLang="en-US" sz="2800" dirty="0" smtClean="0">
                <a:solidFill>
                  <a:schemeClr val="accent4">
                    <a:lumMod val="10000"/>
                  </a:schemeClr>
                </a:solidFill>
                <a:latin typeface="+mn-lt"/>
                <a:cs typeface="B Nazanin" panose="00000400000000000000" pitchFamily="2" charset="-78"/>
              </a:rPr>
              <a:t> </a:t>
            </a:r>
            <a:r>
              <a:rPr kumimoji="1" lang="en-US" altLang="en-US" sz="2800" dirty="0">
                <a:solidFill>
                  <a:schemeClr val="accent4">
                    <a:lumMod val="10000"/>
                  </a:schemeClr>
                </a:solidFill>
                <a:latin typeface="+mn-lt"/>
                <a:cs typeface="B Nazanin" panose="00000400000000000000" pitchFamily="2" charset="-78"/>
              </a:rPr>
              <a:t>H</a:t>
            </a:r>
            <a:r>
              <a:rPr kumimoji="1" lang="fa-IR" altLang="en-US" sz="2400" dirty="0">
                <a:solidFill>
                  <a:schemeClr val="accent4">
                    <a:lumMod val="10000"/>
                  </a:schemeClr>
                </a:solidFill>
                <a:latin typeface="+mn-lt"/>
                <a:cs typeface="B Nazanin" panose="00000400000000000000" pitchFamily="2" charset="-78"/>
              </a:rPr>
              <a:t>6</a:t>
            </a:r>
            <a:r>
              <a:rPr kumimoji="1" lang="en-US" altLang="en-US" sz="2800" dirty="0">
                <a:solidFill>
                  <a:schemeClr val="accent4">
                    <a:lumMod val="10000"/>
                  </a:schemeClr>
                </a:solidFill>
                <a:latin typeface="+mn-lt"/>
                <a:cs typeface="B Nazanin" panose="00000400000000000000" pitchFamily="2" charset="-78"/>
              </a:rPr>
              <a:t>C</a:t>
            </a:r>
          </a:p>
          <a:p>
            <a:pPr marL="228600" indent="-228600" rtl="1" eaLnBrk="1" hangingPunct="1">
              <a:lnSpc>
                <a:spcPct val="90000"/>
              </a:lnSpc>
              <a:spcBef>
                <a:spcPts val="1000"/>
              </a:spcBef>
            </a:pPr>
            <a:r>
              <a:rPr kumimoji="1" lang="en-US" altLang="en-US" sz="2800" dirty="0" smtClean="0">
                <a:solidFill>
                  <a:schemeClr val="accent4">
                    <a:lumMod val="10000"/>
                  </a:schemeClr>
                </a:solidFill>
                <a:latin typeface="+mn-lt"/>
                <a:cs typeface="B Nazanin" panose="00000400000000000000" pitchFamily="2" charset="-78"/>
              </a:rPr>
              <a:t>RQ=1                                                  </a:t>
            </a:r>
            <a:endParaRPr kumimoji="1" lang="fa-IR" altLang="en-US" sz="2800" dirty="0" smtClean="0">
              <a:solidFill>
                <a:schemeClr val="accent4">
                  <a:lumMod val="10000"/>
                </a:schemeClr>
              </a:solidFill>
              <a:latin typeface="+mn-lt"/>
              <a:cs typeface="B Nazanin" panose="00000400000000000000" pitchFamily="2" charset="-78"/>
            </a:endParaRPr>
          </a:p>
          <a:p>
            <a:pPr marL="228600" indent="-228600" rtl="1" eaLnBrk="1" hangingPunct="1">
              <a:lnSpc>
                <a:spcPct val="90000"/>
              </a:lnSpc>
              <a:spcBef>
                <a:spcPts val="1000"/>
              </a:spcBef>
            </a:pPr>
            <a:r>
              <a:rPr kumimoji="1" lang="fa-IR" altLang="en-US" sz="2800" dirty="0" smtClean="0">
                <a:solidFill>
                  <a:schemeClr val="accent4">
                    <a:lumMod val="10000"/>
                  </a:schemeClr>
                </a:solidFill>
                <a:latin typeface="+mn-lt"/>
                <a:cs typeface="B Nazanin" panose="00000400000000000000" pitchFamily="2" charset="-78"/>
              </a:rPr>
              <a:t>2.چربی ها    </a:t>
            </a:r>
            <a:r>
              <a:rPr kumimoji="1" lang="en-US" altLang="en-US" sz="2800" dirty="0" smtClean="0">
                <a:solidFill>
                  <a:schemeClr val="accent4">
                    <a:lumMod val="10000"/>
                  </a:schemeClr>
                </a:solidFill>
                <a:latin typeface="+mn-lt"/>
                <a:cs typeface="B Nazanin" panose="00000400000000000000" pitchFamily="2" charset="-78"/>
              </a:rPr>
              <a:t>           </a:t>
            </a:r>
            <a:r>
              <a:rPr kumimoji="1" lang="fa-IR" altLang="en-US" sz="2800" dirty="0" smtClean="0">
                <a:solidFill>
                  <a:schemeClr val="accent4">
                    <a:lumMod val="10000"/>
                  </a:schemeClr>
                </a:solidFill>
                <a:latin typeface="+mn-lt"/>
                <a:cs typeface="B Nazanin" panose="00000400000000000000" pitchFamily="2" charset="-78"/>
              </a:rPr>
              <a:t>     </a:t>
            </a:r>
            <a:r>
              <a:rPr kumimoji="1" lang="en-US" altLang="en-US" sz="2800" dirty="0" smtClean="0">
                <a:solidFill>
                  <a:schemeClr val="accent4">
                    <a:lumMod val="10000"/>
                  </a:schemeClr>
                </a:solidFill>
                <a:latin typeface="+mn-lt"/>
                <a:cs typeface="B Nazanin" panose="00000400000000000000" pitchFamily="2" charset="-78"/>
              </a:rPr>
              <a:t>O</a:t>
            </a:r>
            <a:r>
              <a:rPr kumimoji="1" lang="fa-IR" altLang="en-US" sz="2800" dirty="0" smtClean="0">
                <a:solidFill>
                  <a:schemeClr val="accent4">
                    <a:lumMod val="10000"/>
                  </a:schemeClr>
                </a:solidFill>
                <a:latin typeface="+mn-lt"/>
                <a:cs typeface="B Nazanin" panose="00000400000000000000" pitchFamily="2" charset="-78"/>
              </a:rPr>
              <a:t>2</a:t>
            </a:r>
            <a:r>
              <a:rPr kumimoji="1" lang="en-US" altLang="en-US" sz="2800" dirty="0" smtClean="0">
                <a:solidFill>
                  <a:schemeClr val="accent4">
                    <a:lumMod val="10000"/>
                  </a:schemeClr>
                </a:solidFill>
                <a:latin typeface="+mn-lt"/>
                <a:cs typeface="B Nazanin" panose="00000400000000000000" pitchFamily="2" charset="-78"/>
              </a:rPr>
              <a:t>H</a:t>
            </a:r>
            <a:r>
              <a:rPr kumimoji="1" lang="fa-IR" altLang="en-US" sz="2800" dirty="0" smtClean="0">
                <a:solidFill>
                  <a:schemeClr val="accent4">
                    <a:lumMod val="10000"/>
                  </a:schemeClr>
                </a:solidFill>
                <a:latin typeface="+mn-lt"/>
                <a:cs typeface="B Nazanin" panose="00000400000000000000" pitchFamily="2" charset="-78"/>
              </a:rPr>
              <a:t>16 + 2</a:t>
            </a:r>
            <a:r>
              <a:rPr kumimoji="1" lang="en-US" altLang="en-US" sz="2800" dirty="0" smtClean="0">
                <a:solidFill>
                  <a:schemeClr val="accent4">
                    <a:lumMod val="10000"/>
                  </a:schemeClr>
                </a:solidFill>
                <a:latin typeface="+mn-lt"/>
                <a:cs typeface="B Nazanin" panose="00000400000000000000" pitchFamily="2" charset="-78"/>
              </a:rPr>
              <a:t>Co</a:t>
            </a:r>
            <a:r>
              <a:rPr kumimoji="1" lang="fa-IR" altLang="en-US" sz="2800" dirty="0" smtClean="0">
                <a:solidFill>
                  <a:schemeClr val="accent4">
                    <a:lumMod val="10000"/>
                  </a:schemeClr>
                </a:solidFill>
                <a:latin typeface="+mn-lt"/>
                <a:cs typeface="B Nazanin" panose="00000400000000000000" pitchFamily="2" charset="-78"/>
              </a:rPr>
              <a:t>16 → 2</a:t>
            </a:r>
            <a:r>
              <a:rPr kumimoji="1" lang="en-US" altLang="en-US" sz="2800" dirty="0" smtClean="0">
                <a:solidFill>
                  <a:schemeClr val="accent4">
                    <a:lumMod val="10000"/>
                  </a:schemeClr>
                </a:solidFill>
                <a:latin typeface="+mn-lt"/>
                <a:cs typeface="B Nazanin" panose="00000400000000000000" pitchFamily="2" charset="-78"/>
              </a:rPr>
              <a:t>O</a:t>
            </a:r>
            <a:r>
              <a:rPr kumimoji="1" lang="fa-IR" altLang="en-US" sz="2800" dirty="0" smtClean="0">
                <a:solidFill>
                  <a:schemeClr val="accent4">
                    <a:lumMod val="10000"/>
                  </a:schemeClr>
                </a:solidFill>
                <a:latin typeface="+mn-lt"/>
                <a:cs typeface="B Nazanin" panose="00000400000000000000" pitchFamily="2" charset="-78"/>
              </a:rPr>
              <a:t>23 + 2</a:t>
            </a:r>
            <a:r>
              <a:rPr kumimoji="1" lang="en-US" altLang="en-US" sz="2800" dirty="0" smtClean="0">
                <a:solidFill>
                  <a:schemeClr val="accent4">
                    <a:lumMod val="10000"/>
                  </a:schemeClr>
                </a:solidFill>
                <a:latin typeface="+mn-lt"/>
                <a:cs typeface="B Nazanin" panose="00000400000000000000" pitchFamily="2" charset="-78"/>
              </a:rPr>
              <a:t>O</a:t>
            </a:r>
            <a:r>
              <a:rPr kumimoji="1" lang="fa-IR" altLang="en-US" sz="2800" dirty="0" smtClean="0">
                <a:solidFill>
                  <a:schemeClr val="accent4">
                    <a:lumMod val="10000"/>
                  </a:schemeClr>
                </a:solidFill>
                <a:latin typeface="+mn-lt"/>
                <a:cs typeface="B Nazanin" panose="00000400000000000000" pitchFamily="2" charset="-78"/>
              </a:rPr>
              <a:t>33</a:t>
            </a:r>
            <a:r>
              <a:rPr kumimoji="1" lang="en-US" altLang="en-US" sz="2800" dirty="0" smtClean="0">
                <a:solidFill>
                  <a:schemeClr val="accent4">
                    <a:lumMod val="10000"/>
                  </a:schemeClr>
                </a:solidFill>
                <a:latin typeface="+mn-lt"/>
                <a:cs typeface="B Nazanin" panose="00000400000000000000" pitchFamily="2" charset="-78"/>
              </a:rPr>
              <a:t>H</a:t>
            </a:r>
            <a:r>
              <a:rPr kumimoji="1" lang="fa-IR" altLang="en-US" sz="2800" dirty="0" smtClean="0">
                <a:solidFill>
                  <a:schemeClr val="accent4">
                    <a:lumMod val="10000"/>
                  </a:schemeClr>
                </a:solidFill>
                <a:latin typeface="+mn-lt"/>
                <a:cs typeface="B Nazanin" panose="00000400000000000000" pitchFamily="2" charset="-78"/>
              </a:rPr>
              <a:t>16</a:t>
            </a:r>
            <a:r>
              <a:rPr kumimoji="1" lang="en-US" altLang="en-US" sz="2800" dirty="0" smtClean="0">
                <a:solidFill>
                  <a:schemeClr val="accent4">
                    <a:lumMod val="10000"/>
                  </a:schemeClr>
                </a:solidFill>
                <a:latin typeface="+mn-lt"/>
                <a:cs typeface="B Nazanin" panose="00000400000000000000" pitchFamily="2" charset="-78"/>
              </a:rPr>
              <a:t>C</a:t>
            </a:r>
            <a:endParaRPr kumimoji="1" lang="fa-IR" altLang="en-US" sz="2800" dirty="0" smtClean="0">
              <a:solidFill>
                <a:schemeClr val="accent4">
                  <a:lumMod val="10000"/>
                </a:schemeClr>
              </a:solidFill>
              <a:latin typeface="+mn-lt"/>
              <a:cs typeface="B Nazanin" panose="00000400000000000000" pitchFamily="2" charset="-78"/>
            </a:endParaRPr>
          </a:p>
          <a:p>
            <a:pPr marL="228600" indent="-228600" rtl="1" eaLnBrk="1" hangingPunct="1">
              <a:lnSpc>
                <a:spcPct val="90000"/>
              </a:lnSpc>
              <a:spcBef>
                <a:spcPts val="1000"/>
              </a:spcBef>
            </a:pPr>
            <a:r>
              <a:rPr kumimoji="1" lang="fa-IR" altLang="en-US" sz="2800" dirty="0" smtClean="0">
                <a:solidFill>
                  <a:schemeClr val="accent4">
                    <a:lumMod val="10000"/>
                  </a:schemeClr>
                </a:solidFill>
                <a:latin typeface="+mn-lt"/>
                <a:cs typeface="B Nazanin" panose="00000400000000000000" pitchFamily="2" charset="-78"/>
              </a:rPr>
              <a:t>                                          7/. </a:t>
            </a:r>
            <a:r>
              <a:rPr kumimoji="1" lang="en-US" altLang="en-US" sz="2800" dirty="0" smtClean="0">
                <a:solidFill>
                  <a:schemeClr val="accent4">
                    <a:lumMod val="10000"/>
                  </a:schemeClr>
                </a:solidFill>
                <a:cs typeface="B Nazanin" panose="00000400000000000000" pitchFamily="2" charset="-78"/>
              </a:rPr>
              <a:t>=</a:t>
            </a:r>
            <a:r>
              <a:rPr kumimoji="1" lang="fa-IR" altLang="en-US" sz="2800" dirty="0" smtClean="0">
                <a:solidFill>
                  <a:schemeClr val="accent4">
                    <a:lumMod val="10000"/>
                  </a:schemeClr>
                </a:solidFill>
                <a:latin typeface="+mn-lt"/>
                <a:cs typeface="B Nazanin" panose="00000400000000000000" pitchFamily="2" charset="-78"/>
              </a:rPr>
              <a:t> </a:t>
            </a:r>
            <a:r>
              <a:rPr kumimoji="1" lang="en-US" altLang="en-US" sz="2800" dirty="0">
                <a:solidFill>
                  <a:schemeClr val="accent4">
                    <a:lumMod val="10000"/>
                  </a:schemeClr>
                </a:solidFill>
                <a:latin typeface="+mn-lt"/>
                <a:cs typeface="B Nazanin" panose="00000400000000000000" pitchFamily="2" charset="-78"/>
              </a:rPr>
              <a:t>RQ</a:t>
            </a:r>
          </a:p>
        </p:txBody>
      </p:sp>
    </p:spTree>
    <p:extLst>
      <p:ext uri="{BB962C8B-B14F-4D97-AF65-F5344CB8AC3E}">
        <p14:creationId xmlns:p14="http://schemas.microsoft.com/office/powerpoint/2010/main" val="24072279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92" y="762000"/>
            <a:ext cx="11887200" cy="3785652"/>
          </a:xfrm>
          <a:prstGeom prst="rect">
            <a:avLst/>
          </a:prstGeom>
        </p:spPr>
        <p:txBody>
          <a:bodyPr wrap="square">
            <a:spAutoFit/>
          </a:bodyPr>
          <a:lstStyle/>
          <a:p>
            <a:pPr algn="r" rtl="1">
              <a:buNone/>
            </a:pPr>
            <a:r>
              <a:rPr kumimoji="1" lang="fa-IR" altLang="en-US" sz="2800" dirty="0" smtClean="0">
                <a:solidFill>
                  <a:schemeClr val="accent4">
                    <a:lumMod val="10000"/>
                  </a:schemeClr>
                </a:solidFill>
                <a:cs typeface="B Nazanin" panose="00000400000000000000" pitchFamily="2" charset="-78"/>
              </a:rPr>
              <a:t>3.پروتئین </a:t>
            </a:r>
            <a:r>
              <a:rPr kumimoji="1" lang="fa-IR" altLang="en-US" sz="2800" dirty="0">
                <a:solidFill>
                  <a:schemeClr val="accent4">
                    <a:lumMod val="10000"/>
                  </a:schemeClr>
                </a:solidFill>
                <a:cs typeface="B Nazanin" panose="00000400000000000000" pitchFamily="2" charset="-78"/>
              </a:rPr>
              <a:t>ها </a:t>
            </a:r>
            <a:r>
              <a:rPr kumimoji="1" lang="fa-IR" altLang="en-US" sz="2800" dirty="0" smtClean="0">
                <a:solidFill>
                  <a:schemeClr val="accent4">
                    <a:lumMod val="10000"/>
                  </a:schemeClr>
                </a:solidFill>
                <a:cs typeface="B Nazanin" panose="00000400000000000000" pitchFamily="2" charset="-78"/>
              </a:rPr>
              <a:t>: </a:t>
            </a:r>
            <a:r>
              <a:rPr kumimoji="1" lang="fa-IR" altLang="en-US" sz="2800" dirty="0">
                <a:solidFill>
                  <a:schemeClr val="accent4">
                    <a:lumMod val="10000"/>
                  </a:schemeClr>
                </a:solidFill>
                <a:cs typeface="B Nazanin" panose="00000400000000000000" pitchFamily="2" charset="-78"/>
              </a:rPr>
              <a:t>به دلیل نوع ساختمان شیمیایی و همچنین اوره دفعی نمی توان نسبت تنفسی مشخصی تعیین </a:t>
            </a:r>
            <a:r>
              <a:rPr kumimoji="1" lang="fa-IR" altLang="en-US" sz="2800" dirty="0" smtClean="0">
                <a:solidFill>
                  <a:schemeClr val="accent4">
                    <a:lumMod val="10000"/>
                  </a:schemeClr>
                </a:solidFill>
                <a:cs typeface="B Nazanin" panose="00000400000000000000" pitchFamily="2" charset="-78"/>
              </a:rPr>
              <a:t>کرد</a:t>
            </a:r>
          </a:p>
          <a:p>
            <a:pPr algn="r" rtl="1">
              <a:buNone/>
            </a:pPr>
            <a:r>
              <a:rPr kumimoji="1" lang="fa-IR" altLang="en-US" sz="2800" dirty="0" smtClean="0">
                <a:solidFill>
                  <a:schemeClr val="accent4">
                    <a:lumMod val="10000"/>
                  </a:schemeClr>
                </a:solidFill>
                <a:cs typeface="B Nazanin" panose="00000400000000000000" pitchFamily="2" charset="-78"/>
              </a:rPr>
              <a:t>   8/.= </a:t>
            </a:r>
            <a:r>
              <a:rPr kumimoji="1" lang="en-US" altLang="en-US" sz="2800" dirty="0">
                <a:solidFill>
                  <a:schemeClr val="accent4">
                    <a:lumMod val="10000"/>
                  </a:schemeClr>
                </a:solidFill>
                <a:cs typeface="B Nazanin" panose="00000400000000000000" pitchFamily="2" charset="-78"/>
              </a:rPr>
              <a:t>RQ</a:t>
            </a:r>
            <a:endParaRPr kumimoji="1" lang="fa-IR" altLang="en-US" sz="2800" dirty="0">
              <a:solidFill>
                <a:schemeClr val="accent4">
                  <a:lumMod val="10000"/>
                </a:schemeClr>
              </a:solidFill>
              <a:cs typeface="B Nazanin" panose="00000400000000000000" pitchFamily="2" charset="-78"/>
            </a:endParaRPr>
          </a:p>
          <a:p>
            <a:pPr algn="r" rtl="1">
              <a:buNone/>
            </a:pPr>
            <a:r>
              <a:rPr kumimoji="1" lang="fa-IR" altLang="en-US" sz="2800" dirty="0" smtClean="0">
                <a:solidFill>
                  <a:schemeClr val="accent4">
                    <a:lumMod val="10000"/>
                  </a:schemeClr>
                </a:solidFill>
                <a:cs typeface="B Nazanin" panose="00000400000000000000" pitchFamily="2" charset="-78"/>
              </a:rPr>
              <a:t> </a:t>
            </a:r>
          </a:p>
          <a:p>
            <a:pPr algn="r" rtl="1">
              <a:buNone/>
            </a:pPr>
            <a:r>
              <a:rPr kumimoji="1" lang="fa-IR" altLang="en-US" sz="2800" dirty="0" smtClean="0">
                <a:solidFill>
                  <a:schemeClr val="accent4">
                    <a:lumMod val="10000"/>
                  </a:schemeClr>
                </a:solidFill>
                <a:cs typeface="B Nazanin" panose="00000400000000000000" pitchFamily="2" charset="-78"/>
              </a:rPr>
              <a:t>غذای مخلوط         </a:t>
            </a:r>
            <a:r>
              <a:rPr kumimoji="1" lang="fa-IR" altLang="en-US" sz="2800" dirty="0" smtClean="0">
                <a:cs typeface="B Nazanin" panose="00000400000000000000" pitchFamily="2" charset="-78"/>
              </a:rPr>
              <a:t>82/. </a:t>
            </a:r>
            <a:r>
              <a:rPr kumimoji="1" lang="fa-IR" altLang="en-US" sz="2800" dirty="0" smtClean="0">
                <a:solidFill>
                  <a:schemeClr val="accent4">
                    <a:lumMod val="10000"/>
                  </a:schemeClr>
                </a:solidFill>
                <a:cs typeface="B Nazanin" panose="00000400000000000000" pitchFamily="2" charset="-78"/>
              </a:rPr>
              <a:t>= </a:t>
            </a:r>
            <a:r>
              <a:rPr kumimoji="1" lang="en-US" altLang="en-US" sz="2800" dirty="0" smtClean="0">
                <a:solidFill>
                  <a:schemeClr val="accent4">
                    <a:lumMod val="10000"/>
                  </a:schemeClr>
                </a:solidFill>
                <a:cs typeface="B Nazanin" panose="00000400000000000000" pitchFamily="2" charset="-78"/>
              </a:rPr>
              <a:t>RQ</a:t>
            </a:r>
            <a:r>
              <a:rPr kumimoji="1" lang="fa-IR" altLang="en-US" sz="2800" dirty="0" smtClean="0">
                <a:solidFill>
                  <a:schemeClr val="accent4">
                    <a:lumMod val="10000"/>
                  </a:schemeClr>
                </a:solidFill>
                <a:cs typeface="B Nazanin" panose="00000400000000000000" pitchFamily="2" charset="-78"/>
              </a:rPr>
              <a:t> </a:t>
            </a:r>
            <a:endParaRPr kumimoji="1" lang="en-US" altLang="en-US" sz="1400" dirty="0" smtClean="0">
              <a:solidFill>
                <a:schemeClr val="accent4">
                  <a:lumMod val="10000"/>
                </a:schemeClr>
              </a:solidFill>
              <a:cs typeface="B Nazanin" panose="00000400000000000000" pitchFamily="2" charset="-78"/>
            </a:endParaRPr>
          </a:p>
          <a:p>
            <a:pPr algn="r" rtl="1">
              <a:buNone/>
            </a:pPr>
            <a:endParaRPr kumimoji="1" lang="en-US" altLang="en-US" sz="1400" dirty="0">
              <a:solidFill>
                <a:schemeClr val="accent4">
                  <a:lumMod val="10000"/>
                </a:schemeClr>
              </a:solidFill>
              <a:cs typeface="B Nazanin" panose="00000400000000000000" pitchFamily="2" charset="-78"/>
            </a:endParaRPr>
          </a:p>
          <a:p>
            <a:pPr algn="r" rtl="1">
              <a:buNone/>
            </a:pPr>
            <a:endParaRPr kumimoji="1" lang="en-US" altLang="en-US" sz="1400" dirty="0" smtClean="0">
              <a:solidFill>
                <a:schemeClr val="accent4">
                  <a:lumMod val="10000"/>
                </a:schemeClr>
              </a:solidFill>
              <a:cs typeface="B Nazanin" panose="00000400000000000000" pitchFamily="2" charset="-78"/>
            </a:endParaRPr>
          </a:p>
          <a:p>
            <a:pPr algn="r" rtl="1">
              <a:buNone/>
            </a:pPr>
            <a:endParaRPr kumimoji="1" lang="fa-IR" altLang="en-US" sz="2800" dirty="0" smtClean="0">
              <a:solidFill>
                <a:schemeClr val="accent4">
                  <a:lumMod val="10000"/>
                </a:schemeClr>
              </a:solidFill>
              <a:cs typeface="B Nazanin" panose="00000400000000000000" pitchFamily="2" charset="-78"/>
            </a:endParaRPr>
          </a:p>
          <a:p>
            <a:pPr algn="r" rtl="1">
              <a:buNone/>
            </a:pPr>
            <a:endParaRPr kumimoji="1" lang="fa-IR" altLang="en-US" sz="2800" dirty="0">
              <a:solidFill>
                <a:schemeClr val="accent4">
                  <a:lumMod val="10000"/>
                </a:schemeClr>
              </a:solidFill>
              <a:cs typeface="B Nazanin" panose="00000400000000000000" pitchFamily="2" charset="-78"/>
            </a:endParaRPr>
          </a:p>
          <a:p>
            <a:pPr rtl="1">
              <a:buNone/>
            </a:pPr>
            <a:r>
              <a:rPr kumimoji="1" lang="fa-IR" altLang="en-US" sz="1600" dirty="0">
                <a:solidFill>
                  <a:schemeClr val="accent4">
                    <a:lumMod val="10000"/>
                  </a:schemeClr>
                </a:solidFill>
                <a:cs typeface="B Nazanin" panose="00000400000000000000" pitchFamily="2" charset="-78"/>
              </a:rPr>
              <a:t>	</a:t>
            </a:r>
            <a:endParaRPr kumimoji="1" lang="en-US" altLang="en-US" sz="1600" dirty="0">
              <a:solidFill>
                <a:schemeClr val="accent4">
                  <a:lumMod val="10000"/>
                </a:schemeClr>
              </a:solidFill>
              <a:cs typeface="B Nazanin" panose="00000400000000000000" pitchFamily="2" charset="-78"/>
            </a:endParaRPr>
          </a:p>
        </p:txBody>
      </p:sp>
    </p:spTree>
    <p:extLst>
      <p:ext uri="{BB962C8B-B14F-4D97-AF65-F5344CB8AC3E}">
        <p14:creationId xmlns:p14="http://schemas.microsoft.com/office/powerpoint/2010/main" val="1830167029"/>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idx="1"/>
          </p:nvPr>
        </p:nvSpPr>
        <p:spPr>
          <a:xfrm>
            <a:off x="2351881" y="928689"/>
            <a:ext cx="7415213" cy="4321175"/>
          </a:xfrm>
        </p:spPr>
        <p:txBody>
          <a:bodyPr/>
          <a:lstStyle/>
          <a:p>
            <a:pPr algn="ctr" rtl="1">
              <a:buFont typeface="Wingdings" panose="05000000000000000000" pitchFamily="2" charset="2"/>
              <a:buNone/>
            </a:pPr>
            <a:endParaRPr lang="en-US" altLang="en-US" dirty="0" smtClean="0">
              <a:solidFill>
                <a:srgbClr val="000066"/>
              </a:solidFill>
              <a:cs typeface="Arial" panose="020B0604020202020204" pitchFamily="34" charset="0"/>
            </a:endParaRPr>
          </a:p>
          <a:p>
            <a:pPr algn="ctr" rtl="1">
              <a:buFont typeface="Wingdings" panose="05000000000000000000" pitchFamily="2" charset="2"/>
              <a:buNone/>
            </a:pPr>
            <a:r>
              <a:rPr kumimoji="1" lang="fa-IR" altLang="en-US" sz="3600" dirty="0">
                <a:solidFill>
                  <a:schemeClr val="accent4">
                    <a:lumMod val="10000"/>
                  </a:schemeClr>
                </a:solidFill>
                <a:latin typeface="Verdana" pitchFamily="34" charset="0"/>
                <a:cs typeface="B Nazanin" panose="00000400000000000000" pitchFamily="2" charset="-78"/>
              </a:rPr>
              <a:t>كربوهيدراتها و نقش آنها در تغذيه ،</a:t>
            </a:r>
          </a:p>
          <a:p>
            <a:pPr algn="ctr" rtl="1">
              <a:buFont typeface="Wingdings" panose="05000000000000000000" pitchFamily="2" charset="2"/>
              <a:buNone/>
            </a:pPr>
            <a:r>
              <a:rPr kumimoji="1" lang="fa-IR" altLang="en-US" sz="3600" dirty="0">
                <a:solidFill>
                  <a:schemeClr val="accent4">
                    <a:lumMod val="10000"/>
                  </a:schemeClr>
                </a:solidFill>
                <a:latin typeface="Verdana" pitchFamily="34" charset="0"/>
                <a:cs typeface="B Nazanin" panose="00000400000000000000" pitchFamily="2" charset="-78"/>
              </a:rPr>
              <a:t> ارتباط </a:t>
            </a:r>
            <a:r>
              <a:rPr kumimoji="1" lang="fa-IR" altLang="en-US" sz="3600" dirty="0" smtClean="0">
                <a:solidFill>
                  <a:schemeClr val="accent4">
                    <a:lumMod val="10000"/>
                  </a:schemeClr>
                </a:solidFill>
                <a:latin typeface="Verdana" pitchFamily="34" charset="0"/>
                <a:cs typeface="B Nazanin" panose="00000400000000000000" pitchFamily="2" charset="-78"/>
              </a:rPr>
              <a:t>كربوهيدراتها </a:t>
            </a:r>
            <a:r>
              <a:rPr kumimoji="1" lang="fa-IR" altLang="en-US" sz="3600" dirty="0">
                <a:solidFill>
                  <a:schemeClr val="accent4">
                    <a:lumMod val="10000"/>
                  </a:schemeClr>
                </a:solidFill>
                <a:latin typeface="Verdana" pitchFamily="34" charset="0"/>
                <a:cs typeface="B Nazanin" panose="00000400000000000000" pitchFamily="2" charset="-78"/>
              </a:rPr>
              <a:t>با فعالیت های ورزشي</a:t>
            </a:r>
            <a:endParaRPr kumimoji="1" lang="en-US" altLang="en-US" sz="3600" dirty="0">
              <a:solidFill>
                <a:schemeClr val="accent4">
                  <a:lumMod val="10000"/>
                </a:schemeClr>
              </a:solidFill>
              <a:latin typeface="Verdana" pitchFamily="34" charset="0"/>
              <a:cs typeface="B Nazanin" panose="00000400000000000000" pitchFamily="2" charset="-78"/>
            </a:endParaRPr>
          </a:p>
        </p:txBody>
      </p:sp>
      <p:pic>
        <p:nvPicPr>
          <p:cNvPr id="16389" name="Picture 5" descr="LOAF"/>
          <p:cNvPicPr>
            <a:picLocks noChangeAspect="1" noChangeArrowheads="1"/>
          </p:cNvPicPr>
          <p:nvPr/>
        </p:nvPicPr>
        <p:blipFill>
          <a:blip r:embed="rId3">
            <a:lum contrast="24000"/>
            <a:extLst>
              <a:ext uri="{28A0092B-C50C-407E-A947-70E740481C1C}">
                <a14:useLocalDpi xmlns:a14="http://schemas.microsoft.com/office/drawing/2010/main" val="0"/>
              </a:ext>
            </a:extLst>
          </a:blip>
          <a:srcRect/>
          <a:stretch>
            <a:fillRect/>
          </a:stretch>
        </p:blipFill>
        <p:spPr bwMode="auto">
          <a:xfrm>
            <a:off x="3359149" y="3576639"/>
            <a:ext cx="5400675" cy="167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961262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idx="1"/>
          </p:nvPr>
        </p:nvSpPr>
        <p:spPr>
          <a:xfrm>
            <a:off x="1032164" y="685800"/>
            <a:ext cx="10744200" cy="4321175"/>
          </a:xfrm>
        </p:spPr>
        <p:txBody>
          <a:bodyPr>
            <a:noAutofit/>
          </a:bodyPr>
          <a:lstStyle/>
          <a:p>
            <a:pPr algn="r" rtl="1">
              <a:lnSpc>
                <a:spcPct val="100000"/>
              </a:lnSpc>
              <a:buFont typeface="Wingdings" panose="05000000000000000000" pitchFamily="2" charset="2"/>
              <a:buNone/>
            </a:pPr>
            <a:r>
              <a:rPr kumimoji="1" lang="fa-IR" altLang="en-US" dirty="0">
                <a:solidFill>
                  <a:schemeClr val="accent4">
                    <a:lumMod val="10000"/>
                  </a:schemeClr>
                </a:solidFill>
                <a:latin typeface="Verdana" pitchFamily="34" charset="0"/>
                <a:cs typeface="B Nazanin" panose="00000400000000000000" pitchFamily="2" charset="-78"/>
              </a:rPr>
              <a:t>قندها مهمترین و ارزانترین منبع انرژی اند</a:t>
            </a:r>
          </a:p>
          <a:p>
            <a:pPr algn="r" rtl="1">
              <a:lnSpc>
                <a:spcPct val="100000"/>
              </a:lnSpc>
              <a:buFont typeface="Wingdings" panose="05000000000000000000" pitchFamily="2" charset="2"/>
              <a:buNone/>
            </a:pPr>
            <a:r>
              <a:rPr kumimoji="1" lang="fa-IR" altLang="en-US" dirty="0">
                <a:solidFill>
                  <a:schemeClr val="accent4">
                    <a:lumMod val="10000"/>
                  </a:schemeClr>
                </a:solidFill>
                <a:latin typeface="Verdana" pitchFamily="34" charset="0"/>
                <a:cs typeface="B Nazanin" panose="00000400000000000000" pitchFamily="2" charset="-78"/>
              </a:rPr>
              <a:t>90% انرژی ← کشورهای فقیر</a:t>
            </a:r>
          </a:p>
          <a:p>
            <a:pPr algn="r" rtl="1">
              <a:lnSpc>
                <a:spcPct val="100000"/>
              </a:lnSpc>
              <a:buFont typeface="Wingdings" panose="05000000000000000000" pitchFamily="2" charset="2"/>
              <a:buNone/>
            </a:pPr>
            <a:r>
              <a:rPr kumimoji="1" lang="fa-IR" altLang="en-US" dirty="0">
                <a:solidFill>
                  <a:schemeClr val="accent4">
                    <a:lumMod val="10000"/>
                  </a:schemeClr>
                </a:solidFill>
                <a:latin typeface="Verdana" pitchFamily="34" charset="0"/>
                <a:cs typeface="B Nazanin" panose="00000400000000000000" pitchFamily="2" charset="-78"/>
              </a:rPr>
              <a:t>50% انرژی ← کشورهای غنی</a:t>
            </a:r>
          </a:p>
          <a:p>
            <a:pPr algn="r" rtl="1">
              <a:lnSpc>
                <a:spcPct val="100000"/>
              </a:lnSpc>
              <a:buFont typeface="Wingdings" panose="05000000000000000000" pitchFamily="2" charset="2"/>
              <a:buNone/>
            </a:pPr>
            <a:r>
              <a:rPr kumimoji="1" lang="fa-IR" altLang="en-US" dirty="0">
                <a:solidFill>
                  <a:schemeClr val="accent4">
                    <a:lumMod val="10000"/>
                  </a:schemeClr>
                </a:solidFill>
                <a:latin typeface="Verdana" pitchFamily="34" charset="0"/>
                <a:cs typeface="B Nazanin" panose="00000400000000000000" pitchFamily="2" charset="-78"/>
              </a:rPr>
              <a:t>70 – 50% کالری مورد نیاز روزانه ازخوردن مواد قندی تامین می گردد.</a:t>
            </a:r>
          </a:p>
          <a:p>
            <a:pPr algn="r" rtl="1">
              <a:lnSpc>
                <a:spcPct val="100000"/>
              </a:lnSpc>
              <a:buFont typeface="Wingdings" panose="05000000000000000000" pitchFamily="2" charset="2"/>
              <a:buNone/>
            </a:pPr>
            <a:r>
              <a:rPr kumimoji="1" lang="fa-IR" altLang="en-US" dirty="0">
                <a:solidFill>
                  <a:schemeClr val="accent4">
                    <a:lumMod val="10000"/>
                  </a:schemeClr>
                </a:solidFill>
                <a:latin typeface="Verdana" pitchFamily="34" charset="0"/>
                <a:cs typeface="B Nazanin" panose="00000400000000000000" pitchFamily="2" charset="-78"/>
              </a:rPr>
              <a:t>500 – 250 گرم مواد قندی ← روزانه در رژیم غذایی متعادل موجود است</a:t>
            </a:r>
            <a:r>
              <a:rPr kumimoji="1" lang="fa-IR" altLang="en-US" dirty="0" smtClean="0">
                <a:solidFill>
                  <a:schemeClr val="accent4">
                    <a:lumMod val="10000"/>
                  </a:schemeClr>
                </a:solidFill>
                <a:latin typeface="Verdana" pitchFamily="34" charset="0"/>
                <a:cs typeface="B Nazanin" panose="00000400000000000000" pitchFamily="2" charset="-78"/>
              </a:rPr>
              <a:t>.</a:t>
            </a:r>
            <a:endParaRPr kumimoji="1" lang="fa-IR" altLang="en-US" dirty="0">
              <a:solidFill>
                <a:schemeClr val="accent4">
                  <a:lumMod val="10000"/>
                </a:schemeClr>
              </a:solidFill>
              <a:latin typeface="Verdana" pitchFamily="34" charset="0"/>
              <a:cs typeface="B Nazanin" panose="00000400000000000000" pitchFamily="2" charset="-78"/>
            </a:endParaRPr>
          </a:p>
        </p:txBody>
      </p:sp>
      <p:sp>
        <p:nvSpPr>
          <p:cNvPr id="17413" name="Line 5"/>
          <p:cNvSpPr>
            <a:spLocks noChangeShapeType="1"/>
          </p:cNvSpPr>
          <p:nvPr/>
        </p:nvSpPr>
        <p:spPr bwMode="auto">
          <a:xfrm flipH="1">
            <a:off x="5486400" y="1561064"/>
            <a:ext cx="1121750" cy="363917"/>
          </a:xfrm>
          <a:prstGeom prst="line">
            <a:avLst/>
          </a:prstGeom>
          <a:noFill/>
          <a:ln w="12700" cap="sq">
            <a:solidFill>
              <a:schemeClr val="tx1"/>
            </a:solidFill>
            <a:round/>
            <a:headEnd type="none" w="sm" len="sm"/>
            <a:tailEnd type="triangle" w="sm" len="sm"/>
          </a:ln>
          <a:extLst>
            <a:ext uri="{909E8E84-426E-40DD-AFC4-6F175D3DCCD1}">
              <a14:hiddenFill xmlns:a14="http://schemas.microsoft.com/office/drawing/2010/main">
                <a:noFill/>
              </a14:hiddenFill>
            </a:ext>
          </a:extLst>
        </p:spPr>
        <p:txBody>
          <a:bodyPr wrap="none"/>
          <a:lstStyle/>
          <a:p>
            <a:endParaRPr lang="en-US" sz="2400">
              <a:solidFill>
                <a:srgbClr val="006666"/>
              </a:solidFill>
              <a:latin typeface="Times New Roman" panose="02020603050405020304" pitchFamily="18" charset="0"/>
              <a:cs typeface="Arial" panose="020B0604020202020204" pitchFamily="34" charset="0"/>
            </a:endParaRPr>
          </a:p>
        </p:txBody>
      </p:sp>
      <p:sp>
        <p:nvSpPr>
          <p:cNvPr id="17414" name="Line 6"/>
          <p:cNvSpPr>
            <a:spLocks noChangeShapeType="1"/>
          </p:cNvSpPr>
          <p:nvPr/>
        </p:nvSpPr>
        <p:spPr bwMode="auto">
          <a:xfrm flipH="1" flipV="1">
            <a:off x="5486401" y="1858079"/>
            <a:ext cx="1121749" cy="410567"/>
          </a:xfrm>
          <a:prstGeom prst="line">
            <a:avLst/>
          </a:prstGeom>
          <a:noFill/>
          <a:ln w="12700" cap="sq">
            <a:solidFill>
              <a:schemeClr val="tx1"/>
            </a:solidFill>
            <a:round/>
            <a:headEnd type="none" w="sm" len="sm"/>
            <a:tailEnd type="triangle" w="sm" len="sm"/>
          </a:ln>
          <a:extLst>
            <a:ext uri="{909E8E84-426E-40DD-AFC4-6F175D3DCCD1}">
              <a14:hiddenFill xmlns:a14="http://schemas.microsoft.com/office/drawing/2010/main">
                <a:noFill/>
              </a14:hiddenFill>
            </a:ext>
          </a:extLst>
        </p:spPr>
        <p:txBody>
          <a:bodyPr wrap="none"/>
          <a:lstStyle/>
          <a:p>
            <a:endParaRPr lang="en-US" sz="2400">
              <a:solidFill>
                <a:srgbClr val="006666"/>
              </a:solidFill>
              <a:latin typeface="Times New Roman" panose="02020603050405020304" pitchFamily="18" charset="0"/>
              <a:cs typeface="Arial" panose="020B0604020202020204" pitchFamily="34" charset="0"/>
            </a:endParaRPr>
          </a:p>
        </p:txBody>
      </p:sp>
      <p:sp>
        <p:nvSpPr>
          <p:cNvPr id="17415" name="Text Box 7"/>
          <p:cNvSpPr txBox="1">
            <a:spLocks noChangeArrowheads="1"/>
          </p:cNvSpPr>
          <p:nvPr/>
        </p:nvSpPr>
        <p:spPr bwMode="auto">
          <a:xfrm>
            <a:off x="279953" y="1716137"/>
            <a:ext cx="520644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spAutoFit/>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algn="r" eaLnBrk="1" hangingPunct="1">
              <a:spcBef>
                <a:spcPct val="50000"/>
              </a:spcBef>
            </a:pPr>
            <a:r>
              <a:rPr kumimoji="1" lang="fa-IR" altLang="en-US" sz="2000" dirty="0" smtClean="0">
                <a:solidFill>
                  <a:schemeClr val="accent4">
                    <a:lumMod val="10000"/>
                  </a:schemeClr>
                </a:solidFill>
                <a:latin typeface="Verdana" pitchFamily="34" charset="0"/>
                <a:cs typeface="B Nazanin" panose="00000400000000000000" pitchFamily="2" charset="-78"/>
              </a:rPr>
              <a:t>از خوردن مواد قندی تامین می شود</a:t>
            </a:r>
            <a:r>
              <a:rPr lang="fa-IR" altLang="en-US" sz="1800" dirty="0" smtClean="0">
                <a:solidFill>
                  <a:srgbClr val="220011"/>
                </a:solidFill>
              </a:rPr>
              <a:t>.</a:t>
            </a:r>
            <a:endParaRPr lang="en-US" altLang="en-US" sz="1800" dirty="0">
              <a:solidFill>
                <a:srgbClr val="220011"/>
              </a:solidFill>
            </a:endParaRPr>
          </a:p>
        </p:txBody>
      </p:sp>
    </p:spTree>
    <p:extLst>
      <p:ext uri="{BB962C8B-B14F-4D97-AF65-F5344CB8AC3E}">
        <p14:creationId xmlns:p14="http://schemas.microsoft.com/office/powerpoint/2010/main" val="30888661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idx="1"/>
          </p:nvPr>
        </p:nvSpPr>
        <p:spPr>
          <a:xfrm>
            <a:off x="193163" y="609600"/>
            <a:ext cx="11658599" cy="4321175"/>
          </a:xfrm>
        </p:spPr>
        <p:txBody>
          <a:bodyPr>
            <a:noAutofit/>
          </a:bodyPr>
          <a:lstStyle/>
          <a:p>
            <a:pPr algn="r" rtl="1">
              <a:lnSpc>
                <a:spcPct val="100000"/>
              </a:lnSpc>
              <a:buFont typeface="Wingdings" panose="05000000000000000000" pitchFamily="2" charset="2"/>
              <a:buNone/>
            </a:pPr>
            <a:r>
              <a:rPr kumimoji="1" lang="fa-IR" altLang="en-US" dirty="0" smtClean="0">
                <a:solidFill>
                  <a:schemeClr val="accent4">
                    <a:lumMod val="10000"/>
                  </a:schemeClr>
                </a:solidFill>
                <a:latin typeface="Verdana" pitchFamily="34" charset="0"/>
                <a:cs typeface="B Nazanin" panose="00000400000000000000" pitchFamily="2" charset="-78"/>
              </a:rPr>
              <a:t>گلیکوژن: </a:t>
            </a:r>
            <a:r>
              <a:rPr kumimoji="1" lang="fa-IR" altLang="en-US" dirty="0">
                <a:solidFill>
                  <a:schemeClr val="accent4">
                    <a:lumMod val="10000"/>
                  </a:schemeClr>
                </a:solidFill>
                <a:latin typeface="Verdana" pitchFamily="34" charset="0"/>
                <a:cs typeface="B Nazanin" panose="00000400000000000000" pitchFamily="2" charset="-78"/>
              </a:rPr>
              <a:t>(پلی ساکارید حیوانی</a:t>
            </a:r>
            <a:r>
              <a:rPr kumimoji="1" lang="fa-IR" altLang="en-US" sz="2400" dirty="0">
                <a:solidFill>
                  <a:schemeClr val="accent4">
                    <a:lumMod val="10000"/>
                  </a:schemeClr>
                </a:solidFill>
                <a:latin typeface="Verdana" pitchFamily="34" charset="0"/>
                <a:cs typeface="B Nazanin" panose="00000400000000000000" pitchFamily="2" charset="-78"/>
              </a:rPr>
              <a:t>)</a:t>
            </a:r>
            <a:r>
              <a:rPr kumimoji="1" lang="fa-IR" altLang="en-US" dirty="0">
                <a:solidFill>
                  <a:schemeClr val="accent4">
                    <a:lumMod val="10000"/>
                  </a:schemeClr>
                </a:solidFill>
                <a:latin typeface="Verdana" pitchFamily="34" charset="0"/>
                <a:cs typeface="B Nazanin" panose="00000400000000000000" pitchFamily="2" charset="-78"/>
              </a:rPr>
              <a:t> ← در آب محلول است ← حدود </a:t>
            </a:r>
            <a:r>
              <a:rPr kumimoji="1" lang="en-US" altLang="en-US" dirty="0">
                <a:solidFill>
                  <a:schemeClr val="accent4">
                    <a:lumMod val="10000"/>
                  </a:schemeClr>
                </a:solidFill>
                <a:latin typeface="Verdana" pitchFamily="34" charset="0"/>
                <a:cs typeface="B Nazanin" panose="00000400000000000000" pitchFamily="2" charset="-78"/>
              </a:rPr>
              <a:t>gr</a:t>
            </a:r>
            <a:r>
              <a:rPr kumimoji="1" lang="fa-IR" altLang="en-US" dirty="0">
                <a:solidFill>
                  <a:schemeClr val="accent4">
                    <a:lumMod val="10000"/>
                  </a:schemeClr>
                </a:solidFill>
                <a:latin typeface="Verdana" pitchFamily="34" charset="0"/>
                <a:cs typeface="B Nazanin" panose="00000400000000000000" pitchFamily="2" charset="-78"/>
              </a:rPr>
              <a:t> 353 گلیکوژن در بدن ذخیره است . </a:t>
            </a:r>
            <a:r>
              <a:rPr kumimoji="1" lang="en-US" altLang="en-US" dirty="0">
                <a:solidFill>
                  <a:schemeClr val="accent4">
                    <a:lumMod val="10000"/>
                  </a:schemeClr>
                </a:solidFill>
                <a:latin typeface="Verdana" pitchFamily="34" charset="0"/>
                <a:cs typeface="B Nazanin" panose="00000400000000000000" pitchFamily="2" charset="-78"/>
              </a:rPr>
              <a:t>gr</a:t>
            </a:r>
            <a:r>
              <a:rPr kumimoji="1" lang="fa-IR" altLang="en-US" dirty="0">
                <a:solidFill>
                  <a:schemeClr val="accent4">
                    <a:lumMod val="10000"/>
                  </a:schemeClr>
                </a:solidFill>
                <a:latin typeface="Verdana" pitchFamily="34" charset="0"/>
                <a:cs typeface="B Nazanin" panose="00000400000000000000" pitchFamily="2" charset="-78"/>
              </a:rPr>
              <a:t> 108 در کبد. </a:t>
            </a:r>
            <a:endParaRPr kumimoji="1" lang="fa-IR" altLang="en-US" dirty="0" smtClean="0">
              <a:solidFill>
                <a:schemeClr val="accent4">
                  <a:lumMod val="10000"/>
                </a:schemeClr>
              </a:solidFill>
              <a:latin typeface="Verdana" pitchFamily="34" charset="0"/>
              <a:cs typeface="B Nazanin" panose="00000400000000000000" pitchFamily="2" charset="-78"/>
            </a:endParaRPr>
          </a:p>
          <a:p>
            <a:pPr algn="r" rtl="1">
              <a:lnSpc>
                <a:spcPct val="100000"/>
              </a:lnSpc>
              <a:buFont typeface="Wingdings" panose="05000000000000000000" pitchFamily="2" charset="2"/>
              <a:buNone/>
            </a:pPr>
            <a:r>
              <a:rPr kumimoji="1" lang="en-US" altLang="en-US" dirty="0" smtClean="0">
                <a:solidFill>
                  <a:schemeClr val="accent4">
                    <a:lumMod val="10000"/>
                  </a:schemeClr>
                </a:solidFill>
                <a:latin typeface="Verdana" pitchFamily="34" charset="0"/>
                <a:cs typeface="B Nazanin" panose="00000400000000000000" pitchFamily="2" charset="-78"/>
              </a:rPr>
              <a:t>gr</a:t>
            </a:r>
            <a:r>
              <a:rPr kumimoji="1" lang="fa-IR" altLang="en-US" dirty="0" smtClean="0">
                <a:solidFill>
                  <a:schemeClr val="accent4">
                    <a:lumMod val="10000"/>
                  </a:schemeClr>
                </a:solidFill>
                <a:latin typeface="Verdana" pitchFamily="34" charset="0"/>
                <a:cs typeface="B Nazanin" panose="00000400000000000000" pitchFamily="2" charset="-78"/>
              </a:rPr>
              <a:t> </a:t>
            </a:r>
            <a:r>
              <a:rPr kumimoji="1" lang="fa-IR" altLang="en-US" dirty="0">
                <a:solidFill>
                  <a:schemeClr val="accent4">
                    <a:lumMod val="10000"/>
                  </a:schemeClr>
                </a:solidFill>
                <a:latin typeface="Verdana" pitchFamily="34" charset="0"/>
                <a:cs typeface="B Nazanin" panose="00000400000000000000" pitchFamily="2" charset="-78"/>
              </a:rPr>
              <a:t>245 در عضلات</a:t>
            </a:r>
          </a:p>
          <a:p>
            <a:pPr algn="r" rtl="1">
              <a:lnSpc>
                <a:spcPct val="100000"/>
              </a:lnSpc>
              <a:buFont typeface="Wingdings" panose="05000000000000000000" pitchFamily="2" charset="2"/>
              <a:buNone/>
            </a:pPr>
            <a:r>
              <a:rPr kumimoji="1" lang="fa-IR" altLang="en-US" dirty="0">
                <a:solidFill>
                  <a:schemeClr val="accent4">
                    <a:lumMod val="10000"/>
                  </a:schemeClr>
                </a:solidFill>
                <a:latin typeface="Verdana" pitchFamily="34" charset="0"/>
                <a:cs typeface="B Nazanin" panose="00000400000000000000" pitchFamily="2" charset="-78"/>
              </a:rPr>
              <a:t>در ورزشکاران تا 2 برابر هم می رسد.</a:t>
            </a:r>
          </a:p>
          <a:p>
            <a:pPr algn="r" rtl="1">
              <a:lnSpc>
                <a:spcPct val="100000"/>
              </a:lnSpc>
              <a:buFont typeface="Wingdings" panose="05000000000000000000" pitchFamily="2" charset="2"/>
              <a:buNone/>
            </a:pPr>
            <a:r>
              <a:rPr kumimoji="1" lang="fa-IR" altLang="en-US" dirty="0">
                <a:solidFill>
                  <a:schemeClr val="accent4">
                    <a:lumMod val="10000"/>
                  </a:schemeClr>
                </a:solidFill>
                <a:latin typeface="Verdana" pitchFamily="34" charset="0"/>
                <a:cs typeface="B Nazanin" panose="00000400000000000000" pitchFamily="2" charset="-78"/>
              </a:rPr>
              <a:t>در مواقع نیاز گلیکوژن تجزیه شده ← </a:t>
            </a:r>
            <a:r>
              <a:rPr kumimoji="1" lang="fa-IR" altLang="en-US" dirty="0" smtClean="0">
                <a:solidFill>
                  <a:schemeClr val="accent4">
                    <a:lumMod val="10000"/>
                  </a:schemeClr>
                </a:solidFill>
                <a:latin typeface="Verdana" pitchFamily="34" charset="0"/>
                <a:cs typeface="B Nazanin" panose="00000400000000000000" pitchFamily="2" charset="-78"/>
              </a:rPr>
              <a:t>گلوکز </a:t>
            </a:r>
          </a:p>
          <a:p>
            <a:pPr algn="r" rtl="1">
              <a:lnSpc>
                <a:spcPct val="100000"/>
              </a:lnSpc>
              <a:buFont typeface="Wingdings" panose="05000000000000000000" pitchFamily="2" charset="2"/>
              <a:buNone/>
            </a:pPr>
            <a:r>
              <a:rPr kumimoji="1" lang="fa-IR" altLang="en-US" dirty="0" smtClean="0">
                <a:solidFill>
                  <a:schemeClr val="accent4">
                    <a:lumMod val="10000"/>
                  </a:schemeClr>
                </a:solidFill>
                <a:latin typeface="Verdana" pitchFamily="34" charset="0"/>
                <a:cs typeface="B Nazanin" panose="00000400000000000000" pitchFamily="2" charset="-78"/>
              </a:rPr>
              <a:t>روند </a:t>
            </a:r>
            <a:r>
              <a:rPr kumimoji="1" lang="fa-IR" altLang="en-US" dirty="0">
                <a:solidFill>
                  <a:schemeClr val="accent4">
                    <a:lumMod val="10000"/>
                  </a:schemeClr>
                </a:solidFill>
                <a:latin typeface="Verdana" pitchFamily="34" charset="0"/>
                <a:cs typeface="B Nazanin" panose="00000400000000000000" pitchFamily="2" charset="-78"/>
              </a:rPr>
              <a:t>تبدیل گلیکوژن کبدی به گلوکز را گلیکوژنولیز گویند.</a:t>
            </a:r>
          </a:p>
          <a:p>
            <a:pPr algn="r" rtl="1">
              <a:lnSpc>
                <a:spcPct val="100000"/>
              </a:lnSpc>
              <a:buFont typeface="Wingdings" panose="05000000000000000000" pitchFamily="2" charset="2"/>
              <a:buNone/>
            </a:pPr>
            <a:r>
              <a:rPr kumimoji="1" lang="fa-IR" altLang="en-US" dirty="0">
                <a:solidFill>
                  <a:schemeClr val="accent4">
                    <a:lumMod val="10000"/>
                  </a:schemeClr>
                </a:solidFill>
                <a:latin typeface="Verdana" pitchFamily="34" charset="0"/>
                <a:cs typeface="B Nazanin" panose="00000400000000000000" pitchFamily="2" charset="-78"/>
              </a:rPr>
              <a:t>تجزیه مواد غذایی مثل پروتئین و تبدیل آن به </a:t>
            </a:r>
            <a:r>
              <a:rPr kumimoji="1" lang="fa-IR" altLang="en-US" dirty="0" smtClean="0">
                <a:solidFill>
                  <a:schemeClr val="accent4">
                    <a:lumMod val="10000"/>
                  </a:schemeClr>
                </a:solidFill>
                <a:latin typeface="Verdana" pitchFamily="34" charset="0"/>
                <a:cs typeface="B Nazanin" panose="00000400000000000000" pitchFamily="2" charset="-78"/>
              </a:rPr>
              <a:t>گلوکزدر کبد </a:t>
            </a:r>
            <a:r>
              <a:rPr kumimoji="1" lang="fa-IR" altLang="en-US" dirty="0">
                <a:solidFill>
                  <a:schemeClr val="accent4">
                    <a:lumMod val="10000"/>
                  </a:schemeClr>
                </a:solidFill>
                <a:latin typeface="Verdana" pitchFamily="34" charset="0"/>
                <a:cs typeface="B Nazanin" panose="00000400000000000000" pitchFamily="2" charset="-78"/>
              </a:rPr>
              <a:t>را گلوکونئوژنز گویند.</a:t>
            </a:r>
            <a:endParaRPr kumimoji="1" lang="en-US" altLang="en-US" dirty="0">
              <a:solidFill>
                <a:schemeClr val="accent4">
                  <a:lumMod val="10000"/>
                </a:schemeClr>
              </a:solidFill>
              <a:latin typeface="Verdana" pitchFamily="34" charset="0"/>
              <a:cs typeface="B Nazanin" panose="00000400000000000000" pitchFamily="2" charset="-78"/>
            </a:endParaRPr>
          </a:p>
        </p:txBody>
      </p:sp>
      <p:sp>
        <p:nvSpPr>
          <p:cNvPr id="19459" name="Rectangle 3"/>
          <p:cNvSpPr>
            <a:spLocks noChangeArrowheads="1"/>
          </p:cNvSpPr>
          <p:nvPr/>
        </p:nvSpPr>
        <p:spPr bwMode="auto">
          <a:xfrm>
            <a:off x="1447800" y="5638800"/>
            <a:ext cx="10515600" cy="10826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nchor="b"/>
          <a:lstStyle>
            <a:lvl1pPr marL="342900" indent="-342900">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marL="0" indent="0" algn="r" rtl="1">
              <a:spcBef>
                <a:spcPct val="20000"/>
              </a:spcBef>
              <a:buClr>
                <a:srgbClr val="99CC00"/>
              </a:buClr>
              <a:buSzPct val="75000"/>
            </a:pPr>
            <a:r>
              <a:rPr kumimoji="1" lang="fa-IR" altLang="en-US" sz="3600" dirty="0">
                <a:solidFill>
                  <a:schemeClr val="accent4">
                    <a:lumMod val="10000"/>
                  </a:schemeClr>
                </a:solidFill>
                <a:latin typeface="Verdana" pitchFamily="34" charset="0"/>
                <a:cs typeface="B Nazanin" panose="00000400000000000000" pitchFamily="2" charset="-78"/>
              </a:rPr>
              <a:t> </a:t>
            </a:r>
            <a:r>
              <a:rPr kumimoji="1" lang="fa-IR" altLang="en-US" sz="3200" dirty="0">
                <a:solidFill>
                  <a:schemeClr val="accent4">
                    <a:lumMod val="10000"/>
                  </a:schemeClr>
                </a:solidFill>
                <a:latin typeface="Verdana" pitchFamily="34" charset="0"/>
                <a:cs typeface="B Nazanin" panose="00000400000000000000" pitchFamily="2" charset="-78"/>
              </a:rPr>
              <a:t>گلیکوژنولیز و گلوکونئوژنز را تعریف کنید.</a:t>
            </a:r>
            <a:endParaRPr kumimoji="1" lang="en-US" altLang="en-US" sz="3200" dirty="0">
              <a:solidFill>
                <a:schemeClr val="accent4">
                  <a:lumMod val="10000"/>
                </a:schemeClr>
              </a:solidFill>
              <a:latin typeface="Verdana" pitchFamily="34" charset="0"/>
              <a:cs typeface="B Nazanin" panose="00000400000000000000" pitchFamily="2" charset="-78"/>
            </a:endParaRPr>
          </a:p>
          <a:p>
            <a:pPr algn="r" rtl="1">
              <a:spcBef>
                <a:spcPct val="20000"/>
              </a:spcBef>
              <a:buClr>
                <a:srgbClr val="99CC00"/>
              </a:buClr>
              <a:buSzPct val="75000"/>
              <a:buFont typeface="Wingdings" panose="05000000000000000000" pitchFamily="2" charset="2"/>
              <a:buBlip>
                <a:blip r:embed="rId3"/>
              </a:buBlip>
            </a:pPr>
            <a:endParaRPr kumimoji="1" lang="en-US" altLang="en-US" sz="1800" dirty="0">
              <a:solidFill>
                <a:srgbClr val="0000FF"/>
              </a:solidFill>
              <a:latin typeface="Arial" panose="020B0604020202020204" pitchFamily="34" charset="0"/>
            </a:endParaRPr>
          </a:p>
        </p:txBody>
      </p:sp>
    </p:spTree>
    <p:extLst>
      <p:ext uri="{BB962C8B-B14F-4D97-AF65-F5344CB8AC3E}">
        <p14:creationId xmlns:p14="http://schemas.microsoft.com/office/powerpoint/2010/main" val="29622338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idx="1"/>
          </p:nvPr>
        </p:nvSpPr>
        <p:spPr>
          <a:xfrm>
            <a:off x="381000" y="315375"/>
            <a:ext cx="11582400" cy="4392613"/>
          </a:xfrm>
        </p:spPr>
        <p:txBody>
          <a:bodyPr>
            <a:noAutofit/>
          </a:bodyPr>
          <a:lstStyle/>
          <a:p>
            <a:pPr algn="r" rtl="1">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تغذیه و </a:t>
            </a:r>
            <a:r>
              <a:rPr kumimoji="1" lang="fa-IR" altLang="en-US" sz="2400" dirty="0" smtClean="0">
                <a:solidFill>
                  <a:schemeClr val="accent4">
                    <a:lumMod val="10000"/>
                  </a:schemeClr>
                </a:solidFill>
                <a:latin typeface="Verdana" pitchFamily="34" charset="0"/>
                <a:cs typeface="B Nazanin" panose="00000400000000000000" pitchFamily="2" charset="-78"/>
              </a:rPr>
              <a:t>ورزش</a:t>
            </a:r>
          </a:p>
          <a:p>
            <a:pPr algn="r" rtl="1">
              <a:lnSpc>
                <a:spcPct val="100000"/>
              </a:lnSpc>
              <a:buFont typeface="Wingdings" panose="05000000000000000000" pitchFamily="2" charset="2"/>
              <a:buNone/>
            </a:pPr>
            <a:endParaRPr kumimoji="1" lang="fa-IR" altLang="en-US" sz="2400" dirty="0">
              <a:solidFill>
                <a:schemeClr val="accent4">
                  <a:lumMod val="10000"/>
                </a:schemeClr>
              </a:solidFill>
              <a:latin typeface="Verdana" pitchFamily="34" charset="0"/>
              <a:cs typeface="B Nazanin" panose="00000400000000000000" pitchFamily="2" charset="-78"/>
            </a:endParaRPr>
          </a:p>
          <a:p>
            <a:pPr algn="r" rtl="1">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تغذیه مطلوب: تغذیه ای است که مواد غذایی لازم را جهت رشد، نگهداری و ترمیم نسوج بدن تأمین کند</a:t>
            </a:r>
          </a:p>
          <a:p>
            <a:pPr algn="r" rtl="1">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ورزشکاران روزانه 1000 تا 2000 کیلو کالری انرژی اضافه نیاز دارند.</a:t>
            </a:r>
          </a:p>
          <a:p>
            <a:pPr algn="r" rtl="1">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درصد مواد تشکیل دهنده رژیم غذایی ورزشکار بستگی به : </a:t>
            </a:r>
          </a:p>
          <a:p>
            <a:pPr algn="r" rtl="1">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1) قد، وزن، جنس، سن</a:t>
            </a:r>
          </a:p>
          <a:p>
            <a:pPr algn="r" rtl="1">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2) هدف تمرین</a:t>
            </a:r>
          </a:p>
          <a:p>
            <a:pPr algn="r" rtl="1">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3) نوع فعالیت ورزشی</a:t>
            </a:r>
            <a:endParaRPr kumimoji="1" lang="en-US" altLang="en-US" sz="2400" dirty="0">
              <a:solidFill>
                <a:schemeClr val="accent4">
                  <a:lumMod val="10000"/>
                </a:schemeClr>
              </a:solidFill>
              <a:latin typeface="Verdana" pitchFamily="34" charset="0"/>
              <a:cs typeface="B Nazanin" panose="00000400000000000000" pitchFamily="2" charset="-78"/>
            </a:endParaRPr>
          </a:p>
        </p:txBody>
      </p:sp>
      <p:sp>
        <p:nvSpPr>
          <p:cNvPr id="21507" name="Rectangle 3"/>
          <p:cNvSpPr>
            <a:spLocks noChangeArrowheads="1"/>
          </p:cNvSpPr>
          <p:nvPr/>
        </p:nvSpPr>
        <p:spPr bwMode="auto">
          <a:xfrm>
            <a:off x="1143000" y="5410200"/>
            <a:ext cx="10591800" cy="1258309"/>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nchor="b"/>
          <a:lstStyle>
            <a:lvl1pPr marL="342900" indent="-342900">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marL="0" indent="0" algn="r" rtl="1">
              <a:spcBef>
                <a:spcPct val="20000"/>
              </a:spcBef>
              <a:buClr>
                <a:srgbClr val="99CC00"/>
              </a:buClr>
              <a:buSzPct val="75000"/>
            </a:pPr>
            <a:r>
              <a:rPr kumimoji="1" lang="fa-IR" altLang="en-US" dirty="0">
                <a:solidFill>
                  <a:schemeClr val="accent4">
                    <a:lumMod val="10000"/>
                  </a:schemeClr>
                </a:solidFill>
                <a:latin typeface="Verdana" pitchFamily="34" charset="0"/>
                <a:cs typeface="B Nazanin" panose="00000400000000000000" pitchFamily="2" charset="-78"/>
              </a:rPr>
              <a:t> تغذیه مطلوب را تعریف کنید.</a:t>
            </a:r>
          </a:p>
          <a:p>
            <a:pPr marL="0" indent="0" algn="r" rtl="1">
              <a:spcBef>
                <a:spcPct val="20000"/>
              </a:spcBef>
              <a:buClr>
                <a:srgbClr val="99CC00"/>
              </a:buClr>
              <a:buSzPct val="75000"/>
            </a:pPr>
            <a:r>
              <a:rPr kumimoji="1" lang="fa-IR" altLang="en-US" dirty="0">
                <a:solidFill>
                  <a:schemeClr val="accent4">
                    <a:lumMod val="10000"/>
                  </a:schemeClr>
                </a:solidFill>
                <a:latin typeface="Verdana" pitchFamily="34" charset="0"/>
                <a:cs typeface="B Nazanin" panose="00000400000000000000" pitchFamily="2" charset="-78"/>
              </a:rPr>
              <a:t>درصد مواد تشکیل دهنده رژیم غذایی ورزشکار بستگی به چه عواملی دارد.</a:t>
            </a:r>
            <a:endParaRPr kumimoji="1" lang="en-US" altLang="en-US" dirty="0">
              <a:solidFill>
                <a:schemeClr val="accent4">
                  <a:lumMod val="10000"/>
                </a:schemeClr>
              </a:solidFill>
              <a:latin typeface="Verdana" pitchFamily="34" charset="0"/>
              <a:cs typeface="B Nazanin" panose="00000400000000000000" pitchFamily="2" charset="-78"/>
            </a:endParaRPr>
          </a:p>
        </p:txBody>
      </p:sp>
      <p:sp>
        <p:nvSpPr>
          <p:cNvPr id="4" name="Rectangle 2"/>
          <p:cNvSpPr txBox="1">
            <a:spLocks noChangeArrowheads="1"/>
          </p:cNvSpPr>
          <p:nvPr/>
        </p:nvSpPr>
        <p:spPr>
          <a:xfrm>
            <a:off x="0" y="76200"/>
            <a:ext cx="11887200" cy="40322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fontAlgn="auto">
              <a:spcAft>
                <a:spcPts val="0"/>
              </a:spcAft>
              <a:buFont typeface="Wingdings" panose="05000000000000000000" pitchFamily="2" charset="2"/>
              <a:buNone/>
            </a:pPr>
            <a:endParaRPr kumimoji="1" lang="en-US" altLang="en-US" sz="3600" dirty="0">
              <a:solidFill>
                <a:schemeClr val="accent4">
                  <a:lumMod val="10000"/>
                </a:schemeClr>
              </a:solidFill>
              <a:latin typeface="Verdana" pitchFamily="34" charset="0"/>
              <a:cs typeface="B Nazanin" panose="00000400000000000000" pitchFamily="2" charset="-78"/>
            </a:endParaRPr>
          </a:p>
        </p:txBody>
      </p:sp>
    </p:spTree>
    <p:extLst>
      <p:ext uri="{BB962C8B-B14F-4D97-AF65-F5344CB8AC3E}">
        <p14:creationId xmlns:p14="http://schemas.microsoft.com/office/powerpoint/2010/main" val="14963212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idx="1"/>
          </p:nvPr>
        </p:nvSpPr>
        <p:spPr>
          <a:xfrm>
            <a:off x="152400" y="228600"/>
            <a:ext cx="11700163" cy="6553200"/>
          </a:xfrm>
        </p:spPr>
        <p:txBody>
          <a:bodyPr>
            <a:noAutofit/>
          </a:bodyPr>
          <a:lstStyle/>
          <a:p>
            <a:pPr algn="r" rtl="1">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              </a:t>
            </a:r>
            <a:r>
              <a:rPr kumimoji="1" lang="fa-IR" altLang="en-US" sz="2400" dirty="0" smtClean="0">
                <a:solidFill>
                  <a:schemeClr val="accent4">
                    <a:lumMod val="10000"/>
                  </a:schemeClr>
                </a:solidFill>
                <a:latin typeface="Verdana" pitchFamily="34" charset="0"/>
                <a:cs typeface="B Nazanin" panose="00000400000000000000" pitchFamily="2" charset="-78"/>
              </a:rPr>
              <a:t>1</a:t>
            </a:r>
            <a:r>
              <a:rPr kumimoji="1" lang="fa-IR" altLang="en-US" sz="2400" dirty="0">
                <a:solidFill>
                  <a:schemeClr val="accent4">
                    <a:lumMod val="10000"/>
                  </a:schemeClr>
                </a:solidFill>
                <a:latin typeface="Verdana" pitchFamily="34" charset="0"/>
                <a:cs typeface="B Nazanin" panose="00000400000000000000" pitchFamily="2" charset="-78"/>
              </a:rPr>
              <a:t>) بی هوازی ← مدت زمان اجرا کم ولی فشار کار زیاد</a:t>
            </a:r>
          </a:p>
          <a:p>
            <a:pPr algn="r" rtl="1">
              <a:lnSpc>
                <a:spcPct val="100000"/>
              </a:lnSpc>
              <a:buFont typeface="Wingdings" panose="05000000000000000000" pitchFamily="2" charset="2"/>
              <a:buNone/>
            </a:pPr>
            <a:r>
              <a:rPr kumimoji="1" lang="fa-IR" altLang="en-US" sz="2400" dirty="0" smtClean="0">
                <a:solidFill>
                  <a:schemeClr val="accent4">
                    <a:lumMod val="10000"/>
                  </a:schemeClr>
                </a:solidFill>
                <a:latin typeface="Verdana" pitchFamily="34" charset="0"/>
                <a:cs typeface="B Nazanin" panose="00000400000000000000" pitchFamily="2" charset="-78"/>
              </a:rPr>
              <a:t>انواع</a:t>
            </a:r>
          </a:p>
          <a:p>
            <a:pPr algn="r" rtl="1">
              <a:lnSpc>
                <a:spcPct val="100000"/>
              </a:lnSpc>
              <a:buFont typeface="Wingdings" panose="05000000000000000000" pitchFamily="2" charset="2"/>
              <a:buNone/>
            </a:pPr>
            <a:r>
              <a:rPr kumimoji="1" lang="fa-IR" altLang="en-US" sz="2400" dirty="0" smtClean="0">
                <a:solidFill>
                  <a:schemeClr val="accent4">
                    <a:lumMod val="10000"/>
                  </a:schemeClr>
                </a:solidFill>
                <a:latin typeface="Verdana" pitchFamily="34" charset="0"/>
                <a:cs typeface="B Nazanin" panose="00000400000000000000" pitchFamily="2" charset="-78"/>
              </a:rPr>
              <a:t> </a:t>
            </a:r>
            <a:r>
              <a:rPr kumimoji="1" lang="fa-IR" altLang="en-US" sz="2400" dirty="0">
                <a:solidFill>
                  <a:schemeClr val="accent4">
                    <a:lumMod val="10000"/>
                  </a:schemeClr>
                </a:solidFill>
                <a:latin typeface="Verdana" pitchFamily="34" charset="0"/>
                <a:cs typeface="B Nazanin" panose="00000400000000000000" pitchFamily="2" charset="-78"/>
              </a:rPr>
              <a:t>فعالیت ها  </a:t>
            </a:r>
            <a:r>
              <a:rPr kumimoji="1" lang="fa-IR" altLang="en-US" sz="2400" dirty="0" smtClean="0">
                <a:solidFill>
                  <a:schemeClr val="accent4">
                    <a:lumMod val="10000"/>
                  </a:schemeClr>
                </a:solidFill>
                <a:latin typeface="Verdana" pitchFamily="34" charset="0"/>
                <a:cs typeface="B Nazanin" panose="00000400000000000000" pitchFamily="2" charset="-78"/>
              </a:rPr>
              <a:t>  </a:t>
            </a:r>
            <a:r>
              <a:rPr kumimoji="1" lang="fa-IR" altLang="en-US" sz="2400" dirty="0">
                <a:solidFill>
                  <a:schemeClr val="accent4">
                    <a:lumMod val="10000"/>
                  </a:schemeClr>
                </a:solidFill>
                <a:latin typeface="Verdana" pitchFamily="34" charset="0"/>
                <a:cs typeface="B Nazanin" panose="00000400000000000000" pitchFamily="2" charset="-78"/>
              </a:rPr>
              <a:t>2) هوازی ← مدت زمان اجرا زیاد ولی فشار کار </a:t>
            </a:r>
            <a:r>
              <a:rPr kumimoji="1" lang="fa-IR" altLang="en-US" sz="2400" dirty="0" smtClean="0">
                <a:solidFill>
                  <a:schemeClr val="accent4">
                    <a:lumMod val="10000"/>
                  </a:schemeClr>
                </a:solidFill>
                <a:latin typeface="Verdana" pitchFamily="34" charset="0"/>
                <a:cs typeface="B Nazanin" panose="00000400000000000000" pitchFamily="2" charset="-78"/>
              </a:rPr>
              <a:t>کم</a:t>
            </a:r>
            <a:endParaRPr kumimoji="1" lang="fa-IR" altLang="en-US" sz="2400" dirty="0">
              <a:solidFill>
                <a:schemeClr val="accent4">
                  <a:lumMod val="10000"/>
                </a:schemeClr>
              </a:solidFill>
              <a:latin typeface="Verdana" pitchFamily="34" charset="0"/>
              <a:cs typeface="B Nazanin" panose="00000400000000000000" pitchFamily="2" charset="-78"/>
            </a:endParaRPr>
          </a:p>
          <a:p>
            <a:pPr algn="r" rtl="1">
              <a:lnSpc>
                <a:spcPct val="100000"/>
              </a:lnSpc>
              <a:buFont typeface="Wingdings" panose="05000000000000000000" pitchFamily="2" charset="2"/>
              <a:buNone/>
            </a:pPr>
            <a:endParaRPr kumimoji="1" lang="fa-IR" altLang="en-US" sz="2400" dirty="0" smtClean="0">
              <a:solidFill>
                <a:schemeClr val="accent4">
                  <a:lumMod val="10000"/>
                </a:schemeClr>
              </a:solidFill>
              <a:latin typeface="Verdana" pitchFamily="34" charset="0"/>
              <a:cs typeface="B Nazanin" panose="00000400000000000000" pitchFamily="2" charset="-78"/>
            </a:endParaRPr>
          </a:p>
          <a:p>
            <a:pPr algn="r" rtl="1">
              <a:lnSpc>
                <a:spcPct val="100000"/>
              </a:lnSpc>
              <a:buFont typeface="Wingdings" panose="05000000000000000000" pitchFamily="2" charset="2"/>
              <a:buNone/>
            </a:pPr>
            <a:r>
              <a:rPr kumimoji="1" lang="fa-IR" altLang="en-US" sz="2400" dirty="0" smtClean="0">
                <a:solidFill>
                  <a:schemeClr val="accent4">
                    <a:lumMod val="10000"/>
                  </a:schemeClr>
                </a:solidFill>
                <a:latin typeface="Verdana" pitchFamily="34" charset="0"/>
                <a:cs typeface="B Nazanin" panose="00000400000000000000" pitchFamily="2" charset="-78"/>
              </a:rPr>
              <a:t>بی </a:t>
            </a:r>
            <a:r>
              <a:rPr kumimoji="1" lang="fa-IR" altLang="en-US" sz="2400" dirty="0">
                <a:solidFill>
                  <a:schemeClr val="accent4">
                    <a:lumMod val="10000"/>
                  </a:schemeClr>
                </a:solidFill>
                <a:latin typeface="Verdana" pitchFamily="34" charset="0"/>
                <a:cs typeface="B Nazanin" panose="00000400000000000000" pitchFamily="2" charset="-78"/>
              </a:rPr>
              <a:t>هوازی ← منبع اصلی انرژی در این فعالیت ها ذخایر انرژی در بدن </a:t>
            </a:r>
            <a:r>
              <a:rPr kumimoji="1" lang="fa-IR" altLang="en-US" sz="2400" dirty="0" smtClean="0">
                <a:solidFill>
                  <a:schemeClr val="accent4">
                    <a:lumMod val="10000"/>
                  </a:schemeClr>
                </a:solidFill>
                <a:latin typeface="Verdana" pitchFamily="34" charset="0"/>
                <a:cs typeface="B Nazanin" panose="00000400000000000000" pitchFamily="2" charset="-78"/>
              </a:rPr>
              <a:t>است که </a:t>
            </a:r>
            <a:r>
              <a:rPr kumimoji="1" lang="fa-IR" altLang="en-US" sz="2400" dirty="0">
                <a:solidFill>
                  <a:schemeClr val="accent4">
                    <a:lumMod val="10000"/>
                  </a:schemeClr>
                </a:solidFill>
                <a:latin typeface="Verdana" pitchFamily="34" charset="0"/>
                <a:cs typeface="B Nazanin" panose="00000400000000000000" pitchFamily="2" charset="-78"/>
              </a:rPr>
              <a:t>شامل</a:t>
            </a:r>
            <a:r>
              <a:rPr kumimoji="1" lang="fa-IR" altLang="en-US" sz="2400" dirty="0" smtClean="0">
                <a:solidFill>
                  <a:schemeClr val="accent4">
                    <a:lumMod val="10000"/>
                  </a:schemeClr>
                </a:solidFill>
                <a:latin typeface="Verdana" pitchFamily="34" charset="0"/>
                <a:cs typeface="B Nazanin" panose="00000400000000000000" pitchFamily="2" charset="-78"/>
              </a:rPr>
              <a:t>:</a:t>
            </a:r>
            <a:endParaRPr kumimoji="1" lang="fa-IR" altLang="en-US" sz="2400" dirty="0">
              <a:solidFill>
                <a:schemeClr val="accent4">
                  <a:lumMod val="10000"/>
                </a:schemeClr>
              </a:solidFill>
              <a:latin typeface="Verdana" pitchFamily="34" charset="0"/>
              <a:cs typeface="B Nazanin" panose="00000400000000000000" pitchFamily="2" charset="-78"/>
            </a:endParaRPr>
          </a:p>
          <a:p>
            <a:pPr algn="r" rtl="1">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الف) </a:t>
            </a:r>
            <a:r>
              <a:rPr kumimoji="1" lang="en-US" altLang="en-US" sz="2400" dirty="0">
                <a:solidFill>
                  <a:schemeClr val="accent4">
                    <a:lumMod val="10000"/>
                  </a:schemeClr>
                </a:solidFill>
                <a:latin typeface="Verdana" pitchFamily="34" charset="0"/>
                <a:cs typeface="B Nazanin" panose="00000400000000000000" pitchFamily="2" charset="-78"/>
              </a:rPr>
              <a:t>ATP</a:t>
            </a:r>
            <a:r>
              <a:rPr kumimoji="1" lang="fa-IR" altLang="en-US" sz="2400" dirty="0">
                <a:solidFill>
                  <a:schemeClr val="accent4">
                    <a:lumMod val="10000"/>
                  </a:schemeClr>
                </a:solidFill>
                <a:latin typeface="Verdana" pitchFamily="34" charset="0"/>
                <a:cs typeface="B Nazanin" panose="00000400000000000000" pitchFamily="2" charset="-78"/>
              </a:rPr>
              <a:t> </a:t>
            </a:r>
            <a:r>
              <a:rPr kumimoji="1" lang="fa-IR" altLang="en-US" sz="2400" dirty="0" smtClean="0">
                <a:solidFill>
                  <a:schemeClr val="accent4">
                    <a:lumMod val="10000"/>
                  </a:schemeClr>
                </a:solidFill>
                <a:latin typeface="Verdana" pitchFamily="34" charset="0"/>
                <a:cs typeface="B Nazanin" panose="00000400000000000000" pitchFamily="2" charset="-78"/>
              </a:rPr>
              <a:t>           ب</a:t>
            </a:r>
            <a:r>
              <a:rPr kumimoji="1" lang="fa-IR" altLang="en-US" sz="2400" dirty="0">
                <a:solidFill>
                  <a:schemeClr val="accent4">
                    <a:lumMod val="10000"/>
                  </a:schemeClr>
                </a:solidFill>
                <a:latin typeface="Verdana" pitchFamily="34" charset="0"/>
                <a:cs typeface="B Nazanin" panose="00000400000000000000" pitchFamily="2" charset="-78"/>
              </a:rPr>
              <a:t>) </a:t>
            </a:r>
            <a:r>
              <a:rPr kumimoji="1" lang="en-US" altLang="en-US" sz="2400" dirty="0">
                <a:solidFill>
                  <a:schemeClr val="accent4">
                    <a:lumMod val="10000"/>
                  </a:schemeClr>
                </a:solidFill>
                <a:latin typeface="Verdana" pitchFamily="34" charset="0"/>
                <a:cs typeface="B Nazanin" panose="00000400000000000000" pitchFamily="2" charset="-78"/>
              </a:rPr>
              <a:t>Pc</a:t>
            </a:r>
            <a:r>
              <a:rPr kumimoji="1" lang="fa-IR" altLang="en-US" sz="2400" dirty="0">
                <a:solidFill>
                  <a:schemeClr val="accent4">
                    <a:lumMod val="10000"/>
                  </a:schemeClr>
                </a:solidFill>
                <a:latin typeface="Verdana" pitchFamily="34" charset="0"/>
                <a:cs typeface="B Nazanin" panose="00000400000000000000" pitchFamily="2" charset="-78"/>
              </a:rPr>
              <a:t>   </a:t>
            </a:r>
            <a:r>
              <a:rPr kumimoji="1" lang="fa-IR" altLang="en-US" sz="2400" dirty="0" smtClean="0">
                <a:solidFill>
                  <a:schemeClr val="accent4">
                    <a:lumMod val="10000"/>
                  </a:schemeClr>
                </a:solidFill>
                <a:latin typeface="Verdana" pitchFamily="34" charset="0"/>
                <a:cs typeface="B Nazanin" panose="00000400000000000000" pitchFamily="2" charset="-78"/>
              </a:rPr>
              <a:t>       </a:t>
            </a:r>
            <a:r>
              <a:rPr kumimoji="1" lang="fa-IR" altLang="en-US" sz="2400" dirty="0">
                <a:solidFill>
                  <a:schemeClr val="accent4">
                    <a:lumMod val="10000"/>
                  </a:schemeClr>
                </a:solidFill>
                <a:latin typeface="Verdana" pitchFamily="34" charset="0"/>
                <a:cs typeface="B Nazanin" panose="00000400000000000000" pitchFamily="2" charset="-78"/>
              </a:rPr>
              <a:t>ج) گلیکوژن عضله</a:t>
            </a:r>
          </a:p>
          <a:p>
            <a:pPr algn="r" rtl="1">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خصوصیت مهم این فعالیت ها ← 1- تجمع اسید لاکتیک در خون</a:t>
            </a:r>
          </a:p>
          <a:p>
            <a:pPr algn="r" rtl="1">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  </a:t>
            </a:r>
            <a:r>
              <a:rPr kumimoji="1" lang="fa-IR" altLang="en-US" sz="2400" dirty="0" smtClean="0">
                <a:solidFill>
                  <a:schemeClr val="accent4">
                    <a:lumMod val="10000"/>
                  </a:schemeClr>
                </a:solidFill>
                <a:latin typeface="Verdana" pitchFamily="34" charset="0"/>
                <a:cs typeface="B Nazanin" panose="00000400000000000000" pitchFamily="2" charset="-78"/>
              </a:rPr>
              <a:t>2- </a:t>
            </a:r>
            <a:r>
              <a:rPr kumimoji="1" lang="fa-IR" altLang="en-US" sz="2400" dirty="0">
                <a:solidFill>
                  <a:schemeClr val="accent4">
                    <a:lumMod val="10000"/>
                  </a:schemeClr>
                </a:solidFill>
                <a:latin typeface="Verdana" pitchFamily="34" charset="0"/>
                <a:cs typeface="B Nazanin" panose="00000400000000000000" pitchFamily="2" charset="-78"/>
              </a:rPr>
              <a:t>تارهای </a:t>
            </a:r>
            <a:r>
              <a:rPr kumimoji="1" lang="en-US" altLang="en-US" sz="2400" dirty="0">
                <a:solidFill>
                  <a:schemeClr val="accent4">
                    <a:lumMod val="10000"/>
                  </a:schemeClr>
                </a:solidFill>
                <a:latin typeface="Verdana" pitchFamily="34" charset="0"/>
                <a:cs typeface="B Nazanin" panose="00000400000000000000" pitchFamily="2" charset="-78"/>
              </a:rPr>
              <a:t>FT</a:t>
            </a:r>
            <a:r>
              <a:rPr kumimoji="1" lang="fa-IR" altLang="en-US" sz="2400" dirty="0">
                <a:solidFill>
                  <a:schemeClr val="accent4">
                    <a:lumMod val="10000"/>
                  </a:schemeClr>
                </a:solidFill>
                <a:latin typeface="Verdana" pitchFamily="34" charset="0"/>
                <a:cs typeface="B Nazanin" panose="00000400000000000000" pitchFamily="2" charset="-78"/>
              </a:rPr>
              <a:t> بیشتر فراخوانده شده تخلیه گلیکوژن </a:t>
            </a:r>
            <a:r>
              <a:rPr kumimoji="1" lang="fa-IR" altLang="en-US" sz="2400" dirty="0" smtClean="0">
                <a:solidFill>
                  <a:schemeClr val="accent4">
                    <a:lumMod val="10000"/>
                  </a:schemeClr>
                </a:solidFill>
                <a:latin typeface="Verdana" pitchFamily="34" charset="0"/>
                <a:cs typeface="B Nazanin" panose="00000400000000000000" pitchFamily="2" charset="-78"/>
              </a:rPr>
              <a:t>آنها بیشتر است</a:t>
            </a:r>
            <a:endParaRPr kumimoji="1" lang="fa-IR" altLang="en-US" sz="2400" dirty="0">
              <a:solidFill>
                <a:schemeClr val="accent4">
                  <a:lumMod val="10000"/>
                </a:schemeClr>
              </a:solidFill>
              <a:latin typeface="Verdana" pitchFamily="34" charset="0"/>
              <a:cs typeface="B Nazanin" panose="00000400000000000000" pitchFamily="2" charset="-78"/>
            </a:endParaRPr>
          </a:p>
          <a:p>
            <a:pPr algn="r" rtl="1">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هوازی ← منبع اصلی </a:t>
            </a:r>
            <a:r>
              <a:rPr kumimoji="1" lang="fa-IR" altLang="en-US" sz="2400" dirty="0" smtClean="0">
                <a:solidFill>
                  <a:schemeClr val="accent4">
                    <a:lumMod val="10000"/>
                  </a:schemeClr>
                </a:solidFill>
                <a:latin typeface="Verdana" pitchFamily="34" charset="0"/>
                <a:cs typeface="B Nazanin" panose="00000400000000000000" pitchFamily="2" charset="-78"/>
              </a:rPr>
              <a:t>گلیکوژن های </a:t>
            </a:r>
            <a:r>
              <a:rPr kumimoji="1" lang="fa-IR" altLang="en-US" sz="2400" dirty="0">
                <a:solidFill>
                  <a:schemeClr val="accent4">
                    <a:lumMod val="10000"/>
                  </a:schemeClr>
                </a:solidFill>
                <a:latin typeface="Verdana" pitchFamily="34" charset="0"/>
                <a:cs typeface="B Nazanin" panose="00000400000000000000" pitchFamily="2" charset="-78"/>
              </a:rPr>
              <a:t>عضله و </a:t>
            </a:r>
            <a:r>
              <a:rPr kumimoji="1" lang="fa-IR" altLang="en-US" sz="2400" dirty="0" smtClean="0">
                <a:solidFill>
                  <a:schemeClr val="accent4">
                    <a:lumMod val="10000"/>
                  </a:schemeClr>
                </a:solidFill>
                <a:latin typeface="Verdana" pitchFamily="34" charset="0"/>
                <a:cs typeface="B Nazanin" panose="00000400000000000000" pitchFamily="2" charset="-78"/>
              </a:rPr>
              <a:t>کبد است</a:t>
            </a:r>
            <a:endParaRPr kumimoji="1" lang="fa-IR" altLang="en-US" sz="2400" dirty="0">
              <a:solidFill>
                <a:schemeClr val="accent4">
                  <a:lumMod val="10000"/>
                </a:schemeClr>
              </a:solidFill>
              <a:latin typeface="Verdana" pitchFamily="34" charset="0"/>
              <a:cs typeface="B Nazanin" panose="00000400000000000000" pitchFamily="2" charset="-78"/>
            </a:endParaRPr>
          </a:p>
          <a:p>
            <a:pPr algn="r" rtl="1">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خصوصیت مهم ← 1- تغذیه باید شامل غذای غنی شده از کربوهیدرات </a:t>
            </a:r>
            <a:r>
              <a:rPr kumimoji="1" lang="fa-IR" altLang="en-US" sz="2400" dirty="0" smtClean="0">
                <a:solidFill>
                  <a:schemeClr val="accent4">
                    <a:lumMod val="10000"/>
                  </a:schemeClr>
                </a:solidFill>
                <a:latin typeface="Verdana" pitchFamily="34" charset="0"/>
                <a:cs typeface="B Nazanin" panose="00000400000000000000" pitchFamily="2" charset="-78"/>
              </a:rPr>
              <a:t>باشد</a:t>
            </a:r>
          </a:p>
          <a:p>
            <a:pPr algn="r" rtl="1">
              <a:lnSpc>
                <a:spcPct val="100000"/>
              </a:lnSpc>
              <a:buFont typeface="Wingdings" panose="05000000000000000000" pitchFamily="2" charset="2"/>
              <a:buNone/>
            </a:pPr>
            <a:r>
              <a:rPr kumimoji="1" lang="fa-IR" altLang="en-US" sz="2400" dirty="0" smtClean="0">
                <a:solidFill>
                  <a:schemeClr val="accent4">
                    <a:lumMod val="10000"/>
                  </a:schemeClr>
                </a:solidFill>
                <a:latin typeface="Verdana" pitchFamily="34" charset="0"/>
                <a:cs typeface="B Nazanin" panose="00000400000000000000" pitchFamily="2" charset="-78"/>
              </a:rPr>
              <a:t>  2- به دلیل دفع آب و الکترولیت های زیاد باید این مواد در برنامه غذایی باشد.</a:t>
            </a:r>
            <a:endParaRPr kumimoji="1" lang="en-US" altLang="en-US" sz="2400" dirty="0">
              <a:solidFill>
                <a:schemeClr val="accent4">
                  <a:lumMod val="10000"/>
                </a:schemeClr>
              </a:solidFill>
              <a:latin typeface="Verdana" pitchFamily="34" charset="0"/>
              <a:cs typeface="B Nazanin" panose="00000400000000000000" pitchFamily="2" charset="-78"/>
            </a:endParaRPr>
          </a:p>
        </p:txBody>
      </p:sp>
      <p:sp>
        <p:nvSpPr>
          <p:cNvPr id="22533" name="AutoShape 5"/>
          <p:cNvSpPr>
            <a:spLocks/>
          </p:cNvSpPr>
          <p:nvPr/>
        </p:nvSpPr>
        <p:spPr bwMode="auto">
          <a:xfrm>
            <a:off x="9601200" y="609600"/>
            <a:ext cx="228600" cy="1465262"/>
          </a:xfrm>
          <a:prstGeom prst="rightBrace">
            <a:avLst>
              <a:gd name="adj1" fmla="val 59288"/>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eaLnBrk="1" hangingPunct="1"/>
            <a:endParaRPr lang="fa-IR" altLang="en-US">
              <a:solidFill>
                <a:srgbClr val="006666"/>
              </a:solidFill>
            </a:endParaRPr>
          </a:p>
        </p:txBody>
      </p:sp>
    </p:spTree>
    <p:extLst>
      <p:ext uri="{BB962C8B-B14F-4D97-AF65-F5344CB8AC3E}">
        <p14:creationId xmlns:p14="http://schemas.microsoft.com/office/powerpoint/2010/main" val="2980173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idx="1"/>
          </p:nvPr>
        </p:nvSpPr>
        <p:spPr>
          <a:xfrm>
            <a:off x="533400" y="304800"/>
            <a:ext cx="11429999" cy="5867400"/>
          </a:xfrm>
        </p:spPr>
        <p:txBody>
          <a:bodyPr>
            <a:noAutofit/>
          </a:bodyPr>
          <a:lstStyle/>
          <a:p>
            <a:pPr algn="r" rtl="1">
              <a:lnSpc>
                <a:spcPct val="100000"/>
              </a:lnSpc>
              <a:buFont typeface="Wingdings" panose="05000000000000000000" pitchFamily="2" charset="2"/>
              <a:buNone/>
            </a:pPr>
            <a:r>
              <a:rPr kumimoji="1" lang="fa-IR" altLang="en-US" sz="3200" dirty="0">
                <a:solidFill>
                  <a:schemeClr val="accent4">
                    <a:lumMod val="10000"/>
                  </a:schemeClr>
                </a:solidFill>
                <a:latin typeface="Verdana" pitchFamily="34" charset="0"/>
                <a:cs typeface="B Nazanin" panose="00000400000000000000" pitchFamily="2" charset="-78"/>
              </a:rPr>
              <a:t>تغذیه قبل از مسابقه</a:t>
            </a:r>
          </a:p>
          <a:p>
            <a:pPr lvl="0" algn="r" rtl="1">
              <a:lnSpc>
                <a:spcPct val="100000"/>
              </a:lnSpc>
              <a:buClr>
                <a:srgbClr val="99CC00"/>
              </a:buClr>
              <a:buNone/>
            </a:pPr>
            <a:r>
              <a:rPr kumimoji="1" lang="fa-IR" altLang="en-US" sz="2400" dirty="0">
                <a:solidFill>
                  <a:schemeClr val="accent4">
                    <a:lumMod val="10000"/>
                  </a:schemeClr>
                </a:solidFill>
                <a:latin typeface="Verdana" pitchFamily="34" charset="0"/>
                <a:cs typeface="B Nazanin" panose="00000400000000000000" pitchFamily="2" charset="-78"/>
              </a:rPr>
              <a:t>قبل از مسابقه عواملی چون مسایل روانی</a:t>
            </a:r>
            <a:r>
              <a:rPr kumimoji="1" lang="en-US" altLang="en-US" sz="2400" dirty="0">
                <a:solidFill>
                  <a:schemeClr val="accent4">
                    <a:lumMod val="10000"/>
                  </a:schemeClr>
                </a:solidFill>
                <a:latin typeface="Verdana" pitchFamily="34" charset="0"/>
                <a:cs typeface="B Nazanin" panose="00000400000000000000" pitchFamily="2" charset="-78"/>
              </a:rPr>
              <a:t> </a:t>
            </a:r>
            <a:r>
              <a:rPr kumimoji="1" lang="fa-IR" altLang="en-US" sz="2400" dirty="0" smtClean="0">
                <a:solidFill>
                  <a:schemeClr val="accent4">
                    <a:lumMod val="10000"/>
                  </a:schemeClr>
                </a:solidFill>
                <a:latin typeface="Verdana" pitchFamily="34" charset="0"/>
                <a:cs typeface="B Nazanin" panose="00000400000000000000" pitchFamily="2" charset="-78"/>
              </a:rPr>
              <a:t>وهیجانی </a:t>
            </a:r>
            <a:r>
              <a:rPr kumimoji="1" lang="fa-IR" altLang="en-US" sz="2400" dirty="0">
                <a:solidFill>
                  <a:schemeClr val="accent4">
                    <a:lumMod val="10000"/>
                  </a:schemeClr>
                </a:solidFill>
                <a:latin typeface="Verdana" pitchFamily="34" charset="0"/>
                <a:cs typeface="B Nazanin" panose="00000400000000000000" pitchFamily="2" charset="-78"/>
              </a:rPr>
              <a:t>قابلیت هضم غذا را تغییر می دهد. </a:t>
            </a:r>
          </a:p>
          <a:p>
            <a:pPr lvl="0" algn="r" rtl="1">
              <a:lnSpc>
                <a:spcPct val="100000"/>
              </a:lnSpc>
              <a:buClr>
                <a:srgbClr val="99CC00"/>
              </a:buClr>
              <a:buNone/>
            </a:pPr>
            <a:r>
              <a:rPr kumimoji="1" lang="fa-IR" altLang="en-US" sz="2400" dirty="0">
                <a:solidFill>
                  <a:schemeClr val="accent4">
                    <a:lumMod val="10000"/>
                  </a:schemeClr>
                </a:solidFill>
                <a:latin typeface="Verdana" pitchFamily="34" charset="0"/>
                <a:cs typeface="B Nazanin" panose="00000400000000000000" pitchFamily="2" charset="-78"/>
              </a:rPr>
              <a:t>موارد قبل از </a:t>
            </a:r>
            <a:r>
              <a:rPr kumimoji="1" lang="fa-IR" altLang="en-US" sz="2400" dirty="0" smtClean="0">
                <a:solidFill>
                  <a:schemeClr val="accent4">
                    <a:lumMod val="10000"/>
                  </a:schemeClr>
                </a:solidFill>
                <a:latin typeface="Verdana" pitchFamily="34" charset="0"/>
                <a:cs typeface="B Nazanin" panose="00000400000000000000" pitchFamily="2" charset="-78"/>
              </a:rPr>
              <a:t>مسابقه </a:t>
            </a:r>
            <a:r>
              <a:rPr kumimoji="1" lang="fa-IR" altLang="en-US" sz="2400" dirty="0">
                <a:solidFill>
                  <a:schemeClr val="accent4">
                    <a:lumMod val="10000"/>
                  </a:schemeClr>
                </a:solidFill>
                <a:latin typeface="Verdana" pitchFamily="34" charset="0"/>
                <a:cs typeface="B Nazanin" panose="00000400000000000000" pitchFamily="2" charset="-78"/>
              </a:rPr>
              <a:t>ضعف </a:t>
            </a:r>
            <a:r>
              <a:rPr kumimoji="1" lang="fa-IR" altLang="en-US" sz="2400" dirty="0" smtClean="0">
                <a:solidFill>
                  <a:schemeClr val="accent4">
                    <a:lumMod val="10000"/>
                  </a:schemeClr>
                </a:solidFill>
                <a:latin typeface="Verdana" pitchFamily="34" charset="0"/>
                <a:cs typeface="B Nazanin" panose="00000400000000000000" pitchFamily="2" charset="-78"/>
              </a:rPr>
              <a:t>بدنی،انقباضات </a:t>
            </a:r>
            <a:r>
              <a:rPr kumimoji="1" lang="fa-IR" altLang="en-US" sz="2400" dirty="0">
                <a:solidFill>
                  <a:schemeClr val="accent4">
                    <a:lumMod val="10000"/>
                  </a:schemeClr>
                </a:solidFill>
                <a:latin typeface="Verdana" pitchFamily="34" charset="0"/>
                <a:cs typeface="B Nazanin" panose="00000400000000000000" pitchFamily="2" charset="-78"/>
              </a:rPr>
              <a:t>عضلات شکمی، خشکی دهان، تهوع</a:t>
            </a:r>
          </a:p>
          <a:p>
            <a:pPr algn="r" rtl="1">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با توجه به این موارد باید نوع غذایی را که قبل از مسابقه مصرف می شود مورد توجه قرار داد.</a:t>
            </a:r>
          </a:p>
          <a:p>
            <a:pPr algn="r" rtl="1">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به طور کلی  </a:t>
            </a:r>
            <a:r>
              <a:rPr kumimoji="1" lang="fa-IR" altLang="en-US" sz="2400" dirty="0" smtClean="0">
                <a:solidFill>
                  <a:schemeClr val="accent4">
                    <a:lumMod val="10000"/>
                  </a:schemeClr>
                </a:solidFill>
                <a:latin typeface="Verdana" pitchFamily="34" charset="0"/>
                <a:cs typeface="B Nazanin" panose="00000400000000000000" pitchFamily="2" charset="-78"/>
              </a:rPr>
              <a:t>:  </a:t>
            </a:r>
            <a:r>
              <a:rPr kumimoji="1" lang="fa-IR" altLang="en-US" sz="2400" dirty="0">
                <a:solidFill>
                  <a:schemeClr val="accent4">
                    <a:lumMod val="10000"/>
                  </a:schemeClr>
                </a:solidFill>
                <a:latin typeface="Verdana" pitchFamily="34" charset="0"/>
                <a:cs typeface="B Nazanin" panose="00000400000000000000" pitchFamily="2" charset="-78"/>
              </a:rPr>
              <a:t>چربی 4 تا 5 ساعت</a:t>
            </a:r>
          </a:p>
          <a:p>
            <a:pPr algn="r" rtl="1">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              </a:t>
            </a:r>
            <a:r>
              <a:rPr kumimoji="1" lang="fa-IR" altLang="en-US" sz="2400" dirty="0" smtClean="0">
                <a:solidFill>
                  <a:schemeClr val="accent4">
                    <a:lumMod val="10000"/>
                  </a:schemeClr>
                </a:solidFill>
                <a:latin typeface="Verdana" pitchFamily="34" charset="0"/>
                <a:cs typeface="B Nazanin" panose="00000400000000000000" pitchFamily="2" charset="-78"/>
              </a:rPr>
              <a:t> </a:t>
            </a:r>
            <a:r>
              <a:rPr kumimoji="1" lang="fa-IR" altLang="en-US" sz="2400" dirty="0">
                <a:solidFill>
                  <a:schemeClr val="accent4">
                    <a:lumMod val="10000"/>
                  </a:schemeClr>
                </a:solidFill>
                <a:latin typeface="Verdana" pitchFamily="34" charset="0"/>
                <a:cs typeface="B Nazanin" panose="00000400000000000000" pitchFamily="2" charset="-78"/>
              </a:rPr>
              <a:t>قند 2 ساعت         </a:t>
            </a:r>
            <a:r>
              <a:rPr kumimoji="1" lang="fa-IR" altLang="en-US" sz="2400" dirty="0" smtClean="0">
                <a:solidFill>
                  <a:schemeClr val="accent4">
                    <a:lumMod val="10000"/>
                  </a:schemeClr>
                </a:solidFill>
                <a:latin typeface="Verdana" pitchFamily="34" charset="0"/>
                <a:cs typeface="B Nazanin" panose="00000400000000000000" pitchFamily="2" charset="-78"/>
              </a:rPr>
              <a:t> </a:t>
            </a:r>
            <a:r>
              <a:rPr kumimoji="1" lang="fa-IR" altLang="en-US" sz="2400" dirty="0">
                <a:solidFill>
                  <a:schemeClr val="accent4">
                    <a:lumMod val="10000"/>
                  </a:schemeClr>
                </a:solidFill>
                <a:latin typeface="Verdana" pitchFamily="34" charset="0"/>
                <a:cs typeface="B Nazanin" panose="00000400000000000000" pitchFamily="2" charset="-78"/>
              </a:rPr>
              <a:t>در معده می ماند</a:t>
            </a:r>
          </a:p>
          <a:p>
            <a:pPr algn="r" rtl="1">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               </a:t>
            </a:r>
            <a:r>
              <a:rPr kumimoji="1" lang="fa-IR" altLang="en-US" sz="2400" dirty="0" smtClean="0">
                <a:solidFill>
                  <a:schemeClr val="accent4">
                    <a:lumMod val="10000"/>
                  </a:schemeClr>
                </a:solidFill>
                <a:latin typeface="Verdana" pitchFamily="34" charset="0"/>
                <a:cs typeface="B Nazanin" panose="00000400000000000000" pitchFamily="2" charset="-78"/>
              </a:rPr>
              <a:t>پروتئین </a:t>
            </a:r>
            <a:r>
              <a:rPr kumimoji="1" lang="fa-IR" altLang="en-US" sz="2400" dirty="0">
                <a:solidFill>
                  <a:schemeClr val="accent4">
                    <a:lumMod val="10000"/>
                  </a:schemeClr>
                </a:solidFill>
                <a:latin typeface="Verdana" pitchFamily="34" charset="0"/>
                <a:cs typeface="B Nazanin" panose="00000400000000000000" pitchFamily="2" charset="-78"/>
              </a:rPr>
              <a:t>3 ساعت</a:t>
            </a:r>
          </a:p>
          <a:p>
            <a:pPr algn="r" rtl="1">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پس </a:t>
            </a:r>
            <a:r>
              <a:rPr kumimoji="1" lang="fa-IR" altLang="en-US" sz="2400" dirty="0" smtClean="0">
                <a:solidFill>
                  <a:schemeClr val="accent4">
                    <a:lumMod val="10000"/>
                  </a:schemeClr>
                </a:solidFill>
                <a:latin typeface="Verdana" pitchFamily="34" charset="0"/>
                <a:cs typeface="B Nazanin" panose="00000400000000000000" pitchFamily="2" charset="-78"/>
              </a:rPr>
              <a:t>باید برای </a:t>
            </a:r>
            <a:r>
              <a:rPr kumimoji="1" lang="fa-IR" altLang="en-US" sz="2400" dirty="0">
                <a:solidFill>
                  <a:schemeClr val="accent4">
                    <a:lumMod val="10000"/>
                  </a:schemeClr>
                </a:solidFill>
                <a:latin typeface="Verdana" pitchFamily="34" charset="0"/>
                <a:cs typeface="B Nazanin" panose="00000400000000000000" pitchFamily="2" charset="-78"/>
              </a:rPr>
              <a:t>رژیم غذایی قبل از مسابقه از غذاهای پرپروتئین و پرچرب کاسته و غذای غنی </a:t>
            </a:r>
            <a:r>
              <a:rPr kumimoji="1" lang="fa-IR" altLang="en-US" sz="2400" dirty="0" smtClean="0">
                <a:solidFill>
                  <a:schemeClr val="accent4">
                    <a:lumMod val="10000"/>
                  </a:schemeClr>
                </a:solidFill>
                <a:latin typeface="Verdana" pitchFamily="34" charset="0"/>
                <a:cs typeface="B Nazanin" panose="00000400000000000000" pitchFamily="2" charset="-78"/>
              </a:rPr>
              <a:t>شده از قنداستفاده </a:t>
            </a:r>
            <a:r>
              <a:rPr kumimoji="1" lang="fa-IR" altLang="en-US" sz="2400" dirty="0">
                <a:solidFill>
                  <a:schemeClr val="accent4">
                    <a:lumMod val="10000"/>
                  </a:schemeClr>
                </a:solidFill>
                <a:latin typeface="Verdana" pitchFamily="34" charset="0"/>
                <a:cs typeface="B Nazanin" panose="00000400000000000000" pitchFamily="2" charset="-78"/>
              </a:rPr>
              <a:t>شود.</a:t>
            </a:r>
            <a:endParaRPr kumimoji="1" lang="en-US" altLang="en-US" sz="3200" dirty="0">
              <a:solidFill>
                <a:schemeClr val="accent4">
                  <a:lumMod val="10000"/>
                </a:schemeClr>
              </a:solidFill>
              <a:latin typeface="Verdana" pitchFamily="34" charset="0"/>
              <a:cs typeface="B Nazanin" panose="00000400000000000000" pitchFamily="2" charset="-78"/>
            </a:endParaRPr>
          </a:p>
        </p:txBody>
      </p:sp>
      <p:sp>
        <p:nvSpPr>
          <p:cNvPr id="23558" name="AutoShape 6"/>
          <p:cNvSpPr>
            <a:spLocks/>
          </p:cNvSpPr>
          <p:nvPr/>
        </p:nvSpPr>
        <p:spPr bwMode="auto">
          <a:xfrm>
            <a:off x="5867400" y="3429000"/>
            <a:ext cx="228600" cy="1524000"/>
          </a:xfrm>
          <a:prstGeom prst="leftBrace">
            <a:avLst>
              <a:gd name="adj1" fmla="val 41728"/>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eaLnBrk="1" hangingPunct="1"/>
            <a:endParaRPr lang="fa-IR" altLang="en-US">
              <a:solidFill>
                <a:srgbClr val="006666"/>
              </a:solidFill>
            </a:endParaRPr>
          </a:p>
        </p:txBody>
      </p:sp>
    </p:spTree>
    <p:extLst>
      <p:ext uri="{BB962C8B-B14F-4D97-AF65-F5344CB8AC3E}">
        <p14:creationId xmlns:p14="http://schemas.microsoft.com/office/powerpoint/2010/main" val="22247168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idx="1"/>
          </p:nvPr>
        </p:nvSpPr>
        <p:spPr>
          <a:xfrm>
            <a:off x="152400" y="533400"/>
            <a:ext cx="11887200" cy="5562600"/>
          </a:xfrm>
        </p:spPr>
        <p:txBody>
          <a:bodyPr>
            <a:noAutofit/>
          </a:bodyPr>
          <a:lstStyle/>
          <a:p>
            <a:pPr algn="r" rtl="1">
              <a:lnSpc>
                <a:spcPct val="100000"/>
              </a:lnSpc>
              <a:buFont typeface="Wingdings" panose="05000000000000000000" pitchFamily="2" charset="2"/>
              <a:buNone/>
            </a:pPr>
            <a:r>
              <a:rPr kumimoji="1" lang="fa-IR" altLang="en-US" dirty="0">
                <a:solidFill>
                  <a:schemeClr val="accent4">
                    <a:lumMod val="10000"/>
                  </a:schemeClr>
                </a:solidFill>
                <a:latin typeface="Verdana" pitchFamily="34" charset="0"/>
                <a:cs typeface="B Nazanin" panose="00000400000000000000" pitchFamily="2" charset="-78"/>
              </a:rPr>
              <a:t>چند دلیل بر این </a:t>
            </a:r>
            <a:r>
              <a:rPr kumimoji="1" lang="fa-IR" altLang="en-US" dirty="0" smtClean="0">
                <a:solidFill>
                  <a:schemeClr val="accent4">
                    <a:lumMod val="10000"/>
                  </a:schemeClr>
                </a:solidFill>
                <a:latin typeface="Verdana" pitchFamily="34" charset="0"/>
                <a:cs typeface="B Nazanin" panose="00000400000000000000" pitchFamily="2" charset="-78"/>
              </a:rPr>
              <a:t>مدعا:</a:t>
            </a:r>
          </a:p>
          <a:p>
            <a:pPr algn="r" rtl="1">
              <a:lnSpc>
                <a:spcPct val="100000"/>
              </a:lnSpc>
              <a:buFont typeface="Wingdings" panose="05000000000000000000" pitchFamily="2" charset="2"/>
              <a:buNone/>
            </a:pPr>
            <a:r>
              <a:rPr kumimoji="1" lang="fa-IR" altLang="en-US" dirty="0" smtClean="0">
                <a:solidFill>
                  <a:schemeClr val="accent4">
                    <a:lumMod val="10000"/>
                  </a:schemeClr>
                </a:solidFill>
                <a:latin typeface="Verdana" pitchFamily="34" charset="0"/>
                <a:cs typeface="B Nazanin" panose="00000400000000000000" pitchFamily="2" charset="-78"/>
              </a:rPr>
              <a:t>1</a:t>
            </a:r>
            <a:r>
              <a:rPr kumimoji="1" lang="fa-IR" altLang="en-US" dirty="0">
                <a:solidFill>
                  <a:schemeClr val="accent4">
                    <a:lumMod val="10000"/>
                  </a:schemeClr>
                </a:solidFill>
                <a:latin typeface="Verdana" pitchFamily="34" charset="0"/>
                <a:cs typeface="B Nazanin" panose="00000400000000000000" pitchFamily="2" charset="-78"/>
              </a:rPr>
              <a:t>) هضم و جذب قند سریعتر و فشار کمتر به معده</a:t>
            </a:r>
          </a:p>
          <a:p>
            <a:pPr algn="r" rtl="1">
              <a:lnSpc>
                <a:spcPct val="100000"/>
              </a:lnSpc>
              <a:buFont typeface="Wingdings" panose="05000000000000000000" pitchFamily="2" charset="2"/>
              <a:buNone/>
            </a:pPr>
            <a:r>
              <a:rPr kumimoji="1" lang="fa-IR" altLang="en-US" dirty="0" smtClean="0">
                <a:solidFill>
                  <a:schemeClr val="accent4">
                    <a:lumMod val="10000"/>
                  </a:schemeClr>
                </a:solidFill>
                <a:latin typeface="Verdana" pitchFamily="34" charset="0"/>
                <a:cs typeface="B Nazanin" panose="00000400000000000000" pitchFamily="2" charset="-78"/>
              </a:rPr>
              <a:t>2</a:t>
            </a:r>
            <a:r>
              <a:rPr kumimoji="1" lang="fa-IR" altLang="en-US" dirty="0">
                <a:solidFill>
                  <a:schemeClr val="accent4">
                    <a:lumMod val="10000"/>
                  </a:schemeClr>
                </a:solidFill>
                <a:latin typeface="Verdana" pitchFamily="34" charset="0"/>
                <a:cs typeface="B Nazanin" panose="00000400000000000000" pitchFamily="2" charset="-78"/>
              </a:rPr>
              <a:t>) قندها سریعتر از معده خارج می شوند</a:t>
            </a:r>
          </a:p>
          <a:p>
            <a:pPr algn="r" rtl="1">
              <a:lnSpc>
                <a:spcPct val="100000"/>
              </a:lnSpc>
              <a:buFont typeface="Wingdings" panose="05000000000000000000" pitchFamily="2" charset="2"/>
              <a:buNone/>
            </a:pPr>
            <a:r>
              <a:rPr kumimoji="1" lang="fa-IR" altLang="en-US" dirty="0" smtClean="0">
                <a:solidFill>
                  <a:schemeClr val="accent4">
                    <a:lumMod val="10000"/>
                  </a:schemeClr>
                </a:solidFill>
                <a:latin typeface="Verdana" pitchFamily="34" charset="0"/>
                <a:cs typeface="B Nazanin" panose="00000400000000000000" pitchFamily="2" charset="-78"/>
              </a:rPr>
              <a:t>3</a:t>
            </a:r>
            <a:r>
              <a:rPr kumimoji="1" lang="fa-IR" altLang="en-US" dirty="0">
                <a:solidFill>
                  <a:schemeClr val="accent4">
                    <a:lumMod val="10000"/>
                  </a:schemeClr>
                </a:solidFill>
                <a:latin typeface="Verdana" pitchFamily="34" charset="0"/>
                <a:cs typeface="B Nazanin" panose="00000400000000000000" pitchFamily="2" charset="-78"/>
              </a:rPr>
              <a:t>) قندها هم در تمرینات کوتاه مدت و هم بلند مدت عامل اصلی </a:t>
            </a:r>
            <a:r>
              <a:rPr kumimoji="1" lang="fa-IR" altLang="en-US" dirty="0" smtClean="0">
                <a:solidFill>
                  <a:schemeClr val="accent4">
                    <a:lumMod val="10000"/>
                  </a:schemeClr>
                </a:solidFill>
                <a:latin typeface="Verdana" pitchFamily="34" charset="0"/>
                <a:cs typeface="B Nazanin" panose="00000400000000000000" pitchFamily="2" charset="-78"/>
              </a:rPr>
              <a:t>انرژی اند</a:t>
            </a:r>
            <a:endParaRPr kumimoji="1" lang="fa-IR" altLang="en-US" dirty="0">
              <a:solidFill>
                <a:schemeClr val="accent4">
                  <a:lumMod val="10000"/>
                </a:schemeClr>
              </a:solidFill>
              <a:latin typeface="Verdana" pitchFamily="34" charset="0"/>
              <a:cs typeface="B Nazanin" panose="00000400000000000000" pitchFamily="2" charset="-78"/>
            </a:endParaRPr>
          </a:p>
          <a:p>
            <a:pPr algn="r" rtl="1">
              <a:lnSpc>
                <a:spcPct val="100000"/>
              </a:lnSpc>
              <a:buFont typeface="Wingdings" panose="05000000000000000000" pitchFamily="2" charset="2"/>
              <a:buNone/>
            </a:pPr>
            <a:r>
              <a:rPr kumimoji="1" lang="fa-IR" altLang="en-US" dirty="0" smtClean="0">
                <a:solidFill>
                  <a:schemeClr val="accent4">
                    <a:lumMod val="10000"/>
                  </a:schemeClr>
                </a:solidFill>
                <a:latin typeface="Verdana" pitchFamily="34" charset="0"/>
                <a:cs typeface="B Nazanin" panose="00000400000000000000" pitchFamily="2" charset="-78"/>
              </a:rPr>
              <a:t>4</a:t>
            </a:r>
            <a:r>
              <a:rPr kumimoji="1" lang="fa-IR" altLang="en-US" dirty="0">
                <a:solidFill>
                  <a:schemeClr val="accent4">
                    <a:lumMod val="10000"/>
                  </a:schemeClr>
                </a:solidFill>
                <a:latin typeface="Verdana" pitchFamily="34" charset="0"/>
                <a:cs typeface="B Nazanin" panose="00000400000000000000" pitchFamily="2" charset="-78"/>
              </a:rPr>
              <a:t>) مصرف پروتئین باعث کم آبی در طول تمرین می شود.</a:t>
            </a:r>
          </a:p>
          <a:p>
            <a:pPr algn="r" rtl="1">
              <a:lnSpc>
                <a:spcPct val="100000"/>
              </a:lnSpc>
              <a:buFont typeface="Wingdings" panose="05000000000000000000" pitchFamily="2" charset="2"/>
              <a:buNone/>
            </a:pPr>
            <a:r>
              <a:rPr kumimoji="1" lang="fa-IR" altLang="en-US" dirty="0">
                <a:solidFill>
                  <a:schemeClr val="accent4">
                    <a:lumMod val="10000"/>
                  </a:schemeClr>
                </a:solidFill>
                <a:latin typeface="Verdana" pitchFamily="34" charset="0"/>
                <a:cs typeface="B Nazanin" panose="00000400000000000000" pitchFamily="2" charset="-78"/>
              </a:rPr>
              <a:t>زمان لازم صرف غذا قبل از مسابقه ← به طور متوسط </a:t>
            </a:r>
            <a:r>
              <a:rPr kumimoji="1" lang="fa-IR" altLang="en-US" dirty="0" smtClean="0">
                <a:solidFill>
                  <a:schemeClr val="accent4">
                    <a:lumMod val="10000"/>
                  </a:schemeClr>
                </a:solidFill>
                <a:latin typeface="Verdana" pitchFamily="34" charset="0"/>
                <a:cs typeface="B Nazanin" panose="00000400000000000000" pitchFamily="2" charset="-78"/>
              </a:rPr>
              <a:t>3-2/5 </a:t>
            </a:r>
            <a:r>
              <a:rPr kumimoji="1" lang="fa-IR" altLang="en-US" dirty="0">
                <a:solidFill>
                  <a:schemeClr val="accent4">
                    <a:lumMod val="10000"/>
                  </a:schemeClr>
                </a:solidFill>
                <a:latin typeface="Verdana" pitchFamily="34" charset="0"/>
                <a:cs typeface="B Nazanin" panose="00000400000000000000" pitchFamily="2" charset="-78"/>
              </a:rPr>
              <a:t>ساعت قبل از مسابقه</a:t>
            </a:r>
          </a:p>
          <a:p>
            <a:pPr algn="r" rtl="1">
              <a:lnSpc>
                <a:spcPct val="100000"/>
              </a:lnSpc>
              <a:buFont typeface="Wingdings" panose="05000000000000000000" pitchFamily="2" charset="2"/>
              <a:buNone/>
            </a:pPr>
            <a:r>
              <a:rPr kumimoji="1" lang="fa-IR" altLang="en-US" dirty="0">
                <a:solidFill>
                  <a:schemeClr val="accent4">
                    <a:lumMod val="10000"/>
                  </a:schemeClr>
                </a:solidFill>
                <a:latin typeface="Verdana" pitchFamily="34" charset="0"/>
                <a:cs typeface="B Nazanin" panose="00000400000000000000" pitchFamily="2" charset="-78"/>
              </a:rPr>
              <a:t>برای مؤثر بودن رژیم در مسابقه باید از 24 تا 48 ساعت قبل رژیم غذایی متعادل را بکار برد.</a:t>
            </a:r>
            <a:endParaRPr kumimoji="1" lang="en-US" altLang="en-US" sz="3600" dirty="0">
              <a:solidFill>
                <a:schemeClr val="accent4">
                  <a:lumMod val="10000"/>
                </a:schemeClr>
              </a:solidFill>
              <a:latin typeface="Verdana" pitchFamily="34" charset="0"/>
              <a:cs typeface="B Nazanin" panose="00000400000000000000" pitchFamily="2" charset="-78"/>
            </a:endParaRPr>
          </a:p>
        </p:txBody>
      </p:sp>
    </p:spTree>
    <p:extLst>
      <p:ext uri="{BB962C8B-B14F-4D97-AF65-F5344CB8AC3E}">
        <p14:creationId xmlns:p14="http://schemas.microsoft.com/office/powerpoint/2010/main" val="39675112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idx="1"/>
          </p:nvPr>
        </p:nvSpPr>
        <p:spPr>
          <a:xfrm>
            <a:off x="228600" y="228600"/>
            <a:ext cx="11658600" cy="6172200"/>
          </a:xfrm>
        </p:spPr>
        <p:txBody>
          <a:bodyPr>
            <a:noAutofit/>
          </a:bodyPr>
          <a:lstStyle/>
          <a:p>
            <a:pPr algn="r" rtl="1">
              <a:lnSpc>
                <a:spcPct val="100000"/>
              </a:lnSpc>
              <a:buFont typeface="Wingdings" panose="05000000000000000000" pitchFamily="2" charset="2"/>
              <a:buNone/>
            </a:pPr>
            <a:r>
              <a:rPr kumimoji="1" lang="fa-IR" altLang="en-US" sz="3200" dirty="0">
                <a:solidFill>
                  <a:schemeClr val="accent4">
                    <a:lumMod val="10000"/>
                  </a:schemeClr>
                </a:solidFill>
                <a:latin typeface="Verdana" pitchFamily="34" charset="0"/>
                <a:cs typeface="B Nazanin" panose="00000400000000000000" pitchFamily="2" charset="-78"/>
              </a:rPr>
              <a:t>غذاهایی که باید در زمان قبل از مسابقه از خوردن آنها اجتناب کرد</a:t>
            </a:r>
            <a:r>
              <a:rPr kumimoji="1" lang="fa-IR" altLang="en-US" sz="3200" dirty="0" smtClean="0">
                <a:solidFill>
                  <a:schemeClr val="accent4">
                    <a:lumMod val="10000"/>
                  </a:schemeClr>
                </a:solidFill>
                <a:latin typeface="Verdana" pitchFamily="34" charset="0"/>
                <a:cs typeface="B Nazanin" panose="00000400000000000000" pitchFamily="2" charset="-78"/>
              </a:rPr>
              <a:t>.</a:t>
            </a:r>
            <a:endParaRPr kumimoji="1" lang="fa-IR" altLang="en-US" sz="3200" dirty="0">
              <a:solidFill>
                <a:schemeClr val="accent4">
                  <a:lumMod val="10000"/>
                </a:schemeClr>
              </a:solidFill>
              <a:latin typeface="Verdana" pitchFamily="34" charset="0"/>
              <a:cs typeface="B Nazanin" panose="00000400000000000000" pitchFamily="2" charset="-78"/>
            </a:endParaRPr>
          </a:p>
          <a:p>
            <a:pPr algn="r" rtl="1">
              <a:lnSpc>
                <a:spcPct val="100000"/>
              </a:lnSpc>
              <a:buFont typeface="Wingdings" panose="05000000000000000000" pitchFamily="2" charset="2"/>
              <a:buNone/>
            </a:pPr>
            <a:r>
              <a:rPr kumimoji="1" lang="fa-IR" altLang="en-US" sz="3200" dirty="0" smtClean="0">
                <a:solidFill>
                  <a:schemeClr val="accent4">
                    <a:lumMod val="10000"/>
                  </a:schemeClr>
                </a:solidFill>
                <a:latin typeface="Verdana" pitchFamily="34" charset="0"/>
                <a:cs typeface="B Nazanin" panose="00000400000000000000" pitchFamily="2" charset="-78"/>
              </a:rPr>
              <a:t>1- </a:t>
            </a:r>
            <a:r>
              <a:rPr kumimoji="1" lang="fa-IR" altLang="en-US" sz="3200" dirty="0">
                <a:solidFill>
                  <a:schemeClr val="accent4">
                    <a:lumMod val="10000"/>
                  </a:schemeClr>
                </a:solidFill>
                <a:latin typeface="Verdana" pitchFamily="34" charset="0"/>
                <a:cs typeface="B Nazanin" panose="00000400000000000000" pitchFamily="2" charset="-78"/>
              </a:rPr>
              <a:t>مصرف مواد سلولزی با حجم بالا چون </a:t>
            </a:r>
            <a:r>
              <a:rPr kumimoji="1" lang="fa-IR" altLang="en-US" sz="3200" dirty="0" smtClean="0">
                <a:solidFill>
                  <a:schemeClr val="accent4">
                    <a:lumMod val="10000"/>
                  </a:schemeClr>
                </a:solidFill>
                <a:latin typeface="Verdana" pitchFamily="34" charset="0"/>
                <a:cs typeface="B Nazanin" panose="00000400000000000000" pitchFamily="2" charset="-78"/>
              </a:rPr>
              <a:t>تخلیه معده </a:t>
            </a:r>
            <a:r>
              <a:rPr kumimoji="1" lang="fa-IR" altLang="en-US" sz="3200" dirty="0">
                <a:solidFill>
                  <a:schemeClr val="accent4">
                    <a:lumMod val="10000"/>
                  </a:schemeClr>
                </a:solidFill>
                <a:latin typeface="Verdana" pitchFamily="34" charset="0"/>
                <a:cs typeface="B Nazanin" panose="00000400000000000000" pitchFamily="2" charset="-78"/>
              </a:rPr>
              <a:t>و احساس دفع را زیاد می </a:t>
            </a:r>
            <a:r>
              <a:rPr kumimoji="1" lang="fa-IR" altLang="en-US" sz="3200" dirty="0" smtClean="0">
                <a:solidFill>
                  <a:schemeClr val="accent4">
                    <a:lumMod val="10000"/>
                  </a:schemeClr>
                </a:solidFill>
                <a:latin typeface="Verdana" pitchFamily="34" charset="0"/>
                <a:cs typeface="B Nazanin" panose="00000400000000000000" pitchFamily="2" charset="-78"/>
              </a:rPr>
              <a:t>کندو باعث افزایش ناراحتی دستگاه گوارش می شود و عملکرد ورزشی را تخریب می کند. بنابراین فیبر باید در روزهای تمرین مصرف شود و پیش و </a:t>
            </a:r>
            <a:r>
              <a:rPr kumimoji="1" lang="fa-IR" altLang="en-US" sz="3200" dirty="0">
                <a:solidFill>
                  <a:schemeClr val="accent4">
                    <a:lumMod val="10000"/>
                  </a:schemeClr>
                </a:solidFill>
                <a:latin typeface="Verdana" pitchFamily="34" charset="0"/>
                <a:cs typeface="B Nazanin" panose="00000400000000000000" pitchFamily="2" charset="-78"/>
              </a:rPr>
              <a:t>هنگام </a:t>
            </a:r>
            <a:r>
              <a:rPr kumimoji="1" lang="fa-IR" altLang="en-US" sz="3200" dirty="0" smtClean="0">
                <a:solidFill>
                  <a:schemeClr val="accent4">
                    <a:lumMod val="10000"/>
                  </a:schemeClr>
                </a:solidFill>
                <a:latin typeface="Verdana" pitchFamily="34" charset="0"/>
                <a:cs typeface="B Nazanin" panose="00000400000000000000" pitchFamily="2" charset="-78"/>
              </a:rPr>
              <a:t>مسابقه مصرف </a:t>
            </a:r>
            <a:r>
              <a:rPr kumimoji="1" lang="fa-IR" altLang="en-US" sz="3200" dirty="0">
                <a:solidFill>
                  <a:schemeClr val="accent4">
                    <a:lumMod val="10000"/>
                  </a:schemeClr>
                </a:solidFill>
                <a:latin typeface="Verdana" pitchFamily="34" charset="0"/>
                <a:cs typeface="B Nazanin" panose="00000400000000000000" pitchFamily="2" charset="-78"/>
              </a:rPr>
              <a:t>ان مجاز نیست. </a:t>
            </a:r>
            <a:r>
              <a:rPr kumimoji="1" lang="fa-IR" altLang="en-US" sz="3200" dirty="0" smtClean="0">
                <a:solidFill>
                  <a:schemeClr val="accent4">
                    <a:lumMod val="10000"/>
                  </a:schemeClr>
                </a:solidFill>
                <a:latin typeface="Verdana" pitchFamily="34" charset="0"/>
                <a:cs typeface="B Nazanin" panose="00000400000000000000" pitchFamily="2" charset="-78"/>
              </a:rPr>
              <a:t>لازم به ذکر است که مصرف فیبر از بروز بیماری های قلبی عروقی و نیز برخی سرطان ها  جلوگیری می کند. </a:t>
            </a:r>
            <a:endParaRPr kumimoji="1" lang="fa-IR" altLang="en-US" sz="3200" dirty="0">
              <a:solidFill>
                <a:schemeClr val="accent4">
                  <a:lumMod val="10000"/>
                </a:schemeClr>
              </a:solidFill>
              <a:latin typeface="Verdana" pitchFamily="34" charset="0"/>
              <a:cs typeface="B Nazanin" panose="00000400000000000000" pitchFamily="2" charset="-78"/>
            </a:endParaRPr>
          </a:p>
        </p:txBody>
      </p:sp>
    </p:spTree>
    <p:extLst>
      <p:ext uri="{BB962C8B-B14F-4D97-AF65-F5344CB8AC3E}">
        <p14:creationId xmlns:p14="http://schemas.microsoft.com/office/powerpoint/2010/main" val="6964619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62000"/>
            <a:ext cx="10515600" cy="5414963"/>
          </a:xfrm>
        </p:spPr>
        <p:txBody>
          <a:bodyPr>
            <a:normAutofit fontScale="92500" lnSpcReduction="10000"/>
          </a:bodyPr>
          <a:lstStyle/>
          <a:p>
            <a:pPr algn="r" rtl="1">
              <a:lnSpc>
                <a:spcPct val="100000"/>
              </a:lnSpc>
              <a:buFont typeface="Wingdings" panose="05000000000000000000" pitchFamily="2" charset="2"/>
              <a:buNone/>
            </a:pPr>
            <a:r>
              <a:rPr kumimoji="1" lang="fa-IR" altLang="en-US" dirty="0" smtClean="0">
                <a:solidFill>
                  <a:schemeClr val="accent4">
                    <a:lumMod val="10000"/>
                  </a:schemeClr>
                </a:solidFill>
                <a:latin typeface="Verdana" pitchFamily="34" charset="0"/>
                <a:cs typeface="B Nazanin" panose="00000400000000000000" pitchFamily="2" charset="-78"/>
              </a:rPr>
              <a:t>2- </a:t>
            </a:r>
            <a:r>
              <a:rPr kumimoji="1" lang="fa-IR" altLang="en-US" dirty="0">
                <a:solidFill>
                  <a:schemeClr val="accent4">
                    <a:lumMod val="10000"/>
                  </a:schemeClr>
                </a:solidFill>
                <a:latin typeface="Verdana" pitchFamily="34" charset="0"/>
                <a:cs typeface="B Nazanin" panose="00000400000000000000" pitchFamily="2" charset="-78"/>
              </a:rPr>
              <a:t>مصرف غذاهای پرچرب چون دیر از معده تخلیه می شود</a:t>
            </a:r>
          </a:p>
          <a:p>
            <a:pPr algn="r" rtl="1">
              <a:lnSpc>
                <a:spcPct val="100000"/>
              </a:lnSpc>
              <a:buFont typeface="Wingdings" panose="05000000000000000000" pitchFamily="2" charset="2"/>
              <a:buNone/>
            </a:pPr>
            <a:r>
              <a:rPr kumimoji="1" lang="fa-IR" altLang="en-US" dirty="0" smtClean="0">
                <a:solidFill>
                  <a:schemeClr val="accent4">
                    <a:lumMod val="10000"/>
                  </a:schemeClr>
                </a:solidFill>
                <a:latin typeface="Verdana" pitchFamily="34" charset="0"/>
                <a:cs typeface="B Nazanin" panose="00000400000000000000" pitchFamily="2" charset="-78"/>
              </a:rPr>
              <a:t>3- </a:t>
            </a:r>
            <a:r>
              <a:rPr kumimoji="1" lang="fa-IR" altLang="en-US" dirty="0">
                <a:solidFill>
                  <a:schemeClr val="accent4">
                    <a:lumMod val="10000"/>
                  </a:schemeClr>
                </a:solidFill>
                <a:latin typeface="Verdana" pitchFamily="34" charset="0"/>
                <a:cs typeface="B Nazanin" panose="00000400000000000000" pitchFamily="2" charset="-78"/>
              </a:rPr>
              <a:t>مصرف غذاهایی که ورزشکار نسبت به آن حساسیت دارد</a:t>
            </a:r>
          </a:p>
          <a:p>
            <a:pPr algn="r" rtl="1">
              <a:lnSpc>
                <a:spcPct val="100000"/>
              </a:lnSpc>
              <a:buNone/>
            </a:pPr>
            <a:r>
              <a:rPr kumimoji="1" lang="fa-IR" altLang="en-US" dirty="0" smtClean="0">
                <a:solidFill>
                  <a:schemeClr val="accent4">
                    <a:lumMod val="10000"/>
                  </a:schemeClr>
                </a:solidFill>
                <a:latin typeface="Verdana" pitchFamily="34" charset="0"/>
                <a:cs typeface="B Nazanin" panose="00000400000000000000" pitchFamily="2" charset="-78"/>
              </a:rPr>
              <a:t>4- </a:t>
            </a:r>
            <a:r>
              <a:rPr kumimoji="1" lang="fa-IR" altLang="en-US" dirty="0">
                <a:solidFill>
                  <a:schemeClr val="accent4">
                    <a:lumMod val="10000"/>
                  </a:schemeClr>
                </a:solidFill>
                <a:latin typeface="Verdana" pitchFamily="34" charset="0"/>
                <a:cs typeface="B Nazanin" panose="00000400000000000000" pitchFamily="2" charset="-78"/>
              </a:rPr>
              <a:t>مصرف غذاهای پرپروتئین </a:t>
            </a:r>
            <a:r>
              <a:rPr kumimoji="1" lang="fa-IR" altLang="en-US" dirty="0" smtClean="0">
                <a:solidFill>
                  <a:schemeClr val="accent4">
                    <a:lumMod val="10000"/>
                  </a:schemeClr>
                </a:solidFill>
                <a:latin typeface="Verdana" pitchFamily="34" charset="0"/>
                <a:cs typeface="B Nazanin" panose="00000400000000000000" pitchFamily="2" charset="-78"/>
              </a:rPr>
              <a:t>چون: </a:t>
            </a:r>
            <a:r>
              <a:rPr kumimoji="1" lang="fa-IR" altLang="en-US" dirty="0">
                <a:solidFill>
                  <a:schemeClr val="accent4">
                    <a:lumMod val="10000"/>
                  </a:schemeClr>
                </a:solidFill>
                <a:latin typeface="Verdana" pitchFamily="34" charset="0"/>
                <a:cs typeface="B Nazanin" panose="00000400000000000000" pitchFamily="2" charset="-78"/>
              </a:rPr>
              <a:t>1-دیر تخلیه شدن از معده 2-کم آبی</a:t>
            </a:r>
          </a:p>
          <a:p>
            <a:pPr algn="r" rtl="1">
              <a:lnSpc>
                <a:spcPct val="100000"/>
              </a:lnSpc>
              <a:buFont typeface="Wingdings" panose="05000000000000000000" pitchFamily="2" charset="2"/>
              <a:buNone/>
            </a:pPr>
            <a:r>
              <a:rPr kumimoji="1" lang="fa-IR" altLang="en-US" dirty="0" smtClean="0">
                <a:solidFill>
                  <a:schemeClr val="accent4">
                    <a:lumMod val="10000"/>
                  </a:schemeClr>
                </a:solidFill>
                <a:latin typeface="Verdana" pitchFamily="34" charset="0"/>
                <a:cs typeface="B Nazanin" panose="00000400000000000000" pitchFamily="2" charset="-78"/>
              </a:rPr>
              <a:t>5- </a:t>
            </a:r>
            <a:r>
              <a:rPr kumimoji="1" lang="fa-IR" altLang="en-US" dirty="0">
                <a:solidFill>
                  <a:schemeClr val="accent4">
                    <a:lumMod val="10000"/>
                  </a:schemeClr>
                </a:solidFill>
                <a:latin typeface="Verdana" pitchFamily="34" charset="0"/>
                <a:cs typeface="B Nazanin" panose="00000400000000000000" pitchFamily="2" charset="-78"/>
              </a:rPr>
              <a:t>مصرف غذاهای تند و سرخ کرده</a:t>
            </a:r>
          </a:p>
          <a:p>
            <a:pPr algn="r" rtl="1">
              <a:lnSpc>
                <a:spcPct val="100000"/>
              </a:lnSpc>
              <a:buFont typeface="Wingdings" panose="05000000000000000000" pitchFamily="2" charset="2"/>
              <a:buNone/>
            </a:pPr>
            <a:r>
              <a:rPr kumimoji="1" lang="fa-IR" altLang="en-US" dirty="0" smtClean="0">
                <a:solidFill>
                  <a:schemeClr val="accent4">
                    <a:lumMod val="10000"/>
                  </a:schemeClr>
                </a:solidFill>
                <a:latin typeface="Verdana" pitchFamily="34" charset="0"/>
                <a:cs typeface="B Nazanin" panose="00000400000000000000" pitchFamily="2" charset="-78"/>
              </a:rPr>
              <a:t>6- </a:t>
            </a:r>
            <a:r>
              <a:rPr kumimoji="1" lang="fa-IR" altLang="en-US" dirty="0">
                <a:solidFill>
                  <a:schemeClr val="accent4">
                    <a:lumMod val="10000"/>
                  </a:schemeClr>
                </a:solidFill>
                <a:latin typeface="Verdana" pitchFamily="34" charset="0"/>
                <a:cs typeface="B Nazanin" panose="00000400000000000000" pitchFamily="2" charset="-78"/>
              </a:rPr>
              <a:t>غذای پرکربوهیدرات قبل از مسابقه ← به دلیل ترشح انسولین</a:t>
            </a:r>
          </a:p>
          <a:p>
            <a:pPr algn="r" rtl="1">
              <a:lnSpc>
                <a:spcPct val="100000"/>
              </a:lnSpc>
              <a:buFont typeface="Wingdings" panose="05000000000000000000" pitchFamily="2" charset="2"/>
              <a:buNone/>
            </a:pPr>
            <a:r>
              <a:rPr kumimoji="1" lang="fa-IR" altLang="en-US" dirty="0">
                <a:solidFill>
                  <a:schemeClr val="accent4">
                    <a:lumMod val="10000"/>
                  </a:schemeClr>
                </a:solidFill>
                <a:latin typeface="Verdana" pitchFamily="34" charset="0"/>
                <a:cs typeface="B Nazanin" panose="00000400000000000000" pitchFamily="2" charset="-78"/>
              </a:rPr>
              <a:t>غذاهای مایع ← بهترین مواد مغذی قبل از مسابقه و در حین مسابقه اند ولی باید1- سریع جذب بشوند2- حاوی چربی کمی باشند3- باعث سستی بدن نشوند </a:t>
            </a:r>
          </a:p>
          <a:p>
            <a:pPr algn="r" rtl="1">
              <a:lnSpc>
                <a:spcPct val="100000"/>
              </a:lnSpc>
              <a:buFont typeface="Wingdings" panose="05000000000000000000" pitchFamily="2" charset="2"/>
              <a:buNone/>
            </a:pPr>
            <a:r>
              <a:rPr kumimoji="1" lang="fa-IR" altLang="en-US" dirty="0" smtClean="0">
                <a:solidFill>
                  <a:schemeClr val="accent4">
                    <a:lumMod val="10000"/>
                  </a:schemeClr>
                </a:solidFill>
                <a:latin typeface="Verdana" pitchFamily="34" charset="0"/>
                <a:cs typeface="B Nazanin" panose="00000400000000000000" pitchFamily="2" charset="-78"/>
              </a:rPr>
              <a:t>چای </a:t>
            </a:r>
            <a:r>
              <a:rPr kumimoji="1" lang="fa-IR" altLang="en-US" dirty="0">
                <a:solidFill>
                  <a:schemeClr val="accent4">
                    <a:lumMod val="10000"/>
                  </a:schemeClr>
                </a:solidFill>
                <a:latin typeface="Verdana" pitchFamily="34" charset="0"/>
                <a:cs typeface="B Nazanin" panose="00000400000000000000" pitchFamily="2" charset="-78"/>
              </a:rPr>
              <a:t>و قهوه (کافئین) نوشیدنی </a:t>
            </a:r>
            <a:r>
              <a:rPr kumimoji="1" lang="fa-IR" altLang="en-US" dirty="0" smtClean="0">
                <a:solidFill>
                  <a:schemeClr val="accent4">
                    <a:lumMod val="10000"/>
                  </a:schemeClr>
                </a:solidFill>
                <a:latin typeface="Verdana" pitchFamily="34" charset="0"/>
                <a:cs typeface="B Nazanin" panose="00000400000000000000" pitchFamily="2" charset="-78"/>
              </a:rPr>
              <a:t>عالی، </a:t>
            </a:r>
            <a:r>
              <a:rPr kumimoji="1" lang="fa-IR" altLang="en-US" dirty="0">
                <a:solidFill>
                  <a:schemeClr val="accent4">
                    <a:lumMod val="10000"/>
                  </a:schemeClr>
                </a:solidFill>
                <a:latin typeface="Verdana" pitchFamily="34" charset="0"/>
                <a:cs typeface="B Nazanin" panose="00000400000000000000" pitchFamily="2" charset="-78"/>
              </a:rPr>
              <a:t>کاکائو + شیر کم چرب </a:t>
            </a:r>
            <a:endParaRPr kumimoji="1" lang="en-US" altLang="en-US" dirty="0">
              <a:solidFill>
                <a:schemeClr val="accent4">
                  <a:lumMod val="10000"/>
                </a:schemeClr>
              </a:solidFill>
              <a:latin typeface="Verdana" pitchFamily="34" charset="0"/>
              <a:cs typeface="B Nazanin" panose="00000400000000000000" pitchFamily="2" charset="-78"/>
            </a:endParaRPr>
          </a:p>
          <a:p>
            <a:endParaRPr lang="en-US" dirty="0"/>
          </a:p>
        </p:txBody>
      </p:sp>
    </p:spTree>
    <p:extLst>
      <p:ext uri="{BB962C8B-B14F-4D97-AF65-F5344CB8AC3E}">
        <p14:creationId xmlns:p14="http://schemas.microsoft.com/office/powerpoint/2010/main" val="1070192122"/>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idx="1"/>
          </p:nvPr>
        </p:nvSpPr>
        <p:spPr>
          <a:xfrm>
            <a:off x="76200" y="76201"/>
            <a:ext cx="11963400" cy="5245102"/>
          </a:xfrm>
        </p:spPr>
        <p:txBody>
          <a:bodyPr>
            <a:noAutofit/>
          </a:bodyPr>
          <a:lstStyle/>
          <a:p>
            <a:pPr algn="r" rtl="1">
              <a:lnSpc>
                <a:spcPct val="110000"/>
              </a:lnSpc>
              <a:buFont typeface="Wingdings" panose="05000000000000000000" pitchFamily="2" charset="2"/>
              <a:buNone/>
            </a:pPr>
            <a:r>
              <a:rPr kumimoji="1" lang="fa-IR" altLang="en-US" sz="2000" dirty="0">
                <a:solidFill>
                  <a:schemeClr val="accent4">
                    <a:lumMod val="10000"/>
                  </a:schemeClr>
                </a:solidFill>
                <a:latin typeface="Verdana" pitchFamily="34" charset="0"/>
                <a:cs typeface="B Nazanin" panose="00000400000000000000" pitchFamily="2" charset="-78"/>
              </a:rPr>
              <a:t>در حین مسابقه های طولانی باید نوشیدنی که غلظت مواد قندی آن بیشتر از 3% درصد میلی لیتر </a:t>
            </a:r>
            <a:r>
              <a:rPr kumimoji="1" lang="fa-IR" altLang="en-US" sz="2000" dirty="0" smtClean="0">
                <a:solidFill>
                  <a:schemeClr val="accent4">
                    <a:lumMod val="10000"/>
                  </a:schemeClr>
                </a:solidFill>
                <a:latin typeface="Verdana" pitchFamily="34" charset="0"/>
                <a:cs typeface="B Nazanin" panose="00000400000000000000" pitchFamily="2" charset="-78"/>
              </a:rPr>
              <a:t>نباشد </a:t>
            </a:r>
            <a:r>
              <a:rPr kumimoji="1" lang="fa-IR" altLang="en-US" sz="2000" dirty="0">
                <a:solidFill>
                  <a:schemeClr val="accent4">
                    <a:lumMod val="10000"/>
                  </a:schemeClr>
                </a:solidFill>
                <a:latin typeface="Verdana" pitchFamily="34" charset="0"/>
                <a:cs typeface="B Nazanin" panose="00000400000000000000" pitchFamily="2" charset="-78"/>
              </a:rPr>
              <a:t>مصرف کرد.</a:t>
            </a:r>
          </a:p>
          <a:p>
            <a:pPr algn="r" rtl="1">
              <a:lnSpc>
                <a:spcPct val="110000"/>
              </a:lnSpc>
              <a:buFont typeface="Wingdings" panose="05000000000000000000" pitchFamily="2" charset="2"/>
              <a:buNone/>
            </a:pPr>
            <a:r>
              <a:rPr kumimoji="1" lang="fa-IR" altLang="en-US" sz="2000" dirty="0">
                <a:solidFill>
                  <a:schemeClr val="accent4">
                    <a:lumMod val="10000"/>
                  </a:schemeClr>
                </a:solidFill>
                <a:latin typeface="Verdana" pitchFamily="34" charset="0"/>
                <a:cs typeface="B Nazanin" panose="00000400000000000000" pitchFamily="2" charset="-78"/>
              </a:rPr>
              <a:t>مایع مورد تأیید (3 گرم در 100 میلی لیتر آب)</a:t>
            </a:r>
          </a:p>
          <a:p>
            <a:pPr algn="r" rtl="1">
              <a:lnSpc>
                <a:spcPct val="110000"/>
              </a:lnSpc>
              <a:buFont typeface="Wingdings" panose="05000000000000000000" pitchFamily="2" charset="2"/>
              <a:buNone/>
            </a:pPr>
            <a:r>
              <a:rPr kumimoji="1" lang="fa-IR" altLang="en-US" sz="2000" dirty="0">
                <a:solidFill>
                  <a:schemeClr val="accent4">
                    <a:lumMod val="10000"/>
                  </a:schemeClr>
                </a:solidFill>
                <a:latin typeface="Verdana" pitchFamily="34" charset="0"/>
                <a:cs typeface="B Nazanin" panose="00000400000000000000" pitchFamily="2" charset="-78"/>
              </a:rPr>
              <a:t>روش های افزایش ذخایر گلیکوژن عضلات قبل از مسابقات</a:t>
            </a:r>
          </a:p>
          <a:p>
            <a:pPr algn="r" rtl="1">
              <a:lnSpc>
                <a:spcPct val="110000"/>
              </a:lnSpc>
              <a:buFont typeface="Wingdings" panose="05000000000000000000" pitchFamily="2" charset="2"/>
              <a:buNone/>
            </a:pPr>
            <a:r>
              <a:rPr kumimoji="1" lang="fa-IR" altLang="en-US" sz="2000" dirty="0">
                <a:solidFill>
                  <a:schemeClr val="accent4">
                    <a:lumMod val="10000"/>
                  </a:schemeClr>
                </a:solidFill>
                <a:latin typeface="Verdana" pitchFamily="34" charset="0"/>
                <a:cs typeface="B Nazanin" panose="00000400000000000000" pitchFamily="2" charset="-78"/>
              </a:rPr>
              <a:t>1) 3 تا 4 روز قبل از مسابقه غذای پرکربوهیدرات ← ذخیره گلیکوژن از 15 گرم به 25 گرم</a:t>
            </a:r>
          </a:p>
          <a:p>
            <a:pPr algn="r" rtl="1">
              <a:lnSpc>
                <a:spcPct val="110000"/>
              </a:lnSpc>
              <a:buFont typeface="Wingdings" panose="05000000000000000000" pitchFamily="2" charset="2"/>
              <a:buNone/>
            </a:pPr>
            <a:r>
              <a:rPr kumimoji="1" lang="fa-IR" altLang="en-US" sz="2000" dirty="0">
                <a:solidFill>
                  <a:schemeClr val="accent4">
                    <a:lumMod val="10000"/>
                  </a:schemeClr>
                </a:solidFill>
                <a:latin typeface="Verdana" pitchFamily="34" charset="0"/>
                <a:cs typeface="B Nazanin" panose="00000400000000000000" pitchFamily="2" charset="-78"/>
              </a:rPr>
              <a:t>2) انجام فعالیت های شدید و طولانی باعث تخلیه ذخایر می شود سپس 2 تا 3 روز غذای پرکربوهیدرات مصرف شود ← ذخایر 2 برابرمی شود(بارگیری کربوهیدرات)</a:t>
            </a:r>
          </a:p>
          <a:p>
            <a:pPr algn="r" rtl="1">
              <a:lnSpc>
                <a:spcPct val="110000"/>
              </a:lnSpc>
              <a:buFont typeface="Wingdings" panose="05000000000000000000" pitchFamily="2" charset="2"/>
              <a:buNone/>
            </a:pPr>
            <a:r>
              <a:rPr kumimoji="1" lang="fa-IR" altLang="en-US" sz="2000" dirty="0">
                <a:solidFill>
                  <a:schemeClr val="accent4">
                    <a:lumMod val="10000"/>
                  </a:schemeClr>
                </a:solidFill>
                <a:latin typeface="Verdana" pitchFamily="34" charset="0"/>
                <a:cs typeface="B Nazanin" panose="00000400000000000000" pitchFamily="2" charset="-78"/>
              </a:rPr>
              <a:t>3) انجام فعالیت های شدید که باعث تخلیه ذخایر گلیکوژن می شود سپس ورزشکار 3 روز غذای چربی و پروتئین سپس 3 روز غذای پرکربوهیدرات ← ذخایر 3 برابرافزایش می یابد.</a:t>
            </a:r>
          </a:p>
          <a:p>
            <a:pPr algn="r" rtl="1">
              <a:lnSpc>
                <a:spcPct val="110000"/>
              </a:lnSpc>
              <a:buFont typeface="Wingdings" panose="05000000000000000000" pitchFamily="2" charset="2"/>
              <a:buNone/>
            </a:pPr>
            <a:r>
              <a:rPr kumimoji="1" lang="fa-IR" altLang="en-US" sz="2000" dirty="0">
                <a:solidFill>
                  <a:schemeClr val="accent4">
                    <a:lumMod val="10000"/>
                  </a:schemeClr>
                </a:solidFill>
                <a:latin typeface="Verdana" pitchFamily="34" charset="0"/>
                <a:cs typeface="B Nazanin" panose="00000400000000000000" pitchFamily="2" charset="-78"/>
              </a:rPr>
              <a:t>روش های افزایش ذخایر گلیکوژن برای رشته های ورزشی کوتاه مدت و انفجاری نیست چون به ازای هر گرم گلیکوژن 7/2 گرم آب ذخیره می شود.</a:t>
            </a:r>
            <a:endParaRPr kumimoji="1" lang="en-US" altLang="en-US" sz="2000" dirty="0">
              <a:solidFill>
                <a:schemeClr val="accent4">
                  <a:lumMod val="10000"/>
                </a:schemeClr>
              </a:solidFill>
              <a:latin typeface="Verdana" pitchFamily="34" charset="0"/>
              <a:cs typeface="B Nazanin" panose="00000400000000000000" pitchFamily="2" charset="-78"/>
            </a:endParaRPr>
          </a:p>
        </p:txBody>
      </p:sp>
      <p:sp>
        <p:nvSpPr>
          <p:cNvPr id="26627" name="Rectangle 3"/>
          <p:cNvSpPr>
            <a:spLocks noChangeArrowheads="1"/>
          </p:cNvSpPr>
          <p:nvPr/>
        </p:nvSpPr>
        <p:spPr bwMode="auto">
          <a:xfrm>
            <a:off x="-304800" y="6205226"/>
            <a:ext cx="11963400" cy="59271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nchor="b"/>
          <a:lstStyle>
            <a:lvl1pPr marL="342900" indent="-342900">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marL="0" indent="0" algn="r" rtl="1">
              <a:spcBef>
                <a:spcPct val="20000"/>
              </a:spcBef>
              <a:buClr>
                <a:srgbClr val="99CC00"/>
              </a:buClr>
              <a:buSzPct val="75000"/>
            </a:pPr>
            <a:r>
              <a:rPr kumimoji="1" lang="fa-IR" altLang="en-US" sz="2000" dirty="0">
                <a:solidFill>
                  <a:schemeClr val="accent4">
                    <a:lumMod val="10000"/>
                  </a:schemeClr>
                </a:solidFill>
                <a:latin typeface="Verdana" pitchFamily="34" charset="0"/>
                <a:cs typeface="B Nazanin" panose="00000400000000000000" pitchFamily="2" charset="-78"/>
              </a:rPr>
              <a:t>روش های افزایش ذخایر گلیکوژن عضلات قبل از مسابقات را بیان کنید(دو روش)</a:t>
            </a:r>
          </a:p>
          <a:p>
            <a:pPr algn="r" rtl="1">
              <a:spcBef>
                <a:spcPct val="20000"/>
              </a:spcBef>
              <a:buClr>
                <a:srgbClr val="99CC00"/>
              </a:buClr>
              <a:buSzPct val="75000"/>
              <a:buFont typeface="Wingdings" panose="05000000000000000000" pitchFamily="2" charset="2"/>
              <a:buBlip>
                <a:blip r:embed="rId3"/>
              </a:buBlip>
            </a:pPr>
            <a:endParaRPr kumimoji="1" lang="en-US" altLang="en-US" sz="1600" dirty="0">
              <a:solidFill>
                <a:srgbClr val="0000FF"/>
              </a:solidFill>
              <a:latin typeface="Arial" panose="020B0604020202020204" pitchFamily="34" charset="0"/>
            </a:endParaRPr>
          </a:p>
        </p:txBody>
      </p:sp>
      <p:sp>
        <p:nvSpPr>
          <p:cNvPr id="2" name="Rectangle 1"/>
          <p:cNvSpPr/>
          <p:nvPr/>
        </p:nvSpPr>
        <p:spPr>
          <a:xfrm>
            <a:off x="76200" y="6075649"/>
            <a:ext cx="11658600" cy="6858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246389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idx="1"/>
          </p:nvPr>
        </p:nvSpPr>
        <p:spPr>
          <a:xfrm>
            <a:off x="152400" y="20783"/>
            <a:ext cx="11887200" cy="6303818"/>
          </a:xfrm>
        </p:spPr>
        <p:txBody>
          <a:bodyPr>
            <a:noAutofit/>
          </a:bodyPr>
          <a:lstStyle/>
          <a:p>
            <a:pPr algn="r">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تغذیه در حین مسابقه</a:t>
            </a:r>
          </a:p>
          <a:p>
            <a:pPr algn="r">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تمرینات کوتاه مدت و فعالیت هایی که سبک هستند و کمتر از 1 ساعت طول می کشد </a:t>
            </a:r>
          </a:p>
          <a:p>
            <a:pPr algn="r">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تغذیه در حین مسابقه تأثیر چندانی در بهبود کار ندارد</a:t>
            </a:r>
          </a:p>
          <a:p>
            <a:pPr algn="r">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و فعالیت های استقامتی بلند مدت (در حین مسابقه)</a:t>
            </a:r>
          </a:p>
          <a:p>
            <a:pPr algn="r">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گلوکز ماده ای است که ظرف (15-10) دقیقه به انرژی تبدیل می شود</a:t>
            </a:r>
          </a:p>
          <a:p>
            <a:pPr algn="r">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مواردی که باید رعایت شود</a:t>
            </a:r>
          </a:p>
          <a:p>
            <a:pPr algn="r">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1) گلوکز باید به صورت مایع و محلول مصرف شود</a:t>
            </a:r>
          </a:p>
          <a:p>
            <a:pPr algn="r">
              <a:lnSpc>
                <a:spcPct val="100000"/>
              </a:lnSpc>
              <a:buNone/>
            </a:pPr>
            <a:r>
              <a:rPr kumimoji="1" lang="fa-IR" altLang="en-US" sz="2400" dirty="0">
                <a:solidFill>
                  <a:schemeClr val="accent4">
                    <a:lumMod val="10000"/>
                  </a:schemeClr>
                </a:solidFill>
                <a:latin typeface="Verdana" pitchFamily="34" charset="0"/>
                <a:cs typeface="B Nazanin" panose="00000400000000000000" pitchFamily="2" charset="-78"/>
              </a:rPr>
              <a:t>2) غلظت گلوکز 3 الی </a:t>
            </a:r>
            <a:r>
              <a:rPr kumimoji="1" lang="fa-IR" altLang="en-US" sz="2400" dirty="0" smtClean="0">
                <a:solidFill>
                  <a:schemeClr val="accent4">
                    <a:lumMod val="10000"/>
                  </a:schemeClr>
                </a:solidFill>
                <a:latin typeface="Verdana" pitchFamily="34" charset="0"/>
                <a:cs typeface="B Nazanin" panose="00000400000000000000" pitchFamily="2" charset="-78"/>
              </a:rPr>
              <a:t>2/5 </a:t>
            </a:r>
            <a:r>
              <a:rPr kumimoji="1" lang="fa-IR" altLang="en-US" sz="2400" dirty="0">
                <a:solidFill>
                  <a:schemeClr val="accent4">
                    <a:lumMod val="10000"/>
                  </a:schemeClr>
                </a:solidFill>
                <a:latin typeface="Verdana" pitchFamily="34" charset="0"/>
                <a:cs typeface="B Nazanin" panose="00000400000000000000" pitchFamily="2" charset="-78"/>
              </a:rPr>
              <a:t>گرم در 100 میلی لیتر آب</a:t>
            </a:r>
          </a:p>
          <a:p>
            <a:pPr algn="r">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3) مقدار کمی نمک در محلول برای جبران سدیم از دست رفته   </a:t>
            </a:r>
          </a:p>
          <a:p>
            <a:pPr algn="r">
              <a:lnSpc>
                <a:spcPct val="100000"/>
              </a:lnSpc>
              <a:buNone/>
            </a:pPr>
            <a:r>
              <a:rPr kumimoji="1" lang="fa-IR" altLang="en-US" sz="2400" dirty="0">
                <a:solidFill>
                  <a:schemeClr val="accent4">
                    <a:lumMod val="10000"/>
                  </a:schemeClr>
                </a:solidFill>
                <a:latin typeface="Verdana" pitchFamily="34" charset="0"/>
                <a:cs typeface="B Nazanin" panose="00000400000000000000" pitchFamily="2" charset="-78"/>
              </a:rPr>
              <a:t>4) باید این محلول به مرور مصرف شود</a:t>
            </a:r>
            <a:endParaRPr kumimoji="1" lang="en-US" altLang="en-US" sz="2400" dirty="0">
              <a:solidFill>
                <a:schemeClr val="accent4">
                  <a:lumMod val="10000"/>
                </a:schemeClr>
              </a:solidFill>
              <a:latin typeface="Verdana" pitchFamily="34" charset="0"/>
              <a:cs typeface="B Nazanin" panose="00000400000000000000" pitchFamily="2" charset="-78"/>
            </a:endParaRPr>
          </a:p>
        </p:txBody>
      </p:sp>
      <p:sp>
        <p:nvSpPr>
          <p:cNvPr id="27651" name="Rectangle 3"/>
          <p:cNvSpPr>
            <a:spLocks noChangeArrowheads="1"/>
          </p:cNvSpPr>
          <p:nvPr/>
        </p:nvSpPr>
        <p:spPr bwMode="auto">
          <a:xfrm>
            <a:off x="166254" y="6049963"/>
            <a:ext cx="11873345" cy="5492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nchor="b"/>
          <a:lstStyle>
            <a:lvl1pPr marL="342900" indent="-342900">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marL="228600" indent="-228600" algn="r" eaLnBrk="1" hangingPunct="1">
              <a:spcBef>
                <a:spcPts val="1000"/>
              </a:spcBef>
              <a:buClr>
                <a:srgbClr val="99CC00"/>
              </a:buClr>
              <a:buSzPct val="75000"/>
            </a:pPr>
            <a:r>
              <a:rPr kumimoji="1" lang="fa-IR" altLang="en-US" sz="2800" dirty="0">
                <a:solidFill>
                  <a:schemeClr val="accent4">
                    <a:lumMod val="10000"/>
                  </a:schemeClr>
                </a:solidFill>
                <a:latin typeface="Verdana" pitchFamily="34" charset="0"/>
                <a:cs typeface="B Nazanin" panose="00000400000000000000" pitchFamily="2" charset="-78"/>
              </a:rPr>
              <a:t>  مایع مورد تایید در حین ورزش چه ویژگی هایی دارد؟</a:t>
            </a:r>
          </a:p>
        </p:txBody>
      </p:sp>
    </p:spTree>
    <p:extLst>
      <p:ext uri="{BB962C8B-B14F-4D97-AF65-F5344CB8AC3E}">
        <p14:creationId xmlns:p14="http://schemas.microsoft.com/office/powerpoint/2010/main" val="34461052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idx="1"/>
          </p:nvPr>
        </p:nvSpPr>
        <p:spPr>
          <a:xfrm>
            <a:off x="228600" y="609600"/>
            <a:ext cx="11734800" cy="4392613"/>
          </a:xfrm>
        </p:spPr>
        <p:txBody>
          <a:bodyPr>
            <a:noAutofit/>
          </a:bodyPr>
          <a:lstStyle/>
          <a:p>
            <a:pPr algn="r">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تغذیه پس از مسابقه</a:t>
            </a:r>
          </a:p>
          <a:p>
            <a:pPr algn="r">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بلافاصله پس از مسابقه چون احساس خستگی زیاد و حرارت بدن بالا است میل به غذا کمتر </a:t>
            </a:r>
            <a:r>
              <a:rPr kumimoji="1" lang="fa-IR" altLang="en-US" sz="2400" dirty="0" smtClean="0">
                <a:solidFill>
                  <a:schemeClr val="accent4">
                    <a:lumMod val="10000"/>
                  </a:schemeClr>
                </a:solidFill>
                <a:latin typeface="Verdana" pitchFamily="34" charset="0"/>
                <a:cs typeface="B Nazanin" panose="00000400000000000000" pitchFamily="2" charset="-78"/>
              </a:rPr>
              <a:t>است، </a:t>
            </a:r>
            <a:r>
              <a:rPr kumimoji="1" lang="fa-IR" altLang="en-US" sz="2400" dirty="0">
                <a:solidFill>
                  <a:schemeClr val="accent4">
                    <a:lumMod val="10000"/>
                  </a:schemeClr>
                </a:solidFill>
                <a:latin typeface="Verdana" pitchFamily="34" charset="0"/>
                <a:cs typeface="B Nazanin" panose="00000400000000000000" pitchFamily="2" charset="-78"/>
              </a:rPr>
              <a:t>افزایش حرارت باعث انبساط معده و مرکز گرسنگی در هیپوتالاموس تحریک نمی شود</a:t>
            </a:r>
          </a:p>
          <a:p>
            <a:pPr algn="r">
              <a:lnSpc>
                <a:spcPct val="100000"/>
              </a:lnSpc>
              <a:buFont typeface="Wingdings" panose="05000000000000000000" pitchFamily="2" charset="2"/>
              <a:buNone/>
            </a:pPr>
            <a:r>
              <a:rPr kumimoji="1" lang="fa-IR" altLang="en-US" sz="2400" dirty="0" smtClean="0">
                <a:solidFill>
                  <a:schemeClr val="accent4">
                    <a:lumMod val="10000"/>
                  </a:schemeClr>
                </a:solidFill>
                <a:latin typeface="Verdana" pitchFamily="34" charset="0"/>
                <a:cs typeface="B Nazanin" panose="00000400000000000000" pitchFamily="2" charset="-78"/>
              </a:rPr>
              <a:t>در </a:t>
            </a:r>
            <a:r>
              <a:rPr kumimoji="1" lang="fa-IR" altLang="en-US" sz="2400" dirty="0">
                <a:solidFill>
                  <a:schemeClr val="accent4">
                    <a:lumMod val="10000"/>
                  </a:schemeClr>
                </a:solidFill>
                <a:latin typeface="Verdana" pitchFamily="34" charset="0"/>
                <a:cs typeface="B Nazanin" panose="00000400000000000000" pitchFamily="2" charset="-78"/>
              </a:rPr>
              <a:t>این زمان بهترین غذا آب میوه و نوشابه های حاوی املاح معدنی و ویتامین است</a:t>
            </a:r>
          </a:p>
          <a:p>
            <a:pPr algn="r">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پس از یک ساعت از مسابقه یک رژیم متعادل و مخلوط مناسب است</a:t>
            </a:r>
          </a:p>
          <a:p>
            <a:pPr algn="r">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برای بازسازی ذخایر گلیکوژنی تا 2 روز غذای پرکربوهیدرات باید مصرف شود.</a:t>
            </a:r>
          </a:p>
          <a:p>
            <a:pPr algn="r">
              <a:lnSpc>
                <a:spcPct val="100000"/>
              </a:lnSpc>
              <a:buFont typeface="Wingdings" panose="05000000000000000000" pitchFamily="2" charset="2"/>
              <a:buNone/>
            </a:pPr>
            <a:r>
              <a:rPr kumimoji="1" lang="fa-IR" altLang="en-US" sz="2400" dirty="0">
                <a:solidFill>
                  <a:schemeClr val="accent4">
                    <a:lumMod val="10000"/>
                  </a:schemeClr>
                </a:solidFill>
                <a:latin typeface="Verdana" pitchFamily="34" charset="0"/>
                <a:cs typeface="B Nazanin" panose="00000400000000000000" pitchFamily="2" charset="-78"/>
              </a:rPr>
              <a:t>مصرف غذاهای پرچرب و پرپروتئین بازسازی کامل گلیکوژن را تا یک هفته به تأخیر می اندازد</a:t>
            </a:r>
            <a:endParaRPr kumimoji="1" lang="en-US" altLang="en-US" sz="2400" dirty="0">
              <a:solidFill>
                <a:schemeClr val="accent4">
                  <a:lumMod val="10000"/>
                </a:schemeClr>
              </a:solidFill>
              <a:latin typeface="Verdana" pitchFamily="34" charset="0"/>
              <a:cs typeface="B Nazanin" panose="00000400000000000000" pitchFamily="2" charset="-78"/>
            </a:endParaRPr>
          </a:p>
        </p:txBody>
      </p:sp>
      <p:sp>
        <p:nvSpPr>
          <p:cNvPr id="28675" name="Rectangle 3"/>
          <p:cNvSpPr>
            <a:spLocks noChangeArrowheads="1"/>
          </p:cNvSpPr>
          <p:nvPr/>
        </p:nvSpPr>
        <p:spPr bwMode="auto">
          <a:xfrm>
            <a:off x="1066800" y="6096000"/>
            <a:ext cx="10744200" cy="542926"/>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nchor="b"/>
          <a:lstStyle>
            <a:lvl1pPr>
              <a:defRPr sz="2400">
                <a:solidFill>
                  <a:schemeClr val="tx1"/>
                </a:solidFill>
                <a:latin typeface="Times New Roman" panose="02020603050405020304" pitchFamily="18" charset="0"/>
                <a:cs typeface="Arial" panose="020B0604020202020204" pitchFamily="34" charset="0"/>
              </a:defRPr>
            </a:lvl1pPr>
            <a:lvl2pPr marL="742950" indent="-285750">
              <a:defRPr sz="2400">
                <a:solidFill>
                  <a:schemeClr val="tx1"/>
                </a:solidFill>
                <a:latin typeface="Times New Roman" panose="02020603050405020304" pitchFamily="18" charset="0"/>
                <a:cs typeface="Arial" panose="020B0604020202020204" pitchFamily="34" charset="0"/>
              </a:defRPr>
            </a:lvl2pPr>
            <a:lvl3pPr marL="1143000" indent="-228600">
              <a:defRPr sz="2400">
                <a:solidFill>
                  <a:schemeClr val="tx1"/>
                </a:solidFill>
                <a:latin typeface="Times New Roman" panose="02020603050405020304" pitchFamily="18" charset="0"/>
                <a:cs typeface="Arial" panose="020B0604020202020204" pitchFamily="34" charset="0"/>
              </a:defRPr>
            </a:lvl3pPr>
            <a:lvl4pPr marL="1600200" indent="-228600">
              <a:defRPr sz="2400">
                <a:solidFill>
                  <a:schemeClr val="tx1"/>
                </a:solidFill>
                <a:latin typeface="Times New Roman" panose="02020603050405020304" pitchFamily="18" charset="0"/>
                <a:cs typeface="Arial" panose="020B0604020202020204" pitchFamily="34" charset="0"/>
              </a:defRPr>
            </a:lvl4pPr>
            <a:lvl5pPr marL="2057400" indent="-228600">
              <a:defRPr sz="24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Arial" panose="020B0604020202020204" pitchFamily="34" charset="0"/>
              </a:defRPr>
            </a:lvl9pPr>
          </a:lstStyle>
          <a:p>
            <a:pPr algn="r">
              <a:lnSpc>
                <a:spcPct val="140000"/>
              </a:lnSpc>
              <a:buFont typeface="Wingdings" panose="05000000000000000000" pitchFamily="2" charset="2"/>
              <a:buNone/>
            </a:pPr>
            <a:r>
              <a:rPr kumimoji="1" lang="fa-IR" altLang="en-US" sz="2800" dirty="0">
                <a:solidFill>
                  <a:schemeClr val="accent4">
                    <a:lumMod val="10000"/>
                  </a:schemeClr>
                </a:solidFill>
                <a:latin typeface="Verdana" pitchFamily="34" charset="0"/>
                <a:cs typeface="B Nazanin" panose="00000400000000000000" pitchFamily="2" charset="-78"/>
              </a:rPr>
              <a:t>  تغذیه پس از مسابقه را به صورت مختصر شرح دهید.</a:t>
            </a:r>
          </a:p>
        </p:txBody>
      </p:sp>
    </p:spTree>
    <p:extLst>
      <p:ext uri="{BB962C8B-B14F-4D97-AF65-F5344CB8AC3E}">
        <p14:creationId xmlns:p14="http://schemas.microsoft.com/office/powerpoint/2010/main" val="23817409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idx="1"/>
          </p:nvPr>
        </p:nvSpPr>
        <p:spPr>
          <a:xfrm>
            <a:off x="228600" y="642939"/>
            <a:ext cx="11506200" cy="5072061"/>
          </a:xfrm>
        </p:spPr>
        <p:txBody>
          <a:bodyPr>
            <a:noAutofit/>
          </a:bodyPr>
          <a:lstStyle/>
          <a:p>
            <a:pPr algn="r" rtl="1">
              <a:lnSpc>
                <a:spcPct val="100000"/>
              </a:lnSpc>
              <a:buFont typeface="Wingdings" panose="05000000000000000000" pitchFamily="2" charset="2"/>
              <a:buNone/>
            </a:pPr>
            <a:r>
              <a:rPr kumimoji="1" lang="fa-IR" altLang="en-US" dirty="0">
                <a:solidFill>
                  <a:schemeClr val="accent4">
                    <a:lumMod val="10000"/>
                  </a:schemeClr>
                </a:solidFill>
                <a:latin typeface="Verdana" pitchFamily="34" charset="0"/>
                <a:cs typeface="B Nazanin" panose="00000400000000000000" pitchFamily="2" charset="-78"/>
              </a:rPr>
              <a:t>تغذیه مناسب</a:t>
            </a:r>
          </a:p>
          <a:p>
            <a:pPr algn="r" rtl="1">
              <a:lnSpc>
                <a:spcPct val="100000"/>
              </a:lnSpc>
              <a:buFont typeface="Wingdings" panose="05000000000000000000" pitchFamily="2" charset="2"/>
              <a:buNone/>
            </a:pPr>
            <a:r>
              <a:rPr kumimoji="1" lang="fa-IR" altLang="en-US" dirty="0">
                <a:solidFill>
                  <a:schemeClr val="accent4">
                    <a:lumMod val="10000"/>
                  </a:schemeClr>
                </a:solidFill>
                <a:latin typeface="Verdana" pitchFamily="34" charset="0"/>
                <a:cs typeface="B Nazanin" panose="00000400000000000000" pitchFamily="2" charset="-78"/>
              </a:rPr>
              <a:t>تغذیه باید به اندازه ای باشد که نیازهای متابولیک بدن را تأمین کند.</a:t>
            </a:r>
          </a:p>
          <a:p>
            <a:pPr algn="r" rtl="1">
              <a:lnSpc>
                <a:spcPct val="100000"/>
              </a:lnSpc>
              <a:buFont typeface="Wingdings" panose="05000000000000000000" pitchFamily="2" charset="2"/>
              <a:buNone/>
            </a:pPr>
            <a:r>
              <a:rPr kumimoji="1" lang="fa-IR" altLang="en-US" dirty="0">
                <a:solidFill>
                  <a:schemeClr val="accent4">
                    <a:lumMod val="10000"/>
                  </a:schemeClr>
                </a:solidFill>
                <a:latin typeface="Verdana" pitchFamily="34" charset="0"/>
                <a:cs typeface="B Nazanin" panose="00000400000000000000" pitchFamily="2" charset="-78"/>
              </a:rPr>
              <a:t>اگر بیش از نیاز فرد باشد موجب چاقی می شود</a:t>
            </a:r>
          </a:p>
          <a:p>
            <a:pPr algn="r" rtl="1">
              <a:lnSpc>
                <a:spcPct val="100000"/>
              </a:lnSpc>
              <a:buFont typeface="Wingdings" panose="05000000000000000000" pitchFamily="2" charset="2"/>
              <a:buNone/>
            </a:pPr>
            <a:r>
              <a:rPr kumimoji="1" lang="fa-IR" altLang="en-US" dirty="0">
                <a:solidFill>
                  <a:schemeClr val="accent4">
                    <a:lumMod val="10000"/>
                  </a:schemeClr>
                </a:solidFill>
                <a:latin typeface="Verdana" pitchFamily="34" charset="0"/>
                <a:cs typeface="B Nazanin" panose="00000400000000000000" pitchFamily="2" charset="-78"/>
              </a:rPr>
              <a:t>احتیاجات انرژی افراد یکسان نیست و بستگی به </a:t>
            </a:r>
          </a:p>
          <a:p>
            <a:pPr algn="r" rtl="1">
              <a:lnSpc>
                <a:spcPct val="100000"/>
              </a:lnSpc>
              <a:buFont typeface="Wingdings" panose="05000000000000000000" pitchFamily="2" charset="2"/>
              <a:buNone/>
            </a:pPr>
            <a:r>
              <a:rPr kumimoji="1" lang="fa-IR" altLang="en-US" dirty="0">
                <a:solidFill>
                  <a:schemeClr val="accent4">
                    <a:lumMod val="10000"/>
                  </a:schemeClr>
                </a:solidFill>
                <a:latin typeface="Verdana" pitchFamily="34" charset="0"/>
                <a:cs typeface="B Nazanin" panose="00000400000000000000" pitchFamily="2" charset="-78"/>
              </a:rPr>
              <a:t>1) سن     2) جنس     3) جثه     4) وزن     5) قد</a:t>
            </a:r>
          </a:p>
          <a:p>
            <a:pPr algn="r" rtl="1">
              <a:lnSpc>
                <a:spcPct val="100000"/>
              </a:lnSpc>
              <a:buFont typeface="Wingdings" panose="05000000000000000000" pitchFamily="2" charset="2"/>
              <a:buNone/>
            </a:pPr>
            <a:r>
              <a:rPr kumimoji="1" lang="fa-IR" altLang="en-US" dirty="0">
                <a:solidFill>
                  <a:schemeClr val="accent4">
                    <a:lumMod val="10000"/>
                  </a:schemeClr>
                </a:solidFill>
                <a:latin typeface="Verdana" pitchFamily="34" charset="0"/>
                <a:cs typeface="B Nazanin" panose="00000400000000000000" pitchFamily="2" charset="-78"/>
              </a:rPr>
              <a:t>6) وزن سلامت عمومی     7) وضع بهداشت جامعه   8) شغل افراد</a:t>
            </a:r>
          </a:p>
          <a:p>
            <a:pPr algn="r" rtl="1">
              <a:lnSpc>
                <a:spcPct val="100000"/>
              </a:lnSpc>
              <a:buFont typeface="Wingdings" panose="05000000000000000000" pitchFamily="2" charset="2"/>
              <a:buNone/>
            </a:pPr>
            <a:r>
              <a:rPr kumimoji="1" lang="fa-IR" altLang="en-US" dirty="0">
                <a:solidFill>
                  <a:schemeClr val="accent4">
                    <a:lumMod val="10000"/>
                  </a:schemeClr>
                </a:solidFill>
                <a:latin typeface="Verdana" pitchFamily="34" charset="0"/>
                <a:cs typeface="B Nazanin" panose="00000400000000000000" pitchFamily="2" charset="-78"/>
              </a:rPr>
              <a:t>9) نوع فعالیت ورزشی</a:t>
            </a:r>
          </a:p>
          <a:p>
            <a:pPr algn="r" rtl="1">
              <a:lnSpc>
                <a:spcPct val="100000"/>
              </a:lnSpc>
              <a:buFont typeface="Wingdings" panose="05000000000000000000" pitchFamily="2" charset="2"/>
              <a:buNone/>
            </a:pPr>
            <a:r>
              <a:rPr kumimoji="1" lang="fa-IR" altLang="en-US" dirty="0">
                <a:solidFill>
                  <a:schemeClr val="accent4">
                    <a:lumMod val="10000"/>
                  </a:schemeClr>
                </a:solidFill>
                <a:latin typeface="Verdana" pitchFamily="34" charset="0"/>
                <a:cs typeface="B Nazanin" panose="00000400000000000000" pitchFamily="2" charset="-78"/>
              </a:rPr>
              <a:t>یک غذای متعادل باید شامل 15% پروتئین     35% چربی     50% قند</a:t>
            </a:r>
            <a:endParaRPr kumimoji="1" lang="en-US" altLang="en-US" dirty="0">
              <a:solidFill>
                <a:schemeClr val="accent4">
                  <a:lumMod val="10000"/>
                </a:schemeClr>
              </a:solidFill>
              <a:latin typeface="Verdana" pitchFamily="34" charset="0"/>
              <a:cs typeface="B Nazanin" panose="00000400000000000000" pitchFamily="2" charset="-78"/>
            </a:endParaRPr>
          </a:p>
        </p:txBody>
      </p:sp>
    </p:spTree>
    <p:extLst>
      <p:ext uri="{BB962C8B-B14F-4D97-AF65-F5344CB8AC3E}">
        <p14:creationId xmlns:p14="http://schemas.microsoft.com/office/powerpoint/2010/main" val="25016215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idx="1"/>
          </p:nvPr>
        </p:nvSpPr>
        <p:spPr>
          <a:xfrm>
            <a:off x="26831" y="457200"/>
            <a:ext cx="11887200" cy="5038723"/>
          </a:xfrm>
        </p:spPr>
        <p:txBody>
          <a:bodyPr>
            <a:noAutofit/>
          </a:bodyPr>
          <a:lstStyle/>
          <a:p>
            <a:pPr algn="r" rtl="1">
              <a:lnSpc>
                <a:spcPct val="100000"/>
              </a:lnSpc>
              <a:buFont typeface="Wingdings" panose="05000000000000000000" pitchFamily="2" charset="2"/>
              <a:buNone/>
            </a:pPr>
            <a:r>
              <a:rPr kumimoji="1" lang="fa-IR" altLang="en-US" dirty="0">
                <a:solidFill>
                  <a:schemeClr val="accent4">
                    <a:lumMod val="10000"/>
                  </a:schemeClr>
                </a:solidFill>
                <a:latin typeface="Verdana" pitchFamily="34" charset="0"/>
                <a:cs typeface="B Nazanin" panose="00000400000000000000" pitchFamily="2" charset="-78"/>
              </a:rPr>
              <a:t>تنظیم غذای مصرفی شامل 2 بخش است :</a:t>
            </a:r>
          </a:p>
          <a:p>
            <a:pPr algn="r" rtl="1">
              <a:lnSpc>
                <a:spcPct val="100000"/>
              </a:lnSpc>
              <a:buFont typeface="Wingdings" panose="05000000000000000000" pitchFamily="2" charset="2"/>
              <a:buNone/>
            </a:pPr>
            <a:r>
              <a:rPr kumimoji="1" lang="fa-IR" altLang="en-US" dirty="0">
                <a:solidFill>
                  <a:schemeClr val="accent4">
                    <a:lumMod val="10000"/>
                  </a:schemeClr>
                </a:solidFill>
                <a:latin typeface="Verdana" pitchFamily="34" charset="0"/>
                <a:cs typeface="B Nazanin" panose="00000400000000000000" pitchFamily="2" charset="-78"/>
              </a:rPr>
              <a:t>الف) تنظیم تغذیه ای                 ب) تنظیم گوارشی</a:t>
            </a:r>
          </a:p>
          <a:p>
            <a:pPr algn="r" rtl="1">
              <a:lnSpc>
                <a:spcPct val="100000"/>
              </a:lnSpc>
              <a:buFont typeface="Wingdings" panose="05000000000000000000" pitchFamily="2" charset="2"/>
              <a:buNone/>
            </a:pPr>
            <a:r>
              <a:rPr kumimoji="1" lang="fa-IR" altLang="en-US" dirty="0">
                <a:solidFill>
                  <a:schemeClr val="accent4">
                    <a:lumMod val="10000"/>
                  </a:schemeClr>
                </a:solidFill>
                <a:latin typeface="Verdana" pitchFamily="34" charset="0"/>
                <a:cs typeface="B Nazanin" panose="00000400000000000000" pitchFamily="2" charset="-78"/>
              </a:rPr>
              <a:t>الف) مرکز تنظیم تغذیه ای در هیپوتالاموس قرار دارد</a:t>
            </a:r>
          </a:p>
          <a:p>
            <a:pPr algn="r" rtl="1">
              <a:lnSpc>
                <a:spcPct val="100000"/>
              </a:lnSpc>
              <a:buFont typeface="Wingdings" panose="05000000000000000000" pitchFamily="2" charset="2"/>
              <a:buNone/>
            </a:pPr>
            <a:r>
              <a:rPr kumimoji="1" lang="fa-IR" altLang="en-US" dirty="0">
                <a:solidFill>
                  <a:schemeClr val="accent4">
                    <a:lumMod val="10000"/>
                  </a:schemeClr>
                </a:solidFill>
                <a:latin typeface="Verdana" pitchFamily="34" charset="0"/>
                <a:cs typeface="B Nazanin" panose="00000400000000000000" pitchFamily="2" charset="-78"/>
              </a:rPr>
              <a:t>1) غلظت گلوکز خون ← تأثیر بر مرکز سیری و گرسنگی هیپوتالاموس می گذارد</a:t>
            </a:r>
          </a:p>
          <a:p>
            <a:pPr algn="r" rtl="1">
              <a:lnSpc>
                <a:spcPct val="100000"/>
              </a:lnSpc>
              <a:buFont typeface="Wingdings" panose="05000000000000000000" pitchFamily="2" charset="2"/>
              <a:buNone/>
            </a:pPr>
            <a:r>
              <a:rPr kumimoji="1" lang="fa-IR" altLang="en-US" dirty="0">
                <a:solidFill>
                  <a:schemeClr val="accent4">
                    <a:lumMod val="10000"/>
                  </a:schemeClr>
                </a:solidFill>
                <a:latin typeface="Verdana" pitchFamily="34" charset="0"/>
                <a:cs typeface="B Nazanin" panose="00000400000000000000" pitchFamily="2" charset="-78"/>
              </a:rPr>
              <a:t>2) غلظت اسید آمینه ← تأثیر بر مرکز سیری و گرسنگی هیپوتالاموس می گذارد</a:t>
            </a:r>
          </a:p>
          <a:p>
            <a:pPr algn="r" rtl="1">
              <a:lnSpc>
                <a:spcPct val="100000"/>
              </a:lnSpc>
              <a:buFont typeface="Wingdings" panose="05000000000000000000" pitchFamily="2" charset="2"/>
              <a:buNone/>
            </a:pPr>
            <a:r>
              <a:rPr kumimoji="1" lang="fa-IR" altLang="en-US" dirty="0">
                <a:solidFill>
                  <a:schemeClr val="accent4">
                    <a:lumMod val="10000"/>
                  </a:schemeClr>
                </a:solidFill>
                <a:latin typeface="Verdana" pitchFamily="34" charset="0"/>
                <a:cs typeface="B Nazanin" panose="00000400000000000000" pitchFamily="2" charset="-78"/>
              </a:rPr>
              <a:t>3) توده ذخایر چربی ← هر چه بیشتر باشد میزان تغذیه کاهش می یابد </a:t>
            </a:r>
          </a:p>
          <a:p>
            <a:pPr algn="r" rtl="1">
              <a:lnSpc>
                <a:spcPct val="100000"/>
              </a:lnSpc>
              <a:buFont typeface="Wingdings" panose="05000000000000000000" pitchFamily="2" charset="2"/>
              <a:buNone/>
            </a:pPr>
            <a:r>
              <a:rPr kumimoji="1" lang="fa-IR" altLang="en-US" dirty="0">
                <a:solidFill>
                  <a:schemeClr val="accent4">
                    <a:lumMod val="10000"/>
                  </a:schemeClr>
                </a:solidFill>
                <a:latin typeface="Verdana" pitchFamily="34" charset="0"/>
                <a:cs typeface="B Nazanin" panose="00000400000000000000" pitchFamily="2" charset="-78"/>
              </a:rPr>
              <a:t>4) تغییرات دما ← افزایش دما مرکز سیری را تحریک می کند</a:t>
            </a:r>
          </a:p>
          <a:p>
            <a:pPr algn="r" rtl="1">
              <a:lnSpc>
                <a:spcPct val="100000"/>
              </a:lnSpc>
              <a:buFont typeface="Wingdings" panose="05000000000000000000" pitchFamily="2" charset="2"/>
              <a:buNone/>
            </a:pPr>
            <a:r>
              <a:rPr kumimoji="1" lang="fa-IR" altLang="en-US" dirty="0">
                <a:solidFill>
                  <a:schemeClr val="accent4">
                    <a:lumMod val="10000"/>
                  </a:schemeClr>
                </a:solidFill>
                <a:latin typeface="Verdana" pitchFamily="34" charset="0"/>
                <a:cs typeface="B Nazanin" panose="00000400000000000000" pitchFamily="2" charset="-78"/>
              </a:rPr>
              <a:t>5) تغییرات در ذخایر بدنی</a:t>
            </a:r>
            <a:endParaRPr kumimoji="1" lang="en-US" altLang="en-US" dirty="0">
              <a:solidFill>
                <a:schemeClr val="accent4">
                  <a:lumMod val="10000"/>
                </a:schemeClr>
              </a:solidFill>
              <a:latin typeface="Verdana" pitchFamily="34" charset="0"/>
              <a:cs typeface="B Nazanin" panose="00000400000000000000" pitchFamily="2" charset="-78"/>
            </a:endParaRPr>
          </a:p>
        </p:txBody>
      </p:sp>
    </p:spTree>
    <p:extLst>
      <p:ext uri="{BB962C8B-B14F-4D97-AF65-F5344CB8AC3E}">
        <p14:creationId xmlns:p14="http://schemas.microsoft.com/office/powerpoint/2010/main" val="39889870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Rectangle 2"/>
          <p:cNvSpPr>
            <a:spLocks noGrp="1" noChangeArrowheads="1"/>
          </p:cNvSpPr>
          <p:nvPr>
            <p:ph idx="1"/>
          </p:nvPr>
        </p:nvSpPr>
        <p:spPr>
          <a:xfrm>
            <a:off x="228600" y="76200"/>
            <a:ext cx="11658600" cy="6629400"/>
          </a:xfrm>
        </p:spPr>
        <p:txBody>
          <a:bodyPr>
            <a:normAutofit fontScale="70000" lnSpcReduction="20000"/>
          </a:bodyPr>
          <a:lstStyle/>
          <a:p>
            <a:pPr algn="r" rtl="1">
              <a:lnSpc>
                <a:spcPct val="120000"/>
              </a:lnSpc>
              <a:buFont typeface="Wingdings" panose="05000000000000000000" pitchFamily="2" charset="2"/>
              <a:buNone/>
            </a:pPr>
            <a:r>
              <a:rPr kumimoji="1" lang="fa-IR" altLang="en-US" sz="3800" dirty="0">
                <a:solidFill>
                  <a:schemeClr val="accent4">
                    <a:lumMod val="10000"/>
                  </a:schemeClr>
                </a:solidFill>
                <a:latin typeface="Verdana" pitchFamily="34" charset="0"/>
                <a:cs typeface="B Nazanin" panose="00000400000000000000" pitchFamily="2" charset="-78"/>
              </a:rPr>
              <a:t>ب) تنظیم گوارشی</a:t>
            </a:r>
          </a:p>
          <a:p>
            <a:pPr algn="r" rtl="1">
              <a:lnSpc>
                <a:spcPct val="120000"/>
              </a:lnSpc>
              <a:buFont typeface="Wingdings" panose="05000000000000000000" pitchFamily="2" charset="2"/>
              <a:buNone/>
            </a:pPr>
            <a:r>
              <a:rPr kumimoji="1" lang="fa-IR" altLang="en-US" sz="3800" dirty="0">
                <a:solidFill>
                  <a:schemeClr val="accent4">
                    <a:lumMod val="10000"/>
                  </a:schemeClr>
                </a:solidFill>
                <a:latin typeface="Verdana" pitchFamily="34" charset="0"/>
                <a:cs typeface="B Nazanin" panose="00000400000000000000" pitchFamily="2" charset="-78"/>
              </a:rPr>
              <a:t>1) اتساع لوله گوارش (معده و </a:t>
            </a:r>
            <a:r>
              <a:rPr kumimoji="1" lang="fa-IR" altLang="en-US" sz="3800" dirty="0" smtClean="0">
                <a:solidFill>
                  <a:schemeClr val="accent4">
                    <a:lumMod val="10000"/>
                  </a:schemeClr>
                </a:solidFill>
                <a:latin typeface="Verdana" pitchFamily="34" charset="0"/>
                <a:cs typeface="B Nazanin" panose="00000400000000000000" pitchFamily="2" charset="-78"/>
              </a:rPr>
              <a:t>روده) </a:t>
            </a:r>
            <a:r>
              <a:rPr kumimoji="1" lang="fa-IR" altLang="en-US" sz="3800" dirty="0">
                <a:solidFill>
                  <a:schemeClr val="accent4">
                    <a:lumMod val="10000"/>
                  </a:schemeClr>
                </a:solidFill>
                <a:latin typeface="Verdana" pitchFamily="34" charset="0"/>
                <a:cs typeface="B Nazanin" panose="00000400000000000000" pitchFamily="2" charset="-78"/>
              </a:rPr>
              <a:t>← تحریک مرکز سیری</a:t>
            </a:r>
          </a:p>
          <a:p>
            <a:pPr algn="r" rtl="1">
              <a:lnSpc>
                <a:spcPct val="120000"/>
              </a:lnSpc>
              <a:buFont typeface="Wingdings" panose="05000000000000000000" pitchFamily="2" charset="2"/>
              <a:buNone/>
            </a:pPr>
            <a:r>
              <a:rPr kumimoji="1" lang="fa-IR" altLang="en-US" sz="3800" dirty="0">
                <a:solidFill>
                  <a:schemeClr val="accent4">
                    <a:lumMod val="10000"/>
                  </a:schemeClr>
                </a:solidFill>
                <a:latin typeface="Verdana" pitchFamily="34" charset="0"/>
                <a:cs typeface="B Nazanin" panose="00000400000000000000" pitchFamily="2" charset="-78"/>
              </a:rPr>
              <a:t>2) نوع غذا در زمان خروج از معده </a:t>
            </a:r>
          </a:p>
          <a:p>
            <a:pPr algn="r" rtl="1">
              <a:lnSpc>
                <a:spcPct val="120000"/>
              </a:lnSpc>
              <a:buFont typeface="Wingdings" panose="05000000000000000000" pitchFamily="2" charset="2"/>
              <a:buNone/>
            </a:pPr>
            <a:endParaRPr kumimoji="1" lang="fa-IR" altLang="en-US" sz="3800" dirty="0">
              <a:solidFill>
                <a:schemeClr val="accent4">
                  <a:lumMod val="10000"/>
                </a:schemeClr>
              </a:solidFill>
              <a:latin typeface="Verdana" pitchFamily="34" charset="0"/>
              <a:cs typeface="B Nazanin" panose="00000400000000000000" pitchFamily="2" charset="-78"/>
            </a:endParaRPr>
          </a:p>
          <a:p>
            <a:pPr algn="r" rtl="1">
              <a:lnSpc>
                <a:spcPct val="120000"/>
              </a:lnSpc>
              <a:buFont typeface="Wingdings" panose="05000000000000000000" pitchFamily="2" charset="2"/>
              <a:buNone/>
            </a:pPr>
            <a:r>
              <a:rPr kumimoji="1" lang="fa-IR" altLang="en-US" sz="3800" dirty="0">
                <a:solidFill>
                  <a:schemeClr val="accent4">
                    <a:lumMod val="10000"/>
                  </a:schemeClr>
                </a:solidFill>
                <a:latin typeface="Verdana" pitchFamily="34" charset="0"/>
                <a:cs typeface="B Nazanin" panose="00000400000000000000" pitchFamily="2" charset="-78"/>
              </a:rPr>
              <a:t>وزن خالص ← وزن بدون چربی ← وزن توده عضلانی</a:t>
            </a:r>
          </a:p>
          <a:p>
            <a:pPr algn="r" rtl="1">
              <a:lnSpc>
                <a:spcPct val="120000"/>
              </a:lnSpc>
              <a:buFont typeface="Wingdings" panose="05000000000000000000" pitchFamily="2" charset="2"/>
              <a:buNone/>
            </a:pPr>
            <a:r>
              <a:rPr kumimoji="1" lang="fa-IR" altLang="en-US" sz="3800" dirty="0">
                <a:solidFill>
                  <a:schemeClr val="accent4">
                    <a:lumMod val="10000"/>
                  </a:schemeClr>
                </a:solidFill>
                <a:latin typeface="Verdana" pitchFamily="34" charset="0"/>
                <a:cs typeface="B Nazanin" panose="00000400000000000000" pitchFamily="2" charset="-78"/>
              </a:rPr>
              <a:t>وزن کل ← وزن با چربی</a:t>
            </a:r>
          </a:p>
          <a:p>
            <a:pPr algn="r" rtl="1">
              <a:lnSpc>
                <a:spcPct val="120000"/>
              </a:lnSpc>
              <a:buFont typeface="Wingdings" panose="05000000000000000000" pitchFamily="2" charset="2"/>
              <a:buNone/>
            </a:pPr>
            <a:r>
              <a:rPr kumimoji="1" lang="fa-IR" altLang="en-US" sz="3800" dirty="0">
                <a:solidFill>
                  <a:schemeClr val="accent4">
                    <a:lumMod val="10000"/>
                  </a:schemeClr>
                </a:solidFill>
                <a:latin typeface="Verdana" pitchFamily="34" charset="0"/>
                <a:cs typeface="B Nazanin" panose="00000400000000000000" pitchFamily="2" charset="-78"/>
              </a:rPr>
              <a:t>وزن مطلوب ← مناسب ترین روش ← تعیین چربی زیر پوست ← توسط کالیپر</a:t>
            </a:r>
          </a:p>
          <a:p>
            <a:pPr algn="r" rtl="1">
              <a:lnSpc>
                <a:spcPct val="120000"/>
              </a:lnSpc>
              <a:buFont typeface="Wingdings" panose="05000000000000000000" pitchFamily="2" charset="2"/>
              <a:buNone/>
            </a:pPr>
            <a:r>
              <a:rPr kumimoji="1" lang="fa-IR" altLang="en-US" sz="3800" dirty="0">
                <a:solidFill>
                  <a:schemeClr val="accent4">
                    <a:lumMod val="10000"/>
                  </a:schemeClr>
                </a:solidFill>
                <a:latin typeface="Verdana" pitchFamily="34" charset="0"/>
                <a:cs typeface="B Nazanin" panose="00000400000000000000" pitchFamily="2" charset="-78"/>
              </a:rPr>
              <a:t>مهمترین نقاط تعیین چربی زیر پوست  </a:t>
            </a:r>
          </a:p>
          <a:p>
            <a:pPr algn="r" rtl="1">
              <a:lnSpc>
                <a:spcPct val="120000"/>
              </a:lnSpc>
              <a:buFont typeface="Wingdings" panose="05000000000000000000" pitchFamily="2" charset="2"/>
              <a:buNone/>
            </a:pPr>
            <a:r>
              <a:rPr kumimoji="1" lang="fa-IR" altLang="en-US" sz="3800" dirty="0" smtClean="0">
                <a:solidFill>
                  <a:schemeClr val="accent4">
                    <a:lumMod val="10000"/>
                  </a:schemeClr>
                </a:solidFill>
                <a:latin typeface="Verdana" pitchFamily="34" charset="0"/>
                <a:cs typeface="B Nazanin" panose="00000400000000000000" pitchFamily="2" charset="-78"/>
              </a:rPr>
              <a:t>1) </a:t>
            </a:r>
            <a:r>
              <a:rPr kumimoji="1" lang="fa-IR" altLang="en-US" sz="3800" dirty="0">
                <a:solidFill>
                  <a:schemeClr val="accent4">
                    <a:lumMod val="10000"/>
                  </a:schemeClr>
                </a:solidFill>
                <a:latin typeface="Verdana" pitchFamily="34" charset="0"/>
                <a:cs typeface="B Nazanin" panose="00000400000000000000" pitchFamily="2" charset="-78"/>
              </a:rPr>
              <a:t>مردان ← نواحی سینه، شکم، ران، سه سر بازویی، زاویه تحتانی کتف</a:t>
            </a:r>
          </a:p>
          <a:p>
            <a:pPr algn="r" rtl="1">
              <a:lnSpc>
                <a:spcPct val="120000"/>
              </a:lnSpc>
              <a:buFont typeface="Wingdings" panose="05000000000000000000" pitchFamily="2" charset="2"/>
              <a:buNone/>
            </a:pPr>
            <a:r>
              <a:rPr kumimoji="1" lang="fa-IR" altLang="en-US" sz="3800" dirty="0">
                <a:solidFill>
                  <a:schemeClr val="accent4">
                    <a:lumMod val="10000"/>
                  </a:schemeClr>
                </a:solidFill>
                <a:latin typeface="Verdana" pitchFamily="34" charset="0"/>
                <a:cs typeface="B Nazanin" panose="00000400000000000000" pitchFamily="2" charset="-78"/>
              </a:rPr>
              <a:t> </a:t>
            </a:r>
            <a:r>
              <a:rPr kumimoji="1" lang="fa-IR" altLang="en-US" sz="3800" dirty="0" smtClean="0">
                <a:solidFill>
                  <a:schemeClr val="accent4">
                    <a:lumMod val="10000"/>
                  </a:schemeClr>
                </a:solidFill>
                <a:latin typeface="Verdana" pitchFamily="34" charset="0"/>
                <a:cs typeface="B Nazanin" panose="00000400000000000000" pitchFamily="2" charset="-78"/>
              </a:rPr>
              <a:t>2) </a:t>
            </a:r>
            <a:r>
              <a:rPr kumimoji="1" lang="fa-IR" altLang="en-US" sz="3800" dirty="0">
                <a:solidFill>
                  <a:schemeClr val="accent4">
                    <a:lumMod val="10000"/>
                  </a:schemeClr>
                </a:solidFill>
                <a:latin typeface="Verdana" pitchFamily="34" charset="0"/>
                <a:cs typeface="B Nazanin" panose="00000400000000000000" pitchFamily="2" charset="-78"/>
              </a:rPr>
              <a:t>زنان ← سه سر بازویی، فوق خاصره، ران </a:t>
            </a:r>
          </a:p>
          <a:p>
            <a:pPr algn="r" rtl="1">
              <a:lnSpc>
                <a:spcPct val="130000"/>
              </a:lnSpc>
              <a:buFont typeface="Wingdings" panose="05000000000000000000" pitchFamily="2" charset="2"/>
              <a:buNone/>
            </a:pPr>
            <a:r>
              <a:rPr lang="fa-IR" altLang="en-US" sz="1800" b="1" dirty="0">
                <a:cs typeface="Arial" panose="020B0604020202020204" pitchFamily="34" charset="0"/>
              </a:rPr>
              <a:t>                                             </a:t>
            </a:r>
            <a:endParaRPr lang="en-US" altLang="en-US" sz="1800" b="1" dirty="0">
              <a:cs typeface="Arial" panose="020B0604020202020204" pitchFamily="34" charset="0"/>
            </a:endParaRPr>
          </a:p>
        </p:txBody>
      </p:sp>
    </p:spTree>
    <p:extLst>
      <p:ext uri="{BB962C8B-B14F-4D97-AF65-F5344CB8AC3E}">
        <p14:creationId xmlns:p14="http://schemas.microsoft.com/office/powerpoint/2010/main" val="10491210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solidFill>
                  <a:srgbClr val="FF0000"/>
                </a:solidFill>
              </a:rPr>
              <a:t>منابع:</a:t>
            </a:r>
            <a:endParaRPr lang="en-US" dirty="0">
              <a:solidFill>
                <a:srgbClr val="FF0000"/>
              </a:solidFill>
            </a:endParaRPr>
          </a:p>
        </p:txBody>
      </p:sp>
      <p:sp>
        <p:nvSpPr>
          <p:cNvPr id="3" name="Content Placeholder 2"/>
          <p:cNvSpPr>
            <a:spLocks noGrp="1"/>
          </p:cNvSpPr>
          <p:nvPr>
            <p:ph idx="1"/>
          </p:nvPr>
        </p:nvSpPr>
        <p:spPr/>
        <p:txBody>
          <a:bodyPr/>
          <a:lstStyle/>
          <a:p>
            <a:pPr algn="r" rtl="1"/>
            <a:r>
              <a:rPr lang="fa-IR" dirty="0" smtClean="0"/>
              <a:t>1- تغذیه ورزشی. مقدمه ای بر تولید انرژی و عملکرد ورزشی. جاکندروپ و گلیسون.ترجمه رجبی، نوری وروحانی. انتشارات حتمی</a:t>
            </a:r>
          </a:p>
          <a:p>
            <a:pPr algn="r" rtl="1"/>
            <a:r>
              <a:rPr lang="fa-IR" dirty="0" smtClean="0"/>
              <a:t>2- راهبردهای تغذیه ای در فعالیت ورزشی و کنترل وزن.دکتر عباسعلی گائینی.انتشارات بامداد کتاب.</a:t>
            </a:r>
            <a:endParaRPr lang="en-US" dirty="0"/>
          </a:p>
        </p:txBody>
      </p:sp>
    </p:spTree>
    <p:extLst>
      <p:ext uri="{BB962C8B-B14F-4D97-AF65-F5344CB8AC3E}">
        <p14:creationId xmlns:p14="http://schemas.microsoft.com/office/powerpoint/2010/main" val="38889957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2677</TotalTime>
  <Words>8193</Words>
  <Application>Microsoft Office PowerPoint</Application>
  <PresentationFormat>Custom</PresentationFormat>
  <Paragraphs>788</Paragraphs>
  <Slides>92</Slides>
  <Notes>41</Notes>
  <HiddenSlides>0</HiddenSlides>
  <MMClips>0</MMClips>
  <ScaleCrop>false</ScaleCrop>
  <HeadingPairs>
    <vt:vector size="4" baseType="variant">
      <vt:variant>
        <vt:lpstr>Theme</vt:lpstr>
      </vt:variant>
      <vt:variant>
        <vt:i4>1</vt:i4>
      </vt:variant>
      <vt:variant>
        <vt:lpstr>Slide Titles</vt:lpstr>
      </vt:variant>
      <vt:variant>
        <vt:i4>92</vt:i4>
      </vt:variant>
    </vt:vector>
  </HeadingPairs>
  <TitlesOfParts>
    <vt:vector size="93" baseType="lpstr">
      <vt:lpstr>Office Theme</vt:lpstr>
      <vt:lpstr>به نام خداوند جان و خرد   تغذیه ورزشی </vt:lpstr>
      <vt:lpstr>تغذیه</vt:lpstr>
      <vt:lpstr>عملکرد غذا: </vt:lpstr>
      <vt:lpstr>PowerPoint Presentation</vt:lpstr>
      <vt:lpstr>PowerPoint Presentation</vt:lpstr>
      <vt:lpstr>شش مادۀ مغذی اصلی :</vt:lpstr>
      <vt:lpstr>PowerPoint Presentation</vt:lpstr>
      <vt:lpstr>PowerPoint Presentation</vt:lpstr>
      <vt:lpstr>تقسیم بندی کربوهیدرات:</vt:lpstr>
      <vt:lpstr>منوساکاریدها:</vt:lpstr>
      <vt:lpstr>دی ساکاریدها : </vt:lpstr>
      <vt:lpstr>PowerPoint Presentation</vt:lpstr>
      <vt:lpstr>الیگو ساکارید ها و پلی ساکارید ها:</vt:lpstr>
      <vt:lpstr>نشاسته:</vt:lpstr>
      <vt:lpstr>گلیکوژن:</vt:lpstr>
      <vt:lpstr>فیبر :</vt:lpstr>
      <vt:lpstr>PowerPoint Presentation</vt:lpstr>
      <vt:lpstr>پروتئین : نقش پروتئین را در بدن توضیح دهید.   </vt:lpstr>
      <vt:lpstr>PowerPoint Presentation</vt:lpstr>
      <vt:lpstr>PowerPoint Presentation</vt:lpstr>
      <vt:lpstr>PowerPoint Presentation</vt:lpstr>
      <vt:lpstr>پروتئین های کامل و غیر کامل:</vt:lpstr>
      <vt:lpstr>PowerPoint Presentation</vt:lpstr>
      <vt:lpstr>انواع چربیها:</vt:lpstr>
      <vt:lpstr>انواع اسید چرب بر اساس طول زنجیره کربنی:</vt:lpstr>
      <vt:lpstr>اسید چرب اشباع (saturated fatty acid)و غیر اشباع (unsaturated fatty acid):</vt:lpstr>
      <vt:lpstr>عملکرد چربیها:</vt:lpstr>
      <vt:lpstr>PowerPoint Presentation</vt:lpstr>
      <vt:lpstr>PowerPoint Presentation</vt:lpstr>
      <vt:lpstr>اسیدهای چرب سیس و ترانس:</vt:lpstr>
      <vt:lpstr>PowerPoint Presentation</vt:lpstr>
      <vt:lpstr>PowerPoint Presentation</vt:lpstr>
      <vt:lpstr>PowerPoint Presentation</vt:lpstr>
      <vt:lpstr>PowerPoint Presentation</vt:lpstr>
      <vt:lpstr>PowerPoint Presentation</vt:lpstr>
      <vt:lpstr>PowerPoint Presentation</vt:lpstr>
      <vt:lpstr>ویتامین های محلول در اب و محلول در چربی</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مواد مغذی ضروری:</vt:lpstr>
      <vt:lpstr>هرم راهنمای مواد غذایی:</vt:lpstr>
      <vt:lpstr>دریافت رژیم غذایی بر حسب مقادیر منابع روزانه (DRV: daily reference values)</vt:lpstr>
      <vt:lpstr>مواد مغذی اصلی موجود در شش طبقه هرم راهنمای مواد غذایی و مهمترین مواد مغذی که توسط انها فراهم می شود.</vt:lpstr>
      <vt:lpstr>رژیم غذایی ورزشکاران :</vt:lpstr>
      <vt:lpstr>انرژی مورد نیاز ورزشکاران :</vt:lpstr>
      <vt:lpstr>هفت قانون صحیح خوردن :</vt:lpstr>
      <vt:lpstr>PowerPoint Presentation</vt:lpstr>
      <vt:lpstr>PowerPoint Presentation</vt:lpstr>
      <vt:lpstr>کربوهیدرات : میزان کربوهیدرات مورد نیاز ورزشکاران استقامتی، قدرتی و معمولی به ازای هر کیلو وزن بدن بر حسب گرم</vt:lpstr>
      <vt:lpstr>پروتئین : پروتئین مورد نیاز ورزشکاران استقامتی ،قدرتی و معمولی بر حسب گرم برای هر کیلو وزن بدن را بنویسید. </vt:lpstr>
      <vt:lpstr>میزان مصرف مایعات در قبل ، حین وبعداز ورزش را بیان کنید: </vt:lpstr>
      <vt:lpstr>چه اندازه باید غذا بخوریم؟!</vt:lpstr>
      <vt:lpstr>غذای پیش از مسابقه :</vt:lpstr>
      <vt:lpstr>غذای پیش از مسابقه :</vt:lpstr>
      <vt:lpstr>خوردن غذا هنگام فعالیت  های ورزشی استقامتی :</vt:lpstr>
      <vt:lpstr>شاخص گلایسمی </vt:lpstr>
      <vt:lpstr>PowerPoint Presentation</vt:lpstr>
      <vt:lpstr>شاخص گلایسمی</vt:lpstr>
      <vt:lpstr>PowerPoint Presentation</vt:lpstr>
      <vt:lpstr>PowerPoint Presentation</vt:lpstr>
      <vt:lpstr>گروه متوسط: </vt:lpstr>
      <vt:lpstr>گروه بالا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منابع:</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تغذیه ورزشی</dc:title>
  <dc:creator>Rana</dc:creator>
  <cp:lastModifiedBy>Windows User</cp:lastModifiedBy>
  <cp:revision>375</cp:revision>
  <cp:lastPrinted>1601-01-01T00:00:00Z</cp:lastPrinted>
  <dcterms:created xsi:type="dcterms:W3CDTF">2010-06-26T10:31:12Z</dcterms:created>
  <dcterms:modified xsi:type="dcterms:W3CDTF">2020-06-14T11:25:58Z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TC102037641033</vt:lpwstr>
  </property>
</Properties>
</file>