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activeX/activeX11.xml" ContentType="application/vnd.ms-office.activeX+xml"/>
  <Override PartName="/ppt/activeX/activeX12.xml" ContentType="application/vnd.ms-office.activeX+xml"/>
  <Override PartName="/ppt/activeX/activeX13.xml" ContentType="application/vnd.ms-office.activeX+xml"/>
  <Override PartName="/ppt/activeX/activeX14.xml" ContentType="application/vnd.ms-office.activeX+xml"/>
  <Override PartName="/ppt/activeX/activeX15.xml" ContentType="application/vnd.ms-office.activeX+xml"/>
  <Override PartName="/ppt/activeX/activeX16.xml" ContentType="application/vnd.ms-office.activeX+xml"/>
  <Override PartName="/ppt/activeX/activeX17.xml" ContentType="application/vnd.ms-office.activeX+xml"/>
  <Override PartName="/ppt/activeX/activeX18.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sldIdLst>
    <p:sldId id="275" r:id="rId2"/>
    <p:sldId id="256" r:id="rId3"/>
    <p:sldId id="258" r:id="rId4"/>
    <p:sldId id="259" r:id="rId5"/>
    <p:sldId id="261" r:id="rId6"/>
    <p:sldId id="260" r:id="rId7"/>
    <p:sldId id="262" r:id="rId8"/>
    <p:sldId id="263" r:id="rId9"/>
    <p:sldId id="264" r:id="rId10"/>
    <p:sldId id="265" r:id="rId11"/>
    <p:sldId id="266" r:id="rId12"/>
    <p:sldId id="267"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4" d="100"/>
          <a:sy n="74" d="100"/>
        </p:scale>
        <p:origin x="-55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activeX1.xml><?xml version="1.0" encoding="utf-8"?>
<ax:ocx xmlns:ax="http://schemas.microsoft.com/office/2006/activeX" xmlns:r="http://schemas.openxmlformats.org/officeDocument/2006/relationships" ax:classid="{5512D118-5CC6-11CF-8D67-00AA00BDCE1D}" ax:persistence="persistStream" r:id="rId1"/>
</file>

<file path=ppt/activeX/activeX2.xml><?xml version="1.0" encoding="utf-8"?>
<ax:ocx xmlns:ax="http://schemas.microsoft.com/office/2006/activeX" xmlns:r="http://schemas.openxmlformats.org/officeDocument/2006/relationships" ax:classid="{5512D118-5CC6-11CF-8D67-00AA00BDCE1D}" ax:persistence="persistStream" r:id="rId1"/>
</file>

<file path=ppt/activeX/activeX3.xml><?xml version="1.0" encoding="utf-8"?>
<ax:ocx xmlns:ax="http://schemas.microsoft.com/office/2006/activeX" xmlns:r="http://schemas.openxmlformats.org/officeDocument/2006/relationships" ax:classid="{5512D118-5CC6-11CF-8D67-00AA00BDCE1D}" ax:persistence="persistStream" r:id="rId1"/>
</file>

<file path=ppt/activeX/activeX4.xml><?xml version="1.0" encoding="utf-8"?>
<ax:ocx xmlns:ax="http://schemas.microsoft.com/office/2006/activeX" xmlns:r="http://schemas.openxmlformats.org/officeDocument/2006/relationships" ax:classid="{5512D118-5CC6-11CF-8D67-00AA00BDCE1D}" ax:persistence="persistStream" r:id="rId1"/>
</file>

<file path=ppt/activeX/activeX5.xml><?xml version="1.0" encoding="utf-8"?>
<ax:ocx xmlns:ax="http://schemas.microsoft.com/office/2006/activeX" xmlns:r="http://schemas.openxmlformats.org/officeDocument/2006/relationships" ax:classid="{5512D118-5CC6-11CF-8D67-00AA00BDCE1D}" ax:persistence="persistStream" r:id="rId1"/>
</file>

<file path=ppt/activeX/activeX6.xml><?xml version="1.0" encoding="utf-8"?>
<ax:ocx xmlns:ax="http://schemas.microsoft.com/office/2006/activeX" xmlns:r="http://schemas.openxmlformats.org/officeDocument/2006/relationships" ax:classid="{5512D118-5CC6-11CF-8D67-00AA00BDCE1D}" ax:persistence="persistStream" r:id="rId1"/>
</file>

<file path=ppt/activeX/activeX7.xml><?xml version="1.0" encoding="utf-8"?>
<ax:ocx xmlns:ax="http://schemas.microsoft.com/office/2006/activeX" xmlns:r="http://schemas.openxmlformats.org/officeDocument/2006/relationships" ax:classid="{5512D118-5CC6-11CF-8D67-00AA00BDCE1D}" ax:persistence="persistStream" r:id="rId1"/>
</file>

<file path=ppt/activeX/activeX8.xml><?xml version="1.0" encoding="utf-8"?>
<ax:ocx xmlns:ax="http://schemas.microsoft.com/office/2006/activeX" xmlns:r="http://schemas.openxmlformats.org/officeDocument/2006/relationships" ax:classid="{5512D118-5CC6-11CF-8D67-00AA00BDCE1D}" ax:persistence="persistStream" r:id="rId1"/>
</file>

<file path=ppt/activeX/activeX9.xml><?xml version="1.0" encoding="utf-8"?>
<ax:ocx xmlns:ax="http://schemas.microsoft.com/office/2006/activeX" xmlns:r="http://schemas.openxmlformats.org/officeDocument/2006/relationships" ax:classid="{5512D118-5CC6-11CF-8D67-00AA00BDCE1D}" ax:persistence="persistStream" r:id="rId1"/>
</file>

<file path=ppt/activeX/activeX10.xml><?xml version="1.0" encoding="utf-8"?>
<ax:ocx xmlns:ax="http://schemas.microsoft.com/office/2006/activeX" xmlns:r="http://schemas.openxmlformats.org/officeDocument/2006/relationships" ax:classid="{5512D118-5CC6-11CF-8D67-00AA00BDCE1D}" ax:persistence="persistStream" r:id="rId1"/>
</file>

<file path=ppt/activeX/activeX11.xml><?xml version="1.0" encoding="utf-8"?>
<ax:ocx xmlns:ax="http://schemas.microsoft.com/office/2006/activeX" xmlns:r="http://schemas.openxmlformats.org/officeDocument/2006/relationships" ax:classid="{5512D118-5CC6-11CF-8D67-00AA00BDCE1D}" ax:persistence="persistStream" r:id="rId1"/>
</file>

<file path=ppt/activeX/activeX12.xml><?xml version="1.0" encoding="utf-8"?>
<ax:ocx xmlns:ax="http://schemas.microsoft.com/office/2006/activeX" xmlns:r="http://schemas.openxmlformats.org/officeDocument/2006/relationships" ax:classid="{5512D118-5CC6-11CF-8D67-00AA00BDCE1D}" ax:persistence="persistStream" r:id="rId1"/>
</file>

<file path=ppt/activeX/activeX13.xml><?xml version="1.0" encoding="utf-8"?>
<ax:ocx xmlns:ax="http://schemas.microsoft.com/office/2006/activeX" xmlns:r="http://schemas.openxmlformats.org/officeDocument/2006/relationships" ax:classid="{5512D118-5CC6-11CF-8D67-00AA00BDCE1D}" ax:persistence="persistStream" r:id="rId1"/>
</file>

<file path=ppt/activeX/activeX14.xml><?xml version="1.0" encoding="utf-8"?>
<ax:ocx xmlns:ax="http://schemas.microsoft.com/office/2006/activeX" xmlns:r="http://schemas.openxmlformats.org/officeDocument/2006/relationships" ax:classid="{5512D118-5CC6-11CF-8D67-00AA00BDCE1D}" ax:persistence="persistStream" r:id="rId1"/>
</file>

<file path=ppt/activeX/activeX15.xml><?xml version="1.0" encoding="utf-8"?>
<ax:ocx xmlns:ax="http://schemas.microsoft.com/office/2006/activeX" xmlns:r="http://schemas.openxmlformats.org/officeDocument/2006/relationships" ax:classid="{5512D118-5CC6-11CF-8D67-00AA00BDCE1D}" ax:persistence="persistStream" r:id="rId1"/>
</file>

<file path=ppt/activeX/activeX16.xml><?xml version="1.0" encoding="utf-8"?>
<ax:ocx xmlns:ax="http://schemas.microsoft.com/office/2006/activeX" xmlns:r="http://schemas.openxmlformats.org/officeDocument/2006/relationships" ax:classid="{5512D118-5CC6-11CF-8D67-00AA00BDCE1D}" ax:persistence="persistStream" r:id="rId1"/>
</file>

<file path=ppt/activeX/activeX17.xml><?xml version="1.0" encoding="utf-8"?>
<ax:ocx xmlns:ax="http://schemas.microsoft.com/office/2006/activeX" xmlns:r="http://schemas.openxmlformats.org/officeDocument/2006/relationships" ax:classid="{5512D118-5CC6-11CF-8D67-00AA00BDCE1D}" ax:persistence="persistStream" r:id="rId1"/>
</file>

<file path=ppt/activeX/activeX18.xml><?xml version="1.0" encoding="utf-8"?>
<ax:ocx xmlns:ax="http://schemas.microsoft.com/office/2006/activeX" xmlns:r="http://schemas.openxmlformats.org/officeDocument/2006/relationships" ax:classid="{5512D118-5CC6-11CF-8D67-00AA00BDCE1D}" ax:persistence="persistStream" r:id="rId1"/>
</file>

<file path=ppt/drawings/_rels/vmlDrawing1.vml.rels><?xml version="1.0" encoding="UTF-8" standalone="yes"?>
<Relationships xmlns="http://schemas.openxmlformats.org/package/2006/relationships"><Relationship Id="rId8" Type="http://schemas.openxmlformats.org/officeDocument/2006/relationships/image" Target="../media/image13.wmf"/><Relationship Id="rId13" Type="http://schemas.openxmlformats.org/officeDocument/2006/relationships/image" Target="../media/image18.wmf"/><Relationship Id="rId3" Type="http://schemas.openxmlformats.org/officeDocument/2006/relationships/image" Target="../media/image8.wmf"/><Relationship Id="rId7" Type="http://schemas.openxmlformats.org/officeDocument/2006/relationships/image" Target="../media/image12.wmf"/><Relationship Id="rId12" Type="http://schemas.openxmlformats.org/officeDocument/2006/relationships/image" Target="../media/image17.wmf"/><Relationship Id="rId17" Type="http://schemas.openxmlformats.org/officeDocument/2006/relationships/image" Target="../media/image22.wmf"/><Relationship Id="rId2" Type="http://schemas.openxmlformats.org/officeDocument/2006/relationships/image" Target="../media/image7.wmf"/><Relationship Id="rId16" Type="http://schemas.openxmlformats.org/officeDocument/2006/relationships/image" Target="../media/image21.wmf"/><Relationship Id="rId1" Type="http://schemas.openxmlformats.org/officeDocument/2006/relationships/image" Target="../media/image6.wmf"/><Relationship Id="rId6" Type="http://schemas.openxmlformats.org/officeDocument/2006/relationships/image" Target="../media/image11.wmf"/><Relationship Id="rId11" Type="http://schemas.openxmlformats.org/officeDocument/2006/relationships/image" Target="../media/image16.wmf"/><Relationship Id="rId5" Type="http://schemas.openxmlformats.org/officeDocument/2006/relationships/image" Target="../media/image10.wmf"/><Relationship Id="rId15" Type="http://schemas.openxmlformats.org/officeDocument/2006/relationships/image" Target="../media/image20.wmf"/><Relationship Id="rId10" Type="http://schemas.openxmlformats.org/officeDocument/2006/relationships/image" Target="../media/image15.wmf"/><Relationship Id="rId4" Type="http://schemas.openxmlformats.org/officeDocument/2006/relationships/image" Target="../media/image9.wmf"/><Relationship Id="rId9" Type="http://schemas.openxmlformats.org/officeDocument/2006/relationships/image" Target="../media/image14.wmf"/><Relationship Id="rId14" Type="http://schemas.openxmlformats.org/officeDocument/2006/relationships/image" Target="../media/image19.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F19D61BF-C072-4797-BDDF-24591F5AD88F}" type="datetimeFigureOut">
              <a:rPr lang="en-US" smtClean="0"/>
              <a:t>6/14/2020</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833355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9D61BF-C072-4797-BDDF-24591F5AD88F}" type="datetimeFigureOut">
              <a:rPr lang="en-US" smtClean="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526203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19D61BF-C072-4797-BDDF-24591F5AD88F}" type="datetimeFigureOut">
              <a:rPr lang="en-US" smtClean="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2561955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19D61BF-C072-4797-BDDF-24591F5AD88F}" type="datetimeFigureOut">
              <a:rPr lang="en-US" smtClean="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1100913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9D61BF-C072-4797-BDDF-24591F5AD88F}" type="datetimeFigureOut">
              <a:rPr lang="en-US" smtClean="0"/>
              <a:t>6/14/2020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017307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9D61BF-C072-4797-BDDF-24591F5AD88F}" type="datetimeFigureOut">
              <a:rPr lang="en-US" smtClean="0"/>
              <a:t>6/14/2020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777386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9D61BF-C072-4797-BDDF-24591F5AD88F}" type="datetimeFigureOut">
              <a:rPr lang="en-US" smtClean="0"/>
              <a:t>6/14/2020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889191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9D61BF-C072-4797-BDDF-24591F5AD88F}" type="datetimeFigureOut">
              <a:rPr lang="en-US" smtClean="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76628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9D61BF-C072-4797-BDDF-24591F5AD88F}" type="datetimeFigureOut">
              <a:rPr lang="en-US" smtClean="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469084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9D61BF-C072-4797-BDDF-24591F5AD88F}" type="datetimeFigureOut">
              <a:rPr lang="en-US" smtClean="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249422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9D61BF-C072-4797-BDDF-24591F5AD88F}" type="datetimeFigureOut">
              <a:rPr lang="en-US" smtClean="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081518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9D61BF-C072-4797-BDDF-24591F5AD88F}" type="datetimeFigureOut">
              <a:rPr lang="en-US" smtClean="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347FCE-FF33-4495-8ACD-AB4A24AF486F}"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4042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9D61BF-C072-4797-BDDF-24591F5AD88F}" type="datetimeFigureOut">
              <a:rPr lang="en-US" smtClean="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14396958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19D61BF-C072-4797-BDDF-24591F5AD88F}" type="datetimeFigureOut">
              <a:rPr lang="en-US" smtClean="0"/>
              <a:t>6/14/2020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14744814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19D61BF-C072-4797-BDDF-24591F5AD88F}" type="datetimeFigureOut">
              <a:rPr lang="en-US" smtClean="0"/>
              <a:t>6/14/2020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2488837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9D61BF-C072-4797-BDDF-24591F5AD88F}" type="datetimeFigureOut">
              <a:rPr lang="en-US" smtClean="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38173069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9D61BF-C072-4797-BDDF-24591F5AD88F}" type="datetimeFigureOut">
              <a:rPr lang="en-US" smtClean="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347FCE-FF33-4495-8ACD-AB4A24AF486F}" type="slidenum">
              <a:rPr lang="en-US" smtClean="0"/>
              <a:t>‹#›</a:t>
            </a:fld>
            <a:endParaRPr lang="en-US"/>
          </a:p>
        </p:txBody>
      </p:sp>
    </p:spTree>
    <p:extLst>
      <p:ext uri="{BB962C8B-B14F-4D97-AF65-F5344CB8AC3E}">
        <p14:creationId xmlns:p14="http://schemas.microsoft.com/office/powerpoint/2010/main" val="2132789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19D61BF-C072-4797-BDDF-24591F5AD88F}" type="datetimeFigureOut">
              <a:rPr lang="en-US" smtClean="0"/>
              <a:t>6/14/2020</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1347FCE-FF33-4495-8ACD-AB4A24AF486F}" type="slidenum">
              <a:rPr lang="en-US" smtClean="0"/>
              <a:t>‹#›</a:t>
            </a:fld>
            <a:endParaRPr lang="en-US"/>
          </a:p>
        </p:txBody>
      </p:sp>
    </p:spTree>
    <p:extLst>
      <p:ext uri="{BB962C8B-B14F-4D97-AF65-F5344CB8AC3E}">
        <p14:creationId xmlns:p14="http://schemas.microsoft.com/office/powerpoint/2010/main" val="3357704009"/>
      </p:ext>
    </p:extLst>
  </p:cSld>
  <p:clrMap bg1="dk1" tx1="lt1" bg2="dk2" tx2="lt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 id="2147483804" r:id="rId14"/>
    <p:sldLayoutId id="2147483805" r:id="rId15"/>
    <p:sldLayoutId id="2147483806" r:id="rId16"/>
    <p:sldLayoutId id="214748380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3" Type="http://schemas.openxmlformats.org/officeDocument/2006/relationships/control" Target="../activeX/activeX12.xml"/><Relationship Id="rId18" Type="http://schemas.openxmlformats.org/officeDocument/2006/relationships/control" Target="../activeX/activeX17.xml"/><Relationship Id="rId26" Type="http://schemas.openxmlformats.org/officeDocument/2006/relationships/image" Target="../media/image28.wmf"/><Relationship Id="rId21" Type="http://schemas.openxmlformats.org/officeDocument/2006/relationships/image" Target="../media/image23.wmf"/><Relationship Id="rId34" Type="http://schemas.openxmlformats.org/officeDocument/2006/relationships/image" Target="../media/image36.wmf"/><Relationship Id="rId7" Type="http://schemas.openxmlformats.org/officeDocument/2006/relationships/control" Target="../activeX/activeX6.xml"/><Relationship Id="rId12" Type="http://schemas.openxmlformats.org/officeDocument/2006/relationships/control" Target="../activeX/activeX11.xml"/><Relationship Id="rId17" Type="http://schemas.openxmlformats.org/officeDocument/2006/relationships/control" Target="../activeX/activeX16.xml"/><Relationship Id="rId25" Type="http://schemas.openxmlformats.org/officeDocument/2006/relationships/image" Target="../media/image27.wmf"/><Relationship Id="rId33" Type="http://schemas.openxmlformats.org/officeDocument/2006/relationships/image" Target="../media/image35.wmf"/><Relationship Id="rId2" Type="http://schemas.openxmlformats.org/officeDocument/2006/relationships/control" Target="../activeX/activeX1.xml"/><Relationship Id="rId16" Type="http://schemas.openxmlformats.org/officeDocument/2006/relationships/control" Target="../activeX/activeX15.xml"/><Relationship Id="rId20" Type="http://schemas.openxmlformats.org/officeDocument/2006/relationships/slideLayout" Target="../slideLayouts/slideLayout6.xml"/><Relationship Id="rId29" Type="http://schemas.openxmlformats.org/officeDocument/2006/relationships/image" Target="../media/image31.wmf"/><Relationship Id="rId1" Type="http://schemas.openxmlformats.org/officeDocument/2006/relationships/vmlDrawing" Target="../drawings/vmlDrawing1.vml"/><Relationship Id="rId6" Type="http://schemas.openxmlformats.org/officeDocument/2006/relationships/control" Target="../activeX/activeX5.xml"/><Relationship Id="rId11" Type="http://schemas.openxmlformats.org/officeDocument/2006/relationships/control" Target="../activeX/activeX10.xml"/><Relationship Id="rId24" Type="http://schemas.openxmlformats.org/officeDocument/2006/relationships/image" Target="../media/image26.wmf"/><Relationship Id="rId32" Type="http://schemas.openxmlformats.org/officeDocument/2006/relationships/image" Target="../media/image34.wmf"/><Relationship Id="rId37" Type="http://schemas.openxmlformats.org/officeDocument/2006/relationships/image" Target="../media/image39.wmf"/><Relationship Id="rId5" Type="http://schemas.openxmlformats.org/officeDocument/2006/relationships/control" Target="../activeX/activeX4.xml"/><Relationship Id="rId15" Type="http://schemas.openxmlformats.org/officeDocument/2006/relationships/control" Target="../activeX/activeX14.xml"/><Relationship Id="rId23" Type="http://schemas.openxmlformats.org/officeDocument/2006/relationships/image" Target="../media/image25.wmf"/><Relationship Id="rId28" Type="http://schemas.openxmlformats.org/officeDocument/2006/relationships/image" Target="../media/image30.wmf"/><Relationship Id="rId36" Type="http://schemas.openxmlformats.org/officeDocument/2006/relationships/image" Target="../media/image38.wmf"/><Relationship Id="rId10" Type="http://schemas.openxmlformats.org/officeDocument/2006/relationships/control" Target="../activeX/activeX9.xml"/><Relationship Id="rId19" Type="http://schemas.openxmlformats.org/officeDocument/2006/relationships/control" Target="../activeX/activeX18.xml"/><Relationship Id="rId31" Type="http://schemas.openxmlformats.org/officeDocument/2006/relationships/image" Target="../media/image33.wmf"/><Relationship Id="rId4" Type="http://schemas.openxmlformats.org/officeDocument/2006/relationships/control" Target="../activeX/activeX3.xml"/><Relationship Id="rId9" Type="http://schemas.openxmlformats.org/officeDocument/2006/relationships/control" Target="../activeX/activeX8.xml"/><Relationship Id="rId14" Type="http://schemas.openxmlformats.org/officeDocument/2006/relationships/control" Target="../activeX/activeX13.xml"/><Relationship Id="rId22" Type="http://schemas.openxmlformats.org/officeDocument/2006/relationships/image" Target="../media/image24.wmf"/><Relationship Id="rId27" Type="http://schemas.openxmlformats.org/officeDocument/2006/relationships/image" Target="../media/image29.wmf"/><Relationship Id="rId30" Type="http://schemas.openxmlformats.org/officeDocument/2006/relationships/image" Target="../media/image32.wmf"/><Relationship Id="rId35" Type="http://schemas.openxmlformats.org/officeDocument/2006/relationships/image" Target="../media/image37.wmf"/><Relationship Id="rId8" Type="http://schemas.openxmlformats.org/officeDocument/2006/relationships/control" Target="../activeX/activeX7.xml"/><Relationship Id="rId3" Type="http://schemas.openxmlformats.org/officeDocument/2006/relationships/control" Target="../activeX/activeX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504112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1122363"/>
            <a:ext cx="9144000" cy="4478338"/>
          </a:xfrm>
        </p:spPr>
        <p:txBody>
          <a:bodyPr/>
          <a:lstStyle/>
          <a:p>
            <a:endParaRPr lang="en-US" dirty="0" smtClean="0"/>
          </a:p>
          <a:p>
            <a:endParaRPr lang="en-US" dirty="0"/>
          </a:p>
          <a:p>
            <a:endParaRPr lang="en-US" dirty="0" smtClean="0"/>
          </a:p>
          <a:p>
            <a:pPr algn="ctr"/>
            <a:r>
              <a:rPr lang="en-US" sz="9600" dirty="0" smtClean="0">
                <a:latin typeface="Arial Rounded MT Bold" panose="020F0704030504030204" pitchFamily="34" charset="0"/>
                <a:cs typeface="Aldhabi" panose="01000000000000000000" pitchFamily="2" charset="-78"/>
              </a:rPr>
              <a:t>MBTI</a:t>
            </a:r>
            <a:r>
              <a:rPr lang="fa-IR" sz="9600" dirty="0" smtClean="0">
                <a:latin typeface="Arial Rounded MT Bold" panose="020F0704030504030204" pitchFamily="34" charset="0"/>
                <a:cs typeface="Aldhabi" panose="01000000000000000000" pitchFamily="2" charset="-78"/>
              </a:rPr>
              <a:t> </a:t>
            </a:r>
            <a:endParaRPr lang="en-US" sz="9600" dirty="0" smtClean="0">
              <a:latin typeface="Arial Rounded MT Bold" panose="020F0704030504030204" pitchFamily="34" charset="0"/>
              <a:cs typeface="Aldhabi" panose="01000000000000000000" pitchFamily="2" charset="-78"/>
            </a:endParaRPr>
          </a:p>
        </p:txBody>
      </p:sp>
    </p:spTree>
    <p:extLst>
      <p:ext uri="{BB962C8B-B14F-4D97-AF65-F5344CB8AC3E}">
        <p14:creationId xmlns:p14="http://schemas.microsoft.com/office/powerpoint/2010/main" val="2835548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4440" y="982132"/>
            <a:ext cx="9662158" cy="4572848"/>
          </a:xfrm>
        </p:spPr>
        <p:txBody>
          <a:bodyPr>
            <a:normAutofit/>
          </a:bodyPr>
          <a:lstStyle/>
          <a:p>
            <a:r>
              <a:rPr lang="fa-IR" sz="9600" dirty="0" smtClean="0">
                <a:latin typeface="Arabic Typesetting" panose="03020402040406030203" pitchFamily="66" charset="-78"/>
                <a:cs typeface="Arabic Typesetting" panose="03020402040406030203" pitchFamily="66" charset="-78"/>
              </a:rPr>
              <a:t>تست شخصیت شناسی بریگز مایرز</a:t>
            </a:r>
            <a:endParaRPr lang="en-US" sz="96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402325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1871131"/>
            <a:ext cx="6815669" cy="45719"/>
          </a:xfrm>
        </p:spPr>
        <p:txBody>
          <a:bodyPr>
            <a:normAutofit fontScale="90000"/>
          </a:bodyPr>
          <a:lstStyle/>
          <a:p>
            <a:endParaRPr lang="en-US" dirty="0"/>
          </a:p>
        </p:txBody>
      </p:sp>
      <p:sp>
        <p:nvSpPr>
          <p:cNvPr id="3" name="Subtitle 2"/>
          <p:cNvSpPr>
            <a:spLocks noGrp="1"/>
          </p:cNvSpPr>
          <p:nvPr>
            <p:ph type="subTitle" idx="1"/>
          </p:nvPr>
        </p:nvSpPr>
        <p:spPr>
          <a:xfrm>
            <a:off x="1122218" y="180110"/>
            <a:ext cx="10834255" cy="6580908"/>
          </a:xfrm>
        </p:spPr>
        <p:txBody>
          <a:bodyPr>
            <a:normAutofit lnSpcReduction="10000"/>
          </a:bodyPr>
          <a:lstStyle/>
          <a:p>
            <a:pPr algn="just" rtl="1" fontAlgn="base"/>
            <a:r>
              <a:rPr lang="fa-IR" sz="4400" b="1" dirty="0">
                <a:solidFill>
                  <a:srgbClr val="000000"/>
                </a:solidFill>
                <a:latin typeface="Arabic Typesetting" panose="03020402040406030203" pitchFamily="66" charset="-78"/>
                <a:cs typeface="Arabic Typesetting" panose="03020402040406030203" pitchFamily="66" charset="-78"/>
              </a:rPr>
              <a:t>تست شخصیت شناسی </a:t>
            </a:r>
            <a:r>
              <a:rPr lang="en-US" sz="4400" b="1" dirty="0">
                <a:solidFill>
                  <a:srgbClr val="000000"/>
                </a:solidFill>
                <a:latin typeface="Arabic Typesetting" panose="03020402040406030203" pitchFamily="66" charset="-78"/>
                <a:cs typeface="Arabic Typesetting" panose="03020402040406030203" pitchFamily="66" charset="-78"/>
              </a:rPr>
              <a:t>MBTI </a:t>
            </a:r>
            <a:r>
              <a:rPr lang="fa-IR" sz="4400" b="1" dirty="0">
                <a:solidFill>
                  <a:srgbClr val="000000"/>
                </a:solidFill>
                <a:latin typeface="Arabic Typesetting" panose="03020402040406030203" pitchFamily="66" charset="-78"/>
                <a:cs typeface="Arabic Typesetting" panose="03020402040406030203" pitchFamily="66" charset="-78"/>
              </a:rPr>
              <a:t>چیست؟</a:t>
            </a:r>
          </a:p>
          <a:p>
            <a:pPr algn="just" rtl="1" fontAlgn="base"/>
            <a:r>
              <a:rPr lang="fa-IR" sz="4400" dirty="0">
                <a:solidFill>
                  <a:srgbClr val="000000"/>
                </a:solidFill>
                <a:latin typeface="Arabic Typesetting" panose="03020402040406030203" pitchFamily="66" charset="-78"/>
                <a:cs typeface="Arabic Typesetting" panose="03020402040406030203" pitchFamily="66" charset="-78"/>
              </a:rPr>
              <a:t>تست شخصیت شناسی </a:t>
            </a:r>
            <a:r>
              <a:rPr lang="en-US" sz="4400" dirty="0">
                <a:solidFill>
                  <a:srgbClr val="000000"/>
                </a:solidFill>
                <a:latin typeface="Arabic Typesetting" panose="03020402040406030203" pitchFamily="66" charset="-78"/>
                <a:cs typeface="Arabic Typesetting" panose="03020402040406030203" pitchFamily="66" charset="-78"/>
              </a:rPr>
              <a:t>MBTI </a:t>
            </a:r>
            <a:r>
              <a:rPr lang="fa-IR" sz="4400" dirty="0" smtClean="0">
                <a:solidFill>
                  <a:srgbClr val="000000"/>
                </a:solidFill>
                <a:latin typeface="Arabic Typesetting" panose="03020402040406030203" pitchFamily="66" charset="-78"/>
                <a:cs typeface="Arabic Typesetting" panose="03020402040406030203" pitchFamily="66" charset="-78"/>
              </a:rPr>
              <a:t> از </a:t>
            </a:r>
            <a:r>
              <a:rPr lang="fa-IR" sz="4400" dirty="0">
                <a:solidFill>
                  <a:srgbClr val="000000"/>
                </a:solidFill>
                <a:latin typeface="Arabic Typesetting" panose="03020402040406030203" pitchFamily="66" charset="-78"/>
                <a:cs typeface="Arabic Typesetting" panose="03020402040406030203" pitchFamily="66" charset="-78"/>
              </a:rPr>
              <a:t>محبوب‌ترین تست‌های شخصیت ‌شناسیه که کاربردهای متنوعی در </a:t>
            </a:r>
            <a:r>
              <a:rPr lang="fa-IR" sz="4400" b="1" dirty="0">
                <a:solidFill>
                  <a:srgbClr val="000000"/>
                </a:solidFill>
                <a:latin typeface="Arabic Typesetting" panose="03020402040406030203" pitchFamily="66" charset="-78"/>
                <a:cs typeface="Arabic Typesetting" panose="03020402040406030203" pitchFamily="66" charset="-78"/>
              </a:rPr>
              <a:t>خودشناسی، انتخاب مسیر شغلی، یافتن استعدادها، مشاورۀ ازدواج و بهبود ارتباطات کاری</a:t>
            </a:r>
            <a:r>
              <a:rPr lang="fa-IR" sz="4400" dirty="0">
                <a:solidFill>
                  <a:srgbClr val="000000"/>
                </a:solidFill>
                <a:latin typeface="Arabic Typesetting" panose="03020402040406030203" pitchFamily="66" charset="-78"/>
                <a:cs typeface="Arabic Typesetting" panose="03020402040406030203" pitchFamily="66" charset="-78"/>
              </a:rPr>
              <a:t> داره. </a:t>
            </a:r>
          </a:p>
          <a:p>
            <a:pPr algn="just" rtl="1" fontAlgn="base"/>
            <a:r>
              <a:rPr lang="fa-IR" sz="4400" dirty="0">
                <a:solidFill>
                  <a:srgbClr val="000000"/>
                </a:solidFill>
                <a:latin typeface="Arabic Typesetting" panose="03020402040406030203" pitchFamily="66" charset="-78"/>
                <a:cs typeface="Arabic Typesetting" panose="03020402040406030203" pitchFamily="66" charset="-78"/>
              </a:rPr>
              <a:t>بیش از </a:t>
            </a:r>
            <a:r>
              <a:rPr lang="fa-IR" sz="4400" b="1" dirty="0">
                <a:solidFill>
                  <a:srgbClr val="000000"/>
                </a:solidFill>
                <a:latin typeface="Arabic Typesetting" panose="03020402040406030203" pitchFamily="66" charset="-78"/>
                <a:cs typeface="Arabic Typesetting" panose="03020402040406030203" pitchFamily="66" charset="-78"/>
              </a:rPr>
              <a:t>هفتاد سال</a:t>
            </a:r>
            <a:r>
              <a:rPr lang="fa-IR" sz="4400" dirty="0">
                <a:solidFill>
                  <a:srgbClr val="000000"/>
                </a:solidFill>
                <a:latin typeface="Arabic Typesetting" panose="03020402040406030203" pitchFamily="66" charset="-78"/>
                <a:cs typeface="Arabic Typesetting" panose="03020402040406030203" pitchFamily="66" charset="-78"/>
              </a:rPr>
              <a:t> از انتشار نسخۀ اولیۀ تست شخصیت مایرز بریگز (</a:t>
            </a:r>
            <a:r>
              <a:rPr lang="en-US" sz="4400" dirty="0">
                <a:solidFill>
                  <a:srgbClr val="000000"/>
                </a:solidFill>
                <a:latin typeface="Arabic Typesetting" panose="03020402040406030203" pitchFamily="66" charset="-78"/>
                <a:cs typeface="Arabic Typesetting" panose="03020402040406030203" pitchFamily="66" charset="-78"/>
              </a:rPr>
              <a:t>MBTI) </a:t>
            </a:r>
            <a:r>
              <a:rPr lang="fa-IR" sz="4400" dirty="0">
                <a:solidFill>
                  <a:srgbClr val="000000"/>
                </a:solidFill>
                <a:latin typeface="Arabic Typesetting" panose="03020402040406030203" pitchFamily="66" charset="-78"/>
                <a:cs typeface="Arabic Typesetting" panose="03020402040406030203" pitchFamily="66" charset="-78"/>
              </a:rPr>
              <a:t>میگذره و در این سال‌ها چندین بار ویرایش و تکمیل شده. ساده و کاربردی بودن تیپ‌های شخصیتی </a:t>
            </a:r>
            <a:r>
              <a:rPr lang="en-US" sz="4400" dirty="0">
                <a:solidFill>
                  <a:srgbClr val="000000"/>
                </a:solidFill>
                <a:latin typeface="Arabic Typesetting" panose="03020402040406030203" pitchFamily="66" charset="-78"/>
                <a:cs typeface="Arabic Typesetting" panose="03020402040406030203" pitchFamily="66" charset="-78"/>
              </a:rPr>
              <a:t>MBTI </a:t>
            </a:r>
            <a:r>
              <a:rPr lang="fa-IR" sz="4400" dirty="0">
                <a:solidFill>
                  <a:srgbClr val="000000"/>
                </a:solidFill>
                <a:latin typeface="Arabic Typesetting" panose="03020402040406030203" pitchFamily="66" charset="-78"/>
                <a:cs typeface="Arabic Typesetting" panose="03020402040406030203" pitchFamily="66" charset="-78"/>
              </a:rPr>
              <a:t>باعث شده این تست، </a:t>
            </a:r>
            <a:r>
              <a:rPr lang="fa-IR" sz="4400" dirty="0" smtClean="0">
                <a:solidFill>
                  <a:srgbClr val="000000"/>
                </a:solidFill>
                <a:latin typeface="Arabic Typesetting" panose="03020402040406030203" pitchFamily="66" charset="-78"/>
                <a:cs typeface="Arabic Typesetting" panose="03020402040406030203" pitchFamily="66" charset="-78"/>
              </a:rPr>
              <a:t>یکی از پرکاربرد‌ترین </a:t>
            </a:r>
            <a:r>
              <a:rPr lang="fa-IR" sz="4400" dirty="0">
                <a:solidFill>
                  <a:srgbClr val="000000"/>
                </a:solidFill>
                <a:latin typeface="Arabic Typesetting" panose="03020402040406030203" pitchFamily="66" charset="-78"/>
                <a:cs typeface="Arabic Typesetting" panose="03020402040406030203" pitchFamily="66" charset="-78"/>
              </a:rPr>
              <a:t>تست شخصیت </a:t>
            </a:r>
            <a:r>
              <a:rPr lang="fa-IR" sz="4400" dirty="0" smtClean="0">
                <a:solidFill>
                  <a:srgbClr val="000000"/>
                </a:solidFill>
                <a:latin typeface="Arabic Typesetting" panose="03020402040406030203" pitchFamily="66" charset="-78"/>
                <a:cs typeface="Arabic Typesetting" panose="03020402040406030203" pitchFamily="66" charset="-78"/>
              </a:rPr>
              <a:t>‌شناسی لقب بگیرد.</a:t>
            </a:r>
            <a:endParaRPr lang="fa-IR" sz="4400" dirty="0">
              <a:solidFill>
                <a:srgbClr val="000000"/>
              </a:solidFill>
              <a:latin typeface="Arabic Typesetting" panose="03020402040406030203" pitchFamily="66" charset="-78"/>
              <a:cs typeface="Arabic Typesetting" panose="03020402040406030203" pitchFamily="66" charset="-78"/>
            </a:endParaRPr>
          </a:p>
          <a:p>
            <a:endParaRPr lang="en-US" dirty="0"/>
          </a:p>
        </p:txBody>
      </p:sp>
    </p:spTree>
    <p:extLst>
      <p:ext uri="{BB962C8B-B14F-4D97-AF65-F5344CB8AC3E}">
        <p14:creationId xmlns:p14="http://schemas.microsoft.com/office/powerpoint/2010/main" val="93691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5893118"/>
          </a:xfrm>
        </p:spPr>
        <p:txBody>
          <a:bodyPr>
            <a:normAutofit/>
          </a:bodyPr>
          <a:lstStyle/>
          <a:p>
            <a:pPr algn="ctr"/>
            <a:r>
              <a:rPr lang="fa-IR" sz="9600" b="1" dirty="0">
                <a:latin typeface="Andalus" panose="02020603050405020304" pitchFamily="18" charset="-78"/>
                <a:cs typeface="Andalus" panose="02020603050405020304" pitchFamily="18" charset="-78"/>
              </a:rPr>
              <a:t>نکاتی در مورد تست </a:t>
            </a:r>
            <a:r>
              <a:rPr lang="en-US" sz="9600" b="1" dirty="0">
                <a:latin typeface="Andalus" panose="02020603050405020304" pitchFamily="18" charset="-78"/>
                <a:cs typeface="Andalus" panose="02020603050405020304" pitchFamily="18" charset="-78"/>
              </a:rPr>
              <a:t/>
            </a:r>
            <a:br>
              <a:rPr lang="en-US" sz="9600" b="1" dirty="0">
                <a:latin typeface="Andalus" panose="02020603050405020304" pitchFamily="18" charset="-78"/>
                <a:cs typeface="Andalus" panose="02020603050405020304" pitchFamily="18" charset="-78"/>
              </a:rPr>
            </a:br>
            <a:r>
              <a:rPr lang="en-US" sz="9600" b="1" dirty="0" err="1" smtClean="0">
                <a:latin typeface="Andalus" panose="02020603050405020304" pitchFamily="18" charset="-78"/>
                <a:cs typeface="Andalus" panose="02020603050405020304" pitchFamily="18" charset="-78"/>
              </a:rPr>
              <a:t>mbti</a:t>
            </a:r>
            <a:endParaRPr lang="en-US" sz="96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038987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63782" y="0"/>
            <a:ext cx="11028218" cy="6858000"/>
          </a:xfrm>
        </p:spPr>
        <p:txBody>
          <a:bodyPr/>
          <a:lstStyle/>
          <a:p>
            <a:endParaRPr lang="en-US" dirty="0"/>
          </a:p>
        </p:txBody>
      </p:sp>
      <p:sp>
        <p:nvSpPr>
          <p:cNvPr id="3" name="Subtitle 2"/>
          <p:cNvSpPr>
            <a:spLocks noGrp="1"/>
          </p:cNvSpPr>
          <p:nvPr>
            <p:ph type="subTitle" idx="1"/>
          </p:nvPr>
        </p:nvSpPr>
        <p:spPr>
          <a:xfrm>
            <a:off x="1163783" y="0"/>
            <a:ext cx="11028218" cy="6858000"/>
          </a:xfrm>
        </p:spPr>
        <p:txBody>
          <a:bodyPr>
            <a:normAutofit/>
          </a:bodyPr>
          <a:lstStyle/>
          <a:p>
            <a:pPr algn="ctr"/>
            <a:endParaRPr lang="en-US" sz="6000" dirty="0" smtClean="0">
              <a:latin typeface="Calibri" panose="020F0502020204030204" pitchFamily="34" charset="0"/>
              <a:cs typeface="Calibri" panose="020F0502020204030204" pitchFamily="34" charset="0"/>
            </a:endParaRPr>
          </a:p>
          <a:p>
            <a:pPr algn="ctr"/>
            <a:r>
              <a:rPr lang="fa-IR" sz="6000" dirty="0" smtClean="0">
                <a:latin typeface="Calibri" panose="020F0502020204030204" pitchFamily="34" charset="0"/>
                <a:cs typeface="Calibri" panose="020F0502020204030204" pitchFamily="34" charset="0"/>
              </a:rPr>
              <a:t>این تست از ۷۰ سوال دوگزینه‌ای تشکیل شده و پاسخگویی دقیق به سوالات حدودا بیست دقیقه طول میکشه.</a:t>
            </a:r>
            <a:endParaRPr lang="en-US" sz="6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62127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310" y="207818"/>
            <a:ext cx="11194472" cy="6375862"/>
          </a:xfrm>
        </p:spPr>
        <p:txBody>
          <a:bodyPr>
            <a:normAutofit/>
          </a:bodyPr>
          <a:lstStyle/>
          <a:p>
            <a:pPr algn="ctr" rtl="1" fontAlgn="base"/>
            <a:r>
              <a:rPr lang="fa-IR" b="1" dirty="0">
                <a:solidFill>
                  <a:srgbClr val="000000"/>
                </a:solidFill>
                <a:latin typeface="IranSans"/>
              </a:rPr>
              <a:t>تیپ‌های شخصیتی </a:t>
            </a:r>
            <a:r>
              <a:rPr lang="en-US" b="1" dirty="0">
                <a:solidFill>
                  <a:srgbClr val="000000"/>
                </a:solidFill>
                <a:latin typeface="IranSans"/>
              </a:rPr>
              <a:t>MBTI </a:t>
            </a:r>
            <a:r>
              <a:rPr lang="fa-IR" b="1" dirty="0">
                <a:solidFill>
                  <a:srgbClr val="000000"/>
                </a:solidFill>
                <a:latin typeface="IranSans"/>
              </a:rPr>
              <a:t>چه هستند</a:t>
            </a:r>
            <a:r>
              <a:rPr lang="fa-IR" b="1" dirty="0" smtClean="0">
                <a:solidFill>
                  <a:srgbClr val="000000"/>
                </a:solidFill>
                <a:latin typeface="IranSans"/>
              </a:rPr>
              <a:t>؟</a:t>
            </a:r>
            <a:r>
              <a:rPr lang="en-US" b="1" dirty="0" smtClean="0">
                <a:solidFill>
                  <a:srgbClr val="000000"/>
                </a:solidFill>
                <a:latin typeface="IranSans"/>
              </a:rPr>
              <a:t/>
            </a:r>
            <a:br>
              <a:rPr lang="en-US" b="1" dirty="0" smtClean="0">
                <a:solidFill>
                  <a:srgbClr val="000000"/>
                </a:solidFill>
                <a:latin typeface="IranSans"/>
              </a:rPr>
            </a:br>
            <a:r>
              <a:rPr lang="en-US" b="1" dirty="0">
                <a:solidFill>
                  <a:srgbClr val="000000"/>
                </a:solidFill>
                <a:latin typeface="IranSans"/>
              </a:rPr>
              <a:t/>
            </a:r>
            <a:br>
              <a:rPr lang="en-US" b="1" dirty="0">
                <a:solidFill>
                  <a:srgbClr val="000000"/>
                </a:solidFill>
                <a:latin typeface="IranSans"/>
              </a:rPr>
            </a:br>
            <a:r>
              <a:rPr lang="fa-IR" b="1" dirty="0">
                <a:solidFill>
                  <a:srgbClr val="000000"/>
                </a:solidFill>
                <a:latin typeface="IranSans"/>
              </a:rPr>
              <a:t/>
            </a:r>
            <a:br>
              <a:rPr lang="fa-IR" b="1" dirty="0">
                <a:solidFill>
                  <a:srgbClr val="000000"/>
                </a:solidFill>
                <a:latin typeface="IranSans"/>
              </a:rPr>
            </a:br>
            <a:r>
              <a:rPr lang="fa-IR" dirty="0">
                <a:solidFill>
                  <a:srgbClr val="000000"/>
                </a:solidFill>
                <a:latin typeface="IranSans"/>
              </a:rPr>
              <a:t>مایرز و بریگز بعد از مطالعات گسترده در باب شخصیت به </a:t>
            </a:r>
            <a:r>
              <a:rPr lang="fa-IR" b="1" dirty="0">
                <a:solidFill>
                  <a:srgbClr val="000000"/>
                </a:solidFill>
                <a:latin typeface="IranSans"/>
              </a:rPr>
              <a:t>چهار فاکتور اصلی شخصیتی</a:t>
            </a:r>
            <a:r>
              <a:rPr lang="fa-IR" dirty="0">
                <a:solidFill>
                  <a:srgbClr val="000000"/>
                </a:solidFill>
                <a:latin typeface="IranSans"/>
              </a:rPr>
              <a:t> رسیدند که میتونند در کنار هم یک کد چهارحرفی رو ایجاد </a:t>
            </a:r>
            <a:r>
              <a:rPr lang="fa-IR" dirty="0" smtClean="0">
                <a:solidFill>
                  <a:srgbClr val="000000"/>
                </a:solidFill>
                <a:latin typeface="IranSans"/>
              </a:rPr>
              <a:t>کنند</a:t>
            </a:r>
            <a:r>
              <a:rPr lang="en-US" dirty="0" smtClean="0">
                <a:solidFill>
                  <a:srgbClr val="000000"/>
                </a:solidFill>
                <a:latin typeface="IranSans"/>
              </a:rPr>
              <a:t>.</a:t>
            </a:r>
            <a:br>
              <a:rPr lang="en-US" dirty="0" smtClean="0">
                <a:solidFill>
                  <a:srgbClr val="000000"/>
                </a:solidFill>
                <a:latin typeface="IranSans"/>
              </a:rPr>
            </a:br>
            <a:r>
              <a:rPr lang="fa-IR" dirty="0" smtClean="0">
                <a:solidFill>
                  <a:srgbClr val="000000"/>
                </a:solidFill>
                <a:latin typeface="IranSans"/>
              </a:rPr>
              <a:t>بدین </a:t>
            </a:r>
            <a:r>
              <a:rPr lang="fa-IR" dirty="0">
                <a:solidFill>
                  <a:srgbClr val="000000"/>
                </a:solidFill>
                <a:latin typeface="IranSans"/>
              </a:rPr>
              <a:t>ترتیب ۱۶ تیپ شخصیتی به دست می‌آید:</a:t>
            </a:r>
            <a:br>
              <a:rPr lang="fa-IR" dirty="0">
                <a:solidFill>
                  <a:srgbClr val="000000"/>
                </a:solidFill>
                <a:latin typeface="IranSans"/>
              </a:rPr>
            </a:br>
            <a:endParaRPr lang="en-US" dirty="0"/>
          </a:p>
        </p:txBody>
      </p:sp>
    </p:spTree>
    <p:extLst>
      <p:ext uri="{BB962C8B-B14F-4D97-AF65-F5344CB8AC3E}">
        <p14:creationId xmlns:p14="http://schemas.microsoft.com/office/powerpoint/2010/main" val="33456992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473" y="110836"/>
            <a:ext cx="11485418" cy="6553199"/>
          </a:xfrm>
        </p:spPr>
        <p:txBody>
          <a:bodyPr>
            <a:normAutofit/>
          </a:bodyPr>
          <a:lstStyle/>
          <a:p>
            <a:pPr algn="ctr" rtl="1" fontAlgn="base"/>
            <a:r>
              <a:rPr lang="fa-IR" b="1" dirty="0">
                <a:latin typeface="Arabic Typesetting" panose="03020402040406030203" pitchFamily="66" charset="-78"/>
                <a:cs typeface="Arabic Typesetting" panose="03020402040406030203" pitchFamily="66" charset="-78"/>
              </a:rPr>
              <a:t>درونگرا </a:t>
            </a:r>
            <a:r>
              <a:rPr lang="en-US" b="1" dirty="0">
                <a:latin typeface="Arabic Typesetting" panose="03020402040406030203" pitchFamily="66" charset="-78"/>
                <a:cs typeface="Arabic Typesetting" panose="03020402040406030203" pitchFamily="66" charset="-78"/>
              </a:rPr>
              <a:t> </a:t>
            </a:r>
            <a:r>
              <a:rPr lang="en-US" b="1" dirty="0" smtClean="0">
                <a:latin typeface="Arabic Typesetting" panose="03020402040406030203" pitchFamily="66" charset="-78"/>
                <a:cs typeface="Arabic Typesetting" panose="03020402040406030203" pitchFamily="66" charset="-78"/>
              </a:rPr>
              <a:t>  (I)</a:t>
            </a:r>
            <a:r>
              <a:rPr lang="fa-IR" b="1" dirty="0" smtClean="0">
                <a:latin typeface="Arabic Typesetting" panose="03020402040406030203" pitchFamily="66" charset="-78"/>
                <a:cs typeface="Arabic Typesetting" panose="03020402040406030203" pitchFamily="66" charset="-78"/>
              </a:rPr>
              <a:t>یا </a:t>
            </a:r>
            <a:r>
              <a:rPr lang="en-US" b="1" dirty="0" smtClean="0">
                <a:latin typeface="Arabic Typesetting" panose="03020402040406030203" pitchFamily="66" charset="-78"/>
                <a:cs typeface="Arabic Typesetting" panose="03020402040406030203" pitchFamily="66" charset="-78"/>
              </a:rPr>
              <a:t> </a:t>
            </a:r>
            <a:r>
              <a:rPr lang="fa-IR" b="1" dirty="0" smtClean="0">
                <a:latin typeface="Arabic Typesetting" panose="03020402040406030203" pitchFamily="66" charset="-78"/>
                <a:cs typeface="Arabic Typesetting" panose="03020402040406030203" pitchFamily="66" charset="-78"/>
              </a:rPr>
              <a:t>برونگرا</a:t>
            </a:r>
            <a:r>
              <a:rPr lang="en-US" b="1" dirty="0" smtClean="0">
                <a:latin typeface="Arabic Typesetting" panose="03020402040406030203" pitchFamily="66" charset="-78"/>
                <a:cs typeface="Arabic Typesetting" panose="03020402040406030203" pitchFamily="66" charset="-78"/>
              </a:rPr>
              <a:t>: (E)</a:t>
            </a:r>
            <a:r>
              <a:rPr lang="fa-IR" b="1" dirty="0" smtClean="0">
                <a:latin typeface="Arabic Typesetting" panose="03020402040406030203" pitchFamily="66" charset="-78"/>
                <a:cs typeface="Arabic Typesetting" panose="03020402040406030203" pitchFamily="66" charset="-78"/>
              </a:rPr>
              <a:t> نحوۀ </a:t>
            </a:r>
            <a:r>
              <a:rPr lang="fa-IR" b="1" dirty="0">
                <a:latin typeface="Arabic Typesetting" panose="03020402040406030203" pitchFamily="66" charset="-78"/>
                <a:cs typeface="Arabic Typesetting" panose="03020402040406030203" pitchFamily="66" charset="-78"/>
              </a:rPr>
              <a:t>جذب انرژی؛ در تنهایی یا در جمع</a:t>
            </a:r>
            <a:r>
              <a:rPr lang="fa-IR" b="1" dirty="0" smtClean="0">
                <a:latin typeface="Arabic Typesetting" panose="03020402040406030203" pitchFamily="66" charset="-78"/>
                <a:cs typeface="Arabic Typesetting" panose="03020402040406030203" pitchFamily="66" charset="-78"/>
              </a:rPr>
              <a:t>؟</a:t>
            </a:r>
            <a:r>
              <a:rPr lang="en-US" b="1" dirty="0" smtClean="0">
                <a:latin typeface="Arabic Typesetting" panose="03020402040406030203" pitchFamily="66" charset="-78"/>
                <a:cs typeface="Arabic Typesetting" panose="03020402040406030203" pitchFamily="66" charset="-78"/>
              </a:rPr>
              <a:t/>
            </a:r>
            <a:br>
              <a:rPr lang="en-US" b="1" dirty="0" smtClean="0">
                <a:latin typeface="Arabic Typesetting" panose="03020402040406030203" pitchFamily="66" charset="-78"/>
                <a:cs typeface="Arabic Typesetting" panose="03020402040406030203" pitchFamily="66" charset="-78"/>
              </a:rPr>
            </a:br>
            <a:r>
              <a:rPr lang="fa-IR" dirty="0">
                <a:latin typeface="Arabic Typesetting" panose="03020402040406030203" pitchFamily="66" charset="-78"/>
                <a:cs typeface="Arabic Typesetting" panose="03020402040406030203" pitchFamily="66" charset="-78"/>
              </a:rPr>
              <a:t/>
            </a:r>
            <a:br>
              <a:rPr lang="fa-IR" dirty="0">
                <a:latin typeface="Arabic Typesetting" panose="03020402040406030203" pitchFamily="66" charset="-78"/>
                <a:cs typeface="Arabic Typesetting" panose="03020402040406030203" pitchFamily="66" charset="-78"/>
              </a:rPr>
            </a:br>
            <a:r>
              <a:rPr lang="fa-IR" b="1" dirty="0">
                <a:latin typeface="Arabic Typesetting" panose="03020402040406030203" pitchFamily="66" charset="-78"/>
                <a:cs typeface="Arabic Typesetting" panose="03020402040406030203" pitchFamily="66" charset="-78"/>
              </a:rPr>
              <a:t>شهودی </a:t>
            </a:r>
            <a:r>
              <a:rPr lang="en-US" b="1" dirty="0" smtClean="0">
                <a:latin typeface="Arabic Typesetting" panose="03020402040406030203" pitchFamily="66" charset="-78"/>
                <a:cs typeface="Arabic Typesetting" panose="03020402040406030203" pitchFamily="66" charset="-78"/>
              </a:rPr>
              <a:t> (N)</a:t>
            </a:r>
            <a:r>
              <a:rPr lang="fa-IR" b="1" dirty="0" smtClean="0">
                <a:latin typeface="Arabic Typesetting" panose="03020402040406030203" pitchFamily="66" charset="-78"/>
                <a:cs typeface="Arabic Typesetting" panose="03020402040406030203" pitchFamily="66" charset="-78"/>
              </a:rPr>
              <a:t>یا </a:t>
            </a:r>
            <a:r>
              <a:rPr lang="fa-IR" b="1" dirty="0">
                <a:latin typeface="Arabic Typesetting" panose="03020402040406030203" pitchFamily="66" charset="-78"/>
                <a:cs typeface="Arabic Typesetting" panose="03020402040406030203" pitchFamily="66" charset="-78"/>
              </a:rPr>
              <a:t>حسی </a:t>
            </a:r>
            <a:r>
              <a:rPr lang="en-US" b="1" dirty="0" smtClean="0">
                <a:latin typeface="Arabic Typesetting" panose="03020402040406030203" pitchFamily="66" charset="-78"/>
                <a:cs typeface="Arabic Typesetting" panose="03020402040406030203" pitchFamily="66" charset="-78"/>
              </a:rPr>
              <a:t> :(S) </a:t>
            </a:r>
            <a:r>
              <a:rPr lang="fa-IR" b="1" dirty="0" smtClean="0">
                <a:latin typeface="Arabic Typesetting" panose="03020402040406030203" pitchFamily="66" charset="-78"/>
                <a:cs typeface="Arabic Typesetting" panose="03020402040406030203" pitchFamily="66" charset="-78"/>
              </a:rPr>
              <a:t>نحوۀ </a:t>
            </a:r>
            <a:r>
              <a:rPr lang="fa-IR" b="1" dirty="0">
                <a:latin typeface="Arabic Typesetting" panose="03020402040406030203" pitchFamily="66" charset="-78"/>
                <a:cs typeface="Arabic Typesetting" panose="03020402040406030203" pitchFamily="66" charset="-78"/>
              </a:rPr>
              <a:t>دریافت یا بیان اطلاعات؛ کلی‌نگره یا جزئی‌نگر</a:t>
            </a:r>
            <a:r>
              <a:rPr lang="fa-IR" b="1" dirty="0" smtClean="0">
                <a:latin typeface="Arabic Typesetting" panose="03020402040406030203" pitchFamily="66" charset="-78"/>
                <a:cs typeface="Arabic Typesetting" panose="03020402040406030203" pitchFamily="66" charset="-78"/>
              </a:rPr>
              <a:t>؟</a:t>
            </a:r>
            <a:r>
              <a:rPr lang="en-US" b="1" dirty="0" smtClean="0">
                <a:latin typeface="Arabic Typesetting" panose="03020402040406030203" pitchFamily="66" charset="-78"/>
                <a:cs typeface="Arabic Typesetting" panose="03020402040406030203" pitchFamily="66" charset="-78"/>
              </a:rPr>
              <a:t/>
            </a:r>
            <a:br>
              <a:rPr lang="en-US" b="1" dirty="0" smtClean="0">
                <a:latin typeface="Arabic Typesetting" panose="03020402040406030203" pitchFamily="66" charset="-78"/>
                <a:cs typeface="Arabic Typesetting" panose="03020402040406030203" pitchFamily="66" charset="-78"/>
              </a:rPr>
            </a:br>
            <a:r>
              <a:rPr lang="fa-IR" dirty="0">
                <a:latin typeface="Arabic Typesetting" panose="03020402040406030203" pitchFamily="66" charset="-78"/>
                <a:cs typeface="Arabic Typesetting" panose="03020402040406030203" pitchFamily="66" charset="-78"/>
              </a:rPr>
              <a:t/>
            </a:r>
            <a:br>
              <a:rPr lang="fa-IR" dirty="0">
                <a:latin typeface="Arabic Typesetting" panose="03020402040406030203" pitchFamily="66" charset="-78"/>
                <a:cs typeface="Arabic Typesetting" panose="03020402040406030203" pitchFamily="66" charset="-78"/>
              </a:rPr>
            </a:br>
            <a:r>
              <a:rPr lang="fa-IR" b="1" dirty="0" smtClean="0">
                <a:latin typeface="Arabic Typesetting" panose="03020402040406030203" pitchFamily="66" charset="-78"/>
                <a:cs typeface="Arabic Typesetting" panose="03020402040406030203" pitchFamily="66" charset="-78"/>
              </a:rPr>
              <a:t>فکری </a:t>
            </a:r>
            <a:r>
              <a:rPr lang="en-US" b="1" dirty="0" smtClean="0">
                <a:latin typeface="Arabic Typesetting" panose="03020402040406030203" pitchFamily="66" charset="-78"/>
                <a:cs typeface="Arabic Typesetting" panose="03020402040406030203" pitchFamily="66" charset="-78"/>
              </a:rPr>
              <a:t> (T)</a:t>
            </a:r>
            <a:r>
              <a:rPr lang="fa-IR" b="1" dirty="0" smtClean="0">
                <a:latin typeface="Arabic Typesetting" panose="03020402040406030203" pitchFamily="66" charset="-78"/>
                <a:cs typeface="Arabic Typesetting" panose="03020402040406030203" pitchFamily="66" charset="-78"/>
              </a:rPr>
              <a:t>یا احساسی</a:t>
            </a:r>
            <a:r>
              <a:rPr lang="en-US" b="1" dirty="0" smtClean="0">
                <a:latin typeface="Arabic Typesetting" panose="03020402040406030203" pitchFamily="66" charset="-78"/>
                <a:cs typeface="Arabic Typesetting" panose="03020402040406030203" pitchFamily="66" charset="-78"/>
              </a:rPr>
              <a:t> : (S)</a:t>
            </a:r>
            <a:r>
              <a:rPr lang="fa-IR" b="1" dirty="0" smtClean="0">
                <a:latin typeface="Arabic Typesetting" panose="03020402040406030203" pitchFamily="66" charset="-78"/>
                <a:cs typeface="Arabic Typesetting" panose="03020402040406030203" pitchFamily="66" charset="-78"/>
              </a:rPr>
              <a:t>نحوۀ </a:t>
            </a:r>
            <a:r>
              <a:rPr lang="fa-IR" b="1" dirty="0">
                <a:latin typeface="Arabic Typesetting" panose="03020402040406030203" pitchFamily="66" charset="-78"/>
                <a:cs typeface="Arabic Typesetting" panose="03020402040406030203" pitchFamily="66" charset="-78"/>
              </a:rPr>
              <a:t>تصمیم‌گیری؛ تصمیم نهایی رو با منطق میگیره یا احساس</a:t>
            </a:r>
            <a:r>
              <a:rPr lang="fa-IR" b="1" dirty="0" smtClean="0">
                <a:latin typeface="Arabic Typesetting" panose="03020402040406030203" pitchFamily="66" charset="-78"/>
                <a:cs typeface="Arabic Typesetting" panose="03020402040406030203" pitchFamily="66" charset="-78"/>
              </a:rPr>
              <a:t>؟</a:t>
            </a:r>
            <a:r>
              <a:rPr lang="en-US" b="1" dirty="0" smtClean="0">
                <a:latin typeface="Arabic Typesetting" panose="03020402040406030203" pitchFamily="66" charset="-78"/>
                <a:cs typeface="Arabic Typesetting" panose="03020402040406030203" pitchFamily="66" charset="-78"/>
              </a:rPr>
              <a:t/>
            </a:r>
            <a:br>
              <a:rPr lang="en-US" b="1" dirty="0" smtClean="0">
                <a:latin typeface="Arabic Typesetting" panose="03020402040406030203" pitchFamily="66" charset="-78"/>
                <a:cs typeface="Arabic Typesetting" panose="03020402040406030203" pitchFamily="66" charset="-78"/>
              </a:rPr>
            </a:br>
            <a:r>
              <a:rPr lang="fa-IR" dirty="0">
                <a:latin typeface="Arabic Typesetting" panose="03020402040406030203" pitchFamily="66" charset="-78"/>
                <a:cs typeface="Arabic Typesetting" panose="03020402040406030203" pitchFamily="66" charset="-78"/>
              </a:rPr>
              <a:t/>
            </a:r>
            <a:br>
              <a:rPr lang="fa-IR" dirty="0">
                <a:latin typeface="Arabic Typesetting" panose="03020402040406030203" pitchFamily="66" charset="-78"/>
                <a:cs typeface="Arabic Typesetting" panose="03020402040406030203" pitchFamily="66" charset="-78"/>
              </a:rPr>
            </a:br>
            <a:r>
              <a:rPr lang="fa-IR" b="1" dirty="0">
                <a:latin typeface="Arabic Typesetting" panose="03020402040406030203" pitchFamily="66" charset="-78"/>
                <a:cs typeface="Arabic Typesetting" panose="03020402040406030203" pitchFamily="66" charset="-78"/>
              </a:rPr>
              <a:t>منظم </a:t>
            </a:r>
            <a:r>
              <a:rPr lang="en-US" b="1" dirty="0" smtClean="0">
                <a:latin typeface="Arabic Typesetting" panose="03020402040406030203" pitchFamily="66" charset="-78"/>
                <a:cs typeface="Arabic Typesetting" panose="03020402040406030203" pitchFamily="66" charset="-78"/>
              </a:rPr>
              <a:t>  (J)</a:t>
            </a:r>
            <a:r>
              <a:rPr lang="fa-IR" b="1" dirty="0" smtClean="0">
                <a:latin typeface="Arabic Typesetting" panose="03020402040406030203" pitchFamily="66" charset="-78"/>
                <a:cs typeface="Arabic Typesetting" panose="03020402040406030203" pitchFamily="66" charset="-78"/>
              </a:rPr>
              <a:t>یا منعطف</a:t>
            </a:r>
            <a:r>
              <a:rPr lang="en-US" b="1" dirty="0" smtClean="0">
                <a:latin typeface="Arabic Typesetting" panose="03020402040406030203" pitchFamily="66" charset="-78"/>
                <a:cs typeface="Arabic Typesetting" panose="03020402040406030203" pitchFamily="66" charset="-78"/>
              </a:rPr>
              <a:t>(P)</a:t>
            </a:r>
            <a:r>
              <a:rPr lang="fa-IR" b="1" dirty="0" smtClean="0">
                <a:latin typeface="Arabic Typesetting" panose="03020402040406030203" pitchFamily="66" charset="-78"/>
                <a:cs typeface="Arabic Typesetting" panose="03020402040406030203" pitchFamily="66" charset="-78"/>
              </a:rPr>
              <a:t> </a:t>
            </a:r>
            <a:r>
              <a:rPr lang="en-US" b="1" dirty="0" smtClean="0">
                <a:latin typeface="Arabic Typesetting" panose="03020402040406030203" pitchFamily="66" charset="-78"/>
                <a:cs typeface="Arabic Typesetting" panose="03020402040406030203" pitchFamily="66" charset="-78"/>
              </a:rPr>
              <a:t>:</a:t>
            </a:r>
            <a:r>
              <a:rPr lang="fa-IR" b="1" dirty="0" smtClean="0">
                <a:latin typeface="Arabic Typesetting" panose="03020402040406030203" pitchFamily="66" charset="-78"/>
                <a:cs typeface="Arabic Typesetting" panose="03020402040406030203" pitchFamily="66" charset="-78"/>
              </a:rPr>
              <a:t>نحوۀ </a:t>
            </a:r>
            <a:r>
              <a:rPr lang="fa-IR" b="1" dirty="0">
                <a:latin typeface="Arabic Typesetting" panose="03020402040406030203" pitchFamily="66" charset="-78"/>
                <a:cs typeface="Arabic Typesetting" panose="03020402040406030203" pitchFamily="66" charset="-78"/>
              </a:rPr>
              <a:t>ساماندهی مکان و زمان؛ دوست داره نظم و چهارچوب داشته باشه یا آزادی و انعطاف در برنامه‌ها رو ترجیح میده؟</a:t>
            </a:r>
            <a:r>
              <a:rPr lang="fa-IR" dirty="0">
                <a:latin typeface="Arabic Typesetting" panose="03020402040406030203" pitchFamily="66" charset="-78"/>
                <a:cs typeface="Arabic Typesetting" panose="03020402040406030203" pitchFamily="66" charset="-78"/>
              </a:rPr>
              <a:t/>
            </a:r>
            <a:br>
              <a:rPr lang="fa-IR" dirty="0">
                <a:latin typeface="Arabic Typesetting" panose="03020402040406030203" pitchFamily="66" charset="-78"/>
                <a:cs typeface="Arabic Typesetting" panose="03020402040406030203" pitchFamily="66" charset="-78"/>
              </a:rPr>
            </a:br>
            <a:endParaRPr lang="en-US"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21120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5380500"/>
          </a:xfrm>
        </p:spPr>
        <p:txBody>
          <a:bodyPr>
            <a:normAutofit/>
          </a:bodyPr>
          <a:lstStyle/>
          <a:p>
            <a:pPr algn="ctr"/>
            <a:r>
              <a:rPr lang="fa-IR" sz="7200" dirty="0">
                <a:latin typeface="Arabic Typesetting" panose="03020402040406030203" pitchFamily="66" charset="-78"/>
                <a:cs typeface="Arabic Typesetting" panose="03020402040406030203" pitchFamily="66" charset="-78"/>
              </a:rPr>
              <a:t>شرح بیشتری از هر کدام از این تیپ های </a:t>
            </a:r>
            <a:r>
              <a:rPr lang="fa-IR" sz="7200" dirty="0" smtClean="0">
                <a:latin typeface="Arabic Typesetting" panose="03020402040406030203" pitchFamily="66" charset="-78"/>
                <a:cs typeface="Arabic Typesetting" panose="03020402040406030203" pitchFamily="66" charset="-78"/>
              </a:rPr>
              <a:t>شخصیتی:</a:t>
            </a:r>
            <a:endParaRPr lang="en-US" sz="7200"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3430966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1141410" y="6345382"/>
            <a:ext cx="9912355" cy="45719"/>
          </a:xfrm>
        </p:spPr>
        <p:txBody>
          <a:bodyPr>
            <a:normAutofit fontScale="90000"/>
          </a:bodyPr>
          <a:lstStyle/>
          <a:p>
            <a:endParaRPr lang="en-US"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6176" b="16176"/>
          <a:stretch>
            <a:fillRect/>
          </a:stretch>
        </p:blipFill>
        <p:spPr>
          <a:xfrm>
            <a:off x="1141411" y="239683"/>
            <a:ext cx="9912354" cy="6151418"/>
          </a:xfrm>
        </p:spPr>
      </p:pic>
      <p:sp>
        <p:nvSpPr>
          <p:cNvPr id="4" name="Text Placeholder 3"/>
          <p:cNvSpPr>
            <a:spLocks noGrp="1"/>
          </p:cNvSpPr>
          <p:nvPr>
            <p:ph type="body" sz="half" idx="2"/>
          </p:nvPr>
        </p:nvSpPr>
        <p:spPr>
          <a:xfrm flipV="1">
            <a:off x="1252200" y="6322522"/>
            <a:ext cx="9910859" cy="45719"/>
          </a:xfrm>
        </p:spPr>
        <p:txBody>
          <a:bodyPr>
            <a:normAutofit fontScale="25000" lnSpcReduction="20000"/>
          </a:bodyPr>
          <a:lstStyle/>
          <a:p>
            <a:endParaRPr lang="en-US" dirty="0"/>
          </a:p>
        </p:txBody>
      </p:sp>
    </p:spTree>
    <p:extLst>
      <p:ext uri="{BB962C8B-B14F-4D97-AF65-F5344CB8AC3E}">
        <p14:creationId xmlns:p14="http://schemas.microsoft.com/office/powerpoint/2010/main" val="2696966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2402" y="6812281"/>
            <a:ext cx="9580180" cy="45719"/>
          </a:xfrm>
        </p:spPr>
        <p:txBody>
          <a:bodyPr>
            <a:normAutofit fontScale="90000"/>
          </a:bodyPr>
          <a:lstStyle/>
          <a:p>
            <a:endParaRPr lang="en-US"/>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936" b="1936"/>
          <a:stretch>
            <a:fillRect/>
          </a:stretch>
        </p:blipFill>
        <p:spPr>
          <a:xfrm>
            <a:off x="1141413" y="138544"/>
            <a:ext cx="9912350" cy="6165273"/>
          </a:xfrm>
        </p:spPr>
      </p:pic>
      <p:sp>
        <p:nvSpPr>
          <p:cNvPr id="4" name="Text Placeholder 3"/>
          <p:cNvSpPr>
            <a:spLocks noGrp="1"/>
          </p:cNvSpPr>
          <p:nvPr>
            <p:ph type="body" sz="half" idx="2"/>
          </p:nvPr>
        </p:nvSpPr>
        <p:spPr>
          <a:xfrm flipV="1">
            <a:off x="1142906" y="6858000"/>
            <a:ext cx="9663639" cy="45719"/>
          </a:xfrm>
        </p:spPr>
        <p:txBody>
          <a:bodyPr>
            <a:normAutofit fontScale="25000" lnSpcReduction="20000"/>
          </a:bodyPr>
          <a:lstStyle/>
          <a:p>
            <a:endParaRPr lang="en-US" dirty="0"/>
          </a:p>
        </p:txBody>
      </p:sp>
    </p:spTree>
    <p:extLst>
      <p:ext uri="{BB962C8B-B14F-4D97-AF65-F5344CB8AC3E}">
        <p14:creationId xmlns:p14="http://schemas.microsoft.com/office/powerpoint/2010/main" val="2597220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041" y="609600"/>
            <a:ext cx="4892039" cy="5585460"/>
          </a:xfrm>
        </p:spPr>
        <p:txBody>
          <a:bodyPr>
            <a:normAutofit fontScale="90000"/>
          </a:bodyPr>
          <a:lstStyle/>
          <a:p>
            <a:pPr algn="ctr" rtl="1" fontAlgn="base"/>
            <a:r>
              <a:rPr lang="fa-IR" b="1" dirty="0">
                <a:latin typeface="Calibri" panose="020F0502020204030204" pitchFamily="34" charset="0"/>
                <a:cs typeface="Calibri" panose="020F0502020204030204" pitchFamily="34" charset="0"/>
              </a:rPr>
              <a:t>تفسیر تست </a:t>
            </a:r>
            <a:r>
              <a:rPr lang="en-US" b="1" dirty="0">
                <a:latin typeface="Calibri" panose="020F0502020204030204" pitchFamily="34" charset="0"/>
                <a:cs typeface="Calibri" panose="020F0502020204030204" pitchFamily="34" charset="0"/>
              </a:rPr>
              <a:t>MBTI </a:t>
            </a:r>
            <a:r>
              <a:rPr lang="fa-IR" b="1" dirty="0">
                <a:latin typeface="Calibri" panose="020F0502020204030204" pitchFamily="34" charset="0"/>
                <a:cs typeface="Calibri" panose="020F0502020204030204" pitchFamily="34" charset="0"/>
              </a:rPr>
              <a:t>چه اطلاعاتی به ما میده؟</a:t>
            </a:r>
            <a:br>
              <a:rPr lang="fa-IR" b="1" dirty="0">
                <a:latin typeface="Calibri" panose="020F0502020204030204" pitchFamily="34" charset="0"/>
                <a:cs typeface="Calibri" panose="020F0502020204030204" pitchFamily="34" charset="0"/>
              </a:rPr>
            </a:br>
            <a:r>
              <a:rPr lang="fa-IR" dirty="0">
                <a:latin typeface="Calibri" panose="020F0502020204030204" pitchFamily="34" charset="0"/>
                <a:cs typeface="Calibri" panose="020F0502020204030204" pitchFamily="34" charset="0"/>
              </a:rPr>
              <a:t>پس از انجام تست </a:t>
            </a:r>
            <a:r>
              <a:rPr lang="en-US" dirty="0">
                <a:latin typeface="Calibri" panose="020F0502020204030204" pitchFamily="34" charset="0"/>
                <a:cs typeface="Calibri" panose="020F0502020204030204" pitchFamily="34" charset="0"/>
              </a:rPr>
              <a:t>MBTI </a:t>
            </a:r>
            <a:r>
              <a:rPr lang="fa-IR" dirty="0">
                <a:latin typeface="Calibri" panose="020F0502020204030204" pitchFamily="34" charset="0"/>
                <a:cs typeface="Calibri" panose="020F0502020204030204" pitchFamily="34" charset="0"/>
              </a:rPr>
              <a:t>تیپ شخصیتی چهارحرفی شما مشخص میشه و طبق اون چهار عملکرد شناختی یونگ برای تیپ شما به دست میاد. هر کدام از تیپ‌های شخصیتی </a:t>
            </a:r>
            <a:r>
              <a:rPr lang="en-US" dirty="0">
                <a:latin typeface="Calibri" panose="020F0502020204030204" pitchFamily="34" charset="0"/>
                <a:cs typeface="Calibri" panose="020F0502020204030204" pitchFamily="34" charset="0"/>
              </a:rPr>
              <a:t>MBTI </a:t>
            </a:r>
            <a:r>
              <a:rPr lang="fa-IR" dirty="0">
                <a:latin typeface="Calibri" panose="020F0502020204030204" pitchFamily="34" charset="0"/>
                <a:cs typeface="Calibri" panose="020F0502020204030204" pitchFamily="34" charset="0"/>
              </a:rPr>
              <a:t>دارای مشخصاتی هستند که با خوندن آنها میتونید به خودشناسی بهتری برسید. در تحلیل تست </a:t>
            </a:r>
            <a:r>
              <a:rPr lang="en-US" dirty="0">
                <a:latin typeface="Calibri" panose="020F0502020204030204" pitchFamily="34" charset="0"/>
                <a:cs typeface="Calibri" panose="020F0502020204030204" pitchFamily="34" charset="0"/>
              </a:rPr>
              <a:t>MBTI </a:t>
            </a:r>
            <a:r>
              <a:rPr lang="fa-IR" dirty="0">
                <a:latin typeface="Calibri" panose="020F0502020204030204" pitchFamily="34" charset="0"/>
                <a:cs typeface="Calibri" panose="020F0502020204030204" pitchFamily="34" charset="0"/>
              </a:rPr>
              <a:t>نقاط قوت و ضعف تیپ شخصیتی شما و راهکارهایی برای تقویت نکات مثبت و برطرف کردن نکات منفی داده میشه.</a:t>
            </a:r>
            <a:br>
              <a:rPr lang="fa-IR" dirty="0">
                <a:latin typeface="Calibri" panose="020F0502020204030204" pitchFamily="34" charset="0"/>
                <a:cs typeface="Calibri" panose="020F0502020204030204" pitchFamily="34" charset="0"/>
              </a:rPr>
            </a:br>
            <a:endParaRPr lang="en-US" dirty="0">
              <a:latin typeface="Calibri" panose="020F0502020204030204" pitchFamily="34" charset="0"/>
              <a:cs typeface="Calibri" panose="020F0502020204030204" pitchFamily="34" charset="0"/>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14614" r="14614"/>
          <a:stretch>
            <a:fillRect/>
          </a:stretch>
        </p:blipFill>
        <p:spPr>
          <a:xfrm>
            <a:off x="6071754" y="350520"/>
            <a:ext cx="5440680" cy="6103620"/>
          </a:xfrm>
          <a:prstGeom prst="round2DiagRect">
            <a:avLst>
              <a:gd name="adj1" fmla="val 0"/>
              <a:gd name="adj2" fmla="val 0"/>
            </a:avLst>
          </a:prstGeom>
        </p:spPr>
      </p:pic>
      <p:sp>
        <p:nvSpPr>
          <p:cNvPr id="4" name="Text Placeholder 3"/>
          <p:cNvSpPr>
            <a:spLocks noGrp="1"/>
          </p:cNvSpPr>
          <p:nvPr>
            <p:ph type="body" sz="half" idx="2"/>
          </p:nvPr>
        </p:nvSpPr>
        <p:spPr>
          <a:xfrm flipV="1">
            <a:off x="1141410" y="6606538"/>
            <a:ext cx="5934511" cy="45719"/>
          </a:xfrm>
        </p:spPr>
        <p:txBody>
          <a:bodyPr>
            <a:normAutofit fontScale="25000" lnSpcReduction="20000"/>
          </a:bodyPr>
          <a:lstStyle/>
          <a:p>
            <a:endParaRPr lang="en-US" dirty="0"/>
          </a:p>
        </p:txBody>
      </p:sp>
    </p:spTree>
    <p:extLst>
      <p:ext uri="{BB962C8B-B14F-4D97-AF65-F5344CB8AC3E}">
        <p14:creationId xmlns:p14="http://schemas.microsoft.com/office/powerpoint/2010/main" val="233854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636" y="928255"/>
            <a:ext cx="11596255" cy="4932218"/>
          </a:xfrm>
        </p:spPr>
        <p:txBody>
          <a:bodyPr>
            <a:normAutofit/>
          </a:bodyPr>
          <a:lstStyle/>
          <a:p>
            <a:pPr lvl="0" algn="ctr" eaLnBrk="0" fontAlgn="base" hangingPunct="0">
              <a:lnSpc>
                <a:spcPct val="100000"/>
              </a:lnSpc>
              <a:spcAft>
                <a:spcPct val="0"/>
              </a:spcAft>
            </a:pPr>
            <a:r>
              <a:rPr lang="fa-IR" sz="9600" dirty="0" smtClean="0">
                <a:latin typeface="Arabic Typesetting" panose="03020402040406030203" pitchFamily="66" charset="-78"/>
                <a:cs typeface="Arabic Typesetting" panose="03020402040406030203" pitchFamily="66" charset="-78"/>
              </a:rPr>
              <a:t>تعدادی از سوالات این آزمون</a:t>
            </a:r>
            <a:endParaRPr lang="en-US" sz="9600" dirty="0">
              <a:latin typeface="Arabic Typesetting" panose="03020402040406030203" pitchFamily="66" charset="-78"/>
              <a:cs typeface="Arabic Typesetting" panose="03020402040406030203" pitchFamily="66" charset="-78"/>
            </a:endParaRPr>
          </a:p>
        </p:txBody>
      </p:sp>
      <p:sp>
        <p:nvSpPr>
          <p:cNvPr id="22" name="Rectangle 20"/>
          <p:cNvSpPr>
            <a:spLocks noChangeArrowheads="1"/>
          </p:cNvSpPr>
          <p:nvPr/>
        </p:nvSpPr>
        <p:spPr bwMode="auto">
          <a:xfrm>
            <a:off x="12277074" y="75456"/>
            <a:ext cx="67326" cy="1538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inherit"/>
              </a:rPr>
              <a:t>۳</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ontrols>
      <mc:AlternateContent xmlns:mc="http://schemas.openxmlformats.org/markup-compatibility/2006">
        <mc:Choice xmlns:v="urn:schemas-microsoft-com:vml" Requires="v">
          <p:control spid="1135" name="HTMLOption18" r:id="rId2" imgW="257040" imgH="304920"/>
        </mc:Choice>
        <mc:Fallback>
          <p:control name="HTMLOption18" r:id="rId2" imgW="257040" imgH="304920">
            <p:pic>
              <p:nvPicPr>
                <p:cNvPr id="0" name="HTMLOption18"/>
                <p:cNvPicPr preferRelativeResize="0">
                  <a:picLocks noChangeArrowheads="1" noChangeShapeType="1"/>
                </p:cNvPicPr>
                <p:nvPr/>
              </p:nvPicPr>
              <p:blipFill>
                <a:blip r:embed="rId21">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36" name="HTMLOption19" r:id="rId3" imgW="257040" imgH="304920"/>
        </mc:Choice>
        <mc:Fallback>
          <p:control name="HTMLOption19" r:id="rId3" imgW="257040" imgH="304920">
            <p:pic>
              <p:nvPicPr>
                <p:cNvPr id="0" name="HTMLOption19"/>
                <p:cNvPicPr preferRelativeResize="0">
                  <a:picLocks noChangeArrowheads="1" noChangeShapeType="1"/>
                </p:cNvPicPr>
                <p:nvPr/>
              </p:nvPicPr>
              <p:blipFill>
                <a:blip r:embed="rId22">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37" name="HTMLOption20" r:id="rId4" imgW="257040" imgH="304920"/>
        </mc:Choice>
        <mc:Fallback>
          <p:control name="HTMLOption20" r:id="rId4" imgW="257040" imgH="304920">
            <p:pic>
              <p:nvPicPr>
                <p:cNvPr id="0" name="HTMLOption20"/>
                <p:cNvPicPr preferRelativeResize="0">
                  <a:picLocks noChangeArrowheads="1" noChangeShapeType="1"/>
                </p:cNvPicPr>
                <p:nvPr/>
              </p:nvPicPr>
              <p:blipFill>
                <a:blip r:embed="rId23">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38" name="HTMLOption21" r:id="rId5" imgW="257040" imgH="304920"/>
        </mc:Choice>
        <mc:Fallback>
          <p:control name="HTMLOption21" r:id="rId5" imgW="257040" imgH="304920">
            <p:pic>
              <p:nvPicPr>
                <p:cNvPr id="0" name="HTMLOption21"/>
                <p:cNvPicPr preferRelativeResize="0">
                  <a:picLocks noChangeArrowheads="1" noChangeShapeType="1"/>
                </p:cNvPicPr>
                <p:nvPr/>
              </p:nvPicPr>
              <p:blipFill>
                <a:blip r:embed="rId24">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39" name="HTMLOption22" r:id="rId6" imgW="257040" imgH="304920"/>
        </mc:Choice>
        <mc:Fallback>
          <p:control name="HTMLOption22" r:id="rId6" imgW="257040" imgH="304920">
            <p:pic>
              <p:nvPicPr>
                <p:cNvPr id="0" name="HTMLOption22"/>
                <p:cNvPicPr preferRelativeResize="0">
                  <a:picLocks noChangeArrowheads="1" noChangeShapeType="1"/>
                </p:cNvPicPr>
                <p:nvPr/>
              </p:nvPicPr>
              <p:blipFill>
                <a:blip r:embed="rId25">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0" name="HTMLOption23" r:id="rId7" imgW="257040" imgH="304920"/>
        </mc:Choice>
        <mc:Fallback>
          <p:control name="HTMLOption23" r:id="rId7" imgW="257040" imgH="304920">
            <p:pic>
              <p:nvPicPr>
                <p:cNvPr id="0" name="HTMLOption23"/>
                <p:cNvPicPr preferRelativeResize="0">
                  <a:picLocks noChangeArrowheads="1" noChangeShapeType="1"/>
                </p:cNvPicPr>
                <p:nvPr/>
              </p:nvPicPr>
              <p:blipFill>
                <a:blip r:embed="rId26">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1" name="HTMLOption24" r:id="rId8" imgW="257040" imgH="304920"/>
        </mc:Choice>
        <mc:Fallback>
          <p:control name="HTMLOption24" r:id="rId8" imgW="257040" imgH="304920">
            <p:pic>
              <p:nvPicPr>
                <p:cNvPr id="0" name="HTMLOption24"/>
                <p:cNvPicPr preferRelativeResize="0">
                  <a:picLocks noChangeArrowheads="1" noChangeShapeType="1"/>
                </p:cNvPicPr>
                <p:nvPr/>
              </p:nvPicPr>
              <p:blipFill>
                <a:blip r:embed="rId27">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2" name="HTMLOption25" r:id="rId9" imgW="257040" imgH="304920"/>
        </mc:Choice>
        <mc:Fallback>
          <p:control name="HTMLOption25" r:id="rId9" imgW="257040" imgH="304920">
            <p:pic>
              <p:nvPicPr>
                <p:cNvPr id="0" name="HTMLOption25"/>
                <p:cNvPicPr preferRelativeResize="0">
                  <a:picLocks noChangeArrowheads="1" noChangeShapeType="1"/>
                </p:cNvPicPr>
                <p:nvPr/>
              </p:nvPicPr>
              <p:blipFill>
                <a:blip r:embed="rId28">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3" name="HTMLOption26" r:id="rId10" imgW="257040" imgH="304920"/>
        </mc:Choice>
        <mc:Fallback>
          <p:control name="HTMLOption26" r:id="rId10" imgW="257040" imgH="304920">
            <p:pic>
              <p:nvPicPr>
                <p:cNvPr id="0" name="HTMLOption26"/>
                <p:cNvPicPr preferRelativeResize="0">
                  <a:picLocks noChangeArrowheads="1" noChangeShapeType="1"/>
                </p:cNvPicPr>
                <p:nvPr/>
              </p:nvPicPr>
              <p:blipFill>
                <a:blip r:embed="rId29">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4" name="HTMLOption27" r:id="rId11" imgW="257040" imgH="304920"/>
        </mc:Choice>
        <mc:Fallback>
          <p:control name="HTMLOption27" r:id="rId11" imgW="257040" imgH="304920">
            <p:pic>
              <p:nvPicPr>
                <p:cNvPr id="0" name="HTMLOption27"/>
                <p:cNvPicPr preferRelativeResize="0">
                  <a:picLocks noChangeArrowheads="1" noChangeShapeType="1"/>
                </p:cNvPicPr>
                <p:nvPr/>
              </p:nvPicPr>
              <p:blipFill>
                <a:blip r:embed="rId30">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5" name="HTMLOption28" r:id="rId12" imgW="257040" imgH="304920"/>
        </mc:Choice>
        <mc:Fallback>
          <p:control name="HTMLOption28" r:id="rId12" imgW="257040" imgH="304920">
            <p:pic>
              <p:nvPicPr>
                <p:cNvPr id="0" name="HTMLOption28"/>
                <p:cNvPicPr preferRelativeResize="0">
                  <a:picLocks noChangeArrowheads="1" noChangeShapeType="1"/>
                </p:cNvPicPr>
                <p:nvPr/>
              </p:nvPicPr>
              <p:blipFill>
                <a:blip r:embed="rId31">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6" name="HTMLOption29" r:id="rId13" imgW="257040" imgH="304920"/>
        </mc:Choice>
        <mc:Fallback>
          <p:control name="HTMLOption29" r:id="rId13" imgW="257040" imgH="304920">
            <p:pic>
              <p:nvPicPr>
                <p:cNvPr id="0" name="HTMLOption29"/>
                <p:cNvPicPr preferRelativeResize="0">
                  <a:picLocks noChangeArrowheads="1" noChangeShapeType="1"/>
                </p:cNvPicPr>
                <p:nvPr/>
              </p:nvPicPr>
              <p:blipFill>
                <a:blip r:embed="rId32">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7" name="HTMLOption30" r:id="rId14" imgW="257040" imgH="304920"/>
        </mc:Choice>
        <mc:Fallback>
          <p:control name="HTMLOption30" r:id="rId14" imgW="257040" imgH="304920">
            <p:pic>
              <p:nvPicPr>
                <p:cNvPr id="0" name="HTMLOption30"/>
                <p:cNvPicPr preferRelativeResize="0">
                  <a:picLocks noChangeArrowheads="1" noChangeShapeType="1"/>
                </p:cNvPicPr>
                <p:nvPr/>
              </p:nvPicPr>
              <p:blipFill>
                <a:blip r:embed="rId23">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8" name="HTMLOption31" r:id="rId15" imgW="257040" imgH="304920"/>
        </mc:Choice>
        <mc:Fallback>
          <p:control name="HTMLOption31" r:id="rId15" imgW="257040" imgH="304920">
            <p:pic>
              <p:nvPicPr>
                <p:cNvPr id="0" name="HTMLOption31"/>
                <p:cNvPicPr preferRelativeResize="0">
                  <a:picLocks noChangeArrowheads="1" noChangeShapeType="1"/>
                </p:cNvPicPr>
                <p:nvPr/>
              </p:nvPicPr>
              <p:blipFill>
                <a:blip r:embed="rId33">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49" name="HTMLOption32" r:id="rId16" imgW="257040" imgH="304920"/>
        </mc:Choice>
        <mc:Fallback>
          <p:control name="HTMLOption32" r:id="rId16" imgW="257040" imgH="304920">
            <p:pic>
              <p:nvPicPr>
                <p:cNvPr id="0" name="HTMLOption32"/>
                <p:cNvPicPr preferRelativeResize="0">
                  <a:picLocks noChangeArrowheads="1" noChangeShapeType="1"/>
                </p:cNvPicPr>
                <p:nvPr/>
              </p:nvPicPr>
              <p:blipFill>
                <a:blip r:embed="rId34">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50" name="HTMLOption33" r:id="rId17" imgW="257040" imgH="304920"/>
        </mc:Choice>
        <mc:Fallback>
          <p:control name="HTMLOption33" r:id="rId17" imgW="257040" imgH="304920">
            <p:pic>
              <p:nvPicPr>
                <p:cNvPr id="0" name="HTMLOption33"/>
                <p:cNvPicPr preferRelativeResize="0">
                  <a:picLocks noChangeArrowheads="1" noChangeShapeType="1"/>
                </p:cNvPicPr>
                <p:nvPr/>
              </p:nvPicPr>
              <p:blipFill>
                <a:blip r:embed="rId35">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51" name="HTMLOption34" r:id="rId18" imgW="257040" imgH="304920"/>
        </mc:Choice>
        <mc:Fallback>
          <p:control name="HTMLOption34" r:id="rId18" imgW="257040" imgH="304920">
            <p:pic>
              <p:nvPicPr>
                <p:cNvPr id="0" name="HTMLOption34"/>
                <p:cNvPicPr preferRelativeResize="0">
                  <a:picLocks noChangeArrowheads="1" noChangeShapeType="1"/>
                </p:cNvPicPr>
                <p:nvPr/>
              </p:nvPicPr>
              <p:blipFill>
                <a:blip r:embed="rId36">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152" name="HTMLOption35" r:id="rId19" imgW="257040" imgH="304920"/>
        </mc:Choice>
        <mc:Fallback>
          <p:control name="HTMLOption35" r:id="rId19" imgW="257040" imgH="304920">
            <p:pic>
              <p:nvPicPr>
                <p:cNvPr id="0" name="HTMLOption35"/>
                <p:cNvPicPr preferRelativeResize="0">
                  <a:picLocks noChangeArrowheads="1" noChangeShapeType="1"/>
                </p:cNvPicPr>
                <p:nvPr/>
              </p:nvPicPr>
              <p:blipFill>
                <a:blip r:embed="rId37">
                  <a:extLst>
                    <a:ext uri="{28A0092B-C50C-407E-A947-70E740481C1C}">
                      <a14:useLocalDpi xmlns:a14="http://schemas.microsoft.com/office/drawing/2010/main" val="0"/>
                    </a:ext>
                  </a:extLst>
                </a:blip>
                <a:srcRect/>
                <a:stretch>
                  <a:fillRect/>
                </a:stretch>
              </p:blipFill>
              <p:spPr bwMode="auto">
                <a:xfrm>
                  <a:off x="152400" y="152400"/>
                  <a:ext cx="1371600" cy="304800"/>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69066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4521518"/>
          </a:xfrm>
        </p:spPr>
        <p:txBody>
          <a:bodyPr>
            <a:normAutofit/>
          </a:bodyPr>
          <a:lstStyle/>
          <a:p>
            <a:pPr algn="ctr"/>
            <a:r>
              <a:rPr lang="fa-IR" dirty="0" smtClean="0"/>
              <a:t>بیشتر </a:t>
            </a:r>
            <a:r>
              <a:rPr lang="fa-IR" dirty="0"/>
              <a:t>به سمت چه افرادی جذب میشید</a:t>
            </a:r>
            <a:r>
              <a:rPr lang="fa-IR" dirty="0" smtClean="0"/>
              <a:t>:</a:t>
            </a:r>
            <a:br>
              <a:rPr lang="fa-IR" dirty="0" smtClean="0"/>
            </a:br>
            <a:r>
              <a:rPr lang="fa-IR" dirty="0"/>
              <a:t/>
            </a:r>
            <a:br>
              <a:rPr lang="fa-IR" dirty="0"/>
            </a:br>
            <a:r>
              <a:rPr lang="fa-IR" dirty="0"/>
              <a:t>افراد دقیق با حواس پنجگانه </a:t>
            </a:r>
            <a:r>
              <a:rPr lang="fa-IR" dirty="0" smtClean="0"/>
              <a:t>قوی</a:t>
            </a:r>
            <a:r>
              <a:rPr lang="en-US" dirty="0" smtClean="0"/>
              <a:t>-</a:t>
            </a:r>
            <a:br>
              <a:rPr lang="en-US" dirty="0" smtClean="0"/>
            </a:br>
            <a:r>
              <a:rPr lang="fa-IR" dirty="0"/>
              <a:t/>
            </a:r>
            <a:br>
              <a:rPr lang="fa-IR" dirty="0"/>
            </a:br>
            <a:r>
              <a:rPr lang="fa-IR" dirty="0" smtClean="0"/>
              <a:t>افراد </a:t>
            </a:r>
            <a:r>
              <a:rPr lang="fa-IR" dirty="0"/>
              <a:t>با تصور </a:t>
            </a:r>
            <a:r>
              <a:rPr lang="fa-IR" dirty="0" smtClean="0"/>
              <a:t>خلاق</a:t>
            </a:r>
            <a:r>
              <a:rPr lang="en-US" dirty="0" smtClean="0"/>
              <a:t>-</a:t>
            </a:r>
            <a:endParaRPr lang="en-US" dirty="0"/>
          </a:p>
        </p:txBody>
      </p:sp>
    </p:spTree>
    <p:extLst>
      <p:ext uri="{BB962C8B-B14F-4D97-AF65-F5344CB8AC3E}">
        <p14:creationId xmlns:p14="http://schemas.microsoft.com/office/powerpoint/2010/main" val="156151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7"/>
            <a:ext cx="9905998" cy="5394355"/>
          </a:xfrm>
        </p:spPr>
        <p:txBody>
          <a:bodyPr>
            <a:normAutofit/>
          </a:bodyPr>
          <a:lstStyle/>
          <a:p>
            <a:pPr algn="ctr"/>
            <a:r>
              <a:rPr lang="fa-IR" dirty="0" smtClean="0"/>
              <a:t>در </a:t>
            </a:r>
            <a:r>
              <a:rPr lang="fa-IR" dirty="0"/>
              <a:t>برخورد با دیگران معمولا</a:t>
            </a:r>
            <a:r>
              <a:rPr lang="fa-IR" dirty="0" smtClean="0"/>
              <a:t>:</a:t>
            </a:r>
            <a:r>
              <a:rPr lang="en-US" dirty="0" smtClean="0"/>
              <a:t/>
            </a:r>
            <a:br>
              <a:rPr lang="en-US" dirty="0" smtClean="0"/>
            </a:br>
            <a:r>
              <a:rPr lang="fa-IR" dirty="0"/>
              <a:t/>
            </a:r>
            <a:br>
              <a:rPr lang="fa-IR" dirty="0"/>
            </a:br>
            <a:r>
              <a:rPr lang="fa-IR" dirty="0"/>
              <a:t>به کار و وظیفه اهمیت </a:t>
            </a:r>
            <a:r>
              <a:rPr lang="fa-IR" dirty="0" smtClean="0"/>
              <a:t>میدید</a:t>
            </a:r>
            <a:r>
              <a:rPr lang="en-US" dirty="0" smtClean="0"/>
              <a:t>-</a:t>
            </a:r>
            <a:br>
              <a:rPr lang="en-US" dirty="0" smtClean="0"/>
            </a:br>
            <a:r>
              <a:rPr lang="fa-IR" dirty="0"/>
              <a:t/>
            </a:r>
            <a:br>
              <a:rPr lang="fa-IR" dirty="0"/>
            </a:br>
            <a:r>
              <a:rPr lang="fa-IR" dirty="0"/>
              <a:t>به افراد و احساساتشون اهمیت </a:t>
            </a:r>
            <a:r>
              <a:rPr lang="fa-IR" dirty="0" smtClean="0"/>
              <a:t>میدید</a:t>
            </a:r>
            <a:r>
              <a:rPr lang="en-US" dirty="0" smtClean="0"/>
              <a:t>-</a:t>
            </a:r>
            <a:endParaRPr lang="en-US" dirty="0"/>
          </a:p>
        </p:txBody>
      </p:sp>
    </p:spTree>
    <p:extLst>
      <p:ext uri="{BB962C8B-B14F-4D97-AF65-F5344CB8AC3E}">
        <p14:creationId xmlns:p14="http://schemas.microsoft.com/office/powerpoint/2010/main" val="20930499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5859" y="525780"/>
            <a:ext cx="10126981" cy="6057900"/>
          </a:xfrm>
        </p:spPr>
        <p:txBody>
          <a:bodyPr>
            <a:normAutofit/>
          </a:bodyPr>
          <a:lstStyle/>
          <a:p>
            <a:pPr algn="ctr"/>
            <a:r>
              <a:rPr lang="fa-IR" sz="4800" b="1" dirty="0">
                <a:latin typeface="Calibri" panose="020F0502020204030204" pitchFamily="34" charset="0"/>
                <a:cs typeface="Calibri" panose="020F0502020204030204" pitchFamily="34" charset="0"/>
              </a:rPr>
              <a:t>۳ نقد اساسی به تست شخصیت‌ مایرز بریگز:</a:t>
            </a:r>
            <a:br>
              <a:rPr lang="fa-IR" sz="4800" b="1" dirty="0">
                <a:latin typeface="Calibri" panose="020F0502020204030204" pitchFamily="34" charset="0"/>
                <a:cs typeface="Calibri" panose="020F0502020204030204" pitchFamily="34" charset="0"/>
              </a:rPr>
            </a:br>
            <a:endParaRPr lang="en-US" sz="4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433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836" y="0"/>
            <a:ext cx="12081163" cy="6858000"/>
          </a:xfrm>
        </p:spPr>
        <p:txBody>
          <a:bodyPr/>
          <a:lstStyle/>
          <a:p>
            <a:pPr algn="r" rtl="1" fontAlgn="base"/>
            <a:r>
              <a:rPr lang="fa-IR" b="1" dirty="0">
                <a:solidFill>
                  <a:srgbClr val="000000"/>
                </a:solidFill>
                <a:latin typeface="Calibri" panose="020F0502020204030204" pitchFamily="34" charset="0"/>
                <a:cs typeface="Calibri" panose="020F0502020204030204" pitchFamily="34" charset="0"/>
              </a:rPr>
              <a:t>انتقاد اول ثابت نبودن نتیجۀ تسته</a:t>
            </a:r>
            <a:r>
              <a:rPr lang="fa-IR" dirty="0">
                <a:solidFill>
                  <a:srgbClr val="000000"/>
                </a:solidFill>
                <a:latin typeface="Calibri" panose="020F0502020204030204" pitchFamily="34" charset="0"/>
                <a:cs typeface="Calibri" panose="020F0502020204030204" pitchFamily="34" charset="0"/>
              </a:rPr>
              <a:t>؛ اینکه اگه تست رو مجددا انجام بدید، ممکنه تیپ شما فرق بکنه و این میتونه اعتبار نتایج تست رو زیر سوال ببره</a:t>
            </a:r>
            <a:r>
              <a:rPr lang="fa-IR" dirty="0" smtClean="0">
                <a:solidFill>
                  <a:srgbClr val="000000"/>
                </a:solidFill>
                <a:latin typeface="Calibri" panose="020F0502020204030204" pitchFamily="34" charset="0"/>
                <a:cs typeface="Calibri" panose="020F0502020204030204" pitchFamily="34" charset="0"/>
              </a:rPr>
              <a:t>.</a:t>
            </a:r>
            <a:br>
              <a:rPr lang="fa-IR" dirty="0" smtClean="0">
                <a:solidFill>
                  <a:srgbClr val="000000"/>
                </a:solidFill>
                <a:latin typeface="Calibri" panose="020F0502020204030204" pitchFamily="34" charset="0"/>
                <a:cs typeface="Calibri" panose="020F0502020204030204" pitchFamily="34" charset="0"/>
              </a:rPr>
            </a:br>
            <a:r>
              <a:rPr lang="fa-IR" dirty="0">
                <a:solidFill>
                  <a:srgbClr val="000000"/>
                </a:solidFill>
                <a:latin typeface="Calibri" panose="020F0502020204030204" pitchFamily="34" charset="0"/>
                <a:cs typeface="Calibri" panose="020F0502020204030204" pitchFamily="34" charset="0"/>
              </a:rPr>
              <a:t/>
            </a:r>
            <a:br>
              <a:rPr lang="fa-IR" dirty="0">
                <a:solidFill>
                  <a:srgbClr val="000000"/>
                </a:solidFill>
                <a:latin typeface="Calibri" panose="020F0502020204030204" pitchFamily="34" charset="0"/>
                <a:cs typeface="Calibri" panose="020F0502020204030204" pitchFamily="34" charset="0"/>
              </a:rPr>
            </a:br>
            <a:r>
              <a:rPr lang="fa-IR" b="1" dirty="0">
                <a:solidFill>
                  <a:srgbClr val="000000"/>
                </a:solidFill>
                <a:latin typeface="Calibri" panose="020F0502020204030204" pitchFamily="34" charset="0"/>
                <a:cs typeface="Calibri" panose="020F0502020204030204" pitchFamily="34" charset="0"/>
              </a:rPr>
              <a:t>انتقاد دوم تقسیم انسان‌ها به ۱۶ دسته‌ست</a:t>
            </a:r>
            <a:r>
              <a:rPr lang="fa-IR" dirty="0">
                <a:solidFill>
                  <a:srgbClr val="000000"/>
                </a:solidFill>
                <a:latin typeface="Calibri" panose="020F0502020204030204" pitchFamily="34" charset="0"/>
                <a:cs typeface="Calibri" panose="020F0502020204030204" pitchFamily="34" charset="0"/>
              </a:rPr>
              <a:t>؛ یعنی همۀ انسان‌ها با تفاوت‌های بیشمارشون رو در ۱۶ تیپ شخصیتی قرار میده. این کار به نظر بسیاری از منتقدان، ساده کردن پیچیدگی‌های روانیه انسانه</a:t>
            </a:r>
            <a:r>
              <a:rPr lang="fa-IR" dirty="0" smtClean="0">
                <a:solidFill>
                  <a:srgbClr val="000000"/>
                </a:solidFill>
                <a:latin typeface="Calibri" panose="020F0502020204030204" pitchFamily="34" charset="0"/>
                <a:cs typeface="Calibri" panose="020F0502020204030204" pitchFamily="34" charset="0"/>
              </a:rPr>
              <a:t>.</a:t>
            </a:r>
            <a:br>
              <a:rPr lang="fa-IR" dirty="0" smtClean="0">
                <a:solidFill>
                  <a:srgbClr val="000000"/>
                </a:solidFill>
                <a:latin typeface="Calibri" panose="020F0502020204030204" pitchFamily="34" charset="0"/>
                <a:cs typeface="Calibri" panose="020F0502020204030204" pitchFamily="34" charset="0"/>
              </a:rPr>
            </a:br>
            <a:r>
              <a:rPr lang="fa-IR" dirty="0">
                <a:solidFill>
                  <a:srgbClr val="000000"/>
                </a:solidFill>
                <a:latin typeface="Calibri" panose="020F0502020204030204" pitchFamily="34" charset="0"/>
                <a:cs typeface="Calibri" panose="020F0502020204030204" pitchFamily="34" charset="0"/>
              </a:rPr>
              <a:t/>
            </a:r>
            <a:br>
              <a:rPr lang="fa-IR" dirty="0">
                <a:solidFill>
                  <a:srgbClr val="000000"/>
                </a:solidFill>
                <a:latin typeface="Calibri" panose="020F0502020204030204" pitchFamily="34" charset="0"/>
                <a:cs typeface="Calibri" panose="020F0502020204030204" pitchFamily="34" charset="0"/>
              </a:rPr>
            </a:br>
            <a:r>
              <a:rPr lang="fa-IR" b="1" dirty="0">
                <a:solidFill>
                  <a:srgbClr val="000000"/>
                </a:solidFill>
                <a:latin typeface="Calibri" panose="020F0502020204030204" pitchFamily="34" charset="0"/>
                <a:cs typeface="Calibri" panose="020F0502020204030204" pitchFamily="34" charset="0"/>
              </a:rPr>
              <a:t>انتقاد سوم اینه که در تحلیل تست </a:t>
            </a:r>
            <a:r>
              <a:rPr lang="en-US" b="1" dirty="0">
                <a:solidFill>
                  <a:srgbClr val="000000"/>
                </a:solidFill>
                <a:latin typeface="Calibri" panose="020F0502020204030204" pitchFamily="34" charset="0"/>
                <a:cs typeface="Calibri" panose="020F0502020204030204" pitchFamily="34" charset="0"/>
              </a:rPr>
              <a:t>MBTI </a:t>
            </a:r>
            <a:r>
              <a:rPr lang="fa-IR" b="1" dirty="0">
                <a:solidFill>
                  <a:srgbClr val="000000"/>
                </a:solidFill>
                <a:latin typeface="Calibri" panose="020F0502020204030204" pitchFamily="34" charset="0"/>
                <a:cs typeface="Calibri" panose="020F0502020204030204" pitchFamily="34" charset="0"/>
              </a:rPr>
              <a:t>به شما یک سری شغل پیشنهاد میشه ولی توضیح دیگه‌ای داده نمیشه</a:t>
            </a:r>
            <a:r>
              <a:rPr lang="fa-IR" dirty="0">
                <a:solidFill>
                  <a:srgbClr val="000000"/>
                </a:solidFill>
                <a:latin typeface="Calibri" panose="020F0502020204030204" pitchFamily="34" charset="0"/>
                <a:cs typeface="Calibri" panose="020F0502020204030204" pitchFamily="34" charset="0"/>
              </a:rPr>
              <a:t> و شما نمیدونید با این اسامی مشاغل پیشنهادی چیکار کنید و چه مسیری رو پیش بگیرید.</a:t>
            </a:r>
            <a:br>
              <a:rPr lang="fa-IR" dirty="0">
                <a:solidFill>
                  <a:srgbClr val="000000"/>
                </a:solidFill>
                <a:latin typeface="Calibri" panose="020F0502020204030204" pitchFamily="34" charset="0"/>
                <a:cs typeface="Calibri" panose="020F0502020204030204" pitchFamily="34" charset="0"/>
              </a:rPr>
            </a:b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60298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82</TotalTime>
  <Words>120</Words>
  <Application>Microsoft Office PowerPoint</Application>
  <PresentationFormat>Custom</PresentationFormat>
  <Paragraphs>22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Circuit</vt:lpstr>
      <vt:lpstr>بنام خدا</vt:lpstr>
      <vt:lpstr>PowerPoint Presentation</vt:lpstr>
      <vt:lpstr>تست شخصیت شناسی بریگز مایرز</vt:lpstr>
      <vt:lpstr>PowerPoint Presentation</vt:lpstr>
      <vt:lpstr>نکاتی در مورد تست  mbti</vt:lpstr>
      <vt:lpstr>PowerPoint Presentation</vt:lpstr>
      <vt:lpstr>تیپ‌های شخصیتی MBTI چه هستند؟   مایرز و بریگز بعد از مطالعات گسترده در باب شخصیت به چهار فاکتور اصلی شخصیتی رسیدند که میتونند در کنار هم یک کد چهارحرفی رو ایجاد کنند. بدین ترتیب ۱۶ تیپ شخصیتی به دست می‌آید: </vt:lpstr>
      <vt:lpstr>درونگرا    (I)یا  برونگرا: (E) نحوۀ جذب انرژی؛ در تنهایی یا در جمع؟  شهودی  (N)یا حسی  :(S) نحوۀ دریافت یا بیان اطلاعات؛ کلی‌نگره یا جزئی‌نگر؟  فکری  (T)یا احساسی : (S)نحوۀ تصمیم‌گیری؛ تصمیم نهایی رو با منطق میگیره یا احساس؟  منظم   (J)یا منعطف(P) :نحوۀ ساماندهی مکان و زمان؛ دوست داره نظم و چهارچوب داشته باشه یا آزادی و انعطاف در برنامه‌ها رو ترجیح میده؟ </vt:lpstr>
      <vt:lpstr>شرح بیشتری از هر کدام از این تیپ های شخصیتی:</vt:lpstr>
      <vt:lpstr>PowerPoint Presentation</vt:lpstr>
      <vt:lpstr>PowerPoint Presentation</vt:lpstr>
      <vt:lpstr>تفسیر تست MBTI چه اطلاعاتی به ما میده؟ پس از انجام تست MBTI تیپ شخصیتی چهارحرفی شما مشخص میشه و طبق اون چهار عملکرد شناختی یونگ برای تیپ شما به دست میاد. هر کدام از تیپ‌های شخصیتی MBTI دارای مشخصاتی هستند که با خوندن آنها میتونید به خودشناسی بهتری برسید. در تحلیل تست MBTI نقاط قوت و ضعف تیپ شخصیتی شما و راهکارهایی برای تقویت نکات مثبت و برطرف کردن نکات منفی داده میشه. </vt:lpstr>
      <vt:lpstr>تعدادی از سوالات این آزمون</vt:lpstr>
      <vt:lpstr>بیشتر به سمت چه افرادی جذب میشید:  افراد دقیق با حواس پنجگانه قوی-  افراد با تصور خلاق-</vt:lpstr>
      <vt:lpstr>در برخورد با دیگران معمولا:  به کار و وظیفه اهمیت میدید-  به افراد و احساساتشون اهمیت میدید-</vt:lpstr>
      <vt:lpstr>۳ نقد اساسی به تست شخصیت‌ مایرز بریگز: </vt:lpstr>
      <vt:lpstr>انتقاد اول ثابت نبودن نتیجۀ تسته؛ اینکه اگه تست رو مجددا انجام بدید، ممکنه تیپ شما فرق بکنه و این میتونه اعتبار نتایج تست رو زیر سوال ببره.  انتقاد دوم تقسیم انسان‌ها به ۱۶ دسته‌ست؛ یعنی همۀ انسان‌ها با تفاوت‌های بیشمارشون رو در ۱۶ تیپ شخصیتی قرار میده. این کار به نظر بسیاری از منتقدان، ساده کردن پیچیدگی‌های روانیه انسانه.  انتقاد سوم اینه که در تحلیل تست MBTI به شما یک سری شغل پیشنهاد میشه ولی توضیح دیگه‌ای داده نمیشه و شما نمیدونید با این اسامی مشاغل پیشنهادی چیکار کنید و چه مسیری رو پیش بگیرید.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Sazgarhamrah</dc:creator>
  <cp:lastModifiedBy>Windows User</cp:lastModifiedBy>
  <cp:revision>11</cp:revision>
  <dcterms:created xsi:type="dcterms:W3CDTF">2020-06-02T20:16:35Z</dcterms:created>
  <dcterms:modified xsi:type="dcterms:W3CDTF">2020-06-14T11:54:39Z</dcterms:modified>
</cp:coreProperties>
</file>