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5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270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53426" y="-352697"/>
            <a:ext cx="73914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fa-IR" sz="44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تاریخ ادبیات ایران و جهان</a:t>
            </a:r>
          </a:p>
          <a:p>
            <a:pPr algn="ctr">
              <a:lnSpc>
                <a:spcPct val="2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فصل اول(تاریخ ادبیات ایران)</a:t>
            </a:r>
          </a:p>
          <a:p>
            <a:pPr algn="ctr">
              <a:lnSpc>
                <a:spcPct val="2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عصر </a:t>
            </a: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حافظ</a:t>
            </a:r>
            <a:endParaRPr lang="fa-IR" sz="2800" b="1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5196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1329" y="2124634"/>
            <a:ext cx="1128208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*حکومت تاتار و خونریزی آنان باعث فروپاشی حکومت ایلخانان و پراکندگی فرهنگی شد.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u="sng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 پیامدهای فتنة مغول در زمینه های فکری و فرهنگی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1) پریشانی اندیشه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2) سستی گرفتن بنیان های فلسفی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3) رواج خرافات و بی مسئولیتی و گسترش روح تسلیم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4) دل سپاری به قضا و قدر.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0097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7999" y="2205318"/>
            <a:ext cx="865094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*پیامدهای فتنة مغول در قلمرو ادبیات : 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1) رواج واژه های مغولی.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2) قرین شدن دل مردگی و بلاتکلیفی با اندیشه های ادبی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3) پژمرده شدن ذوق ها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4) از بین رفتن خلاقیت شاعران و نویسندگان.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7858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5494" y="2608728"/>
            <a:ext cx="11658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*در عصر حافظ بی عقیدتی ایلخانان و بی تعصبی دیگران باعث پافشاری مذاهب به     اعتقاداتشان شد.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 حکومتهای محلی چون </a:t>
            </a:r>
            <a:r>
              <a:rPr lang="fa-IR" sz="2400" u="sng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سربداران </a:t>
            </a: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زمینه ساز روی کار آمدن تشیع در دوره های بعد شدند و دردسرهای بعدی را برای حکومت مرکزی بوجود آوردند.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*عصر مغول: هندو </a:t>
            </a:r>
            <a:r>
              <a:rPr lang="fa-IR" sz="2400" u="sng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آسیای صغیر</a:t>
            </a: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و</a:t>
            </a:r>
            <a:r>
              <a:rPr lang="fa-IR" sz="2400" u="sng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آذربایجان</a:t>
            </a: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از مراکز عمده ادب فارسی بودند و مهم تر از همه اقلیم </a:t>
            </a:r>
            <a:r>
              <a:rPr lang="fa-IR" sz="2400" u="sng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فارس و اصفهان، فلات مرکزی</a:t>
            </a: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خراسان، نیشابور، سبزوار ، توس، مرو و هرات نیز از مراکز ادب فارسی بودند.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8279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153" y="2877670"/>
            <a:ext cx="118423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*شاهرخ میرزا شهر هرات را مرکز فرمانروایی خود قرار داد و حامی نهضت بزرگ هنری عصر خود بود.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*بایسنقر میرزا، زمامدار هرات بود و اقسام خط ها را زیبا می­نوشت هنرمندان را تشویق می­کرد تا برای کتابخانه او آثار ارجمندی پدید آورند: از جمله (قرآن کامل و شاهنامة بایسنقری، (برگهایی حاضر در کتابخانة آستان قدس رضوی در مشهد).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*در عصر حافظ قصیده رو به ضعف و کسادی گذاشت و حکمت و عرفان و شکوه و شکایت و حمد خدا، نعت رسول و منقبت امامان و شکوه و شکایت و هجو هزل و مدح شاهان.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11932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9965" y="2017058"/>
            <a:ext cx="114837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*تقلید در این دوره به دوشیوه صورت پذیرفته است: 1) تقلید از سبک استادان پیشینی چون انوری ، ظهیر فاریابی و کمال اصفهانی و خاقانی و ... در این کار حافظ و عبید زاکانی هنرمندانه کار کردند. 2) جواب گویی شعرهای مشهور پیشینیان بر همان وزن و قافیه .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*انواع تازه ی شعر مانند ساقی نامه، معما، مادّه تاریخ به شدت مورد علاقه شاعران بود.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*شعر در این دوره در کوچه بازار گسترش یافت و تباهی در لفظ و ساخت و بافت کلام مشهود است.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44540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04176" y="835297"/>
            <a:ext cx="6034024" cy="4732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*عبید زاکانی ، بسحاق اطعمه، حافظ</a:t>
            </a:r>
            <a:r>
              <a:rPr lang="fa-IR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شیوه ای رندانه و طنز در شعر داشتند.</a:t>
            </a:r>
            <a:r>
              <a:rPr lang="fa-IR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202464"/>
              </p:ext>
            </p:extLst>
          </p:nvPr>
        </p:nvGraphicFramePr>
        <p:xfrm>
          <a:off x="1322293" y="2366682"/>
          <a:ext cx="9466729" cy="3724836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16046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64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84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9050"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نام شاعر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44401" marR="44401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قرن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44401" marR="44401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آثار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44401" marR="44401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توضیحات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44401" marR="44401" marT="0" marB="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5786"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فخرالدین عراقی </a:t>
                      </a:r>
                      <a:endParaRPr lang="en-US" sz="140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 </a:t>
                      </a:r>
                      <a:endParaRPr lang="en-US" sz="140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 </a:t>
                      </a:r>
                      <a:endParaRPr lang="en-US" sz="140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 </a:t>
                      </a:r>
                      <a:endParaRPr lang="en-US" sz="140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/>
                      </a:r>
                      <a:br>
                        <a:rPr lang="en-US" sz="1400">
                          <a:effectLst/>
                        </a:rPr>
                      </a:br>
                      <a:r>
                        <a:rPr lang="fa-IR" sz="1400">
                          <a:effectLst/>
                        </a:rPr>
                        <a:t>عارفی از سلسلة سوختگان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44401" marR="44401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(7)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44401" marR="44401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دیوان شعر </a:t>
                      </a:r>
                      <a:endParaRPr lang="en-US" sz="140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 </a:t>
                      </a:r>
                      <a:endParaRPr lang="en-US" sz="140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لمعات </a:t>
                      </a:r>
                      <a:endParaRPr lang="en-US" sz="140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 </a:t>
                      </a:r>
                      <a:endParaRPr lang="en-US" sz="140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عشاق نامه 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44401" marR="44401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-در کمیجان به دنیا آمد او را فراهانی و همدانی نیز لقب داده اند و به دلیل اقامت در عراق عجم (همدان، اصفهان، مولتان، روم ، قونیه، دمشق ، به عراقی مشهور شد. 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- از طریق شیخ صدرالدین قونوی، در روم با آثار عارف بزرگ زمان محی الدین عربی آشنا شد. 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–آشنایی او با مولانا در قونیه بود و به مولاناارادت پیدا کرد. 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– مثنوی و قصاید او رنگ حکمت و تحقیق دارد، غزلیات او شور و نشاط عارفانه و سبکی روح دیده می شود. 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– دیوان: 5000 بیت در قالب غزل، ترانه، قصیده، قطعه، مثنوی و تاثیرات غزلیاتش بیشتر است. 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– عشاق نامه (ده نامه): ابیاتی در قالب مثنوی و غزل بر وزن حدیقه الحقیقه سنایی و در هرفصلی شاعر یکی از مباحث عرفانی را مطرح ساخته است با چند حکایت و تمثیل که بعدها مورد تقلید قرار گرفت. 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– لمعات: به نثر و نظم است و موضوع آن عرفان و کلامش­ساده و مثنوی و قصایدش حکمی است، شرح و تفسیری جامی برآن نوشت به نام اشعه اللمعات.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44401" marR="4440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6" name="AutoShape 3"/>
          <p:cNvCxnSpPr>
            <a:cxnSpLocks noChangeShapeType="1"/>
          </p:cNvCxnSpPr>
          <p:nvPr/>
        </p:nvCxnSpPr>
        <p:spPr bwMode="auto">
          <a:xfrm>
            <a:off x="6170333" y="10063442"/>
            <a:ext cx="0" cy="5048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9990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21570" y="259087"/>
            <a:ext cx="35253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خواجو، ابن یمین، سیف ، عبید .</a:t>
            </a:r>
            <a:r>
              <a:rPr lang="fa-IR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400" dirty="0">
              <a:cs typeface="B Nazanin" panose="00000400000000000000" pitchFamily="2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916350"/>
              </p:ext>
            </p:extLst>
          </p:nvPr>
        </p:nvGraphicFramePr>
        <p:xfrm>
          <a:off x="416860" y="1237129"/>
          <a:ext cx="10865222" cy="4732270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13668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4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80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339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363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نام شاعر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قرن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آثار 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توضیحات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276"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خواجوی کرمانی 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cs typeface="B Nazanin" panose="00000400000000000000" pitchFamily="2" charset="-78"/>
                        </a:rPr>
                        <a:t/>
                      </a:r>
                      <a:br>
                        <a:rPr lang="en-US" sz="1600" b="1" dirty="0">
                          <a:effectLst/>
                          <a:cs typeface="B Nazanin" panose="00000400000000000000" pitchFamily="2" charset="-78"/>
                        </a:rPr>
                      </a:b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نخل بند شاعران 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cs typeface="B Nazanin" panose="00000400000000000000" pitchFamily="2" charset="-78"/>
                        </a:rPr>
                        <a:t>8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-دیوان: 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صنایع الکمال بدایع الحمال – شش مثنوی: همای و همایون ، گل و نوروز- روضه الانوار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کمال نامه ، گوهرنامه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سام نامه، -آثار منثور: مناظره –رساله البادیه (نی و بوریا)- سبع المثانی (شمشیر و قلم) شمس و سحاب 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(خورشید و ابر)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نام: کمال الدین ابوالعطا محمود بن علی، آرامگاه: تنگ الله اکبر مشرف به دروازه قرآن شیراز- مابین سعدی و حافظ است: پیرو سعدی و سخن حافظ طرز غزل او را داشت. – تخلص شعری : خواجو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-دیوان شامل قصاید، غزلیات، قطعات، ترجیعات و رباعیات است.- شش مثنوی: در وزنهای گوناگون به تقلید از خمسة نظامی.- آثار منثور: مناطره ای است با نثری مزین و آمیخته به شعر فارسی است. </a:t>
                      </a:r>
                      <a:endParaRPr lang="en-US" sz="1600" b="1" dirty="0">
                        <a:effectLst/>
                        <a:cs typeface="B Nazanin" panose="00000400000000000000" pitchFamily="2" charset="-78"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-موضوع قصاید: بخشی در توحید و نعت و منقبت معصومین. – بخشی در زهد و پند. – پاره ای به انضمام قطعاتش در برگیرندة مسایل اجتماعی. – سبک غزل سرایی اورا حافظ به کمال رساند. *درحماسه از فردوسی ، در داستان سرایی از نظامی، در قصیده از سنایی، در غزل از سعدی ، پیروی کرده است. – دلیل تخلّص خواجو: از خواجگان و بزرگان کرمان بوده است. – دلیل تخلّص نخل بند: به دلیل هنرنمایی هایش در عالم شعر به نخل بند شاعران شهرت دارد. 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6" name="AutoShape 4"/>
          <p:cNvCxnSpPr>
            <a:cxnSpLocks noChangeShapeType="1"/>
          </p:cNvCxnSpPr>
          <p:nvPr/>
        </p:nvCxnSpPr>
        <p:spPr bwMode="auto">
          <a:xfrm>
            <a:off x="11426825" y="7631341"/>
            <a:ext cx="0" cy="46490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56801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655478"/>
              </p:ext>
            </p:extLst>
          </p:nvPr>
        </p:nvGraphicFramePr>
        <p:xfrm>
          <a:off x="1725706" y="2040778"/>
          <a:ext cx="8444753" cy="2886647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1160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1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525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3119"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ابن یمین 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/>
                      </a:r>
                      <a:br>
                        <a:rPr lang="en-US" sz="1600" b="1" dirty="0">
                          <a:effectLst/>
                        </a:rPr>
                      </a:br>
                      <a:r>
                        <a:rPr lang="fa-IR" sz="1600" b="1" dirty="0">
                          <a:effectLst/>
                        </a:rPr>
                        <a:t>قطعه سرای فارسی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</a:rPr>
                        <a:t>8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مجموعة اشعار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شاعری شیعه مذهب و مردی قانع و دهقان پیشه- در قطعات مضامین اخلاقی دارد. 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-هر قطعه سرایی بویژه با موضوع پند و اندرز نامبردار است. – موضوع قصاید: مدح و منقبت . 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موضوع غزلیات: عشق و دلربایی و مضمون قطعات: نتایج حکمت عملی در قالب تشبیهات و تمثیلات بدیع است. در شعر او قناعت پیشگی ستایش شده و بی اعتباری دنیا خاطر نشان گردیده است. 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</a:rPr>
                        <a:t>-شاعر عصر سربداران ، به سربداران علاقه داشت و بسیاری از شاهان و امرای سربداری را ستود. 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563300"/>
              </p:ext>
            </p:extLst>
          </p:nvPr>
        </p:nvGraphicFramePr>
        <p:xfrm>
          <a:off x="1739153" y="1744942"/>
          <a:ext cx="8444753" cy="29337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120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9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1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525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377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  <a:cs typeface="B Nazanin" panose="00000400000000000000" pitchFamily="2" charset="-78"/>
                        </a:rPr>
                        <a:t>نام شاعر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  <a:cs typeface="B Nazanin" panose="00000400000000000000" pitchFamily="2" charset="-78"/>
                        </a:rPr>
                        <a:t>قرن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  <a:cs typeface="B Nazanin" panose="00000400000000000000" pitchFamily="2" charset="-78"/>
                        </a:rPr>
                        <a:t>آثار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  <a:cs typeface="B Nazanin" panose="00000400000000000000" pitchFamily="2" charset="-78"/>
                        </a:rPr>
                        <a:t>توضیحات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8492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749650"/>
              </p:ext>
            </p:extLst>
          </p:nvPr>
        </p:nvGraphicFramePr>
        <p:xfrm>
          <a:off x="1954307" y="2218765"/>
          <a:ext cx="9314328" cy="3455894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2064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853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5589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سیف فرغانی 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/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fa-IR" sz="1600" dirty="0">
                          <a:effectLst/>
                        </a:rPr>
                        <a:t>انتقاد اجتماعی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>
                          <a:effectLst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دیوان شعر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-در شهر فرغانه ماوراء النهر بدنیا آمد- هرچند در قونیه با مولانا همزمان و نزدیک بود ولی با او ملاقات و مراوده نداشت درعوض با سعدی مکاتبه داشته و او را ستایش می­کرد.- سبک شعری به شیوة سخنوران نامی خراسان است این نزدیکی هم در لفظ و کاربرد زبانی است و هم در ساخت مضمونها و قطعات، قصاید او دوازده هزار بیت است. او با آوردن ردیف های دشوار و التزام های دیگر مشهور شد.- از قالب قصیده برای بیان انتقادهای کوبنده و طرح دیدگاههای اجتماعی و اخلاقی خود استفاده کرد، بی آنکه در (اصطبل ثناخوانی) گرفتار شود. – از اشعار رودکی، انوری ، خاقانی، سنایی ، عطار، کمال اصفهانی، سعدی استفاده کرده است. – غزلیات در جواب سعدی شیرازی است.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611397"/>
              </p:ext>
            </p:extLst>
          </p:nvPr>
        </p:nvGraphicFramePr>
        <p:xfrm>
          <a:off x="1954307" y="1855694"/>
          <a:ext cx="9273987" cy="33528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0557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78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5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853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1834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anose="00000400000000000000" pitchFamily="2" charset="-78"/>
                        </a:rPr>
                        <a:t>نام </a:t>
                      </a:r>
                      <a:r>
                        <a:rPr lang="fa-IR" sz="1600" dirty="0" smtClean="0">
                          <a:effectLst/>
                          <a:cs typeface="B Nazanin" panose="00000400000000000000" pitchFamily="2" charset="-78"/>
                        </a:rPr>
                        <a:t>شاعر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anose="00000400000000000000" pitchFamily="2" charset="-78"/>
                        </a:rPr>
                        <a:t>قرن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anose="00000400000000000000" pitchFamily="2" charset="-78"/>
                        </a:rPr>
                        <a:t>آثار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anose="00000400000000000000" pitchFamily="2" charset="-78"/>
                        </a:rPr>
                        <a:t>توضیحات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3597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780420"/>
              </p:ext>
            </p:extLst>
          </p:nvPr>
        </p:nvGraphicFramePr>
        <p:xfrm>
          <a:off x="1550894" y="830543"/>
          <a:ext cx="8444753" cy="5446967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1871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7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20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23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60304"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عبید زاکانی 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/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fa-IR" sz="1600" dirty="0">
                          <a:effectLst/>
                        </a:rPr>
                        <a:t>شوخ طبع آگاه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>
                          <a:effectLst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>
                          <a:effectLst/>
                        </a:rPr>
                        <a:t>دیوان شعر (عشاق نامه) موش و گربه (نظم) نثر: اخلاق الاشراف رسالة صد پند ، رسالة دلگشا، رسالة تعریفات. 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-شاعر طنز پرداز. 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- لقب زاکانی: از خاندان زاکانیان بود، و تیره ای از اعراب بنی خفاجه در مهاجرت به ایران ساکن قزوین شدند)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- عبید با امرای آل اینجو پیوند داشت و قصاید و قطعاتی درستایش آنها سرود. 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–جلوه درخشان ذوق و هنر عبید در نکته یابی و انتقادهای ظریف اجتماعی اوست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- اغلب آثارش در لباس طنز و لطیفه های شیرین بیان شده است.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- پیامدهای اخلاقی اجتماعی حمله مغول پرورده است. 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– آثار (نظم ونثر): اشعار: جدی  دیوان شعر: عشاق نامه. طنز آمیز      موش و گربه. – موش و گربه : وضع جامعه و طبقات حاکمان و قاضیان را انتقاد کرده و مقصود اصلی او ابواسحاق اینجو در برابر امیر مبارزالدین محمد است تفسیر این کتاب کاملاً سیاسی است. – عبید در پرداختن به هزلیات خود به سعدی و سوزنی (قرن6) نظر داشته است.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569510"/>
              </p:ext>
            </p:extLst>
          </p:nvPr>
        </p:nvGraphicFramePr>
        <p:xfrm>
          <a:off x="1550894" y="484094"/>
          <a:ext cx="8444753" cy="33528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871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7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20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23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9288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anose="00000400000000000000" pitchFamily="2" charset="-78"/>
                        </a:rPr>
                        <a:t>نام شاعر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anose="00000400000000000000" pitchFamily="2" charset="-78"/>
                        </a:rPr>
                        <a:t>قرن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anose="00000400000000000000" pitchFamily="2" charset="-78"/>
                        </a:rPr>
                        <a:t>آثار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anose="00000400000000000000" pitchFamily="2" charset="-78"/>
                        </a:rPr>
                        <a:t>توضیحات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2950" marR="1295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814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12030"/>
              </p:ext>
            </p:extLst>
          </p:nvPr>
        </p:nvGraphicFramePr>
        <p:xfrm>
          <a:off x="779929" y="1656207"/>
          <a:ext cx="10502155" cy="4538819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1285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0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4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562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964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نام شاعر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cs typeface="B Nazanin" panose="00000400000000000000" pitchFamily="2" charset="-78"/>
                        </a:rPr>
                        <a:t>قرن 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cs typeface="B Nazanin" panose="00000400000000000000" pitchFamily="2" charset="-78"/>
                        </a:rPr>
                        <a:t>آثار 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توضیحات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539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حافظ</a:t>
                      </a:r>
                      <a:endParaRPr lang="en-US" sz="1400" b="1">
                        <a:effectLst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 </a:t>
                      </a:r>
                      <a:endParaRPr lang="en-US" sz="1400" b="1">
                        <a:effectLst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 </a:t>
                      </a:r>
                      <a:endParaRPr lang="en-US" sz="1400" b="1">
                        <a:effectLst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 </a:t>
                      </a:r>
                      <a:endParaRPr lang="en-US" sz="1400" b="1">
                        <a:effectLst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/>
                      </a:r>
                      <a:br>
                        <a:rPr lang="en-US" sz="1400" b="1">
                          <a:effectLst/>
                        </a:rPr>
                      </a:br>
                      <a:r>
                        <a:rPr lang="fa-IR" sz="1400" b="1">
                          <a:effectLst/>
                        </a:rPr>
                        <a:t> (رند شیرازی)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دیوان شعر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-نام خواجه شمس الدین محمّد- لقب: لسان الغیب: چون از همة علوم قرآنی، کلام، فلسفه، عرفان بهره داشته.- هرگز دانش خود را مایة ارتزاق قرارنداد- دوران خوشی 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–  ابو اسحاق اینجو، شاه شجاع مظفری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-مورد عنایت: حاجی قوام الدین (کلانتر شیراز)- همیشه مبارزه کردن در شعر با امیر مبارزالدین محمد با غزلهای آبدار سرود و او را محتسب می نامد. – درد فقدان فرزند داشته مثل فردوسی وخاقانی- دیوان شامل: قصیده، مثنوی ، رباعی کمی و 500 غزل دارد. 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-در غزل طرزی نو ابداع نکرده است و سرمشق او سعدی، کمال اصفهانی ، ساوجی و خواجو است و نیز نزاری قهستانی شاعر همزمان خودش سروده است.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 –لحن حافظ: گزنده و تلخ توام با نیشخند و کنایه آمیز با مایه های اصلاح طلبی و خیرخواهی.- شعر حافظ تلفیقی از شعر عاشقانه و عارفانه گویی حافظ بهتر از فردوسی به تلفیق فرهنگ اسلام و ایران دست یافته است. – در غزل های اجتماعی او گذشتة ایران و اسلام و تلفیق این دو تصویر شده است. او عارفانه عاشقانه است. – او را خاتم شعرای ایران می نامند زیرا پس از او سخن پارسی رو به انحطاط و زوال رفته است.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9232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771988"/>
              </p:ext>
            </p:extLst>
          </p:nvPr>
        </p:nvGraphicFramePr>
        <p:xfrm>
          <a:off x="443753" y="995082"/>
          <a:ext cx="10936941" cy="5458296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7387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174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210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58296"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جامی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 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 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 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 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/>
                      </a:r>
                      <a:br>
                        <a:rPr lang="en-US" sz="1400" b="1" dirty="0">
                          <a:effectLst/>
                        </a:rPr>
                      </a:br>
                      <a:r>
                        <a:rPr lang="fa-IR" sz="1400" b="1" dirty="0">
                          <a:effectLst/>
                        </a:rPr>
                        <a:t>شیخ جام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9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دیوان شعر – هفت اورنگ –سلسله الذهب – سلامان و ابدال- تحفه الاحرار سبحه الابرار- یوسف و زلیخا- لیلی و مجنون– خردنامه اسکندری- آثار منثور- بهارستان- نفحات الانس- لوایح اشعه اللمعات. 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/>
                </a:tc>
                <a:tc>
                  <a:txBody>
                    <a:bodyPr/>
                    <a:lstStyle/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-نام عبدالرحمان که بعدها به نورالدین ملقب گردید. 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- جامی فنون و ادب و دانش های شرعی و دینی را در هرات فرا گرفت و به چنان مرتبه ای معنوی دست پیدا کرد که سلطان حسین بایقرا (فرماندار هرات) و امیر علیشیر نوایی (وزیر سلطان حسین بایقرا که مردی دانشمند بود) به دوستی با جامی افتخار می­کردند. 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–تخلص جامی: چون در ناحیة خرجرد جام دیده به جهان گشود.- در کودکی با پدرش ، هرات رفت و چندی هم در مدرسة نظامیة هرات اقامت کرد.- در 60 سالگی به قصد زیارت خانة خدا از خراسان بیرون آمد مدتی که بغداد ماند سپس به کربلا و نجف و چندی در حلب و دمشق بود.- در این سفر آخر پیشنهادهای زیادی از جانب شاهان برای اقامت و ملازمت داشت ولی نپذیرفت و به هرات برگشت.</a:t>
                      </a:r>
                      <a:endParaRPr lang="en-US" sz="1400" b="1" dirty="0">
                        <a:effectLst/>
                      </a:endParaRPr>
                    </a:p>
                    <a:p>
                      <a:pPr marL="0" marR="0" algn="justLow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- هفت اورنگ به تقلید از خمسة نظامی: سلسله الذهب: در ذکر حقایق عرفانی- سلامان و ابسال: تمثیلات حاوی اشارات اخلاقی و عرفانی. تحفه الاحرار: در پند و نصیحت بهمراه حکایات زیاد و تمثیل ها- سبحه الابرار: در مراحل سلوک و تربیت نفس . یوسف و زلیخا: نظم داستان قرآنی یوسف و زلیخا- خردنامة اسکندری: از زبان فیلسوفان یونان در ذکر پند- لیلی و مجنون : داستان لیلی و مجنون نظامی را به نظم درآورده است. – آثار منثور: بهارستان : به تقلید از گلستان سعدی ، شامل بابها و حکایتهایی به نظم و نثر. نفحات الانس: در بیان حقایق عرفانی و ذکر احوال عارفان تا زمان مولف – لوایح: سی لایحه با نثری مسجع حاوی حقایق عرفانی.- اشعه اللمعات: در شرح و توضیح لمعات فخرالدین عراقی. -جامی مثنوی هایش را به تقلید از خمسة نظامی هفت اورنگ را سروده و بهارستان را به تقلید از گلستان سعدی ولی درکل جامی چون سایرین مقلدی موفق است.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248492"/>
              </p:ext>
            </p:extLst>
          </p:nvPr>
        </p:nvGraphicFramePr>
        <p:xfrm>
          <a:off x="421343" y="655731"/>
          <a:ext cx="10941422" cy="285560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712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6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285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236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964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نام شاعر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قرن 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آثار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توضیحات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B Nazanin" panose="00000400000000000000" pitchFamily="2" charset="-78"/>
                      </a:endParaRPr>
                    </a:p>
                  </a:txBody>
                  <a:tcPr marL="17267" marR="17267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5626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59121" y="2511381"/>
            <a:ext cx="525458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15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115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6115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1839</Words>
  <Application>Microsoft Office PowerPoint</Application>
  <PresentationFormat>Widescreen</PresentationFormat>
  <Paragraphs>148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50</cp:revision>
  <dcterms:created xsi:type="dcterms:W3CDTF">2015-07-06T05:06:21Z</dcterms:created>
  <dcterms:modified xsi:type="dcterms:W3CDTF">2018-04-23T07:10:00Z</dcterms:modified>
</cp:coreProperties>
</file>