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21"/>
  </p:notesMasterIdLst>
  <p:handoutMasterIdLst>
    <p:handoutMasterId r:id="rId22"/>
  </p:handoutMasterIdLst>
  <p:sldIdLst>
    <p:sldId id="498" r:id="rId2"/>
    <p:sldId id="465" r:id="rId3"/>
    <p:sldId id="496" r:id="rId4"/>
    <p:sldId id="497" r:id="rId5"/>
    <p:sldId id="479" r:id="rId6"/>
    <p:sldId id="478" r:id="rId7"/>
    <p:sldId id="482" r:id="rId8"/>
    <p:sldId id="484" r:id="rId9"/>
    <p:sldId id="483" r:id="rId10"/>
    <p:sldId id="485" r:id="rId11"/>
    <p:sldId id="480" r:id="rId12"/>
    <p:sldId id="486" r:id="rId13"/>
    <p:sldId id="489" r:id="rId14"/>
    <p:sldId id="490" r:id="rId15"/>
    <p:sldId id="491" r:id="rId16"/>
    <p:sldId id="492" r:id="rId17"/>
    <p:sldId id="493" r:id="rId18"/>
    <p:sldId id="494" r:id="rId19"/>
    <p:sldId id="47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E5E6"/>
    <a:srgbClr val="E8F5F8"/>
    <a:srgbClr val="98DB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9" autoAdjust="0"/>
    <p:restoredTop sz="93651" autoAdjust="0"/>
  </p:normalViewPr>
  <p:slideViewPr>
    <p:cSldViewPr>
      <p:cViewPr varScale="1">
        <p:scale>
          <a:sx n="69" d="100"/>
          <a:sy n="69" d="100"/>
        </p:scale>
        <p:origin x="-144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867854-0B46-42C9-8B4F-7067B049D502}" type="doc">
      <dgm:prSet loTypeId="urn:microsoft.com/office/officeart/2005/8/layout/lProcess2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D663E7E-1FBC-487F-A9C8-4956C3862C41}">
      <dgm:prSet phldrT="[Text]" custT="1"/>
      <dgm:spPr/>
      <dgm:t>
        <a:bodyPr/>
        <a:lstStyle/>
        <a:p>
          <a:pPr algn="ctr" rtl="1"/>
          <a:r>
            <a:rPr lang="fa-IR" sz="4000" b="1" dirty="0" smtClean="0">
              <a:cs typeface="B Koodak" pitchFamily="2" charset="-78"/>
            </a:rPr>
            <a:t>مالیات</a:t>
          </a:r>
          <a:endParaRPr lang="en-US" sz="4000" i="0" dirty="0">
            <a:cs typeface="B Koodak" pitchFamily="2" charset="-78"/>
          </a:endParaRPr>
        </a:p>
      </dgm:t>
    </dgm:pt>
    <dgm:pt modelId="{741F0FFC-B6C8-415A-A4BD-441742786921}" type="parTrans" cxnId="{88BFBF49-B75C-45D9-9001-7A5B19F207E5}">
      <dgm:prSet/>
      <dgm:spPr/>
      <dgm:t>
        <a:bodyPr/>
        <a:lstStyle/>
        <a:p>
          <a:endParaRPr lang="en-US">
            <a:cs typeface="B Koodak" pitchFamily="2" charset="-78"/>
          </a:endParaRPr>
        </a:p>
      </dgm:t>
    </dgm:pt>
    <dgm:pt modelId="{CF4C4B60-0F06-4871-B3A0-9AD86C62219D}" type="sibTrans" cxnId="{88BFBF49-B75C-45D9-9001-7A5B19F207E5}">
      <dgm:prSet/>
      <dgm:spPr/>
      <dgm:t>
        <a:bodyPr/>
        <a:lstStyle/>
        <a:p>
          <a:endParaRPr lang="en-US">
            <a:cs typeface="B Koodak" pitchFamily="2" charset="-78"/>
          </a:endParaRPr>
        </a:p>
      </dgm:t>
    </dgm:pt>
    <dgm:pt modelId="{217C8154-89B3-4240-903B-4C3B12841F47}">
      <dgm:prSet phldrT="[Text]" custT="1"/>
      <dgm:spPr/>
      <dgm:t>
        <a:bodyPr/>
        <a:lstStyle/>
        <a:p>
          <a:pPr algn="ctr" rtl="1"/>
          <a:r>
            <a:rPr lang="fa-IR" sz="2500" b="1" dirty="0" smtClean="0">
              <a:cs typeface="B Koodak" pitchFamily="2" charset="-78"/>
            </a:rPr>
            <a:t>یکی از ابزارهای دولت برای هدایت سیاستهای مالی و اقتصادی کشور</a:t>
          </a:r>
          <a:endParaRPr lang="en-US" sz="2500" i="0" dirty="0">
            <a:cs typeface="B Koodak" pitchFamily="2" charset="-78"/>
          </a:endParaRPr>
        </a:p>
      </dgm:t>
    </dgm:pt>
    <dgm:pt modelId="{AA094B87-E3E7-4E3E-84EF-97A016162789}" type="parTrans" cxnId="{AB8A6E3F-E63E-4F04-94B1-1CEA96B8B463}">
      <dgm:prSet/>
      <dgm:spPr/>
      <dgm:t>
        <a:bodyPr/>
        <a:lstStyle/>
        <a:p>
          <a:endParaRPr lang="en-US">
            <a:cs typeface="B Koodak" pitchFamily="2" charset="-78"/>
          </a:endParaRPr>
        </a:p>
      </dgm:t>
    </dgm:pt>
    <dgm:pt modelId="{C3029589-C306-4FE9-B0DC-C396868ED52D}" type="sibTrans" cxnId="{AB8A6E3F-E63E-4F04-94B1-1CEA96B8B463}">
      <dgm:prSet/>
      <dgm:spPr/>
      <dgm:t>
        <a:bodyPr/>
        <a:lstStyle/>
        <a:p>
          <a:endParaRPr lang="en-US">
            <a:cs typeface="B Koodak" pitchFamily="2" charset="-78"/>
          </a:endParaRPr>
        </a:p>
      </dgm:t>
    </dgm:pt>
    <dgm:pt modelId="{CA5B5E18-35B3-47A9-BD13-88B61B7A6BEF}" type="pres">
      <dgm:prSet presAssocID="{FC867854-0B46-42C9-8B4F-7067B049D50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3A03C07-51B0-46CC-A422-DC6C2F7FF168}" type="pres">
      <dgm:prSet presAssocID="{8D663E7E-1FBC-487F-A9C8-4956C3862C41}" presName="compNode" presStyleCnt="0"/>
      <dgm:spPr/>
      <dgm:t>
        <a:bodyPr/>
        <a:lstStyle/>
        <a:p>
          <a:endParaRPr lang="en-US"/>
        </a:p>
      </dgm:t>
    </dgm:pt>
    <dgm:pt modelId="{1F059B50-2227-4442-8A7C-23583FFDFEDC}" type="pres">
      <dgm:prSet presAssocID="{8D663E7E-1FBC-487F-A9C8-4956C3862C41}" presName="aNode" presStyleLbl="bgShp" presStyleIdx="0" presStyleCnt="1"/>
      <dgm:spPr/>
      <dgm:t>
        <a:bodyPr/>
        <a:lstStyle/>
        <a:p>
          <a:endParaRPr lang="en-US"/>
        </a:p>
      </dgm:t>
    </dgm:pt>
    <dgm:pt modelId="{6737F915-5509-4946-8F33-5FA3DAC6FCC5}" type="pres">
      <dgm:prSet presAssocID="{8D663E7E-1FBC-487F-A9C8-4956C3862C41}" presName="textNode" presStyleLbl="bgShp" presStyleIdx="0" presStyleCnt="1"/>
      <dgm:spPr/>
      <dgm:t>
        <a:bodyPr/>
        <a:lstStyle/>
        <a:p>
          <a:endParaRPr lang="en-US"/>
        </a:p>
      </dgm:t>
    </dgm:pt>
    <dgm:pt modelId="{7C7ADD22-88C9-421A-BCF2-70111F64891C}" type="pres">
      <dgm:prSet presAssocID="{8D663E7E-1FBC-487F-A9C8-4956C3862C41}" presName="compChildNode" presStyleCnt="0"/>
      <dgm:spPr/>
      <dgm:t>
        <a:bodyPr/>
        <a:lstStyle/>
        <a:p>
          <a:endParaRPr lang="en-US"/>
        </a:p>
      </dgm:t>
    </dgm:pt>
    <dgm:pt modelId="{AD391877-67A8-45CB-8BB8-5AEA32E0F649}" type="pres">
      <dgm:prSet presAssocID="{8D663E7E-1FBC-487F-A9C8-4956C3862C41}" presName="theInnerList" presStyleCnt="0"/>
      <dgm:spPr/>
      <dgm:t>
        <a:bodyPr/>
        <a:lstStyle/>
        <a:p>
          <a:endParaRPr lang="en-US"/>
        </a:p>
      </dgm:t>
    </dgm:pt>
    <dgm:pt modelId="{3C60561B-DE03-490B-A9B5-4568129B62E0}" type="pres">
      <dgm:prSet presAssocID="{217C8154-89B3-4240-903B-4C3B12841F47}" presName="childNode" presStyleLbl="node1" presStyleIdx="0" presStyleCnt="1" custScaleY="83252" custLinFactNeighborX="850" custLinFactNeighborY="-97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BFBF49-B75C-45D9-9001-7A5B19F207E5}" srcId="{FC867854-0B46-42C9-8B4F-7067B049D502}" destId="{8D663E7E-1FBC-487F-A9C8-4956C3862C41}" srcOrd="0" destOrd="0" parTransId="{741F0FFC-B6C8-415A-A4BD-441742786921}" sibTransId="{CF4C4B60-0F06-4871-B3A0-9AD86C62219D}"/>
    <dgm:cxn modelId="{1F0973FE-FC25-4001-BF20-90513A863850}" type="presOf" srcId="{217C8154-89B3-4240-903B-4C3B12841F47}" destId="{3C60561B-DE03-490B-A9B5-4568129B62E0}" srcOrd="0" destOrd="0" presId="urn:microsoft.com/office/officeart/2005/8/layout/lProcess2"/>
    <dgm:cxn modelId="{C94299E7-DD36-4D9D-A055-2457852AEC64}" type="presOf" srcId="{8D663E7E-1FBC-487F-A9C8-4956C3862C41}" destId="{1F059B50-2227-4442-8A7C-23583FFDFEDC}" srcOrd="0" destOrd="0" presId="urn:microsoft.com/office/officeart/2005/8/layout/lProcess2"/>
    <dgm:cxn modelId="{AB8A6E3F-E63E-4F04-94B1-1CEA96B8B463}" srcId="{8D663E7E-1FBC-487F-A9C8-4956C3862C41}" destId="{217C8154-89B3-4240-903B-4C3B12841F47}" srcOrd="0" destOrd="0" parTransId="{AA094B87-E3E7-4E3E-84EF-97A016162789}" sibTransId="{C3029589-C306-4FE9-B0DC-C396868ED52D}"/>
    <dgm:cxn modelId="{9935EAD2-AD29-4BF7-88CB-0CE000BFBB39}" type="presOf" srcId="{8D663E7E-1FBC-487F-A9C8-4956C3862C41}" destId="{6737F915-5509-4946-8F33-5FA3DAC6FCC5}" srcOrd="1" destOrd="0" presId="urn:microsoft.com/office/officeart/2005/8/layout/lProcess2"/>
    <dgm:cxn modelId="{093EC18B-42EC-4EF3-8B67-E9E9F8AE8C42}" type="presOf" srcId="{FC867854-0B46-42C9-8B4F-7067B049D502}" destId="{CA5B5E18-35B3-47A9-BD13-88B61B7A6BEF}" srcOrd="0" destOrd="0" presId="urn:microsoft.com/office/officeart/2005/8/layout/lProcess2"/>
    <dgm:cxn modelId="{AF90C449-E271-4EBE-A78C-A14058F4794F}" type="presParOf" srcId="{CA5B5E18-35B3-47A9-BD13-88B61B7A6BEF}" destId="{B3A03C07-51B0-46CC-A422-DC6C2F7FF168}" srcOrd="0" destOrd="0" presId="urn:microsoft.com/office/officeart/2005/8/layout/lProcess2"/>
    <dgm:cxn modelId="{7DD4CDCC-8C40-4486-80D6-1986232A159C}" type="presParOf" srcId="{B3A03C07-51B0-46CC-A422-DC6C2F7FF168}" destId="{1F059B50-2227-4442-8A7C-23583FFDFEDC}" srcOrd="0" destOrd="0" presId="urn:microsoft.com/office/officeart/2005/8/layout/lProcess2"/>
    <dgm:cxn modelId="{6898F4FE-07DA-4896-90EE-D2437D3A799B}" type="presParOf" srcId="{B3A03C07-51B0-46CC-A422-DC6C2F7FF168}" destId="{6737F915-5509-4946-8F33-5FA3DAC6FCC5}" srcOrd="1" destOrd="0" presId="urn:microsoft.com/office/officeart/2005/8/layout/lProcess2"/>
    <dgm:cxn modelId="{62984E7E-97D0-48FB-9002-F25517A59CCA}" type="presParOf" srcId="{B3A03C07-51B0-46CC-A422-DC6C2F7FF168}" destId="{7C7ADD22-88C9-421A-BCF2-70111F64891C}" srcOrd="2" destOrd="0" presId="urn:microsoft.com/office/officeart/2005/8/layout/lProcess2"/>
    <dgm:cxn modelId="{902CC4BA-C6EB-468C-86D4-D03CBF75DB19}" type="presParOf" srcId="{7C7ADD22-88C9-421A-BCF2-70111F64891C}" destId="{AD391877-67A8-45CB-8BB8-5AEA32E0F649}" srcOrd="0" destOrd="0" presId="urn:microsoft.com/office/officeart/2005/8/layout/lProcess2"/>
    <dgm:cxn modelId="{5BCA8027-1363-4952-9A7D-0505BEDECCFA}" type="presParOf" srcId="{AD391877-67A8-45CB-8BB8-5AEA32E0F649}" destId="{3C60561B-DE03-490B-A9B5-4568129B62E0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9E67B5-7804-4CD8-92B7-F50D6F706E62}" type="doc">
      <dgm:prSet loTypeId="urn:microsoft.com/office/officeart/2005/8/layout/lProcess1" loCatId="process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AE1B9B0-1ED2-415D-A3A6-80A309786B44}">
      <dgm:prSet phldrT="[Text]"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حسابداری مالیاتی</a:t>
          </a:r>
          <a:endParaRPr lang="en-US" dirty="0">
            <a:cs typeface="B Koodak" panose="00000700000000000000" pitchFamily="2" charset="-78"/>
          </a:endParaRPr>
        </a:p>
      </dgm:t>
    </dgm:pt>
    <dgm:pt modelId="{E322B371-1A17-4515-9B66-BEC6575A48F3}" type="parTrans" cxnId="{C0B06E69-4CD4-487E-A0C1-167EE7207483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BB7E13B5-B026-4B6D-BC02-1B8147F93574}" type="sibTrans" cxnId="{C0B06E69-4CD4-487E-A0C1-167EE7207483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BE1AC788-E053-4B80-B564-5CCA32D2E7E3}">
      <dgm:prSet phldrT="[Text]"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محاسبه مالیات</a:t>
          </a:r>
          <a:endParaRPr lang="en-US" dirty="0">
            <a:cs typeface="B Koodak" panose="00000700000000000000" pitchFamily="2" charset="-78"/>
          </a:endParaRPr>
        </a:p>
      </dgm:t>
    </dgm:pt>
    <dgm:pt modelId="{298C2D22-67E6-417C-A9D8-2A3460BE1138}" type="parTrans" cxnId="{149CD1FF-4BCB-456B-9E68-5721AB77FDAE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AE5DB343-E686-41F7-8108-6B5BEC97069E}" type="sibTrans" cxnId="{149CD1FF-4BCB-456B-9E68-5721AB77FDAE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15AFF329-A3F2-42FD-B281-2B68F7AD66E5}">
      <dgm:prSet phldrT="[Text]"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دولت</a:t>
          </a:r>
          <a:endParaRPr lang="en-US" dirty="0">
            <a:cs typeface="B Koodak" panose="00000700000000000000" pitchFamily="2" charset="-78"/>
          </a:endParaRPr>
        </a:p>
      </dgm:t>
    </dgm:pt>
    <dgm:pt modelId="{A321F1FF-EF35-4ECD-8DFE-F29BEB51FE24}" type="parTrans" cxnId="{1AB068E2-E571-4D0E-BA39-1B768921FB6C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0FDC5CA3-3158-49C7-B9AB-E97751F6CF81}" type="sibTrans" cxnId="{1AB068E2-E571-4D0E-BA39-1B768921FB6C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208C6CBD-591B-4CCA-8DD4-AA772EDB2171}">
      <dgm:prSet phldrT="[Text]"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حسابداری مالی</a:t>
          </a:r>
          <a:endParaRPr lang="en-US" dirty="0">
            <a:cs typeface="B Koodak" panose="00000700000000000000" pitchFamily="2" charset="-78"/>
          </a:endParaRPr>
        </a:p>
      </dgm:t>
    </dgm:pt>
    <dgm:pt modelId="{BA4B9C1A-F619-4156-99DB-7A248FFFAEAF}" type="parTrans" cxnId="{B31708BA-5C27-4367-9C5D-1BEB69B21DAA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62AC5186-25BF-4D1B-A997-9F94EB89A755}" type="sibTrans" cxnId="{B31708BA-5C27-4367-9C5D-1BEB69B21DAA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24D7A652-1464-42C5-895D-96E912FF941A}">
      <dgm:prSet phldrT="[Text]"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سودمندی تصمیم</a:t>
          </a:r>
          <a:endParaRPr lang="en-US" dirty="0">
            <a:cs typeface="B Koodak" panose="00000700000000000000" pitchFamily="2" charset="-78"/>
          </a:endParaRPr>
        </a:p>
      </dgm:t>
    </dgm:pt>
    <dgm:pt modelId="{E4D25E25-94BE-40B2-B567-D493B2FD7D8F}" type="parTrans" cxnId="{78AE195B-16A1-42CC-B7C5-242F3E40FB03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B1F845F2-7ACE-4DD8-85BE-733B62BE025A}" type="sibTrans" cxnId="{78AE195B-16A1-42CC-B7C5-242F3E40FB03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21C4BD17-70B3-4B57-9204-FB2B0BBD8D43}">
      <dgm:prSet phldrT="[Text]"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سرمایه گذاران</a:t>
          </a:r>
          <a:endParaRPr lang="en-US" dirty="0">
            <a:cs typeface="B Koodak" panose="00000700000000000000" pitchFamily="2" charset="-78"/>
          </a:endParaRPr>
        </a:p>
      </dgm:t>
    </dgm:pt>
    <dgm:pt modelId="{2B199914-F135-4109-A530-5F42BA449FF6}" type="parTrans" cxnId="{2A26FB34-E62C-4369-B226-2BCCCE987DE2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8626ADCC-32F2-419E-A3E8-3B9C5AC66411}" type="sibTrans" cxnId="{2A26FB34-E62C-4369-B226-2BCCCE987DE2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B28C1B8C-AD5F-42D3-8350-27A1851E3A1D}">
      <dgm:prSet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شرح</a:t>
          </a:r>
          <a:endParaRPr lang="en-US" dirty="0">
            <a:cs typeface="B Koodak" panose="00000700000000000000" pitchFamily="2" charset="-78"/>
          </a:endParaRPr>
        </a:p>
      </dgm:t>
    </dgm:pt>
    <dgm:pt modelId="{150A6DB9-1989-4607-A0DF-C8140A3AA610}" type="parTrans" cxnId="{0F8D365E-DF76-4AA6-9BB8-09118EBA288B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CA94C41E-ABB9-4F56-BCB4-629898D2524E}" type="sibTrans" cxnId="{0F8D365E-DF76-4AA6-9BB8-09118EBA288B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819D1A54-6790-41CE-98FE-ACC9BE19B45B}">
      <dgm:prSet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هدف</a:t>
          </a:r>
          <a:endParaRPr lang="en-US" dirty="0">
            <a:cs typeface="B Koodak" panose="00000700000000000000" pitchFamily="2" charset="-78"/>
          </a:endParaRPr>
        </a:p>
      </dgm:t>
    </dgm:pt>
    <dgm:pt modelId="{0549256A-2A65-4475-B7D2-E043EF74D43C}" type="parTrans" cxnId="{CC78A3D3-2EFE-41C8-8348-5D3AC94BA60C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1E976AD6-A911-421A-9A1D-08419146C895}" type="sibTrans" cxnId="{CC78A3D3-2EFE-41C8-8348-5D3AC94BA60C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4F19D7E6-EE5E-44B9-890F-B76D6597CD11}">
      <dgm:prSet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استفاده کننده اصلی</a:t>
          </a:r>
          <a:endParaRPr lang="en-US" dirty="0">
            <a:cs typeface="B Koodak" panose="00000700000000000000" pitchFamily="2" charset="-78"/>
          </a:endParaRPr>
        </a:p>
      </dgm:t>
    </dgm:pt>
    <dgm:pt modelId="{FD6A509A-820D-477B-A9D8-869B34058D70}" type="parTrans" cxnId="{85CFE835-1DB9-461B-9A77-4D7BBAF5A2FC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87E95BA2-2721-4135-A0D1-AE8D4F0E7977}" type="sibTrans" cxnId="{85CFE835-1DB9-461B-9A77-4D7BBAF5A2FC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294458D1-B880-493C-A02C-744DD01E096C}">
      <dgm:prSet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الزامات</a:t>
          </a:r>
          <a:endParaRPr lang="en-US" dirty="0">
            <a:cs typeface="B Koodak" panose="00000700000000000000" pitchFamily="2" charset="-78"/>
          </a:endParaRPr>
        </a:p>
      </dgm:t>
    </dgm:pt>
    <dgm:pt modelId="{99DC678C-85A4-4A08-84C3-775A04F40464}" type="parTrans" cxnId="{1F331669-BFDD-4BDE-99BD-0FDD29DA5E5D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5A4C5A7B-97F5-4EDE-87E3-F2E5A5CFAE28}" type="sibTrans" cxnId="{1F331669-BFDD-4BDE-99BD-0FDD29DA5E5D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F5A5405D-C299-49CD-8FAC-AA8CD0C619BB}">
      <dgm:prSet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استانداردهای حسابداری</a:t>
          </a:r>
          <a:endParaRPr lang="en-US" dirty="0">
            <a:cs typeface="B Koodak" panose="00000700000000000000" pitchFamily="2" charset="-78"/>
          </a:endParaRPr>
        </a:p>
      </dgm:t>
    </dgm:pt>
    <dgm:pt modelId="{E837127E-B8B1-4B5D-9997-4B25289D8C46}" type="parTrans" cxnId="{62C6BA5C-6748-4860-A854-9D8DA84A24F7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D4731B74-698E-41D3-89B4-CA113F9F86DD}" type="sibTrans" cxnId="{62C6BA5C-6748-4860-A854-9D8DA84A24F7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6E03D31E-8A96-4365-8823-416E232D1AB6}">
      <dgm:prSet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قوانین مالیاتی</a:t>
          </a:r>
          <a:endParaRPr lang="en-US" dirty="0">
            <a:cs typeface="B Koodak" panose="00000700000000000000" pitchFamily="2" charset="-78"/>
          </a:endParaRPr>
        </a:p>
      </dgm:t>
    </dgm:pt>
    <dgm:pt modelId="{E496C2A3-1466-49A5-A10B-FAAAF48891DE}" type="parTrans" cxnId="{588C7D8A-9295-42B8-9C9A-80D3B457228B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97221591-DB65-474D-9B6B-D3C69FC2363F}" type="sibTrans" cxnId="{588C7D8A-9295-42B8-9C9A-80D3B457228B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9776DF3B-6FC1-456F-B6A0-1452D8CE65E1}">
      <dgm:prSet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اظهارنامه مالیاتی</a:t>
          </a:r>
          <a:endParaRPr lang="en-US" dirty="0">
            <a:cs typeface="B Koodak" panose="00000700000000000000" pitchFamily="2" charset="-78"/>
          </a:endParaRPr>
        </a:p>
      </dgm:t>
    </dgm:pt>
    <dgm:pt modelId="{4200A88D-0114-4E62-92BB-C32AFB60AC29}" type="parTrans" cxnId="{D366596C-B0EF-4B2F-8C12-E21600C4D2A9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47398224-73C2-41B7-909B-85CC094A3111}" type="sibTrans" cxnId="{D366596C-B0EF-4B2F-8C12-E21600C4D2A9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638BF444-99EF-45BC-9F5D-15D698405C2A}">
      <dgm:prSet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صورتهای مالی</a:t>
          </a:r>
          <a:endParaRPr lang="en-US" dirty="0">
            <a:cs typeface="B Koodak" panose="00000700000000000000" pitchFamily="2" charset="-78"/>
          </a:endParaRPr>
        </a:p>
      </dgm:t>
    </dgm:pt>
    <dgm:pt modelId="{9E6DFC05-4715-4152-A9CF-76FFA2882663}" type="parTrans" cxnId="{80E60591-D969-460D-BDAE-C396CE638343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A034D813-CAE2-4359-AAB5-E12E078A3349}" type="sibTrans" cxnId="{80E60591-D969-460D-BDAE-C396CE638343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A95B9983-7D21-43CF-98B4-C136A9003EB6}">
      <dgm:prSet/>
      <dgm:spPr/>
      <dgm:t>
        <a:bodyPr/>
        <a:lstStyle/>
        <a:p>
          <a:r>
            <a:rPr lang="fa-IR" dirty="0" smtClean="0">
              <a:cs typeface="B Koodak" panose="00000700000000000000" pitchFamily="2" charset="-78"/>
            </a:rPr>
            <a:t>گزارش های اصلی</a:t>
          </a:r>
          <a:endParaRPr lang="en-US" dirty="0">
            <a:cs typeface="B Koodak" panose="00000700000000000000" pitchFamily="2" charset="-78"/>
          </a:endParaRPr>
        </a:p>
      </dgm:t>
    </dgm:pt>
    <dgm:pt modelId="{4BA23C41-05E1-4A63-B1D5-E8C140717C5C}" type="parTrans" cxnId="{1E2D1D77-75CF-4660-A829-80114D233E2A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9AF4FB9F-7DBD-45A1-A761-28A2FCD4C944}" type="sibTrans" cxnId="{1E2D1D77-75CF-4660-A829-80114D233E2A}">
      <dgm:prSet/>
      <dgm:spPr/>
      <dgm:t>
        <a:bodyPr/>
        <a:lstStyle/>
        <a:p>
          <a:endParaRPr lang="en-US">
            <a:cs typeface="B Koodak" panose="00000700000000000000" pitchFamily="2" charset="-78"/>
          </a:endParaRPr>
        </a:p>
      </dgm:t>
    </dgm:pt>
    <dgm:pt modelId="{937405EB-3FD1-4FD5-B550-2A50A1EA59D3}" type="pres">
      <dgm:prSet presAssocID="{D19E67B5-7804-4CD8-92B7-F50D6F706E6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F5BB68-7F5F-4306-9132-04A488CDFC86}" type="pres">
      <dgm:prSet presAssocID="{1AE1B9B0-1ED2-415D-A3A6-80A309786B44}" presName="vertFlow" presStyleCnt="0"/>
      <dgm:spPr/>
    </dgm:pt>
    <dgm:pt modelId="{803C04E6-765B-4B4E-91CD-D4655521CE7A}" type="pres">
      <dgm:prSet presAssocID="{1AE1B9B0-1ED2-415D-A3A6-80A309786B44}" presName="header" presStyleLbl="node1" presStyleIdx="0" presStyleCnt="3"/>
      <dgm:spPr/>
      <dgm:t>
        <a:bodyPr/>
        <a:lstStyle/>
        <a:p>
          <a:endParaRPr lang="en-US"/>
        </a:p>
      </dgm:t>
    </dgm:pt>
    <dgm:pt modelId="{D9FA9C59-8197-4CC4-AD06-6C569CD52599}" type="pres">
      <dgm:prSet presAssocID="{298C2D22-67E6-417C-A9D8-2A3460BE1138}" presName="parTrans" presStyleLbl="sibTrans2D1" presStyleIdx="0" presStyleCnt="12"/>
      <dgm:spPr/>
      <dgm:t>
        <a:bodyPr/>
        <a:lstStyle/>
        <a:p>
          <a:endParaRPr lang="en-US"/>
        </a:p>
      </dgm:t>
    </dgm:pt>
    <dgm:pt modelId="{2A2F7489-5FC4-4E48-B9F4-3659D49E861D}" type="pres">
      <dgm:prSet presAssocID="{BE1AC788-E053-4B80-B564-5CCA32D2E7E3}" presName="child" presStyleLbl="alignAccFollowNode1" presStyleIdx="0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F45B28-C1A4-4F21-A838-6217EED41401}" type="pres">
      <dgm:prSet presAssocID="{AE5DB343-E686-41F7-8108-6B5BEC97069E}" presName="sibTrans" presStyleLbl="sibTrans2D1" presStyleIdx="1" presStyleCnt="12"/>
      <dgm:spPr/>
      <dgm:t>
        <a:bodyPr/>
        <a:lstStyle/>
        <a:p>
          <a:endParaRPr lang="en-US"/>
        </a:p>
      </dgm:t>
    </dgm:pt>
    <dgm:pt modelId="{DCB6F87D-341C-43B9-ABB1-E2749743694B}" type="pres">
      <dgm:prSet presAssocID="{15AFF329-A3F2-42FD-B281-2B68F7AD66E5}" presName="child" presStyleLbl="alignAccFollowNode1" presStyleIdx="1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3774E6-C976-4A46-A445-BFC7293C860D}" type="pres">
      <dgm:prSet presAssocID="{0FDC5CA3-3158-49C7-B9AB-E97751F6CF81}" presName="sibTrans" presStyleLbl="sibTrans2D1" presStyleIdx="2" presStyleCnt="12"/>
      <dgm:spPr/>
      <dgm:t>
        <a:bodyPr/>
        <a:lstStyle/>
        <a:p>
          <a:endParaRPr lang="en-US"/>
        </a:p>
      </dgm:t>
    </dgm:pt>
    <dgm:pt modelId="{F43A21A4-A7A2-4883-A939-EC21CF9F3FE0}" type="pres">
      <dgm:prSet presAssocID="{6E03D31E-8A96-4365-8823-416E232D1AB6}" presName="child" presStyleLbl="alignAccFollowNode1" presStyleIdx="2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BD75DF-F83D-4087-98A1-C1C8588D05D6}" type="pres">
      <dgm:prSet presAssocID="{97221591-DB65-474D-9B6B-D3C69FC2363F}" presName="sibTrans" presStyleLbl="sibTrans2D1" presStyleIdx="3" presStyleCnt="12"/>
      <dgm:spPr/>
      <dgm:t>
        <a:bodyPr/>
        <a:lstStyle/>
        <a:p>
          <a:endParaRPr lang="en-US"/>
        </a:p>
      </dgm:t>
    </dgm:pt>
    <dgm:pt modelId="{47F6243B-C7C4-4933-9DE7-8B7950E76607}" type="pres">
      <dgm:prSet presAssocID="{9776DF3B-6FC1-456F-B6A0-1452D8CE65E1}" presName="child" presStyleLbl="alignAccFollowNode1" presStyleIdx="3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330912-382C-4241-9C46-410C6E87E929}" type="pres">
      <dgm:prSet presAssocID="{1AE1B9B0-1ED2-415D-A3A6-80A309786B44}" presName="hSp" presStyleCnt="0"/>
      <dgm:spPr/>
    </dgm:pt>
    <dgm:pt modelId="{CC4CA68D-7EC3-4840-AEAF-E782229C9573}" type="pres">
      <dgm:prSet presAssocID="{208C6CBD-591B-4CCA-8DD4-AA772EDB2171}" presName="vertFlow" presStyleCnt="0"/>
      <dgm:spPr/>
    </dgm:pt>
    <dgm:pt modelId="{7338FCE9-2AA9-44E4-90B2-65AC1BD4400A}" type="pres">
      <dgm:prSet presAssocID="{208C6CBD-591B-4CCA-8DD4-AA772EDB2171}" presName="header" presStyleLbl="node1" presStyleIdx="1" presStyleCnt="3"/>
      <dgm:spPr/>
      <dgm:t>
        <a:bodyPr/>
        <a:lstStyle/>
        <a:p>
          <a:endParaRPr lang="en-US"/>
        </a:p>
      </dgm:t>
    </dgm:pt>
    <dgm:pt modelId="{6AF9B894-A143-4BB2-880F-A54487D0AED5}" type="pres">
      <dgm:prSet presAssocID="{E4D25E25-94BE-40B2-B567-D493B2FD7D8F}" presName="parTrans" presStyleLbl="sibTrans2D1" presStyleIdx="4" presStyleCnt="12"/>
      <dgm:spPr/>
      <dgm:t>
        <a:bodyPr/>
        <a:lstStyle/>
        <a:p>
          <a:endParaRPr lang="en-US"/>
        </a:p>
      </dgm:t>
    </dgm:pt>
    <dgm:pt modelId="{AB2BA499-4F29-4AAE-BEA3-9F9D68C18CE8}" type="pres">
      <dgm:prSet presAssocID="{24D7A652-1464-42C5-895D-96E912FF941A}" presName="child" presStyleLbl="alignAccFollowNode1" presStyleIdx="4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620802-749C-4684-BC6B-16A6172AF8DD}" type="pres">
      <dgm:prSet presAssocID="{B1F845F2-7ACE-4DD8-85BE-733B62BE025A}" presName="sibTrans" presStyleLbl="sibTrans2D1" presStyleIdx="5" presStyleCnt="12"/>
      <dgm:spPr/>
      <dgm:t>
        <a:bodyPr/>
        <a:lstStyle/>
        <a:p>
          <a:endParaRPr lang="en-US"/>
        </a:p>
      </dgm:t>
    </dgm:pt>
    <dgm:pt modelId="{6C1DFD7F-81BF-4792-B015-86245874C39F}" type="pres">
      <dgm:prSet presAssocID="{21C4BD17-70B3-4B57-9204-FB2B0BBD8D43}" presName="child" presStyleLbl="alignAccFollowNode1" presStyleIdx="5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752D41-BC64-4635-8824-EDC48A1AB916}" type="pres">
      <dgm:prSet presAssocID="{8626ADCC-32F2-419E-A3E8-3B9C5AC66411}" presName="sibTrans" presStyleLbl="sibTrans2D1" presStyleIdx="6" presStyleCnt="12"/>
      <dgm:spPr/>
      <dgm:t>
        <a:bodyPr/>
        <a:lstStyle/>
        <a:p>
          <a:endParaRPr lang="en-US"/>
        </a:p>
      </dgm:t>
    </dgm:pt>
    <dgm:pt modelId="{7B968313-EB71-42F0-9092-F0E9CC97D0A5}" type="pres">
      <dgm:prSet presAssocID="{F5A5405D-C299-49CD-8FAC-AA8CD0C619BB}" presName="child" presStyleLbl="alignAccFollowNode1" presStyleIdx="6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124203-C035-4E09-B054-71FF7F1F44C9}" type="pres">
      <dgm:prSet presAssocID="{D4731B74-698E-41D3-89B4-CA113F9F86DD}" presName="sibTrans" presStyleLbl="sibTrans2D1" presStyleIdx="7" presStyleCnt="12"/>
      <dgm:spPr/>
      <dgm:t>
        <a:bodyPr/>
        <a:lstStyle/>
        <a:p>
          <a:endParaRPr lang="en-US"/>
        </a:p>
      </dgm:t>
    </dgm:pt>
    <dgm:pt modelId="{FC84730A-96AE-4B9B-B850-4AFC970685F6}" type="pres">
      <dgm:prSet presAssocID="{638BF444-99EF-45BC-9F5D-15D698405C2A}" presName="child" presStyleLbl="alignAccFollowNode1" presStyleIdx="7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06C964-FC0D-42E8-A80E-239EF7F8AD94}" type="pres">
      <dgm:prSet presAssocID="{208C6CBD-591B-4CCA-8DD4-AA772EDB2171}" presName="hSp" presStyleCnt="0"/>
      <dgm:spPr/>
    </dgm:pt>
    <dgm:pt modelId="{8C4C5FCE-1270-4CEE-AA59-3283A3C7B5FC}" type="pres">
      <dgm:prSet presAssocID="{B28C1B8C-AD5F-42D3-8350-27A1851E3A1D}" presName="vertFlow" presStyleCnt="0"/>
      <dgm:spPr/>
    </dgm:pt>
    <dgm:pt modelId="{6243B967-2179-4575-8CE6-251411750BBB}" type="pres">
      <dgm:prSet presAssocID="{B28C1B8C-AD5F-42D3-8350-27A1851E3A1D}" presName="header" presStyleLbl="node1" presStyleIdx="2" presStyleCnt="3"/>
      <dgm:spPr/>
      <dgm:t>
        <a:bodyPr/>
        <a:lstStyle/>
        <a:p>
          <a:endParaRPr lang="en-US"/>
        </a:p>
      </dgm:t>
    </dgm:pt>
    <dgm:pt modelId="{39C975CF-9ADD-4959-916A-41C9408D7240}" type="pres">
      <dgm:prSet presAssocID="{0549256A-2A65-4475-B7D2-E043EF74D43C}" presName="parTrans" presStyleLbl="sibTrans2D1" presStyleIdx="8" presStyleCnt="12"/>
      <dgm:spPr/>
      <dgm:t>
        <a:bodyPr/>
        <a:lstStyle/>
        <a:p>
          <a:endParaRPr lang="en-US"/>
        </a:p>
      </dgm:t>
    </dgm:pt>
    <dgm:pt modelId="{A833090B-B33D-48C5-B80D-034E408F9EA8}" type="pres">
      <dgm:prSet presAssocID="{819D1A54-6790-41CE-98FE-ACC9BE19B45B}" presName="child" presStyleLbl="alignAccFollowNode1" presStyleIdx="8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882322-E374-4BF2-BFA7-B03FB86C4232}" type="pres">
      <dgm:prSet presAssocID="{1E976AD6-A911-421A-9A1D-08419146C895}" presName="sibTrans" presStyleLbl="sibTrans2D1" presStyleIdx="9" presStyleCnt="12"/>
      <dgm:spPr/>
      <dgm:t>
        <a:bodyPr/>
        <a:lstStyle/>
        <a:p>
          <a:endParaRPr lang="en-US"/>
        </a:p>
      </dgm:t>
    </dgm:pt>
    <dgm:pt modelId="{D41D6963-1048-402E-BE57-9060482CA9AA}" type="pres">
      <dgm:prSet presAssocID="{4F19D7E6-EE5E-44B9-890F-B76D6597CD11}" presName="child" presStyleLbl="alignAccFollowNode1" presStyleIdx="9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34D50B-3E31-472C-99C0-BDE9D1D545F3}" type="pres">
      <dgm:prSet presAssocID="{87E95BA2-2721-4135-A0D1-AE8D4F0E7977}" presName="sibTrans" presStyleLbl="sibTrans2D1" presStyleIdx="10" presStyleCnt="12"/>
      <dgm:spPr/>
      <dgm:t>
        <a:bodyPr/>
        <a:lstStyle/>
        <a:p>
          <a:endParaRPr lang="en-US"/>
        </a:p>
      </dgm:t>
    </dgm:pt>
    <dgm:pt modelId="{5E5756BD-1390-43DD-8149-A46D2A7B829A}" type="pres">
      <dgm:prSet presAssocID="{294458D1-B880-493C-A02C-744DD01E096C}" presName="child" presStyleLbl="alignAccFollowNode1" presStyleIdx="10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3EA703-991F-41C0-A665-8B6056FB5AB0}" type="pres">
      <dgm:prSet presAssocID="{5A4C5A7B-97F5-4EDE-87E3-F2E5A5CFAE28}" presName="sibTrans" presStyleLbl="sibTrans2D1" presStyleIdx="11" presStyleCnt="12"/>
      <dgm:spPr/>
      <dgm:t>
        <a:bodyPr/>
        <a:lstStyle/>
        <a:p>
          <a:endParaRPr lang="en-US"/>
        </a:p>
      </dgm:t>
    </dgm:pt>
    <dgm:pt modelId="{4784005C-7E29-4058-9C91-4648731AB0AC}" type="pres">
      <dgm:prSet presAssocID="{A95B9983-7D21-43CF-98B4-C136A9003EB6}" presName="child" presStyleLbl="alignAccFollowNode1" presStyleIdx="11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875666F-6245-4234-B1C6-B8C9C41D8A6E}" type="presOf" srcId="{F5A5405D-C299-49CD-8FAC-AA8CD0C619BB}" destId="{7B968313-EB71-42F0-9092-F0E9CC97D0A5}" srcOrd="0" destOrd="0" presId="urn:microsoft.com/office/officeart/2005/8/layout/lProcess1"/>
    <dgm:cxn modelId="{1A3522EF-E895-4FFF-A438-380AF5A6F789}" type="presOf" srcId="{24D7A652-1464-42C5-895D-96E912FF941A}" destId="{AB2BA499-4F29-4AAE-BEA3-9F9D68C18CE8}" srcOrd="0" destOrd="0" presId="urn:microsoft.com/office/officeart/2005/8/layout/lProcess1"/>
    <dgm:cxn modelId="{2619FBBA-1A25-4674-8A49-695C0BEEFE08}" type="presOf" srcId="{87E95BA2-2721-4135-A0D1-AE8D4F0E7977}" destId="{8034D50B-3E31-472C-99C0-BDE9D1D545F3}" srcOrd="0" destOrd="0" presId="urn:microsoft.com/office/officeart/2005/8/layout/lProcess1"/>
    <dgm:cxn modelId="{621EF0D3-D824-49E1-8ABB-6E654A40524F}" type="presOf" srcId="{21C4BD17-70B3-4B57-9204-FB2B0BBD8D43}" destId="{6C1DFD7F-81BF-4792-B015-86245874C39F}" srcOrd="0" destOrd="0" presId="urn:microsoft.com/office/officeart/2005/8/layout/lProcess1"/>
    <dgm:cxn modelId="{7D4BA2B3-90CF-4726-B9EB-CFADF0F34F19}" type="presOf" srcId="{E4D25E25-94BE-40B2-B567-D493B2FD7D8F}" destId="{6AF9B894-A143-4BB2-880F-A54487D0AED5}" srcOrd="0" destOrd="0" presId="urn:microsoft.com/office/officeart/2005/8/layout/lProcess1"/>
    <dgm:cxn modelId="{1F331669-BFDD-4BDE-99BD-0FDD29DA5E5D}" srcId="{B28C1B8C-AD5F-42D3-8350-27A1851E3A1D}" destId="{294458D1-B880-493C-A02C-744DD01E096C}" srcOrd="2" destOrd="0" parTransId="{99DC678C-85A4-4A08-84C3-775A04F40464}" sibTransId="{5A4C5A7B-97F5-4EDE-87E3-F2E5A5CFAE28}"/>
    <dgm:cxn modelId="{1AB068E2-E571-4D0E-BA39-1B768921FB6C}" srcId="{1AE1B9B0-1ED2-415D-A3A6-80A309786B44}" destId="{15AFF329-A3F2-42FD-B281-2B68F7AD66E5}" srcOrd="1" destOrd="0" parTransId="{A321F1FF-EF35-4ECD-8DFE-F29BEB51FE24}" sibTransId="{0FDC5CA3-3158-49C7-B9AB-E97751F6CF81}"/>
    <dgm:cxn modelId="{CC78A3D3-2EFE-41C8-8348-5D3AC94BA60C}" srcId="{B28C1B8C-AD5F-42D3-8350-27A1851E3A1D}" destId="{819D1A54-6790-41CE-98FE-ACC9BE19B45B}" srcOrd="0" destOrd="0" parTransId="{0549256A-2A65-4475-B7D2-E043EF74D43C}" sibTransId="{1E976AD6-A911-421A-9A1D-08419146C895}"/>
    <dgm:cxn modelId="{E9BEA372-37D0-4293-A1E1-2A023141DE00}" type="presOf" srcId="{0549256A-2A65-4475-B7D2-E043EF74D43C}" destId="{39C975CF-9ADD-4959-916A-41C9408D7240}" srcOrd="0" destOrd="0" presId="urn:microsoft.com/office/officeart/2005/8/layout/lProcess1"/>
    <dgm:cxn modelId="{B13A3F35-2A94-41E2-87C0-D14B805C9AAD}" type="presOf" srcId="{B1F845F2-7ACE-4DD8-85BE-733B62BE025A}" destId="{31620802-749C-4684-BC6B-16A6172AF8DD}" srcOrd="0" destOrd="0" presId="urn:microsoft.com/office/officeart/2005/8/layout/lProcess1"/>
    <dgm:cxn modelId="{E91706CB-9555-4B05-8FEA-FC9604132256}" type="presOf" srcId="{A95B9983-7D21-43CF-98B4-C136A9003EB6}" destId="{4784005C-7E29-4058-9C91-4648731AB0AC}" srcOrd="0" destOrd="0" presId="urn:microsoft.com/office/officeart/2005/8/layout/lProcess1"/>
    <dgm:cxn modelId="{2C75F652-12D6-4C73-9F96-3FE5AF93F9A2}" type="presOf" srcId="{0FDC5CA3-3158-49C7-B9AB-E97751F6CF81}" destId="{1F3774E6-C976-4A46-A445-BFC7293C860D}" srcOrd="0" destOrd="0" presId="urn:microsoft.com/office/officeart/2005/8/layout/lProcess1"/>
    <dgm:cxn modelId="{D366596C-B0EF-4B2F-8C12-E21600C4D2A9}" srcId="{1AE1B9B0-1ED2-415D-A3A6-80A309786B44}" destId="{9776DF3B-6FC1-456F-B6A0-1452D8CE65E1}" srcOrd="3" destOrd="0" parTransId="{4200A88D-0114-4E62-92BB-C32AFB60AC29}" sibTransId="{47398224-73C2-41B7-909B-85CC094A3111}"/>
    <dgm:cxn modelId="{3DF0A26A-99BC-441A-8C15-8D5FDD82723C}" type="presOf" srcId="{208C6CBD-591B-4CCA-8DD4-AA772EDB2171}" destId="{7338FCE9-2AA9-44E4-90B2-65AC1BD4400A}" srcOrd="0" destOrd="0" presId="urn:microsoft.com/office/officeart/2005/8/layout/lProcess1"/>
    <dgm:cxn modelId="{1F9EF9DA-3392-45FF-845E-CB55653303D3}" type="presOf" srcId="{298C2D22-67E6-417C-A9D8-2A3460BE1138}" destId="{D9FA9C59-8197-4CC4-AD06-6C569CD52599}" srcOrd="0" destOrd="0" presId="urn:microsoft.com/office/officeart/2005/8/layout/lProcess1"/>
    <dgm:cxn modelId="{19C950D3-AEBB-4E84-999D-CB0F95B253DF}" type="presOf" srcId="{B28C1B8C-AD5F-42D3-8350-27A1851E3A1D}" destId="{6243B967-2179-4575-8CE6-251411750BBB}" srcOrd="0" destOrd="0" presId="urn:microsoft.com/office/officeart/2005/8/layout/lProcess1"/>
    <dgm:cxn modelId="{62C6BA5C-6748-4860-A854-9D8DA84A24F7}" srcId="{208C6CBD-591B-4CCA-8DD4-AA772EDB2171}" destId="{F5A5405D-C299-49CD-8FAC-AA8CD0C619BB}" srcOrd="2" destOrd="0" parTransId="{E837127E-B8B1-4B5D-9997-4B25289D8C46}" sibTransId="{D4731B74-698E-41D3-89B4-CA113F9F86DD}"/>
    <dgm:cxn modelId="{0423E2DD-A04C-44DE-B58C-7CE8A926FDBF}" type="presOf" srcId="{5A4C5A7B-97F5-4EDE-87E3-F2E5A5CFAE28}" destId="{8C3EA703-991F-41C0-A665-8B6056FB5AB0}" srcOrd="0" destOrd="0" presId="urn:microsoft.com/office/officeart/2005/8/layout/lProcess1"/>
    <dgm:cxn modelId="{40D2E72B-D61F-48B0-B2ED-7DEDBEC54D4C}" type="presOf" srcId="{97221591-DB65-474D-9B6B-D3C69FC2363F}" destId="{70BD75DF-F83D-4087-98A1-C1C8588D05D6}" srcOrd="0" destOrd="0" presId="urn:microsoft.com/office/officeart/2005/8/layout/lProcess1"/>
    <dgm:cxn modelId="{149CD1FF-4BCB-456B-9E68-5721AB77FDAE}" srcId="{1AE1B9B0-1ED2-415D-A3A6-80A309786B44}" destId="{BE1AC788-E053-4B80-B564-5CCA32D2E7E3}" srcOrd="0" destOrd="0" parTransId="{298C2D22-67E6-417C-A9D8-2A3460BE1138}" sibTransId="{AE5DB343-E686-41F7-8108-6B5BEC97069E}"/>
    <dgm:cxn modelId="{E210E131-6BEA-40FB-920B-87CF435F55B3}" type="presOf" srcId="{D4731B74-698E-41D3-89B4-CA113F9F86DD}" destId="{F3124203-C035-4E09-B054-71FF7F1F44C9}" srcOrd="0" destOrd="0" presId="urn:microsoft.com/office/officeart/2005/8/layout/lProcess1"/>
    <dgm:cxn modelId="{BE38B93A-0F7D-4114-9159-0C13389120A9}" type="presOf" srcId="{8626ADCC-32F2-419E-A3E8-3B9C5AC66411}" destId="{2B752D41-BC64-4635-8824-EDC48A1AB916}" srcOrd="0" destOrd="0" presId="urn:microsoft.com/office/officeart/2005/8/layout/lProcess1"/>
    <dgm:cxn modelId="{2948E266-B485-44AA-BB88-C820412DA9C1}" type="presOf" srcId="{15AFF329-A3F2-42FD-B281-2B68F7AD66E5}" destId="{DCB6F87D-341C-43B9-ABB1-E2749743694B}" srcOrd="0" destOrd="0" presId="urn:microsoft.com/office/officeart/2005/8/layout/lProcess1"/>
    <dgm:cxn modelId="{9E5AE34C-397C-4D1F-8908-ADE6D5D84AEB}" type="presOf" srcId="{BE1AC788-E053-4B80-B564-5CCA32D2E7E3}" destId="{2A2F7489-5FC4-4E48-B9F4-3659D49E861D}" srcOrd="0" destOrd="0" presId="urn:microsoft.com/office/officeart/2005/8/layout/lProcess1"/>
    <dgm:cxn modelId="{13827255-6452-4020-A09D-63695429A0F9}" type="presOf" srcId="{294458D1-B880-493C-A02C-744DD01E096C}" destId="{5E5756BD-1390-43DD-8149-A46D2A7B829A}" srcOrd="0" destOrd="0" presId="urn:microsoft.com/office/officeart/2005/8/layout/lProcess1"/>
    <dgm:cxn modelId="{78AE195B-16A1-42CC-B7C5-242F3E40FB03}" srcId="{208C6CBD-591B-4CCA-8DD4-AA772EDB2171}" destId="{24D7A652-1464-42C5-895D-96E912FF941A}" srcOrd="0" destOrd="0" parTransId="{E4D25E25-94BE-40B2-B567-D493B2FD7D8F}" sibTransId="{B1F845F2-7ACE-4DD8-85BE-733B62BE025A}"/>
    <dgm:cxn modelId="{588C7D8A-9295-42B8-9C9A-80D3B457228B}" srcId="{1AE1B9B0-1ED2-415D-A3A6-80A309786B44}" destId="{6E03D31E-8A96-4365-8823-416E232D1AB6}" srcOrd="2" destOrd="0" parTransId="{E496C2A3-1466-49A5-A10B-FAAAF48891DE}" sibTransId="{97221591-DB65-474D-9B6B-D3C69FC2363F}"/>
    <dgm:cxn modelId="{5069A0C6-20FA-4F86-B8D7-8D1FD2B6B2A1}" type="presOf" srcId="{9776DF3B-6FC1-456F-B6A0-1452D8CE65E1}" destId="{47F6243B-C7C4-4933-9DE7-8B7950E76607}" srcOrd="0" destOrd="0" presId="urn:microsoft.com/office/officeart/2005/8/layout/lProcess1"/>
    <dgm:cxn modelId="{FB9C9C90-C138-4D95-BA9F-B647B7B2F913}" type="presOf" srcId="{D19E67B5-7804-4CD8-92B7-F50D6F706E62}" destId="{937405EB-3FD1-4FD5-B550-2A50A1EA59D3}" srcOrd="0" destOrd="0" presId="urn:microsoft.com/office/officeart/2005/8/layout/lProcess1"/>
    <dgm:cxn modelId="{3CFFCF55-CE2D-43FF-8A88-8FF9EEE1B004}" type="presOf" srcId="{819D1A54-6790-41CE-98FE-ACC9BE19B45B}" destId="{A833090B-B33D-48C5-B80D-034E408F9EA8}" srcOrd="0" destOrd="0" presId="urn:microsoft.com/office/officeart/2005/8/layout/lProcess1"/>
    <dgm:cxn modelId="{C0B06E69-4CD4-487E-A0C1-167EE7207483}" srcId="{D19E67B5-7804-4CD8-92B7-F50D6F706E62}" destId="{1AE1B9B0-1ED2-415D-A3A6-80A309786B44}" srcOrd="0" destOrd="0" parTransId="{E322B371-1A17-4515-9B66-BEC6575A48F3}" sibTransId="{BB7E13B5-B026-4B6D-BC02-1B8147F93574}"/>
    <dgm:cxn modelId="{B31708BA-5C27-4367-9C5D-1BEB69B21DAA}" srcId="{D19E67B5-7804-4CD8-92B7-F50D6F706E62}" destId="{208C6CBD-591B-4CCA-8DD4-AA772EDB2171}" srcOrd="1" destOrd="0" parTransId="{BA4B9C1A-F619-4156-99DB-7A248FFFAEAF}" sibTransId="{62AC5186-25BF-4D1B-A997-9F94EB89A755}"/>
    <dgm:cxn modelId="{1E2D1D77-75CF-4660-A829-80114D233E2A}" srcId="{B28C1B8C-AD5F-42D3-8350-27A1851E3A1D}" destId="{A95B9983-7D21-43CF-98B4-C136A9003EB6}" srcOrd="3" destOrd="0" parTransId="{4BA23C41-05E1-4A63-B1D5-E8C140717C5C}" sibTransId="{9AF4FB9F-7DBD-45A1-A761-28A2FCD4C944}"/>
    <dgm:cxn modelId="{80E60591-D969-460D-BDAE-C396CE638343}" srcId="{208C6CBD-591B-4CCA-8DD4-AA772EDB2171}" destId="{638BF444-99EF-45BC-9F5D-15D698405C2A}" srcOrd="3" destOrd="0" parTransId="{9E6DFC05-4715-4152-A9CF-76FFA2882663}" sibTransId="{A034D813-CAE2-4359-AAB5-E12E078A3349}"/>
    <dgm:cxn modelId="{2A26FB34-E62C-4369-B226-2BCCCE987DE2}" srcId="{208C6CBD-591B-4CCA-8DD4-AA772EDB2171}" destId="{21C4BD17-70B3-4B57-9204-FB2B0BBD8D43}" srcOrd="1" destOrd="0" parTransId="{2B199914-F135-4109-A530-5F42BA449FF6}" sibTransId="{8626ADCC-32F2-419E-A3E8-3B9C5AC66411}"/>
    <dgm:cxn modelId="{096D2828-E162-4B3F-B886-26CF9362D7DE}" type="presOf" srcId="{4F19D7E6-EE5E-44B9-890F-B76D6597CD11}" destId="{D41D6963-1048-402E-BE57-9060482CA9AA}" srcOrd="0" destOrd="0" presId="urn:microsoft.com/office/officeart/2005/8/layout/lProcess1"/>
    <dgm:cxn modelId="{0F8D365E-DF76-4AA6-9BB8-09118EBA288B}" srcId="{D19E67B5-7804-4CD8-92B7-F50D6F706E62}" destId="{B28C1B8C-AD5F-42D3-8350-27A1851E3A1D}" srcOrd="2" destOrd="0" parTransId="{150A6DB9-1989-4607-A0DF-C8140A3AA610}" sibTransId="{CA94C41E-ABB9-4F56-BCB4-629898D2524E}"/>
    <dgm:cxn modelId="{9B0F7ACD-BD6F-4AD8-8FCB-3EB4583E7029}" type="presOf" srcId="{1AE1B9B0-1ED2-415D-A3A6-80A309786B44}" destId="{803C04E6-765B-4B4E-91CD-D4655521CE7A}" srcOrd="0" destOrd="0" presId="urn:microsoft.com/office/officeart/2005/8/layout/lProcess1"/>
    <dgm:cxn modelId="{85CFE835-1DB9-461B-9A77-4D7BBAF5A2FC}" srcId="{B28C1B8C-AD5F-42D3-8350-27A1851E3A1D}" destId="{4F19D7E6-EE5E-44B9-890F-B76D6597CD11}" srcOrd="1" destOrd="0" parTransId="{FD6A509A-820D-477B-A9D8-869B34058D70}" sibTransId="{87E95BA2-2721-4135-A0D1-AE8D4F0E7977}"/>
    <dgm:cxn modelId="{7841F04F-611A-4156-9A0E-C32B34C2915B}" type="presOf" srcId="{1E976AD6-A911-421A-9A1D-08419146C895}" destId="{46882322-E374-4BF2-BFA7-B03FB86C4232}" srcOrd="0" destOrd="0" presId="urn:microsoft.com/office/officeart/2005/8/layout/lProcess1"/>
    <dgm:cxn modelId="{6C774893-8D31-49B0-9ED2-D1ED58583C38}" type="presOf" srcId="{AE5DB343-E686-41F7-8108-6B5BEC97069E}" destId="{27F45B28-C1A4-4F21-A838-6217EED41401}" srcOrd="0" destOrd="0" presId="urn:microsoft.com/office/officeart/2005/8/layout/lProcess1"/>
    <dgm:cxn modelId="{5A05E545-5774-4B4B-B5FA-59D4A7949A68}" type="presOf" srcId="{638BF444-99EF-45BC-9F5D-15D698405C2A}" destId="{FC84730A-96AE-4B9B-B850-4AFC970685F6}" srcOrd="0" destOrd="0" presId="urn:microsoft.com/office/officeart/2005/8/layout/lProcess1"/>
    <dgm:cxn modelId="{ADFCE534-077F-46B8-9125-33002AF73947}" type="presOf" srcId="{6E03D31E-8A96-4365-8823-416E232D1AB6}" destId="{F43A21A4-A7A2-4883-A939-EC21CF9F3FE0}" srcOrd="0" destOrd="0" presId="urn:microsoft.com/office/officeart/2005/8/layout/lProcess1"/>
    <dgm:cxn modelId="{CFFB1CCE-7B3D-456C-A709-028A4FC6A337}" type="presParOf" srcId="{937405EB-3FD1-4FD5-B550-2A50A1EA59D3}" destId="{D6F5BB68-7F5F-4306-9132-04A488CDFC86}" srcOrd="0" destOrd="0" presId="urn:microsoft.com/office/officeart/2005/8/layout/lProcess1"/>
    <dgm:cxn modelId="{7BE6ECC2-A132-407E-A9B9-2A5B9C85AA5C}" type="presParOf" srcId="{D6F5BB68-7F5F-4306-9132-04A488CDFC86}" destId="{803C04E6-765B-4B4E-91CD-D4655521CE7A}" srcOrd="0" destOrd="0" presId="urn:microsoft.com/office/officeart/2005/8/layout/lProcess1"/>
    <dgm:cxn modelId="{ED59EB70-54EB-4A61-BEF6-5AD3DB6C4DBE}" type="presParOf" srcId="{D6F5BB68-7F5F-4306-9132-04A488CDFC86}" destId="{D9FA9C59-8197-4CC4-AD06-6C569CD52599}" srcOrd="1" destOrd="0" presId="urn:microsoft.com/office/officeart/2005/8/layout/lProcess1"/>
    <dgm:cxn modelId="{1342A6E2-39E6-45FB-ADCB-15BF6AE50F99}" type="presParOf" srcId="{D6F5BB68-7F5F-4306-9132-04A488CDFC86}" destId="{2A2F7489-5FC4-4E48-B9F4-3659D49E861D}" srcOrd="2" destOrd="0" presId="urn:microsoft.com/office/officeart/2005/8/layout/lProcess1"/>
    <dgm:cxn modelId="{C0A22BEE-08F2-4483-AF81-AF65454118E0}" type="presParOf" srcId="{D6F5BB68-7F5F-4306-9132-04A488CDFC86}" destId="{27F45B28-C1A4-4F21-A838-6217EED41401}" srcOrd="3" destOrd="0" presId="urn:microsoft.com/office/officeart/2005/8/layout/lProcess1"/>
    <dgm:cxn modelId="{982E3D78-780A-416A-9A5B-BC475D9903F4}" type="presParOf" srcId="{D6F5BB68-7F5F-4306-9132-04A488CDFC86}" destId="{DCB6F87D-341C-43B9-ABB1-E2749743694B}" srcOrd="4" destOrd="0" presId="urn:microsoft.com/office/officeart/2005/8/layout/lProcess1"/>
    <dgm:cxn modelId="{C9777A2D-BD38-4AF8-A1AA-2A4FB65C8FB1}" type="presParOf" srcId="{D6F5BB68-7F5F-4306-9132-04A488CDFC86}" destId="{1F3774E6-C976-4A46-A445-BFC7293C860D}" srcOrd="5" destOrd="0" presId="urn:microsoft.com/office/officeart/2005/8/layout/lProcess1"/>
    <dgm:cxn modelId="{5DE6E73B-8E12-4B77-BC03-68845BD6ACBC}" type="presParOf" srcId="{D6F5BB68-7F5F-4306-9132-04A488CDFC86}" destId="{F43A21A4-A7A2-4883-A939-EC21CF9F3FE0}" srcOrd="6" destOrd="0" presId="urn:microsoft.com/office/officeart/2005/8/layout/lProcess1"/>
    <dgm:cxn modelId="{D5AB4C0D-BBA9-46C7-BDA1-5693721C611B}" type="presParOf" srcId="{D6F5BB68-7F5F-4306-9132-04A488CDFC86}" destId="{70BD75DF-F83D-4087-98A1-C1C8588D05D6}" srcOrd="7" destOrd="0" presId="urn:microsoft.com/office/officeart/2005/8/layout/lProcess1"/>
    <dgm:cxn modelId="{D521293B-0B45-45C8-9D81-8789B38E5D08}" type="presParOf" srcId="{D6F5BB68-7F5F-4306-9132-04A488CDFC86}" destId="{47F6243B-C7C4-4933-9DE7-8B7950E76607}" srcOrd="8" destOrd="0" presId="urn:microsoft.com/office/officeart/2005/8/layout/lProcess1"/>
    <dgm:cxn modelId="{819FA07F-A0F7-4467-8010-AD106EE99D9B}" type="presParOf" srcId="{937405EB-3FD1-4FD5-B550-2A50A1EA59D3}" destId="{AC330912-382C-4241-9C46-410C6E87E929}" srcOrd="1" destOrd="0" presId="urn:microsoft.com/office/officeart/2005/8/layout/lProcess1"/>
    <dgm:cxn modelId="{AB8BF24F-CAF6-427F-B6A9-2F783565B97E}" type="presParOf" srcId="{937405EB-3FD1-4FD5-B550-2A50A1EA59D3}" destId="{CC4CA68D-7EC3-4840-AEAF-E782229C9573}" srcOrd="2" destOrd="0" presId="urn:microsoft.com/office/officeart/2005/8/layout/lProcess1"/>
    <dgm:cxn modelId="{3C400F40-149D-438F-8098-69AA7B850529}" type="presParOf" srcId="{CC4CA68D-7EC3-4840-AEAF-E782229C9573}" destId="{7338FCE9-2AA9-44E4-90B2-65AC1BD4400A}" srcOrd="0" destOrd="0" presId="urn:microsoft.com/office/officeart/2005/8/layout/lProcess1"/>
    <dgm:cxn modelId="{E1DBFA8C-F8F4-4E25-9DF9-60015B77A337}" type="presParOf" srcId="{CC4CA68D-7EC3-4840-AEAF-E782229C9573}" destId="{6AF9B894-A143-4BB2-880F-A54487D0AED5}" srcOrd="1" destOrd="0" presId="urn:microsoft.com/office/officeart/2005/8/layout/lProcess1"/>
    <dgm:cxn modelId="{051792B1-6B5C-4762-8B37-A4EFB9ACC211}" type="presParOf" srcId="{CC4CA68D-7EC3-4840-AEAF-E782229C9573}" destId="{AB2BA499-4F29-4AAE-BEA3-9F9D68C18CE8}" srcOrd="2" destOrd="0" presId="urn:microsoft.com/office/officeart/2005/8/layout/lProcess1"/>
    <dgm:cxn modelId="{864BD925-6CAD-4013-8FD4-94EF8D38D3D6}" type="presParOf" srcId="{CC4CA68D-7EC3-4840-AEAF-E782229C9573}" destId="{31620802-749C-4684-BC6B-16A6172AF8DD}" srcOrd="3" destOrd="0" presId="urn:microsoft.com/office/officeart/2005/8/layout/lProcess1"/>
    <dgm:cxn modelId="{4DB167E7-A623-44B2-98DA-79BFC3855E5C}" type="presParOf" srcId="{CC4CA68D-7EC3-4840-AEAF-E782229C9573}" destId="{6C1DFD7F-81BF-4792-B015-86245874C39F}" srcOrd="4" destOrd="0" presId="urn:microsoft.com/office/officeart/2005/8/layout/lProcess1"/>
    <dgm:cxn modelId="{3AEE4A88-C5A4-4B6C-93B7-7A1B7B9EC256}" type="presParOf" srcId="{CC4CA68D-7EC3-4840-AEAF-E782229C9573}" destId="{2B752D41-BC64-4635-8824-EDC48A1AB916}" srcOrd="5" destOrd="0" presId="urn:microsoft.com/office/officeart/2005/8/layout/lProcess1"/>
    <dgm:cxn modelId="{FD757F7F-DCD4-410C-9EDE-91FD55CE2D76}" type="presParOf" srcId="{CC4CA68D-7EC3-4840-AEAF-E782229C9573}" destId="{7B968313-EB71-42F0-9092-F0E9CC97D0A5}" srcOrd="6" destOrd="0" presId="urn:microsoft.com/office/officeart/2005/8/layout/lProcess1"/>
    <dgm:cxn modelId="{FBFE68CD-C79A-43E0-A60F-97BFABB833A5}" type="presParOf" srcId="{CC4CA68D-7EC3-4840-AEAF-E782229C9573}" destId="{F3124203-C035-4E09-B054-71FF7F1F44C9}" srcOrd="7" destOrd="0" presId="urn:microsoft.com/office/officeart/2005/8/layout/lProcess1"/>
    <dgm:cxn modelId="{266C13AA-C69E-4DA5-B7F7-DF72C25C409A}" type="presParOf" srcId="{CC4CA68D-7EC3-4840-AEAF-E782229C9573}" destId="{FC84730A-96AE-4B9B-B850-4AFC970685F6}" srcOrd="8" destOrd="0" presId="urn:microsoft.com/office/officeart/2005/8/layout/lProcess1"/>
    <dgm:cxn modelId="{14ED0E68-DD11-4EB5-BC1A-885B45129177}" type="presParOf" srcId="{937405EB-3FD1-4FD5-B550-2A50A1EA59D3}" destId="{D706C964-FC0D-42E8-A80E-239EF7F8AD94}" srcOrd="3" destOrd="0" presId="urn:microsoft.com/office/officeart/2005/8/layout/lProcess1"/>
    <dgm:cxn modelId="{66A5764D-29A5-48CA-844F-DA41BD270565}" type="presParOf" srcId="{937405EB-3FD1-4FD5-B550-2A50A1EA59D3}" destId="{8C4C5FCE-1270-4CEE-AA59-3283A3C7B5FC}" srcOrd="4" destOrd="0" presId="urn:microsoft.com/office/officeart/2005/8/layout/lProcess1"/>
    <dgm:cxn modelId="{50204683-7ADD-4CFC-8685-C493A1C352CA}" type="presParOf" srcId="{8C4C5FCE-1270-4CEE-AA59-3283A3C7B5FC}" destId="{6243B967-2179-4575-8CE6-251411750BBB}" srcOrd="0" destOrd="0" presId="urn:microsoft.com/office/officeart/2005/8/layout/lProcess1"/>
    <dgm:cxn modelId="{1B7BAA2E-344E-40EB-9E49-6692778E5852}" type="presParOf" srcId="{8C4C5FCE-1270-4CEE-AA59-3283A3C7B5FC}" destId="{39C975CF-9ADD-4959-916A-41C9408D7240}" srcOrd="1" destOrd="0" presId="urn:microsoft.com/office/officeart/2005/8/layout/lProcess1"/>
    <dgm:cxn modelId="{48DEBC69-4192-4E7B-84F9-D6E4232D18F6}" type="presParOf" srcId="{8C4C5FCE-1270-4CEE-AA59-3283A3C7B5FC}" destId="{A833090B-B33D-48C5-B80D-034E408F9EA8}" srcOrd="2" destOrd="0" presId="urn:microsoft.com/office/officeart/2005/8/layout/lProcess1"/>
    <dgm:cxn modelId="{BD72ECAF-67E3-4C69-B14E-2E84C56B833E}" type="presParOf" srcId="{8C4C5FCE-1270-4CEE-AA59-3283A3C7B5FC}" destId="{46882322-E374-4BF2-BFA7-B03FB86C4232}" srcOrd="3" destOrd="0" presId="urn:microsoft.com/office/officeart/2005/8/layout/lProcess1"/>
    <dgm:cxn modelId="{6F4ECB78-D096-44D9-BAE3-26E30B515B4E}" type="presParOf" srcId="{8C4C5FCE-1270-4CEE-AA59-3283A3C7B5FC}" destId="{D41D6963-1048-402E-BE57-9060482CA9AA}" srcOrd="4" destOrd="0" presId="urn:microsoft.com/office/officeart/2005/8/layout/lProcess1"/>
    <dgm:cxn modelId="{BE78A5DD-5775-4E54-A5DC-3594F5EE8600}" type="presParOf" srcId="{8C4C5FCE-1270-4CEE-AA59-3283A3C7B5FC}" destId="{8034D50B-3E31-472C-99C0-BDE9D1D545F3}" srcOrd="5" destOrd="0" presId="urn:microsoft.com/office/officeart/2005/8/layout/lProcess1"/>
    <dgm:cxn modelId="{1C7CF21E-766E-40B0-A09F-FD5DE9F149B2}" type="presParOf" srcId="{8C4C5FCE-1270-4CEE-AA59-3283A3C7B5FC}" destId="{5E5756BD-1390-43DD-8149-A46D2A7B829A}" srcOrd="6" destOrd="0" presId="urn:microsoft.com/office/officeart/2005/8/layout/lProcess1"/>
    <dgm:cxn modelId="{F6715B5E-73A9-47C9-BD5E-1E5C0AA18B9B}" type="presParOf" srcId="{8C4C5FCE-1270-4CEE-AA59-3283A3C7B5FC}" destId="{8C3EA703-991F-41C0-A665-8B6056FB5AB0}" srcOrd="7" destOrd="0" presId="urn:microsoft.com/office/officeart/2005/8/layout/lProcess1"/>
    <dgm:cxn modelId="{54B8839B-F422-4707-8B27-4D400DDFF0C2}" type="presParOf" srcId="{8C4C5FCE-1270-4CEE-AA59-3283A3C7B5FC}" destId="{4784005C-7E29-4058-9C91-4648731AB0AC}" srcOrd="8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059B50-2227-4442-8A7C-23583FFDFEDC}">
      <dsp:nvSpPr>
        <dsp:cNvPr id="0" name=""/>
        <dsp:cNvSpPr/>
      </dsp:nvSpPr>
      <dsp:spPr>
        <a:xfrm>
          <a:off x="0" y="0"/>
          <a:ext cx="7358114" cy="56436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tint val="40000"/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4">
                <a:tint val="40000"/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4">
                <a:tint val="40000"/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000" b="1" kern="1200" dirty="0" smtClean="0">
              <a:cs typeface="B Koodak" pitchFamily="2" charset="-78"/>
            </a:rPr>
            <a:t>مالیات</a:t>
          </a:r>
          <a:endParaRPr lang="en-US" sz="4000" i="0" kern="1200" dirty="0">
            <a:cs typeface="B Koodak" pitchFamily="2" charset="-78"/>
          </a:endParaRPr>
        </a:p>
      </dsp:txBody>
      <dsp:txXfrm>
        <a:off x="0" y="0"/>
        <a:ext cx="7358114" cy="1693080"/>
      </dsp:txXfrm>
    </dsp:sp>
    <dsp:sp modelId="{3C60561B-DE03-490B-A9B5-4568129B62E0}">
      <dsp:nvSpPr>
        <dsp:cNvPr id="0" name=""/>
        <dsp:cNvSpPr/>
      </dsp:nvSpPr>
      <dsp:spPr>
        <a:xfrm>
          <a:off x="785846" y="1643081"/>
          <a:ext cx="5886491" cy="30539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4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0" tIns="47625" rIns="63500" bIns="47625" numCol="1" spcCol="1270" anchor="ctr" anchorCtr="0">
          <a:noAutofit/>
        </a:bodyPr>
        <a:lstStyle/>
        <a:p>
          <a:pPr lvl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500" b="1" kern="1200" dirty="0" smtClean="0">
              <a:cs typeface="B Koodak" pitchFamily="2" charset="-78"/>
            </a:rPr>
            <a:t>یکی از ابزارهای دولت برای هدایت سیاستهای مالی و اقتصادی کشور</a:t>
          </a:r>
          <a:endParaRPr lang="en-US" sz="2500" i="0" kern="1200" dirty="0">
            <a:cs typeface="B Koodak" pitchFamily="2" charset="-78"/>
          </a:endParaRPr>
        </a:p>
      </dsp:txBody>
      <dsp:txXfrm>
        <a:off x="875294" y="1732529"/>
        <a:ext cx="5707595" cy="28750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3C04E6-765B-4B4E-91CD-D4655521CE7A}">
      <dsp:nvSpPr>
        <dsp:cNvPr id="0" name=""/>
        <dsp:cNvSpPr/>
      </dsp:nvSpPr>
      <dsp:spPr>
        <a:xfrm>
          <a:off x="2475" y="877597"/>
          <a:ext cx="2413393" cy="6033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47500"/>
                <a:satMod val="137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69000"/>
                <a:satMod val="137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حسابداری مالیاتی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20146" y="895268"/>
        <a:ext cx="2378051" cy="568006"/>
      </dsp:txXfrm>
    </dsp:sp>
    <dsp:sp modelId="{D9FA9C59-8197-4CC4-AD06-6C569CD52599}">
      <dsp:nvSpPr>
        <dsp:cNvPr id="0" name=""/>
        <dsp:cNvSpPr/>
      </dsp:nvSpPr>
      <dsp:spPr>
        <a:xfrm rot="5400000">
          <a:off x="1156378" y="1533738"/>
          <a:ext cx="105585" cy="105585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A2F7489-5FC4-4E48-B9F4-3659D49E861D}">
      <dsp:nvSpPr>
        <dsp:cNvPr id="0" name=""/>
        <dsp:cNvSpPr/>
      </dsp:nvSpPr>
      <dsp:spPr>
        <a:xfrm>
          <a:off x="2475" y="1692117"/>
          <a:ext cx="2413393" cy="60334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محاسبه مالیات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20146" y="1709788"/>
        <a:ext cx="2378051" cy="568006"/>
      </dsp:txXfrm>
    </dsp:sp>
    <dsp:sp modelId="{27F45B28-C1A4-4F21-A838-6217EED41401}">
      <dsp:nvSpPr>
        <dsp:cNvPr id="0" name=""/>
        <dsp:cNvSpPr/>
      </dsp:nvSpPr>
      <dsp:spPr>
        <a:xfrm rot="5400000">
          <a:off x="1156378" y="2348258"/>
          <a:ext cx="105585" cy="105585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866518"/>
            <a:satOff val="1773"/>
            <a:lumOff val="677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CB6F87D-341C-43B9-ABB1-E2749743694B}">
      <dsp:nvSpPr>
        <dsp:cNvPr id="0" name=""/>
        <dsp:cNvSpPr/>
      </dsp:nvSpPr>
      <dsp:spPr>
        <a:xfrm>
          <a:off x="2475" y="2506637"/>
          <a:ext cx="2413393" cy="60334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860783"/>
            <a:satOff val="2026"/>
            <a:lumOff val="195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860783"/>
              <a:satOff val="2026"/>
              <a:lumOff val="195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دولت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20146" y="2524308"/>
        <a:ext cx="2378051" cy="568006"/>
      </dsp:txXfrm>
    </dsp:sp>
    <dsp:sp modelId="{1F3774E6-C976-4A46-A445-BFC7293C860D}">
      <dsp:nvSpPr>
        <dsp:cNvPr id="0" name=""/>
        <dsp:cNvSpPr/>
      </dsp:nvSpPr>
      <dsp:spPr>
        <a:xfrm rot="5400000">
          <a:off x="1156378" y="3162779"/>
          <a:ext cx="105585" cy="105585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1733036"/>
            <a:satOff val="3546"/>
            <a:lumOff val="1355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43A21A4-A7A2-4883-A939-EC21CF9F3FE0}">
      <dsp:nvSpPr>
        <dsp:cNvPr id="0" name=""/>
        <dsp:cNvSpPr/>
      </dsp:nvSpPr>
      <dsp:spPr>
        <a:xfrm>
          <a:off x="2475" y="3321158"/>
          <a:ext cx="2413393" cy="60334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1721567"/>
            <a:satOff val="4052"/>
            <a:lumOff val="391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1721567"/>
              <a:satOff val="4052"/>
              <a:lumOff val="391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قوانین مالیاتی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20146" y="3338829"/>
        <a:ext cx="2378051" cy="568006"/>
      </dsp:txXfrm>
    </dsp:sp>
    <dsp:sp modelId="{70BD75DF-F83D-4087-98A1-C1C8588D05D6}">
      <dsp:nvSpPr>
        <dsp:cNvPr id="0" name=""/>
        <dsp:cNvSpPr/>
      </dsp:nvSpPr>
      <dsp:spPr>
        <a:xfrm rot="5400000">
          <a:off x="1156378" y="3977299"/>
          <a:ext cx="105585" cy="105585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2599553"/>
            <a:satOff val="5318"/>
            <a:lumOff val="2032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7F6243B-C7C4-4933-9DE7-8B7950E76607}">
      <dsp:nvSpPr>
        <dsp:cNvPr id="0" name=""/>
        <dsp:cNvSpPr/>
      </dsp:nvSpPr>
      <dsp:spPr>
        <a:xfrm>
          <a:off x="2475" y="4135678"/>
          <a:ext cx="2413393" cy="60334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2582350"/>
            <a:satOff val="6078"/>
            <a:lumOff val="586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2582350"/>
              <a:satOff val="6078"/>
              <a:lumOff val="586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اظهارنامه مالیاتی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20146" y="4153349"/>
        <a:ext cx="2378051" cy="568006"/>
      </dsp:txXfrm>
    </dsp:sp>
    <dsp:sp modelId="{7338FCE9-2AA9-44E4-90B2-65AC1BD4400A}">
      <dsp:nvSpPr>
        <dsp:cNvPr id="0" name=""/>
        <dsp:cNvSpPr/>
      </dsp:nvSpPr>
      <dsp:spPr>
        <a:xfrm>
          <a:off x="2753743" y="877597"/>
          <a:ext cx="2413393" cy="6033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765848"/>
                <a:satOff val="9751"/>
                <a:lumOff val="3725"/>
                <a:alphaOff val="0"/>
                <a:shade val="47500"/>
                <a:satMod val="137000"/>
              </a:schemeClr>
            </a:gs>
            <a:gs pos="55000">
              <a:schemeClr val="accent2">
                <a:hueOff val="4765848"/>
                <a:satOff val="9751"/>
                <a:lumOff val="3725"/>
                <a:alphaOff val="0"/>
                <a:shade val="69000"/>
                <a:satMod val="137000"/>
              </a:schemeClr>
            </a:gs>
            <a:gs pos="100000">
              <a:schemeClr val="accent2">
                <a:hueOff val="4765848"/>
                <a:satOff val="9751"/>
                <a:lumOff val="3725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حسابداری مالی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2771414" y="895268"/>
        <a:ext cx="2378051" cy="568006"/>
      </dsp:txXfrm>
    </dsp:sp>
    <dsp:sp modelId="{6AF9B894-A143-4BB2-880F-A54487D0AED5}">
      <dsp:nvSpPr>
        <dsp:cNvPr id="0" name=""/>
        <dsp:cNvSpPr/>
      </dsp:nvSpPr>
      <dsp:spPr>
        <a:xfrm rot="5400000">
          <a:off x="3907647" y="1533738"/>
          <a:ext cx="105585" cy="105585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3466071"/>
            <a:satOff val="7091"/>
            <a:lumOff val="2709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B2BA499-4F29-4AAE-BEA3-9F9D68C18CE8}">
      <dsp:nvSpPr>
        <dsp:cNvPr id="0" name=""/>
        <dsp:cNvSpPr/>
      </dsp:nvSpPr>
      <dsp:spPr>
        <a:xfrm>
          <a:off x="2753743" y="1692117"/>
          <a:ext cx="2413393" cy="60334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3443133"/>
            <a:satOff val="8104"/>
            <a:lumOff val="781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3443133"/>
              <a:satOff val="8104"/>
              <a:lumOff val="781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سودمندی تصمیم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2771414" y="1709788"/>
        <a:ext cx="2378051" cy="568006"/>
      </dsp:txXfrm>
    </dsp:sp>
    <dsp:sp modelId="{31620802-749C-4684-BC6B-16A6172AF8DD}">
      <dsp:nvSpPr>
        <dsp:cNvPr id="0" name=""/>
        <dsp:cNvSpPr/>
      </dsp:nvSpPr>
      <dsp:spPr>
        <a:xfrm rot="5400000">
          <a:off x="3907647" y="2348258"/>
          <a:ext cx="105585" cy="105585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4332589"/>
            <a:satOff val="8864"/>
            <a:lumOff val="3387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C1DFD7F-81BF-4792-B015-86245874C39F}">
      <dsp:nvSpPr>
        <dsp:cNvPr id="0" name=""/>
        <dsp:cNvSpPr/>
      </dsp:nvSpPr>
      <dsp:spPr>
        <a:xfrm>
          <a:off x="2753743" y="2506637"/>
          <a:ext cx="2413393" cy="60334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4303916"/>
            <a:satOff val="10130"/>
            <a:lumOff val="977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4303916"/>
              <a:satOff val="10130"/>
              <a:lumOff val="977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سرمایه گذاران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2771414" y="2524308"/>
        <a:ext cx="2378051" cy="568006"/>
      </dsp:txXfrm>
    </dsp:sp>
    <dsp:sp modelId="{2B752D41-BC64-4635-8824-EDC48A1AB916}">
      <dsp:nvSpPr>
        <dsp:cNvPr id="0" name=""/>
        <dsp:cNvSpPr/>
      </dsp:nvSpPr>
      <dsp:spPr>
        <a:xfrm rot="5400000">
          <a:off x="3907647" y="3162779"/>
          <a:ext cx="105585" cy="105585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5199107"/>
            <a:satOff val="10637"/>
            <a:lumOff val="4064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B968313-EB71-42F0-9092-F0E9CC97D0A5}">
      <dsp:nvSpPr>
        <dsp:cNvPr id="0" name=""/>
        <dsp:cNvSpPr/>
      </dsp:nvSpPr>
      <dsp:spPr>
        <a:xfrm>
          <a:off x="2753743" y="3321158"/>
          <a:ext cx="2413393" cy="60334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5164700"/>
            <a:satOff val="12156"/>
            <a:lumOff val="1172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5164700"/>
              <a:satOff val="12156"/>
              <a:lumOff val="1172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استانداردهای حسابداری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2771414" y="3338829"/>
        <a:ext cx="2378051" cy="568006"/>
      </dsp:txXfrm>
    </dsp:sp>
    <dsp:sp modelId="{F3124203-C035-4E09-B054-71FF7F1F44C9}">
      <dsp:nvSpPr>
        <dsp:cNvPr id="0" name=""/>
        <dsp:cNvSpPr/>
      </dsp:nvSpPr>
      <dsp:spPr>
        <a:xfrm rot="5400000">
          <a:off x="3907647" y="3977299"/>
          <a:ext cx="105585" cy="105585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6065624"/>
            <a:satOff val="12410"/>
            <a:lumOff val="4742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C84730A-96AE-4B9B-B850-4AFC970685F6}">
      <dsp:nvSpPr>
        <dsp:cNvPr id="0" name=""/>
        <dsp:cNvSpPr/>
      </dsp:nvSpPr>
      <dsp:spPr>
        <a:xfrm>
          <a:off x="2753743" y="4135678"/>
          <a:ext cx="2413393" cy="60334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6025483"/>
            <a:satOff val="14182"/>
            <a:lumOff val="1368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6025483"/>
              <a:satOff val="14182"/>
              <a:lumOff val="1368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صورتهای مالی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2771414" y="4153349"/>
        <a:ext cx="2378051" cy="568006"/>
      </dsp:txXfrm>
    </dsp:sp>
    <dsp:sp modelId="{6243B967-2179-4575-8CE6-251411750BBB}">
      <dsp:nvSpPr>
        <dsp:cNvPr id="0" name=""/>
        <dsp:cNvSpPr/>
      </dsp:nvSpPr>
      <dsp:spPr>
        <a:xfrm>
          <a:off x="5505011" y="877597"/>
          <a:ext cx="2413393" cy="60334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9531695"/>
                <a:satOff val="19501"/>
                <a:lumOff val="7451"/>
                <a:alphaOff val="0"/>
                <a:shade val="47500"/>
                <a:satMod val="137000"/>
              </a:schemeClr>
            </a:gs>
            <a:gs pos="55000">
              <a:schemeClr val="accent2">
                <a:hueOff val="9531695"/>
                <a:satOff val="19501"/>
                <a:lumOff val="7451"/>
                <a:alphaOff val="0"/>
                <a:shade val="69000"/>
                <a:satMod val="137000"/>
              </a:schemeClr>
            </a:gs>
            <a:gs pos="100000">
              <a:schemeClr val="accent2">
                <a:hueOff val="9531695"/>
                <a:satOff val="19501"/>
                <a:lumOff val="7451"/>
                <a:alphaOff val="0"/>
                <a:shade val="98000"/>
                <a:satMod val="137000"/>
              </a:schemeClr>
            </a:gs>
          </a:gsLst>
          <a:lin ang="16200000" scaled="0"/>
        </a:gra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شرح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5522682" y="895268"/>
        <a:ext cx="2378051" cy="568006"/>
      </dsp:txXfrm>
    </dsp:sp>
    <dsp:sp modelId="{39C975CF-9ADD-4959-916A-41C9408D7240}">
      <dsp:nvSpPr>
        <dsp:cNvPr id="0" name=""/>
        <dsp:cNvSpPr/>
      </dsp:nvSpPr>
      <dsp:spPr>
        <a:xfrm rot="5400000">
          <a:off x="6658915" y="1533738"/>
          <a:ext cx="105585" cy="105585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6932142"/>
            <a:satOff val="14183"/>
            <a:lumOff val="5419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833090B-B33D-48C5-B80D-034E408F9EA8}">
      <dsp:nvSpPr>
        <dsp:cNvPr id="0" name=""/>
        <dsp:cNvSpPr/>
      </dsp:nvSpPr>
      <dsp:spPr>
        <a:xfrm>
          <a:off x="5505011" y="1692117"/>
          <a:ext cx="2413393" cy="60334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6886267"/>
            <a:satOff val="16208"/>
            <a:lumOff val="1563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6886267"/>
              <a:satOff val="16208"/>
              <a:lumOff val="1563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هدف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5522682" y="1709788"/>
        <a:ext cx="2378051" cy="568006"/>
      </dsp:txXfrm>
    </dsp:sp>
    <dsp:sp modelId="{46882322-E374-4BF2-BFA7-B03FB86C4232}">
      <dsp:nvSpPr>
        <dsp:cNvPr id="0" name=""/>
        <dsp:cNvSpPr/>
      </dsp:nvSpPr>
      <dsp:spPr>
        <a:xfrm rot="5400000">
          <a:off x="6658915" y="2348258"/>
          <a:ext cx="105585" cy="105585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7798660"/>
            <a:satOff val="15955"/>
            <a:lumOff val="6096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41D6963-1048-402E-BE57-9060482CA9AA}">
      <dsp:nvSpPr>
        <dsp:cNvPr id="0" name=""/>
        <dsp:cNvSpPr/>
      </dsp:nvSpPr>
      <dsp:spPr>
        <a:xfrm>
          <a:off x="5505011" y="2506637"/>
          <a:ext cx="2413393" cy="60334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7747050"/>
            <a:satOff val="18234"/>
            <a:lumOff val="1758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7747050"/>
              <a:satOff val="18234"/>
              <a:lumOff val="1758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استفاده کننده اصلی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5522682" y="2524308"/>
        <a:ext cx="2378051" cy="568006"/>
      </dsp:txXfrm>
    </dsp:sp>
    <dsp:sp modelId="{8034D50B-3E31-472C-99C0-BDE9D1D545F3}">
      <dsp:nvSpPr>
        <dsp:cNvPr id="0" name=""/>
        <dsp:cNvSpPr/>
      </dsp:nvSpPr>
      <dsp:spPr>
        <a:xfrm rot="5400000">
          <a:off x="6658915" y="3162779"/>
          <a:ext cx="105585" cy="105585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8665178"/>
            <a:satOff val="17728"/>
            <a:lumOff val="6774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E5756BD-1390-43DD-8149-A46D2A7B829A}">
      <dsp:nvSpPr>
        <dsp:cNvPr id="0" name=""/>
        <dsp:cNvSpPr/>
      </dsp:nvSpPr>
      <dsp:spPr>
        <a:xfrm>
          <a:off x="5505011" y="3321158"/>
          <a:ext cx="2413393" cy="60334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8607833"/>
            <a:satOff val="20260"/>
            <a:lumOff val="1954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8607833"/>
              <a:satOff val="20260"/>
              <a:lumOff val="1954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الزامات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5522682" y="3338829"/>
        <a:ext cx="2378051" cy="568006"/>
      </dsp:txXfrm>
    </dsp:sp>
    <dsp:sp modelId="{8C3EA703-991F-41C0-A665-8B6056FB5AB0}">
      <dsp:nvSpPr>
        <dsp:cNvPr id="0" name=""/>
        <dsp:cNvSpPr/>
      </dsp:nvSpPr>
      <dsp:spPr>
        <a:xfrm rot="5400000">
          <a:off x="6658915" y="3977299"/>
          <a:ext cx="105585" cy="105585"/>
        </a:xfrm>
        <a:prstGeom prst="rightArrow">
          <a:avLst>
            <a:gd name="adj1" fmla="val 66700"/>
            <a:gd name="adj2" fmla="val 50000"/>
          </a:avLst>
        </a:prstGeom>
        <a:solidFill>
          <a:schemeClr val="accent2">
            <a:hueOff val="9531695"/>
            <a:satOff val="19501"/>
            <a:lumOff val="7451"/>
            <a:alphaOff val="0"/>
          </a:schemeClr>
        </a:solidFill>
        <a:ln>
          <a:noFill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784005C-7E29-4058-9C91-4648731AB0AC}">
      <dsp:nvSpPr>
        <dsp:cNvPr id="0" name=""/>
        <dsp:cNvSpPr/>
      </dsp:nvSpPr>
      <dsp:spPr>
        <a:xfrm>
          <a:off x="5505011" y="4135678"/>
          <a:ext cx="2413393" cy="60334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9468616"/>
            <a:satOff val="22286"/>
            <a:lumOff val="2149"/>
            <a:alphaOff val="0"/>
          </a:schemeClr>
        </a:solidFill>
        <a:ln w="6350" cap="rnd" cmpd="sng" algn="ctr">
          <a:solidFill>
            <a:schemeClr val="accent2">
              <a:tint val="40000"/>
              <a:alpha val="90000"/>
              <a:hueOff val="9468616"/>
              <a:satOff val="22286"/>
              <a:lumOff val="2149"/>
              <a:alphaOff val="0"/>
            </a:schemeClr>
          </a:solidFill>
          <a:prstDash val="solid"/>
        </a:ln>
        <a:effectLst>
          <a:outerShdw blurRad="390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900" kern="1200" dirty="0" smtClean="0">
              <a:cs typeface="B Koodak" panose="00000700000000000000" pitchFamily="2" charset="-78"/>
            </a:rPr>
            <a:t>گزارش های اصلی</a:t>
          </a:r>
          <a:endParaRPr lang="en-US" sz="1900" kern="1200" dirty="0">
            <a:cs typeface="B Koodak" panose="00000700000000000000" pitchFamily="2" charset="-78"/>
          </a:endParaRPr>
        </a:p>
      </dsp:txBody>
      <dsp:txXfrm>
        <a:off x="5522682" y="4153349"/>
        <a:ext cx="2378051" cy="5680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F6D6C3D-CE3D-44FF-A630-DB8A40331CC8}" type="datetimeFigureOut">
              <a:rPr lang="fa-IR" smtClean="0"/>
              <a:t>29/09/1441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5D1E7BB-CA5A-45DC-9B1B-52BAFBDA393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941985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6C27BA-C455-4FF2-A6AF-9DD23D5A2972}" type="datetimeFigureOut">
              <a:rPr lang="en-US" smtClean="0"/>
              <a:pPr/>
              <a:t>5/21/2020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7150F3-2137-4A0E-9BD8-DADDF86F13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38033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150F3-2137-4A0E-9BD8-DADDF86F138F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956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7150F3-2137-4A0E-9BD8-DADDF86F138F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141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CD6B-5B61-4A4B-9D96-FC79AA50A5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Title 1"/>
          <p:cNvSpPr txBox="1">
            <a:spLocks/>
          </p:cNvSpPr>
          <p:nvPr userDrawn="1"/>
        </p:nvSpPr>
        <p:spPr>
          <a:xfrm>
            <a:off x="0" y="6419872"/>
            <a:ext cx="3714776" cy="438152"/>
          </a:xfrm>
          <a:prstGeom prst="rect">
            <a:avLst/>
          </a:prstGeom>
          <a:noFill/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Noruzbeigi@gmail.com</a:t>
            </a:r>
            <a:endParaRPr kumimoji="0" lang="en-US" sz="2000" b="0" i="0" u="none" strike="noStrike" kern="1200" cap="none" spc="0" normalizeH="0" baseline="0" noProof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CD6B-5B61-4A4B-9D96-FC79AA50A5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0" y="6419872"/>
            <a:ext cx="3714776" cy="438152"/>
          </a:xfrm>
          <a:prstGeom prst="rect">
            <a:avLst/>
          </a:prstGeom>
          <a:noFill/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 w="18000">
                  <a:noFill/>
                  <a:prstDash val="solid"/>
                  <a:miter lim="800000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Noruzbeigi@gmail.com</a:t>
            </a:r>
            <a:endParaRPr kumimoji="0" lang="en-US" sz="2000" b="0" i="0" u="none" strike="noStrike" kern="1200" cap="none" spc="0" normalizeH="0" baseline="0" noProof="0" dirty="0">
              <a:ln w="18000">
                <a:noFill/>
                <a:prstDash val="solid"/>
                <a:miter lim="800000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CD6B-5B61-4A4B-9D96-FC79AA50A5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0" y="6419872"/>
            <a:ext cx="3714776" cy="438152"/>
          </a:xfrm>
          <a:prstGeom prst="rect">
            <a:avLst/>
          </a:prstGeom>
          <a:noFill/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Noruzbeigi@gmail.com</a:t>
            </a:r>
            <a:endParaRPr kumimoji="0" lang="en-US" sz="2000" b="0" i="0" u="none" strike="noStrike" kern="1200" cap="none" spc="0" normalizeH="0" baseline="0" noProof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CD6B-5B61-4A4B-9D96-FC79AA50A5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 userDrawn="1"/>
        </p:nvSpPr>
        <p:spPr>
          <a:xfrm>
            <a:off x="0" y="6419872"/>
            <a:ext cx="3714776" cy="438152"/>
          </a:xfrm>
          <a:prstGeom prst="rect">
            <a:avLst/>
          </a:prstGeom>
          <a:noFill/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 w="18000">
                  <a:noFill/>
                  <a:prstDash val="solid"/>
                  <a:miter lim="800000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Noruzbeigi@gmail.com</a:t>
            </a:r>
            <a:endParaRPr kumimoji="0" lang="en-US" sz="2000" b="0" i="0" u="none" strike="noStrike" kern="1200" cap="none" spc="0" normalizeH="0" baseline="0" noProof="0" dirty="0">
              <a:ln w="18000">
                <a:noFill/>
                <a:prstDash val="solid"/>
                <a:miter lim="800000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CD6B-5B61-4A4B-9D96-FC79AA50A5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0" y="6419872"/>
            <a:ext cx="3714776" cy="438152"/>
          </a:xfrm>
          <a:prstGeom prst="rect">
            <a:avLst/>
          </a:prstGeom>
          <a:noFill/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 w="18000">
                  <a:noFill/>
                  <a:prstDash val="solid"/>
                  <a:miter lim="800000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Noruzbeigi@gmail.com</a:t>
            </a:r>
            <a:endParaRPr kumimoji="0" lang="en-US" sz="2000" b="0" i="0" u="none" strike="noStrike" kern="1200" cap="none" spc="0" normalizeH="0" baseline="0" noProof="0" dirty="0">
              <a:ln w="18000">
                <a:noFill/>
                <a:prstDash val="solid"/>
                <a:miter lim="800000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CD6B-5B61-4A4B-9D96-FC79AA50A5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0" y="6419872"/>
            <a:ext cx="3714776" cy="438152"/>
          </a:xfrm>
          <a:prstGeom prst="rect">
            <a:avLst/>
          </a:prstGeom>
          <a:noFill/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 w="18000">
                  <a:noFill/>
                  <a:prstDash val="solid"/>
                  <a:miter lim="800000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Noruzbeigi@gmail.com</a:t>
            </a:r>
            <a:endParaRPr kumimoji="0" lang="en-US" sz="2000" b="0" i="0" u="none" strike="noStrike" kern="1200" cap="none" spc="0" normalizeH="0" baseline="0" noProof="0" dirty="0">
              <a:ln w="18000">
                <a:noFill/>
                <a:prstDash val="solid"/>
                <a:miter lim="800000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CD6B-5B61-4A4B-9D96-FC79AA50A5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0" y="6419872"/>
            <a:ext cx="3714776" cy="438152"/>
          </a:xfrm>
          <a:prstGeom prst="rect">
            <a:avLst/>
          </a:prstGeom>
          <a:noFill/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 w="18000">
                  <a:noFill/>
                  <a:prstDash val="solid"/>
                  <a:miter lim="800000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Noruzbeigi@gmail.com</a:t>
            </a:r>
            <a:endParaRPr kumimoji="0" lang="en-US" sz="2000" b="0" i="0" u="none" strike="noStrike" kern="1200" cap="none" spc="0" normalizeH="0" baseline="0" noProof="0" dirty="0">
              <a:ln w="18000">
                <a:noFill/>
                <a:prstDash val="solid"/>
                <a:miter lim="800000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CD6B-5B61-4A4B-9D96-FC79AA50A5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0" y="6419872"/>
            <a:ext cx="3714776" cy="438152"/>
          </a:xfrm>
          <a:prstGeom prst="rect">
            <a:avLst/>
          </a:prstGeom>
          <a:noFill/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 w="18000">
                  <a:noFill/>
                  <a:prstDash val="solid"/>
                  <a:miter lim="800000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Noruzbeigi@gmail.com</a:t>
            </a:r>
            <a:endParaRPr kumimoji="0" lang="en-US" sz="2000" b="0" i="0" u="none" strike="noStrike" kern="1200" cap="none" spc="0" normalizeH="0" baseline="0" noProof="0" dirty="0">
              <a:ln w="18000">
                <a:noFill/>
                <a:prstDash val="solid"/>
                <a:miter lim="800000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98FDCD6B-5B61-4A4B-9D96-FC79AA50A5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0" y="6419872"/>
            <a:ext cx="3714776" cy="438152"/>
          </a:xfrm>
          <a:prstGeom prst="rect">
            <a:avLst/>
          </a:prstGeom>
          <a:noFill/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 w="18000">
                  <a:noFill/>
                  <a:prstDash val="solid"/>
                  <a:miter lim="800000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Noruzbeigi@gmail.com</a:t>
            </a:r>
            <a:endParaRPr kumimoji="0" lang="en-US" sz="2000" b="0" i="0" u="none" strike="noStrike" kern="1200" cap="none" spc="0" normalizeH="0" baseline="0" noProof="0" dirty="0">
              <a:ln w="18000">
                <a:noFill/>
                <a:prstDash val="solid"/>
                <a:miter lim="800000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CD6B-5B61-4A4B-9D96-FC79AA50A5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0" y="6419872"/>
            <a:ext cx="3714776" cy="438152"/>
          </a:xfrm>
          <a:prstGeom prst="rect">
            <a:avLst/>
          </a:prstGeom>
          <a:noFill/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 w="18000">
                  <a:noFill/>
                  <a:prstDash val="solid"/>
                  <a:miter lim="800000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Noruzbeigi@gmail.com</a:t>
            </a:r>
            <a:endParaRPr kumimoji="0" lang="en-US" sz="2000" b="0" i="0" u="none" strike="noStrike" kern="1200" cap="none" spc="0" normalizeH="0" baseline="0" noProof="0" dirty="0">
              <a:ln w="18000">
                <a:noFill/>
                <a:prstDash val="solid"/>
                <a:miter lim="800000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FDCD6B-5B61-4A4B-9D96-FC79AA50A5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0" y="6419872"/>
            <a:ext cx="3714776" cy="438152"/>
          </a:xfrm>
          <a:prstGeom prst="rect">
            <a:avLst/>
          </a:prstGeom>
          <a:noFill/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 w="18000">
                  <a:noFill/>
                  <a:prstDash val="solid"/>
                  <a:miter lim="800000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Noruzbeigi@gmail.com</a:t>
            </a:r>
            <a:endParaRPr kumimoji="0" lang="en-US" sz="2000" b="0" i="0" u="none" strike="noStrike" kern="1200" cap="none" spc="0" normalizeH="0" baseline="0" noProof="0" dirty="0">
              <a:ln w="18000">
                <a:noFill/>
                <a:prstDash val="solid"/>
                <a:miter lim="800000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bg2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8FDCD6B-5B61-4A4B-9D96-FC79AA50A55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0" y="6419872"/>
            <a:ext cx="3714776" cy="438152"/>
          </a:xfrm>
          <a:prstGeom prst="rect">
            <a:avLst/>
          </a:prstGeom>
          <a:noFill/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 w="18000">
                  <a:noFill/>
                  <a:prstDash val="solid"/>
                  <a:miter lim="800000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Noruzbeigi@gmail.com</a:t>
            </a:r>
            <a:endParaRPr kumimoji="0" lang="en-US" sz="2000" b="0" i="0" u="none" strike="noStrike" kern="1200" cap="none" spc="0" normalizeH="0" baseline="0" noProof="0" dirty="0">
              <a:ln w="18000">
                <a:noFill/>
                <a:prstDash val="solid"/>
                <a:miter lim="800000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/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133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 txBox="1">
            <a:spLocks/>
          </p:cNvSpPr>
          <p:nvPr/>
        </p:nvSpPr>
        <p:spPr>
          <a:xfrm>
            <a:off x="571472" y="2361432"/>
            <a:ext cx="8077200" cy="1499616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54864" tIns="91440" rtlCol="0" anchor="ctr">
            <a:normAutofit/>
          </a:bodyPr>
          <a:lstStyle/>
          <a:p>
            <a:pPr marL="438912" marR="0" lvl="0" indent="-32004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fa-IR" sz="3000" i="1" dirty="0" smtClean="0">
                <a:latin typeface="Gill Sans MT" pitchFamily="34" charset="0"/>
                <a:cs typeface="B Koodak" pitchFamily="2" charset="-78"/>
              </a:rPr>
              <a:t>تاثیر نبود استاندارد مالیات بر درآمد</a:t>
            </a:r>
            <a:endParaRPr kumimoji="0" lang="en-US" sz="3000" b="0" i="1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Gill Sans MT" pitchFamily="34" charset="0"/>
              <a:ea typeface="+mn-ea"/>
              <a:cs typeface="B Koodak" pitchFamily="2" charset="-78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262840861"/>
              </p:ext>
            </p:extLst>
          </p:nvPr>
        </p:nvGraphicFramePr>
        <p:xfrm>
          <a:off x="928662" y="642918"/>
          <a:ext cx="7358114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284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6576824"/>
              </p:ext>
            </p:extLst>
          </p:nvPr>
        </p:nvGraphicFramePr>
        <p:xfrm>
          <a:off x="683568" y="692696"/>
          <a:ext cx="792088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2771800" y="476672"/>
            <a:ext cx="3960440" cy="72008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تفاوت حسابداری مالی و مالیاتی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935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9426331"/>
              </p:ext>
            </p:extLst>
          </p:nvPr>
        </p:nvGraphicFramePr>
        <p:xfrm>
          <a:off x="251519" y="2034878"/>
          <a:ext cx="8640961" cy="602034"/>
        </p:xfrm>
        <a:graphic>
          <a:graphicData uri="http://schemas.openxmlformats.org/drawingml/2006/table">
            <a:tbl>
              <a:tblPr rtl="1" firstRow="1" firstCol="1" bandRow="1"/>
              <a:tblGrid>
                <a:gridCol w="2547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17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317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29039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صورت سود یا زیان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1641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شرح/ سال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1395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1396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1397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1398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1399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697587"/>
              </p:ext>
            </p:extLst>
          </p:nvPr>
        </p:nvGraphicFramePr>
        <p:xfrm>
          <a:off x="323527" y="2636912"/>
          <a:ext cx="8640961" cy="311641"/>
        </p:xfrm>
        <a:graphic>
          <a:graphicData uri="http://schemas.openxmlformats.org/drawingml/2006/table">
            <a:tbl>
              <a:tblPr rtl="1" firstRow="1" firstCol="1" bandRow="1"/>
              <a:tblGrid>
                <a:gridCol w="2547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17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317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31164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سود قبل از کسر استهلاک و مالیات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192687"/>
              </p:ext>
            </p:extLst>
          </p:nvPr>
        </p:nvGraphicFramePr>
        <p:xfrm>
          <a:off x="323528" y="2973343"/>
          <a:ext cx="8640961" cy="311641"/>
        </p:xfrm>
        <a:graphic>
          <a:graphicData uri="http://schemas.openxmlformats.org/drawingml/2006/table">
            <a:tbl>
              <a:tblPr rtl="1" firstRow="1" firstCol="1" bandRow="1"/>
              <a:tblGrid>
                <a:gridCol w="2547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17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317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31164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هزینه استهلاک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(400)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(400)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-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-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-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56554"/>
              </p:ext>
            </p:extLst>
          </p:nvPr>
        </p:nvGraphicFramePr>
        <p:xfrm>
          <a:off x="323527" y="3333383"/>
          <a:ext cx="8640961" cy="311641"/>
        </p:xfrm>
        <a:graphic>
          <a:graphicData uri="http://schemas.openxmlformats.org/drawingml/2006/table">
            <a:tbl>
              <a:tblPr rtl="1" firstRow="1" firstCol="1" bandRow="1"/>
              <a:tblGrid>
                <a:gridCol w="2547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17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317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31164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سود مشمول مالیات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600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600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759812"/>
              </p:ext>
            </p:extLst>
          </p:nvPr>
        </p:nvGraphicFramePr>
        <p:xfrm>
          <a:off x="323527" y="3645024"/>
          <a:ext cx="8640961" cy="311641"/>
        </p:xfrm>
        <a:graphic>
          <a:graphicData uri="http://schemas.openxmlformats.org/drawingml/2006/table">
            <a:tbl>
              <a:tblPr rtl="1" firstRow="1" firstCol="1" bandRow="1"/>
              <a:tblGrid>
                <a:gridCol w="2547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17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317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31164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مالیات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(150)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(150)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(250)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(250)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(250)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3538549"/>
              </p:ext>
            </p:extLst>
          </p:nvPr>
        </p:nvGraphicFramePr>
        <p:xfrm>
          <a:off x="323528" y="3981455"/>
          <a:ext cx="8640961" cy="311641"/>
        </p:xfrm>
        <a:graphic>
          <a:graphicData uri="http://schemas.openxmlformats.org/drawingml/2006/table">
            <a:tbl>
              <a:tblPr rtl="1" firstRow="1" firstCol="1" bandRow="1"/>
              <a:tblGrid>
                <a:gridCol w="2547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17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317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31164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سود خالص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450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450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750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/>
                          <a:ea typeface="Calibri"/>
                          <a:cs typeface="B Nazanin"/>
                        </a:rPr>
                        <a:t>750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750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2771800" y="476672"/>
            <a:ext cx="3960440" cy="72008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صورت سود یا زیان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791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615737"/>
              </p:ext>
            </p:extLst>
          </p:nvPr>
        </p:nvGraphicFramePr>
        <p:xfrm>
          <a:off x="205740" y="1420913"/>
          <a:ext cx="8686740" cy="2872183"/>
        </p:xfrm>
        <a:graphic>
          <a:graphicData uri="http://schemas.openxmlformats.org/drawingml/2006/table">
            <a:tbl>
              <a:tblPr rtl="1" firstRow="1" firstCol="1" bandRow="1"/>
              <a:tblGrid>
                <a:gridCol w="2259163">
                  <a:extLst>
                    <a:ext uri="{9D8B030D-6E8A-4147-A177-3AD203B41FA5}">
                      <a16:colId xmlns:a16="http://schemas.microsoft.com/office/drawing/2014/main" xmlns="" val="1898696721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3212253195"/>
                    </a:ext>
                  </a:extLst>
                </a:gridCol>
                <a:gridCol w="755132">
                  <a:extLst>
                    <a:ext uri="{9D8B030D-6E8A-4147-A177-3AD203B41FA5}">
                      <a16:colId xmlns:a16="http://schemas.microsoft.com/office/drawing/2014/main" xmlns="" val="525914287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3730419209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2803819844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4093644030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1180414217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4234417685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1312991506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3745541639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760303863"/>
                    </a:ext>
                  </a:extLst>
                </a:gridCol>
              </a:tblGrid>
              <a:tr h="31186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سود یا زیان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88032806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1398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1399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86256873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قبل از کسر استهلاک و مالیات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15121122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هزینه استهلاک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(400)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(400)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2978927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مشمول مالیات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40393413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مالیات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(150)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(150)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37897056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خالص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2318194"/>
                  </a:ext>
                </a:extLst>
              </a:tr>
            </a:tbl>
          </a:graphicData>
        </a:graphic>
      </p:graphicFrame>
      <p:sp>
        <p:nvSpPr>
          <p:cNvPr id="8" name="Oval 7"/>
          <p:cNvSpPr/>
          <p:nvPr/>
        </p:nvSpPr>
        <p:spPr>
          <a:xfrm>
            <a:off x="5364088" y="2636912"/>
            <a:ext cx="864096" cy="336431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Oval 8"/>
          <p:cNvSpPr/>
          <p:nvPr/>
        </p:nvSpPr>
        <p:spPr>
          <a:xfrm>
            <a:off x="4067944" y="2636912"/>
            <a:ext cx="864096" cy="336431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Oval 9"/>
          <p:cNvSpPr/>
          <p:nvPr/>
        </p:nvSpPr>
        <p:spPr>
          <a:xfrm>
            <a:off x="2771800" y="2660521"/>
            <a:ext cx="864096" cy="336431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Oval 10"/>
          <p:cNvSpPr/>
          <p:nvPr/>
        </p:nvSpPr>
        <p:spPr>
          <a:xfrm>
            <a:off x="1475656" y="2636912"/>
            <a:ext cx="864096" cy="336431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Oval 11"/>
          <p:cNvSpPr/>
          <p:nvPr/>
        </p:nvSpPr>
        <p:spPr>
          <a:xfrm>
            <a:off x="179512" y="2636912"/>
            <a:ext cx="864096" cy="336431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ounded Rectangle 12"/>
          <p:cNvSpPr/>
          <p:nvPr/>
        </p:nvSpPr>
        <p:spPr>
          <a:xfrm>
            <a:off x="2771800" y="476672"/>
            <a:ext cx="3960440" cy="72008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عدم تطابق درست هزینه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45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05740" y="1420913"/>
          <a:ext cx="8686740" cy="2872183"/>
        </p:xfrm>
        <a:graphic>
          <a:graphicData uri="http://schemas.openxmlformats.org/drawingml/2006/table">
            <a:tbl>
              <a:tblPr rtl="1" firstRow="1" firstCol="1" bandRow="1"/>
              <a:tblGrid>
                <a:gridCol w="2259163">
                  <a:extLst>
                    <a:ext uri="{9D8B030D-6E8A-4147-A177-3AD203B41FA5}">
                      <a16:colId xmlns:a16="http://schemas.microsoft.com/office/drawing/2014/main" xmlns="" val="1898696721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3212253195"/>
                    </a:ext>
                  </a:extLst>
                </a:gridCol>
                <a:gridCol w="755132">
                  <a:extLst>
                    <a:ext uri="{9D8B030D-6E8A-4147-A177-3AD203B41FA5}">
                      <a16:colId xmlns:a16="http://schemas.microsoft.com/office/drawing/2014/main" xmlns="" val="525914287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3730419209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2803819844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4093644030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1180414217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4234417685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1312991506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3745541639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760303863"/>
                    </a:ext>
                  </a:extLst>
                </a:gridCol>
              </a:tblGrid>
              <a:tr h="31186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سود یا زیان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88032806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1398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1399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86256873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قبل از کسر استهلاک و مالیات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15121122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هزینه استهلاک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(400)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(400)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2978927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مشمول مالیات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40393413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مالیات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(150)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(150)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37897056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خالص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2318194"/>
                  </a:ext>
                </a:extLst>
              </a:tr>
            </a:tbl>
          </a:graphicData>
        </a:graphic>
      </p:graphicFrame>
      <p:sp>
        <p:nvSpPr>
          <p:cNvPr id="8" name="Oval 7"/>
          <p:cNvSpPr/>
          <p:nvPr/>
        </p:nvSpPr>
        <p:spPr>
          <a:xfrm>
            <a:off x="5292080" y="3068960"/>
            <a:ext cx="864096" cy="336431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Oval 8"/>
          <p:cNvSpPr/>
          <p:nvPr/>
        </p:nvSpPr>
        <p:spPr>
          <a:xfrm>
            <a:off x="4067944" y="3068960"/>
            <a:ext cx="864096" cy="336431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Oval 9"/>
          <p:cNvSpPr/>
          <p:nvPr/>
        </p:nvSpPr>
        <p:spPr>
          <a:xfrm>
            <a:off x="2771800" y="3068960"/>
            <a:ext cx="864096" cy="336431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Oval 10"/>
          <p:cNvSpPr/>
          <p:nvPr/>
        </p:nvSpPr>
        <p:spPr>
          <a:xfrm>
            <a:off x="1475656" y="3068960"/>
            <a:ext cx="864096" cy="336431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Oval 11"/>
          <p:cNvSpPr/>
          <p:nvPr/>
        </p:nvSpPr>
        <p:spPr>
          <a:xfrm>
            <a:off x="179512" y="3068960"/>
            <a:ext cx="864096" cy="336431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ounded Rectangle 12"/>
          <p:cNvSpPr/>
          <p:nvPr/>
        </p:nvSpPr>
        <p:spPr>
          <a:xfrm>
            <a:off x="2771800" y="476672"/>
            <a:ext cx="3960440" cy="72008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نادرست بودن جمعهای میانی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78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05740" y="1420913"/>
          <a:ext cx="8686740" cy="2872183"/>
        </p:xfrm>
        <a:graphic>
          <a:graphicData uri="http://schemas.openxmlformats.org/drawingml/2006/table">
            <a:tbl>
              <a:tblPr rtl="1" firstRow="1" firstCol="1" bandRow="1"/>
              <a:tblGrid>
                <a:gridCol w="2259163">
                  <a:extLst>
                    <a:ext uri="{9D8B030D-6E8A-4147-A177-3AD203B41FA5}">
                      <a16:colId xmlns:a16="http://schemas.microsoft.com/office/drawing/2014/main" xmlns="" val="1898696721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3212253195"/>
                    </a:ext>
                  </a:extLst>
                </a:gridCol>
                <a:gridCol w="755132">
                  <a:extLst>
                    <a:ext uri="{9D8B030D-6E8A-4147-A177-3AD203B41FA5}">
                      <a16:colId xmlns:a16="http://schemas.microsoft.com/office/drawing/2014/main" xmlns="" val="525914287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3730419209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2803819844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4093644030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1180414217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4234417685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1312991506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3745541639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760303863"/>
                    </a:ext>
                  </a:extLst>
                </a:gridCol>
              </a:tblGrid>
              <a:tr h="31186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سود یا زیان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88032806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1398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1399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86256873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قبل از کسر استهلاک و مالیات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15121122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هزینه استهلاک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(400)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(400)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2978927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مشمول مالیات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40393413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مالیات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(150)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(150)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37897056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خالص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2318194"/>
                  </a:ext>
                </a:extLst>
              </a:tr>
            </a:tbl>
          </a:graphicData>
        </a:graphic>
      </p:graphicFrame>
      <p:sp>
        <p:nvSpPr>
          <p:cNvPr id="8" name="Oval 7"/>
          <p:cNvSpPr/>
          <p:nvPr/>
        </p:nvSpPr>
        <p:spPr>
          <a:xfrm>
            <a:off x="5364088" y="3501008"/>
            <a:ext cx="864096" cy="336431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Oval 8"/>
          <p:cNvSpPr/>
          <p:nvPr/>
        </p:nvSpPr>
        <p:spPr>
          <a:xfrm>
            <a:off x="4067944" y="3501008"/>
            <a:ext cx="864096" cy="336431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Oval 9"/>
          <p:cNvSpPr/>
          <p:nvPr/>
        </p:nvSpPr>
        <p:spPr>
          <a:xfrm>
            <a:off x="2771800" y="3501008"/>
            <a:ext cx="864096" cy="336431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Oval 10"/>
          <p:cNvSpPr/>
          <p:nvPr/>
        </p:nvSpPr>
        <p:spPr>
          <a:xfrm>
            <a:off x="1475656" y="3501008"/>
            <a:ext cx="864096" cy="336431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Oval 11"/>
          <p:cNvSpPr/>
          <p:nvPr/>
        </p:nvSpPr>
        <p:spPr>
          <a:xfrm>
            <a:off x="179512" y="3501008"/>
            <a:ext cx="864096" cy="336431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ounded Rectangle 12"/>
          <p:cNvSpPr/>
          <p:nvPr/>
        </p:nvSpPr>
        <p:spPr>
          <a:xfrm>
            <a:off x="2771800" y="476672"/>
            <a:ext cx="3960440" cy="72008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نادرست بودن جمعهای میانی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540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05740" y="1420913"/>
          <a:ext cx="8686740" cy="2872183"/>
        </p:xfrm>
        <a:graphic>
          <a:graphicData uri="http://schemas.openxmlformats.org/drawingml/2006/table">
            <a:tbl>
              <a:tblPr rtl="1" firstRow="1" firstCol="1" bandRow="1"/>
              <a:tblGrid>
                <a:gridCol w="2259163">
                  <a:extLst>
                    <a:ext uri="{9D8B030D-6E8A-4147-A177-3AD203B41FA5}">
                      <a16:colId xmlns:a16="http://schemas.microsoft.com/office/drawing/2014/main" xmlns="" val="1898696721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3212253195"/>
                    </a:ext>
                  </a:extLst>
                </a:gridCol>
                <a:gridCol w="755132">
                  <a:extLst>
                    <a:ext uri="{9D8B030D-6E8A-4147-A177-3AD203B41FA5}">
                      <a16:colId xmlns:a16="http://schemas.microsoft.com/office/drawing/2014/main" xmlns="" val="525914287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3730419209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2803819844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4093644030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1180414217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4234417685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1312991506"/>
                    </a:ext>
                  </a:extLst>
                </a:gridCol>
                <a:gridCol w="465569">
                  <a:extLst>
                    <a:ext uri="{9D8B030D-6E8A-4147-A177-3AD203B41FA5}">
                      <a16:colId xmlns:a16="http://schemas.microsoft.com/office/drawing/2014/main" xmlns="" val="3745541639"/>
                    </a:ext>
                  </a:extLst>
                </a:gridCol>
                <a:gridCol w="836150">
                  <a:extLst>
                    <a:ext uri="{9D8B030D-6E8A-4147-A177-3AD203B41FA5}">
                      <a16:colId xmlns:a16="http://schemas.microsoft.com/office/drawing/2014/main" xmlns="" val="760303863"/>
                    </a:ext>
                  </a:extLst>
                </a:gridCol>
              </a:tblGrid>
              <a:tr h="31186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سود یا زیان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88032806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1398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1399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86256873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2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قبل از کسر استهلاک و مالیات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15121122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هزینه استهلاک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(400)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(400)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2978927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مشمول مالیات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40393413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مالیات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(150)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(150)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37897056"/>
                  </a:ext>
                </a:extLst>
              </a:tr>
              <a:tr h="334682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خالص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28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2318194"/>
                  </a:ext>
                </a:extLst>
              </a:tr>
            </a:tbl>
          </a:graphicData>
        </a:graphic>
      </p:graphicFrame>
      <p:sp>
        <p:nvSpPr>
          <p:cNvPr id="8" name="Oval 7"/>
          <p:cNvSpPr/>
          <p:nvPr/>
        </p:nvSpPr>
        <p:spPr>
          <a:xfrm>
            <a:off x="5364088" y="3933056"/>
            <a:ext cx="864096" cy="336431"/>
          </a:xfrm>
          <a:prstGeom prst="ellipse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Oval 8"/>
          <p:cNvSpPr/>
          <p:nvPr/>
        </p:nvSpPr>
        <p:spPr>
          <a:xfrm>
            <a:off x="4067944" y="3933056"/>
            <a:ext cx="864096" cy="336431"/>
          </a:xfrm>
          <a:prstGeom prst="ellipse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0" name="Oval 9"/>
          <p:cNvSpPr/>
          <p:nvPr/>
        </p:nvSpPr>
        <p:spPr>
          <a:xfrm>
            <a:off x="2771800" y="3933056"/>
            <a:ext cx="864096" cy="336431"/>
          </a:xfrm>
          <a:prstGeom prst="ellipse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Oval 10"/>
          <p:cNvSpPr/>
          <p:nvPr/>
        </p:nvSpPr>
        <p:spPr>
          <a:xfrm>
            <a:off x="1475656" y="3933056"/>
            <a:ext cx="864096" cy="336431"/>
          </a:xfrm>
          <a:prstGeom prst="ellipse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Oval 11"/>
          <p:cNvSpPr/>
          <p:nvPr/>
        </p:nvSpPr>
        <p:spPr>
          <a:xfrm>
            <a:off x="179512" y="3933056"/>
            <a:ext cx="864096" cy="336431"/>
          </a:xfrm>
          <a:prstGeom prst="ellipse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Rounded Rectangle 12"/>
          <p:cNvSpPr/>
          <p:nvPr/>
        </p:nvSpPr>
        <p:spPr>
          <a:xfrm>
            <a:off x="2771800" y="476672"/>
            <a:ext cx="3960440" cy="72008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نادرست بودن رقم سود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483768" y="476672"/>
            <a:ext cx="4248472" cy="72008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ارزیابی نادرست عملکرد مدیریت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483768" y="488477"/>
            <a:ext cx="4248472" cy="72008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000" dirty="0" smtClean="0">
                <a:cs typeface="B Koodak" panose="00000700000000000000" pitchFamily="2" charset="-78"/>
              </a:rPr>
              <a:t>ورودی اشتباه برای محاسبه نسبتهای مالی</a:t>
            </a:r>
            <a:endParaRPr lang="fa-IR" sz="2000" dirty="0">
              <a:cs typeface="B Koodak" panose="00000700000000000000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57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509578"/>
              </p:ext>
            </p:extLst>
          </p:nvPr>
        </p:nvGraphicFramePr>
        <p:xfrm>
          <a:off x="395536" y="2425856"/>
          <a:ext cx="8280921" cy="1435192"/>
        </p:xfrm>
        <a:graphic>
          <a:graphicData uri="http://schemas.openxmlformats.org/drawingml/2006/table">
            <a:tbl>
              <a:tblPr rtl="1" firstRow="1" firstCol="1" bandRow="1"/>
              <a:tblGrid>
                <a:gridCol w="2273952">
                  <a:extLst>
                    <a:ext uri="{9D8B030D-6E8A-4147-A177-3AD203B41FA5}">
                      <a16:colId xmlns:a16="http://schemas.microsoft.com/office/drawing/2014/main" xmlns="" val="1982056116"/>
                    </a:ext>
                  </a:extLst>
                </a:gridCol>
                <a:gridCol w="404613">
                  <a:extLst>
                    <a:ext uri="{9D8B030D-6E8A-4147-A177-3AD203B41FA5}">
                      <a16:colId xmlns:a16="http://schemas.microsoft.com/office/drawing/2014/main" xmlns="" val="198352490"/>
                    </a:ext>
                  </a:extLst>
                </a:gridCol>
                <a:gridCol w="760238">
                  <a:extLst>
                    <a:ext uri="{9D8B030D-6E8A-4147-A177-3AD203B41FA5}">
                      <a16:colId xmlns:a16="http://schemas.microsoft.com/office/drawing/2014/main" xmlns="" val="459665974"/>
                    </a:ext>
                  </a:extLst>
                </a:gridCol>
                <a:gridCol w="262751">
                  <a:extLst>
                    <a:ext uri="{9D8B030D-6E8A-4147-A177-3AD203B41FA5}">
                      <a16:colId xmlns:a16="http://schemas.microsoft.com/office/drawing/2014/main" xmlns="" val="3025658275"/>
                    </a:ext>
                  </a:extLst>
                </a:gridCol>
                <a:gridCol w="841382">
                  <a:extLst>
                    <a:ext uri="{9D8B030D-6E8A-4147-A177-3AD203B41FA5}">
                      <a16:colId xmlns:a16="http://schemas.microsoft.com/office/drawing/2014/main" xmlns="" val="221697170"/>
                    </a:ext>
                  </a:extLst>
                </a:gridCol>
                <a:gridCol w="404613">
                  <a:extLst>
                    <a:ext uri="{9D8B030D-6E8A-4147-A177-3AD203B41FA5}">
                      <a16:colId xmlns:a16="http://schemas.microsoft.com/office/drawing/2014/main" xmlns="" val="2668389323"/>
                    </a:ext>
                  </a:extLst>
                </a:gridCol>
                <a:gridCol w="841382">
                  <a:extLst>
                    <a:ext uri="{9D8B030D-6E8A-4147-A177-3AD203B41FA5}">
                      <a16:colId xmlns:a16="http://schemas.microsoft.com/office/drawing/2014/main" xmlns="" val="3237700321"/>
                    </a:ext>
                  </a:extLst>
                </a:gridCol>
                <a:gridCol w="404613">
                  <a:extLst>
                    <a:ext uri="{9D8B030D-6E8A-4147-A177-3AD203B41FA5}">
                      <a16:colId xmlns:a16="http://schemas.microsoft.com/office/drawing/2014/main" xmlns="" val="277949896"/>
                    </a:ext>
                  </a:extLst>
                </a:gridCol>
                <a:gridCol w="841382">
                  <a:extLst>
                    <a:ext uri="{9D8B030D-6E8A-4147-A177-3AD203B41FA5}">
                      <a16:colId xmlns:a16="http://schemas.microsoft.com/office/drawing/2014/main" xmlns="" val="3545690893"/>
                    </a:ext>
                  </a:extLst>
                </a:gridCol>
                <a:gridCol w="404613">
                  <a:extLst>
                    <a:ext uri="{9D8B030D-6E8A-4147-A177-3AD203B41FA5}">
                      <a16:colId xmlns:a16="http://schemas.microsoft.com/office/drawing/2014/main" xmlns="" val="961349448"/>
                    </a:ext>
                  </a:extLst>
                </a:gridCol>
                <a:gridCol w="841382">
                  <a:extLst>
                    <a:ext uri="{9D8B030D-6E8A-4147-A177-3AD203B41FA5}">
                      <a16:colId xmlns:a16="http://schemas.microsoft.com/office/drawing/2014/main" xmlns="" val="4294476509"/>
                    </a:ext>
                  </a:extLst>
                </a:gridCol>
              </a:tblGrid>
              <a:tr h="456674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وضعیت مالی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62205369"/>
                  </a:ext>
                </a:extLst>
              </a:tr>
              <a:tr h="456674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1398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1399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39551599"/>
                  </a:ext>
                </a:extLst>
              </a:tr>
              <a:tr h="250208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تجهیزات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400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86874714"/>
                  </a:ext>
                </a:extLst>
              </a:tr>
              <a:tr h="250208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بدهی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23895200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771800" y="764704"/>
            <a:ext cx="3960440" cy="72008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صورت وضعیت مالی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50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05400"/>
              </p:ext>
            </p:extLst>
          </p:nvPr>
        </p:nvGraphicFramePr>
        <p:xfrm>
          <a:off x="323527" y="2034878"/>
          <a:ext cx="8640961" cy="602034"/>
        </p:xfrm>
        <a:graphic>
          <a:graphicData uri="http://schemas.openxmlformats.org/drawingml/2006/table">
            <a:tbl>
              <a:tblPr rtl="1" firstRow="1" firstCol="1" bandRow="1"/>
              <a:tblGrid>
                <a:gridCol w="2547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17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317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29039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صورت سود یا زیان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Calibri"/>
                          <a:cs typeface="B Nazanin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1641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شرح/ سال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1395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1396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1397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1398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1399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9699933"/>
              </p:ext>
            </p:extLst>
          </p:nvPr>
        </p:nvGraphicFramePr>
        <p:xfrm>
          <a:off x="323527" y="2636912"/>
          <a:ext cx="8640961" cy="311641"/>
        </p:xfrm>
        <a:graphic>
          <a:graphicData uri="http://schemas.openxmlformats.org/drawingml/2006/table">
            <a:tbl>
              <a:tblPr rtl="1" firstRow="1" firstCol="1" bandRow="1"/>
              <a:tblGrid>
                <a:gridCol w="2547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17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317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31164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4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سود قبل از کسر استهلاک و مالیات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000ر1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1960028"/>
              </p:ext>
            </p:extLst>
          </p:nvPr>
        </p:nvGraphicFramePr>
        <p:xfrm>
          <a:off x="323528" y="2973343"/>
          <a:ext cx="8640961" cy="311641"/>
        </p:xfrm>
        <a:graphic>
          <a:graphicData uri="http://schemas.openxmlformats.org/drawingml/2006/table">
            <a:tbl>
              <a:tblPr rtl="1" firstRow="1" firstCol="1" bandRow="1"/>
              <a:tblGrid>
                <a:gridCol w="2547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17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317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31164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هزینه استهلاک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(160)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(160)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(160)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(160)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(160)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14139"/>
              </p:ext>
            </p:extLst>
          </p:nvPr>
        </p:nvGraphicFramePr>
        <p:xfrm>
          <a:off x="323527" y="3333383"/>
          <a:ext cx="8640961" cy="311641"/>
        </p:xfrm>
        <a:graphic>
          <a:graphicData uri="http://schemas.openxmlformats.org/drawingml/2006/table">
            <a:tbl>
              <a:tblPr rtl="1" firstRow="1" firstCol="1" bandRow="1"/>
              <a:tblGrid>
                <a:gridCol w="2547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17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317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31164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سود مشمول مالیات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840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840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840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840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840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954767"/>
              </p:ext>
            </p:extLst>
          </p:nvPr>
        </p:nvGraphicFramePr>
        <p:xfrm>
          <a:off x="323527" y="3645024"/>
          <a:ext cx="8640961" cy="311641"/>
        </p:xfrm>
        <a:graphic>
          <a:graphicData uri="http://schemas.openxmlformats.org/drawingml/2006/table">
            <a:tbl>
              <a:tblPr rtl="1" firstRow="1" firstCol="1" bandRow="1"/>
              <a:tblGrid>
                <a:gridCol w="2547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17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317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31164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مالیات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(210)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(210)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(210)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(210)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(210)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891600"/>
              </p:ext>
            </p:extLst>
          </p:nvPr>
        </p:nvGraphicFramePr>
        <p:xfrm>
          <a:off x="323528" y="3981455"/>
          <a:ext cx="8640961" cy="311641"/>
        </p:xfrm>
        <a:graphic>
          <a:graphicData uri="http://schemas.openxmlformats.org/drawingml/2006/table">
            <a:tbl>
              <a:tblPr rtl="1" firstRow="1" firstCol="1" bandRow="1"/>
              <a:tblGrid>
                <a:gridCol w="25478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17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13229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31743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311641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/>
                          <a:ea typeface="Calibri"/>
                          <a:cs typeface="B Nazanin"/>
                        </a:rPr>
                        <a:t>سود خالص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630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630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630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630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  <a:latin typeface="Calibri"/>
                          <a:ea typeface="Calibri"/>
                          <a:cs typeface="B Nazanin"/>
                        </a:rPr>
                        <a:t>630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2771800" y="764704"/>
            <a:ext cx="3960440" cy="72008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صورت سود یا زیان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23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563668"/>
              </p:ext>
            </p:extLst>
          </p:nvPr>
        </p:nvGraphicFramePr>
        <p:xfrm>
          <a:off x="395536" y="2745352"/>
          <a:ext cx="8280920" cy="1043688"/>
        </p:xfrm>
        <a:graphic>
          <a:graphicData uri="http://schemas.openxmlformats.org/drawingml/2006/table">
            <a:tbl>
              <a:tblPr rtl="1" firstRow="1" firstCol="1" bandRow="1"/>
              <a:tblGrid>
                <a:gridCol w="2273952">
                  <a:extLst>
                    <a:ext uri="{9D8B030D-6E8A-4147-A177-3AD203B41FA5}">
                      <a16:colId xmlns:a16="http://schemas.microsoft.com/office/drawing/2014/main" xmlns="" val="4184224695"/>
                    </a:ext>
                  </a:extLst>
                </a:gridCol>
                <a:gridCol w="404613">
                  <a:extLst>
                    <a:ext uri="{9D8B030D-6E8A-4147-A177-3AD203B41FA5}">
                      <a16:colId xmlns:a16="http://schemas.microsoft.com/office/drawing/2014/main" xmlns="" val="3385905970"/>
                    </a:ext>
                  </a:extLst>
                </a:gridCol>
                <a:gridCol w="760238">
                  <a:extLst>
                    <a:ext uri="{9D8B030D-6E8A-4147-A177-3AD203B41FA5}">
                      <a16:colId xmlns:a16="http://schemas.microsoft.com/office/drawing/2014/main" xmlns="" val="3316874576"/>
                    </a:ext>
                  </a:extLst>
                </a:gridCol>
                <a:gridCol w="262750">
                  <a:extLst>
                    <a:ext uri="{9D8B030D-6E8A-4147-A177-3AD203B41FA5}">
                      <a16:colId xmlns:a16="http://schemas.microsoft.com/office/drawing/2014/main" xmlns="" val="1001675649"/>
                    </a:ext>
                  </a:extLst>
                </a:gridCol>
                <a:gridCol w="841382">
                  <a:extLst>
                    <a:ext uri="{9D8B030D-6E8A-4147-A177-3AD203B41FA5}">
                      <a16:colId xmlns:a16="http://schemas.microsoft.com/office/drawing/2014/main" xmlns="" val="1849671111"/>
                    </a:ext>
                  </a:extLst>
                </a:gridCol>
                <a:gridCol w="404613">
                  <a:extLst>
                    <a:ext uri="{9D8B030D-6E8A-4147-A177-3AD203B41FA5}">
                      <a16:colId xmlns:a16="http://schemas.microsoft.com/office/drawing/2014/main" xmlns="" val="758560774"/>
                    </a:ext>
                  </a:extLst>
                </a:gridCol>
                <a:gridCol w="841382">
                  <a:extLst>
                    <a:ext uri="{9D8B030D-6E8A-4147-A177-3AD203B41FA5}">
                      <a16:colId xmlns:a16="http://schemas.microsoft.com/office/drawing/2014/main" xmlns="" val="2626911502"/>
                    </a:ext>
                  </a:extLst>
                </a:gridCol>
                <a:gridCol w="404613">
                  <a:extLst>
                    <a:ext uri="{9D8B030D-6E8A-4147-A177-3AD203B41FA5}">
                      <a16:colId xmlns:a16="http://schemas.microsoft.com/office/drawing/2014/main" xmlns="" val="3011671049"/>
                    </a:ext>
                  </a:extLst>
                </a:gridCol>
                <a:gridCol w="841382">
                  <a:extLst>
                    <a:ext uri="{9D8B030D-6E8A-4147-A177-3AD203B41FA5}">
                      <a16:colId xmlns:a16="http://schemas.microsoft.com/office/drawing/2014/main" xmlns="" val="2493771862"/>
                    </a:ext>
                  </a:extLst>
                </a:gridCol>
                <a:gridCol w="404613">
                  <a:extLst>
                    <a:ext uri="{9D8B030D-6E8A-4147-A177-3AD203B41FA5}">
                      <a16:colId xmlns:a16="http://schemas.microsoft.com/office/drawing/2014/main" xmlns="" val="3423450686"/>
                    </a:ext>
                  </a:extLst>
                </a:gridCol>
                <a:gridCol w="841382">
                  <a:extLst>
                    <a:ext uri="{9D8B030D-6E8A-4147-A177-3AD203B41FA5}">
                      <a16:colId xmlns:a16="http://schemas.microsoft.com/office/drawing/2014/main" xmlns="" val="1152375806"/>
                    </a:ext>
                  </a:extLst>
                </a:gridCol>
              </a:tblGrid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وضعیت مالی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27531744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1398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1399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9113441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تجهیزات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640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480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320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160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02001547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بدهی مالیات انتقالی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120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80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74361802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555776" y="1052736"/>
            <a:ext cx="3960440" cy="72008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صورت وضعیت مالی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30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749495"/>
              </p:ext>
            </p:extLst>
          </p:nvPr>
        </p:nvGraphicFramePr>
        <p:xfrm>
          <a:off x="5652120" y="2564904"/>
          <a:ext cx="2678207" cy="1304610"/>
        </p:xfrm>
        <a:graphic>
          <a:graphicData uri="http://schemas.openxmlformats.org/drawingml/2006/table">
            <a:tbl>
              <a:tblPr rtl="1" firstRow="1" firstCol="1" bandRow="1"/>
              <a:tblGrid>
                <a:gridCol w="2678207">
                  <a:extLst>
                    <a:ext uri="{9D8B030D-6E8A-4147-A177-3AD203B41FA5}">
                      <a16:colId xmlns:a16="http://schemas.microsoft.com/office/drawing/2014/main" xmlns="" val="2615823257"/>
                    </a:ext>
                  </a:extLst>
                </a:gridCol>
              </a:tblGrid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سود یا زیان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34060938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38806838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مشمول مالیات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92522285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مالیات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88161816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خالص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18870456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389517"/>
              </p:ext>
            </p:extLst>
          </p:nvPr>
        </p:nvGraphicFramePr>
        <p:xfrm>
          <a:off x="4468698" y="2564904"/>
          <a:ext cx="895390" cy="1304610"/>
        </p:xfrm>
        <a:graphic>
          <a:graphicData uri="http://schemas.openxmlformats.org/drawingml/2006/table">
            <a:tbl>
              <a:tblPr rtl="1" firstRow="1" firstCol="1" bandRow="1"/>
              <a:tblGrid>
                <a:gridCol w="895390">
                  <a:extLst>
                    <a:ext uri="{9D8B030D-6E8A-4147-A177-3AD203B41FA5}">
                      <a16:colId xmlns:a16="http://schemas.microsoft.com/office/drawing/2014/main" xmlns="" val="2076699530"/>
                    </a:ext>
                  </a:extLst>
                </a:gridCol>
              </a:tblGrid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22817968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93326270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(1000)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68898887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91993275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(1000)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9806092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1167"/>
              </p:ext>
            </p:extLst>
          </p:nvPr>
        </p:nvGraphicFramePr>
        <p:xfrm>
          <a:off x="3203848" y="2564904"/>
          <a:ext cx="990960" cy="1304610"/>
        </p:xfrm>
        <a:graphic>
          <a:graphicData uri="http://schemas.openxmlformats.org/drawingml/2006/table">
            <a:tbl>
              <a:tblPr rtl="1" firstRow="1" firstCol="1" bandRow="1"/>
              <a:tblGrid>
                <a:gridCol w="990960">
                  <a:extLst>
                    <a:ext uri="{9D8B030D-6E8A-4147-A177-3AD203B41FA5}">
                      <a16:colId xmlns:a16="http://schemas.microsoft.com/office/drawing/2014/main" xmlns="" val="3142244804"/>
                    </a:ext>
                  </a:extLst>
                </a:gridCol>
              </a:tblGrid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68671001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90101038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800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00578834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77191254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800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0436164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863466"/>
              </p:ext>
            </p:extLst>
          </p:nvPr>
        </p:nvGraphicFramePr>
        <p:xfrm>
          <a:off x="1979712" y="2564904"/>
          <a:ext cx="990960" cy="1304610"/>
        </p:xfrm>
        <a:graphic>
          <a:graphicData uri="http://schemas.openxmlformats.org/drawingml/2006/table">
            <a:tbl>
              <a:tblPr rtl="1" firstRow="1" firstCol="1" bandRow="1"/>
              <a:tblGrid>
                <a:gridCol w="990960">
                  <a:extLst>
                    <a:ext uri="{9D8B030D-6E8A-4147-A177-3AD203B41FA5}">
                      <a16:colId xmlns:a16="http://schemas.microsoft.com/office/drawing/2014/main" xmlns="" val="997579232"/>
                    </a:ext>
                  </a:extLst>
                </a:gridCol>
              </a:tblGrid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53795380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53116866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200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9083229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48747771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200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86137293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2555776" y="980728"/>
            <a:ext cx="3960440" cy="72008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صورت سود یا زیان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83983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630833"/>
              </p:ext>
            </p:extLst>
          </p:nvPr>
        </p:nvGraphicFramePr>
        <p:xfrm>
          <a:off x="1043607" y="2996952"/>
          <a:ext cx="6984777" cy="782766"/>
        </p:xfrm>
        <a:graphic>
          <a:graphicData uri="http://schemas.openxmlformats.org/drawingml/2006/table">
            <a:tbl>
              <a:tblPr rtl="1" firstRow="1" firstCol="1" bandRow="1"/>
              <a:tblGrid>
                <a:gridCol w="2405426">
                  <a:extLst>
                    <a:ext uri="{9D8B030D-6E8A-4147-A177-3AD203B41FA5}">
                      <a16:colId xmlns:a16="http://schemas.microsoft.com/office/drawing/2014/main" xmlns="" val="1864814443"/>
                    </a:ext>
                  </a:extLst>
                </a:gridCol>
                <a:gridCol w="572386">
                  <a:extLst>
                    <a:ext uri="{9D8B030D-6E8A-4147-A177-3AD203B41FA5}">
                      <a16:colId xmlns:a16="http://schemas.microsoft.com/office/drawing/2014/main" xmlns="" val="3495208826"/>
                    </a:ext>
                  </a:extLst>
                </a:gridCol>
                <a:gridCol w="804193">
                  <a:extLst>
                    <a:ext uri="{9D8B030D-6E8A-4147-A177-3AD203B41FA5}">
                      <a16:colId xmlns:a16="http://schemas.microsoft.com/office/drawing/2014/main" xmlns="" val="3286210751"/>
                    </a:ext>
                  </a:extLst>
                </a:gridCol>
                <a:gridCol w="277942">
                  <a:extLst>
                    <a:ext uri="{9D8B030D-6E8A-4147-A177-3AD203B41FA5}">
                      <a16:colId xmlns:a16="http://schemas.microsoft.com/office/drawing/2014/main" xmlns="" val="660141620"/>
                    </a:ext>
                  </a:extLst>
                </a:gridCol>
                <a:gridCol w="890029">
                  <a:extLst>
                    <a:ext uri="{9D8B030D-6E8A-4147-A177-3AD203B41FA5}">
                      <a16:colId xmlns:a16="http://schemas.microsoft.com/office/drawing/2014/main" xmlns="" val="4137266091"/>
                    </a:ext>
                  </a:extLst>
                </a:gridCol>
                <a:gridCol w="572386">
                  <a:extLst>
                    <a:ext uri="{9D8B030D-6E8A-4147-A177-3AD203B41FA5}">
                      <a16:colId xmlns:a16="http://schemas.microsoft.com/office/drawing/2014/main" xmlns="" val="955651093"/>
                    </a:ext>
                  </a:extLst>
                </a:gridCol>
                <a:gridCol w="890029">
                  <a:extLst>
                    <a:ext uri="{9D8B030D-6E8A-4147-A177-3AD203B41FA5}">
                      <a16:colId xmlns:a16="http://schemas.microsoft.com/office/drawing/2014/main" xmlns="" val="87269985"/>
                    </a:ext>
                  </a:extLst>
                </a:gridCol>
                <a:gridCol w="572386">
                  <a:extLst>
                    <a:ext uri="{9D8B030D-6E8A-4147-A177-3AD203B41FA5}">
                      <a16:colId xmlns:a16="http://schemas.microsoft.com/office/drawing/2014/main" xmlns="" val="3223490464"/>
                    </a:ext>
                  </a:extLst>
                </a:gridCol>
              </a:tblGrid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وضعیت مالی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19741528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16652512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دارایی مالیات انتقالی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61059236"/>
                  </a:ext>
                </a:extLst>
              </a:tr>
            </a:tbl>
          </a:graphicData>
        </a:graphic>
      </p:graphicFrame>
      <p:sp>
        <p:nvSpPr>
          <p:cNvPr id="4" name="Rounded Rectangle 3"/>
          <p:cNvSpPr/>
          <p:nvPr/>
        </p:nvSpPr>
        <p:spPr>
          <a:xfrm>
            <a:off x="2555776" y="1052736"/>
            <a:ext cx="3960440" cy="72008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صورت وضعیت مالی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676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1166780"/>
              </p:ext>
            </p:extLst>
          </p:nvPr>
        </p:nvGraphicFramePr>
        <p:xfrm>
          <a:off x="859582" y="2492896"/>
          <a:ext cx="7344814" cy="1304610"/>
        </p:xfrm>
        <a:graphic>
          <a:graphicData uri="http://schemas.openxmlformats.org/drawingml/2006/table">
            <a:tbl>
              <a:tblPr rtl="1" firstRow="1" firstCol="1" bandRow="1"/>
              <a:tblGrid>
                <a:gridCol w="2529417">
                  <a:extLst>
                    <a:ext uri="{9D8B030D-6E8A-4147-A177-3AD203B41FA5}">
                      <a16:colId xmlns:a16="http://schemas.microsoft.com/office/drawing/2014/main" xmlns="" val="2291477688"/>
                    </a:ext>
                  </a:extLst>
                </a:gridCol>
                <a:gridCol w="601890">
                  <a:extLst>
                    <a:ext uri="{9D8B030D-6E8A-4147-A177-3AD203B41FA5}">
                      <a16:colId xmlns:a16="http://schemas.microsoft.com/office/drawing/2014/main" xmlns="" val="374839323"/>
                    </a:ext>
                  </a:extLst>
                </a:gridCol>
                <a:gridCol w="924811">
                  <a:extLst>
                    <a:ext uri="{9D8B030D-6E8A-4147-A177-3AD203B41FA5}">
                      <a16:colId xmlns:a16="http://schemas.microsoft.com/office/drawing/2014/main" xmlns="" val="3802783763"/>
                    </a:ext>
                  </a:extLst>
                </a:gridCol>
                <a:gridCol w="350174">
                  <a:extLst>
                    <a:ext uri="{9D8B030D-6E8A-4147-A177-3AD203B41FA5}">
                      <a16:colId xmlns:a16="http://schemas.microsoft.com/office/drawing/2014/main" xmlns="" val="1480689837"/>
                    </a:ext>
                  </a:extLst>
                </a:gridCol>
                <a:gridCol w="1051508">
                  <a:extLst>
                    <a:ext uri="{9D8B030D-6E8A-4147-A177-3AD203B41FA5}">
                      <a16:colId xmlns:a16="http://schemas.microsoft.com/office/drawing/2014/main" xmlns="" val="2779938094"/>
                    </a:ext>
                  </a:extLst>
                </a:gridCol>
                <a:gridCol w="349218">
                  <a:extLst>
                    <a:ext uri="{9D8B030D-6E8A-4147-A177-3AD203B41FA5}">
                      <a16:colId xmlns:a16="http://schemas.microsoft.com/office/drawing/2014/main" xmlns="" val="3474673486"/>
                    </a:ext>
                  </a:extLst>
                </a:gridCol>
                <a:gridCol w="935906">
                  <a:extLst>
                    <a:ext uri="{9D8B030D-6E8A-4147-A177-3AD203B41FA5}">
                      <a16:colId xmlns:a16="http://schemas.microsoft.com/office/drawing/2014/main" xmlns="" val="3857318279"/>
                    </a:ext>
                  </a:extLst>
                </a:gridCol>
                <a:gridCol w="601890">
                  <a:extLst>
                    <a:ext uri="{9D8B030D-6E8A-4147-A177-3AD203B41FA5}">
                      <a16:colId xmlns:a16="http://schemas.microsoft.com/office/drawing/2014/main" xmlns="" val="3264166494"/>
                    </a:ext>
                  </a:extLst>
                </a:gridCol>
              </a:tblGrid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سود یا زیان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96062537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81712767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قبل از کسر مالیات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(1000)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800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200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59344935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مالیات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250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(200)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(50)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27939434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خالص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(750)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150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600" dirty="0">
                        <a:effectLst/>
                        <a:latin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83586263"/>
                  </a:ext>
                </a:extLst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2555776" y="980728"/>
            <a:ext cx="3960440" cy="72008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صورت سود یا زیان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64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55776" y="1052736"/>
            <a:ext cx="3960440" cy="72008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صورت وضعیت مالی</a:t>
            </a:r>
            <a:endParaRPr lang="fa-IR" sz="2800" dirty="0">
              <a:cs typeface="B Koodak" panose="00000700000000000000" pitchFamily="2" charset="-78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90726"/>
              </p:ext>
            </p:extLst>
          </p:nvPr>
        </p:nvGraphicFramePr>
        <p:xfrm>
          <a:off x="1115614" y="2924944"/>
          <a:ext cx="6840762" cy="1043687"/>
        </p:xfrm>
        <a:graphic>
          <a:graphicData uri="http://schemas.openxmlformats.org/drawingml/2006/table">
            <a:tbl>
              <a:tblPr rtl="1" firstRow="1" firstCol="1" bandRow="1"/>
              <a:tblGrid>
                <a:gridCol w="2355831">
                  <a:extLst>
                    <a:ext uri="{9D8B030D-6E8A-4147-A177-3AD203B41FA5}">
                      <a16:colId xmlns:a16="http://schemas.microsoft.com/office/drawing/2014/main" xmlns="" val="3321703313"/>
                    </a:ext>
                  </a:extLst>
                </a:gridCol>
                <a:gridCol w="560584">
                  <a:extLst>
                    <a:ext uri="{9D8B030D-6E8A-4147-A177-3AD203B41FA5}">
                      <a16:colId xmlns:a16="http://schemas.microsoft.com/office/drawing/2014/main" xmlns="" val="101850673"/>
                    </a:ext>
                  </a:extLst>
                </a:gridCol>
                <a:gridCol w="787612">
                  <a:extLst>
                    <a:ext uri="{9D8B030D-6E8A-4147-A177-3AD203B41FA5}">
                      <a16:colId xmlns:a16="http://schemas.microsoft.com/office/drawing/2014/main" xmlns="" val="3914618999"/>
                    </a:ext>
                  </a:extLst>
                </a:gridCol>
                <a:gridCol w="272213">
                  <a:extLst>
                    <a:ext uri="{9D8B030D-6E8A-4147-A177-3AD203B41FA5}">
                      <a16:colId xmlns:a16="http://schemas.microsoft.com/office/drawing/2014/main" xmlns="" val="2735724098"/>
                    </a:ext>
                  </a:extLst>
                </a:gridCol>
                <a:gridCol w="871677">
                  <a:extLst>
                    <a:ext uri="{9D8B030D-6E8A-4147-A177-3AD203B41FA5}">
                      <a16:colId xmlns:a16="http://schemas.microsoft.com/office/drawing/2014/main" xmlns="" val="956876807"/>
                    </a:ext>
                  </a:extLst>
                </a:gridCol>
                <a:gridCol w="560584">
                  <a:extLst>
                    <a:ext uri="{9D8B030D-6E8A-4147-A177-3AD203B41FA5}">
                      <a16:colId xmlns:a16="http://schemas.microsoft.com/office/drawing/2014/main" xmlns="" val="3884705468"/>
                    </a:ext>
                  </a:extLst>
                </a:gridCol>
                <a:gridCol w="871677">
                  <a:extLst>
                    <a:ext uri="{9D8B030D-6E8A-4147-A177-3AD203B41FA5}">
                      <a16:colId xmlns:a16="http://schemas.microsoft.com/office/drawing/2014/main" xmlns="" val="4259882745"/>
                    </a:ext>
                  </a:extLst>
                </a:gridCol>
                <a:gridCol w="560584">
                  <a:extLst>
                    <a:ext uri="{9D8B030D-6E8A-4147-A177-3AD203B41FA5}">
                      <a16:colId xmlns:a16="http://schemas.microsoft.com/office/drawing/2014/main" xmlns="" val="2126938093"/>
                    </a:ext>
                  </a:extLst>
                </a:gridCol>
              </a:tblGrid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وضعیت مالی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0183272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3254758"/>
                  </a:ext>
                </a:extLst>
              </a:tr>
              <a:tr h="21780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دارایی مالیات انتقالی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250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50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16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36902465"/>
                  </a:ext>
                </a:extLst>
              </a:tr>
            </a:tbl>
          </a:graphicData>
        </a:graphic>
      </p:graphicFrame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044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525599"/>
              </p:ext>
            </p:extLst>
          </p:nvPr>
        </p:nvGraphicFramePr>
        <p:xfrm>
          <a:off x="560324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717511976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1214544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49117628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3379561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17996258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478246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2312626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74467243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336881"/>
              </p:ext>
            </p:extLst>
          </p:nvPr>
        </p:nvGraphicFramePr>
        <p:xfrm>
          <a:off x="6897028" y="2399130"/>
          <a:ext cx="1563404" cy="1397985"/>
        </p:xfrm>
        <a:graphic>
          <a:graphicData uri="http://schemas.openxmlformats.org/drawingml/2006/table">
            <a:tbl>
              <a:tblPr rtl="1" firstRow="1" firstCol="1" bandRow="1"/>
              <a:tblGrid>
                <a:gridCol w="1409944">
                  <a:extLst>
                    <a:ext uri="{9D8B030D-6E8A-4147-A177-3AD203B41FA5}">
                      <a16:colId xmlns:a16="http://schemas.microsoft.com/office/drawing/2014/main" xmlns="" val="332550414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78063116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سود یا زیان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6217193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46349743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قبل از کسر هزینه تحقیق و توسعه و مالیات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5404428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هزینه تحقیق و توسعه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9971605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قبل از کسر مالیات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62633769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مالیات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94024817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خالص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27971507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13244"/>
              </p:ext>
            </p:extLst>
          </p:nvPr>
        </p:nvGraphicFramePr>
        <p:xfrm>
          <a:off x="6248956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2628244647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88388269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34376323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93001313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(400)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143566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5070205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(240)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0126476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360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7400878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249245"/>
              </p:ext>
            </p:extLst>
          </p:nvPr>
        </p:nvGraphicFramePr>
        <p:xfrm>
          <a:off x="5600884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2370009514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77761645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38525193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86245556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1992124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5423161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3597054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8657648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429879"/>
              </p:ext>
            </p:extLst>
          </p:nvPr>
        </p:nvGraphicFramePr>
        <p:xfrm>
          <a:off x="4998685" y="2399130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3065772075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92560423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85878649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1900723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6222603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9309947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90362217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9563307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33366"/>
              </p:ext>
            </p:extLst>
          </p:nvPr>
        </p:nvGraphicFramePr>
        <p:xfrm>
          <a:off x="4376748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923055692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96015279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1398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88888899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9638418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72536086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641693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5733532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1664423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935793"/>
              </p:ext>
            </p:extLst>
          </p:nvPr>
        </p:nvGraphicFramePr>
        <p:xfrm>
          <a:off x="3774549" y="2399131"/>
          <a:ext cx="530191" cy="1317901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184699271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1296289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1399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35444562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60583958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98779985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54286888"/>
                  </a:ext>
                </a:extLst>
              </a:tr>
              <a:tr h="204961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52902978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00177027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736915"/>
              </p:ext>
            </p:extLst>
          </p:nvPr>
        </p:nvGraphicFramePr>
        <p:xfrm>
          <a:off x="3152612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2592250963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3401076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19219590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6870949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63017218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74614319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25417757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11549037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9626306"/>
              </p:ext>
            </p:extLst>
          </p:nvPr>
        </p:nvGraphicFramePr>
        <p:xfrm>
          <a:off x="2504540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2783331870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704395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91761293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35635036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9758447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264966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75718676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9183122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7321422"/>
              </p:ext>
            </p:extLst>
          </p:nvPr>
        </p:nvGraphicFramePr>
        <p:xfrm>
          <a:off x="1856468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899047348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39972516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1402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918422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80134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1978917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8026515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0375360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83052699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273769"/>
              </p:ext>
            </p:extLst>
          </p:nvPr>
        </p:nvGraphicFramePr>
        <p:xfrm>
          <a:off x="1208396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772846281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2712183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29715622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0138761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02403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28997303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8236100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8318801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2555776" y="980728"/>
            <a:ext cx="3960440" cy="72008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صورت سود یا زیان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661623" y="4005064"/>
            <a:ext cx="3960440" cy="72008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صورت وضعیت مالی</a:t>
            </a:r>
            <a:endParaRPr lang="fa-IR" sz="2800" dirty="0">
              <a:cs typeface="B Koodak" panose="00000700000000000000" pitchFamily="2" charset="-78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955902"/>
              </p:ext>
            </p:extLst>
          </p:nvPr>
        </p:nvGraphicFramePr>
        <p:xfrm>
          <a:off x="448773" y="5062124"/>
          <a:ext cx="8246454" cy="671132"/>
        </p:xfrm>
        <a:graphic>
          <a:graphicData uri="http://schemas.openxmlformats.org/drawingml/2006/table">
            <a:tbl>
              <a:tblPr rtl="1" firstRow="1" firstCol="1" bandRow="1"/>
              <a:tblGrid>
                <a:gridCol w="1409944">
                  <a:extLst>
                    <a:ext uri="{9D8B030D-6E8A-4147-A177-3AD203B41FA5}">
                      <a16:colId xmlns:a16="http://schemas.microsoft.com/office/drawing/2014/main" xmlns="" val="2329304535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97149304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4216638118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732629345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480954673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3025859117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2395373343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2234332647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2118607544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2091048733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2310882684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2427695425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4108157580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2342694895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3237364267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1909820094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3616768774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900027038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3073953631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2150213257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3665702391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وضعیت مالی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95872767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3590351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دارایی نامشهود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970689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دارایی مالیات انتقالی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38825671"/>
                  </a:ext>
                </a:extLst>
              </a:tr>
            </a:tbl>
          </a:graphicData>
        </a:graphic>
      </p:graphicFrame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37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60324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717511976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1214544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49117628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3379561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17996258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478246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2312626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74467243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897028" y="2399130"/>
          <a:ext cx="1563404" cy="1397985"/>
        </p:xfrm>
        <a:graphic>
          <a:graphicData uri="http://schemas.openxmlformats.org/drawingml/2006/table">
            <a:tbl>
              <a:tblPr rtl="1" firstRow="1" firstCol="1" bandRow="1"/>
              <a:tblGrid>
                <a:gridCol w="1409944">
                  <a:extLst>
                    <a:ext uri="{9D8B030D-6E8A-4147-A177-3AD203B41FA5}">
                      <a16:colId xmlns:a16="http://schemas.microsoft.com/office/drawing/2014/main" xmlns="" val="332550414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78063116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سود یا زیان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6217193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46349743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قبل از کسر هزینه تحقیق و توسعه و مالیات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5404428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هزینه تحقیق و توسعه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9971605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قبل از کسر مالیات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62633769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مالیات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94024817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سود خالص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27971507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7811858"/>
              </p:ext>
            </p:extLst>
          </p:nvPr>
        </p:nvGraphicFramePr>
        <p:xfrm>
          <a:off x="6248956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2628244647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88388269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34376323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93001313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(400)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143566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5070205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(150)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0126476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7400878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600884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2370009514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77761645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38525193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86245556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1992124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5423161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3597054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8657648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4998685" y="2399130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3065772075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92560423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85878649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1900723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6222603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9309947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90362217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9563307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4376748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923055692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96015279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1398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88888899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9638418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72536086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641693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5733532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1664423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3774549" y="2399131"/>
          <a:ext cx="530191" cy="1317901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184699271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1296289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1399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35444562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60583958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98779985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54286888"/>
                  </a:ext>
                </a:extLst>
              </a:tr>
              <a:tr h="204961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52902978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00177027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3152612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2592250963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3401076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19219590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6870949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63017218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74614319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25417757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11549037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2504540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2783331870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704395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91761293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35635036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9758447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264966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75718676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9183122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1856468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899047348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39972516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1402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918422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80134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91978917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8026515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03753601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83052699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1208396" y="2414551"/>
          <a:ext cx="530191" cy="1280723"/>
        </p:xfrm>
        <a:graphic>
          <a:graphicData uri="http://schemas.openxmlformats.org/drawingml/2006/table">
            <a:tbl>
              <a:tblPr rtl="1" firstRow="1" firstCol="1" bandRow="1"/>
              <a:tblGrid>
                <a:gridCol w="530191">
                  <a:extLst>
                    <a:ext uri="{9D8B030D-6E8A-4147-A177-3AD203B41FA5}">
                      <a16:colId xmlns:a16="http://schemas.microsoft.com/office/drawing/2014/main" xmlns="" val="772846281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2712183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29715622"/>
                  </a:ext>
                </a:extLst>
              </a:tr>
              <a:tr h="274025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000ر1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0138761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02403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28997303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(250)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82361002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750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8318801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2555776" y="980728"/>
            <a:ext cx="3960440" cy="72008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صورت سود یا زیان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661623" y="4005064"/>
            <a:ext cx="3960440" cy="720080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800" dirty="0" smtClean="0">
                <a:cs typeface="B Koodak" panose="00000700000000000000" pitchFamily="2" charset="-78"/>
              </a:rPr>
              <a:t>صورت وضعیت مالی</a:t>
            </a:r>
            <a:endParaRPr lang="fa-IR" sz="2800" dirty="0">
              <a:cs typeface="B Koodak" panose="00000700000000000000" pitchFamily="2" charset="-78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200353"/>
              </p:ext>
            </p:extLst>
          </p:nvPr>
        </p:nvGraphicFramePr>
        <p:xfrm>
          <a:off x="366873" y="5062124"/>
          <a:ext cx="8328354" cy="671132"/>
        </p:xfrm>
        <a:graphic>
          <a:graphicData uri="http://schemas.openxmlformats.org/drawingml/2006/table">
            <a:tbl>
              <a:tblPr rtl="1" firstRow="1" firstCol="1" bandRow="1"/>
              <a:tblGrid>
                <a:gridCol w="1409944">
                  <a:extLst>
                    <a:ext uri="{9D8B030D-6E8A-4147-A177-3AD203B41FA5}">
                      <a16:colId xmlns:a16="http://schemas.microsoft.com/office/drawing/2014/main" xmlns="" val="2329304535"/>
                    </a:ext>
                  </a:extLst>
                </a:gridCol>
                <a:gridCol w="153460">
                  <a:extLst>
                    <a:ext uri="{9D8B030D-6E8A-4147-A177-3AD203B41FA5}">
                      <a16:colId xmlns:a16="http://schemas.microsoft.com/office/drawing/2014/main" xmlns="" val="97149304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4216638118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732629345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480954673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3025859117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2395373343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234332647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211860754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091048733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231088268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427695425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4108157580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342694895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3237364267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1909820094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3616768774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900027038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3073953631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xmlns="" val="2150213257"/>
                    </a:ext>
                  </a:extLst>
                </a:gridCol>
                <a:gridCol w="530191">
                  <a:extLst>
                    <a:ext uri="{9D8B030D-6E8A-4147-A177-3AD203B41FA5}">
                      <a16:colId xmlns:a16="http://schemas.microsoft.com/office/drawing/2014/main" xmlns="" val="3665702391"/>
                    </a:ext>
                  </a:extLst>
                </a:gridCol>
              </a:tblGrid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صورت وضعیت مالی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95872767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شرح/ سال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1396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1399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1401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1402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1404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35903510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دارایی نامشهود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9706894"/>
                  </a:ext>
                </a:extLst>
              </a:tr>
              <a:tr h="167783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دارایی مالیات انتقالی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30" marR="6403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90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70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30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a-IR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38825671"/>
                  </a:ext>
                </a:extLst>
              </a:tr>
            </a:tbl>
          </a:graphicData>
        </a:graphic>
      </p:graphicFrame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992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714348" y="857232"/>
            <a:ext cx="7786742" cy="5072098"/>
            <a:chOff x="0" y="214308"/>
            <a:chExt cx="7786742" cy="369048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5" name="Rectangle 4"/>
            <p:cNvSpPr/>
            <p:nvPr/>
          </p:nvSpPr>
          <p:spPr>
            <a:xfrm>
              <a:off x="0" y="214308"/>
              <a:ext cx="7786742" cy="3690487"/>
            </a:xfrm>
            <a:prstGeom prst="rect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ectangle 5"/>
            <p:cNvSpPr/>
            <p:nvPr/>
          </p:nvSpPr>
          <p:spPr>
            <a:xfrm>
              <a:off x="0" y="214308"/>
              <a:ext cx="7786742" cy="369048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lvl="0" algn="ctr" defTabSz="2889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6500" kern="1200" smtClean="0">
                  <a:cs typeface="B Koodak" pitchFamily="2" charset="-78"/>
                </a:rPr>
                <a:t>از توجه شما سپاسگزارم</a:t>
              </a:r>
              <a:endParaRPr lang="en-US" sz="6500" kern="120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Custom 23">
      <a:dk1>
        <a:srgbClr val="123038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Custom 3">
      <a:majorFont>
        <a:latin typeface="Gill Sans MT"/>
        <a:ea typeface=""/>
        <a:cs typeface="Koodak"/>
      </a:majorFont>
      <a:minorFont>
        <a:latin typeface="Gill Sans MT"/>
        <a:ea typeface=""/>
        <a:cs typeface="Koodak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7985</TotalTime>
  <Words>975</Words>
  <Application>Microsoft Office PowerPoint</Application>
  <PresentationFormat>On-screen Show (4:3)</PresentationFormat>
  <Paragraphs>807</Paragraphs>
  <Slides>19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Module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Accounting Foundations</dc:title>
  <dc:creator>SONY</dc:creator>
  <cp:lastModifiedBy>Windows User</cp:lastModifiedBy>
  <cp:revision>823</cp:revision>
  <dcterms:created xsi:type="dcterms:W3CDTF">2009-05-24T12:06:54Z</dcterms:created>
  <dcterms:modified xsi:type="dcterms:W3CDTF">2020-05-21T01:01:11Z</dcterms:modified>
</cp:coreProperties>
</file>