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768" r:id="rId1"/>
  </p:sldMasterIdLst>
  <p:notesMasterIdLst>
    <p:notesMasterId r:id="rId23"/>
  </p:notesMasterIdLst>
  <p:sldIdLst>
    <p:sldId id="256" r:id="rId2"/>
    <p:sldId id="257" r:id="rId3"/>
    <p:sldId id="258" r:id="rId4"/>
    <p:sldId id="259" r:id="rId5"/>
    <p:sldId id="260" r:id="rId6"/>
    <p:sldId id="261" r:id="rId7"/>
    <p:sldId id="275" r:id="rId8"/>
    <p:sldId id="266" r:id="rId9"/>
    <p:sldId id="267" r:id="rId10"/>
    <p:sldId id="281" r:id="rId11"/>
    <p:sldId id="282" r:id="rId12"/>
    <p:sldId id="283" r:id="rId13"/>
    <p:sldId id="284" r:id="rId14"/>
    <p:sldId id="285" r:id="rId15"/>
    <p:sldId id="268" r:id="rId16"/>
    <p:sldId id="286" r:id="rId17"/>
    <p:sldId id="287" r:id="rId18"/>
    <p:sldId id="288" r:id="rId19"/>
    <p:sldId id="289" r:id="rId20"/>
    <p:sldId id="290" r:id="rId21"/>
    <p:sldId id="265" r:id="rId22"/>
  </p:sldIdLst>
  <p:sldSz cx="9144000" cy="6858000" type="screen4x3"/>
  <p:notesSz cx="6858000" cy="9144000"/>
  <p:defaultTextStyle>
    <a:defPPr>
      <a:defRPr lang="fa-IR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380"/>
    <p:restoredTop sz="94660"/>
  </p:normalViewPr>
  <p:slideViewPr>
    <p:cSldViewPr>
      <p:cViewPr varScale="1">
        <p:scale>
          <a:sx n="66" d="100"/>
          <a:sy n="66" d="100"/>
        </p:scale>
        <p:origin x="-150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fa-IR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4E4A7DCB-4640-47AD-9879-CA9CC709F5BF}" type="datetimeFigureOut">
              <a:rPr lang="fa-IR" smtClean="0"/>
              <a:pPr/>
              <a:t>09/09/1439</a:t>
            </a:fld>
            <a:endParaRPr lang="fa-IR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fa-IR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388620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1588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49E6560B-BD6F-4DEE-A33B-D7249687C36A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7766092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a-I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E6560B-BD6F-4DEE-A33B-D7249687C36A}" type="slidenum">
              <a:rPr lang="fa-IR" smtClean="0"/>
              <a:pPr/>
              <a:t>9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48227020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610E36-ED72-499C-8C55-B68F50BD1555}" type="datetimeFigureOut">
              <a:rPr lang="fa-IR" smtClean="0"/>
              <a:pPr/>
              <a:t>09/09/1439</a:t>
            </a:fld>
            <a:endParaRPr lang="fa-IR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6789F0-88EF-416E-A5DD-95E989D90A15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wedg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610E36-ED72-499C-8C55-B68F50BD1555}" type="datetimeFigureOut">
              <a:rPr lang="fa-IR" smtClean="0"/>
              <a:pPr/>
              <a:t>09/09/1439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6789F0-88EF-416E-A5DD-95E989D90A15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  <p:transition>
    <p:wedg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610E36-ED72-499C-8C55-B68F50BD1555}" type="datetimeFigureOut">
              <a:rPr lang="fa-IR" smtClean="0"/>
              <a:pPr/>
              <a:t>09/09/1439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6789F0-88EF-416E-A5DD-95E989D90A15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wedg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610E36-ED72-499C-8C55-B68F50BD1555}" type="datetimeFigureOut">
              <a:rPr lang="fa-IR" smtClean="0"/>
              <a:pPr/>
              <a:t>09/09/1439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6789F0-88EF-416E-A5DD-95E989D90A15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  <p:transition>
    <p:wedg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610E36-ED72-499C-8C55-B68F50BD1555}" type="datetimeFigureOut">
              <a:rPr lang="fa-IR" smtClean="0"/>
              <a:pPr/>
              <a:t>09/09/1439</a:t>
            </a:fld>
            <a:endParaRPr lang="fa-I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6789F0-88EF-416E-A5DD-95E989D90A15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  <p:transition>
    <p:wedg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610E36-ED72-499C-8C55-B68F50BD1555}" type="datetimeFigureOut">
              <a:rPr lang="fa-IR" smtClean="0"/>
              <a:pPr/>
              <a:t>09/09/1439</a:t>
            </a:fld>
            <a:endParaRPr lang="fa-I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6789F0-88EF-416E-A5DD-95E989D90A15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  <p:transition>
    <p:wedg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610E36-ED72-499C-8C55-B68F50BD1555}" type="datetimeFigureOut">
              <a:rPr lang="fa-IR" smtClean="0"/>
              <a:pPr/>
              <a:t>09/09/1439</a:t>
            </a:fld>
            <a:endParaRPr lang="fa-I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6789F0-88EF-416E-A5DD-95E989D90A15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  <p:transition>
    <p:wedg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610E36-ED72-499C-8C55-B68F50BD1555}" type="datetimeFigureOut">
              <a:rPr lang="fa-IR" smtClean="0"/>
              <a:pPr/>
              <a:t>09/09/1439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6789F0-88EF-416E-A5DD-95E989D90A15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  <p:transition>
    <p:wedg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610E36-ED72-499C-8C55-B68F50BD1555}" type="datetimeFigureOut">
              <a:rPr lang="fa-IR" smtClean="0"/>
              <a:pPr/>
              <a:t>09/09/1439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F56789F0-88EF-416E-A5DD-95E989D90A15}" type="slidenum">
              <a:rPr lang="fa-IR" smtClean="0"/>
              <a:pPr/>
              <a:t>‹#›</a:t>
            </a:fld>
            <a:endParaRPr lang="fa-IR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>
    <p:wedg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610E36-ED72-499C-8C55-B68F50BD1555}" type="datetimeFigureOut">
              <a:rPr lang="fa-IR" smtClean="0"/>
              <a:pPr/>
              <a:t>09/09/1439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6789F0-88EF-416E-A5DD-95E989D90A15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  <p:transition>
    <p:wedg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610E36-ED72-499C-8C55-B68F50BD1555}" type="datetimeFigureOut">
              <a:rPr lang="fa-IR" smtClean="0"/>
              <a:pPr/>
              <a:t>09/09/1439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6789F0-88EF-416E-A5DD-95E989D90A15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  <p:transition>
    <p:wedg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05610E36-ED72-499C-8C55-B68F50BD1555}" type="datetimeFigureOut">
              <a:rPr lang="fa-IR" smtClean="0"/>
              <a:pPr/>
              <a:t>09/09/1439</a:t>
            </a:fld>
            <a:endParaRPr lang="fa-IR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fa-IR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F56789F0-88EF-416E-A5DD-95E989D90A15}" type="slidenum">
              <a:rPr lang="fa-IR" smtClean="0"/>
              <a:pPr/>
              <a:t>‹#›</a:t>
            </a:fld>
            <a:endParaRPr lang="fa-IR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ransition>
    <p:wedge/>
  </p:transition>
  <p:txStyles>
    <p:titleStyle>
      <a:lvl1pPr algn="l" rtl="1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r" rtl="1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r" rtl="1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r" rtl="1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r" rtl="1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r" rtl="1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r" rtl="1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r" rtl="1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r" rtl="1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r" rtl="1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71472" y="642918"/>
            <a:ext cx="8062912" cy="1174767"/>
          </a:xfrm>
        </p:spPr>
        <p:txBody>
          <a:bodyPr>
            <a:normAutofit/>
          </a:bodyPr>
          <a:lstStyle/>
          <a:p>
            <a:pPr algn="ctr"/>
            <a:r>
              <a:rPr lang="fa-IR" sz="4800" dirty="0" smtClean="0">
                <a:cs typeface="B Titr" pitchFamily="2" charset="-78"/>
              </a:rPr>
              <a:t>به نام خدا</a:t>
            </a:r>
            <a:endParaRPr lang="fa-IR" sz="4800" dirty="0">
              <a:cs typeface="B Titr" pitchFamily="2" charset="-78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71472" y="2285992"/>
            <a:ext cx="8062912" cy="3821926"/>
          </a:xfrm>
        </p:spPr>
        <p:txBody>
          <a:bodyPr>
            <a:normAutofit/>
          </a:bodyPr>
          <a:lstStyle/>
          <a:p>
            <a:pPr algn="ctr"/>
            <a:endParaRPr lang="fa-IR" b="1" dirty="0" smtClean="0">
              <a:solidFill>
                <a:schemeClr val="accent2">
                  <a:lumMod val="40000"/>
                  <a:lumOff val="60000"/>
                </a:schemeClr>
              </a:solidFill>
              <a:cs typeface="B Titr" pitchFamily="2" charset="-78"/>
            </a:endParaRPr>
          </a:p>
          <a:p>
            <a:pPr algn="ctr"/>
            <a:r>
              <a:rPr lang="fa-IR" b="1" dirty="0" smtClean="0">
                <a:solidFill>
                  <a:schemeClr val="accent2">
                    <a:lumMod val="40000"/>
                    <a:lumOff val="60000"/>
                  </a:schemeClr>
                </a:solidFill>
                <a:cs typeface="B Titr" pitchFamily="2" charset="-78"/>
              </a:rPr>
              <a:t>تاثیر کلسیم کلرید و PH در انعقاد شیر</a:t>
            </a:r>
          </a:p>
          <a:p>
            <a:pPr algn="ctr"/>
            <a:endParaRPr lang="fa-IR" b="1" dirty="0" smtClean="0">
              <a:solidFill>
                <a:schemeClr val="accent2">
                  <a:lumMod val="40000"/>
                  <a:lumOff val="60000"/>
                </a:schemeClr>
              </a:solidFill>
              <a:cs typeface="B Titr" pitchFamily="2" charset="-78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4348" y="2571744"/>
            <a:ext cx="8229600" cy="1399032"/>
          </a:xfrm>
        </p:spPr>
        <p:txBody>
          <a:bodyPr>
            <a:normAutofit/>
          </a:bodyPr>
          <a:lstStyle/>
          <a:p>
            <a:pPr algn="ctr"/>
            <a:r>
              <a:rPr lang="fa-IR" sz="6000" dirty="0" smtClean="0">
                <a:latin typeface="Tahoma" pitchFamily="34" charset="0"/>
                <a:ea typeface="Tahoma" pitchFamily="34" charset="0"/>
                <a:cs typeface="B Titr" pitchFamily="2" charset="-78"/>
              </a:rPr>
              <a:t>مقدمه</a:t>
            </a:r>
            <a:endParaRPr lang="fa-IR" sz="6000" dirty="0">
              <a:latin typeface="Tahoma" pitchFamily="34" charset="0"/>
              <a:ea typeface="Tahoma" pitchFamily="34" charset="0"/>
              <a:cs typeface="B Titr" pitchFamily="2" charset="-78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fa-IR" sz="4800" dirty="0" smtClean="0">
                <a:cs typeface="B Titr" pitchFamily="2" charset="-78"/>
              </a:rPr>
              <a:t>پروتئین شیر:</a:t>
            </a:r>
            <a:endParaRPr lang="fa-IR" sz="4800" dirty="0">
              <a:cs typeface="B Titr" pitchFamily="2" charset="-78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57158" y="1928802"/>
            <a:ext cx="5591172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>
              <a:buNone/>
            </a:pPr>
            <a:r>
              <a:rPr lang="en-US" sz="2400" b="1" dirty="0" smtClean="0">
                <a:solidFill>
                  <a:schemeClr val="accent1">
                    <a:lumMod val="50000"/>
                  </a:schemeClr>
                </a:solidFill>
              </a:rPr>
              <a:t>Casein           -casein</a:t>
            </a:r>
          </a:p>
          <a:p>
            <a:pPr algn="l">
              <a:buNone/>
            </a:pPr>
            <a:r>
              <a:rPr lang="en-US" sz="2400" b="1" dirty="0" smtClean="0">
                <a:solidFill>
                  <a:schemeClr val="accent1">
                    <a:lumMod val="50000"/>
                  </a:schemeClr>
                </a:solidFill>
              </a:rPr>
              <a:t>                     -casein</a:t>
            </a:r>
          </a:p>
          <a:p>
            <a:pPr algn="l">
              <a:buNone/>
            </a:pPr>
            <a:r>
              <a:rPr lang="en-US" sz="2400" b="1" dirty="0" smtClean="0">
                <a:solidFill>
                  <a:schemeClr val="accent1">
                    <a:lumMod val="50000"/>
                  </a:schemeClr>
                </a:solidFill>
              </a:rPr>
              <a:t>                </a:t>
            </a:r>
            <a:r>
              <a:rPr lang="el-GR" sz="2400" b="1" dirty="0" smtClean="0">
                <a:solidFill>
                  <a:schemeClr val="accent1">
                    <a:lumMod val="50000"/>
                  </a:schemeClr>
                </a:solidFill>
              </a:rPr>
              <a:t>β</a:t>
            </a:r>
            <a:r>
              <a:rPr lang="en-US" sz="2400" b="1" dirty="0" smtClean="0">
                <a:solidFill>
                  <a:schemeClr val="accent1">
                    <a:lumMod val="50000"/>
                  </a:schemeClr>
                </a:solidFill>
              </a:rPr>
              <a:t>-casein</a:t>
            </a:r>
          </a:p>
          <a:p>
            <a:pPr algn="l">
              <a:buNone/>
            </a:pPr>
            <a:r>
              <a:rPr lang="en-US" sz="2400" b="1" dirty="0" smtClean="0">
                <a:solidFill>
                  <a:schemeClr val="accent1">
                    <a:lumMod val="50000"/>
                  </a:schemeClr>
                </a:solidFill>
              </a:rPr>
              <a:t>                </a:t>
            </a:r>
            <a:r>
              <a:rPr lang="el-GR" sz="2400" b="1" dirty="0" smtClean="0">
                <a:solidFill>
                  <a:schemeClr val="accent1">
                    <a:lumMod val="50000"/>
                  </a:schemeClr>
                </a:solidFill>
              </a:rPr>
              <a:t>κ</a:t>
            </a:r>
            <a:r>
              <a:rPr lang="en-US" sz="2400" b="1" dirty="0" smtClean="0">
                <a:solidFill>
                  <a:schemeClr val="accent1">
                    <a:lumMod val="50000"/>
                  </a:schemeClr>
                </a:solidFill>
              </a:rPr>
              <a:t>-casein</a:t>
            </a:r>
          </a:p>
          <a:p>
            <a:pPr algn="l">
              <a:buNone/>
            </a:pPr>
            <a:r>
              <a:rPr lang="en-US" sz="2400" b="1" dirty="0" smtClean="0">
                <a:solidFill>
                  <a:schemeClr val="accent1">
                    <a:lumMod val="50000"/>
                  </a:schemeClr>
                </a:solidFill>
              </a:rPr>
              <a:t>                </a:t>
            </a:r>
            <a:r>
              <a:rPr lang="el-GR" sz="2400" b="1" dirty="0" smtClean="0">
                <a:solidFill>
                  <a:schemeClr val="accent1">
                    <a:lumMod val="50000"/>
                  </a:schemeClr>
                </a:solidFill>
              </a:rPr>
              <a:t>γ</a:t>
            </a:r>
            <a:r>
              <a:rPr lang="en-US" sz="2400" b="1" dirty="0" smtClean="0">
                <a:solidFill>
                  <a:schemeClr val="accent1">
                    <a:lumMod val="50000"/>
                  </a:schemeClr>
                </a:solidFill>
              </a:rPr>
              <a:t>-casein</a:t>
            </a:r>
          </a:p>
          <a:p>
            <a:pPr algn="l">
              <a:buNone/>
            </a:pPr>
            <a:endParaRPr lang="en-US" sz="2400" b="1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algn="l">
              <a:buNone/>
            </a:pPr>
            <a:r>
              <a:rPr lang="en-US" sz="2400" b="1" dirty="0" smtClean="0">
                <a:solidFill>
                  <a:schemeClr val="accent1">
                    <a:lumMod val="50000"/>
                  </a:schemeClr>
                </a:solidFill>
              </a:rPr>
              <a:t>Whey pr    </a:t>
            </a:r>
            <a:r>
              <a:rPr lang="el-GR" sz="2400" b="1" dirty="0" smtClean="0">
                <a:solidFill>
                  <a:schemeClr val="accent1">
                    <a:lumMod val="50000"/>
                  </a:schemeClr>
                </a:solidFill>
              </a:rPr>
              <a:t>α</a:t>
            </a:r>
            <a:r>
              <a:rPr lang="en-US" sz="2400" b="1" dirty="0" smtClean="0">
                <a:solidFill>
                  <a:schemeClr val="accent1">
                    <a:lumMod val="50000"/>
                  </a:schemeClr>
                </a:solidFill>
              </a:rPr>
              <a:t>-</a:t>
            </a:r>
            <a:r>
              <a:rPr lang="en-US" sz="2400" b="1" dirty="0" err="1" smtClean="0">
                <a:solidFill>
                  <a:schemeClr val="accent1">
                    <a:lumMod val="50000"/>
                  </a:schemeClr>
                </a:solidFill>
              </a:rPr>
              <a:t>lactalbumi</a:t>
            </a:r>
            <a:r>
              <a:rPr lang="en-US" sz="2400" b="1" dirty="0" smtClean="0">
                <a:solidFill>
                  <a:schemeClr val="accent1">
                    <a:lumMod val="50000"/>
                  </a:schemeClr>
                </a:solidFill>
              </a:rPr>
              <a:t>                                                </a:t>
            </a:r>
            <a:r>
              <a:rPr lang="el-GR" sz="2400" b="1" dirty="0" smtClean="0">
                <a:solidFill>
                  <a:schemeClr val="accent1">
                    <a:lumMod val="50000"/>
                  </a:schemeClr>
                </a:solidFill>
              </a:rPr>
              <a:t>β</a:t>
            </a:r>
            <a:r>
              <a:rPr lang="en-US" sz="2400" b="1" dirty="0" smtClean="0">
                <a:solidFill>
                  <a:schemeClr val="accent1">
                    <a:lumMod val="50000"/>
                  </a:schemeClr>
                </a:solidFill>
              </a:rPr>
              <a:t>-</a:t>
            </a:r>
            <a:r>
              <a:rPr lang="en-US" sz="2400" b="1" dirty="0" err="1" smtClean="0">
                <a:solidFill>
                  <a:schemeClr val="accent1">
                    <a:lumMod val="50000"/>
                  </a:schemeClr>
                </a:solidFill>
              </a:rPr>
              <a:t>lactoglobulin</a:t>
            </a:r>
            <a:r>
              <a:rPr lang="fa-IR" sz="2400" b="1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</a:p>
          <a:p>
            <a:pPr algn="l">
              <a:buNone/>
            </a:pPr>
            <a:r>
              <a:rPr lang="fa-IR" sz="2400" b="1" dirty="0" smtClean="0">
                <a:solidFill>
                  <a:schemeClr val="accent1">
                    <a:lumMod val="50000"/>
                  </a:schemeClr>
                </a:solidFill>
              </a:rPr>
              <a:t>                  </a:t>
            </a:r>
            <a:endParaRPr lang="en-US" sz="2400" b="1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algn="l">
              <a:buNone/>
            </a:pPr>
            <a:r>
              <a:rPr lang="en-US" sz="2400" b="1" dirty="0" smtClean="0">
                <a:solidFill>
                  <a:schemeClr val="accent1">
                    <a:lumMod val="50000"/>
                  </a:schemeClr>
                </a:solidFill>
              </a:rPr>
              <a:t>                 </a:t>
            </a:r>
            <a:r>
              <a:rPr lang="fa-IR" sz="2400" b="1" dirty="0" smtClean="0">
                <a:solidFill>
                  <a:schemeClr val="accent1">
                    <a:lumMod val="50000"/>
                  </a:schemeClr>
                </a:solidFill>
              </a:rPr>
              <a:t>       </a:t>
            </a:r>
            <a:endParaRPr lang="en-US" sz="24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5" name="Picture 1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571604" y="1928802"/>
            <a:ext cx="533400" cy="484909"/>
          </a:xfrm>
          <a:prstGeom prst="rect">
            <a:avLst/>
          </a:prstGeom>
          <a:noFill/>
        </p:spPr>
      </p:pic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428728" y="2285992"/>
            <a:ext cx="502920" cy="457200"/>
          </a:xfrm>
          <a:prstGeom prst="rect">
            <a:avLst/>
          </a:prstGeom>
          <a:noFill/>
        </p:spPr>
      </p:pic>
      <p:sp>
        <p:nvSpPr>
          <p:cNvPr id="7" name="Left Brace 6"/>
          <p:cNvSpPr/>
          <p:nvPr/>
        </p:nvSpPr>
        <p:spPr>
          <a:xfrm>
            <a:off x="1285852" y="2000240"/>
            <a:ext cx="152400" cy="1828800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Left Brace 7"/>
          <p:cNvSpPr/>
          <p:nvPr/>
        </p:nvSpPr>
        <p:spPr>
          <a:xfrm>
            <a:off x="1643042" y="4143380"/>
            <a:ext cx="152400" cy="914400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fa-IR" sz="4800" dirty="0" smtClean="0">
                <a:cs typeface="B Titr" pitchFamily="2" charset="-78"/>
              </a:rPr>
              <a:t>ساختمان میسل:</a:t>
            </a:r>
            <a:endParaRPr lang="fa-IR" sz="4800" dirty="0">
              <a:cs typeface="B Titr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8596" y="1928802"/>
            <a:ext cx="8229600" cy="4389120"/>
          </a:xfrm>
        </p:spPr>
        <p:txBody>
          <a:bodyPr/>
          <a:lstStyle/>
          <a:p>
            <a:pPr>
              <a:buNone/>
            </a:pPr>
            <a:r>
              <a:rPr lang="fa-IR" dirty="0" smtClean="0">
                <a:cs typeface="B Titr" pitchFamily="2" charset="-78"/>
              </a:rPr>
              <a:t>در شیر حدود 95% کازئین در ساختارهای کلوئیدی به نام میسل های کازئین وجود دارد .</a:t>
            </a:r>
          </a:p>
          <a:p>
            <a:pPr>
              <a:buNone/>
            </a:pPr>
            <a:r>
              <a:rPr lang="fa-IR" dirty="0" smtClean="0">
                <a:cs typeface="B Titr" pitchFamily="2" charset="-78"/>
              </a:rPr>
              <a:t>گروه فسفات با کلسیم پیوند برقرار می کند و کلسیم فسفات کلوئیدی را به وجود می اورند که این پیوندها ساختار میسل را می سازند</a:t>
            </a:r>
          </a:p>
          <a:p>
            <a:pPr>
              <a:buNone/>
            </a:pPr>
            <a:endParaRPr lang="fa-IR" dirty="0" smtClean="0">
              <a:cs typeface="B Titr" pitchFamily="2" charset="-78"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6535" y="3767166"/>
            <a:ext cx="7428803" cy="30908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fa-IR" sz="4800" dirty="0" smtClean="0">
                <a:cs typeface="B Titr" pitchFamily="2" charset="-78"/>
              </a:rPr>
              <a:t>انعقاد شیر:</a:t>
            </a:r>
            <a:endParaRPr lang="fa-IR" sz="4800" dirty="0">
              <a:cs typeface="B Titr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fa-IR" dirty="0" smtClean="0">
                <a:cs typeface="B Titr" pitchFamily="2" charset="-78"/>
              </a:rPr>
              <a:t>میسل های کازئین در pH طبیعی شیر یعنی حدود 6.7 به دلیل دارا بودن بار منفی میسل و گروهای هیدروفیل در سطح ان به صورت محلول هستند.</a:t>
            </a:r>
          </a:p>
          <a:p>
            <a:pPr>
              <a:buNone/>
            </a:pPr>
            <a:r>
              <a:rPr lang="fa-IR" dirty="0" smtClean="0">
                <a:cs typeface="B Titr" pitchFamily="2" charset="-78"/>
              </a:rPr>
              <a:t> دو روش برای انعقاد شیر وجود دارد:</a:t>
            </a:r>
          </a:p>
          <a:p>
            <a:pPr marL="578358" indent="-514350">
              <a:buFont typeface="+mj-lt"/>
              <a:buAutoNum type="arabicPeriod"/>
            </a:pPr>
            <a:r>
              <a:rPr lang="fa-IR" dirty="0" smtClean="0">
                <a:cs typeface="B Titr" pitchFamily="2" charset="-78"/>
              </a:rPr>
              <a:t>انعقاد آنزیمی</a:t>
            </a:r>
          </a:p>
          <a:p>
            <a:pPr marL="578358" indent="-514350">
              <a:buFont typeface="+mj-lt"/>
              <a:buAutoNum type="arabicPeriod"/>
            </a:pPr>
            <a:r>
              <a:rPr lang="fa-IR" dirty="0" smtClean="0">
                <a:cs typeface="B Titr" pitchFamily="2" charset="-78"/>
              </a:rPr>
              <a:t>انعقاد اسیدی</a:t>
            </a:r>
            <a:endParaRPr lang="fa-IR" dirty="0">
              <a:cs typeface="B Titr" pitchFamily="2" charset="-78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fa-IR" sz="4800" dirty="0" smtClean="0">
                <a:cs typeface="B Titr" pitchFamily="2" charset="-78"/>
              </a:rPr>
              <a:t>انعقاد آنزیمی:</a:t>
            </a:r>
            <a:endParaRPr lang="fa-IR" sz="4800" dirty="0">
              <a:cs typeface="B Titr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fa-IR" dirty="0" smtClean="0">
                <a:cs typeface="B Titr" pitchFamily="2" charset="-78"/>
              </a:rPr>
              <a:t>تغییر شکل دادن میسل های کازئین به علت هیدرولیز کازئین توسط رنت است که به دنبال آن توده ای شدن میسل را خواهیم داشت.</a:t>
            </a:r>
          </a:p>
          <a:p>
            <a:pPr>
              <a:buNone/>
            </a:pPr>
            <a:r>
              <a:rPr lang="fa-IR" dirty="0" smtClean="0">
                <a:cs typeface="B Titr" pitchFamily="2" charset="-78"/>
              </a:rPr>
              <a:t>انعقاد آنزیمی در 3 فاز انجام می گیرد:</a:t>
            </a:r>
          </a:p>
          <a:p>
            <a:pPr>
              <a:buFont typeface="Wingdings" pitchFamily="2" charset="2"/>
              <a:buChar char="q"/>
            </a:pPr>
            <a:r>
              <a:rPr lang="fa-IR" dirty="0" smtClean="0">
                <a:cs typeface="B Titr" pitchFamily="2" charset="-78"/>
              </a:rPr>
              <a:t>فاز اولیه</a:t>
            </a:r>
          </a:p>
          <a:p>
            <a:pPr>
              <a:buFont typeface="Wingdings" pitchFamily="2" charset="2"/>
              <a:buChar char="q"/>
            </a:pPr>
            <a:r>
              <a:rPr lang="fa-IR" dirty="0" smtClean="0">
                <a:cs typeface="B Titr" pitchFamily="2" charset="-78"/>
              </a:rPr>
              <a:t>فاز ثانویه</a:t>
            </a:r>
          </a:p>
          <a:p>
            <a:pPr>
              <a:buFont typeface="Wingdings" pitchFamily="2" charset="2"/>
              <a:buChar char="q"/>
            </a:pPr>
            <a:r>
              <a:rPr lang="fa-IR" dirty="0" smtClean="0">
                <a:cs typeface="B Titr" pitchFamily="2" charset="-78"/>
              </a:rPr>
              <a:t>فاز نهایی</a:t>
            </a:r>
            <a:endParaRPr lang="fa-IR" dirty="0">
              <a:cs typeface="B Titr" pitchFamily="2" charset="-78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28670"/>
            <a:ext cx="8229600" cy="5395930"/>
          </a:xfrm>
        </p:spPr>
        <p:txBody>
          <a:bodyPr/>
          <a:lstStyle/>
          <a:p>
            <a:pPr marL="571500" indent="-571500">
              <a:buFont typeface="Wingdings" pitchFamily="2" charset="2"/>
              <a:buChar char="q"/>
            </a:pPr>
            <a:r>
              <a:rPr lang="fa-IR" dirty="0" smtClean="0">
                <a:cs typeface="B Titr" pitchFamily="2" charset="-78"/>
              </a:rPr>
              <a:t>فاز اولیه : پروتئولیز محدود برروی K_CN روی داده و منجر به  آزاد سازی گلیکو ماکروپپتید (GMP) و Para_K_CN میشود و در نتیجه K_CN ثبات خود را از دست میدهد.</a:t>
            </a:r>
          </a:p>
          <a:p>
            <a:pPr marL="571500" indent="-571500">
              <a:buNone/>
            </a:pPr>
            <a:endParaRPr lang="fa-IR" dirty="0" smtClean="0">
              <a:cs typeface="B Titr" pitchFamily="2" charset="-78"/>
            </a:endParaRPr>
          </a:p>
          <a:p>
            <a:pPr marL="571500" indent="-571500">
              <a:buFont typeface="Wingdings" pitchFamily="2" charset="2"/>
              <a:buChar char="q"/>
            </a:pPr>
            <a:r>
              <a:rPr lang="fa-IR" dirty="0" smtClean="0">
                <a:cs typeface="B Titr" pitchFamily="2" charset="-78"/>
              </a:rPr>
              <a:t>فاز ثانویه : همزمان با پیشرفت فاز اولیه و با تجزیه GMP شروع و تکمیل میشود.این فاز را فاز انعقاد یا (Coagulation) می نامند.</a:t>
            </a:r>
          </a:p>
          <a:p>
            <a:pPr marL="571500" indent="-571500">
              <a:buFont typeface="Wingdings" pitchFamily="2" charset="2"/>
              <a:buChar char="q"/>
            </a:pPr>
            <a:endParaRPr lang="fa-IR" dirty="0" smtClean="0">
              <a:cs typeface="B Titr" pitchFamily="2" charset="-78"/>
            </a:endParaRPr>
          </a:p>
          <a:p>
            <a:pPr marL="571500" indent="-571500">
              <a:buFont typeface="Wingdings" pitchFamily="2" charset="2"/>
              <a:buChar char="q"/>
            </a:pPr>
            <a:r>
              <a:rPr lang="fa-IR" dirty="0" smtClean="0">
                <a:cs typeface="B Titr" pitchFamily="2" charset="-78"/>
              </a:rPr>
              <a:t>فاز نهایی : در طی این مرحله پروتئولیز کازئین به صورت کامل روی داده و در نهایت اب پنیر از شبکه ی کازئین خارج میشود.</a:t>
            </a:r>
          </a:p>
          <a:p>
            <a:pPr marL="571500" indent="-571500">
              <a:buFont typeface="Wingdings" pitchFamily="2" charset="2"/>
              <a:buChar char="q"/>
            </a:pPr>
            <a:endParaRPr lang="fa-IR" dirty="0">
              <a:cs typeface="B Titr" pitchFamily="2" charset="-78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fa-IR" sz="4800" dirty="0" smtClean="0">
                <a:cs typeface="B Titr" pitchFamily="2" charset="-78"/>
              </a:rPr>
              <a:t>انعقاد اسیدی:</a:t>
            </a:r>
            <a:endParaRPr lang="fa-IR" sz="4800" dirty="0">
              <a:cs typeface="B Titr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50000"/>
              </a:lnSpc>
              <a:buNone/>
            </a:pPr>
            <a:r>
              <a:rPr lang="fa-IR" dirty="0" smtClean="0">
                <a:cs typeface="B Titr" pitchFamily="2" charset="-78"/>
              </a:rPr>
              <a:t>در انعقاد اسیدی شیر,ویژگی های میسل کازئین با کاهش PHشیر تغییر می کند در نتیجه کلسیم فسفات کلوئیدی از ساختمان میسل جدا می شود و طی آن بار منفی در ساختمان میسل های کازئین خنثی می شود,همچنان که میسل های کازئین به نقطه ایزوالکتریک نزدیک می شوند,توده ای شدن اتفاق می افتد</a:t>
            </a:r>
          </a:p>
          <a:p>
            <a:pPr>
              <a:lnSpc>
                <a:spcPct val="150000"/>
              </a:lnSpc>
              <a:buNone/>
            </a:pPr>
            <a:endParaRPr lang="fa-IR" dirty="0" smtClean="0">
              <a:cs typeface="B Titr" pitchFamily="2" charset="-78"/>
            </a:endParaRPr>
          </a:p>
          <a:p>
            <a:pPr>
              <a:lnSpc>
                <a:spcPct val="150000"/>
              </a:lnSpc>
              <a:buNone/>
            </a:pPr>
            <a:endParaRPr lang="fa-IR" dirty="0" smtClean="0">
              <a:cs typeface="B Titr" pitchFamily="2" charset="-78"/>
            </a:endParaRPr>
          </a:p>
          <a:p>
            <a:pPr>
              <a:lnSpc>
                <a:spcPct val="150000"/>
              </a:lnSpc>
              <a:buNone/>
            </a:pPr>
            <a:endParaRPr lang="fa-IR" dirty="0">
              <a:cs typeface="B Titr" pitchFamily="2" charset="-78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00042"/>
            <a:ext cx="8229600" cy="1347046"/>
          </a:xfrm>
        </p:spPr>
        <p:txBody>
          <a:bodyPr>
            <a:normAutofit fontScale="90000"/>
          </a:bodyPr>
          <a:lstStyle/>
          <a:p>
            <a:pPr algn="r"/>
            <a:r>
              <a:rPr lang="fa-IR" dirty="0" smtClean="0">
                <a:cs typeface="B Titr" pitchFamily="2" charset="-78"/>
              </a:rPr>
              <a:t>برای تعیین خصوصیات انعقاد شیر پارامترهای زیر را اندازه گیری می کنند:</a:t>
            </a:r>
            <a:endParaRPr lang="fa-IR" dirty="0">
              <a:cs typeface="B Titr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8596" y="2143116"/>
            <a:ext cx="8229600" cy="4389120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q"/>
            </a:pPr>
            <a:r>
              <a:rPr lang="fa-IR" dirty="0" smtClean="0">
                <a:cs typeface="B Titr" pitchFamily="2" charset="-78"/>
              </a:rPr>
              <a:t> </a:t>
            </a:r>
            <a:r>
              <a:rPr lang="en-US" dirty="0" smtClean="0">
                <a:cs typeface="B Titr" pitchFamily="2" charset="-78"/>
              </a:rPr>
              <a:t>:(CT) Coagulation time </a:t>
            </a:r>
            <a:endParaRPr lang="fa-IR" dirty="0" smtClean="0">
              <a:cs typeface="B Titr" pitchFamily="2" charset="-78"/>
            </a:endParaRPr>
          </a:p>
          <a:p>
            <a:pPr>
              <a:buNone/>
            </a:pPr>
            <a:r>
              <a:rPr lang="fa-IR" dirty="0" smtClean="0">
                <a:cs typeface="B Titr" pitchFamily="2" charset="-78"/>
              </a:rPr>
              <a:t>زمان لازم برای ظاهر شدن نخستین لخته پس از افزودن کواگولانت است.</a:t>
            </a:r>
          </a:p>
          <a:p>
            <a:pPr>
              <a:buNone/>
            </a:pPr>
            <a:endParaRPr lang="fa-IR" dirty="0" smtClean="0">
              <a:cs typeface="B Titr" pitchFamily="2" charset="-78"/>
            </a:endParaRPr>
          </a:p>
          <a:p>
            <a:pPr>
              <a:buFont typeface="Wingdings" pitchFamily="2" charset="2"/>
              <a:buChar char="q"/>
            </a:pPr>
            <a:r>
              <a:rPr lang="en-US" dirty="0" smtClean="0">
                <a:cs typeface="B Titr" pitchFamily="2" charset="-78"/>
              </a:rPr>
              <a:t>C</a:t>
            </a:r>
            <a:r>
              <a:rPr lang="fa-IR" dirty="0" smtClean="0">
                <a:cs typeface="B Titr" pitchFamily="2" charset="-78"/>
              </a:rPr>
              <a:t>urd firmness:</a:t>
            </a:r>
          </a:p>
          <a:p>
            <a:pPr>
              <a:buNone/>
            </a:pPr>
            <a:r>
              <a:rPr lang="fa-IR" dirty="0" smtClean="0">
                <a:solidFill>
                  <a:prstClr val="black"/>
                </a:solidFill>
                <a:cs typeface="B Titr" pitchFamily="2" charset="-78"/>
              </a:rPr>
              <a:t>ثبات و استحکام دلمه که در زمان معینی بعد از افزودن کواگولانت است</a:t>
            </a:r>
            <a:endParaRPr lang="fa-IR" dirty="0" smtClean="0">
              <a:cs typeface="B Titr" pitchFamily="2" charset="-78"/>
            </a:endParaRPr>
          </a:p>
          <a:p>
            <a:pPr>
              <a:buNone/>
            </a:pPr>
            <a:endParaRPr lang="fa-IR" dirty="0" smtClean="0">
              <a:cs typeface="B Titr" pitchFamily="2" charset="-78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fa-IR" dirty="0" smtClean="0">
                <a:cs typeface="B Titr" pitchFamily="2" charset="-78"/>
              </a:rPr>
              <a:t>فاکتور های موثر در انعقاد شیر :</a:t>
            </a:r>
            <a:endParaRPr lang="fa-IR" dirty="0">
              <a:cs typeface="B Titr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8596" y="2643182"/>
            <a:ext cx="8229600" cy="4389120"/>
          </a:xfrm>
        </p:spPr>
        <p:txBody>
          <a:bodyPr/>
          <a:lstStyle/>
          <a:p>
            <a:pPr>
              <a:lnSpc>
                <a:spcPct val="200000"/>
              </a:lnSpc>
              <a:buNone/>
            </a:pPr>
            <a:r>
              <a:rPr lang="fa-IR" dirty="0" smtClean="0">
                <a:cs typeface="B Titr" pitchFamily="2" charset="-78"/>
              </a:rPr>
              <a:t>1- کلسیم کلرید</a:t>
            </a:r>
          </a:p>
          <a:p>
            <a:pPr>
              <a:lnSpc>
                <a:spcPct val="200000"/>
              </a:lnSpc>
              <a:buNone/>
            </a:pPr>
            <a:r>
              <a:rPr lang="fa-IR" dirty="0" smtClean="0">
                <a:cs typeface="B Titr" pitchFamily="2" charset="-78"/>
              </a:rPr>
              <a:t>2- دما</a:t>
            </a:r>
          </a:p>
          <a:p>
            <a:pPr>
              <a:lnSpc>
                <a:spcPct val="200000"/>
              </a:lnSpc>
              <a:buNone/>
            </a:pPr>
            <a:r>
              <a:rPr lang="fa-IR" dirty="0" smtClean="0">
                <a:cs typeface="B Titr" pitchFamily="2" charset="-78"/>
              </a:rPr>
              <a:t>3-PH</a:t>
            </a:r>
          </a:p>
          <a:p>
            <a:pPr>
              <a:buNone/>
            </a:pPr>
            <a:endParaRPr lang="fa-IR" dirty="0" smtClean="0">
              <a:cs typeface="B Titr" pitchFamily="2" charset="-78"/>
            </a:endParaRPr>
          </a:p>
          <a:p>
            <a:pPr>
              <a:buNone/>
            </a:pPr>
            <a:endParaRPr lang="fa-IR" dirty="0">
              <a:cs typeface="B Titr" pitchFamily="2" charset="-78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fa-IR" dirty="0" smtClean="0">
                <a:cs typeface="B Titr" pitchFamily="2" charset="-78"/>
              </a:rPr>
              <a:t>مراحل تولید پنیر:</a:t>
            </a:r>
            <a:endParaRPr lang="fa-IR" dirty="0">
              <a:cs typeface="B Titr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8596" y="1928802"/>
            <a:ext cx="8229600" cy="4389120"/>
          </a:xfrm>
        </p:spPr>
        <p:txBody>
          <a:bodyPr/>
          <a:lstStyle/>
          <a:p>
            <a:pPr>
              <a:lnSpc>
                <a:spcPct val="150000"/>
              </a:lnSpc>
              <a:buNone/>
            </a:pPr>
            <a:endParaRPr lang="fa-IR" dirty="0" smtClean="0">
              <a:cs typeface="B Titr" pitchFamily="2" charset="-78"/>
            </a:endParaRPr>
          </a:p>
          <a:p>
            <a:pPr>
              <a:lnSpc>
                <a:spcPct val="150000"/>
              </a:lnSpc>
              <a:buNone/>
            </a:pPr>
            <a:endParaRPr lang="fa-IR" dirty="0" smtClean="0">
              <a:cs typeface="B Titr" pitchFamily="2" charset="-78"/>
            </a:endParaRPr>
          </a:p>
          <a:p>
            <a:pPr>
              <a:lnSpc>
                <a:spcPct val="150000"/>
              </a:lnSpc>
              <a:buNone/>
            </a:pPr>
            <a:r>
              <a:rPr lang="fa-IR" dirty="0" smtClean="0">
                <a:cs typeface="B Titr" pitchFamily="2" charset="-78"/>
              </a:rPr>
              <a:t>شیر خام                  تصفیه             جدا سازی            استاندارد کردن</a:t>
            </a:r>
          </a:p>
          <a:p>
            <a:pPr>
              <a:lnSpc>
                <a:spcPct val="150000"/>
              </a:lnSpc>
              <a:buNone/>
            </a:pPr>
            <a:r>
              <a:rPr lang="fa-IR" dirty="0" smtClean="0">
                <a:cs typeface="B Titr" pitchFamily="2" charset="-78"/>
              </a:rPr>
              <a:t>استارتر،رنت،کلسیم کلرید        خنک کردن         پاستوریزاسیون   </a:t>
            </a:r>
            <a:endParaRPr lang="fa-IR" dirty="0">
              <a:cs typeface="B Titr" pitchFamily="2" charset="-78"/>
            </a:endParaRPr>
          </a:p>
        </p:txBody>
      </p:sp>
      <p:cxnSp>
        <p:nvCxnSpPr>
          <p:cNvPr id="5" name="Straight Arrow Connector 4"/>
          <p:cNvCxnSpPr/>
          <p:nvPr/>
        </p:nvCxnSpPr>
        <p:spPr>
          <a:xfrm rot="10800000">
            <a:off x="6643702" y="3714752"/>
            <a:ext cx="857256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Arrow Connector 5"/>
          <p:cNvCxnSpPr/>
          <p:nvPr/>
        </p:nvCxnSpPr>
        <p:spPr>
          <a:xfrm rot="10800000">
            <a:off x="4929190" y="3641725"/>
            <a:ext cx="857256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Arrow Connector 6"/>
          <p:cNvCxnSpPr/>
          <p:nvPr/>
        </p:nvCxnSpPr>
        <p:spPr>
          <a:xfrm rot="10800000" flipV="1">
            <a:off x="3143240" y="3643314"/>
            <a:ext cx="571504" cy="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Elbow Connector 9"/>
          <p:cNvCxnSpPr/>
          <p:nvPr/>
        </p:nvCxnSpPr>
        <p:spPr>
          <a:xfrm rot="16200000" flipH="1">
            <a:off x="678629" y="3679033"/>
            <a:ext cx="785818" cy="714380"/>
          </a:xfrm>
          <a:prstGeom prst="bentConnector3">
            <a:avLst>
              <a:gd name="adj1" fmla="val 50000"/>
            </a:avLst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/>
          <p:nvPr/>
        </p:nvCxnSpPr>
        <p:spPr>
          <a:xfrm>
            <a:off x="3214678" y="4429132"/>
            <a:ext cx="571504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/>
          <p:nvPr/>
        </p:nvCxnSpPr>
        <p:spPr>
          <a:xfrm>
            <a:off x="5143504" y="4357694"/>
            <a:ext cx="500066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28670"/>
            <a:ext cx="8229600" cy="539593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buNone/>
            </a:pPr>
            <a:r>
              <a:rPr lang="fa-IR" dirty="0" smtClean="0">
                <a:cs typeface="B Titr" pitchFamily="2" charset="-78"/>
              </a:rPr>
              <a:t>پایه ی تولید پنیر بستگی به تخمیر لاکتوز توسط لاکتیک اسید باکتری ها داردLABلاکتیک اسید تولید می کنند که باعث کاهش PH می گرددکه به انعقاد کمک می کند, </a:t>
            </a:r>
          </a:p>
          <a:p>
            <a:pPr>
              <a:lnSpc>
                <a:spcPct val="150000"/>
              </a:lnSpc>
              <a:buNone/>
            </a:pPr>
            <a:r>
              <a:rPr lang="fa-IR" dirty="0" smtClean="0">
                <a:cs typeface="B Titr" pitchFamily="2" charset="-78"/>
              </a:rPr>
              <a:t>بعد از تلقیح توسط استارتر شیر به مدت 45 تا 60 دقیقه در دمای 25 تا 30 درجه سانتی گراد نگهداری می شود تا باکتری ها فعالیت کنند و اسیدیته را افزایش دهند به این مرحله رسیدن شیر یا ripening the milk</a:t>
            </a:r>
          </a:p>
          <a:p>
            <a:pPr>
              <a:lnSpc>
                <a:spcPct val="150000"/>
              </a:lnSpc>
              <a:buNone/>
            </a:pPr>
            <a:r>
              <a:rPr lang="fa-IR" dirty="0" smtClean="0">
                <a:cs typeface="B Titr" pitchFamily="2" charset="-78"/>
              </a:rPr>
              <a:t>می گویند که قبل از رنت زنی انجام می شود</a:t>
            </a:r>
          </a:p>
          <a:p>
            <a:pPr>
              <a:lnSpc>
                <a:spcPct val="150000"/>
              </a:lnSpc>
              <a:buNone/>
            </a:pPr>
            <a:endParaRPr lang="fa-IR" dirty="0">
              <a:cs typeface="B Titr" pitchFamily="2" charset="-78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en-US" dirty="0" smtClean="0">
                <a:cs typeface="B Titr" pitchFamily="2" charset="-78"/>
              </a:rPr>
              <a:t>CaCl2</a:t>
            </a:r>
            <a:r>
              <a:rPr lang="fa-IR" dirty="0" smtClean="0">
                <a:cs typeface="B Titr" pitchFamily="2" charset="-78"/>
              </a:rPr>
              <a:t>:</a:t>
            </a:r>
            <a:endParaRPr lang="fa-IR" dirty="0">
              <a:cs typeface="B Titr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  <a:buNone/>
            </a:pPr>
            <a:r>
              <a:rPr lang="fa-IR" dirty="0" smtClean="0">
                <a:cs typeface="B Titr" pitchFamily="2" charset="-78"/>
              </a:rPr>
              <a:t>اگر شیر برای تولید پنیر از نظر کیفیت ضعیف باشد,دلمه نرم خواهد شد که باعث از دست رفتن کازئین و چربی و همچنین کاهش سینرسیس در طول فرایند تولید پنیر می شود</a:t>
            </a:r>
          </a:p>
          <a:p>
            <a:pPr>
              <a:lnSpc>
                <a:spcPct val="150000"/>
              </a:lnSpc>
              <a:buNone/>
            </a:pPr>
            <a:r>
              <a:rPr lang="fa-IR" dirty="0" smtClean="0">
                <a:cs typeface="B Titr" pitchFamily="2" charset="-78"/>
              </a:rPr>
              <a:t>5 تا 20 گرم از کلسیم کلرید در 100 کیلوگرم از شیر به طور معمول برای رسیدن به زمان انعقاد مناسب و استحکام کافی دلمه ,کافی می باشد که قبل از رنت زدن افزوده می شود</a:t>
            </a:r>
          </a:p>
          <a:p>
            <a:pPr>
              <a:lnSpc>
                <a:spcPct val="150000"/>
              </a:lnSpc>
              <a:buNone/>
            </a:pPr>
            <a:endParaRPr lang="fa-IR" dirty="0">
              <a:cs typeface="B Titr" pitchFamily="2" charset="-78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r"/>
            <a:r>
              <a:rPr lang="fa-IR" sz="5400" dirty="0" smtClean="0">
                <a:solidFill>
                  <a:schemeClr val="accent2">
                    <a:lumMod val="50000"/>
                  </a:schemeClr>
                </a:solidFill>
                <a:cs typeface="B Titr" pitchFamily="2" charset="-78"/>
              </a:rPr>
              <a:t>تاثیر پاستوریزاسیون روی انعقاد لخته:</a:t>
            </a:r>
            <a:endParaRPr lang="fa-IR" dirty="0">
              <a:cs typeface="B Titr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  <a:buNone/>
            </a:pPr>
            <a:endParaRPr lang="fa-IR" dirty="0" smtClean="0">
              <a:cs typeface="B Titr" pitchFamily="2" charset="-78"/>
            </a:endParaRPr>
          </a:p>
          <a:p>
            <a:pPr>
              <a:lnSpc>
                <a:spcPct val="150000"/>
              </a:lnSpc>
              <a:buNone/>
            </a:pPr>
            <a:r>
              <a:rPr lang="fa-IR" dirty="0" smtClean="0">
                <a:cs typeface="B Titr" pitchFamily="2" charset="-78"/>
              </a:rPr>
              <a:t> قابلیت انحلال کلسیم فسفات نسبت به دما حالت عکس دارد,</a:t>
            </a:r>
            <a:endParaRPr lang="en-US" dirty="0" smtClean="0">
              <a:cs typeface="B Titr" pitchFamily="2" charset="-78"/>
            </a:endParaRPr>
          </a:p>
          <a:p>
            <a:pPr>
              <a:lnSpc>
                <a:spcPct val="150000"/>
              </a:lnSpc>
              <a:buNone/>
            </a:pPr>
            <a:r>
              <a:rPr lang="fa-IR" dirty="0" smtClean="0">
                <a:cs typeface="B Titr" pitchFamily="2" charset="-78"/>
              </a:rPr>
              <a:t>رفتار حرارتی پاستوریزاسیون باعث تغییر تعادل املاح به فرم نامحلول </a:t>
            </a:r>
          </a:p>
          <a:p>
            <a:pPr>
              <a:lnSpc>
                <a:spcPct val="150000"/>
              </a:lnSpc>
              <a:buNone/>
            </a:pPr>
            <a:r>
              <a:rPr lang="fa-IR" dirty="0" smtClean="0">
                <a:cs typeface="B Titr" pitchFamily="2" charset="-78"/>
              </a:rPr>
              <a:t>  می شود و کلسیم یونی محلول و کلسیم فسفات محلول را کاهش می دهد در نتیجه زمان انعقاد طولانی می شود.</a:t>
            </a:r>
          </a:p>
          <a:p>
            <a:pPr>
              <a:lnSpc>
                <a:spcPct val="150000"/>
              </a:lnSpc>
              <a:buNone/>
            </a:pPr>
            <a:endParaRPr lang="fa-IR" dirty="0" smtClean="0">
              <a:cs typeface="B Titr" pitchFamily="2" charset="-78"/>
            </a:endParaRPr>
          </a:p>
          <a:p>
            <a:pPr>
              <a:lnSpc>
                <a:spcPct val="150000"/>
              </a:lnSpc>
              <a:buNone/>
            </a:pPr>
            <a:endParaRPr lang="fa-IR" dirty="0">
              <a:cs typeface="B Titr" pitchFamily="2" charset="-78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fa-IR" sz="4800" dirty="0" smtClean="0">
                <a:cs typeface="B Titr" pitchFamily="2" charset="-78"/>
              </a:rPr>
              <a:t>اولترا فیلتراسیون:</a:t>
            </a:r>
            <a:endParaRPr lang="fa-IR" sz="4800" dirty="0">
              <a:cs typeface="B Titr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578358" indent="-514350" algn="ctr">
              <a:lnSpc>
                <a:spcPct val="120000"/>
              </a:lnSpc>
              <a:buNone/>
            </a:pPr>
            <a:r>
              <a:rPr lang="fa-IR" dirty="0" smtClean="0">
                <a:cs typeface="B Titr" pitchFamily="2" charset="-78"/>
              </a:rPr>
              <a:t>باتوجه به اینکه شیرتغلیظ شده </a:t>
            </a:r>
            <a:r>
              <a:rPr lang="en-US" dirty="0" smtClean="0">
                <a:cs typeface="B Titr" pitchFamily="2" charset="-78"/>
              </a:rPr>
              <a:t>UF</a:t>
            </a:r>
            <a:r>
              <a:rPr lang="fa-IR" dirty="0" smtClean="0">
                <a:cs typeface="B Titr" pitchFamily="2" charset="-78"/>
              </a:rPr>
              <a:t>تحت فرایندشدید حرارتی و اولترافیلتراسیون قرار می گیرد غلظت یون کلسیم در شیر کاهش می یابد</a:t>
            </a:r>
          </a:p>
          <a:p>
            <a:pPr marL="578358" indent="-514350" algn="ctr">
              <a:lnSpc>
                <a:spcPct val="120000"/>
              </a:lnSpc>
              <a:buNone/>
            </a:pPr>
            <a:r>
              <a:rPr lang="fa-IR" dirty="0" smtClean="0">
                <a:cs typeface="B Titr" pitchFamily="2" charset="-78"/>
              </a:rPr>
              <a:t> </a:t>
            </a:r>
          </a:p>
          <a:p>
            <a:pPr marL="578358" indent="-514350" algn="ctr">
              <a:lnSpc>
                <a:spcPct val="120000"/>
              </a:lnSpc>
              <a:buNone/>
            </a:pPr>
            <a:r>
              <a:rPr lang="fa-IR" dirty="0" smtClean="0">
                <a:cs typeface="B Titr" pitchFamily="2" charset="-78"/>
              </a:rPr>
              <a:t>بخشی از یون ها از غشا عبور می کنند وباقی مانده ی یون کلسیم ممکن است مجددا به شکل کلوئیدی درآید</a:t>
            </a:r>
          </a:p>
          <a:p>
            <a:pPr marL="578358" indent="-514350" algn="ctr">
              <a:lnSpc>
                <a:spcPct val="120000"/>
              </a:lnSpc>
              <a:buNone/>
            </a:pPr>
            <a:r>
              <a:rPr lang="fa-IR" dirty="0" smtClean="0">
                <a:cs typeface="B Titr" pitchFamily="2" charset="-78"/>
              </a:rPr>
              <a:t> </a:t>
            </a:r>
          </a:p>
          <a:p>
            <a:pPr marL="578358" indent="-514350" algn="ctr">
              <a:lnSpc>
                <a:spcPct val="120000"/>
              </a:lnSpc>
              <a:buNone/>
            </a:pPr>
            <a:r>
              <a:rPr lang="fa-IR" dirty="0" smtClean="0">
                <a:cs typeface="B Titr" pitchFamily="2" charset="-78"/>
              </a:rPr>
              <a:t>کاهش میزان کلسیم محلول می تواند بر روی شدت واکنش آنزیمی هنگام انعقاد شیر اثر داشته باشد وزمان انعقاد را کوتاه کند.</a:t>
            </a:r>
          </a:p>
          <a:p>
            <a:pPr marL="578358" indent="-514350" algn="ctr">
              <a:lnSpc>
                <a:spcPct val="120000"/>
              </a:lnSpc>
              <a:buNone/>
            </a:pPr>
            <a:r>
              <a:rPr lang="fa-IR" dirty="0" smtClean="0">
                <a:cs typeface="B Titr" pitchFamily="2" charset="-78"/>
              </a:rPr>
              <a:t> </a:t>
            </a:r>
          </a:p>
          <a:p>
            <a:pPr marL="578358" indent="-514350" algn="ctr">
              <a:lnSpc>
                <a:spcPct val="120000"/>
              </a:lnSpc>
              <a:buNone/>
            </a:pPr>
            <a:r>
              <a:rPr lang="fa-IR" dirty="0" smtClean="0">
                <a:cs typeface="B Titr" pitchFamily="2" charset="-78"/>
              </a:rPr>
              <a:t>درنتیجه افزودن کلسیم به شیر,فرایند انعقاد را سرعت می بخشد لذا مرحله تجمع با سرعت بیشتری انجام می شود</a:t>
            </a:r>
          </a:p>
          <a:p>
            <a:pPr marL="578358" indent="-514350">
              <a:buNone/>
            </a:pPr>
            <a:endParaRPr lang="fa-IR" dirty="0">
              <a:cs typeface="B Titr" pitchFamily="2" charset="-78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fa-IR" dirty="0" smtClean="0">
                <a:cs typeface="B Titr" pitchFamily="2" charset="-78"/>
              </a:rPr>
              <a:t>PH:</a:t>
            </a:r>
            <a:endParaRPr lang="fa-IR" dirty="0">
              <a:cs typeface="B Titr" pitchFamily="2" charset="-78"/>
            </a:endParaRPr>
          </a:p>
        </p:txBody>
      </p:sp>
      <p:sp>
        <p:nvSpPr>
          <p:cNvPr id="7" name="Subtitle 2"/>
          <p:cNvSpPr>
            <a:spLocks noGrp="1"/>
          </p:cNvSpPr>
          <p:nvPr>
            <p:ph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marR="0" lvl="0" indent="0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a-IR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cs typeface="B Titr" pitchFamily="2" charset="-78"/>
              </a:rPr>
              <a:t>کاهش PHبار دافعه بین میسل ها را خنثی می کند بنابراین مرحله ی اول و دوم انعقاد در </a:t>
            </a:r>
            <a:r>
              <a:rPr kumimoji="0" lang="en-US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cs typeface="B Titr" pitchFamily="2" charset="-78"/>
              </a:rPr>
              <a:t>pH</a:t>
            </a:r>
            <a:r>
              <a:rPr kumimoji="0" lang="fa-IR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cs typeface="B Titr" pitchFamily="2" charset="-78"/>
              </a:rPr>
              <a:t>پائین سریعتر اتفاق می افتد </a:t>
            </a:r>
          </a:p>
          <a:p>
            <a:pPr marL="0" marR="0" lvl="0" indent="0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a-IR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cs typeface="B Titr" pitchFamily="2" charset="-78"/>
              </a:rPr>
              <a:t>رابطه ای بین کلسیم یونی و </a:t>
            </a:r>
            <a:r>
              <a:rPr kumimoji="0" lang="en-US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cs typeface="B Titr" pitchFamily="2" charset="-78"/>
              </a:rPr>
              <a:t>pH</a:t>
            </a:r>
            <a:r>
              <a:rPr kumimoji="0" lang="fa-IR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cs typeface="B Titr" pitchFamily="2" charset="-78"/>
              </a:rPr>
              <a:t> وجود دارد که معادله ی زیر این ارتباط را تعیین می کند :</a:t>
            </a:r>
          </a:p>
          <a:p>
            <a:pPr marL="0" marR="0" lvl="0" indent="0" algn="l" defTabSz="914400" rtl="1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cs typeface="B Titr" pitchFamily="2" charset="-78"/>
              </a:rPr>
              <a:t> 3Ca</a:t>
            </a:r>
            <a:r>
              <a:rPr kumimoji="0" lang="en-US" b="1" i="0" u="none" strike="noStrike" kern="0" cap="none" spc="0" normalizeH="0" baseline="3000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cs typeface="B Titr" pitchFamily="2" charset="-78"/>
              </a:rPr>
              <a:t>2+</a:t>
            </a:r>
            <a:r>
              <a:rPr kumimoji="0" lang="en-US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cs typeface="B Titr" pitchFamily="2" charset="-78"/>
              </a:rPr>
              <a:t>+ 2Hpo</a:t>
            </a:r>
            <a:r>
              <a:rPr kumimoji="0" lang="en-US" b="1" i="0" u="none" strike="noStrike" kern="0" cap="none" spc="0" normalizeH="0" baseline="-2500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cs typeface="B Titr" pitchFamily="2" charset="-78"/>
              </a:rPr>
              <a:t>4</a:t>
            </a:r>
            <a:r>
              <a:rPr kumimoji="0" lang="en-US" b="1" i="0" u="none" strike="noStrike" kern="0" cap="none" spc="0" normalizeH="0" baseline="3000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cs typeface="B Titr" pitchFamily="2" charset="-78"/>
              </a:rPr>
              <a:t>2-   </a:t>
            </a:r>
            <a:r>
              <a:rPr kumimoji="0" lang="en-US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cs typeface="B Titr" pitchFamily="2" charset="-78"/>
              </a:rPr>
              <a:t>                        Ca</a:t>
            </a:r>
            <a:r>
              <a:rPr kumimoji="0" lang="en-US" b="1" i="0" u="none" strike="noStrike" kern="0" cap="none" spc="0" normalizeH="0" baseline="-2500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cs typeface="B Titr" pitchFamily="2" charset="-78"/>
              </a:rPr>
              <a:t>3</a:t>
            </a:r>
            <a:r>
              <a:rPr kumimoji="0" lang="en-US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cs typeface="B Titr" pitchFamily="2" charset="-78"/>
              </a:rPr>
              <a:t>(Po</a:t>
            </a:r>
            <a:r>
              <a:rPr kumimoji="0" lang="en-US" b="1" i="0" u="none" strike="noStrike" kern="0" cap="none" spc="0" normalizeH="0" baseline="-2500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cs typeface="B Titr" pitchFamily="2" charset="-78"/>
              </a:rPr>
              <a:t>4</a:t>
            </a:r>
            <a:r>
              <a:rPr kumimoji="0" lang="en-US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cs typeface="B Titr" pitchFamily="2" charset="-78"/>
              </a:rPr>
              <a:t>)</a:t>
            </a:r>
            <a:r>
              <a:rPr kumimoji="0" lang="en-US" b="1" i="0" u="none" strike="noStrike" kern="0" cap="none" spc="0" normalizeH="0" baseline="-2500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cs typeface="B Titr" pitchFamily="2" charset="-78"/>
              </a:rPr>
              <a:t>2</a:t>
            </a:r>
            <a:r>
              <a:rPr kumimoji="0" lang="en-US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cs typeface="B Titr" pitchFamily="2" charset="-78"/>
              </a:rPr>
              <a:t> + 2 H</a:t>
            </a:r>
            <a:r>
              <a:rPr kumimoji="0" lang="en-US" b="1" i="0" u="none" strike="noStrike" kern="0" cap="none" spc="0" normalizeH="0" baseline="3000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cs typeface="B Titr" pitchFamily="2" charset="-78"/>
              </a:rPr>
              <a:t>+ </a:t>
            </a:r>
            <a:r>
              <a:rPr kumimoji="0" lang="en-US" b="0" i="0" u="none" strike="noStrike" kern="0" cap="none" spc="0" normalizeH="0" baseline="3000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cs typeface="B Titr" pitchFamily="2" charset="-78"/>
              </a:rPr>
              <a:t>                                  </a:t>
            </a:r>
            <a:endParaRPr kumimoji="0" lang="en-US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cs typeface="B Titr" pitchFamily="2" charset="-78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a-IR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cs typeface="B Titr" pitchFamily="2" charset="-78"/>
            </a:endParaRPr>
          </a:p>
        </p:txBody>
      </p:sp>
      <p:cxnSp>
        <p:nvCxnSpPr>
          <p:cNvPr id="9" name="Straight Arrow Connector 8"/>
          <p:cNvCxnSpPr/>
          <p:nvPr/>
        </p:nvCxnSpPr>
        <p:spPr>
          <a:xfrm>
            <a:off x="2857488" y="4572008"/>
            <a:ext cx="1928826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857232"/>
            <a:ext cx="8229600" cy="55721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en-US" dirty="0" smtClean="0">
                <a:cs typeface="B Titr" pitchFamily="2" charset="-78"/>
              </a:rPr>
              <a:t>CO2</a:t>
            </a:r>
            <a:r>
              <a:rPr lang="fa-IR" dirty="0" smtClean="0">
                <a:cs typeface="B Titr" pitchFamily="2" charset="-78"/>
              </a:rPr>
              <a:t>:</a:t>
            </a:r>
            <a:endParaRPr lang="fa-IR" dirty="0">
              <a:cs typeface="B Titr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lnSpc>
                <a:spcPct val="150000"/>
              </a:lnSpc>
              <a:buNone/>
            </a:pPr>
            <a:r>
              <a:rPr lang="fa-IR" dirty="0" smtClean="0">
                <a:cs typeface="B Titr" pitchFamily="2" charset="-78"/>
              </a:rPr>
              <a:t>افزودن </a:t>
            </a:r>
            <a:r>
              <a:rPr lang="en-US" dirty="0" smtClean="0">
                <a:cs typeface="B Titr" pitchFamily="2" charset="-78"/>
              </a:rPr>
              <a:t>CO2</a:t>
            </a:r>
            <a:r>
              <a:rPr lang="fa-IR" dirty="0" smtClean="0">
                <a:cs typeface="B Titr" pitchFamily="2" charset="-78"/>
              </a:rPr>
              <a:t>یکی از روش هایی است که کیفیت شیر پنیر سازی را بالا میبرد </a:t>
            </a:r>
            <a:endParaRPr lang="en-US" dirty="0" smtClean="0">
              <a:cs typeface="B Titr" pitchFamily="2" charset="-78"/>
            </a:endParaRPr>
          </a:p>
          <a:p>
            <a:pPr>
              <a:lnSpc>
                <a:spcPct val="150000"/>
              </a:lnSpc>
              <a:buNone/>
            </a:pPr>
            <a:r>
              <a:rPr lang="en-US" dirty="0" smtClean="0">
                <a:cs typeface="B Titr" pitchFamily="2" charset="-78"/>
              </a:rPr>
              <a:t>CO2</a:t>
            </a:r>
            <a:r>
              <a:rPr lang="fa-IR" dirty="0" smtClean="0">
                <a:cs typeface="B Titr" pitchFamily="2" charset="-78"/>
              </a:rPr>
              <a:t>به طور طبیعی در شیر وجود دارد اما مقدار زیادی از آن تحت فرایند ها از بین می رود</a:t>
            </a:r>
            <a:endParaRPr lang="en-US" dirty="0" smtClean="0">
              <a:cs typeface="B Titr" pitchFamily="2" charset="-78"/>
            </a:endParaRPr>
          </a:p>
          <a:p>
            <a:pPr>
              <a:lnSpc>
                <a:spcPct val="150000"/>
              </a:lnSpc>
              <a:buNone/>
            </a:pPr>
            <a:r>
              <a:rPr lang="fa-IR" dirty="0" smtClean="0">
                <a:cs typeface="B Titr" pitchFamily="2" charset="-78"/>
              </a:rPr>
              <a:t> افزودن </a:t>
            </a:r>
            <a:r>
              <a:rPr lang="en-US" dirty="0" smtClean="0">
                <a:cs typeface="B Titr" pitchFamily="2" charset="-78"/>
              </a:rPr>
              <a:t>CO2</a:t>
            </a:r>
            <a:r>
              <a:rPr lang="fa-IR" dirty="0" smtClean="0">
                <a:cs typeface="B Titr" pitchFamily="2" charset="-78"/>
              </a:rPr>
              <a:t>باعث کاهشPH شیر می شود کهPHاصلی شیر حدود 0/1 تا 0/3 واحد کاهش پیدا میکند</a:t>
            </a:r>
            <a:endParaRPr lang="en-US" dirty="0" smtClean="0">
              <a:cs typeface="B Titr" pitchFamily="2" charset="-78"/>
            </a:endParaRPr>
          </a:p>
          <a:p>
            <a:pPr>
              <a:lnSpc>
                <a:spcPct val="150000"/>
              </a:lnSpc>
              <a:buNone/>
            </a:pPr>
            <a:r>
              <a:rPr lang="fa-IR" dirty="0" smtClean="0">
                <a:cs typeface="B Titr" pitchFamily="2" charset="-78"/>
              </a:rPr>
              <a:t>این کاهش </a:t>
            </a:r>
            <a:r>
              <a:rPr lang="en-US" dirty="0" smtClean="0">
                <a:cs typeface="B Titr" pitchFamily="2" charset="-78"/>
              </a:rPr>
              <a:t>pH</a:t>
            </a:r>
            <a:r>
              <a:rPr lang="fa-IR" dirty="0" smtClean="0">
                <a:cs typeface="B Titr" pitchFamily="2" charset="-78"/>
              </a:rPr>
              <a:t>باعث کوتاه شدن زمان انعقاد می شود این روش می تواند برای رسیدن به همان زمان انعقاد با مقدار کمتری از رنت مورد استفاده قرار گیرد</a:t>
            </a:r>
          </a:p>
          <a:p>
            <a:pPr>
              <a:lnSpc>
                <a:spcPct val="150000"/>
              </a:lnSpc>
              <a:buNone/>
            </a:pPr>
            <a:endParaRPr lang="fa-IR" dirty="0">
              <a:cs typeface="B Titr" pitchFamily="2" charset="-78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fa-IR" dirty="0" smtClean="0">
                <a:cs typeface="B Titr" pitchFamily="2" charset="-78"/>
              </a:rPr>
              <a:t>طی بررسی های دیگر,عوامل مختلفی برویژگی های انعقاد تاثیر می گذارند</a:t>
            </a:r>
          </a:p>
          <a:p>
            <a:r>
              <a:rPr lang="fa-IR" dirty="0" smtClean="0">
                <a:cs typeface="B Titr" pitchFamily="2" charset="-78"/>
              </a:rPr>
              <a:t>فراکسیون های پروتئین</a:t>
            </a:r>
          </a:p>
          <a:p>
            <a:r>
              <a:rPr lang="fa-IR" dirty="0" smtClean="0">
                <a:cs typeface="B Titr" pitchFamily="2" charset="-78"/>
              </a:rPr>
              <a:t>دوره ی شیر دهی</a:t>
            </a:r>
          </a:p>
          <a:p>
            <a:r>
              <a:rPr lang="fa-IR" dirty="0" smtClean="0">
                <a:cs typeface="B Titr" pitchFamily="2" charset="-78"/>
              </a:rPr>
              <a:t>سلامت دام</a:t>
            </a:r>
          </a:p>
          <a:p>
            <a:r>
              <a:rPr lang="fa-IR" dirty="0" smtClean="0">
                <a:cs typeface="B Titr" pitchFamily="2" charset="-78"/>
              </a:rPr>
              <a:t>فصل و غذای دام</a:t>
            </a:r>
          </a:p>
          <a:p>
            <a:endParaRPr lang="fa-IR" dirty="0">
              <a:cs typeface="B Titr" pitchFamily="2" charset="-78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1472" y="2928934"/>
            <a:ext cx="8229600" cy="1132732"/>
          </a:xfrm>
        </p:spPr>
        <p:txBody>
          <a:bodyPr/>
          <a:lstStyle/>
          <a:p>
            <a:pPr algn="ctr"/>
            <a:r>
              <a:rPr lang="fa-IR" dirty="0" smtClean="0"/>
              <a:t>Non-coagulation milk</a:t>
            </a:r>
            <a:endParaRPr lang="fa-IR" dirty="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4282" y="2500306"/>
            <a:ext cx="8929718" cy="1399032"/>
          </a:xfrm>
        </p:spPr>
        <p:txBody>
          <a:bodyPr>
            <a:normAutofit/>
          </a:bodyPr>
          <a:lstStyle/>
          <a:p>
            <a:pPr algn="ctr"/>
            <a:r>
              <a:rPr lang="fa-IR" sz="4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cs typeface="B Titr" pitchFamily="2" charset="-78"/>
              </a:rPr>
              <a:t>با تشکر فراوان از توجه شما</a:t>
            </a:r>
            <a:endParaRPr lang="fa-IR" sz="48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cs typeface="B Titr" pitchFamily="2" charset="-78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782</TotalTime>
  <Words>856</Words>
  <Application>Microsoft Office PowerPoint</Application>
  <PresentationFormat>On-screen Show (4:3)</PresentationFormat>
  <Paragraphs>87</Paragraphs>
  <Slides>21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2" baseType="lpstr">
      <vt:lpstr>Flow</vt:lpstr>
      <vt:lpstr>به نام خدا</vt:lpstr>
      <vt:lpstr>مقدمه</vt:lpstr>
      <vt:lpstr>پروتئین شیر:</vt:lpstr>
      <vt:lpstr>ساختمان میسل:</vt:lpstr>
      <vt:lpstr>انعقاد شیر:</vt:lpstr>
      <vt:lpstr>انعقاد آنزیمی:</vt:lpstr>
      <vt:lpstr>PowerPoint Presentation</vt:lpstr>
      <vt:lpstr>انعقاد اسیدی:</vt:lpstr>
      <vt:lpstr>برای تعیین خصوصیات انعقاد شیر پارامترهای زیر را اندازه گیری می کنند:</vt:lpstr>
      <vt:lpstr>فاکتور های موثر در انعقاد شیر :</vt:lpstr>
      <vt:lpstr>مراحل تولید پنیر:</vt:lpstr>
      <vt:lpstr>PowerPoint Presentation</vt:lpstr>
      <vt:lpstr>CaCl2:</vt:lpstr>
      <vt:lpstr>تاثیر پاستوریزاسیون روی انعقاد لخته:</vt:lpstr>
      <vt:lpstr>اولترا فیلتراسیون:</vt:lpstr>
      <vt:lpstr>PH:</vt:lpstr>
      <vt:lpstr>PowerPoint Presentation</vt:lpstr>
      <vt:lpstr>CO2:</vt:lpstr>
      <vt:lpstr>PowerPoint Presentation</vt:lpstr>
      <vt:lpstr>Non-coagulation milk</vt:lpstr>
      <vt:lpstr>با تشکر فراوان از توجه شما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به نام خدا</dc:title>
  <dc:creator>Dell</dc:creator>
  <cp:lastModifiedBy>Windows User</cp:lastModifiedBy>
  <cp:revision>94</cp:revision>
  <dcterms:created xsi:type="dcterms:W3CDTF">2010-12-28T21:35:01Z</dcterms:created>
  <dcterms:modified xsi:type="dcterms:W3CDTF">2018-05-23T12:51:03Z</dcterms:modified>
</cp:coreProperties>
</file>