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9" r:id="rId2"/>
    <p:sldId id="256" r:id="rId3"/>
    <p:sldId id="258" r:id="rId4"/>
    <p:sldId id="259" r:id="rId5"/>
    <p:sldId id="260" r:id="rId6"/>
    <p:sldId id="261" r:id="rId7"/>
    <p:sldId id="262" r:id="rId8"/>
    <p:sldId id="267" r:id="rId9"/>
    <p:sldId id="263" r:id="rId10"/>
    <p:sldId id="264" r:id="rId11"/>
    <p:sldId id="265" r:id="rId12"/>
    <p:sldId id="270" r:id="rId13"/>
    <p:sldId id="268" r:id="rId14"/>
    <p:sldId id="266"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5/21/2020</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daneshnameh.roshd.ir/mavara/mavara-index.php?page=%DA%AF%D8%A7%D8%B2"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8807" y="3365767"/>
            <a:ext cx="8534400" cy="1507067"/>
          </a:xfrm>
        </p:spPr>
        <p:txBody>
          <a:bodyPr>
            <a:normAutofit fontScale="90000"/>
          </a:bodyPr>
          <a:lstStyle/>
          <a:p>
            <a:pPr algn="r"/>
            <a:r>
              <a:rPr lang="fa-IR" dirty="0" smtClean="0">
                <a:solidFill>
                  <a:schemeClr val="bg1"/>
                </a:solidFill>
                <a:latin typeface="Arial" panose="020B0604020202020204" pitchFamily="34" charset="0"/>
                <a:cs typeface="Arial" panose="020B0604020202020204" pitchFamily="34" charset="0"/>
              </a:rPr>
              <a:t>عنوان مقاله:</a:t>
            </a:r>
            <a:r>
              <a:rPr lang="fa-IR" dirty="0" smtClean="0">
                <a:solidFill>
                  <a:schemeClr val="accent6"/>
                </a:solidFill>
                <a:latin typeface="Arial" panose="020B0604020202020204" pitchFamily="34" charset="0"/>
                <a:cs typeface="Arial" panose="020B0604020202020204" pitchFamily="34" charset="0"/>
              </a:rPr>
              <a:t>آتشفشان و مدیریت بحران</a:t>
            </a:r>
            <a:r>
              <a:rPr lang="fa-IR" dirty="0" smtClean="0">
                <a:latin typeface="Arial" panose="020B0604020202020204" pitchFamily="34" charset="0"/>
                <a:cs typeface="Arial" panose="020B0604020202020204" pitchFamily="34" charset="0"/>
              </a:rPr>
              <a:t/>
            </a:r>
            <a:br>
              <a:rPr lang="fa-IR" dirty="0" smtClean="0">
                <a:latin typeface="Arial" panose="020B0604020202020204" pitchFamily="34" charset="0"/>
                <a:cs typeface="Arial" panose="020B0604020202020204" pitchFamily="34" charset="0"/>
              </a:rPr>
            </a:br>
            <a:r>
              <a:rPr lang="fa-IR" dirty="0" smtClean="0">
                <a:latin typeface="Arial" panose="020B0604020202020204" pitchFamily="34" charset="0"/>
                <a:cs typeface="Arial" panose="020B0604020202020204" pitchFamily="34" charset="0"/>
              </a:rPr>
              <a:t/>
            </a:r>
            <a:br>
              <a:rPr lang="fa-IR"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4209124" y="347865"/>
            <a:ext cx="3773751" cy="963251"/>
          </a:xfrm>
          <a:prstGeom prst="rect">
            <a:avLst/>
          </a:prstGeom>
        </p:spPr>
      </p:pic>
    </p:spTree>
    <p:extLst>
      <p:ext uri="{BB962C8B-B14F-4D97-AF65-F5344CB8AC3E}">
        <p14:creationId xmlns:p14="http://schemas.microsoft.com/office/powerpoint/2010/main" val="59811748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589" y="-2939142"/>
            <a:ext cx="11320554" cy="3526971"/>
          </a:xfrm>
        </p:spPr>
        <p:txBody>
          <a:bodyPr>
            <a:normAutofit/>
          </a:bodyPr>
          <a:lstStyle/>
          <a:p>
            <a:pPr algn="r"/>
            <a:r>
              <a:rPr lang="fa-IR" sz="2800" b="1" i="1" dirty="0" smtClean="0">
                <a:solidFill>
                  <a:schemeClr val="bg1"/>
                </a:solidFill>
              </a:rPr>
              <a:t>مدیریت بحران در فاجعه انفجار اتشفشان ها</a:t>
            </a:r>
            <a:endParaRPr lang="en-US" sz="2800" b="1" i="1" dirty="0">
              <a:solidFill>
                <a:schemeClr val="bg1"/>
              </a:solidFill>
            </a:endParaRPr>
          </a:p>
        </p:txBody>
      </p:sp>
      <p:sp>
        <p:nvSpPr>
          <p:cNvPr id="3" name="Subtitle 2"/>
          <p:cNvSpPr>
            <a:spLocks noGrp="1"/>
          </p:cNvSpPr>
          <p:nvPr>
            <p:ph type="subTitle" idx="1"/>
          </p:nvPr>
        </p:nvSpPr>
        <p:spPr>
          <a:xfrm>
            <a:off x="762589" y="1149533"/>
            <a:ext cx="11320554" cy="4667794"/>
          </a:xfrm>
        </p:spPr>
        <p:txBody>
          <a:bodyPr>
            <a:normAutofit/>
          </a:bodyPr>
          <a:lstStyle/>
          <a:p>
            <a:pPr algn="r"/>
            <a:r>
              <a:rPr lang="ar-SA" sz="2000" dirty="0">
                <a:solidFill>
                  <a:schemeClr val="accent6"/>
                </a:solidFill>
                <a:cs typeface="+mj-cs"/>
              </a:rPr>
              <a:t>خروج مواد ماگما از شکافهای پوسته زمین بصورت مذاب عمل آتشفشان نامیده </a:t>
            </a:r>
            <a:r>
              <a:rPr lang="ar-SA" sz="2000" dirty="0" smtClean="0">
                <a:solidFill>
                  <a:schemeClr val="accent6"/>
                </a:solidFill>
                <a:cs typeface="+mj-cs"/>
              </a:rPr>
              <a:t>میشود</a:t>
            </a:r>
            <a:endParaRPr lang="fa-IR" sz="2000" dirty="0" smtClean="0">
              <a:solidFill>
                <a:schemeClr val="accent6"/>
              </a:solidFill>
              <a:cs typeface="+mj-cs"/>
            </a:endParaRPr>
          </a:p>
          <a:p>
            <a:pPr algn="r"/>
            <a:r>
              <a:rPr lang="fa-IR" sz="2000" b="1" dirty="0" smtClean="0">
                <a:solidFill>
                  <a:schemeClr val="bg1"/>
                </a:solidFill>
                <a:cs typeface="+mj-cs"/>
              </a:rPr>
              <a:t>مواد اتشفشانی:</a:t>
            </a:r>
          </a:p>
          <a:p>
            <a:pPr algn="r"/>
            <a:r>
              <a:rPr lang="ar-SA" sz="2000" dirty="0">
                <a:solidFill>
                  <a:schemeClr val="accent6"/>
                </a:solidFill>
              </a:rPr>
              <a:t>ترکیبات مختلفی از مواد آتشفشانی با انرژیهای مختلف از کوههای آتشفشانی خارج می شوند که عبارت اند از گدازه ها، مواد آذر آواری،خاکستر و گازها</a:t>
            </a:r>
            <a:r>
              <a:rPr lang="ar-SA" sz="2000" dirty="0" smtClean="0">
                <a:solidFill>
                  <a:schemeClr val="accent6"/>
                </a:solidFill>
              </a:rPr>
              <a:t>.</a:t>
            </a:r>
            <a:endParaRPr lang="fa-IR" sz="2000" dirty="0" smtClean="0">
              <a:solidFill>
                <a:schemeClr val="accent6"/>
              </a:solidFill>
            </a:endParaRPr>
          </a:p>
          <a:p>
            <a:pPr algn="r"/>
            <a:endParaRPr lang="en-US" b="1" dirty="0" smtClean="0">
              <a:solidFill>
                <a:schemeClr val="accent6"/>
              </a:solidFill>
            </a:endParaRPr>
          </a:p>
          <a:p>
            <a:pPr algn="r"/>
            <a:r>
              <a:rPr lang="ar-SA" dirty="0" smtClean="0">
                <a:solidFill>
                  <a:schemeClr val="accent6"/>
                </a:solidFill>
              </a:rPr>
              <a:t>بر </a:t>
            </a:r>
            <a:r>
              <a:rPr lang="ar-SA" dirty="0">
                <a:solidFill>
                  <a:schemeClr val="accent6"/>
                </a:solidFill>
              </a:rPr>
              <a:t>اثر فعالیتهای آتشفشانی حجم زیادی از خاکسترهای ریز چندین کیلومترحتی هزاران کیلومتر دورتر به هوا پرتاب می شونند و درنواحی دوردست فرود می ایند . حتی ممکن است کوچکترین ذرات غبار،ماهها در هوا معلق بمانند</a:t>
            </a:r>
            <a:r>
              <a:rPr lang="ar-SA" dirty="0" smtClean="0">
                <a:solidFill>
                  <a:schemeClr val="accent6"/>
                </a:solidFill>
              </a:rPr>
              <a:t>.</a:t>
            </a:r>
            <a:endParaRPr lang="en-US" dirty="0" smtClean="0">
              <a:solidFill>
                <a:schemeClr val="accent6"/>
              </a:solidFill>
            </a:endParaRPr>
          </a:p>
          <a:p>
            <a:pPr algn="r"/>
            <a:r>
              <a:rPr lang="ar-SA" dirty="0">
                <a:solidFill>
                  <a:schemeClr val="accent6"/>
                </a:solidFill>
              </a:rPr>
              <a:t>ابرهای متشکل از ذرات بخار و خاکسترها تاثیرات طولانی مدتی بر اتمسفر و اقلیم آب و هوایی </a:t>
            </a:r>
            <a:r>
              <a:rPr lang="ar-SA" dirty="0" smtClean="0">
                <a:solidFill>
                  <a:schemeClr val="accent6"/>
                </a:solidFill>
              </a:rPr>
              <a:t>ب</a:t>
            </a:r>
            <a:r>
              <a:rPr lang="fa-IR" dirty="0" smtClean="0">
                <a:solidFill>
                  <a:schemeClr val="accent6"/>
                </a:solidFill>
              </a:rPr>
              <a:t>ه جا میگذارند.</a:t>
            </a:r>
          </a:p>
          <a:p>
            <a:pPr algn="r"/>
            <a:endParaRPr lang="fa-IR" sz="2000" b="1" dirty="0" smtClean="0">
              <a:solidFill>
                <a:schemeClr val="accent6"/>
              </a:solidFill>
            </a:endParaRPr>
          </a:p>
        </p:txBody>
      </p:sp>
    </p:spTree>
    <p:extLst>
      <p:ext uri="{BB962C8B-B14F-4D97-AF65-F5344CB8AC3E}">
        <p14:creationId xmlns:p14="http://schemas.microsoft.com/office/powerpoint/2010/main" val="415159288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617515" y="3364268"/>
            <a:ext cx="9413375" cy="2415178"/>
          </a:xfrm>
        </p:spPr>
        <p:txBody>
          <a:bodyPr>
            <a:normAutofit/>
          </a:bodyPr>
          <a:lstStyle/>
          <a:p>
            <a:pPr algn="r">
              <a:lnSpc>
                <a:spcPct val="150000"/>
              </a:lnSpc>
            </a:pPr>
            <a:r>
              <a:rPr lang="ar-SA" sz="2000" dirty="0">
                <a:solidFill>
                  <a:schemeClr val="accent6"/>
                </a:solidFill>
              </a:rPr>
              <a:t>شاخص‌ترین آتشفشان چینه‌ای کواترنری ایران است. تاریخ فعالیت این آتشفشان بخوبی شناخته نشده و مخروط آن استراتو ولکانی است که ارتفاع آن از سطح دریا 5670 متر ( 5611 متر وزیری ، 1362 ) ولی از زمینهای اطراف 1600 متر تا 2000 متر است. مخروط آن منظم و روی کوههای فراسایش یافته‌ای که در حدود 3500 متر از سطح دریا ارتفاع دارند واقع است</a:t>
            </a:r>
            <a:endParaRPr lang="en-US" sz="2000" dirty="0">
              <a:solidFill>
                <a:schemeClr val="accent6"/>
              </a:solidFill>
            </a:endParaRPr>
          </a:p>
        </p:txBody>
      </p:sp>
      <p:sp>
        <p:nvSpPr>
          <p:cNvPr id="4" name="Rectangle 1"/>
          <p:cNvSpPr>
            <a:spLocks noGrp="1" noChangeArrowheads="1"/>
          </p:cNvSpPr>
          <p:nvPr>
            <p:ph type="title"/>
          </p:nvPr>
        </p:nvSpPr>
        <p:spPr bwMode="auto">
          <a:xfrm>
            <a:off x="7677271" y="160713"/>
            <a:ext cx="4353619"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fa-IR" altLang="en-US"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rPr>
              <a:t>آتشفشانهای مهم ایران</a:t>
            </a:r>
            <a:endParaRPr kumimoji="0" lang="en-US" altLang="en-US" sz="2400" b="0" i="0" u="none" strike="noStrike" cap="none" normalizeH="0" baseline="0" dirty="0" smtClean="0">
              <a:ln>
                <a:noFill/>
              </a:ln>
              <a:solidFill>
                <a:schemeClr val="bg1"/>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altLang="en-US" sz="280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دماوند</a:t>
            </a:r>
            <a:r>
              <a:rPr kumimoji="0" lang="fa-IR" altLang="en-US" sz="2400" i="0" u="none" strike="noStrike" cap="none" normalizeH="0" baseline="0" dirty="0" smtClean="0">
                <a:ln>
                  <a:noFill/>
                </a:ln>
                <a:solidFill>
                  <a:schemeClr val="accent6"/>
                </a:solidFill>
                <a:effectLst/>
                <a:cs typeface="Arial" panose="020B0604020202020204" pitchFamily="34" charset="0"/>
              </a:rPr>
              <a:t> </a:t>
            </a:r>
            <a:endParaRPr kumimoji="0" lang="fa-IR" altLang="en-US" sz="400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altLang="en-US" sz="280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تفتان</a:t>
            </a:r>
            <a:r>
              <a:rPr kumimoji="0" lang="fa-IR" altLang="en-US" sz="2400" i="0" u="none" strike="noStrike" cap="none" normalizeH="0" baseline="0" dirty="0" smtClean="0">
                <a:ln>
                  <a:noFill/>
                </a:ln>
                <a:solidFill>
                  <a:schemeClr val="accent6"/>
                </a:solidFill>
                <a:effectLst/>
                <a:cs typeface="Arial" panose="020B0604020202020204" pitchFamily="34" charset="0"/>
              </a:rPr>
              <a:t> </a:t>
            </a:r>
            <a:endParaRPr kumimoji="0" lang="fa-IR" altLang="en-US" sz="400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altLang="en-US" sz="280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سهند</a:t>
            </a:r>
            <a:r>
              <a:rPr kumimoji="0" lang="fa-IR" altLang="en-US" sz="2400" i="0" u="none" strike="noStrike" cap="none" normalizeH="0" baseline="0" dirty="0" smtClean="0">
                <a:ln>
                  <a:noFill/>
                </a:ln>
                <a:solidFill>
                  <a:schemeClr val="accent6"/>
                </a:solidFill>
                <a:effectLst/>
                <a:cs typeface="Arial" panose="020B0604020202020204" pitchFamily="34" charset="0"/>
              </a:rPr>
              <a:t> </a:t>
            </a:r>
            <a:endParaRPr kumimoji="0" lang="fa-IR" altLang="en-US" sz="400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altLang="en-US" sz="280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سبلان</a:t>
            </a:r>
            <a:r>
              <a:rPr kumimoji="0" lang="fa-IR" altLang="en-US" sz="2400" i="0" u="none" strike="noStrike" cap="none" normalizeH="0" baseline="0" dirty="0" smtClean="0">
                <a:ln>
                  <a:noFill/>
                </a:ln>
                <a:solidFill>
                  <a:schemeClr val="accent6"/>
                </a:solidFill>
                <a:effectLst/>
                <a:cs typeface="Arial" panose="020B0604020202020204" pitchFamily="34" charset="0"/>
              </a:rPr>
              <a:t> </a:t>
            </a:r>
            <a:endParaRPr kumimoji="0" lang="fa-IR" altLang="en-US" sz="400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altLang="en-US" sz="280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بزمان</a:t>
            </a:r>
            <a:endParaRPr kumimoji="0" lang="en-US" altLang="en-US" sz="2400" i="0" u="none" strike="noStrike" cap="none" normalizeH="0" baseline="0" dirty="0" smtClean="0">
              <a:ln>
                <a:noFill/>
              </a:ln>
              <a:solidFill>
                <a:schemeClr val="accent6"/>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fa-IR" altLang="en-US"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rPr>
              <a:t>اتشفشان دماوند:</a:t>
            </a:r>
            <a:endParaRPr kumimoji="0" lang="en-US" altLang="en-US"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85196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91000" y="117566"/>
            <a:ext cx="8001000" cy="2971801"/>
          </a:xfrm>
        </p:spPr>
        <p:txBody>
          <a:bodyPr>
            <a:noAutofit/>
          </a:bodyPr>
          <a:lstStyle/>
          <a:p>
            <a:pPr algn="r"/>
            <a:r>
              <a:rPr lang="fa-IR" sz="2400" dirty="0" smtClean="0">
                <a:solidFill>
                  <a:schemeClr val="bg1"/>
                </a:solidFill>
              </a:rPr>
              <a:t> </a:t>
            </a:r>
            <a:r>
              <a:rPr lang="fa-IR" sz="2400" b="1" dirty="0" smtClean="0">
                <a:solidFill>
                  <a:schemeClr val="bg1"/>
                </a:solidFill>
              </a:rPr>
              <a:t>نمونه‌ای </a:t>
            </a:r>
            <a:r>
              <a:rPr lang="fa-IR" sz="2400" b="1" dirty="0">
                <a:solidFill>
                  <a:schemeClr val="bg1"/>
                </a:solidFill>
              </a:rPr>
              <a:t>از فورانهای مهم </a:t>
            </a:r>
            <a:r>
              <a:rPr lang="fa-IR" sz="2400" b="1" dirty="0" smtClean="0">
                <a:solidFill>
                  <a:schemeClr val="bg1"/>
                </a:solidFill>
              </a:rPr>
              <a:t>دنیا:</a:t>
            </a:r>
            <a:r>
              <a:rPr lang="fa-IR" sz="2400" dirty="0"/>
              <a:t/>
            </a:r>
            <a:br>
              <a:rPr lang="fa-IR" sz="2400" dirty="0"/>
            </a:br>
            <a:r>
              <a:rPr lang="fa-IR" sz="2400" dirty="0" smtClean="0"/>
              <a:t/>
            </a:r>
            <a:br>
              <a:rPr lang="fa-IR" sz="2400" dirty="0" smtClean="0"/>
            </a:br>
            <a:r>
              <a:rPr lang="fa-IR" sz="2400" dirty="0" smtClean="0"/>
              <a:t> </a:t>
            </a:r>
            <a:r>
              <a:rPr lang="fa-IR" sz="2400" dirty="0" smtClean="0">
                <a:solidFill>
                  <a:schemeClr val="accent6"/>
                </a:solidFill>
              </a:rPr>
              <a:t>آتشفشان </a:t>
            </a:r>
            <a:r>
              <a:rPr lang="fa-IR" sz="2400" dirty="0">
                <a:solidFill>
                  <a:schemeClr val="accent6"/>
                </a:solidFill>
              </a:rPr>
              <a:t>وزوو</a:t>
            </a:r>
            <a:br>
              <a:rPr lang="fa-IR" sz="2400" dirty="0">
                <a:solidFill>
                  <a:schemeClr val="accent6"/>
                </a:solidFill>
              </a:rPr>
            </a:br>
            <a:r>
              <a:rPr lang="fa-IR" sz="2400" dirty="0">
                <a:solidFill>
                  <a:schemeClr val="accent6"/>
                </a:solidFill>
              </a:rPr>
              <a:t> </a:t>
            </a:r>
            <a:r>
              <a:rPr lang="fa-IR" sz="2400" dirty="0" smtClean="0">
                <a:solidFill>
                  <a:schemeClr val="accent6"/>
                </a:solidFill>
              </a:rPr>
              <a:t>آتشفشان </a:t>
            </a:r>
            <a:r>
              <a:rPr lang="fa-IR" sz="2400" dirty="0">
                <a:solidFill>
                  <a:schemeClr val="accent6"/>
                </a:solidFill>
              </a:rPr>
              <a:t>مونالوآ</a:t>
            </a:r>
            <a:br>
              <a:rPr lang="fa-IR" sz="2400" dirty="0">
                <a:solidFill>
                  <a:schemeClr val="accent6"/>
                </a:solidFill>
              </a:rPr>
            </a:br>
            <a:r>
              <a:rPr lang="fa-IR" sz="2400" dirty="0">
                <a:solidFill>
                  <a:schemeClr val="accent6"/>
                </a:solidFill>
              </a:rPr>
              <a:t> </a:t>
            </a:r>
            <a:r>
              <a:rPr lang="fa-IR" sz="2400" dirty="0" smtClean="0">
                <a:solidFill>
                  <a:schemeClr val="accent6"/>
                </a:solidFill>
              </a:rPr>
              <a:t>آتشفشان </a:t>
            </a:r>
            <a:r>
              <a:rPr lang="fa-IR" sz="2400" dirty="0">
                <a:solidFill>
                  <a:schemeClr val="accent6"/>
                </a:solidFill>
              </a:rPr>
              <a:t>پله</a:t>
            </a:r>
            <a:br>
              <a:rPr lang="fa-IR" sz="2400" dirty="0">
                <a:solidFill>
                  <a:schemeClr val="accent6"/>
                </a:solidFill>
              </a:rPr>
            </a:br>
            <a:r>
              <a:rPr lang="fa-IR" sz="2400" dirty="0">
                <a:solidFill>
                  <a:schemeClr val="accent6"/>
                </a:solidFill>
              </a:rPr>
              <a:t> </a:t>
            </a:r>
            <a:r>
              <a:rPr lang="fa-IR" sz="2400" dirty="0" smtClean="0">
                <a:solidFill>
                  <a:schemeClr val="accent6"/>
                </a:solidFill>
              </a:rPr>
              <a:t>آتشفشان </a:t>
            </a:r>
            <a:r>
              <a:rPr lang="fa-IR" sz="2400" dirty="0">
                <a:solidFill>
                  <a:schemeClr val="accent6"/>
                </a:solidFill>
              </a:rPr>
              <a:t>بزیمیانی</a:t>
            </a:r>
            <a:br>
              <a:rPr lang="fa-IR" sz="2400" dirty="0">
                <a:solidFill>
                  <a:schemeClr val="accent6"/>
                </a:solidFill>
              </a:rPr>
            </a:br>
            <a:r>
              <a:rPr lang="fa-IR" sz="2400" dirty="0">
                <a:solidFill>
                  <a:schemeClr val="accent6"/>
                </a:solidFill>
              </a:rPr>
              <a:t> </a:t>
            </a:r>
            <a:r>
              <a:rPr lang="fa-IR" sz="2400" dirty="0" smtClean="0">
                <a:solidFill>
                  <a:schemeClr val="accent6"/>
                </a:solidFill>
              </a:rPr>
              <a:t>آتشفشان </a:t>
            </a:r>
            <a:r>
              <a:rPr lang="fa-IR" sz="2400" dirty="0">
                <a:solidFill>
                  <a:schemeClr val="accent6"/>
                </a:solidFill>
              </a:rPr>
              <a:t>پاری کوتین در مکزیک</a:t>
            </a:r>
            <a:br>
              <a:rPr lang="fa-IR" sz="2400" dirty="0">
                <a:solidFill>
                  <a:schemeClr val="accent6"/>
                </a:solidFill>
              </a:rPr>
            </a:br>
            <a:r>
              <a:rPr lang="fa-IR" sz="2400" dirty="0">
                <a:solidFill>
                  <a:schemeClr val="accent6"/>
                </a:solidFill>
              </a:rPr>
              <a:t> </a:t>
            </a:r>
            <a:r>
              <a:rPr lang="fa-IR" sz="2400" dirty="0" smtClean="0">
                <a:solidFill>
                  <a:schemeClr val="accent6"/>
                </a:solidFill>
              </a:rPr>
              <a:t>آتشفشان </a:t>
            </a:r>
            <a:r>
              <a:rPr lang="fa-IR" sz="2400" dirty="0">
                <a:solidFill>
                  <a:schemeClr val="accent6"/>
                </a:solidFill>
              </a:rPr>
              <a:t>نست هلن</a:t>
            </a:r>
            <a:endParaRPr lang="en-US" sz="2400" dirty="0">
              <a:solidFill>
                <a:schemeClr val="accent6"/>
              </a:solidFill>
            </a:endParaRPr>
          </a:p>
        </p:txBody>
      </p:sp>
      <p:sp>
        <p:nvSpPr>
          <p:cNvPr id="3" name="Subtitle 2"/>
          <p:cNvSpPr>
            <a:spLocks noGrp="1"/>
          </p:cNvSpPr>
          <p:nvPr>
            <p:ph type="subTitle" idx="1"/>
          </p:nvPr>
        </p:nvSpPr>
        <p:spPr>
          <a:xfrm>
            <a:off x="684212" y="3226527"/>
            <a:ext cx="11359742" cy="2564674"/>
          </a:xfrm>
        </p:spPr>
        <p:txBody>
          <a:bodyPr>
            <a:normAutofit/>
          </a:bodyPr>
          <a:lstStyle/>
          <a:p>
            <a:pPr algn="r"/>
            <a:r>
              <a:rPr lang="ar-SA" b="1" dirty="0">
                <a:solidFill>
                  <a:schemeClr val="bg1"/>
                </a:solidFill>
              </a:rPr>
              <a:t>علت ایجاد آتشفشان</a:t>
            </a:r>
            <a:r>
              <a:rPr lang="ar-SA" b="1" dirty="0" smtClean="0">
                <a:solidFill>
                  <a:schemeClr val="bg1"/>
                </a:solidFill>
              </a:rPr>
              <a:t>:</a:t>
            </a:r>
            <a:endParaRPr lang="fa-IR" b="1" dirty="0" smtClean="0">
              <a:solidFill>
                <a:schemeClr val="bg1"/>
              </a:solidFill>
            </a:endParaRPr>
          </a:p>
          <a:p>
            <a:pPr algn="r"/>
            <a:r>
              <a:rPr lang="ar-SA" dirty="0">
                <a:solidFill>
                  <a:schemeClr val="accent6"/>
                </a:solidFill>
              </a:rPr>
              <a:t>مواد موجود در ماگما بعلت حرارت زیادی که دارند گداخته اند و میخواهند بصورت مذاب در آیند که در اینصورت به حجم آنها افزوده خواهد شد ولی پوسته زمین بعلت جامد بودن مانع از این افزایش حجم میشود بنابراین این مواد بر پوسته زمین فشار وارد میکنند و در واقع جدالی بین ماگما و پوسته زمین وجود دارد که این فشارها باعث ایجاد زلزله گسل و عمل آتشفشان میشوند.</a:t>
            </a:r>
            <a:endParaRPr lang="en-US" dirty="0">
              <a:solidFill>
                <a:schemeClr val="accent6"/>
              </a:solidFill>
            </a:endParaRPr>
          </a:p>
        </p:txBody>
      </p:sp>
    </p:spTree>
    <p:extLst>
      <p:ext uri="{BB962C8B-B14F-4D97-AF65-F5344CB8AC3E}">
        <p14:creationId xmlns:p14="http://schemas.microsoft.com/office/powerpoint/2010/main" val="3536233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7600" y="2449527"/>
            <a:ext cx="8534400" cy="1507067"/>
          </a:xfrm>
        </p:spPr>
        <p:txBody>
          <a:bodyPr>
            <a:noAutofit/>
          </a:bodyPr>
          <a:lstStyle/>
          <a:p>
            <a:pPr algn="r"/>
            <a:r>
              <a:rPr lang="fa-IR" sz="2400" b="1" dirty="0">
                <a:solidFill>
                  <a:schemeClr val="bg1"/>
                </a:solidFill>
              </a:rPr>
              <a:t>اقسام </a:t>
            </a:r>
            <a:r>
              <a:rPr lang="fa-IR" sz="2400" b="1" dirty="0" smtClean="0">
                <a:solidFill>
                  <a:schemeClr val="bg1"/>
                </a:solidFill>
              </a:rPr>
              <a:t>آتشفشانها:</a:t>
            </a:r>
            <a:r>
              <a:rPr lang="fa-IR" sz="2400" dirty="0"/>
              <a:t/>
            </a:r>
            <a:br>
              <a:rPr lang="fa-IR" sz="2400" dirty="0"/>
            </a:br>
            <a:r>
              <a:rPr lang="fa-IR" sz="2400" dirty="0"/>
              <a:t/>
            </a:r>
            <a:br>
              <a:rPr lang="fa-IR" sz="2400" dirty="0"/>
            </a:br>
            <a:r>
              <a:rPr lang="fa-IR" sz="2400" dirty="0" smtClean="0"/>
              <a:t> </a:t>
            </a:r>
            <a:r>
              <a:rPr lang="fa-IR" sz="2400" dirty="0">
                <a:solidFill>
                  <a:schemeClr val="bg1"/>
                </a:solidFill>
              </a:rPr>
              <a:t>آتشفشانهای نقطه‌ای </a:t>
            </a:r>
            <a:r>
              <a:rPr lang="fa-IR" sz="2400" dirty="0">
                <a:solidFill>
                  <a:schemeClr val="accent6"/>
                </a:solidFill>
              </a:rPr>
              <a:t>که مواد گداخته از یک محل بیرون می‌آید (آتشفشان نوع مرکزی</a:t>
            </a:r>
            <a:r>
              <a:rPr lang="fa-IR" sz="2400" dirty="0" smtClean="0">
                <a:solidFill>
                  <a:schemeClr val="accent6"/>
                </a:solidFill>
              </a:rPr>
              <a:t>).</a:t>
            </a:r>
            <a:br>
              <a:rPr lang="fa-IR" sz="2400" dirty="0" smtClean="0">
                <a:solidFill>
                  <a:schemeClr val="accent6"/>
                </a:solidFill>
              </a:rPr>
            </a:br>
            <a:r>
              <a:rPr lang="fa-IR" sz="2400" dirty="0" smtClean="0">
                <a:solidFill>
                  <a:schemeClr val="accent6"/>
                </a:solidFill>
              </a:rPr>
              <a:t> </a:t>
            </a:r>
            <a:r>
              <a:rPr lang="fa-IR" sz="2400" dirty="0" smtClean="0"/>
              <a:t/>
            </a:r>
            <a:br>
              <a:rPr lang="fa-IR" sz="2400" dirty="0" smtClean="0"/>
            </a:br>
            <a:r>
              <a:rPr lang="fa-IR" sz="2400" dirty="0" smtClean="0">
                <a:solidFill>
                  <a:schemeClr val="bg1"/>
                </a:solidFill>
              </a:rPr>
              <a:t>انواع </a:t>
            </a:r>
            <a:r>
              <a:rPr lang="fa-IR" sz="2400" dirty="0">
                <a:solidFill>
                  <a:schemeClr val="bg1"/>
                </a:solidFill>
              </a:rPr>
              <a:t>آتشفشانهای نقطهای عبارتند از:</a:t>
            </a:r>
            <a:r>
              <a:rPr lang="fa-IR" sz="2400" dirty="0">
                <a:solidFill>
                  <a:schemeClr val="accent6"/>
                </a:solidFill>
              </a:rPr>
              <a:t/>
            </a:r>
            <a:br>
              <a:rPr lang="fa-IR" sz="2400" dirty="0">
                <a:solidFill>
                  <a:schemeClr val="accent6"/>
                </a:solidFill>
              </a:rPr>
            </a:br>
            <a:r>
              <a:rPr lang="fa-IR" sz="2400" dirty="0" smtClean="0">
                <a:solidFill>
                  <a:schemeClr val="accent6"/>
                </a:solidFill>
              </a:rPr>
              <a:t>آتشفشانهای </a:t>
            </a:r>
            <a:r>
              <a:rPr lang="fa-IR" sz="2400" dirty="0">
                <a:solidFill>
                  <a:schemeClr val="accent6"/>
                </a:solidFill>
              </a:rPr>
              <a:t>نوع هاوایی یا سپری</a:t>
            </a:r>
            <a:br>
              <a:rPr lang="fa-IR" sz="2400" dirty="0">
                <a:solidFill>
                  <a:schemeClr val="accent6"/>
                </a:solidFill>
              </a:rPr>
            </a:br>
            <a:r>
              <a:rPr lang="fa-IR" sz="2400" dirty="0" smtClean="0">
                <a:solidFill>
                  <a:schemeClr val="accent6"/>
                </a:solidFill>
              </a:rPr>
              <a:t>آتشفشانهای </a:t>
            </a:r>
            <a:r>
              <a:rPr lang="fa-IR" sz="2400" dirty="0">
                <a:solidFill>
                  <a:schemeClr val="accent6"/>
                </a:solidFill>
              </a:rPr>
              <a:t>نوع استرومبولی</a:t>
            </a:r>
            <a:br>
              <a:rPr lang="fa-IR" sz="2400" dirty="0">
                <a:solidFill>
                  <a:schemeClr val="accent6"/>
                </a:solidFill>
              </a:rPr>
            </a:br>
            <a:r>
              <a:rPr lang="fa-IR" sz="2400" dirty="0" smtClean="0">
                <a:solidFill>
                  <a:schemeClr val="accent6"/>
                </a:solidFill>
              </a:rPr>
              <a:t>آتشفشانهایی </a:t>
            </a:r>
            <a:r>
              <a:rPr lang="fa-IR" sz="2400" dirty="0">
                <a:solidFill>
                  <a:schemeClr val="accent6"/>
                </a:solidFill>
              </a:rPr>
              <a:t>پرکابی</a:t>
            </a:r>
            <a:br>
              <a:rPr lang="fa-IR" sz="2400" dirty="0">
                <a:solidFill>
                  <a:schemeClr val="accent6"/>
                </a:solidFill>
              </a:rPr>
            </a:br>
            <a:r>
              <a:rPr lang="fa-IR" sz="2400" dirty="0" smtClean="0">
                <a:solidFill>
                  <a:schemeClr val="accent6"/>
                </a:solidFill>
              </a:rPr>
              <a:t>آتشفشانهای </a:t>
            </a:r>
            <a:r>
              <a:rPr lang="fa-IR" sz="2400" dirty="0">
                <a:solidFill>
                  <a:schemeClr val="accent6"/>
                </a:solidFill>
              </a:rPr>
              <a:t>نوع پله</a:t>
            </a:r>
            <a:br>
              <a:rPr lang="fa-IR" sz="2400" dirty="0">
                <a:solidFill>
                  <a:schemeClr val="accent6"/>
                </a:solidFill>
              </a:rPr>
            </a:br>
            <a:r>
              <a:rPr lang="fa-IR" sz="2400" dirty="0" smtClean="0">
                <a:solidFill>
                  <a:schemeClr val="accent6"/>
                </a:solidFill>
              </a:rPr>
              <a:t>آتشفشانهای </a:t>
            </a:r>
            <a:r>
              <a:rPr lang="fa-IR" sz="2400" dirty="0">
                <a:solidFill>
                  <a:schemeClr val="accent6"/>
                </a:solidFill>
              </a:rPr>
              <a:t>نوع ولکانو</a:t>
            </a:r>
            <a:br>
              <a:rPr lang="fa-IR" sz="2400" dirty="0">
                <a:solidFill>
                  <a:schemeClr val="accent6"/>
                </a:solidFill>
              </a:rPr>
            </a:br>
            <a:r>
              <a:rPr lang="fa-IR" sz="2400" dirty="0" smtClean="0">
                <a:solidFill>
                  <a:schemeClr val="bg1"/>
                </a:solidFill>
              </a:rPr>
              <a:t>آتشفشانهای </a:t>
            </a:r>
            <a:r>
              <a:rPr lang="fa-IR" sz="2400" dirty="0">
                <a:solidFill>
                  <a:schemeClr val="bg1"/>
                </a:solidFill>
              </a:rPr>
              <a:t>شکافی یا خطی </a:t>
            </a:r>
            <a:r>
              <a:rPr lang="fa-IR" sz="2400" dirty="0">
                <a:solidFill>
                  <a:schemeClr val="accent6"/>
                </a:solidFill>
              </a:rPr>
              <a:t>که فوران آن در امتداد یک شکاف صورت می‌گیرد</a:t>
            </a:r>
            <a:r>
              <a:rPr lang="fa-IR" sz="2400" dirty="0" smtClean="0">
                <a:solidFill>
                  <a:schemeClr val="accent6"/>
                </a:solidFill>
              </a:rPr>
              <a:t>.</a:t>
            </a:r>
            <a:br>
              <a:rPr lang="fa-IR" sz="2400" dirty="0" smtClean="0">
                <a:solidFill>
                  <a:schemeClr val="accent6"/>
                </a:solidFill>
              </a:rPr>
            </a:br>
            <a:r>
              <a:rPr lang="fa-IR" sz="2400" dirty="0" smtClean="0"/>
              <a:t/>
            </a:r>
            <a:br>
              <a:rPr lang="fa-IR" sz="2400" dirty="0" smtClean="0"/>
            </a:br>
            <a:r>
              <a:rPr lang="fa-IR" sz="2400" dirty="0" smtClean="0"/>
              <a:t> </a:t>
            </a:r>
            <a:r>
              <a:rPr lang="fa-IR" sz="2400" dirty="0" smtClean="0">
                <a:solidFill>
                  <a:schemeClr val="bg1"/>
                </a:solidFill>
              </a:rPr>
              <a:t>انواع آتشفشانهای شکافی یا خطی عبارتند از:</a:t>
            </a:r>
            <a:br>
              <a:rPr lang="fa-IR" sz="2400" dirty="0" smtClean="0">
                <a:solidFill>
                  <a:schemeClr val="bg1"/>
                </a:solidFill>
              </a:rPr>
            </a:br>
            <a:r>
              <a:rPr lang="fa-IR" sz="2400" dirty="0" smtClean="0">
                <a:solidFill>
                  <a:schemeClr val="accent6"/>
                </a:solidFill>
              </a:rPr>
              <a:t>فورانهای </a:t>
            </a:r>
            <a:r>
              <a:rPr lang="fa-IR" sz="2400" dirty="0">
                <a:solidFill>
                  <a:schemeClr val="accent6"/>
                </a:solidFill>
              </a:rPr>
              <a:t>خطی غیر انفجاری </a:t>
            </a:r>
            <a:r>
              <a:rPr lang="fa-IR" sz="2400" dirty="0"/>
              <a:t/>
            </a:r>
            <a:br>
              <a:rPr lang="fa-IR" sz="2400" dirty="0"/>
            </a:br>
            <a:r>
              <a:rPr lang="fa-IR" sz="2400" dirty="0">
                <a:solidFill>
                  <a:schemeClr val="accent6"/>
                </a:solidFill>
              </a:rPr>
              <a:t>فورانهای خطی انفجاری</a:t>
            </a:r>
            <a:endParaRPr lang="en-US" sz="2400" dirty="0">
              <a:solidFill>
                <a:schemeClr val="accent6"/>
              </a:solidFill>
            </a:endParaRPr>
          </a:p>
        </p:txBody>
      </p:sp>
    </p:spTree>
    <p:extLst>
      <p:ext uri="{BB962C8B-B14F-4D97-AF65-F5344CB8AC3E}">
        <p14:creationId xmlns:p14="http://schemas.microsoft.com/office/powerpoint/2010/main" val="173650120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58150588"/>
              </p:ext>
            </p:extLst>
          </p:nvPr>
        </p:nvGraphicFramePr>
        <p:xfrm>
          <a:off x="587828" y="444136"/>
          <a:ext cx="6583678" cy="3997236"/>
        </p:xfrm>
        <a:graphic>
          <a:graphicData uri="http://schemas.openxmlformats.org/drawingml/2006/table">
            <a:tbl>
              <a:tblPr rtl="1"/>
              <a:tblGrid>
                <a:gridCol w="1645534">
                  <a:extLst>
                    <a:ext uri="{9D8B030D-6E8A-4147-A177-3AD203B41FA5}">
                      <a16:colId xmlns:a16="http://schemas.microsoft.com/office/drawing/2014/main" xmlns="" val="1126365143"/>
                    </a:ext>
                  </a:extLst>
                </a:gridCol>
                <a:gridCol w="1645534">
                  <a:extLst>
                    <a:ext uri="{9D8B030D-6E8A-4147-A177-3AD203B41FA5}">
                      <a16:colId xmlns:a16="http://schemas.microsoft.com/office/drawing/2014/main" xmlns="" val="188632478"/>
                    </a:ext>
                  </a:extLst>
                </a:gridCol>
                <a:gridCol w="1646305">
                  <a:extLst>
                    <a:ext uri="{9D8B030D-6E8A-4147-A177-3AD203B41FA5}">
                      <a16:colId xmlns:a16="http://schemas.microsoft.com/office/drawing/2014/main" xmlns="" val="1199587397"/>
                    </a:ext>
                  </a:extLst>
                </a:gridCol>
                <a:gridCol w="1646305">
                  <a:extLst>
                    <a:ext uri="{9D8B030D-6E8A-4147-A177-3AD203B41FA5}">
                      <a16:colId xmlns:a16="http://schemas.microsoft.com/office/drawing/2014/main" xmlns="" val="1781276387"/>
                    </a:ext>
                  </a:extLst>
                </a:gridCol>
              </a:tblGrid>
              <a:tr h="333104">
                <a:tc>
                  <a:txBody>
                    <a:bodyPr/>
                    <a:lstStyle/>
                    <a:p>
                      <a:pPr algn="r" rtl="0">
                        <a:spcAft>
                          <a:spcPts val="0"/>
                        </a:spcAft>
                      </a:pPr>
                      <a:r>
                        <a:rPr lang="ar-SA" sz="1600" b="1">
                          <a:solidFill>
                            <a:schemeClr val="accent6"/>
                          </a:solidFill>
                          <a:effectLst/>
                          <a:latin typeface="Arial" panose="020B0604020202020204" pitchFamily="34" charset="0"/>
                        </a:rPr>
                        <a:t>نام کوه</a:t>
                      </a:r>
                      <a:endParaRPr lang="ar-SA" sz="2400">
                        <a:solidFill>
                          <a:schemeClr val="accent6"/>
                        </a:solidFill>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a:spcAft>
                          <a:spcPts val="0"/>
                        </a:spcAft>
                      </a:pPr>
                      <a:r>
                        <a:rPr lang="ar-SA" sz="1600" b="1">
                          <a:solidFill>
                            <a:schemeClr val="accent6"/>
                          </a:solidFill>
                          <a:effectLst/>
                          <a:latin typeface="Arial" panose="020B0604020202020204" pitchFamily="34" charset="0"/>
                        </a:rPr>
                        <a:t>ارتفاع (متر)</a:t>
                      </a:r>
                      <a:endParaRPr lang="ar-SA" sz="2400">
                        <a:solidFill>
                          <a:schemeClr val="accent6"/>
                        </a:solidFill>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a:spcAft>
                          <a:spcPts val="0"/>
                        </a:spcAft>
                      </a:pPr>
                      <a:r>
                        <a:rPr lang="ar-SA" sz="1600" b="1">
                          <a:solidFill>
                            <a:schemeClr val="accent6"/>
                          </a:solidFill>
                          <a:effectLst/>
                          <a:latin typeface="Arial" panose="020B0604020202020204" pitchFamily="34" charset="0"/>
                        </a:rPr>
                        <a:t>موقعیت</a:t>
                      </a:r>
                      <a:endParaRPr lang="ar-SA" sz="2400">
                        <a:solidFill>
                          <a:schemeClr val="accent6"/>
                        </a:solidFill>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a:spcAft>
                          <a:spcPts val="0"/>
                        </a:spcAft>
                      </a:pPr>
                      <a:r>
                        <a:rPr lang="ar-SA" sz="1600" b="1">
                          <a:solidFill>
                            <a:schemeClr val="accent6"/>
                          </a:solidFill>
                          <a:effectLst/>
                          <a:latin typeface="Arial" panose="020B0604020202020204" pitchFamily="34" charset="0"/>
                        </a:rPr>
                        <a:t>وضعیت فعلی</a:t>
                      </a:r>
                      <a:endParaRPr lang="ar-SA" sz="2400">
                        <a:solidFill>
                          <a:schemeClr val="accent6"/>
                        </a:solidFill>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803675107"/>
                  </a:ext>
                </a:extLst>
              </a:tr>
              <a:tr h="3664132">
                <a:tc>
                  <a:txBody>
                    <a:bodyPr/>
                    <a:lstStyle/>
                    <a:p>
                      <a:pPr algn="r" rtl="1">
                        <a:spcAft>
                          <a:spcPts val="0"/>
                        </a:spcAft>
                      </a:pPr>
                      <a:r>
                        <a:rPr lang="ar-SA" sz="1600" b="1" dirty="0">
                          <a:solidFill>
                            <a:schemeClr val="accent6"/>
                          </a:solidFill>
                          <a:effectLst/>
                          <a:cs typeface="Arial" panose="020B0604020202020204" pitchFamily="34" charset="0"/>
                        </a:rPr>
                        <a:t> </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آکونگاکوا</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آنتوفالا</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گوالاتیری</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کوتوپاکسی</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کلیمانجارو</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دماوند</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لاسکار</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پوپو کاتپتل</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سانکای</a:t>
                      </a:r>
                      <a:endParaRPr lang="ar-SA" sz="2400" dirty="0">
                        <a:solidFill>
                          <a:schemeClr val="accent6"/>
                        </a:solidFill>
                        <a:effectLst/>
                      </a:endParaRPr>
                    </a:p>
                    <a:p>
                      <a:pPr algn="r" rtl="0">
                        <a:spcAft>
                          <a:spcPts val="0"/>
                        </a:spcAft>
                      </a:pPr>
                      <a:r>
                        <a:rPr lang="ar-SA" sz="1600" b="1" dirty="0">
                          <a:solidFill>
                            <a:schemeClr val="accent6"/>
                          </a:solidFill>
                          <a:effectLst/>
                          <a:latin typeface="Arial" panose="020B0604020202020204" pitchFamily="34" charset="0"/>
                        </a:rPr>
                        <a:t>کوناکاچی</a:t>
                      </a:r>
                      <a:endParaRPr lang="ar-SA" sz="2400" dirty="0">
                        <a:solidFill>
                          <a:schemeClr val="accent6"/>
                        </a:solidFill>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ar-SA" sz="1600" b="1" dirty="0">
                          <a:solidFill>
                            <a:schemeClr val="accent6"/>
                          </a:solidFill>
                          <a:effectLst/>
                          <a:cs typeface="Arial" panose="020B0604020202020204" pitchFamily="34" charset="0"/>
                        </a:rPr>
                        <a:t> </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6960</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6450</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6060</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5896</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5895</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5671</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5641</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5452</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5230</a:t>
                      </a:r>
                      <a:endParaRPr lang="ar-SA" sz="2400" dirty="0">
                        <a:solidFill>
                          <a:schemeClr val="accent6"/>
                        </a:solidFill>
                        <a:effectLst/>
                      </a:endParaRPr>
                    </a:p>
                    <a:p>
                      <a:pPr algn="r" rtl="0">
                        <a:spcAft>
                          <a:spcPts val="0"/>
                        </a:spcAft>
                      </a:pPr>
                      <a:r>
                        <a:rPr lang="ar-SA" sz="1600" b="1" dirty="0">
                          <a:solidFill>
                            <a:schemeClr val="accent6"/>
                          </a:solidFill>
                          <a:effectLst/>
                          <a:latin typeface="Arial" panose="020B0604020202020204" pitchFamily="34" charset="0"/>
                        </a:rPr>
                        <a:t>4939</a:t>
                      </a:r>
                      <a:endParaRPr lang="ar-SA" sz="2400" dirty="0">
                        <a:solidFill>
                          <a:schemeClr val="accent6"/>
                        </a:solidFill>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ar-SA" sz="1600" b="1" dirty="0">
                          <a:solidFill>
                            <a:schemeClr val="accent6"/>
                          </a:solidFill>
                          <a:effectLst/>
                          <a:cs typeface="Arial" panose="020B0604020202020204" pitchFamily="34" charset="0"/>
                        </a:rPr>
                        <a:t> </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آرژانتین</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آرژانتین</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شیلی</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اکوادور</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شمال تانزانیا</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ایران</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شیلی</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مکزیک</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اکوادور</a:t>
                      </a:r>
                      <a:endParaRPr lang="ar-SA" sz="2400" dirty="0">
                        <a:solidFill>
                          <a:schemeClr val="accent6"/>
                        </a:solidFill>
                        <a:effectLst/>
                      </a:endParaRPr>
                    </a:p>
                    <a:p>
                      <a:pPr algn="r" rtl="0">
                        <a:spcAft>
                          <a:spcPts val="0"/>
                        </a:spcAft>
                      </a:pPr>
                      <a:r>
                        <a:rPr lang="ar-SA" sz="1600" b="1" dirty="0">
                          <a:solidFill>
                            <a:schemeClr val="accent6"/>
                          </a:solidFill>
                          <a:effectLst/>
                          <a:latin typeface="Arial" panose="020B0604020202020204" pitchFamily="34" charset="0"/>
                        </a:rPr>
                        <a:t>اکوادور</a:t>
                      </a:r>
                      <a:endParaRPr lang="ar-SA" sz="2400" dirty="0">
                        <a:solidFill>
                          <a:schemeClr val="accent6"/>
                        </a:solidFill>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spcAft>
                          <a:spcPts val="0"/>
                        </a:spcAft>
                      </a:pPr>
                      <a:r>
                        <a:rPr lang="ar-SA" sz="1600" b="1" dirty="0">
                          <a:solidFill>
                            <a:schemeClr val="accent6"/>
                          </a:solidFill>
                          <a:effectLst/>
                          <a:cs typeface="Arial" panose="020B0604020202020204" pitchFamily="34" charset="0"/>
                        </a:rPr>
                        <a:t> </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خاموش</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فعال</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نیمه فعال-آخرین فعالیت </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در حال دود و بخار</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خاموش</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درحال بخار</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نیمه فعال</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در حال دود و بخار</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نیمه فعال</a:t>
                      </a:r>
                      <a:endParaRPr lang="ar-SA" sz="2400" dirty="0">
                        <a:solidFill>
                          <a:schemeClr val="accent6"/>
                        </a:solidFill>
                        <a:effectLst/>
                      </a:endParaRPr>
                    </a:p>
                    <a:p>
                      <a:pPr algn="r" rtl="0">
                        <a:spcAft>
                          <a:spcPts val="0"/>
                        </a:spcAft>
                      </a:pPr>
                      <a:r>
                        <a:rPr lang="ar-SA" sz="1600" b="1" dirty="0">
                          <a:solidFill>
                            <a:schemeClr val="accent6"/>
                          </a:solidFill>
                          <a:effectLst/>
                          <a:cs typeface="Arial" panose="020B0604020202020204" pitchFamily="34" charset="0"/>
                        </a:rPr>
                        <a:t>نیمه فعال</a:t>
                      </a:r>
                      <a:endParaRPr lang="ar-SA" sz="2400" dirty="0">
                        <a:solidFill>
                          <a:schemeClr val="accent6"/>
                        </a:solidFill>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740306581"/>
                  </a:ext>
                </a:extLst>
              </a:tr>
            </a:tbl>
          </a:graphicData>
        </a:graphic>
      </p:graphicFrame>
    </p:spTree>
    <p:extLst>
      <p:ext uri="{BB962C8B-B14F-4D97-AF65-F5344CB8AC3E}">
        <p14:creationId xmlns:p14="http://schemas.microsoft.com/office/powerpoint/2010/main" val="31268582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041365" y="2357966"/>
            <a:ext cx="8001000" cy="2971801"/>
          </a:xfrm>
        </p:spPr>
        <p:txBody>
          <a:bodyPr>
            <a:noAutofit/>
          </a:bodyPr>
          <a:lstStyle/>
          <a:p>
            <a:pPr algn="r"/>
            <a:r>
              <a:rPr lang="fa-IR" sz="2000" b="1" dirty="0">
                <a:solidFill>
                  <a:schemeClr val="bg1"/>
                </a:solidFill>
              </a:rPr>
              <a:t>آتشفشان:</a:t>
            </a:r>
            <a:r>
              <a:rPr lang="fa-IR" sz="2000" dirty="0"/>
              <a:t/>
            </a:r>
            <a:br>
              <a:rPr lang="fa-IR" sz="2000" dirty="0"/>
            </a:br>
            <a:r>
              <a:rPr lang="fa-IR" sz="2000" b="1" dirty="0"/>
              <a:t/>
            </a:r>
            <a:br>
              <a:rPr lang="fa-IR" sz="2000" b="1" dirty="0"/>
            </a:br>
            <a:r>
              <a:rPr lang="fa-IR" sz="2000" b="1" dirty="0">
                <a:solidFill>
                  <a:schemeClr val="accent6"/>
                </a:solidFill>
              </a:rPr>
              <a:t>۱.حجره بزرگ تفتالی</a:t>
            </a:r>
            <a:br>
              <a:rPr lang="fa-IR" sz="2000" b="1" dirty="0">
                <a:solidFill>
                  <a:schemeClr val="accent6"/>
                </a:solidFill>
              </a:rPr>
            </a:br>
            <a:r>
              <a:rPr lang="fa-IR" sz="2000" b="1" dirty="0">
                <a:solidFill>
                  <a:schemeClr val="accent6"/>
                </a:solidFill>
              </a:rPr>
              <a:t>۲. سنگ‌بستر</a:t>
            </a:r>
            <a:br>
              <a:rPr lang="fa-IR" sz="2000" b="1" dirty="0">
                <a:solidFill>
                  <a:schemeClr val="accent6"/>
                </a:solidFill>
              </a:rPr>
            </a:br>
            <a:r>
              <a:rPr lang="fa-IR" sz="2000" b="1" dirty="0">
                <a:solidFill>
                  <a:schemeClr val="accent6"/>
                </a:solidFill>
              </a:rPr>
              <a:t>۳. مجرا</a:t>
            </a:r>
            <a:br>
              <a:rPr lang="fa-IR" sz="2000" b="1" dirty="0">
                <a:solidFill>
                  <a:schemeClr val="accent6"/>
                </a:solidFill>
              </a:rPr>
            </a:br>
            <a:r>
              <a:rPr lang="fa-IR" sz="2000" b="1" dirty="0">
                <a:solidFill>
                  <a:schemeClr val="accent6"/>
                </a:solidFill>
              </a:rPr>
              <a:t>۴. پایه</a:t>
            </a:r>
            <a:br>
              <a:rPr lang="fa-IR" sz="2000" b="1" dirty="0">
                <a:solidFill>
                  <a:schemeClr val="accent6"/>
                </a:solidFill>
              </a:rPr>
            </a:br>
            <a:r>
              <a:rPr lang="fa-IR" sz="2000" b="1" dirty="0">
                <a:solidFill>
                  <a:schemeClr val="accent6"/>
                </a:solidFill>
              </a:rPr>
              <a:t>۵. آذرین‌لایه</a:t>
            </a:r>
            <a:br>
              <a:rPr lang="fa-IR" sz="2000" b="1" dirty="0">
                <a:solidFill>
                  <a:schemeClr val="accent6"/>
                </a:solidFill>
              </a:rPr>
            </a:br>
            <a:r>
              <a:rPr lang="fa-IR" sz="2000" b="1" dirty="0">
                <a:solidFill>
                  <a:schemeClr val="accent6"/>
                </a:solidFill>
              </a:rPr>
              <a:t>۶. مجرای فرعی</a:t>
            </a:r>
            <a:br>
              <a:rPr lang="fa-IR" sz="2000" b="1" dirty="0">
                <a:solidFill>
                  <a:schemeClr val="accent6"/>
                </a:solidFill>
              </a:rPr>
            </a:br>
            <a:r>
              <a:rPr lang="fa-IR" sz="2000" b="1" dirty="0">
                <a:solidFill>
                  <a:schemeClr val="accent6"/>
                </a:solidFill>
              </a:rPr>
              <a:t>۷. لایه‌های خاکستر فوران‌شده</a:t>
            </a:r>
            <a:br>
              <a:rPr lang="fa-IR" sz="2000" b="1" dirty="0">
                <a:solidFill>
                  <a:schemeClr val="accent6"/>
                </a:solidFill>
              </a:rPr>
            </a:br>
            <a:r>
              <a:rPr lang="fa-IR" sz="2000" b="1" dirty="0">
                <a:solidFill>
                  <a:schemeClr val="accent6"/>
                </a:solidFill>
              </a:rPr>
              <a:t>۸. گُرده</a:t>
            </a:r>
            <a:br>
              <a:rPr lang="fa-IR" sz="2000" b="1" dirty="0">
                <a:solidFill>
                  <a:schemeClr val="accent6"/>
                </a:solidFill>
              </a:rPr>
            </a:br>
            <a:r>
              <a:rPr lang="fa-IR" sz="2000" b="1" dirty="0">
                <a:solidFill>
                  <a:schemeClr val="accent6"/>
                </a:solidFill>
              </a:rPr>
              <a:t>	۹. لایه‌های گدازه</a:t>
            </a:r>
            <a:br>
              <a:rPr lang="fa-IR" sz="2000" b="1" dirty="0">
                <a:solidFill>
                  <a:schemeClr val="accent6"/>
                </a:solidFill>
              </a:rPr>
            </a:br>
            <a:r>
              <a:rPr lang="fa-IR" sz="2000" b="1" dirty="0">
                <a:solidFill>
                  <a:schemeClr val="accent6"/>
                </a:solidFill>
              </a:rPr>
              <a:t>۱۰. گلو</a:t>
            </a:r>
            <a:br>
              <a:rPr lang="fa-IR" sz="2000" b="1" dirty="0">
                <a:solidFill>
                  <a:schemeClr val="accent6"/>
                </a:solidFill>
              </a:rPr>
            </a:br>
            <a:r>
              <a:rPr lang="fa-IR" sz="2000" b="1" dirty="0">
                <a:solidFill>
                  <a:schemeClr val="accent6"/>
                </a:solidFill>
              </a:rPr>
              <a:t>۱۱. مخروط انگلی</a:t>
            </a:r>
            <a:br>
              <a:rPr lang="fa-IR" sz="2000" b="1" dirty="0">
                <a:solidFill>
                  <a:schemeClr val="accent6"/>
                </a:solidFill>
              </a:rPr>
            </a:br>
            <a:r>
              <a:rPr lang="fa-IR" sz="2000" b="1" dirty="0">
                <a:solidFill>
                  <a:schemeClr val="accent6"/>
                </a:solidFill>
              </a:rPr>
              <a:t>۱۲. جریان گدازه‌ای</a:t>
            </a:r>
            <a:br>
              <a:rPr lang="fa-IR" sz="2000" b="1" dirty="0">
                <a:solidFill>
                  <a:schemeClr val="accent6"/>
                </a:solidFill>
              </a:rPr>
            </a:br>
            <a:r>
              <a:rPr lang="fa-IR" sz="2000" b="1" dirty="0">
                <a:solidFill>
                  <a:schemeClr val="accent6"/>
                </a:solidFill>
              </a:rPr>
              <a:t>۱۳. دودکش</a:t>
            </a:r>
            <a:br>
              <a:rPr lang="fa-IR" sz="2000" b="1" dirty="0">
                <a:solidFill>
                  <a:schemeClr val="accent6"/>
                </a:solidFill>
              </a:rPr>
            </a:br>
            <a:r>
              <a:rPr lang="fa-IR" sz="2000" b="1" dirty="0">
                <a:solidFill>
                  <a:schemeClr val="accent6"/>
                </a:solidFill>
              </a:rPr>
              <a:t>۱۴. دهانه</a:t>
            </a:r>
            <a:br>
              <a:rPr lang="fa-IR" sz="2000" b="1" dirty="0">
                <a:solidFill>
                  <a:schemeClr val="accent6"/>
                </a:solidFill>
              </a:rPr>
            </a:br>
            <a:r>
              <a:rPr lang="fa-IR" sz="2000" b="1" dirty="0">
                <a:solidFill>
                  <a:schemeClr val="accent6"/>
                </a:solidFill>
              </a:rPr>
              <a:t>۱۵. ابر خاکستر</a:t>
            </a:r>
            <a:endParaRPr lang="en-US" sz="2000" b="1" dirty="0">
              <a:solidFill>
                <a:schemeClr val="accent6"/>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0971" y="443991"/>
            <a:ext cx="5304064" cy="5551587"/>
          </a:xfrm>
          <a:prstGeom prst="rect">
            <a:avLst/>
          </a:prstGeom>
          <a:ln>
            <a:noFill/>
          </a:ln>
          <a:effectLst>
            <a:softEdge rad="112500"/>
          </a:effectLst>
        </p:spPr>
      </p:pic>
    </p:spTree>
    <p:extLst>
      <p:ext uri="{BB962C8B-B14F-4D97-AF65-F5344CB8AC3E}">
        <p14:creationId xmlns:p14="http://schemas.microsoft.com/office/powerpoint/2010/main" val="103337627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idx="1"/>
          </p:nvPr>
        </p:nvSpPr>
        <p:spPr bwMode="auto">
          <a:xfrm>
            <a:off x="2312126" y="46167"/>
            <a:ext cx="9879874" cy="5539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rPr>
              <a:t>انواع بحران</a:t>
            </a:r>
            <a:endParaRPr kumimoji="0" lang="fa-IR" altLang="en-US" sz="2400"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bg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rPr>
              <a:t>الف) بحرانهاي طبيعي</a:t>
            </a:r>
            <a:r>
              <a:rPr lang="fa-IR" altLang="en-US" sz="2400" b="1" dirty="0">
                <a:solidFill>
                  <a:schemeClr val="bg1"/>
                </a:solidFill>
                <a:latin typeface="Arial" panose="020B0604020202020204" pitchFamily="34" charset="0"/>
                <a:cs typeface="Arial" panose="020B0604020202020204" pitchFamily="34" charset="0"/>
              </a:rPr>
              <a:t>:</a:t>
            </a:r>
            <a:endParaRPr kumimoji="0" lang="en-US" altLang="en-US" sz="1800" b="0" i="0" u="none" strike="noStrike" cap="none" normalizeH="0" baseline="0" dirty="0" smtClean="0">
              <a:ln>
                <a:noFill/>
              </a:ln>
              <a:solidFill>
                <a:schemeClr val="bg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ar-SA" altLang="en-US" sz="2400"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بحرانهايي هستند كه در اثر حركت لايه هاي زمين و آب و هوا به وجودمي آيند، كه ممكن است در اشكال</a:t>
            </a:r>
            <a:r>
              <a:rPr kumimoji="0" lang="fa-IR" altLang="en-US" sz="2400" b="1" i="0" u="none" strike="noStrike" cap="none" normalizeH="0" dirty="0" smtClean="0">
                <a:ln>
                  <a:noFill/>
                </a:ln>
                <a:solidFill>
                  <a:schemeClr val="accent6"/>
                </a:solidFill>
                <a:effectLst/>
                <a:latin typeface="Arial" panose="020B0604020202020204" pitchFamily="34" charset="0"/>
                <a:cs typeface="Arial" panose="020B0604020202020204" pitchFamily="34" charset="0"/>
              </a:rPr>
              <a:t> </a:t>
            </a:r>
            <a:r>
              <a:rPr kumimoji="0" lang="ar-SA" altLang="en-US" sz="2400"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زير خود را نشان بدهد، رانش زمين، زلزله، گردباد،سیل، خشكسالي، آتشفشان و</a:t>
            </a:r>
            <a:r>
              <a:rPr lang="fa-IR" altLang="en-US" sz="2400" b="1" dirty="0" smtClean="0">
                <a:solidFill>
                  <a:schemeClr val="accent6"/>
                </a:solidFill>
                <a:latin typeface="Arial" panose="020B0604020202020204" pitchFamily="34" charset="0"/>
                <a:cs typeface="Arial" panose="020B0604020202020204" pitchFamily="34" charset="0"/>
              </a:rPr>
              <a:t>...</a:t>
            </a:r>
            <a:endParaRPr kumimoji="0" lang="en-US" altLang="en-US" sz="1800" b="0" i="0" u="none" strike="noStrike" cap="none" normalizeH="0" baseline="0" dirty="0" smtClean="0">
              <a:ln>
                <a:noFill/>
              </a:ln>
              <a:solidFill>
                <a:schemeClr val="accent6"/>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rPr>
              <a:t>بحرانهاي غير طبيعي</a:t>
            </a:r>
            <a:r>
              <a:rPr kumimoji="0" lang="fa-IR" altLang="en-US" sz="2400"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rPr>
              <a:t>:</a:t>
            </a:r>
            <a:endParaRPr kumimoji="0" lang="en-US" altLang="en-US" sz="1800" b="0" i="0" u="none" strike="noStrike" cap="none" normalizeH="0" baseline="0" dirty="0" smtClean="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بحرانهايي هستند كه به دليل عدم توجه بشر به وجود مي آيند. مانند بيماريها، اثرات گازهای گلخانه ای ، شكاف در لايه ازون ،گرم شدن زمین و</a:t>
            </a:r>
            <a:r>
              <a:rPr kumimoji="0" lang="fa-IR" altLang="en-US" sz="2400"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a:t>
            </a:r>
            <a:endParaRPr kumimoji="0" lang="en-US" altLang="en-US" sz="1800" b="0" i="0" u="none" strike="noStrike" cap="none" normalizeH="0" baseline="0" dirty="0" smtClean="0">
              <a:ln>
                <a:noFill/>
              </a:ln>
              <a:solidFill>
                <a:schemeClr val="tx1"/>
              </a:solidFill>
              <a:effectLst/>
            </a:endParaRPr>
          </a:p>
          <a:p>
            <a:pPr marL="0" indent="0" algn="r" defTabSz="914400" eaLnBrk="0" fontAlgn="base" hangingPunct="0">
              <a:spcBef>
                <a:spcPct val="0"/>
              </a:spcBef>
              <a:spcAft>
                <a:spcPct val="0"/>
              </a:spcAft>
              <a:buClrTx/>
              <a:buSzTx/>
              <a:buNone/>
            </a:pPr>
            <a:r>
              <a:rPr kumimoji="0" lang="ar-SA" altLang="en-US" sz="2400"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rPr>
              <a:t>مديريت بحران</a:t>
            </a:r>
            <a:r>
              <a:rPr lang="fa-IR" altLang="en-US" sz="2400" b="1" dirty="0">
                <a:solidFill>
                  <a:schemeClr val="tx1"/>
                </a:solidFill>
                <a:latin typeface="Arial" panose="020B0604020202020204" pitchFamily="34" charset="0"/>
                <a:cs typeface="Arial" panose="020B0604020202020204" pitchFamily="34" charset="0"/>
              </a:rPr>
              <a:t> </a:t>
            </a:r>
            <a:endParaRPr lang="fa-IR" altLang="en-US" sz="2400" b="1" dirty="0" smtClean="0">
              <a:solidFill>
                <a:schemeClr val="tx1"/>
              </a:solidFill>
              <a:latin typeface="Arial" panose="020B0604020202020204" pitchFamily="34" charset="0"/>
              <a:cs typeface="Arial" panose="020B0604020202020204" pitchFamily="34" charset="0"/>
            </a:endParaRPr>
          </a:p>
          <a:p>
            <a:pPr marL="0" indent="0" algn="r" defTabSz="914400" eaLnBrk="0" fontAlgn="base" hangingPunct="0">
              <a:spcBef>
                <a:spcPct val="0"/>
              </a:spcBef>
              <a:spcAft>
                <a:spcPct val="0"/>
              </a:spcAft>
              <a:buClrTx/>
              <a:buSzTx/>
              <a:buNone/>
            </a:pPr>
            <a:r>
              <a:rPr kumimoji="0" lang="ar-SA" altLang="en-US" sz="2400"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rPr>
              <a:t>الف: </a:t>
            </a:r>
            <a:r>
              <a:rPr kumimoji="0" lang="ar-SA" altLang="en-US" sz="2400"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علمي كاربردي است كه به وسيله مشاهده سيستماتيك بحرانها، تجزيه و تحليل آنها در جستجوي يافتن ابزارهائي است كه بوسيله آنها بتوان از بروز بحران، پيشگيري نموده و يا در صورت بروز آن در خصوص كاهش اثرات آن آمادگي لازم، امداد رساني سريع و بهبودی اوضاع اقدام نمود</a:t>
            </a:r>
            <a:endParaRPr kumimoji="0" lang="en-US" altLang="en-US" sz="1800" b="0" i="0" u="none" strike="noStrike" cap="none" normalizeH="0" baseline="0" dirty="0" smtClean="0">
              <a:ln>
                <a:noFill/>
              </a:ln>
              <a:solidFill>
                <a:schemeClr val="accent6"/>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rPr>
              <a:t>ب: </a:t>
            </a:r>
            <a:r>
              <a:rPr kumimoji="0" lang="ar-SA" altLang="en-US" sz="2400"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فرآيند برنامه ريزي و اجرا توسط نهادهاي دولتي و غيردولتي براي پيشگيري و كاهش اثرات فاجعه و ايجاد آمادگي هاي لازم براي مقابله ، حين وقوع فاجعه و بازسازي پس از فاجعه مي باشد</a:t>
            </a:r>
            <a:endParaRPr kumimoji="0" lang="en-US" altLang="en-US" sz="32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281264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type="title"/>
          </p:nvPr>
        </p:nvSpPr>
        <p:spPr bwMode="auto">
          <a:xfrm>
            <a:off x="7542907" y="0"/>
            <a:ext cx="4649093" cy="1908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685800" algn="l"/>
              </a:tabLst>
              <a:defRPr>
                <a:solidFill>
                  <a:schemeClr val="tx1"/>
                </a:solidFill>
                <a:latin typeface="Arial" panose="020B0604020202020204" pitchFamily="34" charset="0"/>
              </a:defRPr>
            </a:lvl1pPr>
            <a:lvl2pPr eaLnBrk="0" fontAlgn="base" hangingPunct="0">
              <a:spcBef>
                <a:spcPct val="0"/>
              </a:spcBef>
              <a:spcAft>
                <a:spcPct val="0"/>
              </a:spcAft>
              <a:tabLst>
                <a:tab pos="685800" algn="l"/>
              </a:tabLst>
              <a:defRPr>
                <a:solidFill>
                  <a:schemeClr val="tx1"/>
                </a:solidFill>
                <a:latin typeface="Arial" panose="020B0604020202020204" pitchFamily="34" charset="0"/>
              </a:defRPr>
            </a:lvl2pPr>
            <a:lvl3pPr eaLnBrk="0" fontAlgn="base" hangingPunct="0">
              <a:spcBef>
                <a:spcPct val="0"/>
              </a:spcBef>
              <a:spcAft>
                <a:spcPct val="0"/>
              </a:spcAft>
              <a:tabLst>
                <a:tab pos="685800" algn="l"/>
              </a:tabLst>
              <a:defRPr>
                <a:solidFill>
                  <a:schemeClr val="tx1"/>
                </a:solidFill>
                <a:latin typeface="Arial" panose="020B0604020202020204" pitchFamily="34" charset="0"/>
              </a:defRPr>
            </a:lvl3pPr>
            <a:lvl4pPr eaLnBrk="0" fontAlgn="base" hangingPunct="0">
              <a:spcBef>
                <a:spcPct val="0"/>
              </a:spcBef>
              <a:spcAft>
                <a:spcPct val="0"/>
              </a:spcAft>
              <a:tabLst>
                <a:tab pos="685800" algn="l"/>
              </a:tabLst>
              <a:defRPr>
                <a:solidFill>
                  <a:schemeClr val="tx1"/>
                </a:solidFill>
                <a:latin typeface="Arial" panose="020B0604020202020204" pitchFamily="34" charset="0"/>
              </a:defRPr>
            </a:lvl4pPr>
            <a:lvl5pPr eaLnBrk="0" fontAlgn="base" hangingPunct="0">
              <a:spcBef>
                <a:spcPct val="0"/>
              </a:spcBef>
              <a:spcAft>
                <a:spcPct val="0"/>
              </a:spcAft>
              <a:tabLst>
                <a:tab pos="685800" algn="l"/>
              </a:tabLst>
              <a:defRPr>
                <a:solidFill>
                  <a:schemeClr val="tx1"/>
                </a:solidFill>
                <a:latin typeface="Arial" panose="020B0604020202020204" pitchFamily="34" charset="0"/>
              </a:defRPr>
            </a:lvl5pPr>
            <a:lvl6pPr eaLnBrk="0" fontAlgn="base" hangingPunct="0">
              <a:spcBef>
                <a:spcPct val="0"/>
              </a:spcBef>
              <a:spcAft>
                <a:spcPct val="0"/>
              </a:spcAft>
              <a:tabLst>
                <a:tab pos="685800" algn="l"/>
              </a:tabLst>
              <a:defRPr>
                <a:solidFill>
                  <a:schemeClr val="tx1"/>
                </a:solidFill>
                <a:latin typeface="Arial" panose="020B0604020202020204" pitchFamily="34" charset="0"/>
              </a:defRPr>
            </a:lvl6pPr>
            <a:lvl7pPr eaLnBrk="0" fontAlgn="base" hangingPunct="0">
              <a:spcBef>
                <a:spcPct val="0"/>
              </a:spcBef>
              <a:spcAft>
                <a:spcPct val="0"/>
              </a:spcAft>
              <a:tabLst>
                <a:tab pos="685800" algn="l"/>
              </a:tabLst>
              <a:defRPr>
                <a:solidFill>
                  <a:schemeClr val="tx1"/>
                </a:solidFill>
                <a:latin typeface="Arial" panose="020B0604020202020204" pitchFamily="34" charset="0"/>
              </a:defRPr>
            </a:lvl7pPr>
            <a:lvl8pPr eaLnBrk="0" fontAlgn="base" hangingPunct="0">
              <a:spcBef>
                <a:spcPct val="0"/>
              </a:spcBef>
              <a:spcAft>
                <a:spcPct val="0"/>
              </a:spcAft>
              <a:tabLst>
                <a:tab pos="685800" algn="l"/>
              </a:tabLst>
              <a:defRPr>
                <a:solidFill>
                  <a:schemeClr val="tx1"/>
                </a:solidFill>
                <a:latin typeface="Arial" panose="020B0604020202020204" pitchFamily="34" charset="0"/>
              </a:defRPr>
            </a:lvl8pPr>
            <a:lvl9pPr eaLnBrk="0" fontAlgn="base" hangingPunct="0">
              <a:spcBef>
                <a:spcPct val="0"/>
              </a:spcBef>
              <a:spcAft>
                <a:spcPct val="0"/>
              </a:spcAft>
              <a:tabLst>
                <a:tab pos="6858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altLang="en-US" sz="1600" b="1" i="0" u="none" strike="noStrike" cap="none" normalizeH="0" baseline="0" dirty="0" smtClean="0">
                <a:ln>
                  <a:noFill/>
                </a:ln>
                <a:solidFill>
                  <a:schemeClr val="bg1"/>
                </a:solidFill>
                <a:effectLst/>
                <a:cs typeface="Arial" panose="020B0604020202020204" pitchFamily="34" charset="0"/>
              </a:rPr>
              <a:t>چرخه مدیریت بحران:</a:t>
            </a:r>
            <a:endParaRPr kumimoji="0" lang="en-US" altLang="en-US" sz="1100" b="1" i="0" u="none" strike="noStrike" cap="none" normalizeH="0" baseline="0" dirty="0" smtClean="0">
              <a:ln>
                <a:noFill/>
              </a:ln>
              <a:solidFill>
                <a:schemeClr val="bg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ar-SA" altLang="en-US" sz="1400"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rPr>
              <a:t>اين مديريت </a:t>
            </a:r>
            <a:r>
              <a:rPr kumimoji="0" lang="fa-IR" altLang="en-US" sz="1400"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rPr>
              <a:t>پنج وضعیت</a:t>
            </a:r>
            <a:r>
              <a:rPr kumimoji="0" lang="ar-SA" altLang="en-US" sz="1400" b="1" i="0" u="none" strike="noStrike" cap="none" normalizeH="0" baseline="0" dirty="0" smtClean="0">
                <a:ln>
                  <a:noFill/>
                </a:ln>
                <a:solidFill>
                  <a:schemeClr val="bg1"/>
                </a:solidFill>
                <a:effectLst/>
                <a:cs typeface="Arial" panose="020B0604020202020204" pitchFamily="34" charset="0"/>
              </a:rPr>
              <a:t>  دارد كه برنامه ريزي براي زمانهاي ذيل مي نمايد: </a:t>
            </a:r>
            <a:endParaRPr kumimoji="0" lang="en-US" altLang="en-US" sz="1100" b="0" i="0" u="none" strike="noStrike" cap="none" normalizeH="0" baseline="0" dirty="0" smtClean="0">
              <a:ln>
                <a:noFill/>
              </a:ln>
              <a:solidFill>
                <a:schemeClr val="bg1"/>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ar-SA" altLang="en-US" sz="1400" b="1" i="0" u="none" strike="noStrike" cap="none" normalizeH="0" baseline="0" dirty="0" smtClean="0">
                <a:ln>
                  <a:noFill/>
                </a:ln>
                <a:solidFill>
                  <a:schemeClr val="accent6"/>
                </a:solidFill>
                <a:effectLst/>
                <a:cs typeface="Arial" panose="020B0604020202020204" pitchFamily="34" charset="0"/>
              </a:rPr>
              <a:t>قبل از وقوع بحران</a:t>
            </a:r>
            <a:endParaRPr kumimoji="0" lang="en-US" altLang="en-US" sz="11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ar-SA" altLang="en-US" sz="1400" b="1" i="0" u="none" strike="noStrike" cap="none" normalizeH="0" baseline="0" dirty="0" smtClean="0">
                <a:ln>
                  <a:noFill/>
                </a:ln>
                <a:solidFill>
                  <a:schemeClr val="accent6"/>
                </a:solidFill>
                <a:effectLst/>
                <a:cs typeface="Arial" panose="020B0604020202020204" pitchFamily="34" charset="0"/>
              </a:rPr>
              <a:t>حين وقوع بحران</a:t>
            </a:r>
            <a:endParaRPr kumimoji="0" lang="en-US" altLang="en-US" sz="11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ar-SA" altLang="en-US" sz="1400" b="1" i="0" u="none" strike="noStrike" cap="none" normalizeH="0" baseline="0" dirty="0" smtClean="0">
                <a:ln>
                  <a:noFill/>
                </a:ln>
                <a:solidFill>
                  <a:schemeClr val="accent6"/>
                </a:solidFill>
                <a:effectLst/>
                <a:cs typeface="Arial" panose="020B0604020202020204" pitchFamily="34" charset="0"/>
              </a:rPr>
              <a:t>بهبودی نسبی</a:t>
            </a:r>
            <a:endParaRPr kumimoji="0" lang="en-US" altLang="en-US" sz="11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ar-SA" altLang="en-US" sz="1400" b="1" i="0" u="none" strike="noStrike" cap="none" normalizeH="0" baseline="0" dirty="0" smtClean="0">
                <a:ln>
                  <a:noFill/>
                </a:ln>
                <a:solidFill>
                  <a:schemeClr val="accent6"/>
                </a:solidFill>
                <a:effectLst/>
                <a:cs typeface="Arial" panose="020B0604020202020204" pitchFamily="34" charset="0"/>
              </a:rPr>
              <a:t>عادی سازی</a:t>
            </a:r>
            <a:endParaRPr kumimoji="0" lang="en-US" altLang="en-US" sz="11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ar-SA" altLang="en-US" sz="1400"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بعد از وقوع بحران(بازسازی) </a:t>
            </a:r>
            <a:r>
              <a:rPr kumimoji="0" lang="fa-IR" altLang="en-US" sz="1400"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
            </a:r>
            <a:br>
              <a:rPr kumimoji="0" lang="fa-IR" altLang="en-US" sz="1400"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br>
            <a:endParaRPr kumimoji="0" lang="ar-SA" altLang="en-US" sz="1800" b="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endParaRPr>
          </a:p>
        </p:txBody>
      </p:sp>
      <p:sp>
        <p:nvSpPr>
          <p:cNvPr id="6" name="Rectangle 3"/>
          <p:cNvSpPr>
            <a:spLocks noGrp="1" noChangeArrowheads="1"/>
          </p:cNvSpPr>
          <p:nvPr>
            <p:ph type="body" idx="1"/>
          </p:nvPr>
        </p:nvSpPr>
        <p:spPr bwMode="auto">
          <a:xfrm>
            <a:off x="626013" y="1533465"/>
            <a:ext cx="11565987"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323850" algn="l"/>
              </a:tabLst>
              <a:defRPr>
                <a:solidFill>
                  <a:schemeClr val="tx1"/>
                </a:solidFill>
                <a:latin typeface="Arial" panose="020B0604020202020204" pitchFamily="34" charset="0"/>
              </a:defRPr>
            </a:lvl1pPr>
            <a:lvl2pPr eaLnBrk="0" fontAlgn="base" hangingPunct="0">
              <a:spcBef>
                <a:spcPct val="0"/>
              </a:spcBef>
              <a:spcAft>
                <a:spcPct val="0"/>
              </a:spcAft>
              <a:tabLst>
                <a:tab pos="323850" algn="l"/>
              </a:tabLst>
              <a:defRPr>
                <a:solidFill>
                  <a:schemeClr val="tx1"/>
                </a:solidFill>
                <a:latin typeface="Arial" panose="020B0604020202020204" pitchFamily="34" charset="0"/>
              </a:defRPr>
            </a:lvl2pPr>
            <a:lvl3pPr eaLnBrk="0" fontAlgn="base" hangingPunct="0">
              <a:spcBef>
                <a:spcPct val="0"/>
              </a:spcBef>
              <a:spcAft>
                <a:spcPct val="0"/>
              </a:spcAft>
              <a:tabLst>
                <a:tab pos="323850" algn="l"/>
              </a:tabLst>
              <a:defRPr>
                <a:solidFill>
                  <a:schemeClr val="tx1"/>
                </a:solidFill>
                <a:latin typeface="Arial" panose="020B0604020202020204" pitchFamily="34" charset="0"/>
              </a:defRPr>
            </a:lvl3pPr>
            <a:lvl4pPr eaLnBrk="0" fontAlgn="base" hangingPunct="0">
              <a:spcBef>
                <a:spcPct val="0"/>
              </a:spcBef>
              <a:spcAft>
                <a:spcPct val="0"/>
              </a:spcAft>
              <a:tabLst>
                <a:tab pos="323850" algn="l"/>
              </a:tabLst>
              <a:defRPr>
                <a:solidFill>
                  <a:schemeClr val="tx1"/>
                </a:solidFill>
                <a:latin typeface="Arial" panose="020B0604020202020204" pitchFamily="34" charset="0"/>
              </a:defRPr>
            </a:lvl4pPr>
            <a:lvl5pPr eaLnBrk="0" fontAlgn="base" hangingPunct="0">
              <a:spcBef>
                <a:spcPct val="0"/>
              </a:spcBef>
              <a:spcAft>
                <a:spcPct val="0"/>
              </a:spcAft>
              <a:tabLst>
                <a:tab pos="323850" algn="l"/>
              </a:tabLst>
              <a:defRPr>
                <a:solidFill>
                  <a:schemeClr val="tx1"/>
                </a:solidFill>
                <a:latin typeface="Arial" panose="020B0604020202020204" pitchFamily="34" charset="0"/>
              </a:defRPr>
            </a:lvl5pPr>
            <a:lvl6pPr eaLnBrk="0" fontAlgn="base" hangingPunct="0">
              <a:spcBef>
                <a:spcPct val="0"/>
              </a:spcBef>
              <a:spcAft>
                <a:spcPct val="0"/>
              </a:spcAft>
              <a:tabLst>
                <a:tab pos="323850" algn="l"/>
              </a:tabLst>
              <a:defRPr>
                <a:solidFill>
                  <a:schemeClr val="tx1"/>
                </a:solidFill>
                <a:latin typeface="Arial" panose="020B0604020202020204" pitchFamily="34" charset="0"/>
              </a:defRPr>
            </a:lvl6pPr>
            <a:lvl7pPr eaLnBrk="0" fontAlgn="base" hangingPunct="0">
              <a:spcBef>
                <a:spcPct val="0"/>
              </a:spcBef>
              <a:spcAft>
                <a:spcPct val="0"/>
              </a:spcAft>
              <a:tabLst>
                <a:tab pos="323850" algn="l"/>
              </a:tabLst>
              <a:defRPr>
                <a:solidFill>
                  <a:schemeClr val="tx1"/>
                </a:solidFill>
                <a:latin typeface="Arial" panose="020B0604020202020204" pitchFamily="34" charset="0"/>
              </a:defRPr>
            </a:lvl7pPr>
            <a:lvl8pPr eaLnBrk="0" fontAlgn="base" hangingPunct="0">
              <a:spcBef>
                <a:spcPct val="0"/>
              </a:spcBef>
              <a:spcAft>
                <a:spcPct val="0"/>
              </a:spcAft>
              <a:tabLst>
                <a:tab pos="323850" algn="l"/>
              </a:tabLst>
              <a:defRPr>
                <a:solidFill>
                  <a:schemeClr val="tx1"/>
                </a:solidFill>
                <a:latin typeface="Arial" panose="020B0604020202020204" pitchFamily="34" charset="0"/>
              </a:defRPr>
            </a:lvl8pPr>
            <a:lvl9pPr eaLnBrk="0" fontAlgn="base" hangingPunct="0">
              <a:spcBef>
                <a:spcPct val="0"/>
              </a:spcBef>
              <a:spcAft>
                <a:spcPct val="0"/>
              </a:spcAft>
              <a:tabLst>
                <a:tab pos="32385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tab pos="323850" algn="l"/>
              </a:tabLst>
            </a:pPr>
            <a:r>
              <a:rPr kumimoji="0" lang="ar-SA" altLang="en-US"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rPr>
              <a:t>قبل از وقوع بحران</a:t>
            </a:r>
            <a:r>
              <a:rPr kumimoji="0" lang="fa-IR" altLang="en-US" b="1" i="0" u="none" strike="noStrike" cap="none" normalizeH="0" baseline="0" dirty="0" smtClean="0">
                <a:ln>
                  <a:noFill/>
                </a:ln>
                <a:solidFill>
                  <a:schemeClr val="bg1"/>
                </a:solidFill>
                <a:effectLst/>
                <a:latin typeface="Arial" panose="020B0604020202020204" pitchFamily="34" charset="0"/>
                <a:cs typeface="Arial" panose="020B0604020202020204" pitchFamily="34" charset="0"/>
              </a:rPr>
              <a:t>:</a:t>
            </a:r>
            <a:r>
              <a:rPr kumimoji="0" lang="fa-IR" altLang="en-US"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endParaRPr kumimoji="0" lang="en-US" altLang="en-US" sz="14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tab pos="323850" algn="l"/>
              </a:tabLst>
            </a:pPr>
            <a:r>
              <a:rPr kumimoji="0" lang="ar-SA" altLang="en-US" b="1" i="0" u="none" strike="noStrike" cap="none" normalizeH="0" baseline="0" dirty="0" smtClean="0">
                <a:ln>
                  <a:noFill/>
                </a:ln>
                <a:solidFill>
                  <a:schemeClr val="bg1"/>
                </a:solidFill>
                <a:effectLst/>
                <a:cs typeface="Arial" panose="020B0604020202020204" pitchFamily="34" charset="0"/>
              </a:rPr>
              <a:t>عوامل مؤثر براي اينكه يك بحران خسارات مادي، انساني و توسعه نداشته باشد مي طلبد كه برنامه مدوني را براي شناخت كاملي از محيط داشته باشیم:</a:t>
            </a:r>
            <a:endParaRPr kumimoji="0" lang="en-US" altLang="en-US" sz="1400" b="0" i="0" u="none" strike="noStrike" cap="none" normalizeH="0" baseline="0" dirty="0" smtClean="0">
              <a:ln>
                <a:noFill/>
              </a:ln>
              <a:solidFill>
                <a:schemeClr val="bg1"/>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ar-SA" altLang="en-US" b="1" i="0" u="none" strike="noStrike" cap="none" normalizeH="0" baseline="0" dirty="0" smtClean="0">
                <a:ln>
                  <a:noFill/>
                </a:ln>
                <a:solidFill>
                  <a:schemeClr val="accent6"/>
                </a:solidFill>
                <a:effectLst/>
                <a:cs typeface="Arial" panose="020B0604020202020204" pitchFamily="34" charset="0"/>
              </a:rPr>
              <a:t>جمعیت وجامعه شناسي محلی </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ar-SA" altLang="en-US" b="1" i="0" u="none" strike="noStrike" cap="none" normalizeH="0" baseline="0" dirty="0" smtClean="0">
                <a:ln>
                  <a:noFill/>
                </a:ln>
                <a:solidFill>
                  <a:schemeClr val="accent6"/>
                </a:solidFill>
                <a:effectLst/>
                <a:cs typeface="Arial" panose="020B0604020202020204" pitchFamily="34" charset="0"/>
              </a:rPr>
              <a:t>وضعيت جغرافيايي زمين </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ar-SA" altLang="en-US"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 آسيبهاي روي</a:t>
            </a:r>
            <a:r>
              <a:rPr kumimoji="0" lang="fa-IR" altLang="en-US" b="1" i="0" u="none" strike="noStrike" cap="none" normalizeH="0" baseline="0" dirty="0" smtClean="0">
                <a:ln>
                  <a:noFill/>
                </a:ln>
                <a:solidFill>
                  <a:schemeClr val="accent6"/>
                </a:solidFill>
                <a:effectLst/>
                <a:cs typeface="Arial" panose="020B0604020202020204" pitchFamily="34" charset="0"/>
              </a:rPr>
              <a:t> زمین</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fa-IR" altLang="en-US" b="1" i="0" u="none" strike="noStrike" cap="none" normalizeH="0" baseline="0" dirty="0" smtClean="0">
                <a:ln>
                  <a:noFill/>
                </a:ln>
                <a:solidFill>
                  <a:schemeClr val="accent6"/>
                </a:solidFill>
                <a:effectLst/>
                <a:cs typeface="Arial" panose="020B0604020202020204" pitchFamily="34" charset="0"/>
              </a:rPr>
              <a:t>آسیبهای زیر زمین </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ar-SA" altLang="en-US" b="1" i="0" u="none" strike="noStrike" cap="none" normalizeH="0" baseline="0" dirty="0" smtClean="0">
                <a:ln>
                  <a:noFill/>
                </a:ln>
                <a:solidFill>
                  <a:schemeClr val="accent6"/>
                </a:solidFill>
                <a:effectLst/>
                <a:cs typeface="Arial" panose="020B0604020202020204" pitchFamily="34" charset="0"/>
              </a:rPr>
              <a:t>تحليل جامع بر روي اين آسيبها</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ar-SA" altLang="en-US" b="1" i="0" u="none" strike="noStrike" cap="none" normalizeH="0" baseline="0" dirty="0" smtClean="0">
                <a:ln>
                  <a:noFill/>
                </a:ln>
                <a:solidFill>
                  <a:schemeClr val="accent6"/>
                </a:solidFill>
                <a:effectLst/>
                <a:cs typeface="Arial" panose="020B0604020202020204" pitchFamily="34" charset="0"/>
              </a:rPr>
              <a:t>اولويت بندي آسيبها </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fa-IR" altLang="en-US" b="1" i="0" u="none" strike="noStrike" cap="none" normalizeH="0" baseline="0" dirty="0" smtClean="0">
                <a:ln>
                  <a:noFill/>
                </a:ln>
                <a:solidFill>
                  <a:schemeClr val="accent6"/>
                </a:solidFill>
                <a:effectLst/>
                <a:cs typeface="Arial" panose="020B0604020202020204" pitchFamily="34" charset="0"/>
              </a:rPr>
              <a:t>بررسی توانائیها</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fa-IR" altLang="en-US" b="1" i="0" u="none" strike="noStrike" cap="none" normalizeH="0" baseline="0" dirty="0" smtClean="0">
                <a:ln>
                  <a:noFill/>
                </a:ln>
                <a:solidFill>
                  <a:schemeClr val="accent6"/>
                </a:solidFill>
                <a:effectLst/>
                <a:cs typeface="Arial" panose="020B0604020202020204" pitchFamily="34" charset="0"/>
              </a:rPr>
              <a:t>اولویت بندی توانائیها</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fa-IR" altLang="en-US" b="1" i="0" u="none" strike="noStrike" cap="none" normalizeH="0" baseline="0" dirty="0" smtClean="0">
                <a:ln>
                  <a:noFill/>
                </a:ln>
                <a:solidFill>
                  <a:schemeClr val="accent6"/>
                </a:solidFill>
                <a:effectLst/>
                <a:cs typeface="Arial" panose="020B0604020202020204" pitchFamily="34" charset="0"/>
              </a:rPr>
              <a:t>ارئه طرح هائی برای کاهش آسیب</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fa-IR" altLang="en-US" b="1" i="0" u="none" strike="noStrike" cap="none" normalizeH="0" baseline="0" dirty="0" smtClean="0">
                <a:ln>
                  <a:noFill/>
                </a:ln>
                <a:solidFill>
                  <a:schemeClr val="accent6"/>
                </a:solidFill>
                <a:effectLst/>
                <a:cs typeface="Arial" panose="020B0604020202020204" pitchFamily="34" charset="0"/>
              </a:rPr>
              <a:t>تنظیم قوانین مورد نیاز جهت پیشگیری،آمادگی،آگاهی،هشدار،مقاوم سازی وکاهش خسارت</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fa-IR" altLang="en-US" b="1" i="0" u="none" strike="noStrike" cap="none" normalizeH="0" baseline="0" dirty="0" smtClean="0">
                <a:ln>
                  <a:noFill/>
                </a:ln>
                <a:solidFill>
                  <a:schemeClr val="accent6"/>
                </a:solidFill>
                <a:effectLst/>
                <a:cs typeface="Arial" panose="020B0604020202020204" pitchFamily="34" charset="0"/>
              </a:rPr>
              <a:t>تدوین وظایف ادارات ونهادهای در گیر در چرخه بحران</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fa-IR" altLang="en-US" b="1" i="0" u="none" strike="noStrike" cap="none" normalizeH="0" baseline="0" dirty="0" smtClean="0">
                <a:ln>
                  <a:noFill/>
                </a:ln>
                <a:solidFill>
                  <a:schemeClr val="accent6"/>
                </a:solidFill>
                <a:effectLst/>
                <a:cs typeface="Arial" panose="020B0604020202020204" pitchFamily="34" charset="0"/>
              </a:rPr>
              <a:t>تدوین ساختار فرماندهان دربحران ونحوه ارتباط آنها </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fa-IR" altLang="en-US" b="1" i="0" u="none" strike="noStrike" cap="none" normalizeH="0" baseline="0" dirty="0" smtClean="0">
                <a:ln>
                  <a:noFill/>
                </a:ln>
                <a:solidFill>
                  <a:schemeClr val="accent6"/>
                </a:solidFill>
                <a:effectLst/>
                <a:cs typeface="Arial" panose="020B0604020202020204" pitchFamily="34" charset="0"/>
              </a:rPr>
              <a:t>جمع آوری کلیه اطلاعات مورد نیاز</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fa-IR" altLang="en-US" b="1" i="0" u="none" strike="noStrike" cap="none" normalizeH="0" baseline="0" dirty="0" smtClean="0">
                <a:ln>
                  <a:noFill/>
                </a:ln>
                <a:solidFill>
                  <a:schemeClr val="accent6"/>
                </a:solidFill>
                <a:effectLst/>
                <a:cs typeface="Arial" panose="020B0604020202020204" pitchFamily="34" charset="0"/>
              </a:rPr>
              <a:t>تدوین واجرای طرح منطقه بندی روستاهای بالای1500نفرجمعیت،شهرها،شهرستانها،استانهای پرخطر </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fa-IR" altLang="en-US" b="1" i="0" u="none" strike="noStrike" cap="none" normalizeH="0" baseline="0" dirty="0" smtClean="0">
                <a:ln>
                  <a:noFill/>
                </a:ln>
                <a:solidFill>
                  <a:schemeClr val="accent6"/>
                </a:solidFill>
                <a:effectLst/>
                <a:cs typeface="Arial" panose="020B0604020202020204" pitchFamily="34" charset="0"/>
              </a:rPr>
              <a:t>واگذاری بخش عمده کار امداد ونجات درقالب تشکیلاتی مردمی به مردم</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fa-IR" altLang="en-US"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برنامه ریزی </a:t>
            </a:r>
            <a:r>
              <a:rPr kumimoji="0" lang="ar-SA" altLang="en-US"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برای</a:t>
            </a:r>
            <a:r>
              <a:rPr kumimoji="0" lang="fa-IR" altLang="en-US" b="1" i="0" u="none" strike="noStrike" cap="none" normalizeH="0" baseline="0" dirty="0" smtClean="0">
                <a:ln>
                  <a:noFill/>
                </a:ln>
                <a:solidFill>
                  <a:schemeClr val="accent6"/>
                </a:solidFill>
                <a:effectLst/>
                <a:cs typeface="Arial" panose="020B0604020202020204" pitchFamily="34" charset="0"/>
              </a:rPr>
              <a:t> آمادگی،آگاهی،آموزش و سازماندهی مردم محلی برای کاهش خسارت</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323850" algn="l"/>
              </a:tabLst>
            </a:pPr>
            <a:r>
              <a:rPr kumimoji="0" lang="fa-IR" altLang="en-US"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مانور وتمرین دستگاههای دولتی ومردمی</a:t>
            </a:r>
            <a:endParaRPr kumimoji="0" lang="fa-IR" altLang="en-US" sz="2400" b="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22846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type="title"/>
          </p:nvPr>
        </p:nvSpPr>
        <p:spPr bwMode="auto">
          <a:xfrm>
            <a:off x="684211" y="1"/>
            <a:ext cx="11507789"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685800" algn="l"/>
              </a:tabLst>
              <a:defRPr>
                <a:solidFill>
                  <a:schemeClr val="tx1"/>
                </a:solidFill>
                <a:latin typeface="Arial" panose="020B0604020202020204" pitchFamily="34" charset="0"/>
              </a:defRPr>
            </a:lvl1pPr>
            <a:lvl2pPr eaLnBrk="0" fontAlgn="base" hangingPunct="0">
              <a:spcBef>
                <a:spcPct val="0"/>
              </a:spcBef>
              <a:spcAft>
                <a:spcPct val="0"/>
              </a:spcAft>
              <a:tabLst>
                <a:tab pos="685800" algn="l"/>
              </a:tabLst>
              <a:defRPr>
                <a:solidFill>
                  <a:schemeClr val="tx1"/>
                </a:solidFill>
                <a:latin typeface="Arial" panose="020B0604020202020204" pitchFamily="34" charset="0"/>
              </a:defRPr>
            </a:lvl2pPr>
            <a:lvl3pPr eaLnBrk="0" fontAlgn="base" hangingPunct="0">
              <a:spcBef>
                <a:spcPct val="0"/>
              </a:spcBef>
              <a:spcAft>
                <a:spcPct val="0"/>
              </a:spcAft>
              <a:tabLst>
                <a:tab pos="685800" algn="l"/>
              </a:tabLst>
              <a:defRPr>
                <a:solidFill>
                  <a:schemeClr val="tx1"/>
                </a:solidFill>
                <a:latin typeface="Arial" panose="020B0604020202020204" pitchFamily="34" charset="0"/>
              </a:defRPr>
            </a:lvl3pPr>
            <a:lvl4pPr eaLnBrk="0" fontAlgn="base" hangingPunct="0">
              <a:spcBef>
                <a:spcPct val="0"/>
              </a:spcBef>
              <a:spcAft>
                <a:spcPct val="0"/>
              </a:spcAft>
              <a:tabLst>
                <a:tab pos="685800" algn="l"/>
              </a:tabLst>
              <a:defRPr>
                <a:solidFill>
                  <a:schemeClr val="tx1"/>
                </a:solidFill>
                <a:latin typeface="Arial" panose="020B0604020202020204" pitchFamily="34" charset="0"/>
              </a:defRPr>
            </a:lvl4pPr>
            <a:lvl5pPr eaLnBrk="0" fontAlgn="base" hangingPunct="0">
              <a:spcBef>
                <a:spcPct val="0"/>
              </a:spcBef>
              <a:spcAft>
                <a:spcPct val="0"/>
              </a:spcAft>
              <a:tabLst>
                <a:tab pos="685800" algn="l"/>
              </a:tabLst>
              <a:defRPr>
                <a:solidFill>
                  <a:schemeClr val="tx1"/>
                </a:solidFill>
                <a:latin typeface="Arial" panose="020B0604020202020204" pitchFamily="34" charset="0"/>
              </a:defRPr>
            </a:lvl5pPr>
            <a:lvl6pPr eaLnBrk="0" fontAlgn="base" hangingPunct="0">
              <a:spcBef>
                <a:spcPct val="0"/>
              </a:spcBef>
              <a:spcAft>
                <a:spcPct val="0"/>
              </a:spcAft>
              <a:tabLst>
                <a:tab pos="685800" algn="l"/>
              </a:tabLst>
              <a:defRPr>
                <a:solidFill>
                  <a:schemeClr val="tx1"/>
                </a:solidFill>
                <a:latin typeface="Arial" panose="020B0604020202020204" pitchFamily="34" charset="0"/>
              </a:defRPr>
            </a:lvl6pPr>
            <a:lvl7pPr eaLnBrk="0" fontAlgn="base" hangingPunct="0">
              <a:spcBef>
                <a:spcPct val="0"/>
              </a:spcBef>
              <a:spcAft>
                <a:spcPct val="0"/>
              </a:spcAft>
              <a:tabLst>
                <a:tab pos="685800" algn="l"/>
              </a:tabLst>
              <a:defRPr>
                <a:solidFill>
                  <a:schemeClr val="tx1"/>
                </a:solidFill>
                <a:latin typeface="Arial" panose="020B0604020202020204" pitchFamily="34" charset="0"/>
              </a:defRPr>
            </a:lvl7pPr>
            <a:lvl8pPr eaLnBrk="0" fontAlgn="base" hangingPunct="0">
              <a:spcBef>
                <a:spcPct val="0"/>
              </a:spcBef>
              <a:spcAft>
                <a:spcPct val="0"/>
              </a:spcAft>
              <a:tabLst>
                <a:tab pos="685800" algn="l"/>
              </a:tabLst>
              <a:defRPr>
                <a:solidFill>
                  <a:schemeClr val="tx1"/>
                </a:solidFill>
                <a:latin typeface="Arial" panose="020B0604020202020204" pitchFamily="34" charset="0"/>
              </a:defRPr>
            </a:lvl8pPr>
            <a:lvl9pPr eaLnBrk="0" fontAlgn="base" hangingPunct="0">
              <a:spcBef>
                <a:spcPct val="0"/>
              </a:spcBef>
              <a:spcAft>
                <a:spcPct val="0"/>
              </a:spcAft>
              <a:tabLst>
                <a:tab pos="6858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altLang="en-US" sz="1800" b="1" i="0" u="none" strike="noStrike" cap="none" normalizeH="0" baseline="0" dirty="0" smtClean="0">
                <a:ln>
                  <a:noFill/>
                </a:ln>
                <a:solidFill>
                  <a:schemeClr val="bg1"/>
                </a:solidFill>
                <a:effectLst/>
                <a:cs typeface="Arial" panose="020B0604020202020204" pitchFamily="34" charset="0"/>
              </a:rPr>
              <a:t>زمان وقوع در72ساعت اولیه  بحران:</a:t>
            </a:r>
            <a:endParaRPr kumimoji="0" lang="en-US" altLang="en-US" sz="1400" b="1" i="0" u="none" strike="noStrike" cap="none" normalizeH="0" baseline="0" dirty="0" smtClean="0">
              <a:ln>
                <a:noFill/>
              </a:ln>
              <a:solidFill>
                <a:schemeClr val="bg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tab pos="685800" algn="l"/>
              </a:tabLst>
            </a:pPr>
            <a:r>
              <a:rPr kumimoji="0" lang="fa-IR" alt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endParaRPr kumimoji="0" lang="en-US" altLang="en-US" sz="14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جمع آوری اطلاعات خسارتها اعم از انسانی،حیوانی،ساختاری،زیربنایی واقتصادی</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تحلیل وارزیابی اطلاعات</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پاسخگوئی</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امداد ونجات</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رسیدگی به وضعیت مجروحین ومصدومین اورژانسی</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جمع آوری کودکان فاقد سرپرست </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تدفین قربانیان </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باز کردن راههای اصلی</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تامین امنیت </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685800" algn="l"/>
              </a:tabLst>
            </a:pPr>
            <a:r>
              <a:rPr kumimoji="0" lang="fa-IR" altLang="en-US" sz="1800"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کنترل ترافیک جادههای اصلی داخل وخارج از شهر.........</a:t>
            </a:r>
            <a:endParaRPr kumimoji="0" lang="fa-IR" altLang="en-US" sz="2400" b="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endParaRPr>
          </a:p>
        </p:txBody>
      </p:sp>
      <p:sp>
        <p:nvSpPr>
          <p:cNvPr id="5" name="Rectangle 2"/>
          <p:cNvSpPr>
            <a:spLocks noGrp="1" noChangeArrowheads="1"/>
          </p:cNvSpPr>
          <p:nvPr>
            <p:ph type="body" idx="1"/>
          </p:nvPr>
        </p:nvSpPr>
        <p:spPr bwMode="auto">
          <a:xfrm>
            <a:off x="684211" y="3416321"/>
            <a:ext cx="11507787" cy="3231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fa-IR" altLang="en-US" sz="2000" b="1" i="0" u="none" strike="noStrike" cap="none" normalizeH="0" baseline="0" dirty="0" smtClean="0">
                <a:ln>
                  <a:noFill/>
                </a:ln>
                <a:solidFill>
                  <a:schemeClr val="bg1"/>
                </a:solidFill>
                <a:effectLst/>
                <a:cs typeface="Arial" panose="020B0604020202020204" pitchFamily="34" charset="0"/>
              </a:rPr>
              <a:t>بهبودی</a:t>
            </a:r>
            <a:endParaRPr kumimoji="0" lang="en-US" altLang="en-US" sz="1600" b="0" i="0" u="none" strike="noStrike" cap="none" normalizeH="0" baseline="0" dirty="0" smtClean="0">
              <a:ln>
                <a:noFill/>
              </a:ln>
              <a:solidFill>
                <a:schemeClr val="bg1"/>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2000" b="1" i="0" u="none" strike="noStrike" cap="none" normalizeH="0" baseline="0" dirty="0" smtClean="0">
                <a:ln>
                  <a:noFill/>
                </a:ln>
                <a:solidFill>
                  <a:schemeClr val="accent6"/>
                </a:solidFill>
                <a:effectLst/>
                <a:cs typeface="Arial" panose="020B0604020202020204" pitchFamily="34" charset="0"/>
              </a:rPr>
              <a:t>رسیدگی به وضعیت مجروحین</a:t>
            </a:r>
            <a:endParaRPr kumimoji="0" lang="en-US" altLang="en-US" sz="16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2000" b="1" i="0" u="none" strike="noStrike" cap="none" normalizeH="0" baseline="0" dirty="0" smtClean="0">
                <a:ln>
                  <a:noFill/>
                </a:ln>
                <a:solidFill>
                  <a:schemeClr val="accent6"/>
                </a:solidFill>
                <a:effectLst/>
                <a:cs typeface="Arial" panose="020B0604020202020204" pitchFamily="34" charset="0"/>
              </a:rPr>
              <a:t>رسیدگی به وضعیت زنان وکودکان فاقد سرپرست</a:t>
            </a:r>
            <a:endParaRPr kumimoji="0" lang="en-US" altLang="en-US" sz="16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2000" b="1" i="0" u="none" strike="noStrike" cap="none" normalizeH="0" baseline="0" dirty="0" smtClean="0">
                <a:ln>
                  <a:noFill/>
                </a:ln>
                <a:solidFill>
                  <a:schemeClr val="accent6"/>
                </a:solidFill>
                <a:effectLst/>
                <a:cs typeface="Arial" panose="020B0604020202020204" pitchFamily="34" charset="0"/>
              </a:rPr>
              <a:t>کمک به ایجاد سر پناه موقت</a:t>
            </a:r>
            <a:endParaRPr kumimoji="0" lang="en-US" altLang="en-US" sz="16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2000" b="1" i="0" u="none" strike="noStrike" cap="none" normalizeH="0" baseline="0" dirty="0" smtClean="0">
                <a:ln>
                  <a:noFill/>
                </a:ln>
                <a:solidFill>
                  <a:schemeClr val="accent6"/>
                </a:solidFill>
                <a:effectLst/>
                <a:cs typeface="Arial" panose="020B0604020202020204" pitchFamily="34" charset="0"/>
              </a:rPr>
              <a:t>امداد بازماندگان ورفع مایحتاج عموم افراد بازمانده</a:t>
            </a:r>
            <a:endParaRPr kumimoji="0" lang="en-US" altLang="en-US" sz="16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2000" b="1" i="0" u="none" strike="noStrike" cap="none" normalizeH="0" baseline="0" dirty="0" smtClean="0">
                <a:ln>
                  <a:noFill/>
                </a:ln>
                <a:solidFill>
                  <a:schemeClr val="accent6"/>
                </a:solidFill>
                <a:effectLst/>
                <a:cs typeface="Arial" panose="020B0604020202020204" pitchFamily="34" charset="0"/>
              </a:rPr>
              <a:t>کنترل موارد بهداشتی تا امراض مسری شیوع پیدا نکند</a:t>
            </a:r>
            <a:endParaRPr kumimoji="0" lang="en-US" altLang="en-US" sz="16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2000" b="1" i="0" u="none" strike="noStrike" cap="none" normalizeH="0" baseline="0" dirty="0" smtClean="0">
                <a:ln>
                  <a:noFill/>
                </a:ln>
                <a:solidFill>
                  <a:schemeClr val="accent6"/>
                </a:solidFill>
                <a:effectLst/>
                <a:cs typeface="Arial" panose="020B0604020202020204" pitchFamily="34" charset="0"/>
              </a:rPr>
              <a:t>مداخلات روانی بازماندگان وتوجه به نیازهای آنها........</a:t>
            </a:r>
            <a:endParaRPr kumimoji="0" lang="en-US" altLang="en-US" sz="16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2000" b="1" i="0" u="none" strike="noStrike" cap="none" normalizeH="0" baseline="0" dirty="0" smtClean="0">
                <a:ln>
                  <a:noFill/>
                </a:ln>
                <a:solidFill>
                  <a:schemeClr val="accent6"/>
                </a:solidFill>
                <a:effectLst/>
                <a:cs typeface="Arial" panose="020B0604020202020204" pitchFamily="34" charset="0"/>
              </a:rPr>
              <a:t>تامین حداقل سه ماه موارد بهداشتی و غذایی برای مردم</a:t>
            </a:r>
            <a:endParaRPr kumimoji="0" lang="en-US" altLang="en-US" sz="16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2000" b="1" i="0" u="none" strike="noStrike" cap="none" normalizeH="0" baseline="0" dirty="0" smtClean="0">
                <a:ln>
                  <a:noFill/>
                </a:ln>
                <a:solidFill>
                  <a:schemeClr val="accent6"/>
                </a:solidFill>
                <a:effectLst/>
                <a:cs typeface="Arial" panose="020B0604020202020204" pitchFamily="34" charset="0"/>
              </a:rPr>
              <a:t>برنامه ریزی وپیگیری روشن نمودن وضعیت معلولین ومجروحین بیمارستانی</a:t>
            </a:r>
            <a:endParaRPr kumimoji="0" lang="en-US" altLang="en-US" sz="16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2000"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برنامه ریزی جهت روشن نمودن وضعیت زنهای ،کودکان فاقد سرپرست</a:t>
            </a:r>
            <a:endParaRPr kumimoji="0" lang="fa-IR" altLang="en-US" sz="2800" b="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160063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type="title"/>
          </p:nvPr>
        </p:nvSpPr>
        <p:spPr bwMode="auto">
          <a:xfrm>
            <a:off x="406094" y="0"/>
            <a:ext cx="11681403"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fa-IR" altLang="en-US" sz="1800" b="1" i="0" u="none" strike="noStrike" cap="none" normalizeH="0" baseline="0" dirty="0" smtClean="0">
                <a:ln>
                  <a:noFill/>
                </a:ln>
                <a:solidFill>
                  <a:schemeClr val="bg1"/>
                </a:solidFill>
                <a:effectLst/>
                <a:cs typeface="Arial" panose="020B0604020202020204" pitchFamily="34" charset="0"/>
              </a:rPr>
              <a:t>عادی سازی</a:t>
            </a:r>
            <a:endParaRPr kumimoji="0" lang="en-US" altLang="en-US" sz="1400" b="1" i="0" u="none" strike="noStrike" cap="none" normalizeH="0" baseline="0" dirty="0" smtClean="0">
              <a:ln>
                <a:noFill/>
              </a:ln>
              <a:solidFill>
                <a:schemeClr val="bg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عادی سازی موضوع جدیدی نیست،اما باید توجه داشت که اصل مهم برگشت به وضعیت قبل از بحران خانواده های آسیب دیده میباشد(زندگی ادامه دارد)</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باز گشائی مدارس</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بازگشائی مغازه ها</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توجه به خانواده هامرد ان وزنان برای کسب درآمد</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ایجاد مراکز خود اشتغالی زو د بازده باتوجه به موقعیت محلی </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آموزش به مردم برای تولید صنایع دستی محلی وکمک به فروش آنها</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ایجاد صندوقهای اعطای وام برای کارهای مرسوم محلی</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فعال شد ن ادارات ودستگاه ها</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ایجاد فضاهای تفریحی برای مردم وکودکان</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tabLst>
                <a:tab pos="457200" algn="l"/>
              </a:tabLst>
            </a:pPr>
            <a:r>
              <a:rPr kumimoji="0" lang="fa-IR" alt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endParaRPr kumimoji="0" lang="en-US" altLang="en-US" sz="14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fa-IR" altLang="en-US" sz="1800" b="1" i="0" u="none" strike="noStrike" cap="none" normalizeH="0" baseline="0" dirty="0" smtClean="0">
                <a:ln>
                  <a:noFill/>
                </a:ln>
                <a:solidFill>
                  <a:schemeClr val="bg1"/>
                </a:solidFill>
                <a:effectLst/>
                <a:cs typeface="Arial" panose="020B0604020202020204" pitchFamily="34" charset="0"/>
              </a:rPr>
              <a:t>باز سازی</a:t>
            </a:r>
            <a:endParaRPr kumimoji="0" lang="en-US" altLang="en-US" sz="1400" b="0" i="0" u="none" strike="noStrike" cap="none" normalizeH="0" baseline="0" dirty="0" smtClean="0">
              <a:ln>
                <a:noFill/>
              </a:ln>
              <a:solidFill>
                <a:schemeClr val="bg1"/>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جمع آوری آوارهای</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باز کردن راهها</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اصلاح پلها </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برنامه ریزی وپیگیری ساخت منازل تخریب شده</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برنامه ریزی وپیگیری منازل قابل مقاوم سازی</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برنامه ریزی وپیگیری ساخت یامقاوم سازی مراکز تجاری وصنعتی</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برنامه ریزی جهت ساخت منازل برای زنهای فاقد سرپرست</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بازسازی تاسیسات زیر بنایی(آب،برق،گاز،مخابرات،مدارس،دانشگاه هاو ادارات)</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cs typeface="Arial" panose="020B0604020202020204" pitchFamily="34" charset="0"/>
              </a:rPr>
              <a:t>بازسازی مراکز اقتصادی،تجاری،صنعتی</a:t>
            </a:r>
            <a:endParaRPr kumimoji="0" lang="en-US" altLang="en-US" sz="1400" b="0" i="0" u="none" strike="noStrike" cap="none" normalizeH="0" baseline="0" dirty="0" smtClean="0">
              <a:ln>
                <a:noFill/>
              </a:ln>
              <a:solidFill>
                <a:schemeClr val="accent6"/>
              </a:solidFill>
              <a:effectLst/>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altLang="en-US" sz="1800" b="1"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rPr>
              <a:t>بازسازی راههاوجاده ها</a:t>
            </a:r>
            <a:endParaRPr kumimoji="0" lang="fa-IR" altLang="en-US" sz="2400" b="0" i="0" u="none" strike="noStrike" cap="none" normalizeH="0" baseline="0" dirty="0" smtClean="0">
              <a:ln>
                <a:noFill/>
              </a:ln>
              <a:solidFill>
                <a:schemeClr val="accent6"/>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441221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1554" y="-1084218"/>
            <a:ext cx="11730446" cy="6544492"/>
          </a:xfrm>
        </p:spPr>
        <p:txBody>
          <a:bodyPr>
            <a:normAutofit/>
          </a:bodyPr>
          <a:lstStyle/>
          <a:p>
            <a:pPr marL="0" indent="0" algn="r">
              <a:buNone/>
            </a:pPr>
            <a:r>
              <a:rPr lang="en-US" dirty="0" smtClean="0">
                <a:solidFill>
                  <a:schemeClr val="bg1"/>
                </a:solidFill>
              </a:rPr>
              <a:t>Disaster</a:t>
            </a:r>
            <a:r>
              <a:rPr lang="en-US" dirty="0" smtClean="0"/>
              <a:t> </a:t>
            </a:r>
            <a:r>
              <a:rPr lang="fa-IR" dirty="0" smtClean="0">
                <a:solidFill>
                  <a:schemeClr val="accent6"/>
                </a:solidFill>
              </a:rPr>
              <a:t>فاجعه</a:t>
            </a:r>
          </a:p>
          <a:p>
            <a:pPr marL="0" indent="0" algn="r">
              <a:buNone/>
            </a:pPr>
            <a:r>
              <a:rPr lang="en-US" dirty="0" smtClean="0">
                <a:solidFill>
                  <a:schemeClr val="bg1"/>
                </a:solidFill>
              </a:rPr>
              <a:t>Eruption</a:t>
            </a:r>
            <a:r>
              <a:rPr lang="fa-IR" dirty="0" smtClean="0">
                <a:solidFill>
                  <a:schemeClr val="accent6"/>
                </a:solidFill>
              </a:rPr>
              <a:t>فوران</a:t>
            </a:r>
          </a:p>
          <a:p>
            <a:pPr marL="0" indent="0" algn="r">
              <a:buNone/>
            </a:pPr>
            <a:r>
              <a:rPr lang="en-US" dirty="0" smtClean="0">
                <a:solidFill>
                  <a:schemeClr val="bg1"/>
                </a:solidFill>
              </a:rPr>
              <a:t>Explosion</a:t>
            </a:r>
            <a:r>
              <a:rPr lang="fa-IR" dirty="0" smtClean="0">
                <a:solidFill>
                  <a:schemeClr val="accent6"/>
                </a:solidFill>
              </a:rPr>
              <a:t>انفجار</a:t>
            </a:r>
          </a:p>
          <a:p>
            <a:pPr marL="0" indent="0" algn="r">
              <a:buNone/>
            </a:pPr>
            <a:r>
              <a:rPr lang="en-US" dirty="0" smtClean="0">
                <a:solidFill>
                  <a:schemeClr val="bg1"/>
                </a:solidFill>
              </a:rPr>
              <a:t>Boiling</a:t>
            </a:r>
            <a:r>
              <a:rPr lang="fa-IR" dirty="0" smtClean="0">
                <a:solidFill>
                  <a:schemeClr val="accent6"/>
                </a:solidFill>
              </a:rPr>
              <a:t>جوش</a:t>
            </a:r>
            <a:endParaRPr lang="en-US" dirty="0" smtClean="0">
              <a:solidFill>
                <a:schemeClr val="accent6"/>
              </a:solidFill>
            </a:endParaRPr>
          </a:p>
          <a:p>
            <a:pPr marL="0" indent="0" algn="r">
              <a:buNone/>
            </a:pPr>
            <a:r>
              <a:rPr lang="en-US" dirty="0" smtClean="0">
                <a:solidFill>
                  <a:schemeClr val="bg1"/>
                </a:solidFill>
              </a:rPr>
              <a:t>Opportunities</a:t>
            </a:r>
            <a:r>
              <a:rPr lang="fa-IR" dirty="0" smtClean="0">
                <a:solidFill>
                  <a:schemeClr val="accent6"/>
                </a:solidFill>
              </a:rPr>
              <a:t>فرصت ها</a:t>
            </a:r>
          </a:p>
          <a:p>
            <a:pPr marL="0" indent="0" algn="r">
              <a:buNone/>
            </a:pPr>
            <a:r>
              <a:rPr lang="en-US" dirty="0" err="1" smtClean="0">
                <a:solidFill>
                  <a:schemeClr val="bg1"/>
                </a:solidFill>
              </a:rPr>
              <a:t>Opproach</a:t>
            </a:r>
            <a:r>
              <a:rPr lang="fa-IR" dirty="0" smtClean="0">
                <a:solidFill>
                  <a:schemeClr val="accent6"/>
                </a:solidFill>
              </a:rPr>
              <a:t>رویکرد</a:t>
            </a:r>
          </a:p>
          <a:p>
            <a:pPr marL="0" indent="0" algn="r">
              <a:buNone/>
            </a:pPr>
            <a:r>
              <a:rPr lang="en-US" dirty="0" smtClean="0">
                <a:solidFill>
                  <a:schemeClr val="bg1"/>
                </a:solidFill>
              </a:rPr>
              <a:t>Crisis</a:t>
            </a:r>
            <a:r>
              <a:rPr lang="fa-IR" dirty="0" smtClean="0">
                <a:solidFill>
                  <a:schemeClr val="accent6"/>
                </a:solidFill>
              </a:rPr>
              <a:t>بحران</a:t>
            </a:r>
          </a:p>
          <a:p>
            <a:pPr marL="0" indent="0" algn="r">
              <a:buNone/>
            </a:pPr>
            <a:r>
              <a:rPr lang="en-US" dirty="0" smtClean="0">
                <a:solidFill>
                  <a:schemeClr val="bg1"/>
                </a:solidFill>
              </a:rPr>
              <a:t>Threats</a:t>
            </a:r>
            <a:r>
              <a:rPr lang="fa-IR" dirty="0" smtClean="0">
                <a:solidFill>
                  <a:schemeClr val="accent6"/>
                </a:solidFill>
              </a:rPr>
              <a:t>تهدیدها</a:t>
            </a:r>
          </a:p>
          <a:p>
            <a:pPr marL="0" indent="0" algn="r">
              <a:buNone/>
            </a:pPr>
            <a:r>
              <a:rPr lang="en-US" dirty="0" smtClean="0">
                <a:solidFill>
                  <a:schemeClr val="bg1"/>
                </a:solidFill>
              </a:rPr>
              <a:t>Optimization</a:t>
            </a:r>
            <a:r>
              <a:rPr lang="fa-IR" dirty="0" smtClean="0">
                <a:solidFill>
                  <a:schemeClr val="accent6"/>
                </a:solidFill>
              </a:rPr>
              <a:t>بهینه سازی</a:t>
            </a:r>
            <a:endParaRPr lang="en-US" dirty="0" smtClean="0">
              <a:solidFill>
                <a:schemeClr val="accent6"/>
              </a:solidFill>
            </a:endParaRPr>
          </a:p>
          <a:p>
            <a:pPr marL="0" indent="0" algn="r">
              <a:buNone/>
            </a:pPr>
            <a:r>
              <a:rPr lang="en-US" dirty="0" smtClean="0">
                <a:solidFill>
                  <a:schemeClr val="bg1"/>
                </a:solidFill>
              </a:rPr>
              <a:t>Volcano</a:t>
            </a:r>
            <a:r>
              <a:rPr lang="fa-IR" dirty="0" smtClean="0">
                <a:solidFill>
                  <a:schemeClr val="accent6"/>
                </a:solidFill>
              </a:rPr>
              <a:t>اتشفشان</a:t>
            </a:r>
            <a:endParaRPr lang="en-US" dirty="0" smtClean="0">
              <a:solidFill>
                <a:schemeClr val="accent6"/>
              </a:solidFill>
            </a:endParaRPr>
          </a:p>
        </p:txBody>
      </p:sp>
    </p:spTree>
    <p:extLst>
      <p:ext uri="{BB962C8B-B14F-4D97-AF65-F5344CB8AC3E}">
        <p14:creationId xmlns:p14="http://schemas.microsoft.com/office/powerpoint/2010/main" val="268003918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3217" y="143692"/>
            <a:ext cx="11176862" cy="6374674"/>
          </a:xfrm>
        </p:spPr>
        <p:txBody>
          <a:bodyPr>
            <a:normAutofit fontScale="85000" lnSpcReduction="10000"/>
          </a:bodyPr>
          <a:lstStyle/>
          <a:p>
            <a:pPr algn="r"/>
            <a:r>
              <a:rPr lang="fa-IR" b="1" dirty="0" smtClean="0">
                <a:solidFill>
                  <a:schemeClr val="bg1"/>
                </a:solidFill>
              </a:rPr>
              <a:t>1-تعریف گدازه :</a:t>
            </a:r>
            <a:r>
              <a:rPr lang="ar-SA" b="1" dirty="0" smtClean="0">
                <a:solidFill>
                  <a:schemeClr val="accent6"/>
                </a:solidFill>
              </a:rPr>
              <a:t>در </a:t>
            </a:r>
            <a:r>
              <a:rPr lang="ar-SA" b="1" dirty="0">
                <a:solidFill>
                  <a:schemeClr val="accent6"/>
                </a:solidFill>
              </a:rPr>
              <a:t>واقع ماگمایی است که به سطح زمین می </a:t>
            </a:r>
            <a:r>
              <a:rPr lang="ar-SA" b="1" dirty="0" smtClean="0">
                <a:solidFill>
                  <a:schemeClr val="accent6"/>
                </a:solidFill>
              </a:rPr>
              <a:t>رسد </a:t>
            </a:r>
            <a:r>
              <a:rPr lang="ar-SA" b="1" dirty="0">
                <a:solidFill>
                  <a:schemeClr val="accent6"/>
                </a:solidFill>
              </a:rPr>
              <a:t>این تخته سنگهای آبگونه شده چندین برابر گرمتر ازآبهای جوشان اند که به رنگهای زرد روشن، نارنجی و قرمز یافت می شونند</a:t>
            </a:r>
            <a:r>
              <a:rPr lang="ar-SA" b="1" dirty="0" smtClean="0">
                <a:solidFill>
                  <a:schemeClr val="accent6"/>
                </a:solidFill>
              </a:rPr>
              <a:t>.</a:t>
            </a:r>
            <a:endParaRPr lang="fa-IR" b="1" dirty="0" smtClean="0">
              <a:solidFill>
                <a:schemeClr val="accent6"/>
              </a:solidFill>
            </a:endParaRPr>
          </a:p>
          <a:p>
            <a:pPr algn="r"/>
            <a:r>
              <a:rPr lang="fa-IR" b="1" dirty="0" smtClean="0">
                <a:solidFill>
                  <a:schemeClr val="bg1"/>
                </a:solidFill>
                <a:latin typeface="Arial" panose="020B0604020202020204" pitchFamily="34" charset="0"/>
                <a:cs typeface="Arial" panose="020B0604020202020204" pitchFamily="34" charset="0"/>
              </a:rPr>
              <a:t>2-</a:t>
            </a:r>
            <a:r>
              <a:rPr lang="ar-SA" b="1" dirty="0">
                <a:solidFill>
                  <a:schemeClr val="bg1"/>
                </a:solidFill>
              </a:rPr>
              <a:t>نمونه‌ای از فورانهای مهم </a:t>
            </a:r>
            <a:r>
              <a:rPr lang="ar-SA" b="1" dirty="0" smtClean="0">
                <a:solidFill>
                  <a:schemeClr val="bg1"/>
                </a:solidFill>
              </a:rPr>
              <a:t>دنیا</a:t>
            </a:r>
            <a:r>
              <a:rPr lang="fa-IR" b="1" dirty="0" smtClean="0">
                <a:solidFill>
                  <a:schemeClr val="accent6"/>
                </a:solidFill>
              </a:rPr>
              <a:t>:اتشفشان وزوو-مونالوآ-پله-بزیمیانی-پاری کوتین</a:t>
            </a:r>
          </a:p>
          <a:p>
            <a:pPr algn="r"/>
            <a:r>
              <a:rPr lang="fa-IR" b="1" dirty="0" smtClean="0">
                <a:solidFill>
                  <a:schemeClr val="bg1"/>
                </a:solidFill>
              </a:rPr>
              <a:t>3-انواع </a:t>
            </a:r>
            <a:r>
              <a:rPr lang="ar-SA" b="1" dirty="0" smtClean="0">
                <a:solidFill>
                  <a:schemeClr val="bg1"/>
                </a:solidFill>
              </a:rPr>
              <a:t>آتشفشانهای نقطه</a:t>
            </a:r>
            <a:r>
              <a:rPr lang="fa-IR" b="1" dirty="0" smtClean="0">
                <a:solidFill>
                  <a:schemeClr val="bg1"/>
                </a:solidFill>
              </a:rPr>
              <a:t> ای:</a:t>
            </a:r>
            <a:r>
              <a:rPr lang="fa-IR" b="1" dirty="0" smtClean="0">
                <a:solidFill>
                  <a:schemeClr val="accent6"/>
                </a:solidFill>
              </a:rPr>
              <a:t>اتشفشان هاوایی یا سپری-استرومبولی-پرکابی-نوع پله-ولکانو</a:t>
            </a:r>
          </a:p>
          <a:p>
            <a:pPr algn="r"/>
            <a:r>
              <a:rPr lang="fa-IR" b="1" dirty="0" smtClean="0">
                <a:solidFill>
                  <a:schemeClr val="bg1"/>
                </a:solidFill>
              </a:rPr>
              <a:t>4-فوران نوع وولکانو:</a:t>
            </a:r>
            <a:r>
              <a:rPr lang="ar-SA" b="1" dirty="0" smtClean="0">
                <a:solidFill>
                  <a:schemeClr val="accent6"/>
                </a:solidFill>
              </a:rPr>
              <a:t>گدازه </a:t>
            </a:r>
            <a:r>
              <a:rPr lang="ar-SA" b="1" dirty="0">
                <a:solidFill>
                  <a:schemeClr val="accent6"/>
                </a:solidFill>
              </a:rPr>
              <a:t>های خمیری شکل، دهانه آتشفشان را مسدود می کند و مانع خروج </a:t>
            </a:r>
            <a:r>
              <a:rPr lang="ar-SA" b="1" dirty="0">
                <a:solidFill>
                  <a:schemeClr val="accent6"/>
                </a:solidFill>
                <a:hlinkClick r:id="rId2" tooltip="گاز"/>
              </a:rPr>
              <a:t>گاز</a:t>
            </a:r>
            <a:r>
              <a:rPr lang="ar-SA" b="1" dirty="0">
                <a:solidFill>
                  <a:schemeClr val="accent6"/>
                </a:solidFill>
              </a:rPr>
              <a:t>ها و بخارات می شود. پس از آن که فشار گازها و بخارات بر اثر تراکم زیاد شد، انفجارات شدید تولید می کند</a:t>
            </a:r>
            <a:r>
              <a:rPr lang="ar-SA" b="1" dirty="0" smtClean="0">
                <a:solidFill>
                  <a:schemeClr val="accent6"/>
                </a:solidFill>
              </a:rPr>
              <a:t>.</a:t>
            </a:r>
            <a:endParaRPr lang="fa-IR" b="1" dirty="0" smtClean="0">
              <a:solidFill>
                <a:schemeClr val="accent6"/>
              </a:solidFill>
            </a:endParaRPr>
          </a:p>
          <a:p>
            <a:pPr algn="r"/>
            <a:r>
              <a:rPr lang="fa-IR" b="1" dirty="0" smtClean="0">
                <a:solidFill>
                  <a:schemeClr val="bg1"/>
                </a:solidFill>
              </a:rPr>
              <a:t>5-مدیریت:</a:t>
            </a:r>
            <a:r>
              <a:rPr lang="ar-SA" b="1" dirty="0" smtClean="0">
                <a:solidFill>
                  <a:schemeClr val="accent6"/>
                </a:solidFill>
              </a:rPr>
              <a:t>مدیریت </a:t>
            </a:r>
            <a:r>
              <a:rPr lang="ar-SA" b="1" dirty="0">
                <a:solidFill>
                  <a:schemeClr val="accent6"/>
                </a:solidFill>
              </a:rPr>
              <a:t>فرایند به کارگیری مؤثرو کارآمد منابع مادی وانسانی در برنامه ریزی سازماندهی بسیج منابع وامکانات هدایت و کنترل است که برای دستیابی به اهداف سازمانی و بر اساس نظام ارزشی مورد قبول صورت می گیرد</a:t>
            </a:r>
            <a:r>
              <a:rPr lang="ar-SA" b="1" dirty="0" smtClean="0">
                <a:solidFill>
                  <a:schemeClr val="accent6"/>
                </a:solidFill>
              </a:rPr>
              <a:t>.</a:t>
            </a:r>
            <a:endParaRPr lang="fa-IR" b="1" dirty="0" smtClean="0">
              <a:solidFill>
                <a:schemeClr val="accent6"/>
              </a:solidFill>
            </a:endParaRPr>
          </a:p>
          <a:p>
            <a:pPr algn="r"/>
            <a:r>
              <a:rPr lang="fa-IR" b="1" dirty="0" smtClean="0">
                <a:solidFill>
                  <a:schemeClr val="bg1"/>
                </a:solidFill>
              </a:rPr>
              <a:t>6-چرخه مدیریت بحران:</a:t>
            </a:r>
            <a:r>
              <a:rPr lang="fa-IR" b="1" dirty="0" smtClean="0">
                <a:solidFill>
                  <a:schemeClr val="accent6"/>
                </a:solidFill>
              </a:rPr>
              <a:t>1-قبل از وقوع2-حین وقوع بحران3-بهبود نسبی4-عادی سازی5-بعداز وقوع بحران</a:t>
            </a:r>
          </a:p>
          <a:p>
            <a:pPr algn="r"/>
            <a:r>
              <a:rPr lang="fa-IR" b="1" dirty="0" smtClean="0">
                <a:solidFill>
                  <a:schemeClr val="bg1"/>
                </a:solidFill>
              </a:rPr>
              <a:t>7-مجموعه اقدامات برای افزایش توانایی جامعه در حین بحران:</a:t>
            </a:r>
            <a:r>
              <a:rPr lang="ar-SA" b="1" dirty="0" smtClean="0">
                <a:solidFill>
                  <a:schemeClr val="accent6"/>
                </a:solidFill>
              </a:rPr>
              <a:t>جمع </a:t>
            </a:r>
            <a:r>
              <a:rPr lang="ar-SA" b="1" dirty="0">
                <a:solidFill>
                  <a:schemeClr val="accent6"/>
                </a:solidFill>
              </a:rPr>
              <a:t>آوري اطلاعات، پژوهش، برنامه ريزي، ايجاد ساختار مديريتي، آموزش، تأمين منابع، تمرين و مانور است. آموزش شامل آموزش هاي همگاني، آموزشهای تخصصی از طریق نهادهاي مدني، صنايع و حرف، رسانه هاي گروهي و صدا و سيما </a:t>
            </a:r>
            <a:r>
              <a:rPr lang="ar-SA" b="1" dirty="0" smtClean="0">
                <a:solidFill>
                  <a:schemeClr val="accent6"/>
                </a:solidFill>
              </a:rPr>
              <a:t>است.</a:t>
            </a:r>
            <a:endParaRPr lang="fa-IR" b="1" dirty="0" smtClean="0">
              <a:solidFill>
                <a:schemeClr val="accent6"/>
              </a:solidFill>
            </a:endParaRPr>
          </a:p>
          <a:p>
            <a:pPr algn="r"/>
            <a:r>
              <a:rPr lang="fa-IR" b="1" dirty="0" smtClean="0">
                <a:solidFill>
                  <a:schemeClr val="bg1"/>
                </a:solidFill>
              </a:rPr>
              <a:t>8-تعریف فاجعه:</a:t>
            </a:r>
            <a:r>
              <a:rPr lang="fa-IR" b="1" dirty="0" smtClean="0">
                <a:solidFill>
                  <a:schemeClr val="accent6"/>
                </a:solidFill>
              </a:rPr>
              <a:t>واقعه </a:t>
            </a:r>
            <a:r>
              <a:rPr lang="fa-IR" b="1" dirty="0">
                <a:solidFill>
                  <a:schemeClr val="accent6"/>
                </a:solidFill>
              </a:rPr>
              <a:t>اي نسبي يا بي نهايت در محيط طبيعي يا محيطي كه ساخته دست بشر مي باشد  كه به گونه اي معكوس روي زندگي، مالكيت يا فعاليت انسان به اندازه اي كه منجر به يك بحران  مي شود تأثير مي گذارد. </a:t>
            </a:r>
            <a:endParaRPr lang="fa-IR" b="1" dirty="0" smtClean="0">
              <a:solidFill>
                <a:schemeClr val="accent6"/>
              </a:solidFill>
            </a:endParaRPr>
          </a:p>
          <a:p>
            <a:pPr algn="r"/>
            <a:r>
              <a:rPr lang="fa-IR" b="1" dirty="0" smtClean="0">
                <a:solidFill>
                  <a:schemeClr val="bg1"/>
                </a:solidFill>
              </a:rPr>
              <a:t>9-برنامه ریزی در مدیریت بحران:</a:t>
            </a:r>
            <a:r>
              <a:rPr lang="ar-SA" b="1" dirty="0" smtClean="0">
                <a:solidFill>
                  <a:schemeClr val="accent6"/>
                </a:solidFill>
              </a:rPr>
              <a:t>برنامه </a:t>
            </a:r>
            <a:r>
              <a:rPr lang="ar-SA" b="1" dirty="0">
                <a:solidFill>
                  <a:schemeClr val="accent6"/>
                </a:solidFill>
              </a:rPr>
              <a:t>ريزی ابزاری است که ما را از وضعيت موجود به وضعِت مطلوب می رساند. لذا اولين قدم برای برنامه ريزی صحيح  تبيين و شناخت وضعيت موجود می </a:t>
            </a:r>
            <a:r>
              <a:rPr lang="ar-SA" b="1" dirty="0" smtClean="0">
                <a:solidFill>
                  <a:schemeClr val="accent6"/>
                </a:solidFill>
              </a:rPr>
              <a:t>باشد</a:t>
            </a:r>
            <a:endParaRPr lang="fa-IR" b="1" dirty="0" smtClean="0">
              <a:solidFill>
                <a:schemeClr val="accent6"/>
              </a:solidFill>
            </a:endParaRPr>
          </a:p>
          <a:p>
            <a:pPr algn="r"/>
            <a:r>
              <a:rPr lang="fa-IR" b="1" dirty="0" smtClean="0">
                <a:solidFill>
                  <a:schemeClr val="bg1"/>
                </a:solidFill>
              </a:rPr>
              <a:t>10-اتشفشان نوع استرومبولی:</a:t>
            </a:r>
            <a:r>
              <a:rPr lang="fa-IR" b="1" dirty="0" smtClean="0">
                <a:solidFill>
                  <a:schemeClr val="accent6"/>
                </a:solidFill>
              </a:rPr>
              <a:t>در </a:t>
            </a:r>
            <a:r>
              <a:rPr lang="fa-IR" b="1" dirty="0">
                <a:solidFill>
                  <a:schemeClr val="accent6"/>
                </a:solidFill>
              </a:rPr>
              <a:t>آتشفشان های نوع استرومبولی ماگمای نسبتا رقیق با ترکیب بازیک و مواد پرتابی کم تا زیاد می باشد که مواد پرتابی به صورت ریتمی از اسکوری های ملتهب‏، لاپیلی و بمب می باشد.</a:t>
            </a:r>
            <a:endParaRPr lang="fa-IR" b="1" dirty="0" smtClean="0">
              <a:solidFill>
                <a:schemeClr val="accent6"/>
              </a:solidFill>
            </a:endParaRPr>
          </a:p>
        </p:txBody>
      </p:sp>
    </p:spTree>
    <p:extLst>
      <p:ext uri="{BB962C8B-B14F-4D97-AF65-F5344CB8AC3E}">
        <p14:creationId xmlns:p14="http://schemas.microsoft.com/office/powerpoint/2010/main" val="25322695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7599" y="-1702503"/>
            <a:ext cx="8534401" cy="2281600"/>
          </a:xfrm>
        </p:spPr>
        <p:txBody>
          <a:bodyPr>
            <a:normAutofit/>
          </a:bodyPr>
          <a:lstStyle/>
          <a:p>
            <a:pPr algn="r"/>
            <a:r>
              <a:rPr lang="en-US" sz="3200" dirty="0" smtClean="0"/>
              <a:t/>
            </a:r>
            <a:br>
              <a:rPr lang="en-US" sz="3200" dirty="0" smtClean="0"/>
            </a:br>
            <a:endParaRPr lang="en-US" sz="3200" b="1" dirty="0">
              <a:solidFill>
                <a:schemeClr val="bg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729" y="444695"/>
            <a:ext cx="8882740" cy="6255824"/>
          </a:xfrm>
          <a:prstGeom prst="ellipse">
            <a:avLst/>
          </a:prstGeom>
          <a:ln>
            <a:noFill/>
          </a:ln>
          <a:effectLst>
            <a:softEdge rad="112500"/>
          </a:effectLst>
        </p:spPr>
      </p:pic>
    </p:spTree>
    <p:extLst>
      <p:ext uri="{BB962C8B-B14F-4D97-AF65-F5344CB8AC3E}">
        <p14:creationId xmlns:p14="http://schemas.microsoft.com/office/powerpoint/2010/main" val="41778997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56263" y="2521131"/>
            <a:ext cx="6504996" cy="1859441"/>
          </a:xfrm>
          <a:prstGeom prst="rect">
            <a:avLst/>
          </a:prstGeom>
        </p:spPr>
      </p:pic>
    </p:spTree>
    <p:extLst>
      <p:ext uri="{BB962C8B-B14F-4D97-AF65-F5344CB8AC3E}">
        <p14:creationId xmlns:p14="http://schemas.microsoft.com/office/powerpoint/2010/main" val="83329378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xmlns=""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263</TotalTime>
  <Words>934</Words>
  <Application>Microsoft Office PowerPoint</Application>
  <PresentationFormat>Custom</PresentationFormat>
  <Paragraphs>169</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Slice</vt:lpstr>
      <vt:lpstr>عنوان مقاله:آتشفشان و مدیریت بحران  </vt:lpstr>
      <vt:lpstr>مدیریت بحران در فاجعه انفجار اتشفشان ها</vt:lpstr>
      <vt:lpstr>آتشفشانهای مهم ایران دماوند  تفتان  سهند  سبلان  بزمان اتشفشان دماوند:</vt:lpstr>
      <vt:lpstr> نمونه‌ای از فورانهای مهم دنیا:   آتشفشان وزوو  آتشفشان مونالوآ  آتشفشان پله  آتشفشان بزیمیانی  آتشفشان پاری کوتین در مکزیک  آتشفشان نست هلن</vt:lpstr>
      <vt:lpstr>اقسام آتشفشانها:   آتشفشانهای نقطه‌ای که مواد گداخته از یک محل بیرون می‌آید (آتشفشان نوع مرکزی).   انواع آتشفشانهای نقطهای عبارتند از: آتشفشانهای نوع هاوایی یا سپری آتشفشانهای نوع استرومبولی آتشفشانهایی پرکابی آتشفشانهای نوع پله آتشفشانهای نوع ولکانو آتشفشانهای شکافی یا خطی که فوران آن در امتداد یک شکاف صورت می‌گیرد.   انواع آتشفشانهای شکافی یا خطی عبارتند از: فورانهای خطی غیر انفجاری  فورانهای خطی انفجاری</vt:lpstr>
      <vt:lpstr>PowerPoint Presentation</vt:lpstr>
      <vt:lpstr>آتشفشان:  ۱.حجره بزرگ تفتالی ۲. سنگ‌بستر ۳. مجرا ۴. پایه ۵. آذرین‌لایه ۶. مجرای فرعی ۷. لایه‌های خاکستر فوران‌شده ۸. گُرده  ۹. لایه‌های گدازه ۱۰. گلو ۱۱. مخروط انگلی ۱۲. جریان گدازه‌ای ۱۳. دودکش ۱۴. دهانه ۱۵. ابر خاکستر</vt:lpstr>
      <vt:lpstr>PowerPoint Presentation</vt:lpstr>
      <vt:lpstr>چرخه مدیریت بحران: اين مديريت پنج وضعیت  دارد كه برنامه ريزي براي زمانهاي ذيل مي نمايد:  قبل از وقوع بحران حين وقوع بحران بهبودی نسبی عادی سازی بعد از وقوع بحران(بازسازی)  </vt:lpstr>
      <vt:lpstr>زمان وقوع در72ساعت اولیه  بحران:   جمع آوری اطلاعات خسارتها اعم از انسانی،حیوانی،ساختاری،زیربنایی واقتصادی تحلیل وارزیابی اطلاعات پاسخگوئی امداد ونجات رسیدگی به وضعیت مجروحین ومصدومین اورژانسی جمع آوری کودکان فاقد سرپرست  تدفین قربانیان  باز کردن راههای اصلی تامین امنیت  کنترل ترافیک جادههای اصلی داخل وخارج از شهر.........</vt:lpstr>
      <vt:lpstr>عادی سازی عادی سازی موضوع جدیدی نیست،اما باید توجه داشت که اصل مهم برگشت به وضعیت قبل از بحران خانواده های آسیب دیده میباشد(زندگی ادامه دارد) باز گشائی مدارس بازگشائی مغازه ها توجه به خانواده هامرد ان وزنان برای کسب درآمد ایجاد مراکز خود اشتغالی زو د بازده باتوجه به موقعیت محلی  آموزش به مردم برای تولید صنایع دستی محلی وکمک به فروش آنها ایجاد صندوقهای اعطای وام برای کارهای مرسوم محلی فعال شد ن ادارات ودستگاه ها ایجاد فضاهای تفریحی برای مردم وکودکان   باز سازی جمع آوری آوارهای باز کردن راهها اصلاح پلها  برنامه ریزی وپیگیری ساخت منازل تخریب شده برنامه ریزی وپیگیری منازل قابل مقاوم سازی برنامه ریزی وپیگیری ساخت یامقاوم سازی مراکز تجاری وصنعتی برنامه ریزی جهت ساخت منازل برای زنهای فاقد سرپرست بازسازی تاسیسات زیر بنایی(آب،برق،گاز،مخابرات،مدارس،دانشگاه هاو ادارات) بازسازی مراکز اقتصادی،تجاری،صنعتی بازسازی راههاوجاده ها</vt:lpstr>
      <vt:lpstr>PowerPoint Presentation</vt:lpstr>
      <vt:lpstr>PowerPoint Presentation</vt:lpstr>
      <vt:lpstr>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مدیریت بحران در ف</dc:title>
  <dc:creator>Borhan</dc:creator>
  <cp:lastModifiedBy>Windows User</cp:lastModifiedBy>
  <cp:revision>24</cp:revision>
  <dcterms:created xsi:type="dcterms:W3CDTF">2019-05-25T21:29:04Z</dcterms:created>
  <dcterms:modified xsi:type="dcterms:W3CDTF">2020-05-21T01:41:40Z</dcterms:modified>
</cp:coreProperties>
</file>