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5" r:id="rId19"/>
    <p:sldId id="276" r:id="rId20"/>
    <p:sldId id="277" r:id="rId21"/>
    <p:sldId id="278" r:id="rId22"/>
    <p:sldId id="273" r:id="rId23"/>
    <p:sldId id="279" r:id="rId2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1" autoAdjust="0"/>
    <p:restoredTop sz="94709" autoAdjust="0"/>
  </p:normalViewPr>
  <p:slideViewPr>
    <p:cSldViewPr>
      <p:cViewPr>
        <p:scale>
          <a:sx n="77" d="100"/>
          <a:sy n="77" d="100"/>
        </p:scale>
        <p:origin x="-1176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7409274-6836-4E09-8087-4F75E75EA52C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21FAF7E-5145-4422-AF97-38CC289BD9B4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2639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565F023-0560-43DF-AB8C-10ABD5447F4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2E3356F-8C85-4AEC-8E07-F8ED2498FCBB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fa.wikipedia.org/w/index.php?title=%D9%BE%D8%B1%D9%88%D9%86%D8%AF%D9%87:Total_function.svg&amp;page=1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a.wikipedia.org/wiki/%D9%BE%D8%B1%D9%88%D9%86%D8%AF%D9%87:Functiongraph1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fa.wikipedia.org/wiki/%D9%BE%D8%B1%D9%88%D9%86%D8%AF%D9%87:Functiongraph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://fa.wikipedia.org/w/index.php?title=%D9%BE%D8%B1%D9%88%D9%86%D8%AF%D9%87:Multivalued_function.svg&amp;page=1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fa.wikipedia.org/wiki/%D9%BE%D8%B1%D9%88%D9%86%D8%AF%D9%87:Functiongraph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fa.wikipedia.org/wiki/%D9%BE%D8%B1%D9%88%D9%86%D8%AF%D9%87:Notfunction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fa.wikipedia.org/w/index.php?title=%D9%BE%D8%B1%D9%88%D9%86%D8%AF%D9%87:Total_function.svg&amp;page=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fa.wikipedia.org/wiki/%D9%BE%D8%B1%D9%88%D9%86%D8%AF%D9%87:Functiongraph2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fa.wikipedia.org/w/index.php?title=%D9%BE%D8%B1%D9%88%D9%86%D8%AF%D9%87:Total_function.svg&amp;page=1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fa.wikipedia.org/wiki/%D9%BE%D8%B1%D9%88%D9%86%D8%AF%D9%87:Functiongraph2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fa.wikipedia.org/wiki/%D9%BE%D8%B1%D9%88%D9%86%D8%AF%D9%87:Functiongraph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fa.wikipedia.org/wiki/%D9%BE%D8%B1%D9%88%D9%86%D8%AF%D9%87:Notfunction.jpg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752601"/>
            <a:ext cx="7815290" cy="1829761"/>
          </a:xfrm>
        </p:spPr>
        <p:txBody>
          <a:bodyPr/>
          <a:lstStyle/>
          <a:p>
            <a:pPr algn="ctr"/>
            <a:r>
              <a:rPr lang="fa-IR" sz="8800" dirty="0" smtClean="0"/>
              <a:t>تابع</a:t>
            </a:r>
            <a:endParaRPr lang="fa-I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786578" y="214290"/>
            <a:ext cx="207170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تابع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(function)</a:t>
            </a:r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fa-IR" sz="2400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857232"/>
            <a:ext cx="7715304" cy="163121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fa-IR" sz="2000" dirty="0" smtClean="0"/>
              <a:t>یک تابع از مجموعه ای از</a:t>
            </a:r>
            <a:r>
              <a:rPr lang="fa-IR" sz="2000" dirty="0"/>
              <a:t> </a:t>
            </a:r>
            <a:r>
              <a:rPr lang="en-US" sz="2000" dirty="0" smtClean="0"/>
              <a:t>X</a:t>
            </a:r>
            <a:r>
              <a:rPr lang="fa-IR" sz="2000" dirty="0" smtClean="0"/>
              <a:t> به مجموعه ی </a:t>
            </a:r>
            <a:r>
              <a:rPr lang="en-US" sz="2000" dirty="0" smtClean="0"/>
              <a:t>Y</a:t>
            </a:r>
            <a:r>
              <a:rPr lang="fa-IR" sz="2000" dirty="0" smtClean="0"/>
              <a:t> رابطه ای بین این دو مجموعه است که به هر عضو </a:t>
            </a:r>
            <a:r>
              <a:rPr lang="en-US" sz="2000" dirty="0" smtClean="0"/>
              <a:t>X</a:t>
            </a:r>
            <a:r>
              <a:rPr lang="fa-IR" sz="2000" dirty="0" smtClean="0"/>
              <a:t> دقیقا یک عضو از </a:t>
            </a:r>
            <a:r>
              <a:rPr lang="en-US" sz="2000" dirty="0" smtClean="0"/>
              <a:t>Y</a:t>
            </a:r>
            <a:r>
              <a:rPr lang="fa-IR" sz="2000" dirty="0" smtClean="0"/>
              <a:t> را نسبت دهیم.</a:t>
            </a:r>
          </a:p>
          <a:p>
            <a:r>
              <a:rPr lang="fa-IR" sz="2000" dirty="0" smtClean="0"/>
              <a:t>بنابراین:</a:t>
            </a:r>
          </a:p>
          <a:p>
            <a:r>
              <a:rPr lang="fa-IR" sz="2000" dirty="0" smtClean="0"/>
              <a:t>1-از هر عضو </a:t>
            </a:r>
            <a:r>
              <a:rPr lang="en-US" sz="2000" dirty="0" smtClean="0"/>
              <a:t>X</a:t>
            </a:r>
            <a:r>
              <a:rPr lang="fa-IR" sz="2000" dirty="0" smtClean="0"/>
              <a:t> دقیقا یک پیکان خارج می شود.</a:t>
            </a:r>
          </a:p>
          <a:p>
            <a:r>
              <a:rPr lang="fa-IR" sz="2000" dirty="0" smtClean="0"/>
              <a:t>2-لازم نیست که به هر عضو </a:t>
            </a:r>
            <a:r>
              <a:rPr lang="en-US" sz="2000" dirty="0" smtClean="0"/>
              <a:t>Y</a:t>
            </a:r>
            <a:r>
              <a:rPr lang="fa-IR" sz="2000" dirty="0" smtClean="0"/>
              <a:t> دقیقا یک پیکان وارد شود.</a:t>
            </a:r>
          </a:p>
        </p:txBody>
      </p:sp>
      <p:pic>
        <p:nvPicPr>
          <p:cNvPr id="8" name="Picture 7" descr="http://upload.wikimedia.org/wikipedia/commons/thumb/0/02/Total_function.svg/220px-Total_function.svg.pn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2714620"/>
            <a:ext cx="3214710" cy="3313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8926" y="642918"/>
            <a:ext cx="578647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اگر </a:t>
            </a:r>
            <a:r>
              <a:rPr lang="en-US" sz="2000" dirty="0" smtClean="0"/>
              <a:t>F</a:t>
            </a:r>
            <a:r>
              <a:rPr lang="fa-IR" sz="2000" dirty="0" smtClean="0"/>
              <a:t> تابعی از </a:t>
            </a:r>
            <a:r>
              <a:rPr lang="en-US" sz="2000" dirty="0" smtClean="0"/>
              <a:t>X</a:t>
            </a:r>
            <a:r>
              <a:rPr lang="fa-IR" sz="2000" dirty="0" smtClean="0"/>
              <a:t> به </a:t>
            </a:r>
            <a:r>
              <a:rPr lang="en-US" sz="2000" dirty="0" smtClean="0"/>
              <a:t>Y</a:t>
            </a:r>
            <a:r>
              <a:rPr lang="fa-IR" sz="2000" dirty="0" smtClean="0"/>
              <a:t> باشد:</a:t>
            </a:r>
            <a:endParaRPr lang="fa-IR" sz="2000" dirty="0"/>
          </a:p>
        </p:txBody>
      </p:sp>
      <p:pic>
        <p:nvPicPr>
          <p:cNvPr id="5" name="Picture 4" descr=" f:X \to Y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7" y="714356"/>
            <a:ext cx="1643074" cy="317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214414" y="1357298"/>
            <a:ext cx="7500990" cy="1138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1-</a:t>
            </a:r>
            <a:r>
              <a:rPr lang="en-US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X</a:t>
            </a:r>
            <a:r>
              <a:rPr lang="fa-IR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:دامنه تابع می باشد.                                         </a:t>
            </a:r>
            <a:r>
              <a:rPr lang="en-US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24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</a:t>
            </a:r>
            <a:r>
              <a:rPr lang="en-US" sz="14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</a:t>
            </a:r>
            <a:r>
              <a:rPr lang="en-US" sz="24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=X</a:t>
            </a:r>
          </a:p>
          <a:p>
            <a:r>
              <a:rPr lang="fa-IR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2-</a:t>
            </a:r>
            <a:r>
              <a:rPr lang="en-US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</a:t>
            </a:r>
            <a:r>
              <a:rPr lang="fa-IR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:زیر مجموعه ای از </a:t>
            </a:r>
            <a:r>
              <a:rPr lang="en-US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</a:t>
            </a:r>
            <a:r>
              <a:rPr lang="fa-IR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می باشد که تابع روی ان اثر کرده باشد و ممکن است مساوی با ان نیز باشد.                                                       </a:t>
            </a:r>
            <a:r>
              <a:rPr lang="en-US" sz="2000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Y</a:t>
            </a:r>
            <a:r>
              <a:rPr lang="fa-IR" sz="2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</a:t>
            </a:r>
            <a:r>
              <a:rPr lang="en-US" sz="16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 </a:t>
            </a:r>
            <a:r>
              <a:rPr lang="en-US" sz="24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⊂</a:t>
            </a:r>
            <a:endParaRPr lang="fa-IR" sz="2000" dirty="0">
              <a:solidFill>
                <a:schemeClr val="tx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" name="Picture 7" descr="http://upload.wikimedia.org/wikipedia/fa/d/d1/Functiongraph1.jpg">
            <a:hlinkClick r:id="rId3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3143248"/>
            <a:ext cx="2857520" cy="3034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72264" y="285728"/>
            <a:ext cx="20002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chemeClr val="accent2">
                    <a:lumMod val="50000"/>
                  </a:schemeClr>
                </a:solidFill>
              </a:rPr>
              <a:t>بررسی تابع بودن:</a:t>
            </a:r>
            <a:endParaRPr lang="fa-IR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000108"/>
            <a:ext cx="8072494" cy="29238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نمودار ون:</a:t>
            </a:r>
          </a:p>
          <a:p>
            <a:endParaRPr lang="fa-IR" sz="2000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a-IR" sz="2400" dirty="0" smtClean="0">
                <a:effectLst/>
              </a:rPr>
              <a:t>قبلا بررسی شده است.</a:t>
            </a:r>
          </a:p>
          <a:p>
            <a:r>
              <a:rPr lang="fa-IR" sz="2000" dirty="0" smtClean="0"/>
              <a:t>                                                                                                                                                           </a:t>
            </a:r>
          </a:p>
          <a:p>
            <a:endParaRPr lang="fa-IR" sz="2000" dirty="0"/>
          </a:p>
          <a:p>
            <a:endParaRPr lang="fa-IR" sz="2000" dirty="0" smtClean="0"/>
          </a:p>
          <a:p>
            <a:endParaRPr lang="fa-IR" sz="2000" dirty="0"/>
          </a:p>
          <a:p>
            <a:endParaRPr lang="fa-IR" sz="2000" dirty="0" smtClean="0"/>
          </a:p>
          <a:p>
            <a:endParaRPr lang="fa-IR" sz="2000" dirty="0"/>
          </a:p>
        </p:txBody>
      </p:sp>
      <p:pic>
        <p:nvPicPr>
          <p:cNvPr id="6" name="Picture 5" descr="http://upload.wikimedia.org/wikipedia/fa/d/d1/Functiongraph1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214686"/>
            <a:ext cx="314327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http://upload.wikimedia.org/wikipedia/commons/thumb/7/78/Multivalued_function.svg/220px-Multivalued_function.svg.png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2786058"/>
            <a:ext cx="2571768" cy="3242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4357686" y="2428868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تابع بودن یا نبودن را بررسی کنید.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034" y="285728"/>
            <a:ext cx="84296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مجموعه زوج های مرتب:</a:t>
            </a:r>
          </a:p>
          <a:p>
            <a:endParaRPr lang="fa-IR" sz="2000" dirty="0" smtClean="0"/>
          </a:p>
          <a:p>
            <a:r>
              <a:rPr lang="fa-IR" sz="2000" dirty="0" smtClean="0"/>
              <a:t>در این مجموعه هیچ دو زوج مرتبی نباید مولفه های اول یکسان داشته باشند و اگر مولفه های اول انها برابر بود مولفه های دوم انها نیز باید برابر باشد.</a:t>
            </a:r>
            <a:endParaRPr lang="fa-IR" dirty="0" smtClean="0"/>
          </a:p>
          <a:p>
            <a:endParaRPr lang="fa-IR" dirty="0" smtClean="0"/>
          </a:p>
          <a:p>
            <a:endParaRPr lang="fa-IR" dirty="0"/>
          </a:p>
        </p:txBody>
      </p:sp>
      <p:sp>
        <p:nvSpPr>
          <p:cNvPr id="6" name="TextBox 5"/>
          <p:cNvSpPr txBox="1"/>
          <p:nvPr/>
        </p:nvSpPr>
        <p:spPr>
          <a:xfrm>
            <a:off x="642910" y="4071942"/>
            <a:ext cx="47149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2800" dirty="0" smtClean="0"/>
              <a:t>f={(1,1),(2,6),(4,9),(1,2)}</a:t>
            </a:r>
            <a:endParaRPr lang="fa-IR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3429000"/>
            <a:ext cx="47149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2800" dirty="0" smtClean="0"/>
              <a:t>f={(7,1),(3,1),(4,4),(5,8)}</a:t>
            </a:r>
            <a:endParaRPr lang="fa-IR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642910" y="4714884"/>
            <a:ext cx="47149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2800" dirty="0" smtClean="0"/>
              <a:t>f={(1,1),(4,6),(4,9),(1,1)}</a:t>
            </a:r>
            <a:endParaRPr lang="fa-IR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4357686" y="2428868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تابع بودن یا نبودن را بررسی کنید.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29322" y="214290"/>
            <a:ext cx="278608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نمودار:</a:t>
            </a:r>
            <a:endParaRPr lang="fa-IR" sz="24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071546"/>
            <a:ext cx="785818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یک نمودار هنگامی معرف تابع است که در صورت تلاقی با هر خط موازی محور عرض ها </a:t>
            </a:r>
            <a:r>
              <a:rPr lang="fa-IR" sz="2000" u="sng" dirty="0" smtClean="0"/>
              <a:t>فقط یک نقطه تلاقی دارا باشد.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57686" y="2428868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تابع بودن یا نبودن را بررسی کنید.</a:t>
            </a:r>
          </a:p>
        </p:txBody>
      </p:sp>
      <p:pic>
        <p:nvPicPr>
          <p:cNvPr id="7" name="Picture 6" descr="http://upload.wikimedia.org/wikipedia/fa/a/ae/Functiongraph2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3143248"/>
            <a:ext cx="2900369" cy="281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http://upload.wikimedia.org/wikipedia/fa/d/d7/Notfunction.jpg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3071810"/>
            <a:ext cx="3000396" cy="270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214290"/>
            <a:ext cx="7143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ضابطه(منظور از ضابطه رابطه ای است بین </a:t>
            </a:r>
            <a:r>
              <a:rPr lang="en-US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x</a:t>
            </a:r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و </a:t>
            </a:r>
            <a:r>
              <a:rPr lang="en-US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( y</a:t>
            </a:r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fa-IR" sz="24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071546"/>
            <a:ext cx="7858180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یک ضابطه هنگامی معرف تابع است که به ازا یک مقدار </a:t>
            </a:r>
            <a:r>
              <a:rPr lang="en-US" sz="2000" dirty="0" smtClean="0"/>
              <a:t>x</a:t>
            </a:r>
            <a:r>
              <a:rPr lang="fa-IR" sz="2000" dirty="0" smtClean="0"/>
              <a:t> فقط یک مقدار </a:t>
            </a:r>
            <a:r>
              <a:rPr lang="en-US" sz="2000" dirty="0" smtClean="0"/>
              <a:t>y</a:t>
            </a:r>
            <a:r>
              <a:rPr lang="fa-IR" sz="2000" dirty="0" smtClean="0"/>
              <a:t> نتیجه دهد.</a:t>
            </a:r>
          </a:p>
          <a:p>
            <a:endParaRPr lang="fa-IR" sz="2000" u="sng" dirty="0" smtClean="0"/>
          </a:p>
          <a:p>
            <a:r>
              <a:rPr lang="fa-IR" sz="2000" dirty="0" smtClean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بنابراین: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034" y="2500306"/>
            <a:ext cx="807249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برای تابع بودن باید در حالت کلی اثبات کنید:</a:t>
            </a:r>
            <a:endParaRPr lang="en-US" sz="2000" dirty="0" smtClean="0"/>
          </a:p>
          <a:p>
            <a:pPr algn="l"/>
            <a:r>
              <a:rPr lang="fa-IR" sz="2800" dirty="0" smtClean="0"/>
              <a:t> </a:t>
            </a:r>
            <a:r>
              <a:rPr lang="en-US" sz="2800" dirty="0" smtClean="0"/>
              <a:t>y</a:t>
            </a:r>
            <a:r>
              <a:rPr lang="en-US" sz="1400" dirty="0" smtClean="0"/>
              <a:t>1</a:t>
            </a:r>
            <a:r>
              <a:rPr lang="en-US" sz="2400" dirty="0" smtClean="0"/>
              <a:t>=</a:t>
            </a:r>
            <a:r>
              <a:rPr lang="en-US" sz="2800" dirty="0" smtClean="0"/>
              <a:t>y</a:t>
            </a:r>
            <a:r>
              <a:rPr lang="en-US" sz="1400" dirty="0" smtClean="0"/>
              <a:t>2</a:t>
            </a:r>
            <a:r>
              <a:rPr lang="fa-IR" sz="2800" dirty="0" smtClean="0"/>
              <a:t>    </a:t>
            </a:r>
            <a:r>
              <a:rPr lang="en-US" sz="2800" dirty="0" smtClean="0"/>
              <a:t>x</a:t>
            </a:r>
            <a:r>
              <a:rPr lang="en-US" sz="1400" dirty="0" smtClean="0"/>
              <a:t>1</a:t>
            </a:r>
            <a:r>
              <a:rPr lang="en-US" sz="2400" dirty="0" smtClean="0"/>
              <a:t>=</a:t>
            </a:r>
            <a:r>
              <a:rPr lang="en-US" sz="2800" dirty="0" smtClean="0"/>
              <a:t>x</a:t>
            </a:r>
            <a:r>
              <a:rPr lang="en-US" sz="1400" dirty="0" smtClean="0"/>
              <a:t>2            </a:t>
            </a:r>
            <a:endParaRPr lang="fa-IR" sz="28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571604" y="3071810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14810" y="3429000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تابع بودن یا نبودن را بررسی کنید.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4071942"/>
            <a:ext cx="778674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dirty="0" smtClean="0"/>
              <a:t>1-</a:t>
            </a:r>
            <a:r>
              <a:rPr lang="en-US" sz="2800" dirty="0" smtClean="0"/>
              <a:t>R</a:t>
            </a:r>
            <a:r>
              <a:rPr lang="en-US" sz="1400" dirty="0" smtClean="0"/>
              <a:t>F</a:t>
            </a:r>
            <a:r>
              <a:rPr lang="en-US" sz="2800" dirty="0" smtClean="0"/>
              <a:t>={</a:t>
            </a:r>
            <a:r>
              <a:rPr lang="en-US" sz="2400" dirty="0" smtClean="0"/>
              <a:t>(</a:t>
            </a:r>
            <a:r>
              <a:rPr lang="en-US" sz="2400" dirty="0" err="1" smtClean="0"/>
              <a:t>x,y</a:t>
            </a:r>
            <a:r>
              <a:rPr lang="en-US" sz="2400" dirty="0" smtClean="0"/>
              <a:t>)|</a:t>
            </a:r>
            <a:r>
              <a:rPr lang="en-US" sz="2400" dirty="0" err="1" smtClean="0"/>
              <a:t>x,y∈R</a:t>
            </a:r>
            <a:r>
              <a:rPr lang="en-US" sz="2400" dirty="0" smtClean="0"/>
              <a:t> , y+1=(x-1) </a:t>
            </a:r>
            <a:r>
              <a:rPr lang="en-US" sz="2800" dirty="0" smtClean="0"/>
              <a:t>}</a:t>
            </a:r>
            <a:endParaRPr lang="fa-IR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4714884"/>
            <a:ext cx="778674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1600" dirty="0" smtClean="0"/>
              <a:t>2-</a:t>
            </a:r>
            <a:r>
              <a:rPr lang="en-US" sz="2800" dirty="0" smtClean="0"/>
              <a:t>R</a:t>
            </a:r>
            <a:r>
              <a:rPr lang="en-US" sz="1400" dirty="0" smtClean="0"/>
              <a:t>F</a:t>
            </a:r>
            <a:r>
              <a:rPr lang="en-US" sz="2800" dirty="0" smtClean="0"/>
              <a:t>={</a:t>
            </a:r>
            <a:r>
              <a:rPr lang="en-US" sz="2400" dirty="0" smtClean="0"/>
              <a:t>(</a:t>
            </a:r>
            <a:r>
              <a:rPr lang="en-US" sz="2400" dirty="0" err="1" smtClean="0"/>
              <a:t>x,y</a:t>
            </a:r>
            <a:r>
              <a:rPr lang="en-US" sz="2400" dirty="0" smtClean="0"/>
              <a:t>)|</a:t>
            </a:r>
            <a:r>
              <a:rPr lang="en-US" sz="2400" dirty="0" err="1" smtClean="0"/>
              <a:t>x,y∈N</a:t>
            </a:r>
            <a:r>
              <a:rPr lang="en-US" sz="2400" dirty="0" smtClean="0"/>
              <a:t> ,x+y≤4 </a:t>
            </a:r>
            <a:r>
              <a:rPr lang="en-US" sz="2800" dirty="0" smtClean="0"/>
              <a:t>}</a:t>
            </a:r>
            <a:endParaRPr lang="fa-IR" sz="2800" dirty="0"/>
          </a:p>
        </p:txBody>
      </p:sp>
      <p:sp>
        <p:nvSpPr>
          <p:cNvPr id="12" name="Rectangle 11"/>
          <p:cNvSpPr/>
          <p:nvPr/>
        </p:nvSpPr>
        <p:spPr>
          <a:xfrm>
            <a:off x="4429124" y="3929066"/>
            <a:ext cx="330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13" name="Rectangle 12"/>
          <p:cNvSpPr/>
          <p:nvPr/>
        </p:nvSpPr>
        <p:spPr>
          <a:xfrm>
            <a:off x="2928926" y="4572008"/>
            <a:ext cx="330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14" name="Rectangle 13"/>
          <p:cNvSpPr/>
          <p:nvPr/>
        </p:nvSpPr>
        <p:spPr>
          <a:xfrm>
            <a:off x="3357554" y="4572008"/>
            <a:ext cx="330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</a:t>
            </a:r>
            <a:endParaRPr lang="fa-IR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5286388"/>
            <a:ext cx="400052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1600" dirty="0" smtClean="0"/>
              <a:t>3-</a:t>
            </a:r>
            <a:r>
              <a:rPr lang="en-US" sz="2400" dirty="0" smtClean="0"/>
              <a:t>Xy=0</a:t>
            </a: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214290"/>
            <a:ext cx="7143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محاسبه دامنه تابع:</a:t>
            </a:r>
            <a:endParaRPr lang="fa-IR" sz="24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7158" y="1142984"/>
            <a:ext cx="823974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نمودار ون:</a:t>
            </a:r>
          </a:p>
          <a:p>
            <a:endParaRPr lang="fa-IR" sz="2000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a-IR" sz="2000" dirty="0" smtClean="0">
                <a:effectLst/>
              </a:rPr>
              <a:t>قبلا بررسی شده است.</a:t>
            </a:r>
          </a:p>
          <a:p>
            <a:endParaRPr lang="fa-IR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endParaRPr lang="fa-IR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endParaRPr lang="fa-IR" dirty="0" smtClean="0"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14876" y="3857628"/>
            <a:ext cx="23774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3200" dirty="0" smtClean="0">
                <a:effectLst/>
              </a:rPr>
              <a:t>D</a:t>
            </a:r>
            <a:r>
              <a:rPr lang="en-US" dirty="0" smtClean="0">
                <a:effectLst/>
              </a:rPr>
              <a:t>F</a:t>
            </a:r>
            <a:r>
              <a:rPr lang="en-US" sz="3200" dirty="0" smtClean="0">
                <a:effectLst/>
              </a:rPr>
              <a:t>={1,2,3}</a:t>
            </a:r>
            <a:endParaRPr lang="fa-IR" sz="3200" dirty="0"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7686" y="2428868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دامنه توابع داده شده را محاسبه کنید.</a:t>
            </a:r>
          </a:p>
        </p:txBody>
      </p:sp>
      <p:pic>
        <p:nvPicPr>
          <p:cNvPr id="9" name="Picture 8" descr="http://upload.wikimedia.org/wikipedia/commons/thumb/0/02/Total_function.svg/220px-Total_function.svg.pn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500306"/>
            <a:ext cx="3214710" cy="3313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8596" y="214290"/>
            <a:ext cx="835821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مجموعه زوج های مرتب:</a:t>
            </a:r>
          </a:p>
          <a:p>
            <a:endParaRPr lang="fa-IR" dirty="0" smtClean="0"/>
          </a:p>
          <a:p>
            <a:endParaRPr lang="fa-IR" sz="2000" dirty="0" smtClean="0"/>
          </a:p>
          <a:p>
            <a:r>
              <a:rPr lang="fa-IR" sz="2000" dirty="0" smtClean="0"/>
              <a:t>مجموعه مؤلفه های اول اعضای تابع،دامنه نامیده می شود.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2910" y="3214686"/>
            <a:ext cx="47149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1600" dirty="0" smtClean="0"/>
              <a:t>1-</a:t>
            </a:r>
            <a:r>
              <a:rPr lang="en-US" sz="2800" dirty="0" smtClean="0"/>
              <a:t>f={(7,1),(3,1),(4,4),(5,8)}</a:t>
            </a:r>
            <a:endParaRPr lang="fa-IR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357686" y="2428868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دامنه توابع داده شده را محاسبه کنید.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348" y="3857628"/>
            <a:ext cx="2786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u="sng" dirty="0" smtClean="0">
                <a:effectLst/>
              </a:rPr>
              <a:t>D</a:t>
            </a:r>
            <a:r>
              <a:rPr lang="en-US" sz="1600" u="sng" dirty="0" smtClean="0">
                <a:effectLst/>
              </a:rPr>
              <a:t>F</a:t>
            </a:r>
            <a:r>
              <a:rPr lang="en-US" sz="2800" u="sng" dirty="0" smtClean="0">
                <a:effectLst/>
              </a:rPr>
              <a:t>={7,3,4,8}</a:t>
            </a:r>
            <a:endParaRPr lang="fa-IR" sz="3200" u="sng" dirty="0"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348" y="4643446"/>
            <a:ext cx="47131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1600" dirty="0" smtClean="0"/>
              <a:t>2-</a:t>
            </a:r>
            <a:r>
              <a:rPr lang="en-US" sz="2800" dirty="0" smtClean="0"/>
              <a:t>f={(</a:t>
            </a:r>
            <a:r>
              <a:rPr lang="en-US" sz="2800" dirty="0" err="1" smtClean="0"/>
              <a:t>a,b</a:t>
            </a:r>
            <a:r>
              <a:rPr lang="en-US" sz="2800" dirty="0" smtClean="0"/>
              <a:t>),(3,1),(m,4),(p,8)}</a:t>
            </a:r>
            <a:endParaRPr lang="fa-IR" sz="2800" dirty="0"/>
          </a:p>
        </p:txBody>
      </p:sp>
      <p:sp>
        <p:nvSpPr>
          <p:cNvPr id="9" name="Rectangle 8"/>
          <p:cNvSpPr/>
          <p:nvPr/>
        </p:nvSpPr>
        <p:spPr>
          <a:xfrm>
            <a:off x="857224" y="5286388"/>
            <a:ext cx="2786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u="sng" dirty="0" smtClean="0">
                <a:effectLst/>
              </a:rPr>
              <a:t>D</a:t>
            </a:r>
            <a:r>
              <a:rPr lang="en-US" sz="1600" u="sng" dirty="0" smtClean="0">
                <a:effectLst/>
              </a:rPr>
              <a:t>F</a:t>
            </a:r>
            <a:r>
              <a:rPr lang="en-US" sz="2800" u="sng" dirty="0" smtClean="0">
                <a:effectLst/>
              </a:rPr>
              <a:t>={a,3,m,p}</a:t>
            </a:r>
            <a:endParaRPr lang="fa-IR" sz="3200" u="sng" dirty="0">
              <a:effectLst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4500570"/>
            <a:ext cx="7572396" cy="158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29322" y="214290"/>
            <a:ext cx="278608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نمودار:</a:t>
            </a:r>
            <a:endParaRPr lang="fa-IR" sz="24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5720" y="1142984"/>
            <a:ext cx="8527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dirty="0" smtClean="0"/>
              <a:t>برای محاسبه دامنه یک نمودار کافیست از روی نمودار بر محور طول ها سایه بزنید آن قسمت از طول ها که هاشور زده شود، دامنه را تشکیل می دهد.</a:t>
            </a:r>
          </a:p>
        </p:txBody>
      </p:sp>
      <p:pic>
        <p:nvPicPr>
          <p:cNvPr id="6" name="Picture 5" descr="http://upload.wikimedia.org/wikipedia/fa/a/ae/Functiongraph2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2500306"/>
            <a:ext cx="5400699" cy="281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 rot="5400000">
            <a:off x="1464447" y="4607727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1928794" y="4286256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1678761" y="4464851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 flipH="1" flipV="1">
            <a:off x="2285984" y="4000504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 flipH="1" flipV="1">
            <a:off x="2285984" y="3857628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 flipH="1" flipV="1">
            <a:off x="2321703" y="3679033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 flipH="1" flipV="1">
            <a:off x="2393141" y="3607595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5400000" flipH="1" flipV="1">
            <a:off x="2643174" y="3643314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 flipH="1" flipV="1">
            <a:off x="2821769" y="3679033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5400000" flipH="1" flipV="1">
            <a:off x="3178959" y="3821909"/>
            <a:ext cx="50006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 flipH="1" flipV="1">
            <a:off x="3393273" y="3893347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5400000" flipH="1" flipV="1">
            <a:off x="3965571" y="4464057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5400000" flipH="1" flipV="1">
            <a:off x="4751389" y="4464057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4287042" y="4571214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 flipH="1" flipV="1">
            <a:off x="4108447" y="4535495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 flipH="1" flipV="1">
            <a:off x="4537075" y="4535495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5400000" flipH="1" flipV="1">
            <a:off x="3929852" y="4356900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3826266" y="4246172"/>
            <a:ext cx="357190" cy="87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5400000" flipH="1" flipV="1">
            <a:off x="5127627" y="4302133"/>
            <a:ext cx="337348" cy="198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5400000">
            <a:off x="5144298" y="3499644"/>
            <a:ext cx="114300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5400000">
            <a:off x="5215736" y="3642520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5400000">
            <a:off x="5430050" y="3928272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/>
          <p:cNvSpPr/>
          <p:nvPr/>
        </p:nvSpPr>
        <p:spPr>
          <a:xfrm>
            <a:off x="2428860" y="5643578"/>
            <a:ext cx="2786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dirty="0" smtClean="0">
                <a:effectLst/>
              </a:rPr>
              <a:t>D</a:t>
            </a:r>
            <a:r>
              <a:rPr lang="en-US" sz="1600" dirty="0" smtClean="0">
                <a:effectLst/>
              </a:rPr>
              <a:t>F</a:t>
            </a:r>
            <a:r>
              <a:rPr lang="en-US" sz="2800" dirty="0" smtClean="0">
                <a:effectLst/>
              </a:rPr>
              <a:t>=(0,4.5)</a:t>
            </a:r>
            <a:endParaRPr lang="fa-IR" sz="32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80388" y="142852"/>
            <a:ext cx="1835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ضابطه:</a:t>
            </a:r>
            <a:endParaRPr lang="fa-IR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1071546"/>
            <a:ext cx="78581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بستگی به نوع ضابطه ای دارد که به بررسی انها می پردازیم:</a:t>
            </a:r>
          </a:p>
        </p:txBody>
      </p:sp>
      <p:sp>
        <p:nvSpPr>
          <p:cNvPr id="7" name="Rectangle 6"/>
          <p:cNvSpPr/>
          <p:nvPr/>
        </p:nvSpPr>
        <p:spPr>
          <a:xfrm>
            <a:off x="6715140" y="1714488"/>
            <a:ext cx="19303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دامنه توابع خطی:</a:t>
            </a:r>
            <a:endParaRPr lang="fa-IR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785786" y="2357430"/>
            <a:ext cx="7858180" cy="16927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دامنه توابع خطی که به صورت چند جمله ای بیان شوند،</a:t>
            </a:r>
          </a:p>
          <a:p>
            <a:endParaRPr lang="fa-IR" sz="2000" dirty="0" smtClean="0"/>
          </a:p>
          <a:p>
            <a:pPr algn="l"/>
            <a:r>
              <a:rPr lang="fa-IR" sz="2000" dirty="0" smtClean="0"/>
              <a:t>                                                    </a:t>
            </a:r>
            <a:r>
              <a:rPr lang="en-US" sz="2000" dirty="0" smtClean="0"/>
              <a:t> F</a:t>
            </a:r>
            <a:r>
              <a:rPr lang="en-US" sz="1400" dirty="0" smtClean="0"/>
              <a:t>(x)</a:t>
            </a:r>
            <a:r>
              <a:rPr lang="en-US" sz="2000" dirty="0" smtClean="0"/>
              <a:t>=a</a:t>
            </a:r>
            <a:r>
              <a:rPr lang="en-US" sz="1200" dirty="0" smtClean="0"/>
              <a:t>(n)</a:t>
            </a:r>
            <a:r>
              <a:rPr lang="en-US" sz="2000" dirty="0" err="1" smtClean="0"/>
              <a:t>x+</a:t>
            </a:r>
            <a:r>
              <a:rPr lang="en-US" sz="2400" dirty="0" err="1" smtClean="0"/>
              <a:t>a</a:t>
            </a:r>
            <a:r>
              <a:rPr lang="en-US" sz="1400" dirty="0" smtClean="0"/>
              <a:t>(n-1)</a:t>
            </a:r>
            <a:r>
              <a:rPr lang="en-US" sz="2400" dirty="0" smtClean="0"/>
              <a:t>x+...+a</a:t>
            </a:r>
            <a:r>
              <a:rPr lang="en-US" sz="1400" dirty="0" smtClean="0"/>
              <a:t>1</a:t>
            </a:r>
            <a:r>
              <a:rPr lang="en-US" sz="2000" dirty="0" smtClean="0"/>
              <a:t>x+</a:t>
            </a:r>
            <a:r>
              <a:rPr lang="en-US" sz="2400" dirty="0" smtClean="0"/>
              <a:t>a</a:t>
            </a:r>
            <a:r>
              <a:rPr lang="en-US" sz="1400" dirty="0" smtClean="0"/>
              <a:t>0</a:t>
            </a:r>
          </a:p>
          <a:p>
            <a:r>
              <a:rPr lang="fa-IR" sz="2000" dirty="0" smtClean="0"/>
              <a:t>برابر کل اعداد حقیقی است.</a:t>
            </a:r>
          </a:p>
          <a:p>
            <a:pPr algn="l"/>
            <a:r>
              <a:rPr lang="en-US" sz="2000" dirty="0" smtClean="0"/>
              <a:t>D</a:t>
            </a:r>
            <a:r>
              <a:rPr lang="en-US" sz="1200" dirty="0" smtClean="0"/>
              <a:t>F</a:t>
            </a:r>
            <a:r>
              <a:rPr lang="en-US" sz="2000" dirty="0" smtClean="0"/>
              <a:t>=R</a:t>
            </a:r>
            <a:endParaRPr lang="fa-IR" sz="20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1857356" y="2714620"/>
            <a:ext cx="330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n</a:t>
            </a:r>
            <a:endParaRPr lang="fa-IR" dirty="0"/>
          </a:p>
        </p:txBody>
      </p:sp>
      <p:sp>
        <p:nvSpPr>
          <p:cNvPr id="10" name="Rectangle 9"/>
          <p:cNvSpPr/>
          <p:nvPr/>
        </p:nvSpPr>
        <p:spPr>
          <a:xfrm>
            <a:off x="2643174" y="2714620"/>
            <a:ext cx="6062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n-1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7576" y="214290"/>
            <a:ext cx="20393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دامنه توابع کسری:</a:t>
            </a:r>
            <a:endParaRPr lang="fa-IR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1071546"/>
            <a:ext cx="785818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دامنه توابع کسری که صورت و مخرج انها به صورت چند جمله ای باشند برابر است با کل اعداد حقیقی بجز ریشه های مخرج کسر:</a:t>
            </a:r>
          </a:p>
        </p:txBody>
      </p:sp>
      <p:pic>
        <p:nvPicPr>
          <p:cNvPr id="9" name="Picture 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714488"/>
            <a:ext cx="2318398" cy="123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14282" y="3214686"/>
            <a:ext cx="778674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2400" dirty="0" smtClean="0"/>
              <a:t>D</a:t>
            </a:r>
            <a:r>
              <a:rPr lang="en-US" sz="1400" dirty="0" smtClean="0"/>
              <a:t>F</a:t>
            </a:r>
            <a:r>
              <a:rPr lang="en-US" sz="2800" dirty="0" smtClean="0"/>
              <a:t>=R-</a:t>
            </a:r>
            <a:r>
              <a:rPr lang="en-US" sz="2400" dirty="0" smtClean="0"/>
              <a:t>{</a:t>
            </a:r>
            <a:r>
              <a:rPr lang="en-US" sz="2400" dirty="0" err="1" smtClean="0"/>
              <a:t>x|q</a:t>
            </a:r>
            <a:r>
              <a:rPr lang="en-US" sz="1400" dirty="0" smtClean="0"/>
              <a:t>(x)</a:t>
            </a:r>
            <a:r>
              <a:rPr lang="en-US" sz="2400" dirty="0" smtClean="0"/>
              <a:t>=0}</a:t>
            </a:r>
            <a:endParaRPr lang="fa-IR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357686" y="3571876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دامنه توابع داده شده را محاسبه کنید.</a:t>
            </a:r>
          </a:p>
        </p:txBody>
      </p:sp>
      <p:pic>
        <p:nvPicPr>
          <p:cNvPr id="12" name="Picture 1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4286256"/>
            <a:ext cx="164307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5286389"/>
            <a:ext cx="144114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214290"/>
            <a:ext cx="7143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برد:</a:t>
            </a:r>
            <a:endParaRPr lang="fa-IR" sz="24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142984"/>
            <a:ext cx="828680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اگر </a:t>
            </a:r>
            <a:r>
              <a:rPr lang="en-US" sz="2000" dirty="0" smtClean="0"/>
              <a:t>f</a:t>
            </a:r>
            <a:r>
              <a:rPr lang="fa-IR" sz="2000" dirty="0" smtClean="0"/>
              <a:t> تابعی باشد که از </a:t>
            </a:r>
            <a:r>
              <a:rPr lang="en-US" sz="2000" dirty="0" smtClean="0"/>
              <a:t>a</a:t>
            </a:r>
            <a:r>
              <a:rPr lang="fa-IR" sz="2000" dirty="0" smtClean="0"/>
              <a:t> به </a:t>
            </a:r>
            <a:r>
              <a:rPr lang="en-US" sz="2000" dirty="0" smtClean="0"/>
              <a:t>b </a:t>
            </a:r>
            <a:r>
              <a:rPr lang="fa-IR" sz="2000" dirty="0" smtClean="0"/>
              <a:t> تعریف شده باشد به مجموعه </a:t>
            </a:r>
            <a:r>
              <a:rPr lang="en-US" sz="2000" dirty="0" smtClean="0"/>
              <a:t>b</a:t>
            </a:r>
            <a:r>
              <a:rPr lang="fa-IR" sz="2000" dirty="0" smtClean="0"/>
              <a:t> مجموعه هم دامنه می گویند و ان قسمت از این مجموعه که تابع روی ان اثر کرده باشد را برد می نامیم.</a:t>
            </a:r>
          </a:p>
          <a:p>
            <a:pPr algn="l"/>
            <a:r>
              <a:rPr lang="en-US" sz="20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Y</a:t>
            </a:r>
            <a:r>
              <a:rPr lang="fa-IR" sz="20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24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</a:t>
            </a:r>
            <a:r>
              <a:rPr lang="en-US" sz="16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 </a:t>
            </a:r>
            <a:r>
              <a:rPr lang="en-US" sz="24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⊂</a:t>
            </a:r>
            <a:endParaRPr lang="fa-IR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500166" y="2285992"/>
            <a:ext cx="7143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محاسبه برد:</a:t>
            </a:r>
            <a:endParaRPr lang="fa-IR" sz="24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00496" y="3000372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نمودار ون:</a:t>
            </a:r>
          </a:p>
          <a:p>
            <a:endParaRPr lang="fa-IR" sz="2400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a-IR" sz="2000" dirty="0" smtClean="0"/>
              <a:t>قبلا بررسی شده است.</a:t>
            </a:r>
          </a:p>
        </p:txBody>
      </p:sp>
      <p:pic>
        <p:nvPicPr>
          <p:cNvPr id="10" name="Picture 9" descr="http://upload.wikimedia.org/wikipedia/commons/thumb/0/02/Total_function.svg/220px-Total_function.svg.pn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357562"/>
            <a:ext cx="2786082" cy="2885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3643307" y="4714884"/>
            <a:ext cx="18573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2800" dirty="0" smtClean="0">
                <a:effectLst/>
              </a:rPr>
              <a:t>R</a:t>
            </a:r>
            <a:r>
              <a:rPr lang="en-US" sz="1600" dirty="0" smtClean="0">
                <a:effectLst/>
              </a:rPr>
              <a:t>F</a:t>
            </a:r>
            <a:r>
              <a:rPr lang="en-US" sz="2800" dirty="0" smtClean="0">
                <a:effectLst/>
              </a:rPr>
              <a:t>={</a:t>
            </a:r>
            <a:r>
              <a:rPr lang="en-US" sz="2800" dirty="0" err="1" smtClean="0">
                <a:effectLst/>
              </a:rPr>
              <a:t>d,c</a:t>
            </a:r>
            <a:r>
              <a:rPr lang="en-US" sz="2800" dirty="0" smtClean="0">
                <a:effectLst/>
              </a:rPr>
              <a:t>}</a:t>
            </a:r>
            <a:endParaRPr lang="fa-IR" sz="32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7158" y="214290"/>
            <a:ext cx="83582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مجموعه زوج های مرتب:</a:t>
            </a:r>
          </a:p>
          <a:p>
            <a:endParaRPr lang="fa-IR" sz="2000" dirty="0" smtClean="0"/>
          </a:p>
          <a:p>
            <a:endParaRPr lang="fa-IR" sz="2000" dirty="0" smtClean="0"/>
          </a:p>
          <a:p>
            <a:r>
              <a:rPr lang="fa-IR" sz="2000" dirty="0" smtClean="0"/>
              <a:t>مجموعه مؤلفه های دوم اعضای تابع،برد تابع نامیده می شود.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43372" y="2357430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برد توابع داده شده را محاسبه کنید.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2910" y="3214686"/>
            <a:ext cx="47149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1600" dirty="0" smtClean="0"/>
              <a:t>1-</a:t>
            </a:r>
            <a:r>
              <a:rPr lang="en-US" sz="2800" dirty="0" smtClean="0"/>
              <a:t>f={(7,1),(3,1),(4,4),(5,8)}</a:t>
            </a:r>
            <a:endParaRPr lang="fa-IR" sz="2800" dirty="0"/>
          </a:p>
        </p:txBody>
      </p:sp>
      <p:sp>
        <p:nvSpPr>
          <p:cNvPr id="7" name="Rectangle 6"/>
          <p:cNvSpPr/>
          <p:nvPr/>
        </p:nvSpPr>
        <p:spPr>
          <a:xfrm>
            <a:off x="714348" y="3857628"/>
            <a:ext cx="2786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u="sng" dirty="0" smtClean="0">
                <a:effectLst/>
              </a:rPr>
              <a:t>R</a:t>
            </a:r>
            <a:r>
              <a:rPr lang="en-US" sz="1600" u="sng" dirty="0" smtClean="0">
                <a:effectLst/>
              </a:rPr>
              <a:t>F</a:t>
            </a:r>
            <a:r>
              <a:rPr lang="en-US" sz="2800" u="sng" dirty="0" smtClean="0">
                <a:effectLst/>
              </a:rPr>
              <a:t>={1,4,8}</a:t>
            </a:r>
            <a:endParaRPr lang="fa-IR" sz="3200" u="sng" dirty="0"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348" y="4643446"/>
            <a:ext cx="47131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1600" dirty="0" smtClean="0"/>
              <a:t>2-</a:t>
            </a:r>
            <a:r>
              <a:rPr lang="en-US" sz="2800" dirty="0" smtClean="0"/>
              <a:t>f={(</a:t>
            </a:r>
            <a:r>
              <a:rPr lang="en-US" sz="2800" dirty="0" err="1" smtClean="0"/>
              <a:t>a,b</a:t>
            </a:r>
            <a:r>
              <a:rPr lang="en-US" sz="2800" dirty="0" smtClean="0"/>
              <a:t>),(3,1),(m,4),(p,8)}</a:t>
            </a:r>
            <a:endParaRPr lang="fa-IR" sz="2800" dirty="0"/>
          </a:p>
        </p:txBody>
      </p:sp>
      <p:sp>
        <p:nvSpPr>
          <p:cNvPr id="9" name="Rectangle 8"/>
          <p:cNvSpPr/>
          <p:nvPr/>
        </p:nvSpPr>
        <p:spPr>
          <a:xfrm>
            <a:off x="785786" y="5357826"/>
            <a:ext cx="2786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u="sng" dirty="0" smtClean="0">
                <a:effectLst/>
              </a:rPr>
              <a:t>R</a:t>
            </a:r>
            <a:r>
              <a:rPr lang="en-US" sz="1600" u="sng" dirty="0" smtClean="0">
                <a:effectLst/>
              </a:rPr>
              <a:t>F</a:t>
            </a:r>
            <a:r>
              <a:rPr lang="en-US" sz="2800" u="sng" dirty="0" smtClean="0">
                <a:effectLst/>
              </a:rPr>
              <a:t>={b,1,4,8}</a:t>
            </a:r>
            <a:endParaRPr lang="fa-IR" sz="3200" u="sng" dirty="0">
              <a:effectLst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4429132"/>
            <a:ext cx="6929454" cy="158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29322" y="214290"/>
            <a:ext cx="278608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نمودار:</a:t>
            </a:r>
            <a:endParaRPr lang="fa-IR" sz="24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5720" y="1142984"/>
            <a:ext cx="8527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dirty="0" smtClean="0"/>
              <a:t>برای محاسبه برد یک نمودار کافیست از روی نمودار بر محور عرض ها سایه بزنید آن قسمت از عرض ها که هاشور زده شود، برد را تشکیل می دهد.</a:t>
            </a:r>
          </a:p>
        </p:txBody>
      </p:sp>
      <p:pic>
        <p:nvPicPr>
          <p:cNvPr id="6" name="Picture 5" descr="http://upload.wikimedia.org/wikipedia/fa/a/ae/Functiongraph2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2500306"/>
            <a:ext cx="5400699" cy="281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 rot="10800000">
            <a:off x="1857356" y="3071810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10800000">
            <a:off x="1785918" y="3286124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10800000">
            <a:off x="1857356" y="3571876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10800000">
            <a:off x="1785918" y="3857628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10800000">
            <a:off x="1857356" y="4214818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0800000">
            <a:off x="1785918" y="4714884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10800000">
            <a:off x="1785918" y="5000636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0800000">
            <a:off x="1785918" y="4500570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357422" y="5643578"/>
            <a:ext cx="2786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dirty="0" smtClean="0">
                <a:effectLst/>
              </a:rPr>
              <a:t>R</a:t>
            </a:r>
            <a:r>
              <a:rPr lang="en-US" sz="1600" dirty="0" smtClean="0">
                <a:effectLst/>
              </a:rPr>
              <a:t>F</a:t>
            </a:r>
            <a:r>
              <a:rPr lang="en-US" sz="2800" dirty="0" smtClean="0">
                <a:effectLst/>
              </a:rPr>
              <a:t>=(+2.5)</a:t>
            </a:r>
            <a:endParaRPr lang="fa-IR" sz="3200" dirty="0">
              <a:effectLst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143240" y="5857892"/>
            <a:ext cx="3891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-</a:t>
            </a:r>
            <a:endParaRPr lang="fa-IR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80388" y="142852"/>
            <a:ext cx="1835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ضابطه:</a:t>
            </a:r>
            <a:endParaRPr lang="fa-IR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1071546"/>
            <a:ext cx="785818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منظور از محاسبه برد ، محاسبه حدود تغییرات </a:t>
            </a:r>
            <a:r>
              <a:rPr lang="en-US" sz="2000" dirty="0" smtClean="0"/>
              <a:t>y</a:t>
            </a:r>
            <a:r>
              <a:rPr lang="fa-IR" sz="2000" dirty="0" smtClean="0"/>
              <a:t> می باشد با توجه به تغییرات </a:t>
            </a:r>
            <a:r>
              <a:rPr lang="en-US" sz="2000" dirty="0" smtClean="0"/>
              <a:t>x</a:t>
            </a:r>
            <a:r>
              <a:rPr lang="fa-IR" sz="2000" dirty="0" smtClean="0"/>
              <a:t> بنابراین محاسبه برای برد ابتدا باید تعیین دامنه کنیم سپس </a:t>
            </a:r>
            <a:r>
              <a:rPr lang="en-US" sz="2000" dirty="0" smtClean="0"/>
              <a:t>x</a:t>
            </a:r>
            <a:r>
              <a:rPr lang="fa-IR" sz="2000" dirty="0" smtClean="0"/>
              <a:t> را بر حسب </a:t>
            </a:r>
            <a:r>
              <a:rPr lang="en-US" sz="2000" dirty="0" smtClean="0"/>
              <a:t>y</a:t>
            </a:r>
            <a:r>
              <a:rPr lang="fa-IR" sz="2000" dirty="0" smtClean="0"/>
              <a:t> بدست اوریم.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43372" y="2357430"/>
            <a:ext cx="45005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برد توابع داده شده را محاسبه کنید.</a:t>
            </a:r>
          </a:p>
        </p:txBody>
      </p:sp>
      <p:sp>
        <p:nvSpPr>
          <p:cNvPr id="7" name="Rectangle 6"/>
          <p:cNvSpPr/>
          <p:nvPr/>
        </p:nvSpPr>
        <p:spPr>
          <a:xfrm>
            <a:off x="214282" y="2890391"/>
            <a:ext cx="664371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dirty="0" smtClean="0"/>
              <a:t> F</a:t>
            </a:r>
            <a:r>
              <a:rPr lang="en-US" dirty="0" smtClean="0"/>
              <a:t>(x)</a:t>
            </a:r>
            <a:r>
              <a:rPr lang="en-US" sz="2800" dirty="0" smtClean="0"/>
              <a:t>=</a:t>
            </a:r>
            <a:r>
              <a:rPr lang="en-US" sz="2800" dirty="0" err="1" smtClean="0"/>
              <a:t>ax+b</a:t>
            </a:r>
            <a:r>
              <a:rPr lang="en-US" sz="2800" dirty="0" smtClean="0"/>
              <a:t>            (a≠0)</a:t>
            </a:r>
          </a:p>
          <a:p>
            <a:pPr algn="l"/>
            <a:endParaRPr lang="en-US" sz="2800" dirty="0" smtClean="0"/>
          </a:p>
          <a:p>
            <a:pPr algn="l"/>
            <a:r>
              <a:rPr lang="en-US" sz="2800" dirty="0" smtClean="0"/>
              <a:t>                             (a/</a:t>
            </a:r>
            <a:r>
              <a:rPr lang="en-US" sz="2800" dirty="0" err="1" smtClean="0"/>
              <a:t>c≠b</a:t>
            </a:r>
            <a:r>
              <a:rPr lang="en-US" sz="2800" dirty="0" smtClean="0"/>
              <a:t>/d , c≠0)</a:t>
            </a:r>
          </a:p>
          <a:p>
            <a:pPr algn="l"/>
            <a:endParaRPr lang="fa-IR" dirty="0"/>
          </a:p>
        </p:txBody>
      </p:sp>
      <p:pic>
        <p:nvPicPr>
          <p:cNvPr id="8" name="Picture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714752"/>
            <a:ext cx="1643074" cy="74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2571744"/>
            <a:ext cx="807249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نکته 2: </a:t>
            </a:r>
            <a:r>
              <a:rPr lang="fa-IR" sz="2400" dirty="0" smtClean="0"/>
              <a:t>برای محاسبه برد توابع چند ضابطه ای برد هر یک از توابع را بدست می اوریم سپس از تمامی مقادیر بدست امده اشتراک می گیریم.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14612" y="500042"/>
            <a:ext cx="592935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نکته 1: </a:t>
            </a:r>
            <a:r>
              <a:rPr lang="fa-IR" sz="2400" dirty="0" smtClean="0"/>
              <a:t>برد توابع درجه سوم کل اعداد حقیقی می با شد.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500430" y="3143248"/>
            <a:ext cx="1714512" cy="257176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6878447" y="285728"/>
            <a:ext cx="17988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تابع یک به یک:</a:t>
            </a:r>
            <a:endParaRPr lang="fa-IR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1285860"/>
            <a:ext cx="785818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تابعی که بین دو مجموعه تعریف میشود،هنگامی یک به یک است که به هر عضو مجموعه ی دوم بیش از یک عضو از مجموعه اول نظیر نشود. و نماد ان برابر 1-1 است.</a:t>
            </a:r>
          </a:p>
        </p:txBody>
      </p:sp>
      <p:sp>
        <p:nvSpPr>
          <p:cNvPr id="6" name="Rectangle 5"/>
          <p:cNvSpPr/>
          <p:nvPr/>
        </p:nvSpPr>
        <p:spPr>
          <a:xfrm>
            <a:off x="6429388" y="2500306"/>
            <a:ext cx="2164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نمودار ون:</a:t>
            </a:r>
          </a:p>
        </p:txBody>
      </p:sp>
      <p:sp>
        <p:nvSpPr>
          <p:cNvPr id="7" name="Oval 6"/>
          <p:cNvSpPr/>
          <p:nvPr/>
        </p:nvSpPr>
        <p:spPr>
          <a:xfrm>
            <a:off x="857224" y="3071810"/>
            <a:ext cx="1714512" cy="257176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571604" y="3500438"/>
            <a:ext cx="2857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1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2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3</a:t>
            </a:r>
            <a:endParaRPr kumimoji="0" lang="fa-IR" sz="8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4214810" y="3571876"/>
            <a:ext cx="35715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A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B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c</a:t>
            </a:r>
            <a:endParaRPr kumimoji="0" lang="en-US" sz="8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785918" y="3857628"/>
            <a:ext cx="228601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857356" y="4429132"/>
            <a:ext cx="228601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785918" y="4857760"/>
            <a:ext cx="242889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5" grpId="0"/>
      <p:bldP spid="6" grpId="0"/>
      <p:bldP spid="7" grpId="0" animBg="1"/>
      <p:bldP spid="32769" grpId="0"/>
      <p:bldP spid="327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8596" y="285728"/>
            <a:ext cx="8358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مجموعه زوج های مرتب:</a:t>
            </a:r>
          </a:p>
          <a:p>
            <a:endParaRPr lang="fa-IR" sz="2000" dirty="0" smtClean="0"/>
          </a:p>
          <a:p>
            <a:endParaRPr lang="fa-IR" sz="2000" dirty="0" smtClean="0"/>
          </a:p>
          <a:p>
            <a:r>
              <a:rPr lang="fa-IR" sz="2000" dirty="0" smtClean="0"/>
              <a:t>مولفه های دوم یکسانی نباشد و اگر باشد مولفه های اول ان نیز برابر باشد.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28860" y="2357430"/>
            <a:ext cx="621510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توابع زیر را از نظر یک به یک بودن بررسی کنید.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2910" y="3214686"/>
            <a:ext cx="47149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1600" dirty="0" smtClean="0"/>
              <a:t>1-</a:t>
            </a:r>
            <a:r>
              <a:rPr lang="en-US" sz="2800" dirty="0" smtClean="0"/>
              <a:t>f={(7,1),(3,1),(4,4),(5,8)}</a:t>
            </a:r>
            <a:endParaRPr lang="fa-IR" sz="2800" dirty="0"/>
          </a:p>
        </p:txBody>
      </p:sp>
      <p:sp>
        <p:nvSpPr>
          <p:cNvPr id="7" name="Rectangle 6"/>
          <p:cNvSpPr/>
          <p:nvPr/>
        </p:nvSpPr>
        <p:spPr>
          <a:xfrm>
            <a:off x="714348" y="4643446"/>
            <a:ext cx="47131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1600" dirty="0" smtClean="0"/>
              <a:t>2-</a:t>
            </a:r>
            <a:r>
              <a:rPr lang="en-US" sz="2800" dirty="0" smtClean="0"/>
              <a:t>f={(</a:t>
            </a:r>
            <a:r>
              <a:rPr lang="en-US" sz="2800" dirty="0" err="1" smtClean="0"/>
              <a:t>a,b</a:t>
            </a:r>
            <a:r>
              <a:rPr lang="en-US" sz="2800" dirty="0" smtClean="0"/>
              <a:t>),(3,1),(m,4),(p,8)}</a:t>
            </a:r>
            <a:endParaRPr lang="fa-I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29322" y="214290"/>
            <a:ext cx="278608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نمودار:</a:t>
            </a:r>
            <a:endParaRPr lang="fa-IR" sz="24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5720" y="1142984"/>
            <a:ext cx="8527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dirty="0" smtClean="0"/>
              <a:t>نمودار یک تابع هنگامی یک به یک است که در صورت تلاقی با هر خط افقی فقط یک نقطه ی تلاقی داشته باشد.</a:t>
            </a:r>
          </a:p>
        </p:txBody>
      </p:sp>
      <p:pic>
        <p:nvPicPr>
          <p:cNvPr id="6" name="Picture 5" descr="http://upload.wikimedia.org/wikipedia/fa/a/ae/Functiongraph2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643182"/>
            <a:ext cx="3429024" cy="238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http://upload.wikimedia.org/wikipedia/fa/d/d7/Notfunction.jpg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2786058"/>
            <a:ext cx="275019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928794" y="2143116"/>
            <a:ext cx="671517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نمودار های زیر را از نظر یک به یک بودن بررسی کنید.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880388" y="142852"/>
            <a:ext cx="1835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از روی ضابطه:</a:t>
            </a:r>
            <a:endParaRPr lang="fa-IR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1071546"/>
            <a:ext cx="78581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ضابطه هنگامی معرف یک به یک بودن است  که به ازای هر </a:t>
            </a:r>
            <a:r>
              <a:rPr lang="en-US" sz="2000" dirty="0" smtClean="0"/>
              <a:t>x</a:t>
            </a:r>
            <a:r>
              <a:rPr lang="fa-IR" sz="2000" dirty="0" smtClean="0"/>
              <a:t> فقط یک </a:t>
            </a:r>
            <a:r>
              <a:rPr lang="en-US" sz="2000" dirty="0" smtClean="0"/>
              <a:t>y</a:t>
            </a:r>
            <a:r>
              <a:rPr lang="fa-IR" sz="2000" dirty="0" smtClean="0"/>
              <a:t> متمایز بدست اید.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00232" y="3143248"/>
            <a:ext cx="671517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مثال: </a:t>
            </a:r>
            <a:r>
              <a:rPr lang="fa-IR" sz="2400" dirty="0" smtClean="0"/>
              <a:t>ضابطه ی زیر را از نظر یک به یک بودن بررسی کنید.</a:t>
            </a:r>
          </a:p>
        </p:txBody>
      </p:sp>
      <p:pic>
        <p:nvPicPr>
          <p:cNvPr id="9" name="Picture 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714752"/>
            <a:ext cx="1643074" cy="74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3000364" y="3929066"/>
            <a:ext cx="1968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(a/</a:t>
            </a:r>
            <a:r>
              <a:rPr lang="en-US" dirty="0" err="1" smtClean="0"/>
              <a:t>c≠b</a:t>
            </a:r>
            <a:r>
              <a:rPr lang="en-US" dirty="0" smtClean="0"/>
              <a:t>/d , c≠0)</a:t>
            </a:r>
            <a:endParaRPr lang="fa-IR" dirty="0"/>
          </a:p>
        </p:txBody>
      </p:sp>
      <p:sp>
        <p:nvSpPr>
          <p:cNvPr id="11" name="Rectangle 10"/>
          <p:cNvSpPr/>
          <p:nvPr/>
        </p:nvSpPr>
        <p:spPr>
          <a:xfrm>
            <a:off x="7572396" y="1500174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نکته : </a:t>
            </a:r>
            <a:endParaRPr lang="fa-IR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785786" y="2143116"/>
            <a:ext cx="7786742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شرط 1-1 بودن برابر است با: </a:t>
            </a:r>
          </a:p>
          <a:p>
            <a:pPr algn="l"/>
            <a:r>
              <a:rPr lang="fa-IR" sz="2000" dirty="0" smtClean="0"/>
              <a:t>  </a:t>
            </a:r>
            <a:r>
              <a:rPr lang="en-US" sz="2000" dirty="0" smtClean="0"/>
              <a:t>X</a:t>
            </a:r>
            <a:r>
              <a:rPr lang="en-US" sz="1400" dirty="0" smtClean="0"/>
              <a:t>1,</a:t>
            </a:r>
            <a:r>
              <a:rPr lang="en-US" sz="2400" dirty="0" smtClean="0"/>
              <a:t>x</a:t>
            </a:r>
            <a:r>
              <a:rPr lang="en-US" sz="1400" dirty="0" smtClean="0"/>
              <a:t>2∈</a:t>
            </a:r>
            <a:r>
              <a:rPr lang="en-US" sz="2400" dirty="0" smtClean="0"/>
              <a:t>D</a:t>
            </a:r>
            <a:r>
              <a:rPr lang="en-US" sz="1200" dirty="0" smtClean="0"/>
              <a:t>f  </a:t>
            </a:r>
            <a:r>
              <a:rPr lang="en-US" sz="2400" dirty="0" smtClean="0"/>
              <a:t>: f</a:t>
            </a:r>
            <a:r>
              <a:rPr lang="en-US" sz="1400" dirty="0" smtClean="0"/>
              <a:t>(x1)</a:t>
            </a:r>
            <a:r>
              <a:rPr lang="en-US" sz="2400" dirty="0" smtClean="0"/>
              <a:t>=f</a:t>
            </a:r>
            <a:r>
              <a:rPr lang="en-US" sz="1400" dirty="0" smtClean="0"/>
              <a:t>(x2)  </a:t>
            </a:r>
            <a:r>
              <a:rPr lang="en-US" sz="2400" dirty="0" smtClean="0"/>
              <a:t>⇒  x</a:t>
            </a:r>
            <a:r>
              <a:rPr lang="en-US" sz="1400" dirty="0" smtClean="0"/>
              <a:t>1</a:t>
            </a:r>
            <a:r>
              <a:rPr lang="en-US" sz="2400" dirty="0" smtClean="0"/>
              <a:t>=x</a:t>
            </a:r>
            <a:r>
              <a:rPr lang="en-US" sz="1400" dirty="0" smtClean="0"/>
              <a:t>2</a:t>
            </a:r>
            <a:endParaRPr lang="fa-IR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05787" y="142852"/>
            <a:ext cx="2810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وارون تابع و تابع وارون:</a:t>
            </a:r>
            <a:endParaRPr lang="fa-IR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1071546"/>
            <a:ext cx="7858180" cy="16312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اگر در یک تابع جای مولفه های اول و دوم را عوض کنیم وارون ان تابع بدست می اید که ممکن است تابع باشد یا نباشد.</a:t>
            </a:r>
          </a:p>
          <a:p>
            <a:endParaRPr lang="fa-IR" sz="2000" dirty="0" smtClean="0"/>
          </a:p>
          <a:p>
            <a:r>
              <a:rPr lang="fa-IR" sz="2000" dirty="0" smtClean="0"/>
              <a:t>حال اگر این وارون تابع خود نیز تابع باشد تابع وارون گفته میشود و با نماد  </a:t>
            </a:r>
            <a:r>
              <a:rPr lang="en-US" sz="2000" dirty="0" smtClean="0"/>
              <a:t>f</a:t>
            </a:r>
            <a:r>
              <a:rPr lang="fa-IR" sz="2000" dirty="0" smtClean="0"/>
              <a:t>  انرا نمایش می دهند.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071670" y="1785926"/>
            <a:ext cx="57150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-1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2857496"/>
            <a:ext cx="807249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قضیه: </a:t>
            </a:r>
            <a:r>
              <a:rPr lang="fa-IR" sz="2400" dirty="0" smtClean="0"/>
              <a:t>شرط لازم و کافی برای انکه تابع ب وارون پذیر با شد ان است که یک به یک باشد.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4348" y="4500570"/>
            <a:ext cx="778674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/>
              <a:t>با پیدا کردن قرینه هر نقطه از نمودار نسبت به خط </a:t>
            </a:r>
            <a:r>
              <a:rPr lang="en-US" sz="2400" dirty="0" smtClean="0"/>
              <a:t>y=x</a:t>
            </a:r>
            <a:r>
              <a:rPr lang="fa-IR" sz="2400" dirty="0" smtClean="0"/>
              <a:t> نمودار وارون ان رابطه به دست می اید.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95745" y="3929066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نکته : </a:t>
            </a: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26" grpId="0"/>
      <p:bldP spid="9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1670" y="714356"/>
            <a:ext cx="4629128" cy="1829761"/>
          </a:xfrm>
        </p:spPr>
        <p:txBody>
          <a:bodyPr/>
          <a:lstStyle/>
          <a:p>
            <a:r>
              <a:rPr lang="fa-IR" dirty="0" smtClean="0"/>
              <a:t>با آرزوی موفقیت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282</TotalTime>
  <Words>1144</Words>
  <Application>Microsoft Office PowerPoint</Application>
  <PresentationFormat>On-screen Show (4:3)</PresentationFormat>
  <Paragraphs>138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Concourse</vt:lpstr>
      <vt:lpstr>تابع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با آرزوی موفقیت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MRT</dc:creator>
  <cp:lastModifiedBy>Windows User</cp:lastModifiedBy>
  <cp:revision>35</cp:revision>
  <dcterms:created xsi:type="dcterms:W3CDTF">2001-12-31T20:33:51Z</dcterms:created>
  <dcterms:modified xsi:type="dcterms:W3CDTF">2018-05-23T12:40:15Z</dcterms:modified>
</cp:coreProperties>
</file>