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1" r:id="rId1"/>
  </p:sldMasterIdLst>
  <p:sldIdLst>
    <p:sldId id="286" r:id="rId2"/>
    <p:sldId id="256" r:id="rId3"/>
    <p:sldId id="283" r:id="rId4"/>
    <p:sldId id="257" r:id="rId5"/>
    <p:sldId id="260" r:id="rId6"/>
    <p:sldId id="261" r:id="rId7"/>
    <p:sldId id="262" r:id="rId8"/>
    <p:sldId id="263" r:id="rId9"/>
    <p:sldId id="264" r:id="rId10"/>
    <p:sldId id="284" r:id="rId11"/>
    <p:sldId id="265" r:id="rId12"/>
    <p:sldId id="267" r:id="rId13"/>
    <p:sldId id="268" r:id="rId14"/>
    <p:sldId id="269" r:id="rId15"/>
    <p:sldId id="272" r:id="rId16"/>
    <p:sldId id="285" r:id="rId17"/>
    <p:sldId id="274" r:id="rId18"/>
    <p:sldId id="276" r:id="rId19"/>
    <p:sldId id="277" r:id="rId20"/>
    <p:sldId id="278" r:id="rId21"/>
    <p:sldId id="27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2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3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032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833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13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61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268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95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165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245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79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6717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7989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0963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060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619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876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330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4211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orizontal Scroll 4"/>
          <p:cNvSpPr/>
          <p:nvPr/>
        </p:nvSpPr>
        <p:spPr>
          <a:xfrm>
            <a:off x="3222172" y="851385"/>
            <a:ext cx="5965370" cy="2281287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800" dirty="0" smtClean="0">
                <a:solidFill>
                  <a:schemeClr val="tx1"/>
                </a:solidFill>
              </a:rPr>
              <a:t>پیوند کبد</a:t>
            </a: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82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874" y="391886"/>
            <a:ext cx="10337074" cy="5738947"/>
          </a:xfrm>
        </p:spPr>
      </p:pic>
    </p:spTree>
    <p:extLst>
      <p:ext uri="{BB962C8B-B14F-4D97-AF65-F5344CB8AC3E}">
        <p14:creationId xmlns:p14="http://schemas.microsoft.com/office/powerpoint/2010/main" val="303865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2592925" y="163038"/>
            <a:ext cx="8911687" cy="106927"/>
          </a:xfrm>
        </p:spPr>
        <p:txBody>
          <a:bodyPr>
            <a:normAutofit fontScale="90000"/>
          </a:bodyPr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1845734"/>
            <a:ext cx="11821886" cy="4398312"/>
          </a:xfrm>
        </p:spPr>
        <p:txBody>
          <a:bodyPr>
            <a:normAutofit fontScale="92500"/>
          </a:bodyPr>
          <a:lstStyle/>
          <a:p>
            <a:pPr algn="r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2400" dirty="0" smtClean="0">
                <a:cs typeface="B Yekan" panose="00000400000000000000" pitchFamily="2" charset="-78"/>
              </a:rPr>
              <a:t>برای درمان بیماری های کبد کاملا پیشرفته و مهلک(</a:t>
            </a:r>
            <a:r>
              <a:rPr lang="en-US" sz="2400" dirty="0" smtClean="0">
                <a:cs typeface="B Yekan" panose="00000400000000000000" pitchFamily="2" charset="-78"/>
              </a:rPr>
              <a:t>ESLD</a:t>
            </a:r>
            <a:r>
              <a:rPr lang="fa-IR" sz="2400" dirty="0" smtClean="0">
                <a:cs typeface="B Yekan" panose="00000400000000000000" pitchFamily="2" charset="-78"/>
              </a:rPr>
              <a:t>) که هیچ درمان دیگری برای انها وجودندارد </a:t>
            </a:r>
          </a:p>
          <a:p>
            <a:pPr algn="r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2400" dirty="0" smtClean="0">
                <a:cs typeface="B Yekan" panose="00000400000000000000" pitchFamily="2" charset="-78"/>
              </a:rPr>
              <a:t>درطی عمل کبد بیمار به طور کامل برداشته و یک کبد اهدایی سالم از جسد یا لوب راست دهنده ی زنده درهمان محل تشریحی پیوند کبد(ارتوتوپیک) جاسازی</a:t>
            </a:r>
          </a:p>
          <a:p>
            <a:pPr algn="r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2400" dirty="0" smtClean="0">
                <a:cs typeface="B Yekan" panose="00000400000000000000" pitchFamily="2" charset="-78"/>
              </a:rPr>
              <a:t>دارو های سرکوب کننده ایمنی مثل سیکلوسپورین (نئورال) تاکرولیموس (پروگرف) کورتیکواستروئیدها ؛ازارتیوپرین(ایموران)مایکوفنولات موفتیل(سل سپت)سیرولیموس(راپامایسین) و ...</a:t>
            </a:r>
          </a:p>
          <a:p>
            <a:pPr algn="r" rtl="1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fa-IR" sz="2400" dirty="0" smtClean="0">
                <a:cs typeface="B Yekan" panose="00000400000000000000" pitchFamily="2" charset="-78"/>
              </a:rPr>
              <a:t>جراحی شکم برای درمان عوارض ناشی از بیماری های پیشرفته ی کبدی انجام شده مثل شنت گذاری برای درمان هیپرتانسیون پورت و واریس مری )پیچیدگی های عمل جراحی پیوند را بیشتر میکند.</a:t>
            </a:r>
          </a:p>
        </p:txBody>
      </p:sp>
      <p:sp>
        <p:nvSpPr>
          <p:cNvPr id="4" name="Oval 3"/>
          <p:cNvSpPr/>
          <p:nvPr/>
        </p:nvSpPr>
        <p:spPr>
          <a:xfrm>
            <a:off x="8586651" y="470263"/>
            <a:ext cx="2664823" cy="106824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پیوند کبد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94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2708" y="409302"/>
            <a:ext cx="10450285" cy="6174377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موارد کاربرد:درمان بیماری های مزمن پیشرفته کبدی و غیر قابل بازگشت؛نارسایی برق اسای کبدی؛بیماری متابولیکی کبد و بعضی از بد خیمی های کبدی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از جمله اختلالاتی که پیوند کبد در ان کاربرد دارد:بیماری های سلول کبدی(هپاتیت های ویروسی؛بیماری های ناشی از الکل و دارو وبیماری ویلسون) و نیز بیماری های کلستاتیک(سیروز صفراوی اولیه؛کلانژیت اسکلروزان؛</a:t>
            </a:r>
            <a:r>
              <a:rPr lang="en-US" sz="2400" dirty="0" smtClean="0">
                <a:cs typeface="B Nazanin" panose="00000400000000000000" pitchFamily="2" charset="-78"/>
              </a:rPr>
              <a:t>NASH</a:t>
            </a:r>
            <a:r>
              <a:rPr lang="fa-IR" sz="2400" dirty="0" smtClean="0">
                <a:cs typeface="B Nazanin" panose="00000400000000000000" pitchFamily="2" charset="-78"/>
              </a:rPr>
              <a:t>و اترزی مجاری صفراوی) نام برد.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بیماران درنظرگرفته شده برای پیوند کبد معمولا مشکلات سیستمیک عدیده دارند.</a:t>
            </a:r>
            <a:r>
              <a:rPr lang="fa-IR" sz="2400" dirty="0"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cs typeface="B Nazanin" panose="00000400000000000000" pitchFamily="2" charset="-78"/>
              </a:rPr>
              <a:t>که مراقبت های قبل و بعد از جراحی را تحت تاثیر قرار میدهد.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درمبتلایان به خونریزی های شدید گوارشی و اغمای کبدی سعی میشود که پیوند کبد قبل از پیشرفت به این مراحل صورت گیرد.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ارزیابی کامل از نظر جایگزینی کبد و سلامت عمومی </a:t>
            </a:r>
          </a:p>
        </p:txBody>
      </p:sp>
    </p:spTree>
    <p:extLst>
      <p:ext uri="{BB962C8B-B14F-4D97-AF65-F5344CB8AC3E}">
        <p14:creationId xmlns:p14="http://schemas.microsoft.com/office/powerpoint/2010/main" val="87223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6" y="-45719"/>
            <a:ext cx="8732572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2411" y="487680"/>
            <a:ext cx="10659292" cy="6078583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fa-IR" dirty="0">
                <a:cs typeface="+mj-cs"/>
              </a:rPr>
              <a:t>طبقه بندی درجه نیاز طبی که یک تصمیم عینی که به عنوان طبقه بندی مدل بیماری مرحله ی انتهایی کبدی(</a:t>
            </a:r>
            <a:r>
              <a:rPr lang="en-US" dirty="0">
                <a:cs typeface="+mj-cs"/>
              </a:rPr>
              <a:t>MELD</a:t>
            </a:r>
            <a:r>
              <a:rPr lang="fa-IR" dirty="0">
                <a:cs typeface="+mj-cs"/>
              </a:rPr>
              <a:t>) شناخته شده است.و سطح بدحالی افرادی که منتظر پیوند کبد هستند طبقه بندی می کند.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>
                <a:cs typeface="+mj-cs"/>
              </a:rPr>
              <a:t>در </a:t>
            </a:r>
            <a:r>
              <a:rPr lang="en-US" dirty="0">
                <a:cs typeface="+mj-cs"/>
              </a:rPr>
              <a:t>MELD</a:t>
            </a:r>
            <a:r>
              <a:rPr lang="fa-IR" dirty="0">
                <a:cs typeface="+mj-cs"/>
              </a:rPr>
              <a:t>سطوح بیلی روبین زمان پروترومبین کراتینین و علت بیماری کبد درنظر گرفته </a:t>
            </a:r>
            <a:r>
              <a:rPr lang="fa-IR" dirty="0" smtClean="0">
                <a:cs typeface="+mj-cs"/>
              </a:rPr>
              <a:t>میشود.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>
                <a:cs typeface="+mj-cs"/>
              </a:rPr>
              <a:t>نمره </a:t>
            </a:r>
            <a:r>
              <a:rPr lang="en-US" dirty="0">
                <a:cs typeface="+mj-cs"/>
              </a:rPr>
              <a:t>MELD</a:t>
            </a:r>
            <a:r>
              <a:rPr lang="fa-IR" dirty="0">
                <a:cs typeface="+mj-cs"/>
              </a:rPr>
              <a:t> شاخص مرگ ومیر کوتاه مدت دربیماران مبتلا به بیماری انتهایی کبدی</a:t>
            </a:r>
            <a:r>
              <a:rPr lang="en-US" dirty="0">
                <a:cs typeface="+mj-cs"/>
              </a:rPr>
              <a:t>ESLD</a:t>
            </a:r>
            <a:r>
              <a:rPr lang="fa-IR" dirty="0">
                <a:cs typeface="+mj-cs"/>
              </a:rPr>
              <a:t>است. سعی میشود با این نمره ارگان ها به بیمارانی که بدحالی شدیدیدارند تخصیص یابد</a:t>
            </a:r>
            <a:r>
              <a:rPr lang="fa-IR" dirty="0" smtClean="0">
                <a:cs typeface="+mj-cs"/>
              </a:rPr>
              <a:t>.</a:t>
            </a:r>
          </a:p>
          <a:p>
            <a:pPr algn="r" rtl="1">
              <a:buFont typeface="Wingdings" panose="05000000000000000000" pitchFamily="2" charset="2"/>
              <a:buChar char="q"/>
            </a:pPr>
            <a:endParaRPr lang="fa-IR" dirty="0" smtClean="0"/>
          </a:p>
          <a:p>
            <a:pPr algn="r" rtl="1">
              <a:buFont typeface="Wingdings" panose="05000000000000000000" pitchFamily="2" charset="2"/>
              <a:buChar char="q"/>
            </a:pPr>
            <a:endParaRPr lang="fa-IR" dirty="0"/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/>
              <a:t>درافرادی که به دلایلی مثل مصرف الکل یا هپاتین به بیماری های کبدی مبتلا شده انداحتمال نیاز به پیوند دوم به خاطر برگشت به سمت الکل و یا ناتوانی در رعایت رژیم سرکوب کننده ی ایمنی پیدا میکند.</a:t>
            </a:r>
            <a:endParaRPr lang="fa-IR" dirty="0"/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/>
              <a:t>فرایند انتخاب دقیق و اماده سازی برای گیرندگان پیوند شامل مشاوره و نیز اموزش به منظور کمک به انها در تصمیم به انتخاب حیاتی برای بهبود سلامتی شان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/>
              <a:t>پرستار و سایر مراقبین نسبت به تعصبات خود اگاه و با انها مواجه شوند و به سمت ارتقای درک و پذیرش بروند.</a:t>
            </a:r>
          </a:p>
        </p:txBody>
      </p:sp>
    </p:spTree>
    <p:extLst>
      <p:ext uri="{BB962C8B-B14F-4D97-AF65-F5344CB8AC3E}">
        <p14:creationId xmlns:p14="http://schemas.microsoft.com/office/powerpoint/2010/main" val="219378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9989" y="431074"/>
            <a:ext cx="5064623" cy="1162595"/>
          </a:xfrm>
        </p:spPr>
        <p:txBody>
          <a:bodyPr/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887" y="2116183"/>
            <a:ext cx="11788003" cy="4637314"/>
          </a:xfrm>
        </p:spPr>
        <p:txBody>
          <a:bodyPr/>
          <a:lstStyle/>
          <a:p>
            <a:pPr algn="r" rtl="1"/>
            <a:r>
              <a:rPr lang="fa-IR" dirty="0" smtClean="0"/>
              <a:t>کبداهدایی از بافت های مجاور ازاد---محتوات کیسه ی صفرا خالی(عدم اسیب به دیواره ی مجاری صفراوی</a:t>
            </a:r>
          </a:p>
          <a:p>
            <a:pPr algn="r" rtl="1"/>
            <a:r>
              <a:rPr lang="fa-IR" dirty="0" smtClean="0"/>
              <a:t>پرفیوژن کبد با یک ماده خنک و نگهدارنده</a:t>
            </a:r>
          </a:p>
          <a:p>
            <a:pPr algn="r" rtl="1"/>
            <a:r>
              <a:rPr lang="fa-IR" dirty="0" smtClean="0"/>
              <a:t>قبل از پیوند به شخص گیرنده محلول رینگر لاکتات خنک به داخل کبد تزریق به منظور خروج پتاسیم و حباب های هوای موجود درکبد</a:t>
            </a:r>
          </a:p>
          <a:p>
            <a:pPr algn="r" rtl="1"/>
            <a:r>
              <a:rPr lang="fa-IR" dirty="0" smtClean="0"/>
              <a:t>وجود فشارخون بالای پورت مشکلات این روش را افزایش می دهد.---برای کاهش این مشکلبسیاری از مراکز از بای پس ونوونوس (وریدی-وریدی) استفاده تا فشار سیستم ورید زیر دیافراگم را با شنت موقت خون به وناکاوای فوقانی از طریق ورید زیر بغلی کم میکند.</a:t>
            </a:r>
          </a:p>
          <a:p>
            <a:pPr algn="r" rtl="1"/>
            <a:r>
              <a:rPr lang="fa-IR" dirty="0" smtClean="0"/>
              <a:t>اتصال عروق خونی و مجاری صفراوی کبد اهدایی و فرد گیرنده به یکدیگر</a:t>
            </a:r>
          </a:p>
          <a:p>
            <a:pPr algn="r" rtl="1"/>
            <a:r>
              <a:rPr lang="fa-IR" dirty="0" smtClean="0"/>
              <a:t>قرار دادن یک لوله </a:t>
            </a:r>
            <a:r>
              <a:rPr lang="en-US" dirty="0" smtClean="0"/>
              <a:t>T</a:t>
            </a:r>
            <a:r>
              <a:rPr lang="fa-IR" dirty="0" smtClean="0"/>
              <a:t>در محل برای تخلیه خارجی صفرا</a:t>
            </a:r>
          </a:p>
          <a:p>
            <a:pPr algn="r" rtl="1"/>
            <a:r>
              <a:rPr lang="fa-IR" dirty="0" smtClean="0"/>
              <a:t>دربیماران مبتلا به بیماری های صفراوی مثل کلانژیت اسکلروز اولیه و یا در صورت نامناسب بودن مجرای صفراوی برای پیوند به دلیل سایر مواردیک ارتباط انتها به پهلو بین مجرای صفراوی مشترک </a:t>
            </a:r>
            <a:endParaRPr lang="en-US" dirty="0" smtClean="0"/>
          </a:p>
          <a:p>
            <a:pPr algn="r" rtl="1"/>
            <a:r>
              <a:rPr lang="fa-IR" dirty="0" smtClean="0"/>
              <a:t>کبد پیوندی با۴۰-۵۰ سانتی متر قوسی از ژژنوم فرد گیرنده برقرار می شود</a:t>
            </a:r>
            <a:r>
              <a:rPr lang="en-US" dirty="0" smtClean="0"/>
              <a:t>.</a:t>
            </a:r>
            <a:r>
              <a:rPr lang="fa-IR" dirty="0" smtClean="0"/>
              <a:t>(این پروسیجر به عنوان</a:t>
            </a:r>
            <a:r>
              <a:rPr lang="en-US" dirty="0" smtClean="0"/>
              <a:t>Roux-EN-Y</a:t>
            </a:r>
            <a:r>
              <a:rPr lang="fa-IR" dirty="0" smtClean="0"/>
              <a:t>)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822373" y="278674"/>
            <a:ext cx="2682239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>
                <a:solidFill>
                  <a:schemeClr val="tx1"/>
                </a:solidFill>
              </a:rPr>
              <a:t>روش جراحی</a:t>
            </a:r>
            <a:endParaRPr lang="en-US" sz="28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0"/>
            <a:ext cx="4476206" cy="205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1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-45719"/>
            <a:ext cx="8911687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823" y="261257"/>
            <a:ext cx="10842172" cy="6322423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/>
              <a:t>در این روش تخلیه ی صفرا به شکل داخلی انجام شده و نیازی به استفاده از لوله </a:t>
            </a:r>
            <a:r>
              <a:rPr lang="en-US" sz="2400" dirty="0" smtClean="0"/>
              <a:t>T</a:t>
            </a:r>
            <a:r>
              <a:rPr lang="fa-IR" sz="2400" dirty="0" smtClean="0"/>
              <a:t>نیست.</a:t>
            </a:r>
          </a:p>
          <a:p>
            <a:pPr algn="r" rtl="1"/>
            <a:r>
              <a:rPr lang="fa-IR" sz="2400" dirty="0" smtClean="0"/>
              <a:t>در پیوند دوقسمتی کبد یک کبد منفرد برای تهیه ی پیوند جهت دوفرد مبتلا به بیماری انتهایی کبدی (</a:t>
            </a:r>
            <a:r>
              <a:rPr lang="en-US" sz="2400" dirty="0" smtClean="0"/>
              <a:t>ESLD</a:t>
            </a:r>
            <a:r>
              <a:rPr lang="fa-IR" sz="2400" dirty="0" smtClean="0"/>
              <a:t>) استفاده میشود.</a:t>
            </a:r>
          </a:p>
          <a:p>
            <a:pPr algn="r" rtl="1"/>
            <a:r>
              <a:rPr lang="fa-IR" sz="2400" dirty="0" smtClean="0"/>
              <a:t>لوب کوچکتر برای بیمار کوچکتر قرار میگیرد.</a:t>
            </a:r>
          </a:p>
          <a:p>
            <a:pPr algn="r" rtl="1"/>
            <a:r>
              <a:rPr lang="fa-IR" sz="2400" dirty="0" smtClean="0"/>
              <a:t>میزان بقای این روش نسبت به روش قدیمی پیوند کمتر است.</a:t>
            </a:r>
          </a:p>
          <a:p>
            <a:pPr algn="r" rtl="1"/>
            <a:r>
              <a:rPr lang="fa-IR" sz="2400" dirty="0" smtClean="0"/>
              <a:t>در پیوند زنده اهدایی از لوب های کامل راست استفاده می شود.</a:t>
            </a:r>
          </a:p>
          <a:p>
            <a:pPr algn="r" rtl="1"/>
            <a:r>
              <a:rPr lang="fa-IR" sz="2400" dirty="0" smtClean="0"/>
              <a:t>پیوند کبد از دهنده زنده(</a:t>
            </a:r>
            <a:r>
              <a:rPr lang="en-US" sz="2400" dirty="0" smtClean="0"/>
              <a:t>LDLT</a:t>
            </a:r>
            <a:r>
              <a:rPr lang="fa-IR" sz="2400" dirty="0" smtClean="0"/>
              <a:t>) برای بیمارانی که حین انتظار برای پیوند از جسد احتمال مرگ ومیر انها بالاست مانند بیماران دچار</a:t>
            </a:r>
            <a:r>
              <a:rPr lang="en-US" sz="2400" dirty="0" smtClean="0"/>
              <a:t>HCC</a:t>
            </a:r>
            <a:r>
              <a:rPr lang="fa-IR" sz="2400" dirty="0" smtClean="0"/>
              <a:t>یا افرادی که مشکلات شدیدسیروز از جمله خونریزی گوارشی یا انسفالوپاتی کبدی دارندمورد نظر قرار می گیرد.</a:t>
            </a:r>
          </a:p>
          <a:p>
            <a:pPr algn="r" rtl="1"/>
            <a:r>
              <a:rPr lang="fa-IR" sz="2400" dirty="0" smtClean="0"/>
              <a:t>گزینه </a:t>
            </a:r>
            <a:r>
              <a:rPr lang="en-US" sz="2400" dirty="0" smtClean="0"/>
              <a:t>LDLT</a:t>
            </a:r>
            <a:r>
              <a:rPr lang="fa-IR" sz="2400" dirty="0" smtClean="0"/>
              <a:t>مرگ ومیر افراد درلیست انتظار راکاهش و پیامد مثبتی برای گیرنده داشته . --این پروسیجر شامل پیوندلوب راست کبد از یک اهداکننده بزرگسال به گیرنده میشود.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1356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2592925" y="0"/>
            <a:ext cx="8911687" cy="9144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8869" y="174170"/>
            <a:ext cx="10794274" cy="6683829"/>
          </a:xfrm>
        </p:spPr>
        <p:txBody>
          <a:bodyPr/>
          <a:lstStyle/>
          <a:p>
            <a:pPr algn="r" rtl="1"/>
            <a:r>
              <a:rPr lang="fa-IR" sz="2000" dirty="0" smtClean="0"/>
              <a:t>اهداکننده بایدکاملا سالم و سایز کبدی و اناتومی قابل قیاس با پیوند لوب راست داشته باشند.</a:t>
            </a:r>
          </a:p>
          <a:p>
            <a:pPr algn="r" rtl="1"/>
            <a:r>
              <a:rPr lang="fa-IR" sz="2000" dirty="0" smtClean="0"/>
              <a:t>رضایت اگاهانه و دقیق وسیع از اهدا کننده</a:t>
            </a:r>
          </a:p>
          <a:p>
            <a:pPr algn="r" rtl="1"/>
            <a:r>
              <a:rPr lang="fa-IR" sz="2000" dirty="0" smtClean="0"/>
              <a:t>درپروسیجر</a:t>
            </a:r>
            <a:r>
              <a:rPr lang="en-US" sz="2000" dirty="0" smtClean="0"/>
              <a:t>LDLT</a:t>
            </a:r>
            <a:r>
              <a:rPr lang="fa-IR" sz="2000" dirty="0" smtClean="0"/>
              <a:t>جراح یک لابکتومی راست کبد انجام می دهد. سپس به لوب راست محافظ داده می شود</a:t>
            </a:r>
          </a:p>
          <a:p>
            <a:pPr algn="r" rtl="1"/>
            <a:r>
              <a:rPr lang="fa-IR" sz="2000" dirty="0" smtClean="0"/>
              <a:t>بازسازی عروقی جهت اماده سازی برای کاربرد به صورت کامل انجام میشود.</a:t>
            </a:r>
          </a:p>
          <a:p>
            <a:pPr algn="r" rtl="1"/>
            <a:endParaRPr lang="fa-IR" sz="2000" dirty="0" smtClean="0"/>
          </a:p>
          <a:p>
            <a:pPr algn="r" rtl="1"/>
            <a:r>
              <a:rPr lang="fa-IR" sz="2000" dirty="0" smtClean="0"/>
              <a:t>عمل گیرنده شامل:هپاتکتومی </a:t>
            </a:r>
            <a:r>
              <a:rPr lang="en-US" sz="2000" dirty="0" smtClean="0"/>
              <a:t>Sparing</a:t>
            </a:r>
            <a:r>
              <a:rPr lang="fa-IR" sz="2000" dirty="0" smtClean="0"/>
              <a:t>—وناکاوای تحتانی باپیوند رگ های سمت راست اهدا کننده و ساختمان های صفراوی برای ارتباط به ساختمان های گیرنده میشود.</a:t>
            </a:r>
          </a:p>
          <a:p>
            <a:pPr algn="r" rtl="1"/>
            <a:r>
              <a:rPr lang="fa-IR" sz="2000" dirty="0" smtClean="0"/>
              <a:t>بیمار دچار نارسایی کبد اغلب هیپرتانسیون پورت دارد که نیاز به بستن بسیاری از عرق جانبی وریدی دارد.</a:t>
            </a:r>
          </a:p>
          <a:p>
            <a:pPr algn="r" rtl="1"/>
            <a:r>
              <a:rPr lang="fa-IR" sz="2000" dirty="0" smtClean="0"/>
              <a:t>اگر بیمار به دلیل جراحی های قبلی شکمی دچار چسبندگی های داخلی باشد معمولا ازاد کردن این چسبندگی ها ضرورت می یابد.</a:t>
            </a:r>
          </a:p>
          <a:p>
            <a:pPr algn="r" rtl="1"/>
            <a:r>
              <a:rPr lang="fa-IR" sz="2000" dirty="0" smtClean="0"/>
              <a:t>شانتی که قبلاایجاد شده توسط جراحی برداشته میشود.تا کبد جدید از طریق سیستم پورت خونرسانی کافی داشته باشد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59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" y="888274"/>
            <a:ext cx="6191794" cy="5408024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105" y="1201783"/>
            <a:ext cx="4972512" cy="4833257"/>
          </a:xfrm>
        </p:spPr>
      </p:pic>
    </p:spTree>
    <p:extLst>
      <p:ext uri="{BB962C8B-B14F-4D97-AF65-F5344CB8AC3E}">
        <p14:creationId xmlns:p14="http://schemas.microsoft.com/office/powerpoint/2010/main" val="1030283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9966" y="287384"/>
            <a:ext cx="3614646" cy="914400"/>
          </a:xfrm>
        </p:spPr>
        <p:txBody>
          <a:bodyPr/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2674" y="1201784"/>
            <a:ext cx="10215155" cy="5564776"/>
          </a:xfrm>
        </p:spPr>
        <p:txBody>
          <a:bodyPr/>
          <a:lstStyle/>
          <a:p>
            <a:pPr algn="r" rtl="1"/>
            <a:r>
              <a:rPr lang="fa-IR" dirty="0" smtClean="0"/>
              <a:t>عوار</a:t>
            </a:r>
            <a:r>
              <a:rPr lang="fa-IR" sz="2000" dirty="0" smtClean="0"/>
              <a:t>ض عمدتا به اشکالات تکنیکی و عفونت مربوط میشوند.</a:t>
            </a:r>
          </a:p>
          <a:p>
            <a:pPr algn="r" rtl="1"/>
            <a:endParaRPr lang="fa-IR" sz="2000" dirty="0" smtClean="0"/>
          </a:p>
          <a:p>
            <a:pPr algn="r" rtl="1"/>
            <a:r>
              <a:rPr lang="fa-IR" sz="2000" dirty="0" smtClean="0"/>
              <a:t>خونریزی عفونت ردپیوند                                           عوارض بلافاصله بعد از عمل</a:t>
            </a:r>
          </a:p>
          <a:p>
            <a:pPr algn="r" rtl="1"/>
            <a:r>
              <a:rPr lang="fa-IR" sz="2000" dirty="0" smtClean="0"/>
              <a:t>امکان پارگی عفونت یا انسداد پیوندهای صفراوی و اشکال در تخلیه صفرا ممکن است رخ دهد.</a:t>
            </a:r>
          </a:p>
          <a:p>
            <a:pPr algn="r" rtl="1"/>
            <a:r>
              <a:rPr lang="fa-IR" sz="2000" dirty="0" smtClean="0"/>
              <a:t>ترومبوز وریدی و تنگی ها                                         عوارض بالقوه</a:t>
            </a:r>
          </a:p>
          <a:p>
            <a:pPr algn="r" rtl="1"/>
            <a:endParaRPr lang="fa-IR" sz="2000" dirty="0" smtClean="0"/>
          </a:p>
          <a:p>
            <a:pPr algn="r" rtl="1"/>
            <a:r>
              <a:rPr lang="fa-IR" sz="2000" dirty="0" smtClean="0"/>
              <a:t>به رغم ایجاد برخی از عوارض بقای یکساله بیمار تقریبا ۹۰٪وبقای پنج ساله۸۰٪است.</a:t>
            </a:r>
            <a:endParaRPr lang="en-US" sz="2000" dirty="0"/>
          </a:p>
        </p:txBody>
      </p:sp>
      <p:sp>
        <p:nvSpPr>
          <p:cNvPr id="14" name="Left Arrow 13"/>
          <p:cNvSpPr/>
          <p:nvPr/>
        </p:nvSpPr>
        <p:spPr>
          <a:xfrm>
            <a:off x="6827520" y="3076303"/>
            <a:ext cx="1945060" cy="20900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Left Arrow 14"/>
          <p:cNvSpPr/>
          <p:nvPr/>
        </p:nvSpPr>
        <p:spPr>
          <a:xfrm>
            <a:off x="6670766" y="2161903"/>
            <a:ext cx="2101814" cy="20900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Callout 4"/>
          <p:cNvSpPr/>
          <p:nvPr/>
        </p:nvSpPr>
        <p:spPr>
          <a:xfrm>
            <a:off x="1802674" y="200298"/>
            <a:ext cx="2690950" cy="831669"/>
          </a:xfrm>
          <a:prstGeom prst="wedgeEllipseCallout">
            <a:avLst>
              <a:gd name="adj1" fmla="val -46939"/>
              <a:gd name="adj2" fmla="val 8553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chemeClr val="tx1"/>
                </a:solidFill>
              </a:rPr>
              <a:t>عوارض</a:t>
            </a:r>
            <a:endParaRPr lang="en-US" sz="32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23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8709" y="156754"/>
            <a:ext cx="3875903" cy="849086"/>
          </a:xfrm>
        </p:spPr>
        <p:txBody>
          <a:bodyPr>
            <a:normAutofit/>
          </a:bodyPr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207" y="1210491"/>
            <a:ext cx="11377748" cy="5647509"/>
          </a:xfrm>
        </p:spPr>
        <p:txBody>
          <a:bodyPr>
            <a:normAutofit/>
          </a:bodyPr>
          <a:lstStyle/>
          <a:p>
            <a:pPr algn="r" rtl="1"/>
            <a:r>
              <a:rPr lang="fa-IR" sz="2000" dirty="0" smtClean="0"/>
              <a:t>ممکن است ناشی از اختلالات انعقادی هیپرتانسیون پورت و فیبرینولیز ناشی از اسیب ایسکمیک کبد اهدایی باشد.</a:t>
            </a:r>
          </a:p>
          <a:p>
            <a:pPr algn="r" rtl="1"/>
            <a:r>
              <a:rPr lang="fa-IR" sz="2000" dirty="0" smtClean="0"/>
              <a:t>ناپایداری  همودینامیک بیمار و هیپرتانسیون گذرا ممکن است در این مرحله رخ دهد.</a:t>
            </a:r>
            <a:r>
              <a:rPr lang="fa-IR" sz="2000" dirty="0"/>
              <a:t> </a:t>
            </a:r>
            <a:r>
              <a:rPr lang="fa-IR" sz="2000" dirty="0" smtClean="0"/>
              <a:t>که در اثر از دست دادن خون تون وازو موتور   و گشادی عروقی ناشی از گرم کردن مجدد بیمار هیپوترم شده یاناشی از مشکلات قلبی از قبل موجود مانند کاردیو میوپاتی می باشد</a:t>
            </a:r>
          </a:p>
          <a:p>
            <a:pPr algn="r" rtl="1"/>
            <a:r>
              <a:rPr lang="fa-IR" sz="2000" dirty="0" smtClean="0"/>
              <a:t>لزوم تجویز پلاکت پلاسمای منجمد شده یاسایر فراورده های خونی </a:t>
            </a:r>
          </a:p>
          <a:p>
            <a:pPr algn="r" rtl="1"/>
            <a:r>
              <a:rPr lang="fa-IR" sz="2000" dirty="0" smtClean="0"/>
              <a:t>بلوک کننده ی کانال کلسیم مانند نیفدیپین یا امیلودپین غالبا به خاطر گشادکنندگی استفاده</a:t>
            </a:r>
          </a:p>
          <a:p>
            <a:pPr algn="r" rtl="1"/>
            <a:r>
              <a:rPr lang="fa-IR" sz="2000" dirty="0" smtClean="0"/>
              <a:t>این داروها به علت سطح تعامل کمتر با سیستم انزیمی سیتوکروم</a:t>
            </a:r>
            <a:r>
              <a:rPr lang="en-US" sz="2000" dirty="0" smtClean="0"/>
              <a:t>p</a:t>
            </a:r>
            <a:r>
              <a:rPr lang="fa-IR" sz="2000" dirty="0" smtClean="0"/>
              <a:t>۴۵۰ ترجیح داده میشوند</a:t>
            </a:r>
          </a:p>
          <a:p>
            <a:pPr algn="r" rtl="1"/>
            <a:r>
              <a:rPr lang="fa-IR" sz="2000" dirty="0" smtClean="0"/>
              <a:t>مهارکننده های انزیم تبدیل کننده انژیوتانسین و بلوک کننده انزیوتانسین داروهای خط اول برای درمان هیپرتانسیون درطی اولین سال بعد از پیوندنیستندچون سطح رنین در این دوره کم است.</a:t>
            </a:r>
          </a:p>
          <a:p>
            <a:pPr algn="r" rtl="1"/>
            <a:r>
              <a:rPr lang="fa-IR" sz="2000" dirty="0" smtClean="0"/>
              <a:t>دیورتیک تیازیدی برای بیماران با بیش از یک دارو برای کنترل فشارخون استفاده </a:t>
            </a:r>
          </a:p>
          <a:p>
            <a:pPr algn="r" rtl="1"/>
            <a:r>
              <a:rPr lang="fa-IR" sz="2000" dirty="0" smtClean="0"/>
              <a:t>تغییر سبک زندگی رژیم کم نمک و ورزش برای کنترل فشارخون</a:t>
            </a:r>
          </a:p>
        </p:txBody>
      </p:sp>
      <p:sp>
        <p:nvSpPr>
          <p:cNvPr id="4" name="Oval 3"/>
          <p:cNvSpPr/>
          <p:nvPr/>
        </p:nvSpPr>
        <p:spPr>
          <a:xfrm>
            <a:off x="2675710" y="91440"/>
            <a:ext cx="2523308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chemeClr val="tx1"/>
                </a:solidFill>
              </a:rPr>
              <a:t>خونریزی</a:t>
            </a:r>
            <a:endParaRPr lang="en-US" sz="32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98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9886" y="1"/>
            <a:ext cx="4254726" cy="692330"/>
          </a:xfrm>
        </p:spPr>
        <p:txBody>
          <a:bodyPr>
            <a:normAutofit/>
          </a:bodyPr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772" y="1349828"/>
            <a:ext cx="11059886" cy="5294811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یکی از علل مرگ و میر پس از پیوند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استعداد ابتلا به عفونت های ریوی و قارچی به علت سرکوب ایمنی جهت جلوگیری از رد پیوند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پرستار هنگام کارگذاشتن کاتتر ورید مرکزی خطوط شریانی ادراری صفراوی و نیز سایر دستگاه های تخلیه نمونه گیری و تعویض پانسمان شرایط عفونی رابه دقت رعایت کرد.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شستن دقیق دست ها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برخی از دستورالعمل های مراقبتی شامل: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پیشگیری از عفونت از طریق جلوگیری از عفونت خون مربوط به خطوط ورید مرکزی و درمان سریع ان جلوگیری پنومونی مربوط به دستگاه تنفس مصنوعی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9562600" y="106680"/>
            <a:ext cx="1907177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chemeClr val="tx1"/>
                </a:solidFill>
              </a:rPr>
              <a:t>عفونت</a:t>
            </a:r>
            <a:endParaRPr lang="en-US" sz="32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46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3314" y="143692"/>
            <a:ext cx="4581298" cy="1005840"/>
          </a:xfrm>
        </p:spPr>
        <p:txBody>
          <a:bodyPr/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823" y="1532709"/>
            <a:ext cx="11704319" cy="5220788"/>
          </a:xfrm>
        </p:spPr>
        <p:txBody>
          <a:bodyPr/>
          <a:lstStyle/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سیستم ایمنی بیمار کبد پیوندی رابه عنوان انتی ژن خارجی میشناسد در اثر تحریک سیستم ایمنی لنفوسیت های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فعال شده به کبد پیوندی حمله میکند و باعث تخریب ان می شوند.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استفاده از داروهای سرکوبگرایمنی به مدت طولانی جهت رد پیوند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این داروها باجلوگیری از فعال شدن لنفوسیت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دارای عملکرد ایمنی از تولید سلول های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موثر جلوگیری می کند.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یکی از عوارض جانبی عمده سیکلو-سپورین سمیت کلیوی است که ظاهرا وابسته به دوز دارو است.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به علت عوارض جانبی سیکلوسپورین ها از تاکرولیموس به دلیل کارایی ان و پایین تر بودن عارضه جانبی به عنوان خط اول درمان استفاده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کورتیکواستروپیدها ازاتیوپرین مایکوفنولات موفتیل سیرولیموس اجزای دیگر رژیم های مختلف سرکوب ایمنی هستند(به عنوان خط اول پیشگیری از ردپیوند و درمان ثانویه عوارض رد پیوند)</a:t>
            </a:r>
          </a:p>
          <a:p>
            <a:pPr algn="r" rtl="1"/>
            <a:r>
              <a:rPr lang="fa-I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استفاده از بیوپسی و سونوگرافی برای بررسی حملات احتمالی رد پیوند</a:t>
            </a:r>
          </a:p>
          <a:p>
            <a:pPr algn="r" rtl="1"/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9649097" y="235132"/>
            <a:ext cx="1942011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>
                <a:solidFill>
                  <a:schemeClr val="tx1"/>
                </a:solidFill>
              </a:rPr>
              <a:t>رد پیوند</a:t>
            </a:r>
            <a:endParaRPr lang="en-US" sz="28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77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560320"/>
            <a:ext cx="8911687" cy="531222"/>
          </a:xfrm>
        </p:spPr>
        <p:txBody>
          <a:bodyPr>
            <a:normAutofit fontScale="90000"/>
          </a:bodyPr>
          <a:lstStyle/>
          <a:p>
            <a:pPr algn="r" rtl="1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234" y="3378926"/>
            <a:ext cx="11242766" cy="2969623"/>
          </a:xfrm>
        </p:spPr>
        <p:txBody>
          <a:bodyPr/>
          <a:lstStyle/>
          <a:p>
            <a:pPr algn="r" rtl="1"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fa-IR" dirty="0" smtClean="0"/>
              <a:t>اشنایی افراد با خطرات و مزایای پروسیجر و نتایج ان</a:t>
            </a:r>
          </a:p>
          <a:p>
            <a:pPr algn="r" rtl="1"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fa-IR" dirty="0" smtClean="0"/>
              <a:t>تطبیق افراد با مسایل طولانی مدت بهداشتی و مشکلات اجتماعی و خانوادگی در رابطه با رفتارهای مسئول نارسایی کبدی بیمار</a:t>
            </a:r>
          </a:p>
          <a:p>
            <a:pPr algn="r" rtl="1"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fa-IR" dirty="0" smtClean="0"/>
              <a:t>اشنایی پرستار با شرایط عاطفی و روانشناختی بیمار و اعضای خانوادهاو</a:t>
            </a:r>
          </a:p>
          <a:p>
            <a:pPr algn="r" rtl="1"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fa-IR" dirty="0" smtClean="0"/>
              <a:t>توضیحات کامل به بیمار و خانواده درباره ی عوارض پروسیجر</a:t>
            </a:r>
          </a:p>
          <a:p>
            <a:pPr algn="r" rtl="1"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fa-IR" dirty="0" smtClean="0"/>
              <a:t>پیگیری دقیق و رعایت رژیم درمانی در طول عمر از جمله مصرف داروهای سرکوب کننده ی ایمنی برای بیمار و خانواده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33303" y="1118719"/>
            <a:ext cx="98058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dirty="0">
                <a:cs typeface="B Nazanin" panose="00000400000000000000" pitchFamily="2" charset="-78"/>
              </a:rPr>
              <a:t>شایع ترین عوارض شامل:</a:t>
            </a:r>
          </a:p>
          <a:p>
            <a:pPr algn="r" rtl="1"/>
            <a:r>
              <a:rPr lang="fa-IR" sz="2000" dirty="0">
                <a:cs typeface="B Nazanin" panose="00000400000000000000" pitchFamily="2" charset="-78"/>
              </a:rPr>
              <a:t>امبولی ریوی ترومبوز ورید پورت جراحت کیسه صفرا بی کفایتی کبد ثانویه به برداشت بسیاروسیع</a:t>
            </a:r>
            <a:endParaRPr lang="en-US" sz="2000" dirty="0">
              <a:cs typeface="B Nazanin" panose="000004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799" y="169485"/>
            <a:ext cx="5434149" cy="94923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7620001" y="1913989"/>
            <a:ext cx="4302034" cy="10798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>
                <a:solidFill>
                  <a:schemeClr val="tx1"/>
                </a:solidFill>
              </a:rPr>
              <a:t>تدابیر پرستاری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60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77" b="19977"/>
          <a:stretch>
            <a:fillRect/>
          </a:stretch>
        </p:blipFill>
        <p:spPr>
          <a:xfrm>
            <a:off x="200297" y="0"/>
            <a:ext cx="11991703" cy="6858000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00296" y="0"/>
            <a:ext cx="11991703" cy="6858000"/>
          </a:xfrm>
        </p:spPr>
        <p:txBody>
          <a:bodyPr/>
          <a:lstStyle/>
          <a:p>
            <a:pPr algn="r" rtl="1"/>
            <a:endParaRPr lang="en-US" sz="2000" dirty="0" smtClean="0">
              <a:solidFill>
                <a:schemeClr val="bg1"/>
              </a:solidFill>
            </a:endParaRPr>
          </a:p>
          <a:p>
            <a:pPr algn="r" rtl="1"/>
            <a:r>
              <a:rPr lang="fa-IR" sz="3200" dirty="0">
                <a:solidFill>
                  <a:srgbClr val="FF0000"/>
                </a:solidFill>
              </a:rPr>
              <a:t>اقدامات پرستاری پیش از عمل جراحی</a:t>
            </a:r>
            <a:endParaRPr lang="en-US" sz="3200" dirty="0">
              <a:solidFill>
                <a:srgbClr val="FF0000"/>
              </a:solidFill>
            </a:endParaRPr>
          </a:p>
          <a:p>
            <a:pPr algn="r" rtl="1"/>
            <a:endParaRPr lang="en-US" sz="2000" dirty="0" smtClean="0">
              <a:solidFill>
                <a:schemeClr val="bg1"/>
              </a:solidFill>
            </a:endParaRPr>
          </a:p>
          <a:p>
            <a:pPr algn="r" rtl="1"/>
            <a:endParaRPr lang="en-US" sz="2000" dirty="0">
              <a:solidFill>
                <a:schemeClr val="bg1"/>
              </a:solidFill>
            </a:endParaRPr>
          </a:p>
          <a:p>
            <a:pPr algn="r" rtl="1"/>
            <a:r>
              <a:rPr lang="fa-IR" sz="2000" dirty="0" smtClean="0">
                <a:solidFill>
                  <a:schemeClr val="bg1"/>
                </a:solidFill>
              </a:rPr>
              <a:t>ثبت </a:t>
            </a:r>
            <a:r>
              <a:rPr lang="fa-IR" sz="2000" dirty="0">
                <a:solidFill>
                  <a:schemeClr val="bg1"/>
                </a:solidFill>
              </a:rPr>
              <a:t>اطلاعات در سیستم کامپیوتری </a:t>
            </a:r>
            <a:r>
              <a:rPr lang="en-US" sz="2000" dirty="0">
                <a:solidFill>
                  <a:schemeClr val="bg1"/>
                </a:solidFill>
              </a:rPr>
              <a:t>UNOS</a:t>
            </a:r>
            <a:r>
              <a:rPr lang="fa-IR" sz="2000" dirty="0">
                <a:solidFill>
                  <a:schemeClr val="bg1"/>
                </a:solidFill>
              </a:rPr>
              <a:t>(شبکه اشتراک بافت های بدن) </a:t>
            </a: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این سیستم از نمره</a:t>
            </a:r>
            <a:r>
              <a:rPr lang="en-US" sz="2000" dirty="0">
                <a:solidFill>
                  <a:schemeClr val="bg1"/>
                </a:solidFill>
              </a:rPr>
              <a:t>MELD</a:t>
            </a:r>
            <a:r>
              <a:rPr lang="fa-IR" sz="2000" dirty="0">
                <a:solidFill>
                  <a:schemeClr val="bg1"/>
                </a:solidFill>
              </a:rPr>
              <a:t>برای تعیین اولویت واگذاری عضو استفاده</a:t>
            </a: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نمرات</a:t>
            </a:r>
            <a:r>
              <a:rPr lang="en-US" sz="2000" dirty="0">
                <a:solidFill>
                  <a:schemeClr val="bg1"/>
                </a:solidFill>
              </a:rPr>
              <a:t>MLED</a:t>
            </a:r>
            <a:r>
              <a:rPr lang="fa-IR" sz="2000" dirty="0">
                <a:solidFill>
                  <a:schemeClr val="bg1"/>
                </a:solidFill>
              </a:rPr>
              <a:t> اطلاعات لازم مربوط به نیاز طبی را فراهم می کند.</a:t>
            </a: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درمان سوتغذیه اسیت شدید و اختلالات اب و الکترولیت بیمار قبل از عمل جراحی به منظور افزایش احتمال موفقیت پیوند.</a:t>
            </a: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بیمار ممکن است دچار اغمای کبدی شود و اعضای خانواده ی وی باید درباره ی انجام پیوند کبد تصمیم بگیرند.</a:t>
            </a: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پرستار هماهنگ کننده؛ نقش حمایت کننده و ایجاد ارتباط بین بیمار و سایر اعضای تیم پیوند  نقش موثر دارد.</a:t>
            </a:r>
          </a:p>
          <a:p>
            <a:pPr algn="r" rtl="1"/>
            <a:endParaRPr lang="fa-IR" sz="2000" dirty="0">
              <a:solidFill>
                <a:schemeClr val="bg1"/>
              </a:solidFill>
            </a:endParaRPr>
          </a:p>
          <a:p>
            <a:pPr algn="r" rtl="1"/>
            <a:r>
              <a:rPr lang="fa-IR" sz="2000" dirty="0">
                <a:solidFill>
                  <a:schemeClr val="bg1"/>
                </a:solidFill>
              </a:rPr>
              <a:t>هم چنین مرجعی برای سایر پرستاران و اعضای تیم مراقبت بهداشتی شرکت کننده در ارزیابی و مراقبت از بیمار است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415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335666"/>
            <a:ext cx="9294275" cy="1157468"/>
          </a:xfrm>
        </p:spPr>
        <p:txBody>
          <a:bodyPr/>
          <a:lstStyle/>
          <a:p>
            <a:pPr algn="r" rtl="1"/>
            <a:r>
              <a:rPr lang="fa-IR" dirty="0" smtClean="0"/>
              <a:t>اقدامات پرستاری پس از عمل جراحی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838" y="1296365"/>
            <a:ext cx="11655706" cy="5561635"/>
          </a:xfrm>
        </p:spPr>
        <p:txBody>
          <a:bodyPr/>
          <a:lstStyle/>
          <a:p>
            <a:pPr algn="r" rtl="1"/>
            <a:r>
              <a:rPr lang="fa-IR" dirty="0" smtClean="0"/>
              <a:t>بیمار باید درمحیطی عاری از باکتری ویروس و قارچ قرار گیرد</a:t>
            </a:r>
          </a:p>
          <a:p>
            <a:pPr algn="r" rtl="1"/>
            <a:r>
              <a:rPr lang="fa-IR" dirty="0" smtClean="0"/>
              <a:t>کنترل عملکرد قلبی-عروقی ریوی کلیوی عصبی و متابولیکی بیمار به طو مداوم بلافاصله بعد از عمل</a:t>
            </a:r>
          </a:p>
          <a:p>
            <a:pPr algn="r" rtl="1"/>
            <a:r>
              <a:rPr lang="fa-IR" dirty="0" smtClean="0"/>
              <a:t>ارزیابی فشار متوسط شریانی و شریان ریوی به طور مداوم</a:t>
            </a:r>
          </a:p>
          <a:p>
            <a:pPr algn="r" rtl="1"/>
            <a:r>
              <a:rPr lang="fa-IR" dirty="0" smtClean="0"/>
              <a:t>اندازه گیری برون ده قلبی فشار ورید مرکزی فشار وج مویرگی ریوی؛گازهای خون شریانی و مخلوط وریدی ؛درجه اشباع اکسیژن ؛نیاز به اکسیژن و تحویل ان ؛برون ده ادراری؛سرعت ضربان قلب و فشارخون به ارزیابی وضعیت همودینامیک و حجم مایعات داخل عروقی کمک میکند.</a:t>
            </a:r>
          </a:p>
          <a:p>
            <a:pPr algn="r" rtl="1"/>
            <a:r>
              <a:rPr lang="fa-IR" dirty="0" smtClean="0"/>
              <a:t>بررسی تست های عملکردی کبد سطح سرمی الکترولیت ها ازمون های انعقادی رادیو گرافی سینه نوار قلب و برون ده مایعات(شامل حجم ادرار صفرا و ترشحات لوله های جاکسون –پرات ۲و لوله</a:t>
            </a:r>
            <a:r>
              <a:rPr lang="en-US" dirty="0" smtClean="0"/>
              <a:t>T</a:t>
            </a:r>
            <a:r>
              <a:rPr lang="fa-IR" dirty="0" smtClean="0"/>
              <a:t>)</a:t>
            </a:r>
          </a:p>
          <a:p>
            <a:pPr algn="r" rtl="1"/>
            <a:r>
              <a:rPr lang="fa-IR" dirty="0" smtClean="0"/>
              <a:t>کنترل دقیق و درصورت لزوم جایگزینی گلیکوژن ؛پروتئین و عوامل انعقادی که کبد مسئول ساخت ان است در دورهه پس از عمل جراحی</a:t>
            </a:r>
          </a:p>
        </p:txBody>
      </p:sp>
    </p:spTree>
    <p:extLst>
      <p:ext uri="{BB962C8B-B14F-4D97-AF65-F5344CB8AC3E}">
        <p14:creationId xmlns:p14="http://schemas.microsoft.com/office/powerpoint/2010/main" val="329714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46877"/>
            <a:ext cx="8911687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1450" y="618309"/>
            <a:ext cx="10789369" cy="6141306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احتمال بروز اتلکتازی و همچنین عدم تناسب تهویه-خونرسانی پس از عمل جراحی به علت فشار به دیافراگم در طی پروسیجر جراحی بیهوشی طولانی درد بعدازعمل بی حرکتی؛ زیاد است</a:t>
            </a:r>
            <a:endParaRPr lang="fa-IR" sz="2400" dirty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پس درمراحل اولیه پس از جراحی لوله داخل نای قرار دارد و بیمار زیر دستگاه تهویه ی مکانیکی قرار میگیرد.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تخلیه ی ترشحات در صورت لزوم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فراهم اوردن هوای استنشاقی مرطوب استریل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اجرای راهنماهای عمل مبتنی برشواهد جهت جلوگیری از توسعه ی </a:t>
            </a:r>
            <a:r>
              <a:rPr lang="en-US" sz="2400" dirty="0" smtClean="0">
                <a:cs typeface="B Nazanin" panose="00000400000000000000" pitchFamily="2" charset="-78"/>
              </a:rPr>
              <a:t>VAP</a:t>
            </a:r>
            <a:r>
              <a:rPr lang="fa-IR" sz="2400" dirty="0" smtClean="0">
                <a:cs typeface="B Nazanin" panose="00000400000000000000" pitchFamily="2" charset="-78"/>
              </a:rPr>
              <a:t>در گیرنده ی پیوند کبد بعدازعمل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پس از تثبیت وضعیت بیمار تلاش ها درجهت تسریع فرایند بهبودبیمار از ترومای این جراحی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پس از خارج کردن لوله داخل نای؛تشویق بیمار به استفاده از اسپیرومترتحریکی۳به منظور کاهش خطراتلکتازی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به دنبال خروج لوله بیمار ازتخت بلند شده و راه برود به منظور جلوگیری از عوارض بی حرکتی</a:t>
            </a:r>
          </a:p>
        </p:txBody>
      </p:sp>
    </p:spTree>
    <p:extLst>
      <p:ext uri="{BB962C8B-B14F-4D97-AF65-F5344CB8AC3E}">
        <p14:creationId xmlns:p14="http://schemas.microsoft.com/office/powerpoint/2010/main" val="222348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2592925" y="114300"/>
            <a:ext cx="8911687" cy="1016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8240" y="513806"/>
            <a:ext cx="10493829" cy="6217194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800" dirty="0">
                <a:cs typeface="B Nazanin" panose="00000400000000000000" pitchFamily="2" charset="-78"/>
              </a:rPr>
              <a:t>کنترل بیمار ازنظر علایم و نشانه های نارسایی کبدی و ردپیوند.</a:t>
            </a:r>
          </a:p>
          <a:p>
            <a:pPr algn="r" rtl="1"/>
            <a:r>
              <a:rPr lang="fa-IR" sz="2800" dirty="0">
                <a:cs typeface="B Nazanin" panose="00000400000000000000" pitchFamily="2" charset="-78"/>
              </a:rPr>
              <a:t>ادامه ی برنامه ی اموزشی  بعد از عمل </a:t>
            </a:r>
            <a:r>
              <a:rPr lang="fa-IR" sz="2800" dirty="0" smtClean="0">
                <a:cs typeface="B Nazanin" panose="00000400000000000000" pitchFamily="2" charset="-78"/>
              </a:rPr>
              <a:t>جراحی</a:t>
            </a: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کنترل و پایش دقیق قلبی- عروقی همودینامیک و پایداری ریوی اهداکننده</a:t>
            </a: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کنترل علایم خونریزی مشکلات صفراوی اختلالات تنفسی و عفونت</a:t>
            </a: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اهداکنده درمرحله اول بعد از عمل بی حرکت است تا از ایجاد مشکلاتی مانند امبولی ریوی جلوگیری شود</a:t>
            </a: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استفاده از ضددرد بیشتر برای کنترل درد اهدا کننده نسبت به گیرنده</a:t>
            </a: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اموزش بیمار روی پیشگیری و شناخت عوارض و همچنین پیشرفت فعالیت و کنترل درد تمرکز دارد.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895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4000" dirty="0" smtClean="0">
                <a:solidFill>
                  <a:srgbClr val="00B0F0"/>
                </a:solidFill>
              </a:rPr>
              <a:t>ارتقای مراقبت در منزل و جامعه محور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sz="3200" dirty="0" smtClean="0">
                <a:solidFill>
                  <a:srgbClr val="FFC000"/>
                </a:solidFill>
              </a:rPr>
              <a:t>اموزش مراقبت از خود به بیمار</a:t>
            </a:r>
            <a:endParaRPr lang="en-US" sz="32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2429690"/>
            <a:ext cx="10580914" cy="4241075"/>
          </a:xfrm>
        </p:spPr>
        <p:txBody>
          <a:bodyPr/>
          <a:lstStyle/>
          <a:p>
            <a:pPr algn="r" rtl="1"/>
            <a:r>
              <a:rPr lang="fa-IR" dirty="0" smtClean="0"/>
              <a:t>اموزش بیمارخانواده و مراقبین درباره ی اقدامات بلند مدت جهت ارتقای سلامتی یکی از مسئولیت های مهم پرستار و عوامل اصلی موفقیت پیوند</a:t>
            </a:r>
          </a:p>
          <a:p>
            <a:pPr algn="r" rtl="1"/>
            <a:r>
              <a:rPr lang="fa-IR" dirty="0" smtClean="0"/>
              <a:t>درک دلایل رعایت دقیق و مستمر رژیم درمانی به خصوص روش های تجویز علت استفاده و عوارض جانبی داروهای سرکوبگر ایمنی</a:t>
            </a:r>
          </a:p>
          <a:p>
            <a:pPr algn="r" rtl="1"/>
            <a:r>
              <a:rPr lang="fa-IR" dirty="0" smtClean="0"/>
              <a:t>اموزش کتبی و شفاهی درباره ی نحوه و زمان مصرف کردن داروها به بیمار</a:t>
            </a:r>
          </a:p>
          <a:p>
            <a:pPr algn="r" rtl="1"/>
            <a:r>
              <a:rPr lang="fa-IR" dirty="0" smtClean="0"/>
              <a:t>تاکید به دراختیار داشتن مقادیر کافی دارو به منظور عدم تغییر در برنامه ی دارویی</a:t>
            </a:r>
          </a:p>
          <a:p>
            <a:pPr algn="r" rtl="1"/>
            <a:r>
              <a:rPr lang="fa-IR" dirty="0" smtClean="0"/>
              <a:t>عدم فراموشی هیچ نوبت دارو</a:t>
            </a:r>
          </a:p>
          <a:p>
            <a:pPr algn="r" rtl="1"/>
            <a:r>
              <a:rPr lang="fa-IR" dirty="0" smtClean="0"/>
              <a:t>اموزش علایم و نشانه های عوارض </a:t>
            </a:r>
          </a:p>
          <a:p>
            <a:pPr algn="r" rtl="1"/>
            <a:r>
              <a:rPr lang="fa-IR" dirty="0" smtClean="0"/>
              <a:t>اموزش های لازم درباره ی نحوه ی مراقبت از لوله </a:t>
            </a:r>
            <a:r>
              <a:rPr lang="en-US" dirty="0" smtClean="0"/>
              <a:t>,</a:t>
            </a:r>
            <a:r>
              <a:rPr lang="fa-IR" dirty="0"/>
              <a:t>ت</a:t>
            </a:r>
            <a:r>
              <a:rPr lang="fa-IR" dirty="0" smtClean="0"/>
              <a:t>خلیه و مراقبت از پوست دربیماران دارای لوله ی </a:t>
            </a:r>
            <a:r>
              <a:rPr lang="en-US" dirty="0"/>
              <a:t>T</a:t>
            </a: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240212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rgbClr val="FFC000"/>
                </a:solidFill>
              </a:rPr>
              <a:t>مراقبت مداوم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2445" y="1905000"/>
            <a:ext cx="10868297" cy="4953000"/>
          </a:xfrm>
        </p:spPr>
        <p:txBody>
          <a:bodyPr>
            <a:noAutofit/>
          </a:bodyPr>
          <a:lstStyle/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تاکید بر اهمیت پیگیری ازمایشات خونی و قرار ملاقات با تیم پیوند کبد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بررسی سطح خونی عوامل سرکوب کننده ایمنی 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انجام سایر ازمایش های خونی جهت ارزیابی عملکرد کلیه ها و کبد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در طی چندماه اول لازم است ازمایش های خونی هفته ای ۲ یا۳بار انجام شوند.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کاهش دفعات مراجعه به تیم پیوند و انجام ازمایش ها طبق برنامه پس از تثبیت وضعیت بیمار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تاکید براهمیت معاینات منظم چشم پزشکی زیرا خطر اب مروارید و اب سیاه بامصرف طولانی مدت کورتیکواستروئیدهای تجویز شده برای پیوند افزایش می یابد.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رعایت بهداشت دهان و دندان به علت مصرف داروهای سرکوبگر ایمنی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استفاده از انتی بیوتیک ها قبل از هرگونه بررسی و اقدام دندان پزشکی به منظور پیشگیری از عفونت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پیشگیری از رد پیوند و عفونت به منظور افزایش شانس بقا و زندگی طبیعی تر بیمار نسبت به قبل از پیوند </a:t>
            </a:r>
          </a:p>
          <a:p>
            <a:pPr algn="r" rtl="1"/>
            <a:r>
              <a:rPr lang="fa-IR" sz="2000" dirty="0" smtClean="0">
                <a:cs typeface="B Nazanin" panose="00000400000000000000" pitchFamily="2" charset="-78"/>
              </a:rPr>
              <a:t>مشاوره گیرندگان درباره ی کنترل موالید</a:t>
            </a:r>
          </a:p>
        </p:txBody>
      </p:sp>
    </p:spTree>
    <p:extLst>
      <p:ext uri="{BB962C8B-B14F-4D97-AF65-F5344CB8AC3E}">
        <p14:creationId xmlns:p14="http://schemas.microsoft.com/office/powerpoint/2010/main" val="8958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621</TotalTime>
  <Words>2171</Words>
  <Application>Microsoft Office PowerPoint</Application>
  <PresentationFormat>Custom</PresentationFormat>
  <Paragraphs>138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Wisp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اقدامات پرستاری پس از عمل جراحی</vt:lpstr>
      <vt:lpstr>PowerPoint Presentation</vt:lpstr>
      <vt:lpstr>PowerPoint Presentation</vt:lpstr>
      <vt:lpstr>ارتقای مراقبت در منزل و جامعه محور اموزش مراقبت از خود به بیمار</vt:lpstr>
      <vt:lpstr>مراقبت مداوم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sepehrayane</dc:creator>
  <cp:lastModifiedBy>Windows User</cp:lastModifiedBy>
  <cp:revision>69</cp:revision>
  <dcterms:created xsi:type="dcterms:W3CDTF">2017-11-24T13:51:40Z</dcterms:created>
  <dcterms:modified xsi:type="dcterms:W3CDTF">2020-04-27T23:09:51Z</dcterms:modified>
</cp:coreProperties>
</file>