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1" r:id="rId1"/>
  </p:sldMasterIdLst>
  <p:notesMasterIdLst>
    <p:notesMasterId r:id="rId102"/>
  </p:notesMasterIdLst>
  <p:sldIdLst>
    <p:sldId id="269" r:id="rId2"/>
    <p:sldId id="268" r:id="rId3"/>
    <p:sldId id="257" r:id="rId4"/>
    <p:sldId id="256" r:id="rId5"/>
    <p:sldId id="258" r:id="rId6"/>
    <p:sldId id="260" r:id="rId7"/>
    <p:sldId id="262" r:id="rId8"/>
    <p:sldId id="263" r:id="rId9"/>
    <p:sldId id="264" r:id="rId10"/>
    <p:sldId id="265" r:id="rId11"/>
    <p:sldId id="266" r:id="rId12"/>
    <p:sldId id="261" r:id="rId13"/>
    <p:sldId id="270" r:id="rId14"/>
    <p:sldId id="271" r:id="rId15"/>
    <p:sldId id="272" r:id="rId16"/>
    <p:sldId id="273" r:id="rId17"/>
    <p:sldId id="274" r:id="rId18"/>
    <p:sldId id="259"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311"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9" r:id="rId54"/>
    <p:sldId id="310" r:id="rId55"/>
    <p:sldId id="308"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27" r:id="rId72"/>
    <p:sldId id="328" r:id="rId73"/>
    <p:sldId id="329" r:id="rId74"/>
    <p:sldId id="330" r:id="rId75"/>
    <p:sldId id="331" r:id="rId76"/>
    <p:sldId id="332" r:id="rId77"/>
    <p:sldId id="333" r:id="rId78"/>
    <p:sldId id="334" r:id="rId79"/>
    <p:sldId id="335" r:id="rId80"/>
    <p:sldId id="336" r:id="rId81"/>
    <p:sldId id="337" r:id="rId82"/>
    <p:sldId id="338" r:id="rId83"/>
    <p:sldId id="339" r:id="rId84"/>
    <p:sldId id="340" r:id="rId85"/>
    <p:sldId id="341" r:id="rId86"/>
    <p:sldId id="342" r:id="rId87"/>
    <p:sldId id="343" r:id="rId88"/>
    <p:sldId id="344" r:id="rId89"/>
    <p:sldId id="345" r:id="rId90"/>
    <p:sldId id="346" r:id="rId91"/>
    <p:sldId id="347" r:id="rId92"/>
    <p:sldId id="348" r:id="rId93"/>
    <p:sldId id="349" r:id="rId94"/>
    <p:sldId id="350" r:id="rId95"/>
    <p:sldId id="351" r:id="rId96"/>
    <p:sldId id="352" r:id="rId97"/>
    <p:sldId id="353" r:id="rId98"/>
    <p:sldId id="354" r:id="rId99"/>
    <p:sldId id="355" r:id="rId100"/>
    <p:sldId id="356" r:id="rId101"/>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40" autoAdjust="0"/>
    <p:restoredTop sz="94761" autoAdjust="0"/>
  </p:normalViewPr>
  <p:slideViewPr>
    <p:cSldViewPr>
      <p:cViewPr varScale="1">
        <p:scale>
          <a:sx n="74" d="100"/>
          <a:sy n="74" d="100"/>
        </p:scale>
        <p:origin x="-852"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968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a:p>
        </p:txBody>
      </p:sp>
      <p:sp>
        <p:nvSpPr>
          <p:cNvPr id="19968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19968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19968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9968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19968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2AFF1A37-C011-40DF-A433-9FD26312F287}" type="slidenum">
              <a:rPr lang="en-US"/>
              <a:pPr/>
              <a:t>‹#›</a:t>
            </a:fld>
            <a:endParaRPr lang="en-US"/>
          </a:p>
        </p:txBody>
      </p:sp>
    </p:spTree>
    <p:extLst>
      <p:ext uri="{BB962C8B-B14F-4D97-AF65-F5344CB8AC3E}">
        <p14:creationId xmlns:p14="http://schemas.microsoft.com/office/powerpoint/2010/main" val="1204793517"/>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grpSp>
        <p:nvGrpSpPr>
          <p:cNvPr id="198658" name="Group 2"/>
          <p:cNvGrpSpPr>
            <a:grpSpLocks/>
          </p:cNvGrpSpPr>
          <p:nvPr/>
        </p:nvGrpSpPr>
        <p:grpSpPr bwMode="auto">
          <a:xfrm>
            <a:off x="319088" y="1752600"/>
            <a:ext cx="8824912" cy="5129213"/>
            <a:chOff x="201" y="1104"/>
            <a:chExt cx="5559" cy="3231"/>
          </a:xfrm>
        </p:grpSpPr>
        <p:sp>
          <p:nvSpPr>
            <p:cNvPr id="198659" name="Freeform 3"/>
            <p:cNvSpPr>
              <a:spLocks/>
            </p:cNvSpPr>
            <p:nvPr/>
          </p:nvSpPr>
          <p:spPr bwMode="ltGray">
            <a:xfrm>
              <a:off x="210" y="1104"/>
              <a:ext cx="5550" cy="3216"/>
            </a:xfrm>
            <a:custGeom>
              <a:avLst/>
              <a:gdLst/>
              <a:ahLst/>
              <a:cxnLst>
                <a:cxn ang="0">
                  <a:pos x="335" y="0"/>
                </a:cxn>
                <a:cxn ang="0">
                  <a:pos x="333" y="1290"/>
                </a:cxn>
                <a:cxn ang="0">
                  <a:pos x="0" y="1290"/>
                </a:cxn>
                <a:cxn ang="0">
                  <a:pos x="6" y="3210"/>
                </a:cxn>
                <a:cxn ang="0">
                  <a:pos x="5550" y="3216"/>
                </a:cxn>
                <a:cxn ang="0">
                  <a:pos x="5550" y="0"/>
                </a:cxn>
                <a:cxn ang="0">
                  <a:pos x="335" y="0"/>
                </a:cxn>
                <a:cxn ang="0">
                  <a:pos x="335" y="0"/>
                </a:cxn>
              </a:cxnLst>
              <a:rect l="0" t="0" r="r" b="b"/>
              <a:pathLst>
                <a:path w="5550" h="3216">
                  <a:moveTo>
                    <a:pt x="335" y="0"/>
                  </a:moveTo>
                  <a:lnTo>
                    <a:pt x="333" y="1290"/>
                  </a:lnTo>
                  <a:lnTo>
                    <a:pt x="0" y="1290"/>
                  </a:lnTo>
                  <a:lnTo>
                    <a:pt x="6" y="3210"/>
                  </a:lnTo>
                  <a:lnTo>
                    <a:pt x="5550" y="3216"/>
                  </a:lnTo>
                  <a:lnTo>
                    <a:pt x="5550" y="0"/>
                  </a:lnTo>
                  <a:lnTo>
                    <a:pt x="335" y="0"/>
                  </a:lnTo>
                  <a:lnTo>
                    <a:pt x="335" y="0"/>
                  </a:lnTo>
                  <a:close/>
                </a:path>
              </a:pathLst>
            </a:custGeom>
            <a:solidFill>
              <a:schemeClr val="bg2">
                <a:alpha val="39999"/>
              </a:schemeClr>
            </a:solidFill>
            <a:ln w="9525">
              <a:noFill/>
              <a:round/>
              <a:headEnd/>
              <a:tailEnd/>
            </a:ln>
          </p:spPr>
          <p:txBody>
            <a:bodyPr/>
            <a:lstStyle/>
            <a:p>
              <a:endParaRPr lang="en-US"/>
            </a:p>
          </p:txBody>
        </p:sp>
        <p:sp>
          <p:nvSpPr>
            <p:cNvPr id="198660" name="Freeform 4"/>
            <p:cNvSpPr>
              <a:spLocks/>
            </p:cNvSpPr>
            <p:nvPr/>
          </p:nvSpPr>
          <p:spPr bwMode="ltGray">
            <a:xfrm>
              <a:off x="528" y="2400"/>
              <a:ext cx="5232" cy="1920"/>
            </a:xfrm>
            <a:custGeom>
              <a:avLst/>
              <a:gdLst/>
              <a:ahLst/>
              <a:cxnLst>
                <a:cxn ang="0">
                  <a:pos x="0" y="0"/>
                </a:cxn>
                <a:cxn ang="0">
                  <a:pos x="0" y="2182"/>
                </a:cxn>
                <a:cxn ang="0">
                  <a:pos x="4897" y="2182"/>
                </a:cxn>
                <a:cxn ang="0">
                  <a:pos x="4897" y="0"/>
                </a:cxn>
                <a:cxn ang="0">
                  <a:pos x="0" y="0"/>
                </a:cxn>
                <a:cxn ang="0">
                  <a:pos x="0" y="0"/>
                </a:cxn>
              </a:cxnLst>
              <a:rect l="0" t="0" r="r" b="b"/>
              <a:pathLst>
                <a:path w="4897" h="2182">
                  <a:moveTo>
                    <a:pt x="0" y="0"/>
                  </a:moveTo>
                  <a:lnTo>
                    <a:pt x="0" y="2182"/>
                  </a:lnTo>
                  <a:lnTo>
                    <a:pt x="4897" y="2182"/>
                  </a:lnTo>
                  <a:lnTo>
                    <a:pt x="4897" y="0"/>
                  </a:lnTo>
                  <a:lnTo>
                    <a:pt x="0" y="0"/>
                  </a:lnTo>
                  <a:lnTo>
                    <a:pt x="0" y="0"/>
                  </a:lnTo>
                  <a:close/>
                </a:path>
              </a:pathLst>
            </a:custGeom>
            <a:solidFill>
              <a:schemeClr val="bg2">
                <a:alpha val="30000"/>
              </a:schemeClr>
            </a:solidFill>
            <a:ln w="9525">
              <a:noFill/>
              <a:round/>
              <a:headEnd/>
              <a:tailEnd/>
            </a:ln>
          </p:spPr>
          <p:txBody>
            <a:bodyPr/>
            <a:lstStyle/>
            <a:p>
              <a:endParaRPr lang="en-US"/>
            </a:p>
          </p:txBody>
        </p:sp>
        <p:sp>
          <p:nvSpPr>
            <p:cNvPr id="198661" name="Freeform 5"/>
            <p:cNvSpPr>
              <a:spLocks/>
            </p:cNvSpPr>
            <p:nvPr/>
          </p:nvSpPr>
          <p:spPr bwMode="ltGray">
            <a:xfrm>
              <a:off x="201" y="2377"/>
              <a:ext cx="3455" cy="29"/>
            </a:xfrm>
            <a:custGeom>
              <a:avLst/>
              <a:gdLst/>
              <a:ahLst/>
              <a:cxnLst>
                <a:cxn ang="0">
                  <a:pos x="0" y="0"/>
                </a:cxn>
                <a:cxn ang="0">
                  <a:pos x="0" y="149"/>
                </a:cxn>
                <a:cxn ang="0">
                  <a:pos x="5387" y="149"/>
                </a:cxn>
                <a:cxn ang="0">
                  <a:pos x="5387" y="0"/>
                </a:cxn>
                <a:cxn ang="0">
                  <a:pos x="0" y="0"/>
                </a:cxn>
                <a:cxn ang="0">
                  <a:pos x="0" y="0"/>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w="9525" cap="flat" cmpd="sng">
              <a:noFill/>
              <a:prstDash val="solid"/>
              <a:round/>
              <a:headEnd type="none" w="med" len="med"/>
              <a:tailEnd type="none" w="med" len="med"/>
            </a:ln>
            <a:effectLst/>
          </p:spPr>
          <p:txBody>
            <a:bodyPr/>
            <a:lstStyle/>
            <a:p>
              <a:endParaRPr lang="en-US"/>
            </a:p>
          </p:txBody>
        </p:sp>
        <p:sp>
          <p:nvSpPr>
            <p:cNvPr id="198662" name="Freeform 6"/>
            <p:cNvSpPr>
              <a:spLocks/>
            </p:cNvSpPr>
            <p:nvPr/>
          </p:nvSpPr>
          <p:spPr bwMode="ltGray">
            <a:xfrm>
              <a:off x="528" y="1104"/>
              <a:ext cx="4894" cy="29"/>
            </a:xfrm>
            <a:custGeom>
              <a:avLst/>
              <a:gdLst/>
              <a:ahLst/>
              <a:cxnLst>
                <a:cxn ang="0">
                  <a:pos x="0" y="0"/>
                </a:cxn>
                <a:cxn ang="0">
                  <a:pos x="0" y="149"/>
                </a:cxn>
                <a:cxn ang="0">
                  <a:pos x="5387" y="149"/>
                </a:cxn>
                <a:cxn ang="0">
                  <a:pos x="5387" y="0"/>
                </a:cxn>
                <a:cxn ang="0">
                  <a:pos x="0" y="0"/>
                </a:cxn>
                <a:cxn ang="0">
                  <a:pos x="0" y="0"/>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w="9525" cap="flat" cmpd="sng">
              <a:noFill/>
              <a:prstDash val="solid"/>
              <a:round/>
              <a:headEnd type="none" w="med" len="med"/>
              <a:tailEnd type="none" w="med" len="med"/>
            </a:ln>
            <a:effectLst/>
          </p:spPr>
          <p:txBody>
            <a:bodyPr/>
            <a:lstStyle/>
            <a:p>
              <a:endParaRPr lang="en-US"/>
            </a:p>
          </p:txBody>
        </p:sp>
        <p:sp>
          <p:nvSpPr>
            <p:cNvPr id="198663" name="Freeform 7"/>
            <p:cNvSpPr>
              <a:spLocks/>
            </p:cNvSpPr>
            <p:nvPr/>
          </p:nvSpPr>
          <p:spPr bwMode="ltGray">
            <a:xfrm>
              <a:off x="201" y="2377"/>
              <a:ext cx="30" cy="1958"/>
            </a:xfrm>
            <a:custGeom>
              <a:avLst/>
              <a:gdLst/>
              <a:ahLst/>
              <a:cxnLst>
                <a:cxn ang="0">
                  <a:pos x="0" y="0"/>
                </a:cxn>
                <a:cxn ang="0">
                  <a:pos x="0" y="1416"/>
                </a:cxn>
                <a:cxn ang="0">
                  <a:pos x="29" y="1416"/>
                </a:cxn>
                <a:cxn ang="0">
                  <a:pos x="30" y="27"/>
                </a:cxn>
                <a:cxn ang="0">
                  <a:pos x="0" y="0"/>
                </a:cxn>
                <a:cxn ang="0">
                  <a:pos x="0" y="0"/>
                </a:cxn>
              </a:cxnLst>
              <a:rect l="0" t="0" r="r" b="b"/>
              <a:pathLst>
                <a:path w="30" h="1416">
                  <a:moveTo>
                    <a:pt x="0" y="0"/>
                  </a:moveTo>
                  <a:lnTo>
                    <a:pt x="0" y="1416"/>
                  </a:lnTo>
                  <a:lnTo>
                    <a:pt x="29" y="1416"/>
                  </a:lnTo>
                  <a:lnTo>
                    <a:pt x="30" y="27"/>
                  </a:lnTo>
                  <a:lnTo>
                    <a:pt x="0" y="0"/>
                  </a:lnTo>
                  <a:lnTo>
                    <a:pt x="0" y="0"/>
                  </a:lnTo>
                  <a:close/>
                </a:path>
              </a:pathLst>
            </a:custGeom>
            <a:gradFill rotWithShape="1">
              <a:gsLst>
                <a:gs pos="0">
                  <a:schemeClr val="bg2">
                    <a:gamma/>
                    <a:tint val="87843"/>
                    <a:invGamma/>
                  </a:schemeClr>
                </a:gs>
                <a:gs pos="100000">
                  <a:schemeClr val="bg2">
                    <a:alpha val="0"/>
                  </a:schemeClr>
                </a:gs>
              </a:gsLst>
              <a:lin ang="5400000" scaled="1"/>
            </a:gradFill>
            <a:ln w="9525" cap="flat" cmpd="sng">
              <a:noFill/>
              <a:prstDash val="solid"/>
              <a:round/>
              <a:headEnd type="none" w="med" len="med"/>
              <a:tailEnd type="none" w="med" len="med"/>
            </a:ln>
            <a:effectLst/>
          </p:spPr>
          <p:txBody>
            <a:bodyPr/>
            <a:lstStyle/>
            <a:p>
              <a:endParaRPr lang="en-US"/>
            </a:p>
          </p:txBody>
        </p:sp>
        <p:sp>
          <p:nvSpPr>
            <p:cNvPr id="198664" name="Freeform 8"/>
            <p:cNvSpPr>
              <a:spLocks/>
            </p:cNvSpPr>
            <p:nvPr/>
          </p:nvSpPr>
          <p:spPr bwMode="ltGray">
            <a:xfrm>
              <a:off x="528" y="1104"/>
              <a:ext cx="29" cy="3225"/>
            </a:xfrm>
            <a:custGeom>
              <a:avLst/>
              <a:gdLst/>
              <a:ahLst/>
              <a:cxnLst>
                <a:cxn ang="0">
                  <a:pos x="0" y="0"/>
                </a:cxn>
                <a:cxn ang="0">
                  <a:pos x="0" y="2161"/>
                </a:cxn>
                <a:cxn ang="0">
                  <a:pos x="29" y="2161"/>
                </a:cxn>
                <a:cxn ang="0">
                  <a:pos x="27" y="27"/>
                </a:cxn>
                <a:cxn ang="0">
                  <a:pos x="0" y="0"/>
                </a:cxn>
                <a:cxn ang="0">
                  <a:pos x="0" y="0"/>
                </a:cxn>
              </a:cxnLst>
              <a:rect l="0" t="0" r="r" b="b"/>
              <a:pathLst>
                <a:path w="29" h="2161">
                  <a:moveTo>
                    <a:pt x="0" y="0"/>
                  </a:moveTo>
                  <a:lnTo>
                    <a:pt x="0" y="2161"/>
                  </a:lnTo>
                  <a:lnTo>
                    <a:pt x="29" y="2161"/>
                  </a:lnTo>
                  <a:lnTo>
                    <a:pt x="27" y="27"/>
                  </a:lnTo>
                  <a:lnTo>
                    <a:pt x="0" y="0"/>
                  </a:lnTo>
                  <a:lnTo>
                    <a:pt x="0" y="0"/>
                  </a:lnTo>
                  <a:close/>
                </a:path>
              </a:pathLst>
            </a:custGeom>
            <a:gradFill rotWithShape="1">
              <a:gsLst>
                <a:gs pos="0">
                  <a:schemeClr val="bg2">
                    <a:gamma/>
                    <a:tint val="87843"/>
                    <a:invGamma/>
                  </a:schemeClr>
                </a:gs>
                <a:gs pos="100000">
                  <a:schemeClr val="bg2">
                    <a:alpha val="0"/>
                  </a:schemeClr>
                </a:gs>
              </a:gsLst>
              <a:lin ang="5400000" scaled="1"/>
            </a:gradFill>
            <a:ln w="9525" cap="flat" cmpd="sng">
              <a:noFill/>
              <a:prstDash val="solid"/>
              <a:round/>
              <a:headEnd type="none" w="med" len="med"/>
              <a:tailEnd type="none" w="med" len="med"/>
            </a:ln>
            <a:effectLst/>
          </p:spPr>
          <p:txBody>
            <a:bodyPr/>
            <a:lstStyle/>
            <a:p>
              <a:endParaRPr lang="en-US"/>
            </a:p>
          </p:txBody>
        </p:sp>
      </p:grpSp>
      <p:sp>
        <p:nvSpPr>
          <p:cNvPr id="198665" name="Rectangle 9"/>
          <p:cNvSpPr>
            <a:spLocks noGrp="1" noChangeArrowheads="1"/>
          </p:cNvSpPr>
          <p:nvPr>
            <p:ph type="ctrTitle" sz="quarter"/>
          </p:nvPr>
        </p:nvSpPr>
        <p:spPr>
          <a:xfrm>
            <a:off x="990600" y="1905000"/>
            <a:ext cx="7772400" cy="1736725"/>
          </a:xfrm>
        </p:spPr>
        <p:txBody>
          <a:bodyPr anchor="t"/>
          <a:lstStyle>
            <a:lvl1pPr>
              <a:defRPr sz="5400"/>
            </a:lvl1pPr>
          </a:lstStyle>
          <a:p>
            <a:r>
              <a:rPr lang="en-US"/>
              <a:t>Click to edit Master title style</a:t>
            </a:r>
          </a:p>
        </p:txBody>
      </p:sp>
      <p:sp>
        <p:nvSpPr>
          <p:cNvPr id="198666" name="Rectangle 10"/>
          <p:cNvSpPr>
            <a:spLocks noGrp="1" noChangeArrowheads="1"/>
          </p:cNvSpPr>
          <p:nvPr>
            <p:ph type="subTitle" sz="quarter" idx="1"/>
          </p:nvPr>
        </p:nvSpPr>
        <p:spPr>
          <a:xfrm>
            <a:off x="990600" y="3962400"/>
            <a:ext cx="6781800" cy="1752600"/>
          </a:xfrm>
        </p:spPr>
        <p:txBody>
          <a:bodyPr/>
          <a:lstStyle>
            <a:lvl1pPr marL="0" indent="0">
              <a:buFont typeface="Wingdings" pitchFamily="2" charset="2"/>
              <a:buNone/>
              <a:defRPr/>
            </a:lvl1pPr>
          </a:lstStyle>
          <a:p>
            <a:r>
              <a:rPr lang="en-US"/>
              <a:t>Click to edit Master subtitle style</a:t>
            </a:r>
          </a:p>
        </p:txBody>
      </p:sp>
      <p:sp>
        <p:nvSpPr>
          <p:cNvPr id="198667" name="Rectangle 11"/>
          <p:cNvSpPr>
            <a:spLocks noGrp="1" noChangeArrowheads="1"/>
          </p:cNvSpPr>
          <p:nvPr>
            <p:ph type="dt" sz="quarter" idx="2"/>
          </p:nvPr>
        </p:nvSpPr>
        <p:spPr>
          <a:xfrm>
            <a:off x="990600" y="6245225"/>
            <a:ext cx="1901825" cy="476250"/>
          </a:xfrm>
        </p:spPr>
        <p:txBody>
          <a:bodyPr/>
          <a:lstStyle>
            <a:lvl1pPr>
              <a:defRPr/>
            </a:lvl1pPr>
          </a:lstStyle>
          <a:p>
            <a:endParaRPr lang="en-US"/>
          </a:p>
        </p:txBody>
      </p:sp>
      <p:sp>
        <p:nvSpPr>
          <p:cNvPr id="198668" name="Rectangle 12"/>
          <p:cNvSpPr>
            <a:spLocks noGrp="1" noChangeArrowheads="1"/>
          </p:cNvSpPr>
          <p:nvPr>
            <p:ph type="ftr" sz="quarter" idx="3"/>
          </p:nvPr>
        </p:nvSpPr>
        <p:spPr>
          <a:xfrm>
            <a:off x="3468688" y="6245225"/>
            <a:ext cx="2895600" cy="476250"/>
          </a:xfrm>
        </p:spPr>
        <p:txBody>
          <a:bodyPr/>
          <a:lstStyle>
            <a:lvl1pPr>
              <a:defRPr/>
            </a:lvl1pPr>
          </a:lstStyle>
          <a:p>
            <a:r>
              <a:rPr lang="en-US"/>
              <a:t>www.Hortilover.net</a:t>
            </a:r>
          </a:p>
        </p:txBody>
      </p:sp>
      <p:sp>
        <p:nvSpPr>
          <p:cNvPr id="198669" name="Rectangle 13"/>
          <p:cNvSpPr>
            <a:spLocks noGrp="1" noChangeArrowheads="1"/>
          </p:cNvSpPr>
          <p:nvPr>
            <p:ph type="sldNum" sz="quarter" idx="4"/>
          </p:nvPr>
        </p:nvSpPr>
        <p:spPr/>
        <p:txBody>
          <a:bodyPr/>
          <a:lstStyle>
            <a:lvl1pPr>
              <a:defRPr/>
            </a:lvl1pPr>
          </a:lstStyle>
          <a:p>
            <a:fld id="{624ED7F5-6790-4809-8F90-901D65D9A3D5}" type="slidenum">
              <a:rPr lang="en-US"/>
              <a:pPr/>
              <a:t>‹#›</a:t>
            </a:fld>
            <a:endParaRPr lang="en-US"/>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8665"/>
                                        </p:tgtEl>
                                        <p:attrNameLst>
                                          <p:attrName>style.visibility</p:attrName>
                                        </p:attrNameLst>
                                      </p:cBhvr>
                                      <p:to>
                                        <p:strVal val="visible"/>
                                      </p:to>
                                    </p:set>
                                    <p:animEffect transition="in" filter="fade">
                                      <p:cBhvr>
                                        <p:cTn id="7" dur="2000"/>
                                        <p:tgtEl>
                                          <p:spTgt spid="19866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98666"/>
                                        </p:tgtEl>
                                        <p:attrNameLst>
                                          <p:attrName>style.visibility</p:attrName>
                                        </p:attrNameLst>
                                      </p:cBhvr>
                                      <p:to>
                                        <p:strVal val="visible"/>
                                      </p:to>
                                    </p:set>
                                    <p:animEffect transition="in" filter="fade">
                                      <p:cBhvr>
                                        <p:cTn id="10" dur="2000"/>
                                        <p:tgtEl>
                                          <p:spTgt spid="1986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8665" grpId="0"/>
      <p:bldP spid="198666" grpId="0">
        <p:tmplLst>
          <p:tmpl>
            <p:tnLst>
              <p:par>
                <p:cTn presetID="10" presetClass="entr" presetSubtype="0" fill="hold" nodeType="withEffect">
                  <p:stCondLst>
                    <p:cond delay="0"/>
                  </p:stCondLst>
                  <p:childTnLst>
                    <p:set>
                      <p:cBhvr>
                        <p:cTn dur="1" fill="hold">
                          <p:stCondLst>
                            <p:cond delay="0"/>
                          </p:stCondLst>
                        </p:cTn>
                        <p:tgtEl>
                          <p:spTgt spid="198666"/>
                        </p:tgtEl>
                        <p:attrNameLst>
                          <p:attrName>style.visibility</p:attrName>
                        </p:attrNameLst>
                      </p:cBhvr>
                      <p:to>
                        <p:strVal val="visible"/>
                      </p:to>
                    </p:set>
                    <p:animEffect transition="in" filter="fade">
                      <p:cBhvr>
                        <p:cTn dur="2000"/>
                        <p:tgtEl>
                          <p:spTgt spid="198666"/>
                        </p:tgtEl>
                      </p:cBhvr>
                    </p:animEffect>
                  </p:childTnLst>
                </p:cTn>
              </p:par>
            </p:tnLst>
          </p:tmpl>
        </p:tmplLst>
      </p:bldP>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r>
              <a:rPr lang="en-US"/>
              <a:t>www.Hortilover.net</a:t>
            </a:r>
          </a:p>
        </p:txBody>
      </p:sp>
      <p:sp>
        <p:nvSpPr>
          <p:cNvPr id="6" name="Slide Number Placeholder 5"/>
          <p:cNvSpPr>
            <a:spLocks noGrp="1"/>
          </p:cNvSpPr>
          <p:nvPr>
            <p:ph type="sldNum" sz="quarter" idx="12"/>
          </p:nvPr>
        </p:nvSpPr>
        <p:spPr/>
        <p:txBody>
          <a:bodyPr/>
          <a:lstStyle>
            <a:lvl1pPr>
              <a:defRPr/>
            </a:lvl1pPr>
          </a:lstStyle>
          <a:p>
            <a:fld id="{9523642D-7669-42EB-BDDD-12E7BE20DEF3}" type="slidenum">
              <a:rPr lang="en-US"/>
              <a:pPr/>
              <a:t>‹#›</a:t>
            </a:fld>
            <a:endParaRPr lang="en-US"/>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r>
              <a:rPr lang="en-US"/>
              <a:t>www.Hortilover.net</a:t>
            </a:r>
          </a:p>
        </p:txBody>
      </p:sp>
      <p:sp>
        <p:nvSpPr>
          <p:cNvPr id="6" name="Slide Number Placeholder 5"/>
          <p:cNvSpPr>
            <a:spLocks noGrp="1"/>
          </p:cNvSpPr>
          <p:nvPr>
            <p:ph type="sldNum" sz="quarter" idx="12"/>
          </p:nvPr>
        </p:nvSpPr>
        <p:spPr/>
        <p:txBody>
          <a:bodyPr/>
          <a:lstStyle>
            <a:lvl1pPr>
              <a:defRPr/>
            </a:lvl1pPr>
          </a:lstStyle>
          <a:p>
            <a:fld id="{A95EA9DE-00C1-41D7-8E8F-B38B52233670}" type="slidenum">
              <a:rPr lang="en-US"/>
              <a:pPr/>
              <a:t>‹#›</a:t>
            </a:fld>
            <a:endParaRPr lang="en-US"/>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905000"/>
            <a:ext cx="3927475"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918075" y="1905000"/>
            <a:ext cx="3927475" cy="41910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r>
              <a:rPr lang="en-US"/>
              <a:t>www.Hortilover.net</a:t>
            </a:r>
          </a:p>
        </p:txBody>
      </p:sp>
      <p:sp>
        <p:nvSpPr>
          <p:cNvPr id="7" name="Slide Number Placeholder 6"/>
          <p:cNvSpPr>
            <a:spLocks noGrp="1"/>
          </p:cNvSpPr>
          <p:nvPr>
            <p:ph type="sldNum" sz="quarter" idx="12"/>
          </p:nvPr>
        </p:nvSpPr>
        <p:spPr/>
        <p:txBody>
          <a:bodyPr/>
          <a:lstStyle>
            <a:lvl1pPr>
              <a:defRPr/>
            </a:lvl1pPr>
          </a:lstStyle>
          <a:p>
            <a:fld id="{26EC1B71-78C2-4AF3-B99F-C7E0A1E8F79F}" type="slidenum">
              <a:rPr lang="en-US"/>
              <a:pPr/>
              <a:t>‹#›</a:t>
            </a:fld>
            <a:endParaRPr lang="en-US"/>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US"/>
          </a:p>
        </p:txBody>
      </p:sp>
      <p:sp>
        <p:nvSpPr>
          <p:cNvPr id="8" name="Footer Placeholder 7"/>
          <p:cNvSpPr>
            <a:spLocks noGrp="1"/>
          </p:cNvSpPr>
          <p:nvPr>
            <p:ph type="ftr" sz="quarter" idx="11"/>
          </p:nvPr>
        </p:nvSpPr>
        <p:spPr/>
        <p:txBody>
          <a:bodyPr/>
          <a:lstStyle>
            <a:lvl1pPr>
              <a:defRPr/>
            </a:lvl1pPr>
          </a:lstStyle>
          <a:p>
            <a:r>
              <a:rPr lang="en-US"/>
              <a:t>www.Hortilover.net</a:t>
            </a:r>
          </a:p>
        </p:txBody>
      </p:sp>
      <p:sp>
        <p:nvSpPr>
          <p:cNvPr id="9" name="Slide Number Placeholder 8"/>
          <p:cNvSpPr>
            <a:spLocks noGrp="1"/>
          </p:cNvSpPr>
          <p:nvPr>
            <p:ph type="sldNum" sz="quarter" idx="12"/>
          </p:nvPr>
        </p:nvSpPr>
        <p:spPr/>
        <p:txBody>
          <a:bodyPr/>
          <a:lstStyle>
            <a:lvl1pPr>
              <a:defRPr/>
            </a:lvl1pPr>
          </a:lstStyle>
          <a:p>
            <a:fld id="{19F3E15E-1880-48F8-8725-99069F39D1F1}" type="slidenum">
              <a:rPr lang="en-US"/>
              <a:pPr/>
              <a:t>‹#›</a:t>
            </a:fld>
            <a:endParaRPr lang="en-US"/>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US"/>
          </a:p>
        </p:txBody>
      </p:sp>
      <p:sp>
        <p:nvSpPr>
          <p:cNvPr id="4" name="Footer Placeholder 3"/>
          <p:cNvSpPr>
            <a:spLocks noGrp="1"/>
          </p:cNvSpPr>
          <p:nvPr>
            <p:ph type="ftr" sz="quarter" idx="11"/>
          </p:nvPr>
        </p:nvSpPr>
        <p:spPr/>
        <p:txBody>
          <a:bodyPr/>
          <a:lstStyle>
            <a:lvl1pPr>
              <a:defRPr/>
            </a:lvl1pPr>
          </a:lstStyle>
          <a:p>
            <a:r>
              <a:rPr lang="en-US"/>
              <a:t>www.Hortilover.net</a:t>
            </a:r>
          </a:p>
        </p:txBody>
      </p:sp>
      <p:sp>
        <p:nvSpPr>
          <p:cNvPr id="5" name="Slide Number Placeholder 4"/>
          <p:cNvSpPr>
            <a:spLocks noGrp="1"/>
          </p:cNvSpPr>
          <p:nvPr>
            <p:ph type="sldNum" sz="quarter" idx="12"/>
          </p:nvPr>
        </p:nvSpPr>
        <p:spPr/>
        <p:txBody>
          <a:bodyPr/>
          <a:lstStyle>
            <a:lvl1pPr>
              <a:defRPr/>
            </a:lvl1pPr>
          </a:lstStyle>
          <a:p>
            <a:fld id="{2CA1A222-7AD7-40AC-A993-276635ECAB4E}" type="slidenum">
              <a:rPr lang="en-US"/>
              <a:pPr/>
              <a:t>‹#›</a:t>
            </a:fld>
            <a:endParaRPr lang="en-US"/>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p>
        </p:txBody>
      </p:sp>
      <p:sp>
        <p:nvSpPr>
          <p:cNvPr id="3" name="Footer Placeholder 2"/>
          <p:cNvSpPr>
            <a:spLocks noGrp="1"/>
          </p:cNvSpPr>
          <p:nvPr>
            <p:ph type="ftr" sz="quarter" idx="11"/>
          </p:nvPr>
        </p:nvSpPr>
        <p:spPr/>
        <p:txBody>
          <a:bodyPr/>
          <a:lstStyle>
            <a:lvl1pPr>
              <a:defRPr/>
            </a:lvl1pPr>
          </a:lstStyle>
          <a:p>
            <a:r>
              <a:rPr lang="en-US"/>
              <a:t>www.Hortilover.net</a:t>
            </a:r>
          </a:p>
        </p:txBody>
      </p:sp>
      <p:sp>
        <p:nvSpPr>
          <p:cNvPr id="4" name="Slide Number Placeholder 3"/>
          <p:cNvSpPr>
            <a:spLocks noGrp="1"/>
          </p:cNvSpPr>
          <p:nvPr>
            <p:ph type="sldNum" sz="quarter" idx="12"/>
          </p:nvPr>
        </p:nvSpPr>
        <p:spPr/>
        <p:txBody>
          <a:bodyPr/>
          <a:lstStyle>
            <a:lvl1pPr>
              <a:defRPr/>
            </a:lvl1pPr>
          </a:lstStyle>
          <a:p>
            <a:fld id="{8ACE17DE-8DCA-4EB8-B1D8-2CFB36038ADC}" type="slidenum">
              <a:rPr lang="en-US"/>
              <a:pPr/>
              <a:t>‹#›</a:t>
            </a:fld>
            <a:endParaRPr lang="en-US"/>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r>
              <a:rPr lang="en-US"/>
              <a:t>www.Hortilover.net</a:t>
            </a:r>
          </a:p>
        </p:txBody>
      </p:sp>
      <p:sp>
        <p:nvSpPr>
          <p:cNvPr id="7" name="Slide Number Placeholder 6"/>
          <p:cNvSpPr>
            <a:spLocks noGrp="1"/>
          </p:cNvSpPr>
          <p:nvPr>
            <p:ph type="sldNum" sz="quarter" idx="12"/>
          </p:nvPr>
        </p:nvSpPr>
        <p:spPr/>
        <p:txBody>
          <a:bodyPr/>
          <a:lstStyle>
            <a:lvl1pPr>
              <a:defRPr/>
            </a:lvl1pPr>
          </a:lstStyle>
          <a:p>
            <a:fld id="{E6F71673-5A98-4B9C-98C8-3BBC909E2AA4}" type="slidenum">
              <a:rPr lang="en-US"/>
              <a:pPr/>
              <a:t>‹#›</a:t>
            </a:fld>
            <a:endParaRPr lang="en-US"/>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endParaRPr lang="en-US"/>
          </a:p>
        </p:txBody>
      </p:sp>
      <p:sp>
        <p:nvSpPr>
          <p:cNvPr id="6" name="Footer Placeholder 5"/>
          <p:cNvSpPr>
            <a:spLocks noGrp="1"/>
          </p:cNvSpPr>
          <p:nvPr>
            <p:ph type="ftr" sz="quarter" idx="11"/>
          </p:nvPr>
        </p:nvSpPr>
        <p:spPr/>
        <p:txBody>
          <a:bodyPr/>
          <a:lstStyle>
            <a:lvl1pPr>
              <a:defRPr/>
            </a:lvl1pPr>
          </a:lstStyle>
          <a:p>
            <a:r>
              <a:rPr lang="en-US"/>
              <a:t>www.Hortilover.net</a:t>
            </a:r>
          </a:p>
        </p:txBody>
      </p:sp>
      <p:sp>
        <p:nvSpPr>
          <p:cNvPr id="7" name="Slide Number Placeholder 6"/>
          <p:cNvSpPr>
            <a:spLocks noGrp="1"/>
          </p:cNvSpPr>
          <p:nvPr>
            <p:ph type="sldNum" sz="quarter" idx="12"/>
          </p:nvPr>
        </p:nvSpPr>
        <p:spPr/>
        <p:txBody>
          <a:bodyPr/>
          <a:lstStyle>
            <a:lvl1pPr>
              <a:defRPr/>
            </a:lvl1pPr>
          </a:lstStyle>
          <a:p>
            <a:fld id="{853ECF3A-2AC5-4705-9C22-497A4556C4FC}" type="slidenum">
              <a:rPr lang="en-US"/>
              <a:pPr/>
              <a:t>‹#›</a:t>
            </a:fld>
            <a:endParaRPr lang="en-US"/>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r>
              <a:rPr lang="en-US"/>
              <a:t>www.Hortilover.net</a:t>
            </a:r>
          </a:p>
        </p:txBody>
      </p:sp>
      <p:sp>
        <p:nvSpPr>
          <p:cNvPr id="6" name="Slide Number Placeholder 5"/>
          <p:cNvSpPr>
            <a:spLocks noGrp="1"/>
          </p:cNvSpPr>
          <p:nvPr>
            <p:ph type="sldNum" sz="quarter" idx="12"/>
          </p:nvPr>
        </p:nvSpPr>
        <p:spPr/>
        <p:txBody>
          <a:bodyPr/>
          <a:lstStyle>
            <a:lvl1pPr>
              <a:defRPr/>
            </a:lvl1pPr>
          </a:lstStyle>
          <a:p>
            <a:fld id="{61A5FB59-5FCA-410D-9226-5BC3629EE314}" type="slidenum">
              <a:rPr lang="en-US"/>
              <a:pPr/>
              <a:t>‹#›</a:t>
            </a:fld>
            <a:endParaRPr lang="en-US"/>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748463" y="244475"/>
            <a:ext cx="2097087"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44475"/>
            <a:ext cx="6138863"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US"/>
          </a:p>
        </p:txBody>
      </p:sp>
      <p:sp>
        <p:nvSpPr>
          <p:cNvPr id="5" name="Footer Placeholder 4"/>
          <p:cNvSpPr>
            <a:spLocks noGrp="1"/>
          </p:cNvSpPr>
          <p:nvPr>
            <p:ph type="ftr" sz="quarter" idx="11"/>
          </p:nvPr>
        </p:nvSpPr>
        <p:spPr/>
        <p:txBody>
          <a:bodyPr/>
          <a:lstStyle>
            <a:lvl1pPr>
              <a:defRPr/>
            </a:lvl1pPr>
          </a:lstStyle>
          <a:p>
            <a:r>
              <a:rPr lang="en-US"/>
              <a:t>www.Hortilover.net</a:t>
            </a:r>
          </a:p>
        </p:txBody>
      </p:sp>
      <p:sp>
        <p:nvSpPr>
          <p:cNvPr id="6" name="Slide Number Placeholder 5"/>
          <p:cNvSpPr>
            <a:spLocks noGrp="1"/>
          </p:cNvSpPr>
          <p:nvPr>
            <p:ph type="sldNum" sz="quarter" idx="12"/>
          </p:nvPr>
        </p:nvSpPr>
        <p:spPr/>
        <p:txBody>
          <a:bodyPr/>
          <a:lstStyle>
            <a:lvl1pPr>
              <a:defRPr/>
            </a:lvl1pPr>
          </a:lstStyle>
          <a:p>
            <a:fld id="{B6C0C030-4D21-42E6-98D4-E59D39361AA7}" type="slidenum">
              <a:rPr lang="en-US"/>
              <a:pPr/>
              <a:t>‹#›</a:t>
            </a:fld>
            <a:endParaRPr lang="en-US"/>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accent2"/>
            </a:gs>
          </a:gsLst>
          <a:lin ang="5400000" scaled="1"/>
        </a:gradFill>
        <a:effectLst/>
      </p:bgPr>
    </p:bg>
    <p:spTree>
      <p:nvGrpSpPr>
        <p:cNvPr id="1" name=""/>
        <p:cNvGrpSpPr/>
        <p:nvPr/>
      </p:nvGrpSpPr>
      <p:grpSpPr>
        <a:xfrm>
          <a:off x="0" y="0"/>
          <a:ext cx="0" cy="0"/>
          <a:chOff x="0" y="0"/>
          <a:chExt cx="0" cy="0"/>
        </a:xfrm>
      </p:grpSpPr>
      <p:grpSp>
        <p:nvGrpSpPr>
          <p:cNvPr id="197634" name="Group 2"/>
          <p:cNvGrpSpPr>
            <a:grpSpLocks/>
          </p:cNvGrpSpPr>
          <p:nvPr/>
        </p:nvGrpSpPr>
        <p:grpSpPr bwMode="auto">
          <a:xfrm>
            <a:off x="319088" y="1828800"/>
            <a:ext cx="8824912" cy="5029200"/>
            <a:chOff x="201" y="1152"/>
            <a:chExt cx="5559" cy="3168"/>
          </a:xfrm>
        </p:grpSpPr>
        <p:sp>
          <p:nvSpPr>
            <p:cNvPr id="197635" name="Freeform 3"/>
            <p:cNvSpPr>
              <a:spLocks/>
            </p:cNvSpPr>
            <p:nvPr/>
          </p:nvSpPr>
          <p:spPr bwMode="ltGray">
            <a:xfrm>
              <a:off x="528" y="2909"/>
              <a:ext cx="5232" cy="1411"/>
            </a:xfrm>
            <a:custGeom>
              <a:avLst/>
              <a:gdLst/>
              <a:ahLst/>
              <a:cxnLst>
                <a:cxn ang="0">
                  <a:pos x="0" y="0"/>
                </a:cxn>
                <a:cxn ang="0">
                  <a:pos x="0" y="2182"/>
                </a:cxn>
                <a:cxn ang="0">
                  <a:pos x="4897" y="2182"/>
                </a:cxn>
                <a:cxn ang="0">
                  <a:pos x="4897" y="0"/>
                </a:cxn>
                <a:cxn ang="0">
                  <a:pos x="0" y="0"/>
                </a:cxn>
                <a:cxn ang="0">
                  <a:pos x="0" y="0"/>
                </a:cxn>
              </a:cxnLst>
              <a:rect l="0" t="0" r="r" b="b"/>
              <a:pathLst>
                <a:path w="4897" h="2182">
                  <a:moveTo>
                    <a:pt x="0" y="0"/>
                  </a:moveTo>
                  <a:lnTo>
                    <a:pt x="0" y="2182"/>
                  </a:lnTo>
                  <a:lnTo>
                    <a:pt x="4897" y="2182"/>
                  </a:lnTo>
                  <a:lnTo>
                    <a:pt x="4897" y="0"/>
                  </a:lnTo>
                  <a:lnTo>
                    <a:pt x="0" y="0"/>
                  </a:lnTo>
                  <a:lnTo>
                    <a:pt x="0" y="0"/>
                  </a:lnTo>
                  <a:close/>
                </a:path>
              </a:pathLst>
            </a:custGeom>
            <a:solidFill>
              <a:schemeClr val="bg2">
                <a:alpha val="30000"/>
              </a:schemeClr>
            </a:solidFill>
            <a:ln w="9525">
              <a:noFill/>
              <a:round/>
              <a:headEnd/>
              <a:tailEnd/>
            </a:ln>
          </p:spPr>
          <p:txBody>
            <a:bodyPr/>
            <a:lstStyle/>
            <a:p>
              <a:endParaRPr lang="en-US"/>
            </a:p>
          </p:txBody>
        </p:sp>
        <p:sp>
          <p:nvSpPr>
            <p:cNvPr id="197636" name="Freeform 4"/>
            <p:cNvSpPr>
              <a:spLocks/>
            </p:cNvSpPr>
            <p:nvPr/>
          </p:nvSpPr>
          <p:spPr bwMode="ltGray">
            <a:xfrm>
              <a:off x="210" y="1152"/>
              <a:ext cx="5550" cy="3168"/>
            </a:xfrm>
            <a:custGeom>
              <a:avLst/>
              <a:gdLst/>
              <a:ahLst/>
              <a:cxnLst>
                <a:cxn ang="0">
                  <a:pos x="330" y="1764"/>
                </a:cxn>
                <a:cxn ang="0">
                  <a:pos x="0" y="1764"/>
                </a:cxn>
                <a:cxn ang="0">
                  <a:pos x="0" y="3168"/>
                </a:cxn>
                <a:cxn ang="0">
                  <a:pos x="5550" y="3168"/>
                </a:cxn>
                <a:cxn ang="0">
                  <a:pos x="5550" y="0"/>
                </a:cxn>
                <a:cxn ang="0">
                  <a:pos x="330" y="0"/>
                </a:cxn>
                <a:cxn ang="0">
                  <a:pos x="330" y="1764"/>
                </a:cxn>
              </a:cxnLst>
              <a:rect l="0" t="0" r="r" b="b"/>
              <a:pathLst>
                <a:path w="5550" h="3168">
                  <a:moveTo>
                    <a:pt x="330" y="1764"/>
                  </a:moveTo>
                  <a:lnTo>
                    <a:pt x="0" y="1764"/>
                  </a:lnTo>
                  <a:lnTo>
                    <a:pt x="0" y="3168"/>
                  </a:lnTo>
                  <a:lnTo>
                    <a:pt x="5550" y="3168"/>
                  </a:lnTo>
                  <a:lnTo>
                    <a:pt x="5550" y="0"/>
                  </a:lnTo>
                  <a:lnTo>
                    <a:pt x="330" y="0"/>
                  </a:lnTo>
                  <a:lnTo>
                    <a:pt x="330" y="1764"/>
                  </a:lnTo>
                  <a:close/>
                </a:path>
              </a:pathLst>
            </a:custGeom>
            <a:solidFill>
              <a:schemeClr val="bg2">
                <a:alpha val="30000"/>
              </a:schemeClr>
            </a:solidFill>
            <a:ln w="9525">
              <a:noFill/>
              <a:round/>
              <a:headEnd/>
              <a:tailEnd/>
            </a:ln>
          </p:spPr>
          <p:txBody>
            <a:bodyPr/>
            <a:lstStyle/>
            <a:p>
              <a:endParaRPr lang="en-US"/>
            </a:p>
          </p:txBody>
        </p:sp>
        <p:sp>
          <p:nvSpPr>
            <p:cNvPr id="197637" name="Freeform 5"/>
            <p:cNvSpPr>
              <a:spLocks/>
            </p:cNvSpPr>
            <p:nvPr/>
          </p:nvSpPr>
          <p:spPr bwMode="ltGray">
            <a:xfrm>
              <a:off x="528" y="2932"/>
              <a:ext cx="5232" cy="1388"/>
            </a:xfrm>
            <a:custGeom>
              <a:avLst/>
              <a:gdLst/>
              <a:ahLst/>
              <a:cxnLst>
                <a:cxn ang="0">
                  <a:pos x="0" y="0"/>
                </a:cxn>
                <a:cxn ang="0">
                  <a:pos x="0" y="2182"/>
                </a:cxn>
                <a:cxn ang="0">
                  <a:pos x="4897" y="2182"/>
                </a:cxn>
                <a:cxn ang="0">
                  <a:pos x="4897" y="0"/>
                </a:cxn>
                <a:cxn ang="0">
                  <a:pos x="0" y="0"/>
                </a:cxn>
                <a:cxn ang="0">
                  <a:pos x="0" y="0"/>
                </a:cxn>
              </a:cxnLst>
              <a:rect l="0" t="0" r="r" b="b"/>
              <a:pathLst>
                <a:path w="4897" h="2182">
                  <a:moveTo>
                    <a:pt x="0" y="0"/>
                  </a:moveTo>
                  <a:lnTo>
                    <a:pt x="0" y="2182"/>
                  </a:lnTo>
                  <a:lnTo>
                    <a:pt x="4897" y="2182"/>
                  </a:lnTo>
                  <a:lnTo>
                    <a:pt x="4897" y="0"/>
                  </a:lnTo>
                  <a:lnTo>
                    <a:pt x="0" y="0"/>
                  </a:lnTo>
                  <a:lnTo>
                    <a:pt x="0" y="0"/>
                  </a:lnTo>
                  <a:close/>
                </a:path>
              </a:pathLst>
            </a:custGeom>
            <a:solidFill>
              <a:schemeClr val="accent2">
                <a:alpha val="0"/>
              </a:schemeClr>
            </a:solidFill>
            <a:ln w="9525">
              <a:noFill/>
              <a:round/>
              <a:headEnd/>
              <a:tailEnd/>
            </a:ln>
          </p:spPr>
          <p:txBody>
            <a:bodyPr/>
            <a:lstStyle/>
            <a:p>
              <a:endParaRPr lang="en-US"/>
            </a:p>
          </p:txBody>
        </p:sp>
        <p:sp>
          <p:nvSpPr>
            <p:cNvPr id="197638" name="Freeform 6"/>
            <p:cNvSpPr>
              <a:spLocks/>
            </p:cNvSpPr>
            <p:nvPr/>
          </p:nvSpPr>
          <p:spPr bwMode="ltGray">
            <a:xfrm>
              <a:off x="528" y="1152"/>
              <a:ext cx="4607" cy="29"/>
            </a:xfrm>
            <a:custGeom>
              <a:avLst/>
              <a:gdLst/>
              <a:ahLst/>
              <a:cxnLst>
                <a:cxn ang="0">
                  <a:pos x="0" y="0"/>
                </a:cxn>
                <a:cxn ang="0">
                  <a:pos x="0" y="149"/>
                </a:cxn>
                <a:cxn ang="0">
                  <a:pos x="5387" y="149"/>
                </a:cxn>
                <a:cxn ang="0">
                  <a:pos x="5387" y="0"/>
                </a:cxn>
                <a:cxn ang="0">
                  <a:pos x="0" y="0"/>
                </a:cxn>
                <a:cxn ang="0">
                  <a:pos x="0" y="0"/>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w="9525" cap="flat" cmpd="sng">
              <a:noFill/>
              <a:prstDash val="solid"/>
              <a:round/>
              <a:headEnd type="none" w="med" len="med"/>
              <a:tailEnd type="none" w="med" len="med"/>
            </a:ln>
            <a:effectLst/>
          </p:spPr>
          <p:txBody>
            <a:bodyPr/>
            <a:lstStyle/>
            <a:p>
              <a:endParaRPr lang="en-US"/>
            </a:p>
          </p:txBody>
        </p:sp>
        <p:sp>
          <p:nvSpPr>
            <p:cNvPr id="197639" name="Freeform 7"/>
            <p:cNvSpPr>
              <a:spLocks/>
            </p:cNvSpPr>
            <p:nvPr/>
          </p:nvSpPr>
          <p:spPr bwMode="ltGray">
            <a:xfrm>
              <a:off x="528" y="1152"/>
              <a:ext cx="29" cy="1785"/>
            </a:xfrm>
            <a:custGeom>
              <a:avLst/>
              <a:gdLst/>
              <a:ahLst/>
              <a:cxnLst>
                <a:cxn ang="0">
                  <a:pos x="0" y="0"/>
                </a:cxn>
                <a:cxn ang="0">
                  <a:pos x="0" y="2161"/>
                </a:cxn>
                <a:cxn ang="0">
                  <a:pos x="29" y="2161"/>
                </a:cxn>
                <a:cxn ang="0">
                  <a:pos x="27" y="27"/>
                </a:cxn>
                <a:cxn ang="0">
                  <a:pos x="0" y="0"/>
                </a:cxn>
                <a:cxn ang="0">
                  <a:pos x="0" y="0"/>
                </a:cxn>
              </a:cxnLst>
              <a:rect l="0" t="0" r="r" b="b"/>
              <a:pathLst>
                <a:path w="29" h="2161">
                  <a:moveTo>
                    <a:pt x="0" y="0"/>
                  </a:moveTo>
                  <a:lnTo>
                    <a:pt x="0" y="2161"/>
                  </a:lnTo>
                  <a:lnTo>
                    <a:pt x="29" y="2161"/>
                  </a:lnTo>
                  <a:lnTo>
                    <a:pt x="27" y="27"/>
                  </a:lnTo>
                  <a:lnTo>
                    <a:pt x="0" y="0"/>
                  </a:lnTo>
                  <a:lnTo>
                    <a:pt x="0" y="0"/>
                  </a:lnTo>
                  <a:close/>
                </a:path>
              </a:pathLst>
            </a:custGeom>
            <a:gradFill rotWithShape="1">
              <a:gsLst>
                <a:gs pos="0">
                  <a:schemeClr val="bg2">
                    <a:gamma/>
                    <a:tint val="87843"/>
                    <a:invGamma/>
                  </a:schemeClr>
                </a:gs>
                <a:gs pos="100000">
                  <a:schemeClr val="bg2"/>
                </a:gs>
              </a:gsLst>
              <a:lin ang="5400000" scaled="1"/>
            </a:gradFill>
            <a:ln w="9525" cap="flat" cmpd="sng">
              <a:noFill/>
              <a:prstDash val="solid"/>
              <a:round/>
              <a:headEnd type="none" w="med" len="med"/>
              <a:tailEnd type="none" w="med" len="med"/>
            </a:ln>
            <a:effectLst/>
          </p:spPr>
          <p:txBody>
            <a:bodyPr/>
            <a:lstStyle/>
            <a:p>
              <a:endParaRPr lang="en-US"/>
            </a:p>
          </p:txBody>
        </p:sp>
        <p:sp>
          <p:nvSpPr>
            <p:cNvPr id="197640" name="Freeform 8"/>
            <p:cNvSpPr>
              <a:spLocks/>
            </p:cNvSpPr>
            <p:nvPr/>
          </p:nvSpPr>
          <p:spPr bwMode="ltGray">
            <a:xfrm>
              <a:off x="527" y="2904"/>
              <a:ext cx="29" cy="1416"/>
            </a:xfrm>
            <a:custGeom>
              <a:avLst/>
              <a:gdLst/>
              <a:ahLst/>
              <a:cxnLst>
                <a:cxn ang="0">
                  <a:pos x="0" y="1416"/>
                </a:cxn>
                <a:cxn ang="0">
                  <a:pos x="29" y="1416"/>
                </a:cxn>
                <a:cxn ang="0">
                  <a:pos x="28" y="24"/>
                </a:cxn>
                <a:cxn ang="0">
                  <a:pos x="0" y="0"/>
                </a:cxn>
                <a:cxn ang="0">
                  <a:pos x="0" y="1416"/>
                </a:cxn>
              </a:cxnLst>
              <a:rect l="0" t="0" r="r" b="b"/>
              <a:pathLst>
                <a:path w="29" h="1416">
                  <a:moveTo>
                    <a:pt x="0" y="1416"/>
                  </a:moveTo>
                  <a:lnTo>
                    <a:pt x="29" y="1416"/>
                  </a:lnTo>
                  <a:lnTo>
                    <a:pt x="28" y="24"/>
                  </a:lnTo>
                  <a:lnTo>
                    <a:pt x="0" y="0"/>
                  </a:lnTo>
                  <a:lnTo>
                    <a:pt x="0" y="1416"/>
                  </a:lnTo>
                  <a:close/>
                </a:path>
              </a:pathLst>
            </a:custGeom>
            <a:gradFill rotWithShape="1">
              <a:gsLst>
                <a:gs pos="0">
                  <a:schemeClr val="bg2">
                    <a:gamma/>
                    <a:tint val="87843"/>
                    <a:invGamma/>
                  </a:schemeClr>
                </a:gs>
                <a:gs pos="100000">
                  <a:schemeClr val="bg2">
                    <a:alpha val="0"/>
                  </a:schemeClr>
                </a:gs>
              </a:gsLst>
              <a:lin ang="5400000" scaled="1"/>
            </a:gradFill>
            <a:ln w="9525" cap="flat" cmpd="sng">
              <a:noFill/>
              <a:prstDash val="solid"/>
              <a:round/>
              <a:headEnd type="none" w="med" len="med"/>
              <a:tailEnd type="none" w="med" len="med"/>
            </a:ln>
            <a:effectLst/>
          </p:spPr>
          <p:txBody>
            <a:bodyPr/>
            <a:lstStyle/>
            <a:p>
              <a:endParaRPr lang="en-US"/>
            </a:p>
          </p:txBody>
        </p:sp>
        <p:sp>
          <p:nvSpPr>
            <p:cNvPr id="197641" name="Freeform 9"/>
            <p:cNvSpPr>
              <a:spLocks/>
            </p:cNvSpPr>
            <p:nvPr/>
          </p:nvSpPr>
          <p:spPr bwMode="ltGray">
            <a:xfrm>
              <a:off x="201" y="2904"/>
              <a:ext cx="2879" cy="29"/>
            </a:xfrm>
            <a:custGeom>
              <a:avLst/>
              <a:gdLst/>
              <a:ahLst/>
              <a:cxnLst>
                <a:cxn ang="0">
                  <a:pos x="0" y="0"/>
                </a:cxn>
                <a:cxn ang="0">
                  <a:pos x="0" y="149"/>
                </a:cxn>
                <a:cxn ang="0">
                  <a:pos x="5387" y="149"/>
                </a:cxn>
                <a:cxn ang="0">
                  <a:pos x="5387" y="0"/>
                </a:cxn>
                <a:cxn ang="0">
                  <a:pos x="0" y="0"/>
                </a:cxn>
                <a:cxn ang="0">
                  <a:pos x="0" y="0"/>
                </a:cxn>
              </a:cxnLst>
              <a:rect l="0" t="0" r="r" b="b"/>
              <a:pathLst>
                <a:path w="5387" h="149">
                  <a:moveTo>
                    <a:pt x="0" y="0"/>
                  </a:moveTo>
                  <a:lnTo>
                    <a:pt x="0" y="149"/>
                  </a:lnTo>
                  <a:lnTo>
                    <a:pt x="5387" y="149"/>
                  </a:lnTo>
                  <a:lnTo>
                    <a:pt x="5387" y="0"/>
                  </a:lnTo>
                  <a:lnTo>
                    <a:pt x="0" y="0"/>
                  </a:lnTo>
                  <a:lnTo>
                    <a:pt x="0" y="0"/>
                  </a:lnTo>
                  <a:close/>
                </a:path>
              </a:pathLst>
            </a:custGeom>
            <a:gradFill rotWithShape="1">
              <a:gsLst>
                <a:gs pos="0">
                  <a:schemeClr val="bg2">
                    <a:alpha val="0"/>
                  </a:schemeClr>
                </a:gs>
                <a:gs pos="100000">
                  <a:schemeClr val="bg2">
                    <a:gamma/>
                    <a:shade val="81961"/>
                    <a:invGamma/>
                  </a:schemeClr>
                </a:gs>
              </a:gsLst>
              <a:lin ang="0" scaled="1"/>
            </a:gradFill>
            <a:ln w="9525" cap="flat" cmpd="sng">
              <a:noFill/>
              <a:prstDash val="solid"/>
              <a:round/>
              <a:headEnd type="none" w="med" len="med"/>
              <a:tailEnd type="none" w="med" len="med"/>
            </a:ln>
            <a:effectLst/>
          </p:spPr>
          <p:txBody>
            <a:bodyPr/>
            <a:lstStyle/>
            <a:p>
              <a:endParaRPr lang="en-US"/>
            </a:p>
          </p:txBody>
        </p:sp>
        <p:sp>
          <p:nvSpPr>
            <p:cNvPr id="197642" name="Freeform 10"/>
            <p:cNvSpPr>
              <a:spLocks/>
            </p:cNvSpPr>
            <p:nvPr/>
          </p:nvSpPr>
          <p:spPr bwMode="ltGray">
            <a:xfrm>
              <a:off x="201" y="2904"/>
              <a:ext cx="30" cy="1416"/>
            </a:xfrm>
            <a:custGeom>
              <a:avLst/>
              <a:gdLst/>
              <a:ahLst/>
              <a:cxnLst>
                <a:cxn ang="0">
                  <a:pos x="0" y="0"/>
                </a:cxn>
                <a:cxn ang="0">
                  <a:pos x="0" y="1416"/>
                </a:cxn>
                <a:cxn ang="0">
                  <a:pos x="29" y="1416"/>
                </a:cxn>
                <a:cxn ang="0">
                  <a:pos x="30" y="27"/>
                </a:cxn>
                <a:cxn ang="0">
                  <a:pos x="0" y="0"/>
                </a:cxn>
                <a:cxn ang="0">
                  <a:pos x="0" y="0"/>
                </a:cxn>
              </a:cxnLst>
              <a:rect l="0" t="0" r="r" b="b"/>
              <a:pathLst>
                <a:path w="30" h="1416">
                  <a:moveTo>
                    <a:pt x="0" y="0"/>
                  </a:moveTo>
                  <a:lnTo>
                    <a:pt x="0" y="1416"/>
                  </a:lnTo>
                  <a:lnTo>
                    <a:pt x="29" y="1416"/>
                  </a:lnTo>
                  <a:lnTo>
                    <a:pt x="30" y="27"/>
                  </a:lnTo>
                  <a:lnTo>
                    <a:pt x="0" y="0"/>
                  </a:lnTo>
                  <a:lnTo>
                    <a:pt x="0" y="0"/>
                  </a:lnTo>
                  <a:close/>
                </a:path>
              </a:pathLst>
            </a:custGeom>
            <a:gradFill rotWithShape="1">
              <a:gsLst>
                <a:gs pos="0">
                  <a:schemeClr val="bg2">
                    <a:gamma/>
                    <a:tint val="87843"/>
                    <a:invGamma/>
                  </a:schemeClr>
                </a:gs>
                <a:gs pos="100000">
                  <a:schemeClr val="bg2">
                    <a:alpha val="10001"/>
                  </a:schemeClr>
                </a:gs>
              </a:gsLst>
              <a:lin ang="5400000" scaled="1"/>
            </a:gradFill>
            <a:ln w="9525" cap="flat" cmpd="sng">
              <a:noFill/>
              <a:prstDash val="solid"/>
              <a:round/>
              <a:headEnd type="none" w="med" len="med"/>
              <a:tailEnd type="none" w="med" len="med"/>
            </a:ln>
            <a:effectLst/>
          </p:spPr>
          <p:txBody>
            <a:bodyPr/>
            <a:lstStyle/>
            <a:p>
              <a:endParaRPr lang="en-US"/>
            </a:p>
          </p:txBody>
        </p:sp>
      </p:grpSp>
      <p:sp>
        <p:nvSpPr>
          <p:cNvPr id="197643" name="Rectangle 11"/>
          <p:cNvSpPr>
            <a:spLocks noGrp="1" noChangeArrowheads="1"/>
          </p:cNvSpPr>
          <p:nvPr>
            <p:ph type="dt" sz="half" idx="2"/>
          </p:nvPr>
        </p:nvSpPr>
        <p:spPr bwMode="auto">
          <a:xfrm>
            <a:off x="838200" y="6245225"/>
            <a:ext cx="190182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effectLst>
                  <a:outerShdw blurRad="38100" dist="38100" dir="2700000" algn="tl">
                    <a:srgbClr val="000000"/>
                  </a:outerShdw>
                </a:effectLst>
              </a:defRPr>
            </a:lvl1pPr>
          </a:lstStyle>
          <a:p>
            <a:endParaRPr lang="en-US"/>
          </a:p>
        </p:txBody>
      </p:sp>
      <p:sp>
        <p:nvSpPr>
          <p:cNvPr id="197644" name="Rectangle 12"/>
          <p:cNvSpPr>
            <a:spLocks noGrp="1" noChangeArrowheads="1"/>
          </p:cNvSpPr>
          <p:nvPr>
            <p:ph type="ftr" sz="quarter" idx="3"/>
          </p:nvPr>
        </p:nvSpPr>
        <p:spPr bwMode="auto">
          <a:xfrm>
            <a:off x="34290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effectLst>
                  <a:outerShdw blurRad="38100" dist="38100" dir="2700000" algn="tl">
                    <a:srgbClr val="000000"/>
                  </a:outerShdw>
                </a:effectLst>
              </a:defRPr>
            </a:lvl1pPr>
          </a:lstStyle>
          <a:p>
            <a:r>
              <a:rPr lang="en-US"/>
              <a:t>www.Hortilover.net</a:t>
            </a:r>
          </a:p>
        </p:txBody>
      </p:sp>
      <p:sp>
        <p:nvSpPr>
          <p:cNvPr id="197645" name="Rectangle 13"/>
          <p:cNvSpPr>
            <a:spLocks noGrp="1" noChangeArrowheads="1"/>
          </p:cNvSpPr>
          <p:nvPr>
            <p:ph type="sldNum" sz="quarter" idx="4"/>
          </p:nvPr>
        </p:nvSpPr>
        <p:spPr bwMode="auto">
          <a:xfrm>
            <a:off x="6937375" y="6245225"/>
            <a:ext cx="1901825"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effectLst>
                  <a:outerShdw blurRad="38100" dist="38100" dir="2700000" algn="tl">
                    <a:srgbClr val="000000"/>
                  </a:outerShdw>
                </a:effectLst>
              </a:defRPr>
            </a:lvl1pPr>
          </a:lstStyle>
          <a:p>
            <a:fld id="{E1A7D68E-53D0-4BEF-896C-DFB594812E31}" type="slidenum">
              <a:rPr lang="en-US"/>
              <a:pPr/>
              <a:t>‹#›</a:t>
            </a:fld>
            <a:endParaRPr lang="en-US"/>
          </a:p>
        </p:txBody>
      </p:sp>
      <p:sp>
        <p:nvSpPr>
          <p:cNvPr id="197646" name="Rectangle 14"/>
          <p:cNvSpPr>
            <a:spLocks noGrp="1" noRot="1" noChangeArrowheads="1"/>
          </p:cNvSpPr>
          <p:nvPr>
            <p:ph type="title"/>
          </p:nvPr>
        </p:nvSpPr>
        <p:spPr bwMode="auto">
          <a:xfrm>
            <a:off x="457200" y="244475"/>
            <a:ext cx="8385175" cy="143192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97647" name="Rectangle 15"/>
          <p:cNvSpPr>
            <a:spLocks noGrp="1" noRot="1" noChangeArrowheads="1"/>
          </p:cNvSpPr>
          <p:nvPr>
            <p:ph type="body" idx="1"/>
          </p:nvPr>
        </p:nvSpPr>
        <p:spPr bwMode="auto">
          <a:xfrm>
            <a:off x="838200" y="1905000"/>
            <a:ext cx="8007350" cy="41910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cSld>
  <p:clrMap bg1="dk2" tx1="lt1" bg2="dk1" tx2="lt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Lst>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7646"/>
                                        </p:tgtEl>
                                        <p:attrNameLst>
                                          <p:attrName>style.visibility</p:attrName>
                                        </p:attrNameLst>
                                      </p:cBhvr>
                                      <p:to>
                                        <p:strVal val="visible"/>
                                      </p:to>
                                    </p:set>
                                    <p:animEffect transition="in" filter="fade">
                                      <p:cBhvr>
                                        <p:cTn id="7" dur="2000"/>
                                        <p:tgtEl>
                                          <p:spTgt spid="19764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97647"/>
                                        </p:tgtEl>
                                        <p:attrNameLst>
                                          <p:attrName>style.visibility</p:attrName>
                                        </p:attrNameLst>
                                      </p:cBhvr>
                                      <p:to>
                                        <p:strVal val="visible"/>
                                      </p:to>
                                    </p:set>
                                    <p:animEffect transition="in" filter="fade">
                                      <p:cBhvr>
                                        <p:cTn id="10" dur="2000"/>
                                        <p:tgtEl>
                                          <p:spTgt spid="1976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7646" grpId="0"/>
      <p:bldP spid="197647" grpId="0">
        <p:tmplLst>
          <p:tmpl>
            <p:tnLst>
              <p:par>
                <p:cTn presetID="10" presetClass="entr" presetSubtype="0" fill="hold" nodeType="withEffect">
                  <p:stCondLst>
                    <p:cond delay="0"/>
                  </p:stCondLst>
                  <p:childTnLst>
                    <p:set>
                      <p:cBhvr>
                        <p:cTn dur="1" fill="hold">
                          <p:stCondLst>
                            <p:cond delay="0"/>
                          </p:stCondLst>
                        </p:cTn>
                        <p:tgtEl>
                          <p:spTgt spid="197647"/>
                        </p:tgtEl>
                        <p:attrNameLst>
                          <p:attrName>style.visibility</p:attrName>
                        </p:attrNameLst>
                      </p:cBhvr>
                      <p:to>
                        <p:strVal val="visible"/>
                      </p:to>
                    </p:set>
                    <p:animEffect transition="in" filter="fade">
                      <p:cBhvr>
                        <p:cTn dur="2000"/>
                        <p:tgtEl>
                          <p:spTgt spid="197647"/>
                        </p:tgtEl>
                      </p:cBhvr>
                    </p:animEffect>
                  </p:childTnLst>
                </p:cTn>
              </p:par>
            </p:tnLst>
          </p:tmpl>
        </p:tmplLst>
      </p:bldP>
    </p:bldLst>
  </p:timing>
  <p:hf sldNum="0" hdr="0" dt="0"/>
  <p:txStyles>
    <p:titleStyle>
      <a:lvl1pPr algn="l" rtl="0" fontAlgn="base">
        <a:spcBef>
          <a:spcPct val="0"/>
        </a:spcBef>
        <a:spcAft>
          <a:spcPct val="0"/>
        </a:spcAft>
        <a:defRPr sz="4400" b="1">
          <a:solidFill>
            <a:schemeClr val="tx2"/>
          </a:solidFill>
          <a:effectLst>
            <a:outerShdw blurRad="38100" dist="38100" dir="2700000" algn="tl">
              <a:srgbClr val="000000"/>
            </a:outerShdw>
          </a:effectLst>
          <a:latin typeface="+mj-lt"/>
          <a:ea typeface="+mj-ea"/>
          <a:cs typeface="+mj-cs"/>
        </a:defRPr>
      </a:lvl1pPr>
      <a:lvl2pPr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charset="0"/>
        </a:defRPr>
      </a:lvl2pPr>
      <a:lvl3pPr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charset="0"/>
        </a:defRPr>
      </a:lvl3pPr>
      <a:lvl4pPr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charset="0"/>
        </a:defRPr>
      </a:lvl4pPr>
      <a:lvl5pPr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charset="0"/>
        </a:defRPr>
      </a:lvl5pPr>
      <a:lvl6pPr marL="4572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charset="0"/>
        </a:defRPr>
      </a:lvl6pPr>
      <a:lvl7pPr marL="9144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charset="0"/>
        </a:defRPr>
      </a:lvl7pPr>
      <a:lvl8pPr marL="13716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charset="0"/>
        </a:defRPr>
      </a:lvl8pPr>
      <a:lvl9pPr marL="1828800" algn="l" rtl="0" fontAlgn="base">
        <a:spcBef>
          <a:spcPct val="0"/>
        </a:spcBef>
        <a:spcAft>
          <a:spcPct val="0"/>
        </a:spcAft>
        <a:defRPr sz="4400" b="1">
          <a:solidFill>
            <a:schemeClr val="tx2"/>
          </a:solidFill>
          <a:effectLst>
            <a:outerShdw blurRad="38100" dist="38100" dir="2700000" algn="tl">
              <a:srgbClr val="000000"/>
            </a:outerShdw>
          </a:effectLst>
          <a:latin typeface="Arial Black" pitchFamily="34" charset="0"/>
          <a:cs typeface="Arial" charset="0"/>
        </a:defRPr>
      </a:lvl9pPr>
    </p:titleStyle>
    <p:bodyStyle>
      <a:lvl1pPr marL="342900" indent="-342900" algn="l" rtl="0" fontAlgn="base">
        <a:spcBef>
          <a:spcPct val="20000"/>
        </a:spcBef>
        <a:spcAft>
          <a:spcPct val="0"/>
        </a:spcAft>
        <a:buClr>
          <a:schemeClr val="hlink"/>
        </a:buClr>
        <a:buFont typeface="Wingdings" pitchFamily="2" charset="2"/>
        <a:buChar char="§"/>
        <a:defRPr sz="3200">
          <a:solidFill>
            <a:schemeClr val="tx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lr>
          <a:schemeClr val="accent2"/>
        </a:buClr>
        <a:buFont typeface="Wingdings" pitchFamily="2" charset="2"/>
        <a:buChar char="§"/>
        <a:defRPr sz="2800">
          <a:solidFill>
            <a:schemeClr val="tx1"/>
          </a:solidFill>
          <a:effectLst>
            <a:outerShdw blurRad="38100" dist="38100" dir="2700000" algn="tl">
              <a:srgbClr val="000000"/>
            </a:outerShdw>
          </a:effectLst>
          <a:latin typeface="+mn-lt"/>
          <a:cs typeface="+mn-cs"/>
        </a:defRPr>
      </a:lvl2pPr>
      <a:lvl3pPr marL="1143000" indent="-228600" algn="l" rtl="0" fontAlgn="base">
        <a:spcBef>
          <a:spcPct val="20000"/>
        </a:spcBef>
        <a:spcAft>
          <a:spcPct val="0"/>
        </a:spcAft>
        <a:buClr>
          <a:schemeClr val="hlink"/>
        </a:buClr>
        <a:buFont typeface="Wingdings" pitchFamily="2" charset="2"/>
        <a:buChar char="§"/>
        <a:defRPr sz="2400">
          <a:solidFill>
            <a:schemeClr val="tx1"/>
          </a:solidFill>
          <a:effectLst>
            <a:outerShdw blurRad="38100" dist="38100" dir="2700000" algn="tl">
              <a:srgbClr val="000000"/>
            </a:outerShdw>
          </a:effectLst>
          <a:latin typeface="+mn-lt"/>
          <a:cs typeface="+mn-cs"/>
        </a:defRPr>
      </a:lvl3pPr>
      <a:lvl4pPr marL="1600200" indent="-228600" algn="l" rtl="0" fontAlgn="base">
        <a:spcBef>
          <a:spcPct val="20000"/>
        </a:spcBef>
        <a:spcAft>
          <a:spcPct val="0"/>
        </a:spcAft>
        <a:buClr>
          <a:schemeClr val="accent2"/>
        </a:buClr>
        <a:buFont typeface="Wingdings" pitchFamily="2" charset="2"/>
        <a:buChar char="§"/>
        <a:defRPr sz="2000">
          <a:solidFill>
            <a:schemeClr val="tx1"/>
          </a:solidFill>
          <a:effectLst>
            <a:outerShdw blurRad="38100" dist="38100" dir="2700000" algn="tl">
              <a:srgbClr val="000000"/>
            </a:outerShdw>
          </a:effectLst>
          <a:latin typeface="+mn-lt"/>
          <a:cs typeface="+mn-cs"/>
        </a:defRPr>
      </a:lvl4pPr>
      <a:lvl5pPr marL="20574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5pPr>
      <a:lvl6pPr marL="25146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6pPr>
      <a:lvl7pPr marL="29718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7pPr>
      <a:lvl8pPr marL="34290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8pPr>
      <a:lvl9pPr marL="3886200" indent="-228600" algn="l" rtl="0" fontAlgn="base">
        <a:spcBef>
          <a:spcPct val="20000"/>
        </a:spcBef>
        <a:spcAft>
          <a:spcPct val="0"/>
        </a:spcAft>
        <a:buClr>
          <a:schemeClr val="hlink"/>
        </a:buClr>
        <a:buFont typeface="Wingdings" pitchFamily="2" charset="2"/>
        <a:buChar char="§"/>
        <a:defRPr sz="2000">
          <a:solidFill>
            <a:schemeClr val="tx1"/>
          </a:solidFill>
          <a:effectLst>
            <a:outerShdw blurRad="38100" dist="38100" dir="2700000" algn="tl">
              <a:srgbClr val="000000"/>
            </a:outerShdw>
          </a:effectLst>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Rot="1" noChangeArrowheads="1"/>
          </p:cNvSpPr>
          <p:nvPr>
            <p:ph type="title"/>
          </p:nvPr>
        </p:nvSpPr>
        <p:spPr/>
        <p:txBody>
          <a:bodyPr/>
          <a:lstStyle/>
          <a:p>
            <a:pPr algn="ctr"/>
            <a:r>
              <a:rPr lang="fa-IR" dirty="0">
                <a:cs typeface="B Jadid" pitchFamily="2" charset="-78"/>
              </a:rPr>
              <a:t>پرورش قارچ برای همه</a:t>
            </a:r>
            <a:endParaRPr lang="en-US" dirty="0">
              <a:cs typeface="B Jadid" pitchFamily="2" charset="-78"/>
            </a:endParaRPr>
          </a:p>
        </p:txBody>
      </p:sp>
      <p:sp>
        <p:nvSpPr>
          <p:cNvPr id="44035" name="Rectangle 3"/>
          <p:cNvSpPr>
            <a:spLocks noGrp="1" noRot="1" noChangeArrowheads="1"/>
          </p:cNvSpPr>
          <p:nvPr>
            <p:ph type="body" idx="1"/>
          </p:nvPr>
        </p:nvSpPr>
        <p:spPr>
          <a:xfrm>
            <a:off x="838200" y="2347913"/>
            <a:ext cx="8007350" cy="3748087"/>
          </a:xfrm>
        </p:spPr>
        <p:txBody>
          <a:bodyPr/>
          <a:lstStyle/>
          <a:p>
            <a:pPr algn="ctr">
              <a:buFont typeface="Wingdings" pitchFamily="2" charset="2"/>
              <a:buNone/>
            </a:pPr>
            <a:r>
              <a:rPr lang="fa-IR" sz="3700">
                <a:cs typeface="B Shadi" pitchFamily="2" charset="-78"/>
              </a:rPr>
              <a:t>آموزش پرورش قارچ های خوراکی</a:t>
            </a:r>
            <a:r>
              <a:rPr lang="fa-IR"/>
              <a:t> </a:t>
            </a:r>
          </a:p>
          <a:p>
            <a:pPr algn="ctr">
              <a:buFont typeface="Wingdings" pitchFamily="2" charset="2"/>
              <a:buNone/>
            </a:pPr>
            <a:endParaRPr lang="fa-IR"/>
          </a:p>
          <a:p>
            <a:pPr algn="ctr">
              <a:buFont typeface="Wingdings" pitchFamily="2" charset="2"/>
              <a:buNone/>
            </a:pPr>
            <a:r>
              <a:rPr lang="fa-IR"/>
              <a:t>                </a:t>
            </a:r>
            <a:r>
              <a:rPr lang="fa-IR">
                <a:cs typeface="B Koodak" pitchFamily="2" charset="-78"/>
              </a:rPr>
              <a:t>بر اساس آخرین متد انجمن قارچ کاران هلند</a:t>
            </a:r>
          </a:p>
          <a:p>
            <a:pPr algn="ctr">
              <a:buFont typeface="Wingdings" pitchFamily="2" charset="2"/>
              <a:buNone/>
            </a:pPr>
            <a:endParaRPr lang="fa-IR">
              <a:cs typeface="B Koodak" pitchFamily="2" charset="-78"/>
            </a:endParaRPr>
          </a:p>
          <a:p>
            <a:pPr algn="ctr">
              <a:buFont typeface="Wingdings" pitchFamily="2" charset="2"/>
              <a:buNone/>
            </a:pPr>
            <a:r>
              <a:rPr lang="fa-IR">
                <a:cs typeface="B Koodak" pitchFamily="2" charset="-78"/>
              </a:rPr>
              <a:t>هلند   </a:t>
            </a:r>
            <a:r>
              <a:rPr lang="en-US">
                <a:cs typeface="B Koodak" pitchFamily="2" charset="-78"/>
              </a:rPr>
              <a:t>C.P.H </a:t>
            </a:r>
            <a:r>
              <a:rPr lang="fa-IR">
                <a:cs typeface="B Koodak" pitchFamily="2" charset="-78"/>
              </a:rPr>
              <a:t>دانش آموخته زیر نظر اساتید</a:t>
            </a:r>
            <a:r>
              <a:rPr lang="fa-IR"/>
              <a:t> </a:t>
            </a:r>
            <a:endParaRPr lang="en-US"/>
          </a:p>
        </p:txBody>
      </p:sp>
    </p:spTree>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6" name="Rectangle 4"/>
          <p:cNvSpPr>
            <a:spLocks noGrp="1" noRot="1" noChangeArrowheads="1"/>
          </p:cNvSpPr>
          <p:nvPr>
            <p:ph type="title"/>
          </p:nvPr>
        </p:nvSpPr>
        <p:spPr/>
        <p:txBody>
          <a:bodyPr/>
          <a:lstStyle/>
          <a:p>
            <a:pPr algn="r"/>
            <a:r>
              <a:rPr lang="fa-IR"/>
              <a:t>چرا قارچ پرورش دهیم ؟</a:t>
            </a:r>
            <a:endParaRPr lang="en-US"/>
          </a:p>
        </p:txBody>
      </p:sp>
      <p:sp>
        <p:nvSpPr>
          <p:cNvPr id="38918" name="Rectangle 6"/>
          <p:cNvSpPr>
            <a:spLocks noGrp="1" noRot="1" noChangeArrowheads="1"/>
          </p:cNvSpPr>
          <p:nvPr>
            <p:ph type="body" idx="1"/>
          </p:nvPr>
        </p:nvSpPr>
        <p:spPr/>
        <p:txBody>
          <a:bodyPr/>
          <a:lstStyle/>
          <a:p>
            <a:pPr algn="r">
              <a:buFont typeface="Wingdings" pitchFamily="2" charset="2"/>
              <a:buNone/>
            </a:pPr>
            <a:r>
              <a:rPr lang="fa-IR"/>
              <a:t>ناپیوستگی تولید قارچ در طبیعت، وجود انواع سمی در کنار انواع خوراکی، و کیفیت غذایی مطلوب این گیاه باعث شده که انسان از دیر باز در جستجوی راهی برای پرورش آن باشد.</a:t>
            </a:r>
          </a:p>
          <a:p>
            <a:pPr algn="r">
              <a:buFont typeface="Wingdings" pitchFamily="2" charset="2"/>
              <a:buNone/>
            </a:pPr>
            <a:r>
              <a:rPr lang="fa-IR"/>
              <a:t>قارچ سرشار از پروتئین ،آهن،ویتامین ودر عین حال بسیار خوش طعم است .</a:t>
            </a:r>
          </a:p>
          <a:p>
            <a:pPr algn="r">
              <a:buFont typeface="Wingdings" pitchFamily="2" charset="2"/>
              <a:buNone/>
            </a:pPr>
            <a:r>
              <a:rPr lang="fa-IR"/>
              <a:t>دوره کشت آن بسیار کوتاه است و در سال می توان چندین بار به کشت آن مبادرت نمود.</a:t>
            </a:r>
            <a:endParaRPr lang="en-US"/>
          </a:p>
        </p:txBody>
      </p:sp>
    </p:spTree>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Rot="1" noChangeArrowheads="1"/>
          </p:cNvSpPr>
          <p:nvPr>
            <p:ph type="title"/>
          </p:nvPr>
        </p:nvSpPr>
        <p:spPr/>
        <p:txBody>
          <a:bodyPr/>
          <a:lstStyle/>
          <a:p>
            <a:pPr algn="r"/>
            <a:r>
              <a:rPr lang="fa-IR">
                <a:cs typeface="B Jadid" pitchFamily="2" charset="-78"/>
              </a:rPr>
              <a:t>قارچ یک گیاه معجزه گر</a:t>
            </a:r>
            <a:endParaRPr lang="en-US">
              <a:cs typeface="B Jadid" pitchFamily="2" charset="-78"/>
            </a:endParaRPr>
          </a:p>
        </p:txBody>
      </p:sp>
      <p:sp>
        <p:nvSpPr>
          <p:cNvPr id="7171" name="Rectangle 3"/>
          <p:cNvSpPr>
            <a:spLocks noGrp="1" noRot="1" noChangeArrowheads="1"/>
          </p:cNvSpPr>
          <p:nvPr>
            <p:ph type="body" idx="1"/>
          </p:nvPr>
        </p:nvSpPr>
        <p:spPr/>
        <p:txBody>
          <a:bodyPr/>
          <a:lstStyle/>
          <a:p>
            <a:pPr algn="r">
              <a:buFont typeface="Wingdings" pitchFamily="2" charset="2"/>
              <a:buNone/>
            </a:pPr>
            <a:r>
              <a:rPr lang="fa-IR" dirty="0">
                <a:cs typeface="B Koodak" pitchFamily="2" charset="-78"/>
              </a:rPr>
              <a:t>قارچ گیاهی منحصر به فرد ، با مشخصات مخصوص بخود و غیر قابل قیاس با گیاهان دیگر .</a:t>
            </a:r>
          </a:p>
          <a:p>
            <a:pPr algn="r">
              <a:buFont typeface="Wingdings" pitchFamily="2" charset="2"/>
              <a:buNone/>
            </a:pPr>
            <a:r>
              <a:rPr lang="fa-IR" dirty="0">
                <a:cs typeface="B Koodak" pitchFamily="2" charset="-78"/>
              </a:rPr>
              <a:t>چون ظهورقارچ به دوران ما قبل تاریخ بر می گردد ، و در همه جا همراه با بشر خود را نشان داده است لذا اعتقادات و باورهای عجیب و حتی خرافات جالبی در ذهن بشر ایجاد نموده است .</a:t>
            </a:r>
          </a:p>
          <a:p>
            <a:pPr algn="r">
              <a:buFont typeface="Wingdings" pitchFamily="2" charset="2"/>
              <a:buNone/>
            </a:pPr>
            <a:r>
              <a:rPr lang="fa-IR" dirty="0">
                <a:cs typeface="B Koodak" pitchFamily="2" charset="-78"/>
              </a:rPr>
              <a:t>گیاه خارق العاده ، شفا بخش و مورد احترام در ادبیات مردم چین، یونان ، مصر ، مکزیک و ....</a:t>
            </a:r>
          </a:p>
          <a:p>
            <a:pPr algn="r"/>
            <a:endParaRPr lang="en-US" dirty="0"/>
          </a:p>
        </p:txBody>
      </p:sp>
    </p:spTree>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pPr algn="r"/>
            <a:r>
              <a:rPr lang="fa-IR" sz="6000">
                <a:cs typeface="B Jadid" pitchFamily="2" charset="-78"/>
              </a:rPr>
              <a:t>مختصری درباره زندگی قارچ ها</a:t>
            </a:r>
            <a:r>
              <a:rPr lang="fa-IR" sz="6000"/>
              <a:t/>
            </a:r>
            <a:br>
              <a:rPr lang="fa-IR" sz="6000"/>
            </a:br>
            <a:endParaRPr lang="en-US" sz="6000"/>
          </a:p>
        </p:txBody>
      </p:sp>
      <p:sp>
        <p:nvSpPr>
          <p:cNvPr id="2051" name="Rectangle 3"/>
          <p:cNvSpPr>
            <a:spLocks noGrp="1" noChangeArrowheads="1"/>
          </p:cNvSpPr>
          <p:nvPr>
            <p:ph type="subTitle" idx="1"/>
          </p:nvPr>
        </p:nvSpPr>
        <p:spPr/>
        <p:txBody>
          <a:bodyPr/>
          <a:lstStyle/>
          <a:p>
            <a:pPr algn="r"/>
            <a:endParaRPr lang="fa-IR" sz="2800">
              <a:cs typeface="B Farnaz" pitchFamily="2" charset="-78"/>
            </a:endParaRPr>
          </a:p>
          <a:p>
            <a:r>
              <a:rPr lang="fa-IR" sz="2800">
                <a:cs typeface="B Farnaz" pitchFamily="2" charset="-78"/>
              </a:rPr>
              <a:t> </a:t>
            </a:r>
            <a:endParaRPr lang="en-US" sz="2800">
              <a:cs typeface="B Farnaz" pitchFamily="2" charset="-78"/>
            </a:endParaRPr>
          </a:p>
        </p:txBody>
      </p:sp>
    </p:spTree>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Rot="1" noChangeArrowheads="1"/>
          </p:cNvSpPr>
          <p:nvPr>
            <p:ph type="title"/>
          </p:nvPr>
        </p:nvSpPr>
        <p:spPr>
          <a:xfrm>
            <a:off x="457200" y="244475"/>
            <a:ext cx="8385175" cy="973138"/>
          </a:xfrm>
        </p:spPr>
        <p:txBody>
          <a:bodyPr/>
          <a:lstStyle/>
          <a:p>
            <a:pPr algn="r"/>
            <a:r>
              <a:rPr lang="fa-IR">
                <a:cs typeface="B Farnaz" pitchFamily="2" charset="-78"/>
              </a:rPr>
              <a:t>مورفولوژی قارچ :</a:t>
            </a:r>
            <a:endParaRPr lang="en-US">
              <a:cs typeface="B Farnaz" pitchFamily="2" charset="-78"/>
            </a:endParaRPr>
          </a:p>
        </p:txBody>
      </p:sp>
      <p:sp>
        <p:nvSpPr>
          <p:cNvPr id="8195" name="Rectangle 3"/>
          <p:cNvSpPr>
            <a:spLocks noGrp="1" noRot="1" noChangeArrowheads="1"/>
          </p:cNvSpPr>
          <p:nvPr>
            <p:ph type="body" idx="1"/>
          </p:nvPr>
        </p:nvSpPr>
        <p:spPr>
          <a:xfrm>
            <a:off x="838200" y="2130425"/>
            <a:ext cx="8007350" cy="3729038"/>
          </a:xfrm>
        </p:spPr>
        <p:txBody>
          <a:bodyPr/>
          <a:lstStyle/>
          <a:p>
            <a:pPr marL="571500" indent="-571500" algn="r">
              <a:lnSpc>
                <a:spcPct val="80000"/>
              </a:lnSpc>
              <a:buFont typeface="Wingdings" pitchFamily="2" charset="2"/>
              <a:buNone/>
            </a:pPr>
            <a:endParaRPr lang="fa-IR" sz="1900">
              <a:cs typeface="B Koodak" pitchFamily="2" charset="-78"/>
            </a:endParaRPr>
          </a:p>
          <a:p>
            <a:pPr marL="571500" indent="-571500" algn="r">
              <a:lnSpc>
                <a:spcPct val="80000"/>
              </a:lnSpc>
              <a:buFont typeface="Wingdings" pitchFamily="2" charset="2"/>
              <a:buNone/>
            </a:pPr>
            <a:r>
              <a:rPr lang="fa-IR" sz="1900">
                <a:cs typeface="B Koodak" pitchFamily="2" charset="-78"/>
              </a:rPr>
              <a:t>در دنیای قارچ شناسی هزاران هزار نوع قارچ در اندازه،شکل ورنگ های مختلف و متنوع وجود دارد.</a:t>
            </a:r>
          </a:p>
          <a:p>
            <a:pPr marL="571500" indent="-571500" algn="r">
              <a:lnSpc>
                <a:spcPct val="80000"/>
              </a:lnSpc>
              <a:buFont typeface="Wingdings" pitchFamily="2" charset="2"/>
              <a:buNone/>
            </a:pPr>
            <a:endParaRPr lang="fa-IR" sz="1900">
              <a:cs typeface="B Koodak" pitchFamily="2" charset="-78"/>
            </a:endParaRPr>
          </a:p>
          <a:p>
            <a:pPr marL="571500" indent="-571500" algn="r">
              <a:lnSpc>
                <a:spcPct val="80000"/>
              </a:lnSpc>
              <a:buFont typeface="Wingdings" pitchFamily="2" charset="2"/>
              <a:buNone/>
            </a:pPr>
            <a:r>
              <a:rPr lang="fa-IR" sz="1900">
                <a:cs typeface="B Koodak" pitchFamily="2" charset="-78"/>
              </a:rPr>
              <a:t>وقتی در باده حرفه پرورش قارچ های خوراکی صحبت می شود منظورمان پرورش :</a:t>
            </a:r>
          </a:p>
          <a:p>
            <a:pPr marL="571500" indent="-571500" algn="r">
              <a:lnSpc>
                <a:spcPct val="80000"/>
              </a:lnSpc>
              <a:buFont typeface="Wingdings" pitchFamily="2" charset="2"/>
              <a:buNone/>
            </a:pPr>
            <a:endParaRPr lang="fa-IR" sz="1900">
              <a:cs typeface="B Koodak" pitchFamily="2" charset="-78"/>
            </a:endParaRPr>
          </a:p>
          <a:p>
            <a:pPr marL="571500" indent="-571500" algn="r">
              <a:lnSpc>
                <a:spcPct val="80000"/>
              </a:lnSpc>
              <a:buFont typeface="Wingdings" pitchFamily="2" charset="2"/>
              <a:buNone/>
            </a:pPr>
            <a:r>
              <a:rPr lang="fa-IR" sz="2600">
                <a:cs typeface="B Koodak" pitchFamily="2" charset="-78"/>
              </a:rPr>
              <a:t>قارچ های جنس آگریکوس می باشد.</a:t>
            </a:r>
          </a:p>
          <a:p>
            <a:pPr marL="571500" indent="-571500" algn="r">
              <a:lnSpc>
                <a:spcPct val="80000"/>
              </a:lnSpc>
              <a:buFont typeface="Wingdings" pitchFamily="2" charset="2"/>
              <a:buNone/>
            </a:pPr>
            <a:endParaRPr lang="fa-IR" sz="1900">
              <a:cs typeface="B Koodak" pitchFamily="2" charset="-78"/>
            </a:endParaRPr>
          </a:p>
          <a:p>
            <a:pPr marL="571500" indent="-571500" algn="r">
              <a:lnSpc>
                <a:spcPct val="80000"/>
              </a:lnSpc>
              <a:buFont typeface="Wingdings" pitchFamily="2" charset="2"/>
              <a:buNone/>
            </a:pPr>
            <a:r>
              <a:rPr lang="fa-IR" sz="1900">
                <a:cs typeface="B Koodak" pitchFamily="2" charset="-78"/>
              </a:rPr>
              <a:t>قارچ های خوراکی گروهی از قارچ های کوشتی کلاهک دار هستند بنام :</a:t>
            </a:r>
          </a:p>
          <a:p>
            <a:pPr marL="571500" indent="-571500" algn="r">
              <a:lnSpc>
                <a:spcPct val="80000"/>
              </a:lnSpc>
              <a:buFont typeface="Wingdings" pitchFamily="2" charset="2"/>
              <a:buNone/>
            </a:pPr>
            <a:endParaRPr lang="fa-IR" sz="1900">
              <a:latin typeface="Comic Sans MS" pitchFamily="66" charset="0"/>
              <a:cs typeface="B Koodak" pitchFamily="2" charset="-78"/>
            </a:endParaRPr>
          </a:p>
          <a:p>
            <a:pPr marL="571500" indent="-571500" algn="ctr">
              <a:lnSpc>
                <a:spcPct val="80000"/>
              </a:lnSpc>
              <a:buFont typeface="Wingdings" pitchFamily="2" charset="2"/>
              <a:buNone/>
            </a:pPr>
            <a:r>
              <a:rPr lang="en-US" sz="1900">
                <a:latin typeface="Comic Sans MS" pitchFamily="66" charset="0"/>
                <a:cs typeface="B Farnaz" pitchFamily="2" charset="-78"/>
              </a:rPr>
              <a:t>Mushroom</a:t>
            </a:r>
            <a:endParaRPr lang="fa-IR" sz="1900">
              <a:latin typeface="Comic Sans MS" pitchFamily="66" charset="0"/>
              <a:cs typeface="B Farnaz" pitchFamily="2" charset="-78"/>
            </a:endParaRPr>
          </a:p>
          <a:p>
            <a:pPr marL="571500" indent="-571500" algn="r">
              <a:lnSpc>
                <a:spcPct val="80000"/>
              </a:lnSpc>
              <a:buFont typeface="Wingdings" pitchFamily="2" charset="2"/>
              <a:buNone/>
            </a:pPr>
            <a:endParaRPr lang="fa-IR" sz="1900">
              <a:cs typeface="B Farnaz" pitchFamily="2" charset="-78"/>
            </a:endParaRPr>
          </a:p>
          <a:p>
            <a:pPr marL="571500" indent="-571500" algn="r">
              <a:lnSpc>
                <a:spcPct val="80000"/>
              </a:lnSpc>
              <a:buFont typeface="Wingdings" pitchFamily="2" charset="2"/>
              <a:buNone/>
            </a:pPr>
            <a:endParaRPr lang="en-US" sz="2600">
              <a:cs typeface="B Shadi" pitchFamily="2" charset="-78"/>
            </a:endParaRPr>
          </a:p>
        </p:txBody>
      </p:sp>
    </p:spTree>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Rot="1" noChangeArrowheads="1"/>
          </p:cNvSpPr>
          <p:nvPr>
            <p:ph type="title"/>
          </p:nvPr>
        </p:nvSpPr>
        <p:spPr/>
        <p:txBody>
          <a:bodyPr/>
          <a:lstStyle/>
          <a:p>
            <a:pPr algn="r"/>
            <a:r>
              <a:rPr lang="fa-IR" sz="5300">
                <a:cs typeface="B Jadid" pitchFamily="2" charset="-78"/>
              </a:rPr>
              <a:t>ساختمان رویشی قارچ :</a:t>
            </a:r>
            <a:endParaRPr lang="en-US" sz="5300">
              <a:cs typeface="B Jadid" pitchFamily="2" charset="-78"/>
            </a:endParaRPr>
          </a:p>
        </p:txBody>
      </p:sp>
      <p:sp>
        <p:nvSpPr>
          <p:cNvPr id="26627" name="Rectangle 3"/>
          <p:cNvSpPr>
            <a:spLocks noGrp="1" noRot="1" noChangeArrowheads="1"/>
          </p:cNvSpPr>
          <p:nvPr>
            <p:ph type="body" idx="1"/>
          </p:nvPr>
        </p:nvSpPr>
        <p:spPr>
          <a:xfrm>
            <a:off x="611188" y="1628775"/>
            <a:ext cx="8229600" cy="4530725"/>
          </a:xfrm>
        </p:spPr>
        <p:txBody>
          <a:bodyPr/>
          <a:lstStyle/>
          <a:p>
            <a:pPr algn="r">
              <a:buFont typeface="Wingdings" pitchFamily="2" charset="2"/>
              <a:buNone/>
            </a:pPr>
            <a:r>
              <a:rPr lang="fa-IR" sz="3000">
                <a:cs typeface="B Koodak" pitchFamily="2" charset="-78"/>
              </a:rPr>
              <a:t>فاز رویشی قارچ از میسلیوم آغاز می گردد.</a:t>
            </a:r>
          </a:p>
          <a:p>
            <a:pPr algn="r">
              <a:buFont typeface="Wingdings" pitchFamily="2" charset="2"/>
              <a:buNone/>
            </a:pPr>
            <a:r>
              <a:rPr lang="fa-IR" sz="3000">
                <a:cs typeface="B Koodak" pitchFamily="2" charset="-78"/>
              </a:rPr>
              <a:t>میسلیوم قسمت اصلی قارچ را تشکیل می دهد و از رشته هایی بنام هیف تشکیل شده است .مسیلیوم قارچ در نتیجه نمو بازیددوسپور و ایجاد میسیلیوم تک هسته ای اولیه است که بلا فاصله با الحاق دو رشته هیف رویشی ، میسلیوم دو هسته ای ثانوده بوجود می آید.</a:t>
            </a:r>
          </a:p>
          <a:p>
            <a:pPr algn="r">
              <a:buFont typeface="Wingdings" pitchFamily="2" charset="2"/>
              <a:buNone/>
            </a:pPr>
            <a:r>
              <a:rPr lang="fa-IR" sz="3000">
                <a:cs typeface="B Koodak" pitchFamily="2" charset="-78"/>
              </a:rPr>
              <a:t>زمانی که رشد میسلیوم ثانویه کامل شد میسلیوم نوع سوم تشکیل می شود و بافت پیچیده ای از میسلیوم ها را بوجود می آورد که بر روی آن بازیدیوکارپ طاهر می شود.</a:t>
            </a:r>
          </a:p>
          <a:p>
            <a:pPr algn="r">
              <a:buFont typeface="Wingdings" pitchFamily="2" charset="2"/>
              <a:buNone/>
            </a:pPr>
            <a:endParaRPr lang="en-US" sz="3700">
              <a:cs typeface="B Lotus" pitchFamily="2" charset="-78"/>
            </a:endParaRPr>
          </a:p>
        </p:txBody>
      </p:sp>
    </p:spTree>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Rot="1" noChangeArrowheads="1"/>
          </p:cNvSpPr>
          <p:nvPr>
            <p:ph type="title"/>
          </p:nvPr>
        </p:nvSpPr>
        <p:spPr>
          <a:xfrm>
            <a:off x="755650" y="2205038"/>
            <a:ext cx="7958138" cy="358775"/>
          </a:xfrm>
        </p:spPr>
        <p:txBody>
          <a:bodyPr/>
          <a:lstStyle/>
          <a:p>
            <a:pPr algn="r"/>
            <a:r>
              <a:rPr lang="fa-IR" sz="3800">
                <a:cs typeface="B Jadid" pitchFamily="2" charset="-78"/>
              </a:rPr>
              <a:t>طول عمر میسلیوم ها</a:t>
            </a:r>
            <a:r>
              <a:rPr lang="fa-IR" sz="4500">
                <a:cs typeface="B Jadid" pitchFamily="2" charset="-78"/>
              </a:rPr>
              <a:t> :</a:t>
            </a:r>
            <a:r>
              <a:rPr lang="fa-IR" sz="4000"/>
              <a:t/>
            </a:r>
            <a:br>
              <a:rPr lang="fa-IR" sz="4000"/>
            </a:br>
            <a:r>
              <a:rPr lang="fa-IR" sz="4000"/>
              <a:t/>
            </a:r>
            <a:br>
              <a:rPr lang="fa-IR" sz="4000"/>
            </a:br>
            <a:endParaRPr lang="en-US" sz="4000"/>
          </a:p>
        </p:txBody>
      </p:sp>
      <p:sp>
        <p:nvSpPr>
          <p:cNvPr id="29699" name="Rectangle 3"/>
          <p:cNvSpPr>
            <a:spLocks noGrp="1" noRot="1" noChangeArrowheads="1"/>
          </p:cNvSpPr>
          <p:nvPr>
            <p:ph type="body" idx="1"/>
          </p:nvPr>
        </p:nvSpPr>
        <p:spPr>
          <a:xfrm>
            <a:off x="457200" y="1700213"/>
            <a:ext cx="8291513" cy="4430712"/>
          </a:xfrm>
        </p:spPr>
        <p:txBody>
          <a:bodyPr/>
          <a:lstStyle/>
          <a:p>
            <a:pPr algn="r">
              <a:buFont typeface="Wingdings" pitchFamily="2" charset="2"/>
              <a:buNone/>
            </a:pPr>
            <a:endParaRPr lang="fa-IR">
              <a:cs typeface="B Koodak" pitchFamily="2" charset="-78"/>
            </a:endParaRPr>
          </a:p>
          <a:p>
            <a:pPr algn="r">
              <a:buFont typeface="Wingdings" pitchFamily="2" charset="2"/>
              <a:buNone/>
            </a:pPr>
            <a:r>
              <a:rPr lang="fa-IR">
                <a:cs typeface="B Koodak" pitchFamily="2" charset="-78"/>
              </a:rPr>
              <a:t>عمر میسلیوم اولیه در طبیعت بسیار کوتاه بوده و چنانچه به عللی دو هسته ای نشود به زودی از بین می رود.</a:t>
            </a:r>
          </a:p>
          <a:p>
            <a:pPr algn="r">
              <a:buFont typeface="Wingdings" pitchFamily="2" charset="2"/>
              <a:buNone/>
            </a:pPr>
            <a:r>
              <a:rPr lang="fa-IR">
                <a:cs typeface="B Koodak" pitchFamily="2" charset="-78"/>
              </a:rPr>
              <a:t>بعکس طول عمر میسلیوم دو هسته ای به حدی است که سالیان دراز زنده مانده و متوالیا، </a:t>
            </a:r>
            <a:r>
              <a:rPr lang="fa-IR" sz="4100">
                <a:cs typeface="B Koodak" pitchFamily="2" charset="-78"/>
              </a:rPr>
              <a:t>قارچ بوجود می آورند.</a:t>
            </a:r>
          </a:p>
          <a:p>
            <a:pPr algn="r">
              <a:buFont typeface="Wingdings" pitchFamily="2" charset="2"/>
              <a:buNone/>
            </a:pPr>
            <a:endParaRPr lang="fa-IR" sz="3400">
              <a:cs typeface="B Koodak" pitchFamily="2" charset="-78"/>
            </a:endParaRPr>
          </a:p>
          <a:p>
            <a:pPr algn="r">
              <a:buFont typeface="Wingdings" pitchFamily="2" charset="2"/>
              <a:buNone/>
            </a:pPr>
            <a:endParaRPr lang="en-US" sz="3400">
              <a:cs typeface="B Arshia" pitchFamily="2" charset="-78"/>
            </a:endParaRPr>
          </a:p>
        </p:txBody>
      </p:sp>
    </p:spTree>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8" name="Rectangle 8"/>
          <p:cNvSpPr>
            <a:spLocks noGrp="1" noRot="1" noChangeArrowheads="1"/>
          </p:cNvSpPr>
          <p:nvPr>
            <p:ph type="title"/>
          </p:nvPr>
        </p:nvSpPr>
        <p:spPr/>
        <p:txBody>
          <a:bodyPr/>
          <a:lstStyle/>
          <a:p>
            <a:pPr algn="r"/>
            <a:r>
              <a:rPr lang="fa-IR" sz="4500">
                <a:cs typeface="B Jadid" pitchFamily="2" charset="-78"/>
              </a:rPr>
              <a:t>ساختمان کلاهک:</a:t>
            </a:r>
            <a:endParaRPr lang="en-US" sz="4500">
              <a:cs typeface="B Jadid" pitchFamily="2" charset="-78"/>
            </a:endParaRPr>
          </a:p>
        </p:txBody>
      </p:sp>
      <p:sp>
        <p:nvSpPr>
          <p:cNvPr id="30729" name="Rectangle 9"/>
          <p:cNvSpPr>
            <a:spLocks noGrp="1" noRot="1" noChangeArrowheads="1"/>
          </p:cNvSpPr>
          <p:nvPr>
            <p:ph type="body" idx="1"/>
          </p:nvPr>
        </p:nvSpPr>
        <p:spPr/>
        <p:txBody>
          <a:bodyPr/>
          <a:lstStyle/>
          <a:p>
            <a:pPr algn="r">
              <a:buFont typeface="Wingdings" pitchFamily="2" charset="2"/>
              <a:buNone/>
            </a:pPr>
            <a:r>
              <a:rPr lang="fa-IR">
                <a:cs typeface="B Koodak" pitchFamily="2" charset="-78"/>
              </a:rPr>
              <a:t>کلاهک قارچ نیز از هیف تشکیل گردیده، لیکن با تغییر شکل به بافت گوشت قارچ را تشکیل می دهد.</a:t>
            </a:r>
          </a:p>
          <a:p>
            <a:pPr algn="r">
              <a:buFont typeface="Wingdings" pitchFamily="2" charset="2"/>
              <a:buNone/>
            </a:pPr>
            <a:r>
              <a:rPr lang="fa-IR">
                <a:cs typeface="B Koodak" pitchFamily="2" charset="-78"/>
              </a:rPr>
              <a:t>قارچ شامل کلاهک و ساقه می باشد.</a:t>
            </a:r>
          </a:p>
          <a:p>
            <a:pPr algn="r">
              <a:buFont typeface="Wingdings" pitchFamily="2" charset="2"/>
              <a:buNone/>
            </a:pPr>
            <a:r>
              <a:rPr lang="fa-IR">
                <a:cs typeface="B Koodak" pitchFamily="2" charset="-78"/>
              </a:rPr>
              <a:t>در زیر کلاهک،تیغه های حاوی اسپور قرار گرفته است . </a:t>
            </a:r>
          </a:p>
          <a:p>
            <a:pPr algn="r">
              <a:buFont typeface="Wingdings" pitchFamily="2" charset="2"/>
              <a:buNone/>
            </a:pPr>
            <a:r>
              <a:rPr lang="fa-IR">
                <a:cs typeface="B Koodak" pitchFamily="2" charset="-78"/>
              </a:rPr>
              <a:t>لامل ها که همان تیغه یا ژیل هستند ،در سطح داخل بازیدیوکارپ به شکل قطعات نازک باریک یا پهن بطور شعاعی محیط خارجی کلاهک را به ساقه متصل می کنند.</a:t>
            </a:r>
            <a:endParaRPr lang="en-US">
              <a:cs typeface="B Koodak" pitchFamily="2" charset="-78"/>
            </a:endParaRPr>
          </a:p>
        </p:txBody>
      </p:sp>
    </p:spTree>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Rot="1" noChangeArrowheads="1"/>
          </p:cNvSpPr>
          <p:nvPr>
            <p:ph type="title"/>
          </p:nvPr>
        </p:nvSpPr>
        <p:spPr/>
        <p:txBody>
          <a:bodyPr/>
          <a:lstStyle/>
          <a:p>
            <a:pPr algn="r"/>
            <a:r>
              <a:rPr lang="fa-IR" sz="4500">
                <a:cs typeface="B Jadid" pitchFamily="2" charset="-78"/>
              </a:rPr>
              <a:t>تراما :</a:t>
            </a:r>
            <a:endParaRPr lang="en-US" sz="4500">
              <a:cs typeface="B Jadid" pitchFamily="2" charset="-78"/>
            </a:endParaRPr>
          </a:p>
        </p:txBody>
      </p:sp>
      <p:sp>
        <p:nvSpPr>
          <p:cNvPr id="34819"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به بافت داخلی قارچ می گویند که معمولا از سلول های طویل تشکیل شده است.</a:t>
            </a:r>
          </a:p>
          <a:p>
            <a:pPr algn="r">
              <a:buFont typeface="Wingdings" pitchFamily="2" charset="2"/>
              <a:buNone/>
            </a:pPr>
            <a:r>
              <a:rPr lang="fa-IR">
                <a:cs typeface="B Koodak" pitchFamily="2" charset="-78"/>
              </a:rPr>
              <a:t>در سطح تراما که غالبا لبه ودو طرف تیغه ها را می پوشاند لایه هیمنیوم قرارمی گیرد.بر روی این لایه است که بازیدیم ها در نزدیکی یکدیگر تشکیل می شوند. </a:t>
            </a:r>
          </a:p>
          <a:p>
            <a:pPr algn="r">
              <a:buFont typeface="Wingdings" pitchFamily="2" charset="2"/>
              <a:buNone/>
            </a:pPr>
            <a:r>
              <a:rPr lang="fa-IR">
                <a:cs typeface="B Koodak" pitchFamily="2" charset="-78"/>
              </a:rPr>
              <a:t>هر یک از بازیدیم ها معمولا شامل 4 اسپور می باشند که با فشار از پایه خود جدا شده ،تحت تاثیر نیروی جاذبه در زیر کلاهک می افتند ، وبا جریان هوا روی هم انباشته شده و لایه رنگینی بنام اسپور پرینت بوجود می آورند.</a:t>
            </a:r>
            <a:endParaRPr lang="en-US">
              <a:cs typeface="B Koodak" pitchFamily="2" charset="-78"/>
            </a:endParaRPr>
          </a:p>
        </p:txBody>
      </p:sp>
    </p:spTree>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Rot="1" noChangeArrowheads="1"/>
          </p:cNvSpPr>
          <p:nvPr>
            <p:ph type="title"/>
          </p:nvPr>
        </p:nvSpPr>
        <p:spPr>
          <a:xfrm>
            <a:off x="457200" y="244475"/>
            <a:ext cx="8385175" cy="1243013"/>
          </a:xfrm>
        </p:spPr>
        <p:txBody>
          <a:bodyPr/>
          <a:lstStyle/>
          <a:p>
            <a:pPr algn="r"/>
            <a:r>
              <a:rPr lang="fa-IR" sz="4500">
                <a:cs typeface="B Jadid" pitchFamily="2" charset="-78"/>
              </a:rPr>
              <a:t>کلیدهای تشخیص گونه ها و جنس های آگاریکالها :</a:t>
            </a:r>
            <a:endParaRPr lang="en-US" sz="4500">
              <a:cs typeface="B Jadid" pitchFamily="2" charset="-78"/>
            </a:endParaRPr>
          </a:p>
        </p:txBody>
      </p:sp>
      <p:sp>
        <p:nvSpPr>
          <p:cNvPr id="35843" name="Rectangle 3"/>
          <p:cNvSpPr>
            <a:spLocks noGrp="1" noRot="1" noChangeArrowheads="1"/>
          </p:cNvSpPr>
          <p:nvPr>
            <p:ph type="body" idx="1"/>
          </p:nvPr>
        </p:nvSpPr>
        <p:spPr/>
        <p:txBody>
          <a:bodyPr/>
          <a:lstStyle/>
          <a:p>
            <a:pPr algn="r">
              <a:buFont typeface="Wingdings" pitchFamily="2" charset="2"/>
              <a:buNone/>
            </a:pPr>
            <a:endParaRPr lang="fa-IR">
              <a:cs typeface="B Koodak" pitchFamily="2" charset="-78"/>
            </a:endParaRPr>
          </a:p>
          <a:p>
            <a:pPr algn="r">
              <a:buFont typeface="Wingdings" pitchFamily="2" charset="2"/>
              <a:buNone/>
            </a:pPr>
            <a:r>
              <a:rPr lang="fa-IR">
                <a:cs typeface="B Koodak" pitchFamily="2" charset="-78"/>
              </a:rPr>
              <a:t>امتداد یافتن لبه داخل تبغه ها که به ساقه متصل است تا فاصله ای به طرف پایین ساقه .</a:t>
            </a:r>
          </a:p>
          <a:p>
            <a:pPr algn="r">
              <a:buFont typeface="Wingdings" pitchFamily="2" charset="2"/>
              <a:buNone/>
            </a:pPr>
            <a:r>
              <a:rPr lang="fa-IR">
                <a:cs typeface="B Koodak" pitchFamily="2" charset="-78"/>
              </a:rPr>
              <a:t>آزاد بودن و امتداد نیافتن ژیل ها به طرف ساقه .</a:t>
            </a:r>
          </a:p>
          <a:p>
            <a:pPr algn="r">
              <a:buFont typeface="Wingdings" pitchFamily="2" charset="2"/>
              <a:buNone/>
            </a:pPr>
            <a:r>
              <a:rPr lang="fa-IR">
                <a:cs typeface="B Koodak" pitchFamily="2" charset="-78"/>
              </a:rPr>
              <a:t>دارا بودن حلقه مجزا بر روی پایه .</a:t>
            </a:r>
          </a:p>
          <a:p>
            <a:pPr algn="r">
              <a:buFont typeface="Wingdings" pitchFamily="2" charset="2"/>
              <a:buNone/>
            </a:pPr>
            <a:r>
              <a:rPr lang="fa-IR">
                <a:cs typeface="B Koodak" pitchFamily="2" charset="-78"/>
              </a:rPr>
              <a:t>رنگ اسپورها نیز از دیگر صفات مشخصه جنس آگریکوس است.</a:t>
            </a:r>
            <a:endParaRPr lang="en-US">
              <a:cs typeface="B Koodak" pitchFamily="2" charset="-78"/>
            </a:endParaRPr>
          </a:p>
        </p:txBody>
      </p:sp>
    </p:spTree>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Rot="1" noChangeArrowheads="1"/>
          </p:cNvSpPr>
          <p:nvPr>
            <p:ph type="title"/>
          </p:nvPr>
        </p:nvSpPr>
        <p:spPr/>
        <p:txBody>
          <a:bodyPr/>
          <a:lstStyle/>
          <a:p>
            <a:pPr algn="r"/>
            <a:r>
              <a:rPr lang="fa-IR" sz="4500">
                <a:cs typeface="B Jadid" pitchFamily="2" charset="-78"/>
              </a:rPr>
              <a:t>تشکیل قارچ از میسلیوم :</a:t>
            </a:r>
            <a:endParaRPr lang="en-US" sz="4500">
              <a:cs typeface="B Jadid" pitchFamily="2" charset="-78"/>
            </a:endParaRPr>
          </a:p>
        </p:txBody>
      </p:sp>
      <p:sp>
        <p:nvSpPr>
          <p:cNvPr id="36867"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گره کوچکی مشتق از سلول های هیف رشد کرده و جسم کروی یا بیضوی بوجود می آورند که دکمه نامیده میشود.</a:t>
            </a:r>
          </a:p>
          <a:p>
            <a:pPr algn="r">
              <a:buFont typeface="Wingdings" pitchFamily="2" charset="2"/>
              <a:buNone/>
            </a:pPr>
            <a:r>
              <a:rPr lang="fa-IR">
                <a:cs typeface="B Koodak" pitchFamily="2" charset="-78"/>
              </a:rPr>
              <a:t>پس می توان گفت :</a:t>
            </a:r>
          </a:p>
          <a:p>
            <a:pPr algn="r">
              <a:buFont typeface="Wingdings" pitchFamily="2" charset="2"/>
              <a:buNone/>
            </a:pPr>
            <a:r>
              <a:rPr lang="fa-IR">
                <a:cs typeface="B Koodak" pitchFamily="2" charset="-78"/>
              </a:rPr>
              <a:t>قارچ نوعی گیاه است که تندام غیر جنسی آن ، بنام میسلیوم یا ریسه ، اغلب به چشم نمی آید.</a:t>
            </a:r>
          </a:p>
          <a:p>
            <a:pPr algn="r">
              <a:buFont typeface="Wingdings" pitchFamily="2" charset="2"/>
              <a:buNone/>
            </a:pPr>
            <a:r>
              <a:rPr lang="fa-IR">
                <a:cs typeface="B Koodak" pitchFamily="2" charset="-78"/>
              </a:rPr>
              <a:t>آنچه بعنوان قارچ می شناسیم، یعنی مجموع کلاهک و پایه ، در واقع فقط دستگاه تولید مثل این گیاه است.</a:t>
            </a:r>
          </a:p>
          <a:p>
            <a:pPr algn="r">
              <a:buFont typeface="Wingdings" pitchFamily="2" charset="2"/>
              <a:buNone/>
            </a:pPr>
            <a:r>
              <a:rPr lang="en-US"/>
              <a:t> </a:t>
            </a:r>
          </a:p>
        </p:txBody>
      </p:sp>
    </p:spTree>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Rot="1" noChangeArrowheads="1"/>
          </p:cNvSpPr>
          <p:nvPr>
            <p:ph type="title"/>
          </p:nvPr>
        </p:nvSpPr>
        <p:spPr/>
        <p:txBody>
          <a:bodyPr/>
          <a:lstStyle/>
          <a:p>
            <a:pPr algn="r"/>
            <a:r>
              <a:rPr lang="fa-IR">
                <a:cs typeface="B Jadid" pitchFamily="2" charset="-78"/>
              </a:rPr>
              <a:t>طبقه بندی قارچ ها :</a:t>
            </a:r>
            <a:endParaRPr lang="en-US">
              <a:cs typeface="B Jadid" pitchFamily="2" charset="-78"/>
            </a:endParaRPr>
          </a:p>
        </p:txBody>
      </p:sp>
      <p:sp>
        <p:nvSpPr>
          <p:cNvPr id="27651" name="Rectangle 3"/>
          <p:cNvSpPr>
            <a:spLocks noGrp="1" noRot="1" noChangeArrowheads="1"/>
          </p:cNvSpPr>
          <p:nvPr>
            <p:ph type="body" idx="1"/>
          </p:nvPr>
        </p:nvSpPr>
        <p:spPr/>
        <p:txBody>
          <a:bodyPr/>
          <a:lstStyle/>
          <a:p>
            <a:pPr algn="r">
              <a:buFont typeface="Wingdings" pitchFamily="2" charset="2"/>
              <a:buNone/>
            </a:pPr>
            <a:r>
              <a:rPr lang="fa-IR"/>
              <a:t>قارچ ها را می توان از ابعاد مختلف طبقه بندی نمود. </a:t>
            </a:r>
            <a:endParaRPr lang="en-US"/>
          </a:p>
        </p:txBody>
      </p:sp>
    </p:spTree>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Rot="1" noChangeArrowheads="1"/>
          </p:cNvSpPr>
          <p:nvPr>
            <p:ph type="title"/>
          </p:nvPr>
        </p:nvSpPr>
        <p:spPr/>
        <p:txBody>
          <a:bodyPr/>
          <a:lstStyle/>
          <a:p>
            <a:pPr algn="r"/>
            <a:r>
              <a:rPr lang="fa-IR" sz="4900"/>
              <a:t>طیقه بندی بر اساس اندازه اندام زایشی :</a:t>
            </a:r>
            <a:endParaRPr lang="en-US" sz="4900"/>
          </a:p>
        </p:txBody>
      </p:sp>
      <p:sp>
        <p:nvSpPr>
          <p:cNvPr id="45059" name="Rectangle 3"/>
          <p:cNvSpPr>
            <a:spLocks noGrp="1" noRot="1" noChangeArrowheads="1"/>
          </p:cNvSpPr>
          <p:nvPr>
            <p:ph type="body" idx="1"/>
          </p:nvPr>
        </p:nvSpPr>
        <p:spPr/>
        <p:txBody>
          <a:bodyPr/>
          <a:lstStyle/>
          <a:p>
            <a:pPr algn="r">
              <a:buFont typeface="Wingdings" pitchFamily="2" charset="2"/>
              <a:buNone/>
            </a:pPr>
            <a:r>
              <a:rPr lang="fa-IR">
                <a:solidFill>
                  <a:schemeClr val="hlink"/>
                </a:solidFill>
              </a:rPr>
              <a:t>1- قارچ های میکروسکپی</a:t>
            </a:r>
          </a:p>
          <a:p>
            <a:pPr algn="r">
              <a:buFont typeface="Wingdings" pitchFamily="2" charset="2"/>
              <a:buNone/>
            </a:pPr>
            <a:r>
              <a:rPr lang="fa-IR"/>
              <a:t>قابل مشاهده با چشم غیر مسلح نیستند. </a:t>
            </a:r>
          </a:p>
          <a:p>
            <a:pPr algn="r">
              <a:buFont typeface="Wingdings" pitchFamily="2" charset="2"/>
              <a:buNone/>
            </a:pPr>
            <a:r>
              <a:rPr lang="fa-IR"/>
              <a:t>مانند انواع کپک ها و مخمر ها</a:t>
            </a:r>
          </a:p>
          <a:p>
            <a:pPr algn="r">
              <a:buFont typeface="Wingdings" pitchFamily="2" charset="2"/>
              <a:buNone/>
            </a:pPr>
            <a:r>
              <a:rPr lang="fa-IR">
                <a:solidFill>
                  <a:schemeClr val="hlink"/>
                </a:solidFill>
              </a:rPr>
              <a:t>2- قارچ های ماکروسکپی</a:t>
            </a:r>
          </a:p>
          <a:p>
            <a:pPr algn="r">
              <a:buFont typeface="Wingdings" pitchFamily="2" charset="2"/>
              <a:buNone/>
            </a:pPr>
            <a:r>
              <a:rPr lang="fa-IR"/>
              <a:t>در مراحلی از زندگی خود با چشم غیر مسلح قابل مشاهده اند.</a:t>
            </a:r>
          </a:p>
          <a:p>
            <a:pPr algn="r">
              <a:buFont typeface="Wingdings" pitchFamily="2" charset="2"/>
              <a:buNone/>
            </a:pPr>
            <a:r>
              <a:rPr lang="fa-IR"/>
              <a:t>مانند انواع قارچ های کلاهک دار</a:t>
            </a:r>
          </a:p>
          <a:p>
            <a:pPr algn="r">
              <a:buFont typeface="Wingdings" pitchFamily="2" charset="2"/>
              <a:buNone/>
            </a:pPr>
            <a:endParaRPr lang="en-US"/>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rrowheads="1"/>
          </p:cNvSpPr>
          <p:nvPr>
            <p:ph type="title"/>
          </p:nvPr>
        </p:nvSpPr>
        <p:spPr/>
        <p:txBody>
          <a:bodyPr/>
          <a:lstStyle/>
          <a:p>
            <a:pPr algn="r"/>
            <a:r>
              <a:rPr lang="fa-IR" sz="5300">
                <a:cs typeface="B Jadid" pitchFamily="2" charset="-78"/>
              </a:rPr>
              <a:t>طبقه بندی بر اساس نوع بستر رویش</a:t>
            </a:r>
            <a:endParaRPr lang="en-US" sz="5300">
              <a:cs typeface="B Jadid" pitchFamily="2" charset="-78"/>
            </a:endParaRPr>
          </a:p>
        </p:txBody>
      </p:sp>
      <p:sp>
        <p:nvSpPr>
          <p:cNvPr id="46083" name="Rectangle 3"/>
          <p:cNvSpPr>
            <a:spLocks noGrp="1" noRot="1" noChangeArrowheads="1"/>
          </p:cNvSpPr>
          <p:nvPr>
            <p:ph type="body" idx="1"/>
          </p:nvPr>
        </p:nvSpPr>
        <p:spPr/>
        <p:txBody>
          <a:bodyPr/>
          <a:lstStyle/>
          <a:p>
            <a:pPr algn="r">
              <a:lnSpc>
                <a:spcPct val="90000"/>
              </a:lnSpc>
              <a:buFont typeface="Wingdings" pitchFamily="2" charset="2"/>
              <a:buNone/>
            </a:pPr>
            <a:r>
              <a:rPr lang="fa-IR" sz="2800">
                <a:solidFill>
                  <a:schemeClr val="hlink"/>
                </a:solidFill>
                <a:cs typeface="B Koodak" pitchFamily="2" charset="-78"/>
              </a:rPr>
              <a:t>1- قارچ های چوب رست</a:t>
            </a:r>
            <a:r>
              <a:rPr lang="fa-IR" sz="2800">
                <a:cs typeface="B Koodak" pitchFamily="2" charset="-78"/>
              </a:rPr>
              <a:t> </a:t>
            </a:r>
          </a:p>
          <a:p>
            <a:pPr algn="r">
              <a:lnSpc>
                <a:spcPct val="90000"/>
              </a:lnSpc>
              <a:buFont typeface="Wingdings" pitchFamily="2" charset="2"/>
              <a:buNone/>
            </a:pPr>
            <a:r>
              <a:rPr lang="fa-IR" sz="2100">
                <a:cs typeface="B Koodak" pitchFamily="2" charset="-78"/>
              </a:rPr>
              <a:t>قارچ هایی هستند که بر روی بستر هایی از سلولز و لیگنین رشد می کنند . </a:t>
            </a:r>
          </a:p>
          <a:p>
            <a:pPr algn="r">
              <a:lnSpc>
                <a:spcPct val="90000"/>
              </a:lnSpc>
              <a:buFont typeface="Wingdings" pitchFamily="2" charset="2"/>
              <a:buNone/>
            </a:pPr>
            <a:r>
              <a:rPr lang="fa-IR" sz="2100">
                <a:cs typeface="B Koodak" pitchFamily="2" charset="-78"/>
              </a:rPr>
              <a:t>مانند:آریکولاریا، پلئوروتوس، شیتاکه</a:t>
            </a:r>
          </a:p>
          <a:p>
            <a:pPr algn="r">
              <a:lnSpc>
                <a:spcPct val="90000"/>
              </a:lnSpc>
              <a:buFont typeface="Wingdings" pitchFamily="2" charset="2"/>
              <a:buNone/>
            </a:pPr>
            <a:r>
              <a:rPr lang="fa-IR" sz="2800">
                <a:solidFill>
                  <a:schemeClr val="hlink"/>
                </a:solidFill>
                <a:cs typeface="B Koodak" pitchFamily="2" charset="-78"/>
              </a:rPr>
              <a:t>2- قارچ های کودرست</a:t>
            </a:r>
            <a:r>
              <a:rPr lang="fa-IR" sz="2800">
                <a:cs typeface="B Koodak" pitchFamily="2" charset="-78"/>
              </a:rPr>
              <a:t> </a:t>
            </a:r>
          </a:p>
          <a:p>
            <a:pPr algn="r">
              <a:lnSpc>
                <a:spcPct val="90000"/>
              </a:lnSpc>
              <a:buFont typeface="Wingdings" pitchFamily="2" charset="2"/>
              <a:buNone/>
            </a:pPr>
            <a:r>
              <a:rPr lang="fa-IR" sz="2100">
                <a:cs typeface="B Koodak" pitchFamily="2" charset="-78"/>
              </a:rPr>
              <a:t>بر روی بستر های حاوی کود حیوانی که بصورت کمپوست درآمده اند رشد می کنند.مانند انواع قارچ های دکمه ای</a:t>
            </a:r>
          </a:p>
          <a:p>
            <a:pPr algn="r">
              <a:lnSpc>
                <a:spcPct val="90000"/>
              </a:lnSpc>
              <a:buFont typeface="Wingdings" pitchFamily="2" charset="2"/>
              <a:buNone/>
            </a:pPr>
            <a:r>
              <a:rPr lang="fa-IR" sz="3000">
                <a:solidFill>
                  <a:schemeClr val="hlink"/>
                </a:solidFill>
                <a:cs typeface="B Koodak" pitchFamily="2" charset="-78"/>
              </a:rPr>
              <a:t>3- قارچ های روینده بر روی بقایای بستر کشت قارچ های دیگر</a:t>
            </a:r>
          </a:p>
          <a:p>
            <a:pPr algn="r">
              <a:lnSpc>
                <a:spcPct val="90000"/>
              </a:lnSpc>
              <a:buFont typeface="Wingdings" pitchFamily="2" charset="2"/>
              <a:buNone/>
            </a:pPr>
            <a:r>
              <a:rPr lang="fa-IR" sz="2100">
                <a:cs typeface="B Koodak" pitchFamily="2" charset="-78"/>
              </a:rPr>
              <a:t>بر روی بقایای حاصل ازکمپوستهای مصرف شده سایرقارچ ها مانند قارچ دکمه ای رشد می کنند. مانند کوپر ینوس ولپیستا نودا</a:t>
            </a:r>
            <a:endParaRPr lang="en-US" sz="2100">
              <a:cs typeface="B Koodak" pitchFamily="2" charset="-78"/>
            </a:endParaRPr>
          </a:p>
        </p:txBody>
      </p:sp>
    </p:spTree>
  </p:cSld>
  <p:clrMapOvr>
    <a:masterClrMapping/>
  </p:clrMapOvr>
  <p:transition spd="med"/>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7" name="Rectangle 9"/>
          <p:cNvSpPr>
            <a:spLocks noGrp="1" noRot="1" noChangeArrowheads="1"/>
          </p:cNvSpPr>
          <p:nvPr>
            <p:ph type="title"/>
          </p:nvPr>
        </p:nvSpPr>
        <p:spPr/>
        <p:txBody>
          <a:bodyPr/>
          <a:lstStyle/>
          <a:p>
            <a:pPr algn="r"/>
            <a:r>
              <a:rPr lang="fa-IR" sz="4500">
                <a:cs typeface="B Jadid" pitchFamily="2" charset="-78"/>
              </a:rPr>
              <a:t>طبقه بندی قارچ ها بر اساس شکل تغذیه ای</a:t>
            </a:r>
            <a:endParaRPr lang="en-US" sz="4500">
              <a:cs typeface="B Jadid" pitchFamily="2" charset="-78"/>
            </a:endParaRPr>
          </a:p>
        </p:txBody>
      </p:sp>
      <p:sp>
        <p:nvSpPr>
          <p:cNvPr id="48141" name="Rectangle 13"/>
          <p:cNvSpPr>
            <a:spLocks noGrp="1" noRot="1" noChangeArrowheads="1"/>
          </p:cNvSpPr>
          <p:nvPr>
            <p:ph type="body" idx="1"/>
          </p:nvPr>
        </p:nvSpPr>
        <p:spPr>
          <a:xfrm>
            <a:off x="468313" y="1484313"/>
            <a:ext cx="8229600" cy="4864100"/>
          </a:xfrm>
        </p:spPr>
        <p:txBody>
          <a:bodyPr/>
          <a:lstStyle/>
          <a:p>
            <a:pPr algn="r">
              <a:lnSpc>
                <a:spcPct val="80000"/>
              </a:lnSpc>
              <a:buFont typeface="Wingdings" pitchFamily="2" charset="2"/>
              <a:buNone/>
            </a:pPr>
            <a:r>
              <a:rPr lang="fa-IR" sz="3400">
                <a:solidFill>
                  <a:schemeClr val="hlink"/>
                </a:solidFill>
                <a:cs typeface="B Koodak" pitchFamily="2" charset="-78"/>
              </a:rPr>
              <a:t>1- قارچ های خوراکی- داروئی</a:t>
            </a:r>
          </a:p>
          <a:p>
            <a:pPr algn="r">
              <a:lnSpc>
                <a:spcPct val="80000"/>
              </a:lnSpc>
              <a:buFont typeface="Wingdings" pitchFamily="2" charset="2"/>
              <a:buNone/>
            </a:pPr>
            <a:r>
              <a:rPr lang="fa-IR" sz="2600">
                <a:cs typeface="B Koodak" pitchFamily="2" charset="-78"/>
              </a:rPr>
              <a:t>مانند : قارچ های صدفی، دکمه ای ،شیتاکه، ولواریلاو</a:t>
            </a:r>
          </a:p>
          <a:p>
            <a:pPr algn="r">
              <a:lnSpc>
                <a:spcPct val="80000"/>
              </a:lnSpc>
              <a:buFont typeface="Wingdings" pitchFamily="2" charset="2"/>
              <a:buNone/>
            </a:pPr>
            <a:r>
              <a:rPr lang="fa-IR" sz="3400">
                <a:solidFill>
                  <a:schemeClr val="hlink"/>
                </a:solidFill>
                <a:cs typeface="B Koodak" pitchFamily="2" charset="-78"/>
              </a:rPr>
              <a:t>2- قارچ های داروئی</a:t>
            </a:r>
          </a:p>
          <a:p>
            <a:pPr algn="r">
              <a:lnSpc>
                <a:spcPct val="80000"/>
              </a:lnSpc>
              <a:buFont typeface="Wingdings" pitchFamily="2" charset="2"/>
              <a:buNone/>
            </a:pPr>
            <a:r>
              <a:rPr lang="fa-IR" sz="2600">
                <a:cs typeface="B Koodak" pitchFamily="2" charset="-78"/>
              </a:rPr>
              <a:t>بعلت دارا بودن نوعی بافت خاصیت خوراکی ندارند ،ولی عصاره آنها خواص داروئی دارد.مانند :گنودرمالوسیدیم</a:t>
            </a:r>
          </a:p>
          <a:p>
            <a:pPr algn="r">
              <a:lnSpc>
                <a:spcPct val="80000"/>
              </a:lnSpc>
              <a:buFont typeface="Wingdings" pitchFamily="2" charset="2"/>
              <a:buNone/>
            </a:pPr>
            <a:r>
              <a:rPr lang="fa-IR" sz="3400">
                <a:solidFill>
                  <a:schemeClr val="hlink"/>
                </a:solidFill>
                <a:cs typeface="B Koodak" pitchFamily="2" charset="-78"/>
              </a:rPr>
              <a:t>3- قارچ های غیر خوراکی</a:t>
            </a:r>
          </a:p>
          <a:p>
            <a:pPr algn="r">
              <a:lnSpc>
                <a:spcPct val="80000"/>
              </a:lnSpc>
              <a:buFont typeface="Wingdings" pitchFamily="2" charset="2"/>
              <a:buNone/>
            </a:pPr>
            <a:r>
              <a:rPr lang="fa-IR" sz="2600">
                <a:cs typeface="B Koodak" pitchFamily="2" charset="-78"/>
              </a:rPr>
              <a:t>قارچ هائی که نه خاصیت خوراکی دارند و نه سمی هستند مانند : قارچ های جنگلی</a:t>
            </a:r>
          </a:p>
          <a:p>
            <a:pPr algn="r">
              <a:lnSpc>
                <a:spcPct val="80000"/>
              </a:lnSpc>
              <a:buFont typeface="Wingdings" pitchFamily="2" charset="2"/>
              <a:buNone/>
            </a:pPr>
            <a:r>
              <a:rPr lang="fa-IR" sz="3400">
                <a:solidFill>
                  <a:schemeClr val="hlink"/>
                </a:solidFill>
                <a:cs typeface="B Koodak" pitchFamily="2" charset="-78"/>
              </a:rPr>
              <a:t>4- قارچ های سمی</a:t>
            </a:r>
          </a:p>
          <a:p>
            <a:pPr algn="r">
              <a:lnSpc>
                <a:spcPct val="80000"/>
              </a:lnSpc>
              <a:buFont typeface="Wingdings" pitchFamily="2" charset="2"/>
              <a:buNone/>
            </a:pPr>
            <a:r>
              <a:rPr lang="fa-IR" sz="2400">
                <a:cs typeface="B Koodak" pitchFamily="2" charset="-78"/>
              </a:rPr>
              <a:t>این قارچ ها بعلت دارا بودن مواد خاصی در بافت خود خاصیت سمی داشته و قابل مصرف نیستند. باعث ایجاد مسمومیت و در نهایت مرگ میشود.مانند : آمانتیای سفید یا قرمز</a:t>
            </a:r>
          </a:p>
          <a:p>
            <a:pPr algn="r">
              <a:lnSpc>
                <a:spcPct val="80000"/>
              </a:lnSpc>
              <a:buFont typeface="Wingdings" pitchFamily="2" charset="2"/>
              <a:buNone/>
            </a:pPr>
            <a:endParaRPr lang="en-US" sz="2400">
              <a:cs typeface="B Koodak" pitchFamily="2" charset="-78"/>
            </a:endParaRPr>
          </a:p>
        </p:txBody>
      </p:sp>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3" name="Rectangle 5"/>
          <p:cNvSpPr>
            <a:spLocks noGrp="1" noRot="1" noChangeArrowheads="1"/>
          </p:cNvSpPr>
          <p:nvPr>
            <p:ph type="title"/>
          </p:nvPr>
        </p:nvSpPr>
        <p:spPr/>
        <p:txBody>
          <a:bodyPr/>
          <a:lstStyle/>
          <a:p>
            <a:pPr algn="r"/>
            <a:r>
              <a:rPr lang="fa-IR" sz="5300">
                <a:cs typeface="B Jadid" pitchFamily="2" charset="-78"/>
              </a:rPr>
              <a:t>بر اساس</a:t>
            </a:r>
            <a:endParaRPr lang="en-US" sz="5300">
              <a:cs typeface="B Jadid" pitchFamily="2" charset="-78"/>
            </a:endParaRPr>
          </a:p>
        </p:txBody>
      </p:sp>
      <p:sp>
        <p:nvSpPr>
          <p:cNvPr id="58371" name="Rectangle 3"/>
          <p:cNvSpPr>
            <a:spLocks noGrp="1" noRot="1" noChangeArrowheads="1"/>
          </p:cNvSpPr>
          <p:nvPr>
            <p:ph type="subTitle" idx="4294967295"/>
          </p:nvPr>
        </p:nvSpPr>
        <p:spPr>
          <a:xfrm>
            <a:off x="0" y="2060575"/>
            <a:ext cx="8101013" cy="1873250"/>
          </a:xfrm>
        </p:spPr>
        <p:txBody>
          <a:bodyPr/>
          <a:lstStyle/>
          <a:p>
            <a:pPr marL="0" indent="0" algn="r">
              <a:buFont typeface="Wingdings" pitchFamily="2" charset="2"/>
              <a:buNone/>
            </a:pPr>
            <a:r>
              <a:rPr lang="fa-IR" sz="6800">
                <a:solidFill>
                  <a:schemeClr val="hlink"/>
                </a:solidFill>
                <a:cs typeface="B Jadid" pitchFamily="2" charset="-78"/>
              </a:rPr>
              <a:t>اکولوژی</a:t>
            </a:r>
            <a:endParaRPr lang="en-US" sz="6800">
              <a:solidFill>
                <a:schemeClr val="hlink"/>
              </a:solidFill>
              <a:cs typeface="B Jadid" pitchFamily="2" charset="-78"/>
            </a:endParaRPr>
          </a:p>
        </p:txBody>
      </p:sp>
    </p:spTree>
  </p:cSld>
  <p:clrMapOvr>
    <a:masterClrMapping/>
  </p:clrMapOvr>
  <p:transitio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Rot="1" noChangeArrowheads="1"/>
          </p:cNvSpPr>
          <p:nvPr>
            <p:ph type="title"/>
          </p:nvPr>
        </p:nvSpPr>
        <p:spPr/>
        <p:txBody>
          <a:bodyPr/>
          <a:lstStyle/>
          <a:p>
            <a:pPr algn="r"/>
            <a:r>
              <a:rPr lang="fa-IR" sz="4500">
                <a:cs typeface="B Jadid" pitchFamily="2" charset="-78"/>
              </a:rPr>
              <a:t>قارچ های انگل :</a:t>
            </a:r>
            <a:endParaRPr lang="en-US" sz="4500">
              <a:cs typeface="B Jadid" pitchFamily="2" charset="-78"/>
            </a:endParaRPr>
          </a:p>
        </p:txBody>
      </p:sp>
      <p:sp>
        <p:nvSpPr>
          <p:cNvPr id="65539" name="Rectangle 3"/>
          <p:cNvSpPr>
            <a:spLocks noGrp="1" noRot="1" noChangeArrowheads="1"/>
          </p:cNvSpPr>
          <p:nvPr>
            <p:ph type="body" idx="1"/>
          </p:nvPr>
        </p:nvSpPr>
        <p:spPr/>
        <p:txBody>
          <a:bodyPr/>
          <a:lstStyle/>
          <a:p>
            <a:pPr algn="r">
              <a:lnSpc>
                <a:spcPct val="90000"/>
              </a:lnSpc>
              <a:buFont typeface="Wingdings" pitchFamily="2" charset="2"/>
              <a:buNone/>
            </a:pPr>
            <a:r>
              <a:rPr lang="fa-IR" sz="2800">
                <a:cs typeface="B Koodak" pitchFamily="2" charset="-78"/>
              </a:rPr>
              <a:t>این قارچ ها مواد مغذی خود را از مواد گیاهی زنده تامین می کنند و باعث آسیب رساندن به آنها می شوند.</a:t>
            </a:r>
          </a:p>
          <a:p>
            <a:pPr algn="r">
              <a:lnSpc>
                <a:spcPct val="90000"/>
              </a:lnSpc>
              <a:buFont typeface="Wingdings" pitchFamily="2" charset="2"/>
              <a:buNone/>
            </a:pPr>
            <a:r>
              <a:rPr lang="fa-IR" sz="2800">
                <a:cs typeface="B Koodak" pitchFamily="2" charset="-78"/>
              </a:rPr>
              <a:t>گونه های میکروسکوپی و بیماریزای آنها اغلب مورد توجه بسیاری از کشاورزان و باغداران هستند چون موجب وارد آمدن خسارت به محصولات کشاورزی شده وعملکرد محصولات را کاهش می دهد.</a:t>
            </a:r>
          </a:p>
          <a:p>
            <a:pPr algn="r">
              <a:lnSpc>
                <a:spcPct val="90000"/>
              </a:lnSpc>
              <a:buFont typeface="Wingdings" pitchFamily="2" charset="2"/>
              <a:buNone/>
            </a:pPr>
            <a:r>
              <a:rPr lang="fa-IR" sz="2800">
                <a:cs typeface="B Koodak" pitchFamily="2" charset="-78"/>
              </a:rPr>
              <a:t>قارچ های انگل شامل :</a:t>
            </a:r>
          </a:p>
          <a:p>
            <a:pPr algn="r">
              <a:lnSpc>
                <a:spcPct val="90000"/>
              </a:lnSpc>
              <a:buFont typeface="Wingdings" pitchFamily="2" charset="2"/>
              <a:buNone/>
            </a:pPr>
            <a:r>
              <a:rPr lang="fa-IR" sz="2800">
                <a:cs typeface="B Koodak" pitchFamily="2" charset="-78"/>
              </a:rPr>
              <a:t>1- انگل های اجباری................. مانند: قارچ های عسلک</a:t>
            </a:r>
          </a:p>
          <a:p>
            <a:pPr algn="r">
              <a:lnSpc>
                <a:spcPct val="90000"/>
              </a:lnSpc>
              <a:buFont typeface="Wingdings" pitchFamily="2" charset="2"/>
              <a:buNone/>
            </a:pPr>
            <a:r>
              <a:rPr lang="fa-IR" sz="2800">
                <a:cs typeface="B Koodak" pitchFamily="2" charset="-78"/>
              </a:rPr>
              <a:t>2- انگل های اختیاری................ مانند : قارچ های شاه صدف</a:t>
            </a:r>
            <a:endParaRPr lang="en-US" sz="2800">
              <a:cs typeface="B Koodak" pitchFamily="2" charset="-78"/>
            </a:endParaRPr>
          </a:p>
        </p:txBody>
      </p:sp>
    </p:spTree>
  </p:cSld>
  <p:clrMapOvr>
    <a:masterClrMapping/>
  </p:clrMapOvr>
  <p:transitio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1" name="Rectangle 5"/>
          <p:cNvSpPr>
            <a:spLocks noGrp="1" noRot="1" noChangeArrowheads="1"/>
          </p:cNvSpPr>
          <p:nvPr>
            <p:ph type="title"/>
          </p:nvPr>
        </p:nvSpPr>
        <p:spPr/>
        <p:txBody>
          <a:bodyPr/>
          <a:lstStyle/>
          <a:p>
            <a:pPr algn="r"/>
            <a:r>
              <a:rPr lang="fa-IR" sz="5300">
                <a:cs typeface="B Jadid" pitchFamily="2" charset="-78"/>
              </a:rPr>
              <a:t>قارچ های مایکوریز یا همزیست</a:t>
            </a:r>
            <a:endParaRPr lang="en-US" sz="5300">
              <a:cs typeface="B Jadid" pitchFamily="2" charset="-78"/>
            </a:endParaRPr>
          </a:p>
        </p:txBody>
      </p:sp>
      <p:sp>
        <p:nvSpPr>
          <p:cNvPr id="9222" name="Rectangle 6"/>
          <p:cNvSpPr>
            <a:spLocks noGrp="1" noRot="1" noChangeArrowheads="1"/>
          </p:cNvSpPr>
          <p:nvPr>
            <p:ph type="body" idx="1"/>
          </p:nvPr>
        </p:nvSpPr>
        <p:spPr/>
        <p:txBody>
          <a:bodyPr/>
          <a:lstStyle/>
          <a:p>
            <a:pPr algn="r">
              <a:buFont typeface="Wingdings" pitchFamily="2" charset="2"/>
              <a:buNone/>
            </a:pPr>
            <a:r>
              <a:rPr lang="fa-IR"/>
              <a:t>قارچ هایی که با یکسری موجودات زنده دیگر زندگی همزیستی دارند و از این همزیستی هر دو سود می برند.</a:t>
            </a:r>
          </a:p>
          <a:p>
            <a:pPr algn="r">
              <a:buFont typeface="Wingdings" pitchFamily="2" charset="2"/>
              <a:buNone/>
            </a:pPr>
            <a:r>
              <a:rPr lang="fa-IR"/>
              <a:t>از جمله این قارچ ها، قارچ هایی که با موریانه زندگی می کنند ، یا قارچ هایی که با ریشه درختان در خاک زندگی میکنند.</a:t>
            </a:r>
          </a:p>
          <a:p>
            <a:pPr algn="r">
              <a:buFont typeface="Wingdings" pitchFamily="2" charset="2"/>
              <a:buNone/>
            </a:pPr>
            <a:r>
              <a:rPr lang="fa-IR"/>
              <a:t>مانند : دنبلان کوهی  </a:t>
            </a:r>
            <a:endParaRPr lang="en-US"/>
          </a:p>
        </p:txBody>
      </p:sp>
    </p:spTree>
  </p:cSld>
  <p:clrMapOvr>
    <a:masterClrMapping/>
  </p:clrMapOvr>
  <p:transition spd="med"/>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Rot="1" noChangeArrowheads="1"/>
          </p:cNvSpPr>
          <p:nvPr>
            <p:ph type="title"/>
          </p:nvPr>
        </p:nvSpPr>
        <p:spPr/>
        <p:txBody>
          <a:bodyPr/>
          <a:lstStyle/>
          <a:p>
            <a:pPr algn="r"/>
            <a:r>
              <a:rPr lang="fa-IR">
                <a:cs typeface="B Jadid" pitchFamily="2" charset="-78"/>
              </a:rPr>
              <a:t>نیاز های غذایی قارچ خوراکی</a:t>
            </a:r>
            <a:endParaRPr lang="en-US">
              <a:cs typeface="B Jadid" pitchFamily="2" charset="-78"/>
            </a:endParaRPr>
          </a:p>
        </p:txBody>
      </p:sp>
      <p:sp>
        <p:nvSpPr>
          <p:cNvPr id="67587" name="Rectangle 3"/>
          <p:cNvSpPr>
            <a:spLocks noGrp="1" noRot="1" noChangeArrowheads="1"/>
          </p:cNvSpPr>
          <p:nvPr>
            <p:ph type="body" idx="1"/>
          </p:nvPr>
        </p:nvSpPr>
        <p:spPr/>
        <p:txBody>
          <a:bodyPr/>
          <a:lstStyle/>
          <a:p>
            <a:pPr algn="r">
              <a:lnSpc>
                <a:spcPct val="90000"/>
              </a:lnSpc>
              <a:buFont typeface="Wingdings" pitchFamily="2" charset="2"/>
              <a:buNone/>
            </a:pPr>
            <a:r>
              <a:rPr lang="fa-IR" sz="2500">
                <a:cs typeface="B Koodak" pitchFamily="2" charset="-78"/>
              </a:rPr>
              <a:t>قارچ در یک دوره رشدی به ترکیبات کربن دار، مواد ازته، مواد معدنی و مواد تحریک کننده رشد نیاز  دارد.</a:t>
            </a:r>
          </a:p>
          <a:p>
            <a:pPr algn="r">
              <a:lnSpc>
                <a:spcPct val="90000"/>
              </a:lnSpc>
              <a:buFont typeface="Wingdings" pitchFamily="2" charset="2"/>
              <a:buNone/>
            </a:pPr>
            <a:r>
              <a:rPr lang="fa-IR" sz="2500">
                <a:cs typeface="B Koodak" pitchFamily="2" charset="-78"/>
              </a:rPr>
              <a:t>منابعی که می تواند نیازهای فوق را براورده کند بدین ترتیب است:</a:t>
            </a:r>
          </a:p>
          <a:p>
            <a:pPr algn="r">
              <a:lnSpc>
                <a:spcPct val="90000"/>
              </a:lnSpc>
              <a:buFont typeface="Wingdings" pitchFamily="2" charset="2"/>
              <a:buNone/>
            </a:pPr>
            <a:r>
              <a:rPr lang="fa-IR" sz="2500">
                <a:cs typeface="B Koodak" pitchFamily="2" charset="-78"/>
              </a:rPr>
              <a:t>منابع مناسب برای ترکیبات کربن دارمواد ناشی از تجزیه سلولز و همی سلولز می باشد.</a:t>
            </a:r>
          </a:p>
          <a:p>
            <a:pPr algn="r">
              <a:lnSpc>
                <a:spcPct val="90000"/>
              </a:lnSpc>
              <a:buFont typeface="Wingdings" pitchFamily="2" charset="2"/>
              <a:buNone/>
            </a:pPr>
            <a:r>
              <a:rPr lang="fa-IR" sz="2500">
                <a:cs typeface="B Koodak" pitchFamily="2" charset="-78"/>
              </a:rPr>
              <a:t>منابع مناسب برای ترکیبات شامل اوره،گروهی از ترکیبات آمونیوم و بسیاری از اسید های امینه مانند آسپارژین،الانین و گلسین می باشد.</a:t>
            </a:r>
          </a:p>
          <a:p>
            <a:pPr algn="r">
              <a:lnSpc>
                <a:spcPct val="90000"/>
              </a:lnSpc>
              <a:buFont typeface="Wingdings" pitchFamily="2" charset="2"/>
              <a:buNone/>
            </a:pPr>
            <a:r>
              <a:rPr lang="fa-IR" sz="2500">
                <a:cs typeface="B Koodak" pitchFamily="2" charset="-78"/>
              </a:rPr>
              <a:t>املاح کلسیم ،پتاسیم و منیزیم در حد مطلوب برای رشد مسیلیوم نیاز است.</a:t>
            </a:r>
          </a:p>
          <a:p>
            <a:pPr algn="r">
              <a:lnSpc>
                <a:spcPct val="90000"/>
              </a:lnSpc>
              <a:buFont typeface="Wingdings" pitchFamily="2" charset="2"/>
              <a:buNone/>
            </a:pPr>
            <a:r>
              <a:rPr lang="fa-IR" sz="2500">
                <a:cs typeface="B Koodak" pitchFamily="2" charset="-78"/>
              </a:rPr>
              <a:t>مواد تحریک کننده رشد عبارتند از:اندل استیک اسید، نمک های اسید های چرب اولئیک ولینولئیک ، و اسید های آلانین ، متیونین و پرومین</a:t>
            </a:r>
            <a:r>
              <a:rPr lang="fa-IR" sz="2100">
                <a:cs typeface="B Koodak" pitchFamily="2" charset="-78"/>
              </a:rPr>
              <a:t> .</a:t>
            </a:r>
          </a:p>
          <a:p>
            <a:pPr algn="r">
              <a:lnSpc>
                <a:spcPct val="90000"/>
              </a:lnSpc>
              <a:buFont typeface="Wingdings" pitchFamily="2" charset="2"/>
              <a:buNone/>
            </a:pPr>
            <a:endParaRPr lang="en-US" sz="2100">
              <a:cs typeface="B Koodak" pitchFamily="2" charset="-78"/>
            </a:endParaRPr>
          </a:p>
        </p:txBody>
      </p:sp>
    </p:spTree>
  </p:cSld>
  <p:clrMapOvr>
    <a:masterClrMapping/>
  </p:clrMapOvr>
  <p:transitio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4" name="Rectangle 6"/>
          <p:cNvSpPr>
            <a:spLocks noGrp="1" noRot="1" noChangeArrowheads="1"/>
          </p:cNvSpPr>
          <p:nvPr>
            <p:ph type="title"/>
          </p:nvPr>
        </p:nvSpPr>
        <p:spPr/>
        <p:txBody>
          <a:bodyPr/>
          <a:lstStyle/>
          <a:p>
            <a:pPr algn="r"/>
            <a:r>
              <a:rPr lang="fa-IR">
                <a:cs typeface="B Jadid" pitchFamily="2" charset="-78"/>
              </a:rPr>
              <a:t>ارزش غذایی قارچ های خوراکی</a:t>
            </a:r>
            <a:r>
              <a:rPr lang="fa-IR"/>
              <a:t> </a:t>
            </a:r>
            <a:endParaRPr lang="en-US"/>
          </a:p>
        </p:txBody>
      </p:sp>
      <p:sp>
        <p:nvSpPr>
          <p:cNvPr id="68615" name="Rectangle 7"/>
          <p:cNvSpPr>
            <a:spLocks noGrp="1" noRot="1" noChangeArrowheads="1"/>
          </p:cNvSpPr>
          <p:nvPr>
            <p:ph type="body" idx="1"/>
          </p:nvPr>
        </p:nvSpPr>
        <p:spPr/>
        <p:txBody>
          <a:bodyPr/>
          <a:lstStyle/>
          <a:p>
            <a:pPr algn="r">
              <a:buFont typeface="Wingdings" pitchFamily="2" charset="2"/>
              <a:buNone/>
            </a:pPr>
            <a:r>
              <a:rPr lang="fa-IR">
                <a:cs typeface="B Koodak" pitchFamily="2" charset="-78"/>
              </a:rPr>
              <a:t>قارچ های خوراکی در شمار بزرگترین و ارزشمندترین منابع طبیعی هستند که می توانند در مدت زمان کوتاه از مواد با ارزش غذایی کم ، موادی با ارزش غذایی بالا تولید کنند.</a:t>
            </a:r>
          </a:p>
          <a:p>
            <a:pPr algn="r">
              <a:buFont typeface="Wingdings" pitchFamily="2" charset="2"/>
              <a:buNone/>
            </a:pPr>
            <a:endParaRPr lang="fa-IR">
              <a:cs typeface="B Koodak" pitchFamily="2" charset="-78"/>
            </a:endParaRPr>
          </a:p>
          <a:p>
            <a:pPr algn="r">
              <a:buFont typeface="Wingdings" pitchFamily="2" charset="2"/>
              <a:buNone/>
            </a:pPr>
            <a:r>
              <a:rPr lang="fa-IR">
                <a:cs typeface="B Koodak" pitchFamily="2" charset="-78"/>
              </a:rPr>
              <a:t>بامحدود شدن زمین های قابل کشت وعملکرد زمین های کشاورزی در تولید مواد غذایی بخصوص مواد پروتئینی، قارچ های خوراکی می توانند جایگاه خود را  بیابند</a:t>
            </a:r>
            <a:r>
              <a:rPr lang="fa-IR"/>
              <a:t>.</a:t>
            </a:r>
          </a:p>
          <a:p>
            <a:pPr algn="r">
              <a:buFont typeface="Wingdings" pitchFamily="2" charset="2"/>
              <a:buNone/>
            </a:pPr>
            <a:endParaRPr lang="en-US"/>
          </a:p>
        </p:txBody>
      </p:sp>
    </p:spTree>
  </p:cSld>
  <p:clrMapOvr>
    <a:masterClrMapping/>
  </p:clrMapOvr>
  <p:transitio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rrowheads="1"/>
          </p:cNvSpPr>
          <p:nvPr>
            <p:ph type="title"/>
          </p:nvPr>
        </p:nvSpPr>
        <p:spPr/>
        <p:txBody>
          <a:bodyPr/>
          <a:lstStyle/>
          <a:p>
            <a:pPr algn="r"/>
            <a:r>
              <a:rPr lang="fa-IR">
                <a:cs typeface="B Jadid" pitchFamily="2" charset="-78"/>
              </a:rPr>
              <a:t>بررسی ارزش غذایی محصولات مختلف</a:t>
            </a:r>
            <a:endParaRPr lang="en-US">
              <a:cs typeface="B Jadid" pitchFamily="2" charset="-78"/>
            </a:endParaRPr>
          </a:p>
        </p:txBody>
      </p:sp>
      <p:sp>
        <p:nvSpPr>
          <p:cNvPr id="82947" name="Rectangle 3"/>
          <p:cNvSpPr>
            <a:spLocks noGrp="1" noRot="1" noChangeArrowheads="1"/>
          </p:cNvSpPr>
          <p:nvPr>
            <p:ph type="body" idx="1"/>
          </p:nvPr>
        </p:nvSpPr>
        <p:spPr/>
        <p:txBody>
          <a:bodyPr/>
          <a:lstStyle/>
          <a:p>
            <a:pPr algn="r">
              <a:lnSpc>
                <a:spcPct val="90000"/>
              </a:lnSpc>
              <a:buFont typeface="Wingdings" pitchFamily="2" charset="2"/>
              <a:buNone/>
            </a:pPr>
            <a:r>
              <a:rPr lang="fa-IR">
                <a:cs typeface="B Koodak" pitchFamily="2" charset="-78"/>
              </a:rPr>
              <a:t>بر اساس مطالعات انجام شده توسط کووک، از هر هکتار زمین طی یک دوره تولید، فقط 78 کیلوگرم پرتئین حیوانی(گوشت قرمز) و 678 کیلوگرم پروتئین آبزیان (ماهی و میگو)بدست می آید.</a:t>
            </a:r>
          </a:p>
          <a:p>
            <a:pPr algn="r">
              <a:lnSpc>
                <a:spcPct val="90000"/>
              </a:lnSpc>
              <a:buFont typeface="Wingdings" pitchFamily="2" charset="2"/>
              <a:buNone/>
            </a:pPr>
            <a:r>
              <a:rPr lang="fa-IR">
                <a:cs typeface="B Koodak" pitchFamily="2" charset="-78"/>
              </a:rPr>
              <a:t>این در حالی است که، از هر هکتار زمین با احتساب قابلیت بهره گیری از حجم،در پرورش قارچ های خوراکی ،65   هزار کیلو گرم پروتئین قارچی در سطح راندمان جهانی و 14 تا 21 هزار کیلو گرم با راندمان تولید در ایران بدست می آید.</a:t>
            </a:r>
          </a:p>
          <a:p>
            <a:pPr algn="r">
              <a:lnSpc>
                <a:spcPct val="90000"/>
              </a:lnSpc>
              <a:buFont typeface="Wingdings" pitchFamily="2" charset="2"/>
              <a:buNone/>
            </a:pPr>
            <a:endParaRPr lang="fa-IR">
              <a:cs typeface="B Koodak" pitchFamily="2" charset="-78"/>
            </a:endParaRPr>
          </a:p>
          <a:p>
            <a:pPr algn="r">
              <a:lnSpc>
                <a:spcPct val="90000"/>
              </a:lnSpc>
              <a:buFont typeface="Wingdings" pitchFamily="2" charset="2"/>
              <a:buNone/>
            </a:pPr>
            <a:endParaRPr lang="en-US">
              <a:cs typeface="B Koodak" pitchFamily="2" charset="-78"/>
            </a:endParaRPr>
          </a:p>
        </p:txBody>
      </p:sp>
    </p:spTree>
  </p:cSld>
  <p:clrMapOvr>
    <a:masterClrMapping/>
  </p:clrMapOvr>
  <p:transitio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Rot="1" noChangeArrowheads="1"/>
          </p:cNvSpPr>
          <p:nvPr>
            <p:ph type="title"/>
          </p:nvPr>
        </p:nvSpPr>
        <p:spPr/>
        <p:txBody>
          <a:bodyPr/>
          <a:lstStyle/>
          <a:p>
            <a:pPr algn="r"/>
            <a:r>
              <a:rPr lang="fa-IR">
                <a:cs typeface="B Jadid" pitchFamily="2" charset="-78"/>
              </a:rPr>
              <a:t>چرا تولید قارچ خوراکی از لحاظ اقتصادی بسیار مهم است ؟</a:t>
            </a:r>
            <a:endParaRPr lang="en-US">
              <a:cs typeface="B Jadid" pitchFamily="2" charset="-78"/>
            </a:endParaRPr>
          </a:p>
        </p:txBody>
      </p:sp>
      <p:sp>
        <p:nvSpPr>
          <p:cNvPr id="84995"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چون ،اولا:اصولا تولید پروتئین بسیار گران است .</a:t>
            </a:r>
          </a:p>
          <a:p>
            <a:pPr algn="r">
              <a:buFont typeface="Wingdings" pitchFamily="2" charset="2"/>
              <a:buNone/>
            </a:pPr>
            <a:r>
              <a:rPr lang="fa-IR">
                <a:cs typeface="B Koodak" pitchFamily="2" charset="-78"/>
              </a:rPr>
              <a:t>ثانیا: راندمان تولید بالا و دوره کشت کوتاه قارچ های خوراکی، دال بر جنبه اقتصادی بسیار مهم آن است.</a:t>
            </a:r>
          </a:p>
          <a:p>
            <a:pPr algn="r">
              <a:buFont typeface="Wingdings" pitchFamily="2" charset="2"/>
              <a:buNone/>
            </a:pPr>
            <a:endParaRPr lang="fa-IR">
              <a:cs typeface="B Koodak" pitchFamily="2" charset="-78"/>
            </a:endParaRPr>
          </a:p>
          <a:p>
            <a:pPr algn="r">
              <a:buFont typeface="Wingdings" pitchFamily="2" charset="2"/>
              <a:buNone/>
            </a:pPr>
            <a:r>
              <a:rPr lang="fa-IR">
                <a:cs typeface="B Koodak" pitchFamily="2" charset="-78"/>
              </a:rPr>
              <a:t>محصولی غنی از پروتئین ، کلسیم و اسید های امینه ضروری است.</a:t>
            </a:r>
            <a:endParaRPr lang="en-US">
              <a:cs typeface="B Koodak" pitchFamily="2" charset="-78"/>
            </a:endParaRPr>
          </a:p>
        </p:txBody>
      </p:sp>
    </p:spTree>
  </p:cSld>
  <p:clrMapOvr>
    <a:masterClrMapping/>
  </p:clrMapOvr>
  <p:transitio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Rot="1" noChangeArrowheads="1"/>
          </p:cNvSpPr>
          <p:nvPr>
            <p:ph type="title"/>
          </p:nvPr>
        </p:nvSpPr>
        <p:spPr/>
        <p:txBody>
          <a:bodyPr/>
          <a:lstStyle/>
          <a:p>
            <a:pPr algn="r"/>
            <a:r>
              <a:rPr lang="fa-IR">
                <a:cs typeface="B Jadid" pitchFamily="2" charset="-78"/>
              </a:rPr>
              <a:t>میزان مواد غذایی قارچ </a:t>
            </a:r>
            <a:endParaRPr lang="en-US">
              <a:cs typeface="B Jadid" pitchFamily="2" charset="-78"/>
            </a:endParaRPr>
          </a:p>
        </p:txBody>
      </p:sp>
      <p:sp>
        <p:nvSpPr>
          <p:cNvPr id="86019" name="Rectangle 3"/>
          <p:cNvSpPr>
            <a:spLocks noGrp="1" noRot="1" noChangeArrowheads="1"/>
          </p:cNvSpPr>
          <p:nvPr>
            <p:ph type="body" idx="1"/>
          </p:nvPr>
        </p:nvSpPr>
        <p:spPr/>
        <p:txBody>
          <a:bodyPr/>
          <a:lstStyle/>
          <a:p>
            <a:pPr algn="r">
              <a:lnSpc>
                <a:spcPct val="90000"/>
              </a:lnSpc>
              <a:buFont typeface="Wingdings" pitchFamily="2" charset="2"/>
              <a:buNone/>
            </a:pPr>
            <a:r>
              <a:rPr lang="fa-IR" sz="2800">
                <a:cs typeface="B Koodak" pitchFamily="2" charset="-78"/>
              </a:rPr>
              <a:t>الف )میزان پروتئین قارچ صدفی حدود 22 تا 27 درصد وزن خشک و 3 تا 4 درصد وزن ترآن است.</a:t>
            </a:r>
          </a:p>
          <a:p>
            <a:pPr algn="r">
              <a:lnSpc>
                <a:spcPct val="90000"/>
              </a:lnSpc>
              <a:buFont typeface="Wingdings" pitchFamily="2" charset="2"/>
              <a:buNone/>
            </a:pPr>
            <a:endParaRPr lang="fa-IR" sz="2800">
              <a:cs typeface="B Koodak" pitchFamily="2" charset="-78"/>
            </a:endParaRPr>
          </a:p>
          <a:p>
            <a:pPr algn="r">
              <a:lnSpc>
                <a:spcPct val="90000"/>
              </a:lnSpc>
              <a:buFont typeface="Wingdings" pitchFamily="2" charset="2"/>
              <a:buNone/>
            </a:pPr>
            <a:r>
              <a:rPr lang="fa-IR" sz="2800">
                <a:cs typeface="B Koodak" pitchFamily="2" charset="-78"/>
              </a:rPr>
              <a:t>ب )میزان چربی موجود در قارچ 1درصد وزن خشک و1/0 تا 3/0درصد وزن تر می باشد، که این چربی شامل اسید های چرب ضروری و غیر اشباع است.</a:t>
            </a:r>
          </a:p>
          <a:p>
            <a:pPr algn="r">
              <a:lnSpc>
                <a:spcPct val="90000"/>
              </a:lnSpc>
              <a:buFont typeface="Wingdings" pitchFamily="2" charset="2"/>
              <a:buNone/>
            </a:pPr>
            <a:endParaRPr lang="fa-IR" sz="2800">
              <a:cs typeface="B Koodak" pitchFamily="2" charset="-78"/>
            </a:endParaRPr>
          </a:p>
          <a:p>
            <a:pPr algn="r">
              <a:lnSpc>
                <a:spcPct val="90000"/>
              </a:lnSpc>
              <a:buFont typeface="Wingdings" pitchFamily="2" charset="2"/>
              <a:buNone/>
            </a:pPr>
            <a:r>
              <a:rPr lang="fa-IR" sz="2800">
                <a:cs typeface="B Koodak" pitchFamily="2" charset="-78"/>
              </a:rPr>
              <a:t>ج )میزان املاح در قارچ ها 1درصد وزن تر آن می باشد، که شامل پتاسیم ، فسفر،مس،آهن و مقداری کلسیم است.</a:t>
            </a:r>
            <a:r>
              <a:rPr lang="fa-IR" sz="2800"/>
              <a:t> </a:t>
            </a:r>
            <a:endParaRPr lang="en-US" sz="2800"/>
          </a:p>
        </p:txBody>
      </p:sp>
    </p:spTree>
  </p:cSld>
  <p:clrMapOvr>
    <a:masterClrMapping/>
  </p:clrMapOvr>
  <p:transitio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Rot="1" noChangeArrowheads="1"/>
          </p:cNvSpPr>
          <p:nvPr>
            <p:ph type="title"/>
          </p:nvPr>
        </p:nvSpPr>
        <p:spPr/>
        <p:txBody>
          <a:bodyPr/>
          <a:lstStyle/>
          <a:p>
            <a:pPr algn="r"/>
            <a:r>
              <a:rPr lang="fa-IR">
                <a:cs typeface="B Jadid" pitchFamily="2" charset="-78"/>
              </a:rPr>
              <a:t>ویتامین های موجود در قارچ</a:t>
            </a:r>
            <a:endParaRPr lang="en-US">
              <a:cs typeface="B Jadid" pitchFamily="2" charset="-78"/>
            </a:endParaRPr>
          </a:p>
        </p:txBody>
      </p:sp>
      <p:sp>
        <p:nvSpPr>
          <p:cNvPr id="87043" name="Rectangle 3"/>
          <p:cNvSpPr>
            <a:spLocks noGrp="1" noRot="1" noChangeArrowheads="1"/>
          </p:cNvSpPr>
          <p:nvPr>
            <p:ph type="body" idx="1"/>
          </p:nvPr>
        </p:nvSpPr>
        <p:spPr/>
        <p:txBody>
          <a:bodyPr/>
          <a:lstStyle/>
          <a:p>
            <a:pPr algn="r">
              <a:buFont typeface="Wingdings" pitchFamily="2" charset="2"/>
              <a:buNone/>
            </a:pPr>
            <a:r>
              <a:rPr lang="fa-IR"/>
              <a:t>ویتامین های ارزشمندی از گروه شامل </a:t>
            </a:r>
            <a:endParaRPr lang="en-US"/>
          </a:p>
        </p:txBody>
      </p:sp>
    </p:spTree>
  </p:cSld>
  <p:clrMapOvr>
    <a:masterClrMapping/>
  </p:clrMapOvr>
  <p:transitio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Rot="1" noChangeArrowheads="1"/>
          </p:cNvSpPr>
          <p:nvPr>
            <p:ph type="title"/>
          </p:nvPr>
        </p:nvSpPr>
        <p:spPr/>
        <p:txBody>
          <a:bodyPr/>
          <a:lstStyle/>
          <a:p>
            <a:pPr algn="r"/>
            <a:r>
              <a:rPr lang="fa-IR" sz="4500">
                <a:cs typeface="B Jadid" pitchFamily="2" charset="-78"/>
              </a:rPr>
              <a:t>ویژگی قارچ ها در مقایسه با جلبکها و مخمرها</a:t>
            </a:r>
            <a:endParaRPr lang="en-US" sz="4500">
              <a:cs typeface="B Jadid" pitchFamily="2" charset="-78"/>
            </a:endParaRPr>
          </a:p>
        </p:txBody>
      </p:sp>
      <p:sp>
        <p:nvSpPr>
          <p:cNvPr id="88067"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قارچ ها این قابلیت را دارند که با فعالیت آنزیمی خود از مواد با ارزش غذایی کم ،نظیر کاه و کلش، ماده غذایی با ارزش بالا ترتهیه کند.</a:t>
            </a:r>
          </a:p>
          <a:p>
            <a:pPr algn="r">
              <a:buFont typeface="Wingdings" pitchFamily="2" charset="2"/>
              <a:buNone/>
            </a:pPr>
            <a:endParaRPr lang="fa-IR">
              <a:cs typeface="B Koodak" pitchFamily="2" charset="-78"/>
            </a:endParaRPr>
          </a:p>
          <a:p>
            <a:pPr algn="r">
              <a:buFont typeface="Wingdings" pitchFamily="2" charset="2"/>
              <a:buNone/>
            </a:pPr>
            <a:r>
              <a:rPr lang="fa-IR">
                <a:cs typeface="B Koodak" pitchFamily="2" charset="-78"/>
              </a:rPr>
              <a:t>که در مقایسه با تولید پروتئین تک یاخنه ای که توسط مخمر ها و جلبکها هم می توان آنرا تولید نموده، تجهیزات گرات قیمتی برای تولید پروتئین نیاز نیست.</a:t>
            </a:r>
            <a:endParaRPr lang="en-US">
              <a:cs typeface="B Koodak" pitchFamily="2" charset="-78"/>
            </a:endParaRPr>
          </a:p>
        </p:txBody>
      </p:sp>
    </p:spTree>
  </p:cSld>
  <p:clrMapOvr>
    <a:masterClrMapping/>
  </p:clrMapOvr>
  <p:transitio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Rot="1" noChangeArrowheads="1"/>
          </p:cNvSpPr>
          <p:nvPr>
            <p:ph type="title"/>
          </p:nvPr>
        </p:nvSpPr>
        <p:spPr/>
        <p:txBody>
          <a:bodyPr/>
          <a:lstStyle/>
          <a:p>
            <a:pPr algn="r"/>
            <a:r>
              <a:rPr lang="fa-IR" sz="5300">
                <a:cs typeface="B Jadid" pitchFamily="2" charset="-78"/>
              </a:rPr>
              <a:t>چرخه زندگی قارچ</a:t>
            </a:r>
            <a:endParaRPr lang="en-US" sz="5300">
              <a:cs typeface="B Jadid" pitchFamily="2" charset="-78"/>
            </a:endParaRPr>
          </a:p>
        </p:txBody>
      </p:sp>
      <p:sp>
        <p:nvSpPr>
          <p:cNvPr id="89091" name="Rectangle 3"/>
          <p:cNvSpPr>
            <a:spLocks noGrp="1" noRot="1" noChangeArrowheads="1"/>
          </p:cNvSpPr>
          <p:nvPr>
            <p:ph type="body" idx="1"/>
          </p:nvPr>
        </p:nvSpPr>
        <p:spPr/>
        <p:txBody>
          <a:bodyPr/>
          <a:lstStyle/>
          <a:p>
            <a:pPr algn="r">
              <a:lnSpc>
                <a:spcPct val="90000"/>
              </a:lnSpc>
              <a:buFont typeface="Wingdings" pitchFamily="2" charset="2"/>
              <a:buNone/>
            </a:pPr>
            <a:r>
              <a:rPr lang="fa-IR" sz="2800">
                <a:cs typeface="B Koodak" pitchFamily="2" charset="-78"/>
              </a:rPr>
              <a:t>کشت قارچ بهترین راه برای مشاهده چرخه زندگی آن است.</a:t>
            </a:r>
          </a:p>
          <a:p>
            <a:pPr algn="r">
              <a:lnSpc>
                <a:spcPct val="90000"/>
              </a:lnSpc>
              <a:buFont typeface="Wingdings" pitchFamily="2" charset="2"/>
              <a:buNone/>
            </a:pPr>
            <a:r>
              <a:rPr lang="fa-IR" sz="2800">
                <a:cs typeface="B Koodak" pitchFamily="2" charset="-78"/>
              </a:rPr>
              <a:t>چرخه زندگی قارچ با پخش شدن اسپور ها آغاز می شود،که با قرار گرفتن اسپور در شرایط محیطی مناسب و فراهم بودن فاکتور های مناسب جهت رشد شروع به رشد می کند.</a:t>
            </a:r>
          </a:p>
          <a:p>
            <a:pPr algn="r">
              <a:lnSpc>
                <a:spcPct val="90000"/>
              </a:lnSpc>
              <a:buFont typeface="Wingdings" pitchFamily="2" charset="2"/>
              <a:buNone/>
            </a:pPr>
            <a:r>
              <a:rPr lang="fa-IR" sz="2800">
                <a:cs typeface="B Koodak" pitchFamily="2" charset="-78"/>
              </a:rPr>
              <a:t>از سوراخی که در انتهای اسپور وجود دارد جوانه زده و تبدیل به هیف می شود و مسیلیوم اولیه را بوجود می آورند.</a:t>
            </a:r>
          </a:p>
          <a:p>
            <a:pPr algn="r">
              <a:lnSpc>
                <a:spcPct val="90000"/>
              </a:lnSpc>
              <a:buFont typeface="Wingdings" pitchFamily="2" charset="2"/>
              <a:buNone/>
            </a:pPr>
            <a:r>
              <a:rPr lang="fa-IR" sz="2800">
                <a:cs typeface="B Koodak" pitchFamily="2" charset="-78"/>
              </a:rPr>
              <a:t>سپس میسلیوم ثانویه ....... .شبکه میسلیومی......شروع مرحله پین زائی........تشکیل پین هد ها یا سر سنجاقی.............قارچ های اولیه ............. در نهایت قارچ خوراکی.............شروع اسپورزائی برای حفظ بقا.</a:t>
            </a:r>
            <a:endParaRPr lang="en-US" sz="2800">
              <a:cs typeface="B Koodak" pitchFamily="2" charset="-78"/>
            </a:endParaRPr>
          </a:p>
        </p:txBody>
      </p:sp>
    </p:spTree>
  </p:cSld>
  <p:clrMapOvr>
    <a:masterClrMapping/>
  </p:clrMapOvr>
  <p:transitio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Grp="1" noRot="1" noChangeArrowheads="1"/>
          </p:cNvSpPr>
          <p:nvPr>
            <p:ph type="title"/>
          </p:nvPr>
        </p:nvSpPr>
        <p:spPr/>
        <p:txBody>
          <a:bodyPr/>
          <a:lstStyle/>
          <a:p>
            <a:pPr algn="r"/>
            <a:r>
              <a:rPr lang="fa-IR" sz="4200">
                <a:cs typeface="B Jadid" pitchFamily="2" charset="-78"/>
              </a:rPr>
              <a:t>هدف از آشنایی با چرخه زندگی قارچ ها چیست؟</a:t>
            </a:r>
            <a:endParaRPr lang="en-US" sz="4200">
              <a:cs typeface="B Jadid" pitchFamily="2" charset="-78"/>
            </a:endParaRPr>
          </a:p>
        </p:txBody>
      </p:sp>
      <p:sp>
        <p:nvSpPr>
          <p:cNvPr id="90115"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بعد از شناسائی قارچ خوراکی مورد نظر تهیه اسپورها از میوه قارچ می باشد که بصورت تهیه اسپورپرینت انجام می گیرد</a:t>
            </a:r>
          </a:p>
          <a:p>
            <a:pPr algn="r">
              <a:buFont typeface="Wingdings" pitchFamily="2" charset="2"/>
              <a:buNone/>
            </a:pPr>
            <a:endParaRPr lang="fa-IR">
              <a:cs typeface="B Koodak" pitchFamily="2" charset="-78"/>
            </a:endParaRPr>
          </a:p>
          <a:p>
            <a:pPr algn="r">
              <a:buFont typeface="Wingdings" pitchFamily="2" charset="2"/>
              <a:buNone/>
            </a:pPr>
            <a:r>
              <a:rPr lang="fa-IR">
                <a:cs typeface="B Koodak" pitchFamily="2" charset="-78"/>
              </a:rPr>
              <a:t>           (اسپورپرینت یعنی آرایش اسپوری قارچ )</a:t>
            </a:r>
            <a:r>
              <a:rPr lang="fa-IR"/>
              <a:t>   </a:t>
            </a:r>
          </a:p>
          <a:p>
            <a:pPr algn="r">
              <a:buFont typeface="Wingdings" pitchFamily="2" charset="2"/>
              <a:buNone/>
            </a:pPr>
            <a:endParaRPr lang="en-US"/>
          </a:p>
        </p:txBody>
      </p:sp>
    </p:spTree>
  </p:cSld>
  <p:clrMapOvr>
    <a:masterClrMapping/>
  </p:clrMapOvr>
  <p:transitio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Grp="1" noRot="1" noChangeArrowheads="1"/>
          </p:cNvSpPr>
          <p:nvPr>
            <p:ph type="title"/>
          </p:nvPr>
        </p:nvSpPr>
        <p:spPr/>
        <p:txBody>
          <a:bodyPr/>
          <a:lstStyle/>
          <a:p>
            <a:pPr algn="r"/>
            <a:r>
              <a:rPr lang="fa-IR">
                <a:cs typeface="B Jadid" pitchFamily="2" charset="-78"/>
              </a:rPr>
              <a:t>روش تهیه اسپور پرینت و کاربرد آنها</a:t>
            </a:r>
            <a:endParaRPr lang="en-US">
              <a:cs typeface="B Jadid" pitchFamily="2" charset="-78"/>
            </a:endParaRPr>
          </a:p>
        </p:txBody>
      </p:sp>
      <p:sp>
        <p:nvSpPr>
          <p:cNvPr id="91139"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بعد از جدا کردن ساقه قارچ،آنرا روی کاغذ شفاف یا لیوان برگشته بر روی آن قرار می دهند،بعد از مدتی اسپورها ی  قارچ روی کاغذ می ریزند. </a:t>
            </a:r>
          </a:p>
          <a:p>
            <a:pPr algn="r">
              <a:buFont typeface="Wingdings" pitchFamily="2" charset="2"/>
              <a:buNone/>
            </a:pPr>
            <a:r>
              <a:rPr lang="fa-IR">
                <a:cs typeface="B Koodak" pitchFamily="2" charset="-78"/>
              </a:rPr>
              <a:t>اولا ،این اسپورپرینت را می توان سالها نگهداری کرده و بعنوان ذخیره ژنتیکی قارچ استفاده نمود. </a:t>
            </a:r>
          </a:p>
          <a:p>
            <a:pPr algn="r">
              <a:buFont typeface="Wingdings" pitchFamily="2" charset="2"/>
              <a:buNone/>
            </a:pPr>
            <a:r>
              <a:rPr lang="fa-IR">
                <a:cs typeface="B Koodak" pitchFamily="2" charset="-78"/>
              </a:rPr>
              <a:t>ثانیا ،امکان تهیه ریسه های اولیه و ثانویه از این اسپور ها وجود دارد.(البته توسط یک کحقق قارچ)</a:t>
            </a:r>
            <a:endParaRPr lang="en-US">
              <a:cs typeface="B Koodak" pitchFamily="2" charset="-78"/>
            </a:endParaRPr>
          </a:p>
        </p:txBody>
      </p:sp>
    </p:spTree>
  </p:cSld>
  <p:clrMapOvr>
    <a:masterClrMapping/>
  </p:clrMapOvr>
  <p:transitio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Rot="1" noChangeArrowheads="1"/>
          </p:cNvSpPr>
          <p:nvPr>
            <p:ph type="title"/>
          </p:nvPr>
        </p:nvSpPr>
        <p:spPr/>
        <p:txBody>
          <a:bodyPr/>
          <a:lstStyle/>
          <a:p>
            <a:pPr algn="r"/>
            <a:r>
              <a:rPr lang="fa-IR" sz="5300">
                <a:cs typeface="B Jadid" pitchFamily="2" charset="-78"/>
              </a:rPr>
              <a:t>منظور از اسپان چیست؟</a:t>
            </a:r>
            <a:endParaRPr lang="en-US" sz="5300">
              <a:cs typeface="B Jadid" pitchFamily="2" charset="-78"/>
            </a:endParaRPr>
          </a:p>
        </p:txBody>
      </p:sp>
      <p:sp>
        <p:nvSpPr>
          <p:cNvPr id="92163" name="Rectangle 3"/>
          <p:cNvSpPr>
            <a:spLocks noGrp="1" noRot="1" noChangeArrowheads="1"/>
          </p:cNvSpPr>
          <p:nvPr>
            <p:ph type="body" idx="1"/>
          </p:nvPr>
        </p:nvSpPr>
        <p:spPr/>
        <p:txBody>
          <a:bodyPr/>
          <a:lstStyle/>
          <a:p>
            <a:pPr marL="571500" indent="-571500" algn="r">
              <a:buFont typeface="Wingdings" pitchFamily="2" charset="2"/>
              <a:buNone/>
            </a:pPr>
            <a:r>
              <a:rPr lang="fa-IR">
                <a:cs typeface="B Koodak" pitchFamily="2" charset="-78"/>
              </a:rPr>
              <a:t>در واقع ریسه های ثانویه فعال کشت شده روی دانه غلات یا محیط مایع یا بستر مغذی است.</a:t>
            </a:r>
          </a:p>
          <a:p>
            <a:pPr marL="571500" indent="-571500" algn="r">
              <a:buFont typeface="Wingdings" pitchFamily="2" charset="2"/>
              <a:buNone/>
            </a:pPr>
            <a:endParaRPr lang="fa-IR">
              <a:cs typeface="B Koodak" pitchFamily="2" charset="-78"/>
            </a:endParaRPr>
          </a:p>
          <a:p>
            <a:pPr marL="571500" indent="-571500" algn="r">
              <a:buFont typeface="Wingdings" pitchFamily="2" charset="2"/>
              <a:buNone/>
            </a:pPr>
            <a:endParaRPr lang="fa-IR">
              <a:cs typeface="B Koodak" pitchFamily="2" charset="-78"/>
            </a:endParaRPr>
          </a:p>
          <a:p>
            <a:pPr marL="571500" indent="-571500" algn="r">
              <a:buFont typeface="Wingdings" pitchFamily="2" charset="2"/>
              <a:buNone/>
            </a:pPr>
            <a:r>
              <a:rPr lang="fa-IR">
                <a:solidFill>
                  <a:schemeClr val="hlink"/>
                </a:solidFill>
                <a:cs typeface="B Koodak" pitchFamily="2" charset="-78"/>
              </a:rPr>
              <a:t>نکته :اصطلاح بذر قارچ  اشتباه است باید مایع قارچ یا بصورت علمی اسپان گفته شود</a:t>
            </a:r>
            <a:r>
              <a:rPr lang="fa-IR">
                <a:solidFill>
                  <a:schemeClr val="hlink"/>
                </a:solidFill>
              </a:rPr>
              <a:t>.</a:t>
            </a:r>
            <a:endParaRPr lang="en-US">
              <a:solidFill>
                <a:schemeClr val="hlink"/>
              </a:solidFill>
            </a:endParaRPr>
          </a:p>
        </p:txBody>
      </p:sp>
    </p:spTree>
  </p:cSld>
  <p:clrMapOvr>
    <a:masterClrMapping/>
  </p:clrMapOvr>
  <p:transitio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Rot="1" noChangeArrowheads="1"/>
          </p:cNvSpPr>
          <p:nvPr>
            <p:ph type="title"/>
          </p:nvPr>
        </p:nvSpPr>
        <p:spPr/>
        <p:txBody>
          <a:bodyPr/>
          <a:lstStyle/>
          <a:p>
            <a:pPr algn="r"/>
            <a:r>
              <a:rPr lang="fa-IR" sz="5300">
                <a:cs typeface="B Jadid" pitchFamily="2" charset="-78"/>
              </a:rPr>
              <a:t>تاسیس واحد تولیدی</a:t>
            </a:r>
            <a:endParaRPr lang="en-US" sz="5300">
              <a:cs typeface="B Jadid" pitchFamily="2" charset="-78"/>
            </a:endParaRPr>
          </a:p>
        </p:txBody>
      </p:sp>
      <p:sp>
        <p:nvSpPr>
          <p:cNvPr id="94211"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دریافت ا</a:t>
            </a:r>
            <a:r>
              <a:rPr lang="fa-IR">
                <a:solidFill>
                  <a:schemeClr val="hlink"/>
                </a:solidFill>
                <a:cs typeface="B Koodak" pitchFamily="2" charset="-78"/>
              </a:rPr>
              <a:t>جازه </a:t>
            </a:r>
            <a:r>
              <a:rPr lang="fa-IR">
                <a:cs typeface="B Koodak" pitchFamily="2" charset="-78"/>
              </a:rPr>
              <a:t>واحد تولیدی از ادارات مختلف اجباری است.</a:t>
            </a:r>
          </a:p>
          <a:p>
            <a:pPr algn="r">
              <a:buFont typeface="Wingdings" pitchFamily="2" charset="2"/>
              <a:buNone/>
            </a:pPr>
            <a:endParaRPr lang="fa-IR">
              <a:cs typeface="B Koodak" pitchFamily="2" charset="-78"/>
            </a:endParaRPr>
          </a:p>
          <a:p>
            <a:pPr algn="r">
              <a:buFont typeface="Wingdings" pitchFamily="2" charset="2"/>
              <a:buNone/>
            </a:pPr>
            <a:r>
              <a:rPr lang="fa-IR">
                <a:cs typeface="B Koodak" pitchFamily="2" charset="-78"/>
              </a:rPr>
              <a:t>ضرورت این کار زمانی بیشتر احساس می شود که محل واحد تولیدی پیشنهاد شده به لحاظ </a:t>
            </a:r>
            <a:r>
              <a:rPr lang="fa-IR">
                <a:solidFill>
                  <a:schemeClr val="hlink"/>
                </a:solidFill>
                <a:cs typeface="B Koodak" pitchFamily="2" charset="-78"/>
              </a:rPr>
              <a:t>آلودگی زیست محیطی</a:t>
            </a:r>
            <a:r>
              <a:rPr lang="fa-IR">
                <a:cs typeface="B Koodak" pitchFamily="2" charset="-78"/>
              </a:rPr>
              <a:t> مشکلاتی را برای عموم افراد ایجاد کند.</a:t>
            </a:r>
            <a:endParaRPr lang="en-US">
              <a:cs typeface="B Koodak" pitchFamily="2" charset="-78"/>
            </a:endParaRPr>
          </a:p>
        </p:txBody>
      </p:sp>
    </p:spTree>
  </p:cSld>
  <p:clrMapOvr>
    <a:masterClrMapping/>
  </p:clrMapOvr>
  <p:transition spd="med"/>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Grp="1" noRot="1" noChangeArrowheads="1"/>
          </p:cNvSpPr>
          <p:nvPr>
            <p:ph type="title"/>
          </p:nvPr>
        </p:nvSpPr>
        <p:spPr/>
        <p:txBody>
          <a:bodyPr/>
          <a:lstStyle/>
          <a:p>
            <a:pPr algn="r"/>
            <a:r>
              <a:rPr lang="fa-IR" sz="4500">
                <a:cs typeface="B Jadid" pitchFamily="2" charset="-78"/>
              </a:rPr>
              <a:t>شرایط متقاضی برای دریافت پروانه تولیدی</a:t>
            </a:r>
            <a:endParaRPr lang="en-US" sz="4500">
              <a:cs typeface="B Jadid" pitchFamily="2" charset="-78"/>
            </a:endParaRPr>
          </a:p>
        </p:txBody>
      </p:sp>
      <p:sp>
        <p:nvSpPr>
          <p:cNvPr id="95235" name="Rectangle 3"/>
          <p:cNvSpPr>
            <a:spLocks noGrp="1" noRot="1" noChangeArrowheads="1"/>
          </p:cNvSpPr>
          <p:nvPr>
            <p:ph type="body" idx="1"/>
          </p:nvPr>
        </p:nvSpPr>
        <p:spPr/>
        <p:txBody>
          <a:bodyPr/>
          <a:lstStyle/>
          <a:p>
            <a:pPr marL="571500" indent="-571500" algn="r">
              <a:buFont typeface="Wingdings" pitchFamily="2" charset="2"/>
              <a:buNone/>
            </a:pPr>
            <a:r>
              <a:rPr lang="fa-IR">
                <a:cs typeface="B Koodak" pitchFamily="2" charset="-78"/>
              </a:rPr>
              <a:t>1. داشتن مدرک تحصیلی کارشناسی کشاورزی</a:t>
            </a:r>
          </a:p>
          <a:p>
            <a:pPr marL="571500" indent="-571500" algn="r">
              <a:buFont typeface="Wingdings" pitchFamily="2" charset="2"/>
              <a:buNone/>
            </a:pPr>
            <a:r>
              <a:rPr lang="fa-IR">
                <a:cs typeface="B Koodak" pitchFamily="2" charset="-78"/>
              </a:rPr>
              <a:t>2. دارا بودن مهارت کار(برای تولید کنندگان قدیمی)</a:t>
            </a:r>
          </a:p>
          <a:p>
            <a:pPr marL="571500" indent="-571500" algn="r">
              <a:buFont typeface="Wingdings" pitchFamily="2" charset="2"/>
              <a:buNone/>
            </a:pPr>
            <a:r>
              <a:rPr lang="fa-IR">
                <a:cs typeface="B Koodak" pitchFamily="2" charset="-78"/>
              </a:rPr>
              <a:t>3. داشتن محل مناسب</a:t>
            </a:r>
          </a:p>
          <a:p>
            <a:pPr marL="571500" indent="-571500" algn="r">
              <a:buFont typeface="Wingdings" pitchFamily="2" charset="2"/>
              <a:buNone/>
            </a:pPr>
            <a:r>
              <a:rPr lang="fa-IR">
                <a:cs typeface="B Koodak" pitchFamily="2" charset="-78"/>
              </a:rPr>
              <a:t>4. داشتن منابع آبی</a:t>
            </a:r>
          </a:p>
          <a:p>
            <a:pPr marL="571500" indent="-571500" algn="r">
              <a:buFont typeface="Wingdings" pitchFamily="2" charset="2"/>
              <a:buNone/>
            </a:pPr>
            <a:r>
              <a:rPr lang="fa-IR">
                <a:cs typeface="B Koodak" pitchFamily="2" charset="-78"/>
              </a:rPr>
              <a:t>5. داشتن منابع مالی</a:t>
            </a:r>
          </a:p>
          <a:p>
            <a:pPr marL="571500" indent="-571500" algn="r">
              <a:buFont typeface="Wingdings" pitchFamily="2" charset="2"/>
              <a:buNone/>
            </a:pPr>
            <a:endParaRPr lang="en-US">
              <a:cs typeface="B Koodak" pitchFamily="2" charset="-78"/>
            </a:endParaRPr>
          </a:p>
        </p:txBody>
      </p:sp>
    </p:spTree>
  </p:cSld>
  <p:clrMapOvr>
    <a:masterClrMapping/>
  </p:clrMapOvr>
  <p:transitio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Rot="1" noChangeArrowheads="1"/>
          </p:cNvSpPr>
          <p:nvPr>
            <p:ph type="title"/>
          </p:nvPr>
        </p:nvSpPr>
        <p:spPr/>
        <p:txBody>
          <a:bodyPr/>
          <a:lstStyle/>
          <a:p>
            <a:pPr algn="r"/>
            <a:r>
              <a:rPr lang="fa-IR" sz="4500">
                <a:cs typeface="B Jadid" pitchFamily="2" charset="-78"/>
              </a:rPr>
              <a:t>انتخاب محل</a:t>
            </a:r>
            <a:endParaRPr lang="en-US" sz="4500">
              <a:cs typeface="B Jadid" pitchFamily="2" charset="-78"/>
            </a:endParaRPr>
          </a:p>
        </p:txBody>
      </p:sp>
      <p:sp>
        <p:nvSpPr>
          <p:cNvPr id="96259"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بهتر است واحد تولیدی را در خارج محدوده مسکونی، صنعتی، ویا تجاری اجاد کرد.</a:t>
            </a:r>
          </a:p>
          <a:p>
            <a:pPr algn="r">
              <a:buFont typeface="Wingdings" pitchFamily="2" charset="2"/>
              <a:buNone/>
            </a:pPr>
            <a:endParaRPr lang="fa-IR">
              <a:cs typeface="B Koodak" pitchFamily="2" charset="-78"/>
            </a:endParaRPr>
          </a:p>
          <a:p>
            <a:pPr algn="r">
              <a:buFont typeface="Wingdings" pitchFamily="2" charset="2"/>
              <a:buNone/>
            </a:pPr>
            <a:r>
              <a:rPr lang="fa-IR">
                <a:cs typeface="B Koodak" pitchFamily="2" charset="-78"/>
              </a:rPr>
              <a:t>بهتر است واحد تولیدی جایی واقع شود که در طی سال از نظر جریان هوای تازه مشکلی نداشته باشد؟!</a:t>
            </a:r>
          </a:p>
          <a:p>
            <a:pPr algn="r">
              <a:buFont typeface="Wingdings" pitchFamily="2" charset="2"/>
              <a:buNone/>
            </a:pPr>
            <a:endParaRPr lang="en-US">
              <a:cs typeface="B Koodak" pitchFamily="2" charset="-78"/>
            </a:endParaRPr>
          </a:p>
        </p:txBody>
      </p:sp>
    </p:spTree>
  </p:cSld>
  <p:clrMapOvr>
    <a:masterClrMapping/>
  </p:clrMapOvr>
  <p:transitio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Grp="1" noRot="1" noChangeArrowheads="1"/>
          </p:cNvSpPr>
          <p:nvPr>
            <p:ph type="title"/>
          </p:nvPr>
        </p:nvSpPr>
        <p:spPr/>
        <p:txBody>
          <a:bodyPr/>
          <a:lstStyle/>
          <a:p>
            <a:pPr algn="r"/>
            <a:r>
              <a:rPr lang="fa-IR" sz="5300">
                <a:cs typeface="B Jadid" pitchFamily="2" charset="-78"/>
              </a:rPr>
              <a:t>پروسه پرورش قارچ خوراکی</a:t>
            </a:r>
            <a:endParaRPr lang="en-US" sz="5300">
              <a:cs typeface="B Jadid" pitchFamily="2" charset="-78"/>
            </a:endParaRPr>
          </a:p>
        </p:txBody>
      </p:sp>
      <p:sp>
        <p:nvSpPr>
          <p:cNvPr id="97283" name="Rectangle 3"/>
          <p:cNvSpPr>
            <a:spLocks noGrp="1" noRot="1" noChangeArrowheads="1"/>
          </p:cNvSpPr>
          <p:nvPr>
            <p:ph type="body" idx="1"/>
          </p:nvPr>
        </p:nvSpPr>
        <p:spPr/>
        <p:txBody>
          <a:bodyPr/>
          <a:lstStyle/>
          <a:p>
            <a:pPr algn="r">
              <a:buFont typeface="Wingdings" pitchFamily="2" charset="2"/>
              <a:buNone/>
            </a:pPr>
            <a:r>
              <a:rPr lang="fa-IR" dirty="0">
                <a:cs typeface="B Koodak" pitchFamily="2" charset="-78"/>
              </a:rPr>
              <a:t>در پروسه پرورش قارچ خوراکی در حقیقت یک قارچ کار </a:t>
            </a:r>
            <a:r>
              <a:rPr lang="fa-IR" dirty="0">
                <a:solidFill>
                  <a:schemeClr val="folHlink"/>
                </a:solidFill>
                <a:cs typeface="B Koodak" pitchFamily="2" charset="-78"/>
              </a:rPr>
              <a:t>3</a:t>
            </a:r>
            <a:r>
              <a:rPr lang="fa-IR" dirty="0">
                <a:cs typeface="B Koodak" pitchFamily="2" charset="-78"/>
              </a:rPr>
              <a:t> </a:t>
            </a:r>
            <a:r>
              <a:rPr lang="fa-IR" dirty="0">
                <a:solidFill>
                  <a:schemeClr val="folHlink"/>
                </a:solidFill>
                <a:cs typeface="B Koodak" pitchFamily="2" charset="-78"/>
              </a:rPr>
              <a:t>موجود زنده</a:t>
            </a:r>
            <a:r>
              <a:rPr lang="fa-IR" dirty="0">
                <a:cs typeface="B Koodak" pitchFamily="2" charset="-78"/>
              </a:rPr>
              <a:t> متفاوت را در 3 فاز مختلف پرورش می دهد تا به مقصود نهائی خود که همان قارچ است دست یابد. </a:t>
            </a:r>
          </a:p>
          <a:p>
            <a:pPr algn="r">
              <a:buFont typeface="Wingdings" pitchFamily="2" charset="2"/>
              <a:buNone/>
            </a:pPr>
            <a:r>
              <a:rPr lang="fa-IR" dirty="0">
                <a:solidFill>
                  <a:schemeClr val="accent2"/>
                </a:solidFill>
                <a:cs typeface="B Koodak" pitchFamily="2" charset="-78"/>
              </a:rPr>
              <a:t>(چرا؟)</a:t>
            </a:r>
          </a:p>
          <a:p>
            <a:pPr algn="r">
              <a:buFont typeface="Wingdings" pitchFamily="2" charset="2"/>
              <a:buNone/>
            </a:pPr>
            <a:r>
              <a:rPr lang="fa-IR" dirty="0">
                <a:cs typeface="B Koodak" pitchFamily="2" charset="-78"/>
              </a:rPr>
              <a:t>علت این امر تجزیه کننده ثانویه بودن قارچ دکمه ای می باشد.</a:t>
            </a:r>
          </a:p>
          <a:p>
            <a:pPr algn="r">
              <a:buFont typeface="Wingdings" pitchFamily="2" charset="2"/>
              <a:buNone/>
            </a:pPr>
            <a:r>
              <a:rPr lang="fa-IR" dirty="0">
                <a:solidFill>
                  <a:schemeClr val="hlink"/>
                </a:solidFill>
                <a:cs typeface="B Koodak" pitchFamily="2" charset="-78"/>
              </a:rPr>
              <a:t>زیرا این قارچ به تنهائی نمی تواند کاه وکلش را تجزیه کند، و مستقیما این مواد را جذب نماید .</a:t>
            </a:r>
            <a:endParaRPr lang="en-US" dirty="0">
              <a:solidFill>
                <a:schemeClr val="hlink"/>
              </a:solidFill>
              <a:cs typeface="B Koodak" pitchFamily="2" charset="-78"/>
            </a:endParaRPr>
          </a:p>
        </p:txBody>
      </p:sp>
    </p:spTree>
  </p:cSld>
  <p:clrMapOvr>
    <a:masterClrMapping/>
  </p:clrMapOvr>
  <p:transition spd="med"/>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Rot="1" noChangeArrowheads="1"/>
          </p:cNvSpPr>
          <p:nvPr>
            <p:ph type="title"/>
          </p:nvPr>
        </p:nvSpPr>
        <p:spPr/>
        <p:txBody>
          <a:bodyPr/>
          <a:lstStyle/>
          <a:p>
            <a:pPr algn="r"/>
            <a:r>
              <a:rPr lang="fa-IR" sz="4500">
                <a:cs typeface="B Jadid" pitchFamily="2" charset="-78"/>
              </a:rPr>
              <a:t>3 موجود زنده کدامند؟</a:t>
            </a:r>
            <a:endParaRPr lang="en-US" sz="4500">
              <a:cs typeface="B Jadid" pitchFamily="2" charset="-78"/>
            </a:endParaRPr>
          </a:p>
        </p:txBody>
      </p:sp>
      <p:sp>
        <p:nvSpPr>
          <p:cNvPr id="98307"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الف) باکتری های تجزیه کننده یا ترموفیل ها.......... فاز 1</a:t>
            </a:r>
          </a:p>
          <a:p>
            <a:pPr algn="r">
              <a:buFont typeface="Wingdings" pitchFamily="2" charset="2"/>
              <a:buNone/>
            </a:pPr>
            <a:endParaRPr lang="fa-IR">
              <a:cs typeface="B Koodak" pitchFamily="2" charset="-78"/>
            </a:endParaRPr>
          </a:p>
          <a:p>
            <a:pPr algn="r">
              <a:buFont typeface="Wingdings" pitchFamily="2" charset="2"/>
              <a:buNone/>
            </a:pPr>
            <a:r>
              <a:rPr lang="fa-IR">
                <a:cs typeface="B Koodak" pitchFamily="2" charset="-78"/>
              </a:rPr>
              <a:t>ب )کپک های تثبیت کننده ازت و کربن............... فاز2</a:t>
            </a:r>
          </a:p>
          <a:p>
            <a:pPr algn="r">
              <a:buFont typeface="Wingdings" pitchFamily="2" charset="2"/>
              <a:buNone/>
            </a:pPr>
            <a:endParaRPr lang="fa-IR">
              <a:cs typeface="B Koodak" pitchFamily="2" charset="-78"/>
            </a:endParaRPr>
          </a:p>
          <a:p>
            <a:pPr algn="r">
              <a:buFont typeface="Wingdings" pitchFamily="2" charset="2"/>
              <a:buNone/>
            </a:pPr>
            <a:r>
              <a:rPr lang="fa-IR">
                <a:cs typeface="B Koodak" pitchFamily="2" charset="-78"/>
              </a:rPr>
              <a:t>پ )قارچ های خوراکی (قارچ دکمه ای).............. فاز3</a:t>
            </a:r>
          </a:p>
          <a:p>
            <a:pPr algn="r">
              <a:buFont typeface="Wingdings" pitchFamily="2" charset="2"/>
              <a:buNone/>
            </a:pPr>
            <a:endParaRPr lang="en-US">
              <a:cs typeface="B Koodak" pitchFamily="2" charset="-78"/>
            </a:endParaRPr>
          </a:p>
        </p:txBody>
      </p:sp>
    </p:spTree>
  </p:cSld>
  <p:clrMapOvr>
    <a:masterClrMapping/>
  </p:clrMapOvr>
  <p:transition spd="med"/>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Grp="1" noRot="1" noChangeArrowheads="1"/>
          </p:cNvSpPr>
          <p:nvPr>
            <p:ph type="title"/>
          </p:nvPr>
        </p:nvSpPr>
        <p:spPr/>
        <p:txBody>
          <a:bodyPr/>
          <a:lstStyle/>
          <a:p>
            <a:pPr algn="r"/>
            <a:r>
              <a:rPr lang="fa-IR" sz="4500">
                <a:cs typeface="B Jadid" pitchFamily="2" charset="-78"/>
              </a:rPr>
              <a:t>مقصود از فاز 1 چیست؟</a:t>
            </a:r>
            <a:endParaRPr lang="en-US" sz="4500">
              <a:cs typeface="B Jadid" pitchFamily="2" charset="-78"/>
            </a:endParaRPr>
          </a:p>
        </p:txBody>
      </p:sp>
      <p:sp>
        <p:nvSpPr>
          <p:cNvPr id="99331" name="Rectangle 3"/>
          <p:cNvSpPr>
            <a:spLocks noGrp="1" noRot="1" noChangeArrowheads="1"/>
          </p:cNvSpPr>
          <p:nvPr>
            <p:ph type="body" idx="1"/>
          </p:nvPr>
        </p:nvSpPr>
        <p:spPr/>
        <p:txBody>
          <a:bodyPr/>
          <a:lstStyle/>
          <a:p>
            <a:pPr algn="r">
              <a:buFont typeface="Wingdings" pitchFamily="2" charset="2"/>
              <a:buNone/>
            </a:pPr>
            <a:endParaRPr lang="fa-IR">
              <a:cs typeface="B Koodak" pitchFamily="2" charset="-78"/>
            </a:endParaRPr>
          </a:p>
          <a:p>
            <a:pPr algn="r">
              <a:buFont typeface="Wingdings" pitchFamily="2" charset="2"/>
              <a:buNone/>
            </a:pPr>
            <a:r>
              <a:rPr lang="fa-IR">
                <a:cs typeface="B Koodak" pitchFamily="2" charset="-78"/>
              </a:rPr>
              <a:t>ایجاد محیط و شرایطی است که بتوانیم جمعیت باکتری های ترموفیل را افزایش دهیم ،تا این موجودات بتوانند، کود مرغی و کلش و سایر افزودنی های مکمل را تجزیه نموده و ازآنها کربن و ازت استخراج نمایند</a:t>
            </a:r>
            <a:r>
              <a:rPr lang="fa-IR"/>
              <a:t> . </a:t>
            </a:r>
            <a:endParaRPr lang="en-US"/>
          </a:p>
        </p:txBody>
      </p:sp>
    </p:spTree>
  </p:cSld>
  <p:clrMapOvr>
    <a:masterClrMapping/>
  </p:clrMapOvr>
  <p:transition spd="med"/>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Grp="1" noRot="1" noChangeArrowheads="1"/>
          </p:cNvSpPr>
          <p:nvPr>
            <p:ph type="title"/>
          </p:nvPr>
        </p:nvSpPr>
        <p:spPr/>
        <p:txBody>
          <a:bodyPr/>
          <a:lstStyle/>
          <a:p>
            <a:pPr algn="r"/>
            <a:r>
              <a:rPr lang="fa-IR" sz="4500">
                <a:cs typeface="B Jadid" pitchFamily="2" charset="-78"/>
              </a:rPr>
              <a:t>مقصود از فاز 2 چیست؟</a:t>
            </a:r>
            <a:endParaRPr lang="en-US" sz="4500">
              <a:cs typeface="B Jadid" pitchFamily="2" charset="-78"/>
            </a:endParaRPr>
          </a:p>
        </p:txBody>
      </p:sp>
      <p:sp>
        <p:nvSpPr>
          <p:cNvPr id="100355" name="Rectangle 3"/>
          <p:cNvSpPr>
            <a:spLocks noGrp="1" noRot="1" noChangeArrowheads="1"/>
          </p:cNvSpPr>
          <p:nvPr>
            <p:ph type="body" idx="1"/>
          </p:nvPr>
        </p:nvSpPr>
        <p:spPr/>
        <p:txBody>
          <a:bodyPr/>
          <a:lstStyle/>
          <a:p>
            <a:pPr algn="r">
              <a:buFont typeface="Wingdings" pitchFamily="2" charset="2"/>
              <a:buNone/>
            </a:pPr>
            <a:endParaRPr lang="fa-IR">
              <a:cs typeface="B Koodak" pitchFamily="2" charset="-78"/>
            </a:endParaRPr>
          </a:p>
          <a:p>
            <a:pPr algn="r">
              <a:buFont typeface="Wingdings" pitchFamily="2" charset="2"/>
              <a:buNone/>
            </a:pPr>
            <a:r>
              <a:rPr lang="fa-IR">
                <a:cs typeface="B Koodak" pitchFamily="2" charset="-78"/>
              </a:rPr>
              <a:t>یعنی محیط را به گونه ای تغییر دهیم، تا شرایط جهت کاهش باکتری های تجزیه کننده ترموفیل ها ایجاد شده و کپک های تثبیت کننده ازت رشد کرده و تکثیر شوند. </a:t>
            </a:r>
          </a:p>
          <a:p>
            <a:pPr algn="r">
              <a:buFont typeface="Wingdings" pitchFamily="2" charset="2"/>
              <a:buNone/>
            </a:pPr>
            <a:r>
              <a:rPr lang="fa-IR">
                <a:cs typeface="B Koodak" pitchFamily="2" charset="-78"/>
              </a:rPr>
              <a:t>(چرا؟) </a:t>
            </a:r>
          </a:p>
          <a:p>
            <a:pPr algn="r">
              <a:buFont typeface="Wingdings" pitchFamily="2" charset="2"/>
              <a:buNone/>
            </a:pPr>
            <a:r>
              <a:rPr lang="fa-IR">
                <a:cs typeface="B Koodak" pitchFamily="2" charset="-78"/>
              </a:rPr>
              <a:t>چون این موجودات می توانند کربن و ازت تولید شده در فاز 1 را به پروتئین های ازته تبدیل و تثبیت کنند</a:t>
            </a:r>
            <a:r>
              <a:rPr lang="fa-IR"/>
              <a:t>.</a:t>
            </a:r>
            <a:endParaRPr lang="en-US"/>
          </a:p>
        </p:txBody>
      </p:sp>
    </p:spTree>
  </p:cSld>
  <p:clrMapOvr>
    <a:masterClrMapping/>
  </p:clrMapOvr>
  <p:transition spd="med"/>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Grp="1" noRot="1" noChangeArrowheads="1"/>
          </p:cNvSpPr>
          <p:nvPr>
            <p:ph type="title"/>
          </p:nvPr>
        </p:nvSpPr>
        <p:spPr/>
        <p:txBody>
          <a:bodyPr/>
          <a:lstStyle/>
          <a:p>
            <a:pPr algn="r"/>
            <a:r>
              <a:rPr lang="fa-IR" sz="4500">
                <a:cs typeface="B Jadid" pitchFamily="2" charset="-78"/>
              </a:rPr>
              <a:t>مقصود از فاز 3 چیست؟</a:t>
            </a:r>
            <a:endParaRPr lang="en-US" sz="4500">
              <a:cs typeface="B Jadid" pitchFamily="2" charset="-78"/>
            </a:endParaRPr>
          </a:p>
        </p:txBody>
      </p:sp>
      <p:sp>
        <p:nvSpPr>
          <p:cNvPr id="101379" name="Rectangle 3"/>
          <p:cNvSpPr>
            <a:spLocks noGrp="1" noRot="1" noChangeArrowheads="1"/>
          </p:cNvSpPr>
          <p:nvPr>
            <p:ph type="body" idx="1"/>
          </p:nvPr>
        </p:nvSpPr>
        <p:spPr/>
        <p:txBody>
          <a:bodyPr/>
          <a:lstStyle/>
          <a:p>
            <a:pPr algn="r">
              <a:buFont typeface="Wingdings" pitchFamily="2" charset="2"/>
              <a:buNone/>
            </a:pPr>
            <a:endParaRPr lang="fa-IR">
              <a:cs typeface="B Koodak" pitchFamily="2" charset="-78"/>
            </a:endParaRPr>
          </a:p>
          <a:p>
            <a:pPr algn="r">
              <a:buFont typeface="Wingdings" pitchFamily="2" charset="2"/>
              <a:buNone/>
            </a:pPr>
            <a:r>
              <a:rPr lang="fa-IR">
                <a:cs typeface="B Koodak" pitchFamily="2" charset="-78"/>
              </a:rPr>
              <a:t>نهایتا در این فاز قارچ دکمه ای بعلت فراهم بودن شرایط و تجزیه نسبی محیط بستر خویش می تواند رشد کرده و تولید محصول نماید.</a:t>
            </a:r>
            <a:endParaRPr lang="en-US">
              <a:cs typeface="B Koodak" pitchFamily="2" charset="-78"/>
            </a:endParaRPr>
          </a:p>
        </p:txBody>
      </p:sp>
    </p:spTree>
  </p:cSld>
  <p:clrMapOvr>
    <a:masterClrMapping/>
  </p:clrMapOvr>
  <p:transition spd="med"/>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Grp="1" noRot="1" noChangeArrowheads="1"/>
          </p:cNvSpPr>
          <p:nvPr>
            <p:ph type="title"/>
          </p:nvPr>
        </p:nvSpPr>
        <p:spPr/>
        <p:txBody>
          <a:bodyPr/>
          <a:lstStyle/>
          <a:p>
            <a:pPr algn="r"/>
            <a:r>
              <a:rPr lang="fa-IR" sz="4200">
                <a:cs typeface="B Jadid" pitchFamily="2" charset="-78"/>
              </a:rPr>
              <a:t>هر واحد تولیدی پرورش قارچ به چندین حوزه فعالیت و کار تقسیم می شود:</a:t>
            </a:r>
            <a:endParaRPr lang="en-US" sz="4200">
              <a:cs typeface="B Jadid" pitchFamily="2" charset="-78"/>
            </a:endParaRPr>
          </a:p>
        </p:txBody>
      </p:sp>
      <p:sp>
        <p:nvSpPr>
          <p:cNvPr id="102403"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1- سیلوی مواد جهت تهیه کمپوست(فاز اول)</a:t>
            </a:r>
          </a:p>
          <a:p>
            <a:pPr algn="r">
              <a:buFont typeface="Wingdings" pitchFamily="2" charset="2"/>
              <a:buNone/>
            </a:pPr>
            <a:r>
              <a:rPr lang="fa-IR">
                <a:cs typeface="B Koodak" pitchFamily="2" charset="-78"/>
              </a:rPr>
              <a:t>2- تهیه یا تولید کمپوست (فاز دوم یا پاستوریزه کردن یا تخمیر کردن)</a:t>
            </a:r>
          </a:p>
          <a:p>
            <a:pPr algn="r">
              <a:buFont typeface="Wingdings" pitchFamily="2" charset="2"/>
              <a:buNone/>
            </a:pPr>
            <a:r>
              <a:rPr lang="fa-IR">
                <a:cs typeface="B Koodak" pitchFamily="2" charset="-78"/>
              </a:rPr>
              <a:t>3- سالن های تولید با توجه به سیستم پرورش قارچ</a:t>
            </a:r>
          </a:p>
          <a:p>
            <a:pPr algn="r">
              <a:buFont typeface="Wingdings" pitchFamily="2" charset="2"/>
              <a:buNone/>
            </a:pPr>
            <a:r>
              <a:rPr lang="fa-IR">
                <a:cs typeface="B Koodak" pitchFamily="2" charset="-78"/>
              </a:rPr>
              <a:t>4- ساختمان ها</a:t>
            </a:r>
          </a:p>
          <a:p>
            <a:pPr algn="r">
              <a:buFont typeface="Wingdings" pitchFamily="2" charset="2"/>
              <a:buNone/>
            </a:pPr>
            <a:r>
              <a:rPr lang="fa-IR">
                <a:cs typeface="B Koodak" pitchFamily="2" charset="-78"/>
              </a:rPr>
              <a:t>5- فضاهای قرار دادن یا کارکردن ماشین های مختلف</a:t>
            </a:r>
            <a:endParaRPr lang="en-US">
              <a:cs typeface="B Koodak" pitchFamily="2" charset="-78"/>
            </a:endParaRPr>
          </a:p>
        </p:txBody>
      </p:sp>
    </p:spTree>
  </p:cSld>
  <p:clrMapOvr>
    <a:masterClrMapping/>
  </p:clrMapOvr>
  <p:transition spd="med"/>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Grp="1" noRot="1" noChangeArrowheads="1"/>
          </p:cNvSpPr>
          <p:nvPr>
            <p:ph type="title"/>
          </p:nvPr>
        </p:nvSpPr>
        <p:spPr/>
        <p:txBody>
          <a:bodyPr/>
          <a:lstStyle/>
          <a:p>
            <a:pPr algn="r"/>
            <a:r>
              <a:rPr lang="fa-IR" sz="5300">
                <a:cs typeface="B Jadid" pitchFamily="2" charset="-78"/>
              </a:rPr>
              <a:t>مکان کمپوست سازی</a:t>
            </a:r>
            <a:endParaRPr lang="en-US" sz="5300">
              <a:cs typeface="B Jadid" pitchFamily="2" charset="-78"/>
            </a:endParaRPr>
          </a:p>
        </p:txBody>
      </p:sp>
      <p:sp>
        <p:nvSpPr>
          <p:cNvPr id="103427" name="Rectangle 3"/>
          <p:cNvSpPr>
            <a:spLocks noGrp="1" noRot="1" noChangeArrowheads="1"/>
          </p:cNvSpPr>
          <p:nvPr>
            <p:ph type="body" idx="1"/>
          </p:nvPr>
        </p:nvSpPr>
        <p:spPr/>
        <p:txBody>
          <a:bodyPr/>
          <a:lstStyle/>
          <a:p>
            <a:pPr algn="r">
              <a:buFont typeface="Wingdings" pitchFamily="2" charset="2"/>
              <a:buNone/>
            </a:pPr>
            <a:r>
              <a:rPr lang="fa-IR" dirty="0">
                <a:cs typeface="B Koodak" pitchFamily="2" charset="-78"/>
              </a:rPr>
              <a:t>محل کمپوست سازی بعنوان آلوده ترین قسمت واحد تولیدی، همیشه محل بروز خطرات نهفته است.بهمین علت فاصله محل کمپوست سازی با سالن های پرورش باید زیاد باشد.</a:t>
            </a:r>
          </a:p>
          <a:p>
            <a:pPr algn="r">
              <a:buFont typeface="Wingdings" pitchFamily="2" charset="2"/>
              <a:buNone/>
            </a:pPr>
            <a:r>
              <a:rPr lang="fa-IR" dirty="0">
                <a:cs typeface="B Koodak" pitchFamily="2" charset="-78"/>
              </a:rPr>
              <a:t>       (براساس منابع مختلف حداقل یک کیلومتر) </a:t>
            </a:r>
          </a:p>
          <a:p>
            <a:pPr algn="r">
              <a:buFont typeface="Wingdings" pitchFamily="2" charset="2"/>
              <a:buNone/>
            </a:pPr>
            <a:r>
              <a:rPr lang="fa-IR" dirty="0">
                <a:cs typeface="B Koodak" pitchFamily="2" charset="-78"/>
              </a:rPr>
              <a:t>سیلو های کمپوست می توانند درهوای آزاد قرار داشته یا سرپوشیده باشند.</a:t>
            </a:r>
          </a:p>
          <a:p>
            <a:pPr algn="r">
              <a:buFont typeface="Wingdings" pitchFamily="2" charset="2"/>
              <a:buNone/>
            </a:pPr>
            <a:r>
              <a:rPr lang="fa-IR" dirty="0">
                <a:cs typeface="B Koodak" pitchFamily="2" charset="-78"/>
              </a:rPr>
              <a:t>پیست کمپوست سازی دارای سطح بتونی بوده که شیب ملایمی را بسمت حوضچه مجهز به پمپ داراست.</a:t>
            </a:r>
            <a:endParaRPr lang="en-US" dirty="0">
              <a:cs typeface="B Koodak" pitchFamily="2" charset="-78"/>
            </a:endParaRPr>
          </a:p>
        </p:txBody>
      </p:sp>
    </p:spTree>
  </p:cSld>
  <p:clrMapOvr>
    <a:masterClrMapping/>
  </p:clrMapOvr>
  <p:transition spd="med"/>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Rot="1" noChangeArrowheads="1"/>
          </p:cNvSpPr>
          <p:nvPr>
            <p:ph type="title"/>
          </p:nvPr>
        </p:nvSpPr>
        <p:spPr/>
        <p:txBody>
          <a:bodyPr/>
          <a:lstStyle/>
          <a:p>
            <a:pPr algn="r"/>
            <a:r>
              <a:rPr lang="fa-IR" sz="4500">
                <a:cs typeface="B Jadid" pitchFamily="2" charset="-78"/>
              </a:rPr>
              <a:t>چرا عمل کمپوست سازی ضروری است؟</a:t>
            </a:r>
            <a:endParaRPr lang="en-US" sz="4500">
              <a:cs typeface="B Jadid" pitchFamily="2" charset="-78"/>
            </a:endParaRPr>
          </a:p>
        </p:txBody>
      </p:sp>
      <p:sp>
        <p:nvSpPr>
          <p:cNvPr id="120835" name="Rectangle 3"/>
          <p:cNvSpPr>
            <a:spLocks noGrp="1" noRot="1" noChangeArrowheads="1"/>
          </p:cNvSpPr>
          <p:nvPr>
            <p:ph type="body" idx="1"/>
          </p:nvPr>
        </p:nvSpPr>
        <p:spPr/>
        <p:txBody>
          <a:bodyPr/>
          <a:lstStyle/>
          <a:p>
            <a:pPr algn="r">
              <a:buFontTx/>
              <a:buChar char="-"/>
            </a:pPr>
            <a:r>
              <a:rPr lang="fa-IR">
                <a:cs typeface="B Koodak" pitchFamily="2" charset="-78"/>
              </a:rPr>
              <a:t>برای ایجاد یک محیط رشد مغذی بعنوان مثال محیط رشدی که برای میسلیوم قارچ خوراکی مناسب باشد ولی برای انواع قارچ های دیگر نا مناسب باشد،مخصوصا دارای کربوهیدراتهایی باشد که براحتی قابل تجزیه توسط قارچ های رقیب نباشد.</a:t>
            </a:r>
          </a:p>
          <a:p>
            <a:pPr algn="r">
              <a:buFontTx/>
              <a:buNone/>
            </a:pPr>
            <a:r>
              <a:rPr lang="fa-IR">
                <a:cs typeface="B Koodak" pitchFamily="2" charset="-78"/>
              </a:rPr>
              <a:t>- برای تهیه یک محیط رشد مغذی و همگن با ساختمانی یکنواخت و رطوبتی معین.</a:t>
            </a:r>
            <a:endParaRPr lang="en-US">
              <a:cs typeface="B Koodak" pitchFamily="2" charset="-78"/>
            </a:endParaRPr>
          </a:p>
        </p:txBody>
      </p:sp>
    </p:spTree>
  </p:cSld>
  <p:clrMapOvr>
    <a:masterClrMapping/>
  </p:clrMapOvr>
  <p:transition spd="med"/>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Grp="1" noRot="1" noChangeArrowheads="1"/>
          </p:cNvSpPr>
          <p:nvPr>
            <p:ph type="title"/>
          </p:nvPr>
        </p:nvSpPr>
        <p:spPr/>
        <p:txBody>
          <a:bodyPr/>
          <a:lstStyle/>
          <a:p>
            <a:pPr algn="r"/>
            <a:r>
              <a:rPr lang="fa-IR" sz="5300">
                <a:cs typeface="B Jadid" pitchFamily="2" charset="-78"/>
              </a:rPr>
              <a:t>مواد اولیه</a:t>
            </a:r>
            <a:endParaRPr lang="en-US" sz="5300">
              <a:cs typeface="B Jadid" pitchFamily="2" charset="-78"/>
            </a:endParaRPr>
          </a:p>
        </p:txBody>
      </p:sp>
      <p:sp>
        <p:nvSpPr>
          <p:cNvPr id="104451" name="Rectangle 3"/>
          <p:cNvSpPr>
            <a:spLocks noGrp="1" noRot="1" noChangeArrowheads="1"/>
          </p:cNvSpPr>
          <p:nvPr>
            <p:ph type="body" idx="1"/>
          </p:nvPr>
        </p:nvSpPr>
        <p:spPr/>
        <p:txBody>
          <a:bodyPr/>
          <a:lstStyle/>
          <a:p>
            <a:pPr algn="r">
              <a:buFont typeface="Wingdings" pitchFamily="2" charset="2"/>
              <a:buNone/>
            </a:pPr>
            <a:endParaRPr lang="fa-IR">
              <a:cs typeface="B Koodak" pitchFamily="2" charset="-78"/>
            </a:endParaRPr>
          </a:p>
          <a:p>
            <a:pPr algn="r">
              <a:buFont typeface="Wingdings" pitchFamily="2" charset="2"/>
              <a:buNone/>
            </a:pPr>
            <a:r>
              <a:rPr lang="fa-IR">
                <a:cs typeface="B Koodak" pitchFamily="2" charset="-78"/>
              </a:rPr>
              <a:t>1. کلش</a:t>
            </a:r>
          </a:p>
          <a:p>
            <a:pPr algn="r">
              <a:buFont typeface="Wingdings" pitchFamily="2" charset="2"/>
              <a:buNone/>
            </a:pPr>
            <a:r>
              <a:rPr lang="fa-IR">
                <a:cs typeface="B Koodak" pitchFamily="2" charset="-78"/>
              </a:rPr>
              <a:t>2. کود مرغی</a:t>
            </a:r>
          </a:p>
          <a:p>
            <a:pPr algn="r">
              <a:buFont typeface="Wingdings" pitchFamily="2" charset="2"/>
              <a:buNone/>
            </a:pPr>
            <a:r>
              <a:rPr lang="fa-IR">
                <a:cs typeface="B Koodak" pitchFamily="2" charset="-78"/>
              </a:rPr>
              <a:t>3. سنگ گچ</a:t>
            </a:r>
          </a:p>
          <a:p>
            <a:pPr algn="r">
              <a:buFont typeface="Wingdings" pitchFamily="2" charset="2"/>
              <a:buNone/>
            </a:pPr>
            <a:r>
              <a:rPr lang="fa-IR">
                <a:cs typeface="B Koodak" pitchFamily="2" charset="-78"/>
              </a:rPr>
              <a:t>4. مواد افزودنی دیگر</a:t>
            </a:r>
            <a:endParaRPr lang="en-US">
              <a:cs typeface="B Koodak" pitchFamily="2" charset="-78"/>
            </a:endParaRPr>
          </a:p>
        </p:txBody>
      </p:sp>
    </p:spTree>
  </p:cSld>
  <p:clrMapOvr>
    <a:masterClrMapping/>
  </p:clrMapOvr>
  <p:transition spd="med"/>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Rot="1" noChangeArrowheads="1"/>
          </p:cNvSpPr>
          <p:nvPr>
            <p:ph type="title"/>
          </p:nvPr>
        </p:nvSpPr>
        <p:spPr/>
        <p:txBody>
          <a:bodyPr/>
          <a:lstStyle/>
          <a:p>
            <a:pPr algn="r"/>
            <a:r>
              <a:rPr lang="fa-IR" sz="5300">
                <a:cs typeface="B Jadid" pitchFamily="2" charset="-78"/>
              </a:rPr>
              <a:t>کلش</a:t>
            </a:r>
            <a:endParaRPr lang="en-US" sz="5300">
              <a:cs typeface="B Jadid" pitchFamily="2" charset="-78"/>
            </a:endParaRPr>
          </a:p>
        </p:txBody>
      </p:sp>
      <p:sp>
        <p:nvSpPr>
          <p:cNvPr id="105475"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در تهیه کمپوست استفاده از کلش برای حفظ بافت ضروری است.</a:t>
            </a:r>
          </a:p>
          <a:p>
            <a:pPr algn="r">
              <a:buFont typeface="Wingdings" pitchFamily="2" charset="2"/>
              <a:buNone/>
            </a:pPr>
            <a:r>
              <a:rPr lang="fa-IR">
                <a:cs typeface="B Koodak" pitchFamily="2" charset="-78"/>
              </a:rPr>
              <a:t>قارچ ها خواستار کمپوستی هستند که علاوه بر تبادلات گازی ، رطوبت نیز در اختیارشان قرار دهد.</a:t>
            </a:r>
          </a:p>
          <a:p>
            <a:pPr algn="r">
              <a:buFont typeface="Wingdings" pitchFamily="2" charset="2"/>
              <a:buNone/>
            </a:pPr>
            <a:r>
              <a:rPr lang="fa-IR">
                <a:cs typeface="B Koodak" pitchFamily="2" charset="-78"/>
              </a:rPr>
              <a:t>کلش،مهمترین منبع کربن جهت پرورش قارچ دکمه ای است ، که در طی مراحل کمپوست سازی تجزیه شده و قابل استفاده جهت تغذیه قارچ خواهد بود</a:t>
            </a:r>
            <a:r>
              <a:rPr lang="fa-IR"/>
              <a:t>.</a:t>
            </a:r>
          </a:p>
          <a:p>
            <a:pPr algn="r">
              <a:buFont typeface="Wingdings" pitchFamily="2" charset="2"/>
              <a:buNone/>
            </a:pPr>
            <a:endParaRPr lang="fa-IR"/>
          </a:p>
          <a:p>
            <a:pPr algn="r">
              <a:buFont typeface="Wingdings" pitchFamily="2" charset="2"/>
              <a:buNone/>
            </a:pPr>
            <a:endParaRPr lang="fa-IR"/>
          </a:p>
          <a:p>
            <a:pPr algn="r">
              <a:buFont typeface="Wingdings" pitchFamily="2" charset="2"/>
              <a:buNone/>
            </a:pPr>
            <a:endParaRPr lang="fa-IR"/>
          </a:p>
          <a:p>
            <a:pPr algn="r">
              <a:buFont typeface="Wingdings" pitchFamily="2" charset="2"/>
              <a:buNone/>
            </a:pPr>
            <a:endParaRPr lang="en-US"/>
          </a:p>
        </p:txBody>
      </p:sp>
    </p:spTree>
  </p:cSld>
  <p:clrMapOvr>
    <a:masterClrMapping/>
  </p:clrMapOvr>
  <p:transition spd="med"/>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Grp="1" noRot="1" noChangeArrowheads="1"/>
          </p:cNvSpPr>
          <p:nvPr>
            <p:ph type="title"/>
          </p:nvPr>
        </p:nvSpPr>
        <p:spPr/>
        <p:txBody>
          <a:bodyPr/>
          <a:lstStyle/>
          <a:p>
            <a:pPr algn="r"/>
            <a:r>
              <a:rPr lang="fa-IR">
                <a:cs typeface="B Jadid" pitchFamily="2" charset="-78"/>
              </a:rPr>
              <a:t>ویژگی های کلش</a:t>
            </a:r>
            <a:endParaRPr lang="en-US">
              <a:cs typeface="B Jadid" pitchFamily="2" charset="-78"/>
            </a:endParaRPr>
          </a:p>
        </p:txBody>
      </p:sp>
      <p:sp>
        <p:nvSpPr>
          <p:cNvPr id="106499" name="Rectangle 3"/>
          <p:cNvSpPr>
            <a:spLocks noGrp="1" noRot="1" noChangeArrowheads="1"/>
          </p:cNvSpPr>
          <p:nvPr>
            <p:ph type="body" idx="1"/>
          </p:nvPr>
        </p:nvSpPr>
        <p:spPr/>
        <p:txBody>
          <a:bodyPr/>
          <a:lstStyle/>
          <a:p>
            <a:pPr algn="r">
              <a:buFont typeface="Wingdings" pitchFamily="2" charset="2"/>
              <a:buNone/>
            </a:pPr>
            <a:r>
              <a:rPr lang="fa-IR" sz="2800">
                <a:cs typeface="B Koodak" pitchFamily="2" charset="-78"/>
              </a:rPr>
              <a:t>الف) بهتر است کلش از مزارع با کشت آبی تهیه شود. (چرا؟)</a:t>
            </a:r>
          </a:p>
          <a:p>
            <a:pPr algn="r">
              <a:buFont typeface="Wingdings" pitchFamily="2" charset="2"/>
              <a:buNone/>
            </a:pPr>
            <a:r>
              <a:rPr lang="fa-IR" sz="2800">
                <a:cs typeface="B Koodak" pitchFamily="2" charset="-78"/>
              </a:rPr>
              <a:t>1- چون درصد کربن بیشتری نسبت به کشت دیم خواهد داشت.</a:t>
            </a:r>
          </a:p>
          <a:p>
            <a:pPr algn="r">
              <a:buFont typeface="Wingdings" pitchFamily="2" charset="2"/>
              <a:buNone/>
            </a:pPr>
            <a:r>
              <a:rPr lang="fa-IR" sz="2800">
                <a:cs typeface="B Koodak" pitchFamily="2" charset="-78"/>
              </a:rPr>
              <a:t>2-چون کلش های کشت آبی سفت و سخت بوده ولی کلش های کشت دیم شکننده تر می باشند و در حالت آبگیری حالت خمیری پیدا می کنند.</a:t>
            </a:r>
          </a:p>
          <a:p>
            <a:pPr algn="r">
              <a:buFont typeface="Wingdings" pitchFamily="2" charset="2"/>
              <a:buNone/>
            </a:pPr>
            <a:r>
              <a:rPr lang="fa-IR" sz="2800">
                <a:cs typeface="B Koodak" pitchFamily="2" charset="-78"/>
              </a:rPr>
              <a:t>ب)بهتر است کلش تازه باشد.(چرا؟)</a:t>
            </a:r>
          </a:p>
          <a:p>
            <a:pPr algn="r">
              <a:buFont typeface="Wingdings" pitchFamily="2" charset="2"/>
              <a:buNone/>
            </a:pPr>
            <a:r>
              <a:rPr lang="fa-IR" sz="2800">
                <a:cs typeface="B Koodak" pitchFamily="2" charset="-78"/>
              </a:rPr>
              <a:t>چون کلش تازه براق بوده و نسبت به کلش سال های قبل برتری دارد.</a:t>
            </a:r>
            <a:endParaRPr lang="en-US" sz="2800">
              <a:cs typeface="B Koodak" pitchFamily="2" charset="-78"/>
            </a:endParaRPr>
          </a:p>
        </p:txBody>
      </p:sp>
    </p:spTree>
  </p:cSld>
  <p:clrMapOvr>
    <a:masterClrMapping/>
  </p:clrMapOvr>
  <p:transition spd="med"/>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Rot="1" noChangeArrowheads="1"/>
          </p:cNvSpPr>
          <p:nvPr>
            <p:ph type="title"/>
          </p:nvPr>
        </p:nvSpPr>
        <p:spPr/>
        <p:txBody>
          <a:bodyPr/>
          <a:lstStyle/>
          <a:p>
            <a:pPr algn="r"/>
            <a:r>
              <a:rPr lang="fa-IR" sz="4500">
                <a:cs typeface="B Jadid" pitchFamily="2" charset="-78"/>
              </a:rPr>
              <a:t>کلش از نظرترکیبات تشکیل دهنده</a:t>
            </a:r>
            <a:endParaRPr lang="en-US" sz="4500">
              <a:cs typeface="B Jadid" pitchFamily="2" charset="-78"/>
            </a:endParaRPr>
          </a:p>
        </p:txBody>
      </p:sp>
      <p:sp>
        <p:nvSpPr>
          <p:cNvPr id="107523" name="Rectangle 3"/>
          <p:cNvSpPr>
            <a:spLocks noGrp="1" noRot="1" noChangeArrowheads="1"/>
          </p:cNvSpPr>
          <p:nvPr>
            <p:ph type="body" idx="1"/>
          </p:nvPr>
        </p:nvSpPr>
        <p:spPr/>
        <p:txBody>
          <a:bodyPr/>
          <a:lstStyle/>
          <a:p>
            <a:pPr algn="r">
              <a:buFont typeface="Wingdings" pitchFamily="2" charset="2"/>
              <a:buNone/>
            </a:pPr>
            <a:endParaRPr lang="fa-IR">
              <a:cs typeface="B Koodak" pitchFamily="2" charset="-78"/>
            </a:endParaRPr>
          </a:p>
          <a:p>
            <a:pPr algn="r">
              <a:buFont typeface="Wingdings" pitchFamily="2" charset="2"/>
              <a:buNone/>
            </a:pPr>
            <a:r>
              <a:rPr lang="fa-IR">
                <a:cs typeface="B Koodak" pitchFamily="2" charset="-78"/>
              </a:rPr>
              <a:t> 1) کلش حاوی هیدروکربن های مختلف می باشد.</a:t>
            </a:r>
          </a:p>
          <a:p>
            <a:pPr algn="r">
              <a:buFont typeface="Wingdings" pitchFamily="2" charset="2"/>
              <a:buNone/>
            </a:pPr>
            <a:r>
              <a:rPr lang="fa-IR">
                <a:cs typeface="B Koodak" pitchFamily="2" charset="-78"/>
              </a:rPr>
              <a:t>هیدروکربن متشکل از سلولز است که مجموعه پیچیده ای از سلول ها است.</a:t>
            </a:r>
          </a:p>
          <a:p>
            <a:pPr algn="r">
              <a:buFont typeface="Wingdings" pitchFamily="2" charset="2"/>
              <a:buNone/>
            </a:pPr>
            <a:r>
              <a:rPr lang="fa-IR">
                <a:cs typeface="B Koodak" pitchFamily="2" charset="-78"/>
              </a:rPr>
              <a:t>2) ازت موجود در کلش نیز بسته به نوع کشت آن (آبی یا دیم) از 3/0 درصد تا 4/0 درصد متغییراست.</a:t>
            </a:r>
          </a:p>
          <a:p>
            <a:pPr algn="r">
              <a:buFont typeface="Wingdings" pitchFamily="2" charset="2"/>
              <a:buNone/>
            </a:pPr>
            <a:r>
              <a:rPr lang="fa-IR">
                <a:cs typeface="B Koodak" pitchFamily="2" charset="-78"/>
              </a:rPr>
              <a:t>3) کلش خوب باید 10 درصد رطوبت داشته باشد.</a:t>
            </a:r>
            <a:endParaRPr lang="en-US">
              <a:cs typeface="B Koodak" pitchFamily="2" charset="-78"/>
            </a:endParaRPr>
          </a:p>
        </p:txBody>
      </p:sp>
    </p:spTree>
  </p:cSld>
  <p:clrMapOvr>
    <a:masterClrMapping/>
  </p:clrMapOvr>
  <p:transition spd="med"/>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Rot="1" noChangeArrowheads="1"/>
          </p:cNvSpPr>
          <p:nvPr>
            <p:ph type="title"/>
          </p:nvPr>
        </p:nvSpPr>
        <p:spPr/>
        <p:txBody>
          <a:bodyPr/>
          <a:lstStyle/>
          <a:p>
            <a:pPr algn="r"/>
            <a:r>
              <a:rPr lang="fa-IR" sz="5300">
                <a:cs typeface="B Jadid" pitchFamily="2" charset="-78"/>
              </a:rPr>
              <a:t>ویژگی های کود مرغی</a:t>
            </a:r>
            <a:endParaRPr lang="en-US" sz="5300">
              <a:cs typeface="B Jadid" pitchFamily="2" charset="-78"/>
            </a:endParaRPr>
          </a:p>
        </p:txBody>
      </p:sp>
      <p:sp>
        <p:nvSpPr>
          <p:cNvPr id="108547" name="Rectangle 3"/>
          <p:cNvSpPr>
            <a:spLocks noGrp="1" noRot="1" noChangeArrowheads="1"/>
          </p:cNvSpPr>
          <p:nvPr>
            <p:ph type="body" idx="1"/>
          </p:nvPr>
        </p:nvSpPr>
        <p:spPr/>
        <p:txBody>
          <a:bodyPr/>
          <a:lstStyle/>
          <a:p>
            <a:pPr algn="r">
              <a:buFont typeface="Wingdings" pitchFamily="2" charset="2"/>
              <a:buNone/>
            </a:pPr>
            <a:endParaRPr lang="fa-IR"/>
          </a:p>
          <a:p>
            <a:pPr algn="r">
              <a:buFont typeface="Wingdings" pitchFamily="2" charset="2"/>
              <a:buNone/>
            </a:pPr>
            <a:r>
              <a:rPr lang="fa-IR">
                <a:cs typeface="B Koodak" pitchFamily="2" charset="-78"/>
              </a:rPr>
              <a:t>کود مرغی منبع مناسبی برای تامین ازت و سایر مواد ارگانیک مورد نیاز کمپوست می باشد.</a:t>
            </a:r>
          </a:p>
          <a:p>
            <a:pPr algn="r">
              <a:buFont typeface="Wingdings" pitchFamily="2" charset="2"/>
              <a:buNone/>
            </a:pPr>
            <a:r>
              <a:rPr lang="fa-IR">
                <a:cs typeface="B Koodak" pitchFamily="2" charset="-78"/>
              </a:rPr>
              <a:t>در گذشته بجای کود مرغی از اوره سولفات آمونیم، تخم پنبه یا سایرمواد حاوی پروتئین  استفاده می گردید.</a:t>
            </a:r>
          </a:p>
          <a:p>
            <a:pPr algn="r">
              <a:buFont typeface="Wingdings" pitchFamily="2" charset="2"/>
              <a:buNone/>
            </a:pPr>
            <a:r>
              <a:rPr lang="fa-IR">
                <a:cs typeface="B Koodak" pitchFamily="2" charset="-78"/>
              </a:rPr>
              <a:t>کود مرغی نسبت به سایر کودها ازت بیشتری داشته و قابل دستر است.</a:t>
            </a:r>
            <a:r>
              <a:rPr lang="fa-IR"/>
              <a:t> </a:t>
            </a:r>
            <a:endParaRPr lang="en-US"/>
          </a:p>
        </p:txBody>
      </p:sp>
    </p:spTree>
  </p:cSld>
  <p:clrMapOvr>
    <a:masterClrMapping/>
  </p:clrMapOvr>
  <p:transition spd="med"/>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Rot="1" noChangeArrowheads="1"/>
          </p:cNvSpPr>
          <p:nvPr>
            <p:ph type="title"/>
          </p:nvPr>
        </p:nvSpPr>
        <p:spPr/>
        <p:txBody>
          <a:bodyPr/>
          <a:lstStyle/>
          <a:p>
            <a:pPr algn="r"/>
            <a:r>
              <a:rPr lang="fa-IR" sz="4500">
                <a:cs typeface="B Jadid" pitchFamily="2" charset="-78"/>
              </a:rPr>
              <a:t>کود مرغی مناسب باید چه شرایطی داشته باشد؟</a:t>
            </a:r>
            <a:endParaRPr lang="en-US" sz="4500">
              <a:cs typeface="B Jadid" pitchFamily="2" charset="-78"/>
            </a:endParaRPr>
          </a:p>
        </p:txBody>
      </p:sp>
      <p:sp>
        <p:nvSpPr>
          <p:cNvPr id="109571" name="Rectangle 3"/>
          <p:cNvSpPr>
            <a:spLocks noGrp="1" noRot="1" noChangeArrowheads="1"/>
          </p:cNvSpPr>
          <p:nvPr>
            <p:ph type="body" idx="1"/>
          </p:nvPr>
        </p:nvSpPr>
        <p:spPr/>
        <p:txBody>
          <a:bodyPr/>
          <a:lstStyle/>
          <a:p>
            <a:pPr algn="r">
              <a:buFont typeface="Wingdings" pitchFamily="2" charset="2"/>
              <a:buNone/>
            </a:pPr>
            <a:endParaRPr lang="fa-IR">
              <a:cs typeface="B Koodak" pitchFamily="2" charset="-78"/>
            </a:endParaRPr>
          </a:p>
          <a:p>
            <a:pPr algn="r">
              <a:buFont typeface="Wingdings" pitchFamily="2" charset="2"/>
              <a:buNone/>
            </a:pPr>
            <a:r>
              <a:rPr lang="fa-IR">
                <a:cs typeface="B Koodak" pitchFamily="2" charset="-78"/>
              </a:rPr>
              <a:t>الف) سرند شده باشد.</a:t>
            </a:r>
          </a:p>
          <a:p>
            <a:pPr algn="r">
              <a:buFont typeface="Wingdings" pitchFamily="2" charset="2"/>
              <a:buNone/>
            </a:pPr>
            <a:r>
              <a:rPr lang="fa-IR">
                <a:cs typeface="B Koodak" pitchFamily="2" charset="-78"/>
              </a:rPr>
              <a:t>ب) خشک باشد.</a:t>
            </a:r>
          </a:p>
          <a:p>
            <a:pPr algn="r">
              <a:buFont typeface="Wingdings" pitchFamily="2" charset="2"/>
              <a:buNone/>
            </a:pPr>
            <a:r>
              <a:rPr lang="fa-IR">
                <a:cs typeface="B Koodak" pitchFamily="2" charset="-78"/>
              </a:rPr>
              <a:t>پ)خاک نداشته باشد.</a:t>
            </a:r>
            <a:endParaRPr lang="en-US">
              <a:cs typeface="B Koodak" pitchFamily="2" charset="-78"/>
            </a:endParaRPr>
          </a:p>
        </p:txBody>
      </p:sp>
    </p:spTree>
  </p:cSld>
  <p:clrMapOvr>
    <a:masterClrMapping/>
  </p:clrMapOvr>
  <p:transition spd="med"/>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Rot="1" noChangeArrowheads="1"/>
          </p:cNvSpPr>
          <p:nvPr>
            <p:ph type="title"/>
          </p:nvPr>
        </p:nvSpPr>
        <p:spPr/>
        <p:txBody>
          <a:bodyPr/>
          <a:lstStyle/>
          <a:p>
            <a:pPr algn="r"/>
            <a:r>
              <a:rPr lang="fa-IR">
                <a:cs typeface="B Jadid" pitchFamily="2" charset="-78"/>
              </a:rPr>
              <a:t>جیپسم </a:t>
            </a:r>
            <a:endParaRPr lang="en-US">
              <a:cs typeface="B Jadid" pitchFamily="2" charset="-78"/>
            </a:endParaRPr>
          </a:p>
        </p:txBody>
      </p:sp>
      <p:sp>
        <p:nvSpPr>
          <p:cNvPr id="110595" name="Rectangle 3"/>
          <p:cNvSpPr>
            <a:spLocks noGrp="1" noRot="1" noChangeArrowheads="1"/>
          </p:cNvSpPr>
          <p:nvPr>
            <p:ph type="body" idx="1"/>
          </p:nvPr>
        </p:nvSpPr>
        <p:spPr/>
        <p:txBody>
          <a:bodyPr/>
          <a:lstStyle/>
          <a:p>
            <a:pPr marL="571500" indent="-571500" algn="r">
              <a:buFont typeface="Wingdings" pitchFamily="2" charset="2"/>
              <a:buNone/>
            </a:pPr>
            <a:r>
              <a:rPr lang="fa-IR">
                <a:cs typeface="B Koodak" pitchFamily="2" charset="-78"/>
              </a:rPr>
              <a:t>جیپسم = سنگ گچ = سولفات کلسیم</a:t>
            </a:r>
          </a:p>
          <a:p>
            <a:pPr marL="571500" indent="-571500" algn="r">
              <a:buFont typeface="Wingdings" pitchFamily="2" charset="2"/>
              <a:buNone/>
            </a:pPr>
            <a:r>
              <a:rPr lang="fa-IR">
                <a:cs typeface="B Koodak" pitchFamily="2" charset="-78"/>
              </a:rPr>
              <a:t>سنگ گچ برای دستیابی به چه منظوری استفاده می شود؟</a:t>
            </a:r>
          </a:p>
          <a:p>
            <a:pPr marL="571500" indent="-571500" algn="r">
              <a:buFont typeface="Wingdings" pitchFamily="2" charset="2"/>
              <a:buNone/>
            </a:pPr>
            <a:r>
              <a:rPr lang="fa-IR">
                <a:cs typeface="B Koodak" pitchFamily="2" charset="-78"/>
              </a:rPr>
              <a:t>1) گرفتن رطوبت اضافی</a:t>
            </a:r>
          </a:p>
          <a:p>
            <a:pPr marL="571500" indent="-571500" algn="r">
              <a:buFont typeface="Wingdings" pitchFamily="2" charset="2"/>
              <a:buNone/>
            </a:pPr>
            <a:r>
              <a:rPr lang="fa-IR">
                <a:cs typeface="B Koodak" pitchFamily="2" charset="-78"/>
              </a:rPr>
              <a:t>2) بعلت وجود کلسیم و سولفات حالت بافری ایجاد کرده  وجهت حفظ تعادل پی اچ کمپوست مناسب است.</a:t>
            </a:r>
          </a:p>
          <a:p>
            <a:pPr marL="571500" indent="-571500" algn="r">
              <a:buFont typeface="Wingdings" pitchFamily="2" charset="2"/>
              <a:buNone/>
            </a:pPr>
            <a:r>
              <a:rPr lang="fa-IR">
                <a:cs typeface="B Koodak" pitchFamily="2" charset="-78"/>
              </a:rPr>
              <a:t>3) منبعی از کلسیم محسوب می شود که برای تغذیه قارچ مفید است.</a:t>
            </a:r>
          </a:p>
          <a:p>
            <a:pPr marL="571500" indent="-571500" algn="r">
              <a:buFont typeface="Wingdings" pitchFamily="2" charset="2"/>
              <a:buAutoNum type="arabicParenR"/>
            </a:pPr>
            <a:endParaRPr lang="en-US"/>
          </a:p>
        </p:txBody>
      </p:sp>
    </p:spTree>
  </p:cSld>
  <p:clrMapOvr>
    <a:masterClrMapping/>
  </p:clrMapOvr>
  <p:transition spd="med"/>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Rot="1" noChangeArrowheads="1"/>
          </p:cNvSpPr>
          <p:nvPr>
            <p:ph type="title"/>
          </p:nvPr>
        </p:nvSpPr>
        <p:spPr/>
        <p:txBody>
          <a:bodyPr/>
          <a:lstStyle/>
          <a:p>
            <a:pPr algn="r"/>
            <a:r>
              <a:rPr lang="fa-IR" sz="4500">
                <a:cs typeface="B Jadid" pitchFamily="2" charset="-78"/>
              </a:rPr>
              <a:t>ویژگی های استفاده از سنگ گچ</a:t>
            </a:r>
            <a:endParaRPr lang="en-US" sz="4500">
              <a:cs typeface="B Jadid" pitchFamily="2" charset="-78"/>
            </a:endParaRPr>
          </a:p>
        </p:txBody>
      </p:sp>
      <p:sp>
        <p:nvSpPr>
          <p:cNvPr id="111619"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1) سنگ گچ یا سولفات کلسیم بافت کمپوست را اصلاح می نماید.</a:t>
            </a:r>
          </a:p>
          <a:p>
            <a:pPr algn="r">
              <a:buFont typeface="Wingdings" pitchFamily="2" charset="2"/>
              <a:buNone/>
            </a:pPr>
            <a:r>
              <a:rPr lang="fa-IR">
                <a:cs typeface="B Koodak" pitchFamily="2" charset="-78"/>
              </a:rPr>
              <a:t>2) افزودن سنگ گچ  باعث می شود کمپوست چسبندگی خود را از دست داده و هوا بهترداخل آن جریان یابد.</a:t>
            </a:r>
          </a:p>
          <a:p>
            <a:pPr algn="r">
              <a:buFont typeface="Wingdings" pitchFamily="2" charset="2"/>
              <a:buNone/>
            </a:pPr>
            <a:r>
              <a:rPr lang="fa-IR">
                <a:cs typeface="B Koodak" pitchFamily="2" charset="-78"/>
              </a:rPr>
              <a:t>3) اثر سنگ گچ در زمان بدرپاشی بمنظورتنظیم پی اچ بسیار بیشتر از زمان پر کردن تونل یا سالن پاستوریزاسیون است.</a:t>
            </a:r>
          </a:p>
          <a:p>
            <a:pPr algn="r">
              <a:buFont typeface="Wingdings" pitchFamily="2" charset="2"/>
              <a:buNone/>
            </a:pPr>
            <a:r>
              <a:rPr lang="fa-IR">
                <a:cs typeface="B Koodak" pitchFamily="2" charset="-78"/>
              </a:rPr>
              <a:t>چون در حالت نرمال مقدارآمونیم و پی اچ طی مدت پاستوریزاسیون کاهش می یابد.</a:t>
            </a:r>
            <a:r>
              <a:rPr lang="en-US"/>
              <a:t> </a:t>
            </a:r>
          </a:p>
        </p:txBody>
      </p:sp>
    </p:spTree>
  </p:cSld>
  <p:clrMapOvr>
    <a:masterClrMapping/>
  </p:clrMapOvr>
  <p:transition spd="med"/>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Rot="1" noChangeArrowheads="1"/>
          </p:cNvSpPr>
          <p:nvPr>
            <p:ph type="title"/>
          </p:nvPr>
        </p:nvSpPr>
        <p:spPr/>
        <p:txBody>
          <a:bodyPr/>
          <a:lstStyle/>
          <a:p>
            <a:pPr algn="r"/>
            <a:r>
              <a:rPr lang="fa-IR" sz="4500">
                <a:cs typeface="B Jadid" pitchFamily="2" charset="-78"/>
              </a:rPr>
              <a:t>دلیل اهمیت اضافه کردن سنگ گچ به کمپوست</a:t>
            </a:r>
            <a:r>
              <a:rPr lang="fa-IR" sz="4000"/>
              <a:t> </a:t>
            </a:r>
            <a:endParaRPr lang="en-US" sz="4000"/>
          </a:p>
        </p:txBody>
      </p:sp>
      <p:sp>
        <p:nvSpPr>
          <p:cNvPr id="112643" name="Rectangle 3"/>
          <p:cNvSpPr>
            <a:spLocks noGrp="1" noRot="1" noChangeArrowheads="1"/>
          </p:cNvSpPr>
          <p:nvPr>
            <p:ph type="body" idx="1"/>
          </p:nvPr>
        </p:nvSpPr>
        <p:spPr/>
        <p:txBody>
          <a:bodyPr/>
          <a:lstStyle/>
          <a:p>
            <a:pPr algn="r">
              <a:buFont typeface="Wingdings" pitchFamily="2" charset="2"/>
              <a:buNone/>
            </a:pPr>
            <a:endParaRPr lang="fa-IR">
              <a:cs typeface="B Koodak" pitchFamily="2" charset="-78"/>
            </a:endParaRPr>
          </a:p>
          <a:p>
            <a:pPr algn="r">
              <a:buFont typeface="Wingdings" pitchFamily="2" charset="2"/>
              <a:buNone/>
            </a:pPr>
            <a:r>
              <a:rPr lang="fa-IR">
                <a:cs typeface="B Koodak" pitchFamily="2" charset="-78"/>
              </a:rPr>
              <a:t>        چون در ایجاد توازن روی محصول تاثیر دارد.</a:t>
            </a:r>
            <a:endParaRPr lang="en-US">
              <a:cs typeface="B Koodak" pitchFamily="2" charset="-78"/>
            </a:endParaRPr>
          </a:p>
        </p:txBody>
      </p:sp>
    </p:spTree>
  </p:cSld>
  <p:clrMapOvr>
    <a:masterClrMapping/>
  </p:clrMapOvr>
  <p:transition spd="med"/>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Rot="1" noChangeArrowheads="1"/>
          </p:cNvSpPr>
          <p:nvPr>
            <p:ph type="title"/>
          </p:nvPr>
        </p:nvSpPr>
        <p:spPr/>
        <p:txBody>
          <a:bodyPr/>
          <a:lstStyle/>
          <a:p>
            <a:pPr algn="r"/>
            <a:r>
              <a:rPr lang="fa-IR" sz="5300">
                <a:cs typeface="B Jadid" pitchFamily="2" charset="-78"/>
              </a:rPr>
              <a:t>آب</a:t>
            </a:r>
            <a:endParaRPr lang="en-US" sz="5300">
              <a:cs typeface="B Jadid" pitchFamily="2" charset="-78"/>
            </a:endParaRPr>
          </a:p>
        </p:txBody>
      </p:sp>
      <p:sp>
        <p:nvSpPr>
          <p:cNvPr id="114691"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جهت خیساندن کلش استفاده می گردد .</a:t>
            </a:r>
          </a:p>
          <a:p>
            <a:pPr algn="r">
              <a:buFont typeface="Wingdings" pitchFamily="2" charset="2"/>
              <a:buNone/>
            </a:pPr>
            <a:r>
              <a:rPr lang="fa-IR">
                <a:cs typeface="B Koodak" pitchFamily="2" charset="-78"/>
              </a:rPr>
              <a:t>این آب باید ای سی پائینی داشته باشد .</a:t>
            </a:r>
          </a:p>
          <a:p>
            <a:pPr algn="r">
              <a:buFont typeface="Wingdings" pitchFamily="2" charset="2"/>
              <a:buNone/>
            </a:pPr>
            <a:r>
              <a:rPr lang="fa-IR">
                <a:cs typeface="B Koodak" pitchFamily="2" charset="-78"/>
              </a:rPr>
              <a:t>یعنی شور نباشد .</a:t>
            </a:r>
            <a:endParaRPr lang="en-US">
              <a:cs typeface="B Koodak" pitchFamily="2" charset="-78"/>
            </a:endParaRPr>
          </a:p>
        </p:txBody>
      </p:sp>
    </p:spTree>
  </p:cSld>
  <p:clrMapOvr>
    <a:masterClrMapping/>
  </p:clrMapOvr>
  <p:transition spd="med"/>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Rot="1" noChangeArrowheads="1"/>
          </p:cNvSpPr>
          <p:nvPr>
            <p:ph type="title"/>
          </p:nvPr>
        </p:nvSpPr>
        <p:spPr/>
        <p:txBody>
          <a:bodyPr/>
          <a:lstStyle/>
          <a:p>
            <a:pPr algn="r"/>
            <a:r>
              <a:rPr lang="fa-IR" sz="4500">
                <a:cs typeface="B Jadid" pitchFamily="2" charset="-78"/>
              </a:rPr>
              <a:t>مواد افزونی دیگر</a:t>
            </a:r>
            <a:endParaRPr lang="en-US" sz="4500">
              <a:cs typeface="B Jadid" pitchFamily="2" charset="-78"/>
            </a:endParaRPr>
          </a:p>
        </p:txBody>
      </p:sp>
      <p:sp>
        <p:nvSpPr>
          <p:cNvPr id="115715"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نظیر: ملاس چغندر قند وپوست تخم پنبه</a:t>
            </a:r>
          </a:p>
          <a:p>
            <a:pPr algn="r">
              <a:buFont typeface="Wingdings" pitchFamily="2" charset="2"/>
              <a:buNone/>
            </a:pPr>
            <a:endParaRPr lang="fa-IR">
              <a:cs typeface="B Koodak" pitchFamily="2" charset="-78"/>
            </a:endParaRPr>
          </a:p>
          <a:p>
            <a:pPr algn="r">
              <a:buFont typeface="Wingdings" pitchFamily="2" charset="2"/>
              <a:buNone/>
            </a:pPr>
            <a:r>
              <a:rPr lang="fa-IR">
                <a:cs typeface="B Koodak" pitchFamily="2" charset="-78"/>
              </a:rPr>
              <a:t>نقش:باعث افزایش مواد غذائی کمپوست می شود.</a:t>
            </a:r>
            <a:endParaRPr lang="en-US">
              <a:cs typeface="B Koodak" pitchFamily="2" charset="-78"/>
            </a:endParaRPr>
          </a:p>
        </p:txBody>
      </p:sp>
    </p:spTree>
  </p:cSld>
  <p:clrMapOvr>
    <a:masterClrMapping/>
  </p:clrMapOvr>
  <p:transition spd="med"/>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Rot="1" noChangeArrowheads="1"/>
          </p:cNvSpPr>
          <p:nvPr>
            <p:ph type="title"/>
          </p:nvPr>
        </p:nvSpPr>
        <p:spPr/>
        <p:txBody>
          <a:bodyPr/>
          <a:lstStyle/>
          <a:p>
            <a:pPr algn="r"/>
            <a:r>
              <a:rPr lang="fa-IR" sz="4500">
                <a:cs typeface="B Jadid" pitchFamily="2" charset="-78"/>
              </a:rPr>
              <a:t>مراحل انجام کار</a:t>
            </a:r>
            <a:endParaRPr lang="en-US" sz="4500">
              <a:cs typeface="B Jadid" pitchFamily="2" charset="-78"/>
            </a:endParaRPr>
          </a:p>
        </p:txBody>
      </p:sp>
      <p:sp>
        <p:nvSpPr>
          <p:cNvPr id="116739" name="Rectangle 3"/>
          <p:cNvSpPr>
            <a:spLocks noGrp="1" noRot="1" noChangeArrowheads="1"/>
          </p:cNvSpPr>
          <p:nvPr>
            <p:ph type="body" idx="1"/>
          </p:nvPr>
        </p:nvSpPr>
        <p:spPr/>
        <p:txBody>
          <a:bodyPr/>
          <a:lstStyle/>
          <a:p>
            <a:pPr algn="r">
              <a:lnSpc>
                <a:spcPct val="90000"/>
              </a:lnSpc>
              <a:buFontTx/>
              <a:buChar char="-"/>
            </a:pPr>
            <a:r>
              <a:rPr lang="fa-IR" sz="3700">
                <a:cs typeface="B Shadi" pitchFamily="2" charset="-78"/>
              </a:rPr>
              <a:t>خیس کردن کاه وکلش :</a:t>
            </a:r>
          </a:p>
          <a:p>
            <a:pPr algn="r">
              <a:lnSpc>
                <a:spcPct val="90000"/>
              </a:lnSpc>
              <a:buFontTx/>
              <a:buNone/>
            </a:pPr>
            <a:r>
              <a:rPr lang="fa-IR">
                <a:cs typeface="B Koodak" pitchFamily="2" charset="-78"/>
              </a:rPr>
              <a:t>کاه و کلش گندم یا جو را روی (پیست) سکوی سیمانی ( یا بتونی که شیب ملایمی به سمت حوضچه دارد جهت جمع آوری آب اضافی حاصله ) می ریزند و به مدت 4 الی 5 روز  روی آن را آب می گیرند تا خوب خیس خورده و از آب اشباع شود.</a:t>
            </a:r>
          </a:p>
          <a:p>
            <a:pPr algn="r">
              <a:lnSpc>
                <a:spcPct val="90000"/>
              </a:lnSpc>
              <a:buFontTx/>
              <a:buNone/>
            </a:pPr>
            <a:r>
              <a:rPr lang="fa-IR">
                <a:cs typeface="B Koodak" pitchFamily="2" charset="-78"/>
              </a:rPr>
              <a:t>در این مرحله باید رطوبت کاه حدود 70 درصد باشد ، یعنی حالت براق آن ازبین رفته و با فشار در کف دست براحتی از آن آب خارج شود.</a:t>
            </a:r>
            <a:endParaRPr lang="en-US">
              <a:cs typeface="B Koodak" pitchFamily="2" charset="-78"/>
            </a:endParaRPr>
          </a:p>
        </p:txBody>
      </p:sp>
    </p:spTree>
  </p:cSld>
  <p:clrMapOvr>
    <a:masterClrMapping/>
  </p:clrMapOvr>
  <p:transition spd="med"/>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Rot="1" noChangeArrowheads="1"/>
          </p:cNvSpPr>
          <p:nvPr>
            <p:ph type="title"/>
          </p:nvPr>
        </p:nvSpPr>
        <p:spPr/>
        <p:txBody>
          <a:bodyPr/>
          <a:lstStyle/>
          <a:p>
            <a:pPr algn="r"/>
            <a:r>
              <a:rPr lang="fa-IR" sz="4200">
                <a:cs typeface="B Jadid" pitchFamily="2" charset="-78"/>
              </a:rPr>
              <a:t>مزایا و معایب روش خیس کردن کاه و کلش</a:t>
            </a:r>
            <a:endParaRPr lang="en-US" sz="4200">
              <a:cs typeface="B Jadid" pitchFamily="2" charset="-78"/>
            </a:endParaRPr>
          </a:p>
        </p:txBody>
      </p:sp>
      <p:sp>
        <p:nvSpPr>
          <p:cNvPr id="118787"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مزایا:</a:t>
            </a:r>
          </a:p>
          <a:p>
            <a:pPr algn="r">
              <a:buFontTx/>
              <a:buNone/>
            </a:pPr>
            <a:r>
              <a:rPr lang="fa-IR">
                <a:cs typeface="B Koodak" pitchFamily="2" charset="-78"/>
              </a:rPr>
              <a:t>       آب سریعتر توسط کاه و کلش جذب می شود .</a:t>
            </a:r>
          </a:p>
          <a:p>
            <a:pPr algn="r">
              <a:buFontTx/>
              <a:buNone/>
            </a:pPr>
            <a:r>
              <a:rPr lang="fa-IR">
                <a:cs typeface="B Koodak" pitchFamily="2" charset="-78"/>
              </a:rPr>
              <a:t>        کوتاه تر شدت دوره کمپوست سازی  </a:t>
            </a:r>
          </a:p>
          <a:p>
            <a:pPr algn="r">
              <a:buFontTx/>
              <a:buNone/>
            </a:pPr>
            <a:r>
              <a:rPr lang="fa-IR">
                <a:cs typeface="B Koodak" pitchFamily="2" charset="-78"/>
              </a:rPr>
              <a:t>معایب :</a:t>
            </a:r>
          </a:p>
          <a:p>
            <a:pPr algn="r">
              <a:buFontTx/>
              <a:buNone/>
            </a:pPr>
            <a:r>
              <a:rPr lang="fa-IR">
                <a:cs typeface="B Koodak" pitchFamily="2" charset="-78"/>
              </a:rPr>
              <a:t>          بالا بودن هزینه احداث پیست </a:t>
            </a:r>
            <a:endParaRPr lang="en-US">
              <a:cs typeface="B Koodak" pitchFamily="2" charset="-78"/>
            </a:endParaRPr>
          </a:p>
        </p:txBody>
      </p:sp>
    </p:spTree>
  </p:cSld>
  <p:clrMapOvr>
    <a:masterClrMapping/>
  </p:clrMapOvr>
  <p:transition spd="med"/>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Rot="1" noChangeArrowheads="1"/>
          </p:cNvSpPr>
          <p:nvPr>
            <p:ph type="title"/>
          </p:nvPr>
        </p:nvSpPr>
        <p:spPr/>
        <p:txBody>
          <a:bodyPr/>
          <a:lstStyle/>
          <a:p>
            <a:pPr algn="r"/>
            <a:r>
              <a:rPr lang="fa-IR">
                <a:cs typeface="B Jadid" pitchFamily="2" charset="-78"/>
              </a:rPr>
              <a:t>میزان آبی که کاه و کلش جذب می کند</a:t>
            </a:r>
            <a:endParaRPr lang="en-US">
              <a:cs typeface="B Jadid" pitchFamily="2" charset="-78"/>
            </a:endParaRPr>
          </a:p>
        </p:txBody>
      </p:sp>
      <p:sp>
        <p:nvSpPr>
          <p:cNvPr id="119811"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هر تن کاه وکلش در فصل تابستان 7 متر مکعب و در فصل زمستان 6 متر مکعب آب جذب می نماید.</a:t>
            </a:r>
            <a:endParaRPr lang="en-US">
              <a:cs typeface="B Koodak" pitchFamily="2" charset="-78"/>
            </a:endParaRPr>
          </a:p>
        </p:txBody>
      </p:sp>
    </p:spTree>
  </p:cSld>
  <p:clrMapOvr>
    <a:masterClrMapping/>
  </p:clrMapOvr>
  <p:transition spd="med"/>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Rot="1" noChangeArrowheads="1"/>
          </p:cNvSpPr>
          <p:nvPr>
            <p:ph type="title"/>
          </p:nvPr>
        </p:nvSpPr>
        <p:spPr/>
        <p:txBody>
          <a:bodyPr/>
          <a:lstStyle/>
          <a:p>
            <a:pPr algn="r"/>
            <a:r>
              <a:rPr lang="fa-IR" sz="4500">
                <a:cs typeface="B Jadid" pitchFamily="2" charset="-78"/>
              </a:rPr>
              <a:t>قالب زنی</a:t>
            </a:r>
            <a:endParaRPr lang="en-US" sz="4500">
              <a:cs typeface="B Jadid" pitchFamily="2" charset="-78"/>
            </a:endParaRPr>
          </a:p>
        </p:txBody>
      </p:sp>
      <p:sp>
        <p:nvSpPr>
          <p:cNvPr id="117763"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بعد از اشباع شدن کاه و کلش از آب ، آنرا برای مرحله قالب زنی آماده می کنیم.</a:t>
            </a:r>
          </a:p>
          <a:p>
            <a:pPr algn="r">
              <a:buFont typeface="Wingdings" pitchFamily="2" charset="2"/>
              <a:buNone/>
            </a:pPr>
            <a:r>
              <a:rPr lang="fa-IR">
                <a:cs typeface="B Koodak" pitchFamily="2" charset="-78"/>
              </a:rPr>
              <a:t>معمولا 5 قالب زده می شود.</a:t>
            </a:r>
            <a:endParaRPr lang="en-US">
              <a:cs typeface="B Koodak" pitchFamily="2" charset="-78"/>
            </a:endParaRPr>
          </a:p>
        </p:txBody>
      </p:sp>
    </p:spTree>
  </p:cSld>
  <p:clrMapOvr>
    <a:masterClrMapping/>
  </p:clrMapOvr>
  <p:transition spd="med"/>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Rot="1" noChangeArrowheads="1"/>
          </p:cNvSpPr>
          <p:nvPr>
            <p:ph type="title"/>
          </p:nvPr>
        </p:nvSpPr>
        <p:spPr/>
        <p:txBody>
          <a:bodyPr/>
          <a:lstStyle/>
          <a:p>
            <a:pPr algn="r"/>
            <a:r>
              <a:rPr lang="fa-IR" sz="4500">
                <a:cs typeface="B Jadid" pitchFamily="2" charset="-78"/>
              </a:rPr>
              <a:t>روش کار قالب زنی</a:t>
            </a:r>
            <a:endParaRPr lang="en-US" sz="4500">
              <a:cs typeface="B Jadid" pitchFamily="2" charset="-78"/>
            </a:endParaRPr>
          </a:p>
        </p:txBody>
      </p:sp>
      <p:sp>
        <p:nvSpPr>
          <p:cNvPr id="121859" name="Rectangle 3"/>
          <p:cNvSpPr>
            <a:spLocks noGrp="1" noRot="1" noChangeArrowheads="1"/>
          </p:cNvSpPr>
          <p:nvPr>
            <p:ph type="body" idx="1"/>
          </p:nvPr>
        </p:nvSpPr>
        <p:spPr/>
        <p:txBody>
          <a:bodyPr/>
          <a:lstStyle/>
          <a:p>
            <a:pPr algn="r">
              <a:buFont typeface="Wingdings" pitchFamily="2" charset="2"/>
              <a:buNone/>
            </a:pPr>
            <a:r>
              <a:rPr lang="fa-IR">
                <a:cs typeface="B Jadid" pitchFamily="2" charset="-78"/>
              </a:rPr>
              <a:t>مرحله اول :</a:t>
            </a:r>
          </a:p>
          <a:p>
            <a:pPr algn="r">
              <a:buFont typeface="Wingdings" pitchFamily="2" charset="2"/>
              <a:buNone/>
            </a:pPr>
            <a:r>
              <a:rPr lang="fa-IR">
                <a:cs typeface="B Koodak" pitchFamily="2" charset="-78"/>
              </a:rPr>
              <a:t>1- قرار دادن 3 عدد پانل به ابعاد 5/2*2 متر در کنار هم.</a:t>
            </a:r>
          </a:p>
          <a:p>
            <a:pPr algn="r">
              <a:buFont typeface="Wingdings" pitchFamily="2" charset="2"/>
              <a:buNone/>
            </a:pPr>
            <a:r>
              <a:rPr lang="fa-IR">
                <a:cs typeface="B Koodak" pitchFamily="2" charset="-78"/>
              </a:rPr>
              <a:t>2- ریختن کاه وکلش خیس شده ،که به نسبت مناسب با کود اوره مخلوط شده.(هوا دهی)</a:t>
            </a:r>
          </a:p>
          <a:p>
            <a:pPr algn="r">
              <a:buFont typeface="Wingdings" pitchFamily="2" charset="2"/>
              <a:buNone/>
            </a:pPr>
            <a:r>
              <a:rPr lang="fa-IR">
                <a:cs typeface="B Koodak" pitchFamily="2" charset="-78"/>
              </a:rPr>
              <a:t>3- پس از پر شدن قالب،2 تا پانل کناری را جدا کرده و به اندازه طول پانل آنرا بطرف جلو می کشیم و دوباره شروع به پر کردن قالب می کنیم.</a:t>
            </a:r>
          </a:p>
          <a:p>
            <a:pPr algn="r">
              <a:buFont typeface="Wingdings" pitchFamily="2" charset="2"/>
              <a:buNone/>
            </a:pPr>
            <a:r>
              <a:rPr lang="fa-IR">
                <a:cs typeface="B Koodak" pitchFamily="2" charset="-78"/>
              </a:rPr>
              <a:t>4- در پایان قالب زنی شستشو و تمیز کردن.</a:t>
            </a:r>
            <a:endParaRPr lang="en-US">
              <a:cs typeface="B Koodak" pitchFamily="2" charset="-78"/>
            </a:endParaRPr>
          </a:p>
        </p:txBody>
      </p:sp>
    </p:spTree>
  </p:cSld>
  <p:clrMapOvr>
    <a:masterClrMapping/>
  </p:clrMapOvr>
  <p:transition spd="med"/>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Rot="1" noChangeArrowheads="1"/>
          </p:cNvSpPr>
          <p:nvPr>
            <p:ph type="title"/>
          </p:nvPr>
        </p:nvSpPr>
        <p:spPr/>
        <p:txBody>
          <a:bodyPr/>
          <a:lstStyle/>
          <a:p>
            <a:pPr algn="r"/>
            <a:r>
              <a:rPr lang="fa-IR" sz="4500">
                <a:cs typeface="B Jadid" pitchFamily="2" charset="-78"/>
              </a:rPr>
              <a:t>مرحله دوم:</a:t>
            </a:r>
            <a:endParaRPr lang="en-US" sz="4500">
              <a:cs typeface="B Jadid" pitchFamily="2" charset="-78"/>
            </a:endParaRPr>
          </a:p>
        </p:txBody>
      </p:sp>
      <p:sp>
        <p:nvSpPr>
          <p:cNvPr id="122883"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بعد از مرحله اول قالب زنی براثر فعل و انفعالات شیمیائی و میکروبی در داخل توده کمپوست، دما به شدت افزایش می یابد، که در این صورت شکل ظاهری قالب باعث ایجاد پدیده شیمینی افکت می گردد.</a:t>
            </a:r>
            <a:endParaRPr lang="en-US">
              <a:cs typeface="B Koodak" pitchFamily="2" charset="-78"/>
            </a:endParaRPr>
          </a:p>
        </p:txBody>
      </p:sp>
    </p:spTree>
  </p:cSld>
  <p:clrMapOvr>
    <a:masterClrMapping/>
  </p:clrMapOvr>
  <p:transition spd="med"/>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Rot="1" noChangeArrowheads="1"/>
          </p:cNvSpPr>
          <p:nvPr>
            <p:ph type="title"/>
          </p:nvPr>
        </p:nvSpPr>
        <p:spPr/>
        <p:txBody>
          <a:bodyPr/>
          <a:lstStyle/>
          <a:p>
            <a:pPr algn="r"/>
            <a:r>
              <a:rPr lang="fa-IR" sz="4500">
                <a:cs typeface="B Jadid" pitchFamily="2" charset="-78"/>
              </a:rPr>
              <a:t>پدیده شیمینی افکت</a:t>
            </a:r>
            <a:endParaRPr lang="en-US" sz="4500">
              <a:cs typeface="B Jadid" pitchFamily="2" charset="-78"/>
            </a:endParaRPr>
          </a:p>
        </p:txBody>
      </p:sp>
      <p:sp>
        <p:nvSpPr>
          <p:cNvPr id="123907"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شکل مکعبی توده باعث می شود که هوای گرم به طرف بالا حرکت کرده و خلاء ایجاد شده در مرکز توده باعث مکش هوای سرد اطراف به مرکز توده شود .</a:t>
            </a:r>
          </a:p>
          <a:p>
            <a:pPr algn="r">
              <a:buFont typeface="Wingdings" pitchFamily="2" charset="2"/>
              <a:buNone/>
            </a:pPr>
            <a:r>
              <a:rPr lang="fa-IR">
                <a:cs typeface="B Koodak" pitchFamily="2" charset="-78"/>
              </a:rPr>
              <a:t>این پدیده را شیمینی افکت یا حالت شومینه ای گویند.</a:t>
            </a:r>
            <a:endParaRPr lang="en-US">
              <a:cs typeface="B Koodak" pitchFamily="2" charset="-78"/>
            </a:endParaRPr>
          </a:p>
        </p:txBody>
      </p:sp>
    </p:spTree>
  </p:cSld>
  <p:clrMapOvr>
    <a:masterClrMapping/>
  </p:clrMapOvr>
  <p:transition spd="med"/>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Rot="1" noChangeArrowheads="1"/>
          </p:cNvSpPr>
          <p:nvPr>
            <p:ph type="title"/>
          </p:nvPr>
        </p:nvSpPr>
        <p:spPr/>
        <p:txBody>
          <a:bodyPr/>
          <a:lstStyle/>
          <a:p>
            <a:pPr algn="r"/>
            <a:r>
              <a:rPr lang="fa-IR" sz="4500">
                <a:cs typeface="B Jadid" pitchFamily="2" charset="-78"/>
              </a:rPr>
              <a:t>مراحل قالب زنی در یک نگاه</a:t>
            </a:r>
            <a:endParaRPr lang="en-US" sz="4500">
              <a:cs typeface="B Jadid" pitchFamily="2" charset="-78"/>
            </a:endParaRPr>
          </a:p>
        </p:txBody>
      </p:sp>
      <p:sp>
        <p:nvSpPr>
          <p:cNvPr id="124931"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بعد از قالب زنی اول، پایل ها به مدت 2 روز به همان حالت نگه داری می شود تا فعالیت میکروبی کمپوست شروع شود.</a:t>
            </a:r>
          </a:p>
          <a:p>
            <a:pPr algn="r">
              <a:buFont typeface="Wingdings" pitchFamily="2" charset="2"/>
              <a:buNone/>
            </a:pPr>
            <a:r>
              <a:rPr lang="fa-IR">
                <a:cs typeface="B Koodak" pitchFamily="2" charset="-78"/>
              </a:rPr>
              <a:t>بعد از 2 روز قالب دوم زده می شود، که در قالب دوم 70 % کود مرغی مورد نیاز اضافه شده و 30% هم در قالب سوم که به فاصله 2 روز از قالب دوم زده می شود ، اضافه می گردد.    (فاصله هر قالب زنی 2 روز می باشد.)</a:t>
            </a:r>
          </a:p>
          <a:p>
            <a:pPr algn="r">
              <a:buFont typeface="Wingdings" pitchFamily="2" charset="2"/>
              <a:buNone/>
            </a:pPr>
            <a:r>
              <a:rPr lang="fa-IR">
                <a:cs typeface="B Koodak" pitchFamily="2" charset="-78"/>
              </a:rPr>
              <a:t>در قالب چعارم 50% جیپسم مورد نیاز اضافه شده و مابقی در قالب پنجم استفاده می شود.</a:t>
            </a:r>
            <a:endParaRPr lang="en-US">
              <a:cs typeface="B Koodak" pitchFamily="2" charset="-78"/>
            </a:endParaRPr>
          </a:p>
        </p:txBody>
      </p:sp>
    </p:spTree>
  </p:cSld>
  <p:clrMapOvr>
    <a:masterClrMapping/>
  </p:clrMapOvr>
  <p:transition spd="med"/>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Rot="1" noChangeArrowheads="1"/>
          </p:cNvSpPr>
          <p:nvPr>
            <p:ph type="title"/>
          </p:nvPr>
        </p:nvSpPr>
        <p:spPr/>
        <p:txBody>
          <a:bodyPr/>
          <a:lstStyle/>
          <a:p>
            <a:pPr algn="r"/>
            <a:r>
              <a:rPr lang="fa-IR" sz="4500">
                <a:cs typeface="B Jadid" pitchFamily="2" charset="-78"/>
              </a:rPr>
              <a:t>هدف از قالب زنی چیست؟</a:t>
            </a:r>
            <a:endParaRPr lang="en-US" sz="4500">
              <a:cs typeface="B Jadid" pitchFamily="2" charset="-78"/>
            </a:endParaRPr>
          </a:p>
        </p:txBody>
      </p:sp>
      <p:sp>
        <p:nvSpPr>
          <p:cNvPr id="125955"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مهمترین هدف ، مخلوط کردن و هوادهی است.</a:t>
            </a:r>
          </a:p>
          <a:p>
            <a:pPr algn="r">
              <a:buFont typeface="Wingdings" pitchFamily="2" charset="2"/>
              <a:buNone/>
            </a:pPr>
            <a:r>
              <a:rPr lang="fa-IR">
                <a:cs typeface="B Koodak" pitchFamily="2" charset="-78"/>
              </a:rPr>
              <a:t>مخلوط کردن باعث، یکنواخت شدن بافت کمپوست می شود.</a:t>
            </a:r>
          </a:p>
          <a:p>
            <a:pPr algn="r">
              <a:buFont typeface="Wingdings" pitchFamily="2" charset="2"/>
              <a:buNone/>
            </a:pPr>
            <a:r>
              <a:rPr lang="fa-IR">
                <a:cs typeface="B Koodak" pitchFamily="2" charset="-78"/>
              </a:rPr>
              <a:t>    (لازمه یک کمپوست خوب : یکنواختی بافت است.)  </a:t>
            </a:r>
          </a:p>
          <a:p>
            <a:pPr algn="r">
              <a:buFont typeface="Wingdings" pitchFamily="2" charset="2"/>
              <a:buNone/>
            </a:pPr>
            <a:r>
              <a:rPr lang="fa-IR">
                <a:cs typeface="B Koodak" pitchFamily="2" charset="-78"/>
              </a:rPr>
              <a:t>هوادهی از بی هوازی شدن کمپوست جلوگیری می کند، تا تخمیر بصورت کاملا هوازی صورت گیرد.</a:t>
            </a:r>
            <a:endParaRPr lang="en-US">
              <a:cs typeface="B Koodak" pitchFamily="2" charset="-78"/>
            </a:endParaRPr>
          </a:p>
        </p:txBody>
      </p:sp>
    </p:spTree>
  </p:cSld>
  <p:clrMapOvr>
    <a:masterClrMapping/>
  </p:clrMapOvr>
  <p:transition spd="med"/>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Rot="1" noChangeArrowheads="1"/>
          </p:cNvSpPr>
          <p:nvPr>
            <p:ph type="title"/>
          </p:nvPr>
        </p:nvSpPr>
        <p:spPr/>
        <p:txBody>
          <a:bodyPr/>
          <a:lstStyle/>
          <a:p>
            <a:pPr algn="r"/>
            <a:r>
              <a:rPr lang="fa-IR" sz="4500">
                <a:cs typeface="B Jadid" pitchFamily="2" charset="-78"/>
              </a:rPr>
              <a:t>مضرات بی هوازی شدن کمپوست</a:t>
            </a:r>
            <a:endParaRPr lang="en-US" sz="4500">
              <a:cs typeface="B Jadid" pitchFamily="2" charset="-78"/>
            </a:endParaRPr>
          </a:p>
        </p:txBody>
      </p:sp>
      <p:sp>
        <p:nvSpPr>
          <p:cNvPr id="126979"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الف) کاهش یافتن پی اچ و اسیدیته شدن، که باعث کاهش جمعیت باکتری ها می شود.(در حالی که هدف ما افزایش جمعیت باکتری ها حهت استخراج کربن و ازت از مواد اولیه می باشد.)</a:t>
            </a:r>
          </a:p>
          <a:p>
            <a:pPr algn="r">
              <a:buFont typeface="Wingdings" pitchFamily="2" charset="2"/>
              <a:buNone/>
            </a:pPr>
            <a:r>
              <a:rPr lang="fa-IR">
                <a:cs typeface="B Koodak" pitchFamily="2" charset="-78"/>
              </a:rPr>
              <a:t>ب)از دسترس خارج شدن کربن بصورت گاز متان در اثر بی هوازی شدن(تخمیر)</a:t>
            </a:r>
          </a:p>
          <a:p>
            <a:pPr algn="r">
              <a:buFont typeface="Wingdings" pitchFamily="2" charset="2"/>
              <a:buNone/>
            </a:pPr>
            <a:r>
              <a:rPr lang="fa-IR">
                <a:cs typeface="B Koodak" pitchFamily="2" charset="-78"/>
              </a:rPr>
              <a:t>ج) ایجاد بوی بد (مشکل زیست محیطی)</a:t>
            </a:r>
          </a:p>
          <a:p>
            <a:pPr algn="r">
              <a:buFont typeface="Wingdings" pitchFamily="2" charset="2"/>
              <a:buNone/>
            </a:pPr>
            <a:endParaRPr lang="en-US"/>
          </a:p>
        </p:txBody>
      </p:sp>
    </p:spTree>
  </p:cSld>
  <p:clrMapOvr>
    <a:masterClrMapping/>
  </p:clrMapOvr>
  <p:transition spd="med"/>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Rot="1" noChangeArrowheads="1"/>
          </p:cNvSpPr>
          <p:nvPr>
            <p:ph type="title"/>
          </p:nvPr>
        </p:nvSpPr>
        <p:spPr/>
        <p:txBody>
          <a:bodyPr/>
          <a:lstStyle/>
          <a:p>
            <a:pPr algn="r"/>
            <a:r>
              <a:rPr lang="fa-IR" sz="4500">
                <a:cs typeface="B Jadid" pitchFamily="2" charset="-78"/>
              </a:rPr>
              <a:t>چند نکته در مورد قالب زنی</a:t>
            </a:r>
            <a:endParaRPr lang="en-US" sz="4500">
              <a:cs typeface="B Jadid" pitchFamily="2" charset="-78"/>
            </a:endParaRPr>
          </a:p>
        </p:txBody>
      </p:sp>
      <p:sp>
        <p:nvSpPr>
          <p:cNvPr id="128003"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1- نحوه قالب زنی</a:t>
            </a:r>
          </a:p>
          <a:p>
            <a:pPr algn="r">
              <a:buFont typeface="Wingdings" pitchFamily="2" charset="2"/>
              <a:buNone/>
            </a:pPr>
            <a:r>
              <a:rPr lang="fa-IR">
                <a:cs typeface="B Koodak" pitchFamily="2" charset="-78"/>
              </a:rPr>
              <a:t>2- زمانبندی قالب زنی</a:t>
            </a:r>
          </a:p>
          <a:p>
            <a:pPr algn="r">
              <a:buFont typeface="Wingdings" pitchFamily="2" charset="2"/>
              <a:buNone/>
            </a:pPr>
            <a:r>
              <a:rPr lang="fa-IR">
                <a:cs typeface="B Koodak" pitchFamily="2" charset="-78"/>
              </a:rPr>
              <a:t>3- شکل قالب ها</a:t>
            </a:r>
          </a:p>
          <a:p>
            <a:pPr algn="r">
              <a:buFont typeface="Wingdings" pitchFamily="2" charset="2"/>
              <a:buNone/>
            </a:pPr>
            <a:r>
              <a:rPr lang="fa-IR">
                <a:cs typeface="B Koodak" pitchFamily="2" charset="-78"/>
              </a:rPr>
              <a:t>4- طول و عرض و ارتفاع قالب ها</a:t>
            </a:r>
            <a:endParaRPr lang="en-US">
              <a:cs typeface="B Koodak" pitchFamily="2" charset="-78"/>
            </a:endParaRPr>
          </a:p>
        </p:txBody>
      </p:sp>
    </p:spTree>
  </p:cSld>
  <p:clrMapOvr>
    <a:masterClrMapping/>
  </p:clrMapOvr>
  <p:transition spd="med"/>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Grp="1" noRot="1" noChangeArrowheads="1"/>
          </p:cNvSpPr>
          <p:nvPr>
            <p:ph type="title"/>
          </p:nvPr>
        </p:nvSpPr>
        <p:spPr/>
        <p:txBody>
          <a:bodyPr/>
          <a:lstStyle/>
          <a:p>
            <a:pPr algn="r"/>
            <a:r>
              <a:rPr lang="fa-IR" sz="4200">
                <a:cs typeface="B Jadid" pitchFamily="2" charset="-78"/>
              </a:rPr>
              <a:t>چگونگی اندازه گیری مقدار رطوبت در فاز 1 بطور تجربی</a:t>
            </a:r>
            <a:endParaRPr lang="en-US" sz="4200">
              <a:cs typeface="B Jadid" pitchFamily="2" charset="-78"/>
            </a:endParaRPr>
          </a:p>
        </p:txBody>
      </p:sp>
      <p:sp>
        <p:nvSpPr>
          <p:cNvPr id="129027" name="Rectangle 3"/>
          <p:cNvSpPr>
            <a:spLocks noGrp="1" noRot="1" noChangeArrowheads="1"/>
          </p:cNvSpPr>
          <p:nvPr>
            <p:ph type="body" idx="1"/>
          </p:nvPr>
        </p:nvSpPr>
        <p:spPr/>
        <p:txBody>
          <a:bodyPr/>
          <a:lstStyle/>
          <a:p>
            <a:pPr algn="r">
              <a:buFont typeface="Wingdings" pitchFamily="2" charset="2"/>
              <a:buNone/>
            </a:pPr>
            <a:endParaRPr lang="fa-IR">
              <a:cs typeface="B Koodak" pitchFamily="2" charset="-78"/>
            </a:endParaRPr>
          </a:p>
          <a:p>
            <a:pPr algn="r">
              <a:buFont typeface="Wingdings" pitchFamily="2" charset="2"/>
              <a:buNone/>
            </a:pPr>
            <a:r>
              <a:rPr lang="fa-IR">
                <a:cs typeface="B Koodak" pitchFamily="2" charset="-78"/>
              </a:rPr>
              <a:t>از مرکز توده یک مشت برداشته و با فشار متوسط دست رطوبت آن را امتحان می کنیم.</a:t>
            </a:r>
            <a:endParaRPr lang="en-US">
              <a:cs typeface="B Koodak" pitchFamily="2" charset="-78"/>
            </a:endParaRPr>
          </a:p>
        </p:txBody>
      </p:sp>
    </p:spTree>
  </p:cSld>
  <p:clrMapOvr>
    <a:masterClrMapping/>
  </p:clrMapOvr>
  <p:transition spd="med"/>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Rot="1" noChangeArrowheads="1"/>
          </p:cNvSpPr>
          <p:nvPr>
            <p:ph type="title"/>
          </p:nvPr>
        </p:nvSpPr>
        <p:spPr/>
        <p:txBody>
          <a:bodyPr/>
          <a:lstStyle/>
          <a:p>
            <a:pPr algn="r"/>
            <a:r>
              <a:rPr lang="fa-IR" sz="4200">
                <a:cs typeface="B Jadid" pitchFamily="2" charset="-78"/>
              </a:rPr>
              <a:t>دلیل اضافه کردن سنگ گچ در مراحل آخر قالب زنی ها</a:t>
            </a:r>
            <a:endParaRPr lang="en-US" sz="4200">
              <a:cs typeface="B Jadid" pitchFamily="2" charset="-78"/>
            </a:endParaRPr>
          </a:p>
        </p:txBody>
      </p:sp>
      <p:sp>
        <p:nvSpPr>
          <p:cNvPr id="130051"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سنگ گچ باعث تثبیت پی اچ کمپوست در حالت اسیدی تا خنثی می شود، و می دانیم که جمعیت باکتری ها در پی اچ قلیایی فعال است.</a:t>
            </a:r>
          </a:p>
          <a:p>
            <a:pPr algn="r">
              <a:buFont typeface="Wingdings" pitchFamily="2" charset="2"/>
              <a:buNone/>
            </a:pPr>
            <a:r>
              <a:rPr lang="fa-IR">
                <a:cs typeface="B Koodak" pitchFamily="2" charset="-78"/>
              </a:rPr>
              <a:t>پس جهت بالا نگه داشتن جمعیت باکتری ها باید سنگ گچ را در مراحل آخر اضافه نمود، تا شرایط محیط کمپوست از نظر میزان پی اچ به سمتی پیش رود که جمعیت کپک ها در فاز 2 افزایش یابد. </a:t>
            </a:r>
            <a:endParaRPr lang="en-US">
              <a:cs typeface="B Koodak" pitchFamily="2" charset="-78"/>
            </a:endParaRPr>
          </a:p>
        </p:txBody>
      </p:sp>
    </p:spTree>
  </p:cSld>
  <p:clrMapOvr>
    <a:masterClrMapping/>
  </p:clrMapOvr>
  <p:transition spd="med"/>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Rectangle 2"/>
          <p:cNvSpPr>
            <a:spLocks noGrp="1" noRot="1" noChangeArrowheads="1"/>
          </p:cNvSpPr>
          <p:nvPr>
            <p:ph type="title"/>
          </p:nvPr>
        </p:nvSpPr>
        <p:spPr/>
        <p:txBody>
          <a:bodyPr/>
          <a:lstStyle/>
          <a:p>
            <a:pPr algn="r"/>
            <a:r>
              <a:rPr lang="fa-IR" sz="4500">
                <a:cs typeface="B Jadid" pitchFamily="2" charset="-78"/>
              </a:rPr>
              <a:t>تفاوت فاز1 و فاز 2 </a:t>
            </a:r>
            <a:endParaRPr lang="en-US" sz="4500">
              <a:cs typeface="B Jadid" pitchFamily="2" charset="-78"/>
            </a:endParaRPr>
          </a:p>
        </p:txBody>
      </p:sp>
      <p:sp>
        <p:nvSpPr>
          <p:cNvPr id="131075"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فاز 1 در فضای باز و بدون کنترل دقیق شرایط دمائی و رطوبتی انجام گرفته اما فاز 2 در محیطی بسته موسوم به تونل پاستوریزاسیون و با کنترل دقیق دما و رطوبت انجام می پذیرد.</a:t>
            </a:r>
            <a:endParaRPr lang="en-US">
              <a:cs typeface="B Koodak" pitchFamily="2" charset="-78"/>
            </a:endParaRPr>
          </a:p>
        </p:txBody>
      </p:sp>
    </p:spTree>
  </p:cSld>
  <p:clrMapOvr>
    <a:masterClrMapping/>
  </p:clrMapOvr>
  <p:transition spd="med"/>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Rectangle 2"/>
          <p:cNvSpPr>
            <a:spLocks noGrp="1" noRot="1" noChangeArrowheads="1"/>
          </p:cNvSpPr>
          <p:nvPr>
            <p:ph type="title"/>
          </p:nvPr>
        </p:nvSpPr>
        <p:spPr/>
        <p:txBody>
          <a:bodyPr/>
          <a:lstStyle/>
          <a:p>
            <a:pPr algn="r"/>
            <a:r>
              <a:rPr lang="fa-IR" sz="4500">
                <a:cs typeface="B Jadid" pitchFamily="2" charset="-78"/>
              </a:rPr>
              <a:t>فاز 2 متشکل از 2مرحله می باشد</a:t>
            </a:r>
            <a:endParaRPr lang="en-US" sz="4500">
              <a:cs typeface="B Jadid" pitchFamily="2" charset="-78"/>
            </a:endParaRPr>
          </a:p>
        </p:txBody>
      </p:sp>
      <p:sp>
        <p:nvSpPr>
          <p:cNvPr id="132099" name="Rectangle 3"/>
          <p:cNvSpPr>
            <a:spLocks noGrp="1" noRot="1" noChangeArrowheads="1"/>
          </p:cNvSpPr>
          <p:nvPr>
            <p:ph type="body" idx="1"/>
          </p:nvPr>
        </p:nvSpPr>
        <p:spPr/>
        <p:txBody>
          <a:bodyPr/>
          <a:lstStyle/>
          <a:p>
            <a:pPr algn="r">
              <a:buFont typeface="Wingdings" pitchFamily="2" charset="2"/>
              <a:buNone/>
            </a:pPr>
            <a:r>
              <a:rPr lang="fa-IR" dirty="0">
                <a:cs typeface="B Koodak" pitchFamily="2" charset="-78"/>
              </a:rPr>
              <a:t>1- پاستوریزاسیون:</a:t>
            </a:r>
          </a:p>
          <a:p>
            <a:pPr algn="r">
              <a:buFont typeface="Wingdings" pitchFamily="2" charset="2"/>
              <a:buNone/>
            </a:pPr>
            <a:r>
              <a:rPr lang="fa-IR" dirty="0">
                <a:cs typeface="B Koodak" pitchFamily="2" charset="-78"/>
              </a:rPr>
              <a:t>هدف پاستوریزه کردن توده کمپوست و از بین بردن عوامل بیماری زا و آفات مضر و همچنین ادامه عمل تخمیر است.</a:t>
            </a:r>
          </a:p>
          <a:p>
            <a:pPr algn="r">
              <a:buFont typeface="Wingdings" pitchFamily="2" charset="2"/>
              <a:buNone/>
            </a:pPr>
            <a:endParaRPr lang="fa-IR" dirty="0">
              <a:cs typeface="B Koodak" pitchFamily="2" charset="-78"/>
            </a:endParaRPr>
          </a:p>
          <a:p>
            <a:pPr algn="r">
              <a:buFont typeface="Wingdings" pitchFamily="2" charset="2"/>
              <a:buNone/>
            </a:pPr>
            <a:r>
              <a:rPr lang="fa-IR" dirty="0">
                <a:cs typeface="B Koodak" pitchFamily="2" charset="-78"/>
              </a:rPr>
              <a:t> :(در حقیقت به معنی تغییر حالت دادن )</a:t>
            </a:r>
            <a:r>
              <a:rPr lang="en-US" dirty="0">
                <a:cs typeface="B Koodak" pitchFamily="2" charset="-78"/>
              </a:rPr>
              <a:t>Conditioning</a:t>
            </a:r>
            <a:r>
              <a:rPr lang="fa-IR" dirty="0">
                <a:cs typeface="B Koodak" pitchFamily="2" charset="-78"/>
              </a:rPr>
              <a:t>2- </a:t>
            </a:r>
          </a:p>
          <a:p>
            <a:pPr algn="r">
              <a:buFont typeface="Wingdings" pitchFamily="2" charset="2"/>
              <a:buNone/>
            </a:pPr>
            <a:r>
              <a:rPr lang="fa-IR" dirty="0">
                <a:cs typeface="B Koodak" pitchFamily="2" charset="-78"/>
              </a:rPr>
              <a:t>هدف از این مرحله آمونیاک گیری و انتخاب میکروفلور دلخواه میباشد.</a:t>
            </a:r>
            <a:endParaRPr lang="en-US" dirty="0">
              <a:cs typeface="B Koodak" pitchFamily="2" charset="-78"/>
            </a:endParaRPr>
          </a:p>
        </p:txBody>
      </p:sp>
    </p:spTree>
  </p:cSld>
  <p:clrMapOvr>
    <a:masterClrMapping/>
  </p:clrMapOvr>
  <p:transition spd="med"/>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Rectangle 2"/>
          <p:cNvSpPr>
            <a:spLocks noGrp="1" noRot="1" noChangeArrowheads="1"/>
          </p:cNvSpPr>
          <p:nvPr>
            <p:ph type="title"/>
          </p:nvPr>
        </p:nvSpPr>
        <p:spPr/>
        <p:txBody>
          <a:bodyPr/>
          <a:lstStyle/>
          <a:p>
            <a:pPr algn="r"/>
            <a:r>
              <a:rPr lang="fa-IR" sz="4500">
                <a:cs typeface="B Jadid" pitchFamily="2" charset="-78"/>
              </a:rPr>
              <a:t>تونل های پاستوریزاسیون کمپوست</a:t>
            </a:r>
            <a:endParaRPr lang="en-US" sz="4500">
              <a:cs typeface="B Jadid" pitchFamily="2" charset="-78"/>
            </a:endParaRPr>
          </a:p>
        </p:txBody>
      </p:sp>
      <p:sp>
        <p:nvSpPr>
          <p:cNvPr id="133123"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2نوع تونل پاستوریزاسیون وجود دارد:</a:t>
            </a:r>
          </a:p>
          <a:p>
            <a:pPr algn="r">
              <a:buFont typeface="Wingdings" pitchFamily="2" charset="2"/>
              <a:buNone/>
            </a:pPr>
            <a:r>
              <a:rPr lang="fa-IR">
                <a:cs typeface="B Koodak" pitchFamily="2" charset="-78"/>
              </a:rPr>
              <a:t>1- تونل های اسپیکت فلور</a:t>
            </a:r>
          </a:p>
          <a:p>
            <a:pPr algn="r">
              <a:buFont typeface="Wingdings" pitchFamily="2" charset="2"/>
              <a:buNone/>
            </a:pPr>
            <a:r>
              <a:rPr lang="fa-IR">
                <a:cs typeface="B Koodak" pitchFamily="2" charset="-78"/>
              </a:rPr>
              <a:t>2- تونل های گریت فلور</a:t>
            </a:r>
            <a:endParaRPr lang="en-US">
              <a:cs typeface="B Koodak" pitchFamily="2" charset="-78"/>
            </a:endParaRPr>
          </a:p>
        </p:txBody>
      </p:sp>
    </p:spTree>
  </p:cSld>
  <p:clrMapOvr>
    <a:masterClrMapping/>
  </p:clrMapOvr>
  <p:transition spd="med"/>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p:cNvSpPr>
            <a:spLocks noGrp="1" noRot="1" noChangeArrowheads="1"/>
          </p:cNvSpPr>
          <p:nvPr>
            <p:ph type="title"/>
          </p:nvPr>
        </p:nvSpPr>
        <p:spPr/>
        <p:txBody>
          <a:bodyPr/>
          <a:lstStyle/>
          <a:p>
            <a:pPr algn="r"/>
            <a:r>
              <a:rPr lang="fa-IR" sz="4500">
                <a:cs typeface="B Jadid" pitchFamily="2" charset="-78"/>
              </a:rPr>
              <a:t>از هر تن کلش چند تن کمپوست بدست می آید؟</a:t>
            </a:r>
            <a:endParaRPr lang="en-US" sz="4500">
              <a:cs typeface="B Jadid" pitchFamily="2" charset="-78"/>
            </a:endParaRPr>
          </a:p>
        </p:txBody>
      </p:sp>
      <p:sp>
        <p:nvSpPr>
          <p:cNvPr id="135171"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از هر 11تن کلش نهایتا 26 تا 27 تن کمپوست تهیه می شود .</a:t>
            </a:r>
          </a:p>
          <a:p>
            <a:pPr algn="r">
              <a:buFont typeface="Wingdings" pitchFamily="2" charset="2"/>
              <a:buNone/>
            </a:pPr>
            <a:endParaRPr lang="fa-IR">
              <a:cs typeface="B Koodak" pitchFamily="2" charset="-78"/>
            </a:endParaRPr>
          </a:p>
          <a:p>
            <a:pPr algn="r">
              <a:buFont typeface="Wingdings" pitchFamily="2" charset="2"/>
              <a:buNone/>
            </a:pPr>
            <a:r>
              <a:rPr lang="fa-IR">
                <a:cs typeface="B Koodak" pitchFamily="2" charset="-78"/>
              </a:rPr>
              <a:t>کیسه های پلاستیکی را 13 الی 16 کیلو گرم از کمپوست پر می کنند.</a:t>
            </a:r>
          </a:p>
          <a:p>
            <a:pPr algn="r">
              <a:buFont typeface="Wingdings" pitchFamily="2" charset="2"/>
              <a:buNone/>
            </a:pPr>
            <a:r>
              <a:rPr lang="en-US">
                <a:cs typeface="B Koodak" pitchFamily="2" charset="-78"/>
              </a:rPr>
              <a:t>      </a:t>
            </a:r>
          </a:p>
          <a:p>
            <a:pPr algn="r">
              <a:buFont typeface="Wingdings" pitchFamily="2" charset="2"/>
              <a:buNone/>
            </a:pPr>
            <a:endParaRPr lang="en-US">
              <a:cs typeface="B Koodak" pitchFamily="2" charset="-78"/>
            </a:endParaRPr>
          </a:p>
        </p:txBody>
      </p:sp>
    </p:spTree>
  </p:cSld>
  <p:clrMapOvr>
    <a:masterClrMapping/>
  </p:clrMapOvr>
  <p:transition spd="med"/>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Rot="1" noChangeArrowheads="1"/>
          </p:cNvSpPr>
          <p:nvPr>
            <p:ph type="title"/>
          </p:nvPr>
        </p:nvSpPr>
        <p:spPr/>
        <p:txBody>
          <a:bodyPr/>
          <a:lstStyle/>
          <a:p>
            <a:pPr algn="r"/>
            <a:r>
              <a:rPr lang="fa-IR" sz="4500">
                <a:cs typeface="B Jadid" pitchFamily="2" charset="-78"/>
              </a:rPr>
              <a:t>مقدار بذر مورد نیاز </a:t>
            </a:r>
            <a:endParaRPr lang="en-US" sz="4500">
              <a:cs typeface="B Jadid" pitchFamily="2" charset="-78"/>
            </a:endParaRPr>
          </a:p>
        </p:txBody>
      </p:sp>
      <p:sp>
        <p:nvSpPr>
          <p:cNvPr id="136195"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به ازاء هر 10 کیلو گرم کمپوست 80 گرم بذر نیاز است.</a:t>
            </a:r>
            <a:endParaRPr lang="en-US">
              <a:cs typeface="B Koodak" pitchFamily="2" charset="-78"/>
            </a:endParaRPr>
          </a:p>
        </p:txBody>
      </p:sp>
    </p:spTree>
  </p:cSld>
  <p:clrMapOvr>
    <a:masterClrMapping/>
  </p:clrMapOvr>
  <p:transition spd="med"/>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p:cNvSpPr>
            <a:spLocks noGrp="1" noRot="1" noChangeArrowheads="1"/>
          </p:cNvSpPr>
          <p:nvPr>
            <p:ph type="title"/>
          </p:nvPr>
        </p:nvSpPr>
        <p:spPr/>
        <p:txBody>
          <a:bodyPr/>
          <a:lstStyle/>
          <a:p>
            <a:pPr algn="r"/>
            <a:r>
              <a:rPr lang="fa-IR" sz="4500">
                <a:cs typeface="B Jadid" pitchFamily="2" charset="-78"/>
              </a:rPr>
              <a:t>انواع سیستم های پرورش</a:t>
            </a:r>
            <a:endParaRPr lang="en-US" sz="4500">
              <a:cs typeface="B Jadid" pitchFamily="2" charset="-78"/>
            </a:endParaRPr>
          </a:p>
        </p:txBody>
      </p:sp>
      <p:sp>
        <p:nvSpPr>
          <p:cNvPr id="137219"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1- آماده سازی بستر به روش قفسه ای( استیلاژ)</a:t>
            </a:r>
          </a:p>
          <a:p>
            <a:pPr algn="r">
              <a:buFont typeface="Wingdings" pitchFamily="2" charset="2"/>
              <a:buNone/>
            </a:pPr>
            <a:r>
              <a:rPr lang="fa-IR">
                <a:cs typeface="B Koodak" pitchFamily="2" charset="-78"/>
              </a:rPr>
              <a:t>2- کاشت به روش جعبه ای</a:t>
            </a:r>
          </a:p>
          <a:p>
            <a:pPr algn="r">
              <a:buFont typeface="Wingdings" pitchFamily="2" charset="2"/>
              <a:buNone/>
            </a:pPr>
            <a:r>
              <a:rPr lang="fa-IR">
                <a:cs typeface="B Koodak" pitchFamily="2" charset="-78"/>
              </a:rPr>
              <a:t>3- کاشت به روش کیسه ای</a:t>
            </a: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fa-IR">
              <a:cs typeface="B Koodak" pitchFamily="2" charset="-78"/>
            </a:endParaRPr>
          </a:p>
          <a:p>
            <a:pPr algn="r">
              <a:buFont typeface="Wingdings" pitchFamily="2" charset="2"/>
              <a:buNone/>
            </a:pPr>
            <a:endParaRPr lang="en-US">
              <a:cs typeface="B Koodak" pitchFamily="2" charset="-78"/>
            </a:endParaRPr>
          </a:p>
        </p:txBody>
      </p:sp>
    </p:spTree>
  </p:cSld>
  <p:clrMapOvr>
    <a:masterClrMapping/>
  </p:clrMapOvr>
  <p:transition spd="med"/>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2"/>
          <p:cNvSpPr>
            <a:spLocks noGrp="1" noRot="1" noChangeArrowheads="1"/>
          </p:cNvSpPr>
          <p:nvPr>
            <p:ph type="title"/>
          </p:nvPr>
        </p:nvSpPr>
        <p:spPr/>
        <p:txBody>
          <a:bodyPr/>
          <a:lstStyle/>
          <a:p>
            <a:pPr algn="r"/>
            <a:r>
              <a:rPr lang="fa-IR" sz="4500">
                <a:cs typeface="B Jadid" pitchFamily="2" charset="-78"/>
              </a:rPr>
              <a:t>اعمال قبل از کشت</a:t>
            </a:r>
            <a:endParaRPr lang="en-US" sz="4500">
              <a:cs typeface="B Jadid" pitchFamily="2" charset="-78"/>
            </a:endParaRPr>
          </a:p>
        </p:txBody>
      </p:sp>
      <p:sp>
        <p:nvSpPr>
          <p:cNvPr id="138243"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1- ضد عفونی ابزار و وسایل کشت ودرز های در و دیوار با فرمالین 2% </a:t>
            </a:r>
          </a:p>
          <a:p>
            <a:pPr algn="r">
              <a:buFont typeface="Wingdings" pitchFamily="2" charset="2"/>
              <a:buNone/>
            </a:pPr>
            <a:r>
              <a:rPr lang="fa-IR">
                <a:cs typeface="B Koodak" pitchFamily="2" charset="-78"/>
              </a:rPr>
              <a:t>2- سم پاشی لای دربها ، گوشه ها ی اتاق و قسمت های تاریک اتاق با سم کنه کش آپولون .</a:t>
            </a:r>
          </a:p>
          <a:p>
            <a:pPr algn="r">
              <a:buFont typeface="Wingdings" pitchFamily="2" charset="2"/>
              <a:buNone/>
            </a:pPr>
            <a:r>
              <a:rPr lang="fa-IR">
                <a:cs typeface="B Shadi" pitchFamily="2" charset="-78"/>
              </a:rPr>
              <a:t>در هنگام سم پاشی و ضد عفونی استفاده از ماسک و دستکش ضروری است.</a:t>
            </a:r>
          </a:p>
          <a:p>
            <a:pPr algn="r">
              <a:buFont typeface="Wingdings" pitchFamily="2" charset="2"/>
              <a:buNone/>
            </a:pPr>
            <a:r>
              <a:rPr lang="fa-IR">
                <a:cs typeface="B Koodak" pitchFamily="2" charset="-78"/>
              </a:rPr>
              <a:t>پس از ضدعفونی ،اتاق آماده کشت است. </a:t>
            </a:r>
            <a:endParaRPr lang="en-US">
              <a:cs typeface="B Koodak" pitchFamily="2" charset="-78"/>
            </a:endParaRPr>
          </a:p>
        </p:txBody>
      </p:sp>
    </p:spTree>
  </p:cSld>
  <p:clrMapOvr>
    <a:masterClrMapping/>
  </p:clrMapOvr>
  <p:transition spd="med"/>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p:cNvSpPr>
            <a:spLocks noGrp="1" noRot="1" noChangeArrowheads="1"/>
          </p:cNvSpPr>
          <p:nvPr>
            <p:ph type="title"/>
          </p:nvPr>
        </p:nvSpPr>
        <p:spPr/>
        <p:txBody>
          <a:bodyPr/>
          <a:lstStyle/>
          <a:p>
            <a:pPr algn="r"/>
            <a:r>
              <a:rPr lang="fa-IR" sz="4500">
                <a:cs typeface="B Jadid" pitchFamily="2" charset="-78"/>
              </a:rPr>
              <a:t>روش کشت</a:t>
            </a:r>
            <a:endParaRPr lang="en-US" sz="4500">
              <a:cs typeface="B Jadid" pitchFamily="2" charset="-78"/>
            </a:endParaRPr>
          </a:p>
        </p:txBody>
      </p:sp>
      <p:sp>
        <p:nvSpPr>
          <p:cNvPr id="139267" name="Rectangle 3"/>
          <p:cNvSpPr>
            <a:spLocks noGrp="1" noRot="1" noChangeArrowheads="1"/>
          </p:cNvSpPr>
          <p:nvPr>
            <p:ph type="body" idx="1"/>
          </p:nvPr>
        </p:nvSpPr>
        <p:spPr/>
        <p:txBody>
          <a:bodyPr/>
          <a:lstStyle/>
          <a:p>
            <a:pPr marL="571500" indent="-571500" algn="r">
              <a:buFontTx/>
              <a:buChar char="-"/>
            </a:pPr>
            <a:r>
              <a:rPr lang="fa-IR">
                <a:cs typeface="B Koodak" pitchFamily="2" charset="-78"/>
              </a:rPr>
              <a:t>نحوه کشت مخلوط است،در این روش بذور را با کمپوست مخلوط کرده سپس کمپوست کشت شده را داخل کیسه می ریزیم.</a:t>
            </a:r>
          </a:p>
          <a:p>
            <a:pPr marL="571500" indent="-571500" algn="r">
              <a:buFontTx/>
              <a:buChar char="-"/>
            </a:pPr>
            <a:r>
              <a:rPr lang="fa-IR">
                <a:cs typeface="B Koodak" pitchFamily="2" charset="-78"/>
              </a:rPr>
              <a:t>وزن کیسه ها 10 تا 12 کیلو گرم باشد.</a:t>
            </a:r>
          </a:p>
          <a:p>
            <a:pPr marL="571500" indent="-571500" algn="r">
              <a:buFontTx/>
              <a:buNone/>
            </a:pPr>
            <a:endParaRPr lang="en-US">
              <a:cs typeface="B Koodak" pitchFamily="2" charset="-78"/>
            </a:endParaRPr>
          </a:p>
        </p:txBody>
      </p:sp>
    </p:spTree>
  </p:cSld>
  <p:clrMapOvr>
    <a:masterClrMapping/>
  </p:clrMapOvr>
  <p:transition spd="med"/>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2"/>
          <p:cNvSpPr>
            <a:spLocks noGrp="1" noRot="1" noChangeArrowheads="1"/>
          </p:cNvSpPr>
          <p:nvPr>
            <p:ph type="title"/>
          </p:nvPr>
        </p:nvSpPr>
        <p:spPr/>
        <p:txBody>
          <a:bodyPr/>
          <a:lstStyle/>
          <a:p>
            <a:pPr algn="r"/>
            <a:r>
              <a:rPr lang="fa-IR" sz="4200">
                <a:cs typeface="B Jadid" pitchFamily="2" charset="-78"/>
              </a:rPr>
              <a:t>توصیه روشی کاربردی بمنطور تسریع عمل کمپوست گیری و سهولت در کار </a:t>
            </a:r>
            <a:endParaRPr lang="en-US" sz="4200">
              <a:cs typeface="B Jadid" pitchFamily="2" charset="-78"/>
            </a:endParaRPr>
          </a:p>
        </p:txBody>
      </p:sp>
      <p:sp>
        <p:nvSpPr>
          <p:cNvPr id="140291"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روش میز تلقیح :</a:t>
            </a:r>
          </a:p>
          <a:p>
            <a:pPr algn="r">
              <a:buFont typeface="Wingdings" pitchFamily="2" charset="2"/>
              <a:buNone/>
            </a:pPr>
            <a:r>
              <a:rPr lang="fa-IR">
                <a:cs typeface="B Koodak" pitchFamily="2" charset="-78"/>
              </a:rPr>
              <a:t>میز تلقیح ، میزی است از جنس گالوانیزه یا آلومنیم با دیواره هایی حدود 25 سانتی متر که در سطح آن یک یا دو قیف تعبیه شده و دارای پایه ای به ارتفاع کیسه کشت است.</a:t>
            </a:r>
            <a:endParaRPr lang="en-US">
              <a:cs typeface="B Koodak" pitchFamily="2" charset="-78"/>
            </a:endParaRPr>
          </a:p>
        </p:txBody>
      </p:sp>
    </p:spTree>
  </p:cSld>
  <p:clrMapOvr>
    <a:masterClrMapping/>
  </p:clrMapOvr>
  <p:transition spd="med"/>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2"/>
          <p:cNvSpPr>
            <a:spLocks noGrp="1" noRot="1" noChangeArrowheads="1"/>
          </p:cNvSpPr>
          <p:nvPr>
            <p:ph type="title"/>
          </p:nvPr>
        </p:nvSpPr>
        <p:spPr/>
        <p:txBody>
          <a:bodyPr/>
          <a:lstStyle/>
          <a:p>
            <a:pPr algn="r"/>
            <a:r>
              <a:rPr lang="fa-IR" sz="4500">
                <a:cs typeface="B Jadid" pitchFamily="2" charset="-78"/>
              </a:rPr>
              <a:t>سالن های پرورش قارچ</a:t>
            </a:r>
            <a:endParaRPr lang="en-US" sz="4500">
              <a:cs typeface="B Jadid" pitchFamily="2" charset="-78"/>
            </a:endParaRPr>
          </a:p>
        </p:txBody>
      </p:sp>
      <p:sp>
        <p:nvSpPr>
          <p:cNvPr id="141315"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سالن های پرورش قارچ به دو صورت سیمانی و گلخانه ای احداث میشوند.</a:t>
            </a:r>
          </a:p>
          <a:p>
            <a:pPr algn="r">
              <a:buFont typeface="Wingdings" pitchFamily="2" charset="2"/>
              <a:buNone/>
            </a:pPr>
            <a:r>
              <a:rPr lang="fa-IR">
                <a:cs typeface="B Koodak" pitchFamily="2" charset="-78"/>
              </a:rPr>
              <a:t>هر کدام این سالن ها نیز به دو صورت کفی و چند طبقه</a:t>
            </a:r>
            <a:endParaRPr lang="en-US">
              <a:cs typeface="B Koodak" pitchFamily="2" charset="-78"/>
            </a:endParaRPr>
          </a:p>
        </p:txBody>
      </p:sp>
    </p:spTree>
  </p:cSld>
  <p:clrMapOvr>
    <a:masterClrMapping/>
  </p:clrMapOvr>
  <p:transition spd="med"/>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Rot="1" noChangeArrowheads="1"/>
          </p:cNvSpPr>
          <p:nvPr>
            <p:ph type="title"/>
          </p:nvPr>
        </p:nvSpPr>
        <p:spPr/>
        <p:txBody>
          <a:bodyPr/>
          <a:lstStyle/>
          <a:p>
            <a:pPr algn="r"/>
            <a:r>
              <a:rPr lang="fa-IR" sz="4500">
                <a:cs typeface="B Jadid" pitchFamily="2" charset="-78"/>
              </a:rPr>
              <a:t>کاربرد دستگاه هواساز در سالن های پرورش</a:t>
            </a:r>
            <a:endParaRPr lang="en-US" sz="4500">
              <a:cs typeface="B Jadid" pitchFamily="2" charset="-78"/>
            </a:endParaRPr>
          </a:p>
        </p:txBody>
      </p:sp>
      <p:sp>
        <p:nvSpPr>
          <p:cNvPr id="142339"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فراهم نمودن دما و رطوبت مورد نیاز برای رشد قارچ</a:t>
            </a:r>
          </a:p>
          <a:p>
            <a:pPr algn="r">
              <a:buFont typeface="Wingdings" pitchFamily="2" charset="2"/>
              <a:buNone/>
            </a:pPr>
            <a:endParaRPr lang="fa-IR">
              <a:cs typeface="B Koodak" pitchFamily="2" charset="-78"/>
            </a:endParaRPr>
          </a:p>
          <a:p>
            <a:pPr algn="r">
              <a:buFont typeface="Wingdings" pitchFamily="2" charset="2"/>
              <a:buNone/>
            </a:pPr>
            <a:r>
              <a:rPr lang="fa-IR">
                <a:cs typeface="B Koodak" pitchFamily="2" charset="-78"/>
              </a:rPr>
              <a:t>دستگاه های هواساز دارای 3 دریچه می باشند:</a:t>
            </a:r>
          </a:p>
          <a:p>
            <a:pPr algn="r">
              <a:buFont typeface="Wingdings" pitchFamily="2" charset="2"/>
              <a:buNone/>
            </a:pPr>
            <a:r>
              <a:rPr lang="fa-IR">
                <a:cs typeface="B Koodak" pitchFamily="2" charset="-78"/>
              </a:rPr>
              <a:t>1- دریچه ی هوای آزاد </a:t>
            </a:r>
          </a:p>
          <a:p>
            <a:pPr algn="r">
              <a:buFont typeface="Wingdings" pitchFamily="2" charset="2"/>
              <a:buNone/>
            </a:pPr>
            <a:r>
              <a:rPr lang="fa-IR">
                <a:cs typeface="B Koodak" pitchFamily="2" charset="-78"/>
              </a:rPr>
              <a:t>2- دریچه ی سیر کولر</a:t>
            </a:r>
          </a:p>
          <a:p>
            <a:pPr algn="r">
              <a:buFont typeface="Wingdings" pitchFamily="2" charset="2"/>
              <a:buNone/>
            </a:pPr>
            <a:r>
              <a:rPr lang="fa-IR">
                <a:cs typeface="B Koodak" pitchFamily="2" charset="-78"/>
              </a:rPr>
              <a:t>3- دریچه ی خروجی</a:t>
            </a:r>
          </a:p>
          <a:p>
            <a:pPr algn="r">
              <a:buFont typeface="Wingdings" pitchFamily="2" charset="2"/>
              <a:buNone/>
            </a:pPr>
            <a:endParaRPr lang="en-US">
              <a:cs typeface="B Koodak" pitchFamily="2" charset="-78"/>
            </a:endParaRPr>
          </a:p>
        </p:txBody>
      </p:sp>
    </p:spTree>
  </p:cSld>
  <p:clrMapOvr>
    <a:masterClrMapping/>
  </p:clrMapOvr>
  <p:transition spd="med"/>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p:cNvSpPr>
            <a:spLocks noGrp="1" noRot="1" noChangeArrowheads="1"/>
          </p:cNvSpPr>
          <p:nvPr>
            <p:ph type="title"/>
          </p:nvPr>
        </p:nvSpPr>
        <p:spPr/>
        <p:txBody>
          <a:bodyPr/>
          <a:lstStyle/>
          <a:p>
            <a:pPr algn="r"/>
            <a:r>
              <a:rPr lang="fa-IR" sz="4200">
                <a:cs typeface="B Jadid" pitchFamily="2" charset="-78"/>
              </a:rPr>
              <a:t>سالن ها دارای ورودی لوله های آب سرد و بخار می باشند.</a:t>
            </a:r>
            <a:endParaRPr lang="en-US" sz="4200">
              <a:cs typeface="B Jadid" pitchFamily="2" charset="-78"/>
            </a:endParaRPr>
          </a:p>
        </p:txBody>
      </p:sp>
      <p:sp>
        <p:nvSpPr>
          <p:cNvPr id="143363"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تا در تابستان برای تامین رطوبت و کاهش دما از لوله های آب سرد </a:t>
            </a:r>
          </a:p>
          <a:p>
            <a:pPr algn="r">
              <a:buFont typeface="Wingdings" pitchFamily="2" charset="2"/>
              <a:buNone/>
            </a:pPr>
            <a:r>
              <a:rPr lang="fa-IR">
                <a:cs typeface="B Koodak" pitchFamily="2" charset="-78"/>
              </a:rPr>
              <a:t>و در زمستان برای تامین رطوبت و افزایش دما از لوله های بخار استفاده شود.</a:t>
            </a:r>
            <a:endParaRPr lang="en-US">
              <a:cs typeface="B Koodak" pitchFamily="2" charset="-78"/>
            </a:endParaRPr>
          </a:p>
        </p:txBody>
      </p:sp>
    </p:spTree>
  </p:cSld>
  <p:clrMapOvr>
    <a:masterClrMapping/>
  </p:clrMapOvr>
  <p:transition spd="med"/>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2"/>
          <p:cNvSpPr>
            <a:spLocks noGrp="1" noRot="1" noChangeArrowheads="1"/>
          </p:cNvSpPr>
          <p:nvPr>
            <p:ph type="title"/>
          </p:nvPr>
        </p:nvSpPr>
        <p:spPr/>
        <p:txBody>
          <a:bodyPr/>
          <a:lstStyle/>
          <a:p>
            <a:pPr algn="r"/>
            <a:r>
              <a:rPr lang="fa-IR" sz="4500">
                <a:cs typeface="B Jadid" pitchFamily="2" charset="-78"/>
              </a:rPr>
              <a:t>تهویه سالن ها</a:t>
            </a:r>
            <a:endParaRPr lang="en-US" sz="4500">
              <a:cs typeface="B Jadid" pitchFamily="2" charset="-78"/>
            </a:endParaRPr>
          </a:p>
        </p:txBody>
      </p:sp>
      <p:sp>
        <p:nvSpPr>
          <p:cNvPr id="144387"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در ابتدای سالن یک درب برای ورود و خروج به سالن و در انتهای سالن یک دریچه کوچک برای خروج دی اکسید کربن اضافی  و تبادلات گازی که همیشه باز است تعبیه شده است.</a:t>
            </a:r>
            <a:endParaRPr lang="en-US">
              <a:cs typeface="B Koodak" pitchFamily="2" charset="-78"/>
            </a:endParaRPr>
          </a:p>
        </p:txBody>
      </p:sp>
    </p:spTree>
  </p:cSld>
  <p:clrMapOvr>
    <a:masterClrMapping/>
  </p:clrMapOvr>
  <p:transition spd="med"/>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2"/>
          <p:cNvSpPr>
            <a:spLocks noGrp="1" noRot="1" noChangeArrowheads="1"/>
          </p:cNvSpPr>
          <p:nvPr>
            <p:ph type="title"/>
          </p:nvPr>
        </p:nvSpPr>
        <p:spPr/>
        <p:txBody>
          <a:bodyPr/>
          <a:lstStyle/>
          <a:p>
            <a:pPr algn="r"/>
            <a:r>
              <a:rPr lang="fa-IR" sz="4500">
                <a:cs typeface="B Jadid" pitchFamily="2" charset="-78"/>
              </a:rPr>
              <a:t>پوشش کف سالن</a:t>
            </a:r>
            <a:endParaRPr lang="en-US" sz="4500">
              <a:cs typeface="B Jadid" pitchFamily="2" charset="-78"/>
            </a:endParaRPr>
          </a:p>
        </p:txBody>
      </p:sp>
      <p:sp>
        <p:nvSpPr>
          <p:cNvPr id="145411"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بهتر است سیمانی باشد چون پوشش سیمانی برای کنترل بهتر آلودگی مناسبتر است.</a:t>
            </a:r>
            <a:endParaRPr lang="en-US">
              <a:cs typeface="B Koodak" pitchFamily="2" charset="-78"/>
            </a:endParaRPr>
          </a:p>
        </p:txBody>
      </p:sp>
    </p:spTree>
  </p:cSld>
  <p:clrMapOvr>
    <a:masterClrMapping/>
  </p:clrMapOvr>
  <p:transition spd="med"/>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2"/>
          <p:cNvSpPr>
            <a:spLocks noGrp="1" noRot="1" noChangeArrowheads="1"/>
          </p:cNvSpPr>
          <p:nvPr>
            <p:ph type="title"/>
          </p:nvPr>
        </p:nvSpPr>
        <p:spPr/>
        <p:txBody>
          <a:bodyPr/>
          <a:lstStyle/>
          <a:p>
            <a:pPr algn="r"/>
            <a:r>
              <a:rPr lang="fa-IR" sz="4200">
                <a:cs typeface="B Jadid" pitchFamily="2" charset="-78"/>
              </a:rPr>
              <a:t>لیست اقلام مورد استفاده در واحد های قارچ</a:t>
            </a:r>
            <a:endParaRPr lang="en-US" sz="4200">
              <a:cs typeface="B Jadid" pitchFamily="2" charset="-78"/>
            </a:endParaRPr>
          </a:p>
        </p:txBody>
      </p:sp>
      <p:sp>
        <p:nvSpPr>
          <p:cNvPr id="146435" name="Rectangle 3"/>
          <p:cNvSpPr>
            <a:spLocks noGrp="1" noRot="1" noChangeArrowheads="1"/>
          </p:cNvSpPr>
          <p:nvPr>
            <p:ph type="body" idx="1"/>
          </p:nvPr>
        </p:nvSpPr>
        <p:spPr/>
        <p:txBody>
          <a:bodyPr/>
          <a:lstStyle/>
          <a:p>
            <a:pPr algn="r">
              <a:buFont typeface="Wingdings" pitchFamily="2" charset="2"/>
              <a:buNone/>
            </a:pPr>
            <a:r>
              <a:rPr lang="fa-IR" sz="3000">
                <a:cs typeface="B Jadid" pitchFamily="2" charset="-78"/>
              </a:rPr>
              <a:t>1) دستگاه رطوبت ساز:</a:t>
            </a:r>
            <a:r>
              <a:rPr lang="fa-IR" sz="3000">
                <a:cs typeface="B Koodak" pitchFamily="2" charset="-78"/>
              </a:rPr>
              <a:t> جهت انجام تهویه و رطوبت سازی</a:t>
            </a:r>
          </a:p>
          <a:p>
            <a:pPr algn="r">
              <a:buFont typeface="Wingdings" pitchFamily="2" charset="2"/>
              <a:buNone/>
            </a:pPr>
            <a:r>
              <a:rPr lang="fa-IR" sz="3000">
                <a:cs typeface="B Jadid" pitchFamily="2" charset="-78"/>
              </a:rPr>
              <a:t>2) هیتر هوای گرم:</a:t>
            </a:r>
            <a:r>
              <a:rPr lang="fa-IR" sz="3000">
                <a:cs typeface="B Koodak" pitchFamily="2" charset="-78"/>
              </a:rPr>
              <a:t> جهت واحد های کوچک پرورش قارچ که فاقد دستگاه بخار هستند.</a:t>
            </a:r>
            <a:r>
              <a:rPr lang="fa-IR" sz="3700"/>
              <a:t> </a:t>
            </a:r>
          </a:p>
          <a:p>
            <a:pPr algn="r">
              <a:buFont typeface="Wingdings" pitchFamily="2" charset="2"/>
              <a:buNone/>
            </a:pPr>
            <a:r>
              <a:rPr lang="fa-IR" sz="3000">
                <a:cs typeface="B Jadid" pitchFamily="2" charset="-78"/>
              </a:rPr>
              <a:t>3) میز تلقیح:</a:t>
            </a:r>
            <a:r>
              <a:rPr lang="fa-IR" sz="3000">
                <a:cs typeface="B Koodak" pitchFamily="2" charset="-78"/>
              </a:rPr>
              <a:t> جهت تسهیل و تسریع در عملیات کمپوست گیری</a:t>
            </a:r>
          </a:p>
          <a:p>
            <a:pPr algn="r">
              <a:buFont typeface="Wingdings" pitchFamily="2" charset="2"/>
              <a:buNone/>
            </a:pPr>
            <a:r>
              <a:rPr lang="fa-IR" sz="3000">
                <a:cs typeface="B Jadid" pitchFamily="2" charset="-78"/>
              </a:rPr>
              <a:t>4) کنترل رطوبت :</a:t>
            </a:r>
            <a:r>
              <a:rPr lang="fa-IR" sz="3000">
                <a:cs typeface="B Koodak" pitchFamily="2" charset="-78"/>
              </a:rPr>
              <a:t> دستگاهی که جهت کنترل اتوماتیک رطوبت روی دستگاه رطوبت ساز نصب می شود.</a:t>
            </a:r>
          </a:p>
          <a:p>
            <a:pPr algn="r">
              <a:buFont typeface="Wingdings" pitchFamily="2" charset="2"/>
              <a:buNone/>
            </a:pPr>
            <a:r>
              <a:rPr lang="fa-IR" sz="3000">
                <a:cs typeface="B Jadid" pitchFamily="2" charset="-78"/>
              </a:rPr>
              <a:t>5) دماسنج :</a:t>
            </a:r>
            <a:r>
              <a:rPr lang="fa-IR" sz="3000">
                <a:cs typeface="B Koodak" pitchFamily="2" charset="-78"/>
              </a:rPr>
              <a:t> جهت کنترل دمای سالن پاستوریزه و دمای سالن های پرورش  کاربد دارد.</a:t>
            </a:r>
            <a:endParaRPr lang="en-US" sz="3000">
              <a:cs typeface="B Koodak" pitchFamily="2" charset="-78"/>
            </a:endParaRPr>
          </a:p>
        </p:txBody>
      </p:sp>
    </p:spTree>
  </p:cSld>
  <p:clrMapOvr>
    <a:masterClrMapping/>
  </p:clrMapOvr>
  <p:transition spd="med"/>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Rectangle 2"/>
          <p:cNvSpPr>
            <a:spLocks noGrp="1" noRot="1" noChangeArrowheads="1"/>
          </p:cNvSpPr>
          <p:nvPr>
            <p:ph type="title"/>
          </p:nvPr>
        </p:nvSpPr>
        <p:spPr/>
        <p:txBody>
          <a:bodyPr/>
          <a:lstStyle/>
          <a:p>
            <a:pPr algn="r"/>
            <a:r>
              <a:rPr lang="fa-IR" sz="4500">
                <a:cs typeface="B Jadid" pitchFamily="2" charset="-78"/>
              </a:rPr>
              <a:t>ادامه لیست اقلام</a:t>
            </a:r>
            <a:endParaRPr lang="en-US" sz="4500">
              <a:cs typeface="B Jadid" pitchFamily="2" charset="-78"/>
            </a:endParaRPr>
          </a:p>
        </p:txBody>
      </p:sp>
      <p:sp>
        <p:nvSpPr>
          <p:cNvPr id="147459" name="Rectangle 3"/>
          <p:cNvSpPr>
            <a:spLocks noGrp="1" noRot="1" noChangeArrowheads="1"/>
          </p:cNvSpPr>
          <p:nvPr>
            <p:ph type="body" idx="1"/>
          </p:nvPr>
        </p:nvSpPr>
        <p:spPr/>
        <p:txBody>
          <a:bodyPr/>
          <a:lstStyle/>
          <a:p>
            <a:pPr algn="r">
              <a:lnSpc>
                <a:spcPct val="90000"/>
              </a:lnSpc>
              <a:buFont typeface="Wingdings" pitchFamily="2" charset="2"/>
              <a:buNone/>
            </a:pPr>
            <a:r>
              <a:rPr lang="fa-IR" sz="2800">
                <a:cs typeface="B Jadid" pitchFamily="2" charset="-78"/>
              </a:rPr>
              <a:t>6) رطوبت سنج:</a:t>
            </a:r>
            <a:r>
              <a:rPr lang="fa-IR" sz="2800">
                <a:cs typeface="B Koodak" pitchFamily="2" charset="-78"/>
              </a:rPr>
              <a:t> جهت اندازه گیری رطوبت محیط استفاده میشود.</a:t>
            </a:r>
          </a:p>
          <a:p>
            <a:pPr algn="r">
              <a:lnSpc>
                <a:spcPct val="90000"/>
              </a:lnSpc>
              <a:buFont typeface="Wingdings" pitchFamily="2" charset="2"/>
              <a:buNone/>
            </a:pPr>
            <a:r>
              <a:rPr lang="fa-IR" sz="2800">
                <a:cs typeface="B Jadid" pitchFamily="2" charset="-78"/>
              </a:rPr>
              <a:t>7) مواد شوینده و ضد عفونی کننده :</a:t>
            </a:r>
            <a:r>
              <a:rPr lang="fa-IR" sz="2800">
                <a:cs typeface="B Koodak" pitchFamily="2" charset="-78"/>
              </a:rPr>
              <a:t> شامل: جرمی ساید پی، فرمالین و آجر فرمالین</a:t>
            </a:r>
          </a:p>
          <a:p>
            <a:pPr algn="r">
              <a:lnSpc>
                <a:spcPct val="90000"/>
              </a:lnSpc>
              <a:buFont typeface="Wingdings" pitchFamily="2" charset="2"/>
              <a:buNone/>
            </a:pPr>
            <a:r>
              <a:rPr lang="fa-IR" sz="2800">
                <a:cs typeface="B Jadid" pitchFamily="2" charset="-78"/>
              </a:rPr>
              <a:t>8) سموم دفع آفات و بیماری ها :</a:t>
            </a:r>
            <a:r>
              <a:rPr lang="fa-IR" sz="2800">
                <a:cs typeface="B Koodak" pitchFamily="2" charset="-78"/>
              </a:rPr>
              <a:t> سم سیپرمترین،بنزالیب و کاربندازیم </a:t>
            </a:r>
          </a:p>
          <a:p>
            <a:pPr algn="r">
              <a:lnSpc>
                <a:spcPct val="90000"/>
              </a:lnSpc>
              <a:buFont typeface="Wingdings" pitchFamily="2" charset="2"/>
              <a:buNone/>
            </a:pPr>
            <a:r>
              <a:rPr lang="fa-IR" sz="2800">
                <a:cs typeface="B Jadid" pitchFamily="2" charset="-78"/>
              </a:rPr>
              <a:t>9) انواع سم پاش های دستی و موتوری </a:t>
            </a:r>
          </a:p>
          <a:p>
            <a:pPr algn="r">
              <a:lnSpc>
                <a:spcPct val="90000"/>
              </a:lnSpc>
              <a:buFont typeface="Wingdings" pitchFamily="2" charset="2"/>
              <a:buNone/>
            </a:pPr>
            <a:r>
              <a:rPr lang="fa-IR" sz="2800">
                <a:cs typeface="B Jadid" pitchFamily="2" charset="-78"/>
              </a:rPr>
              <a:t>10) دیگ بخار: </a:t>
            </a:r>
            <a:r>
              <a:rPr lang="fa-IR" sz="2800">
                <a:cs typeface="B Koodak" pitchFamily="2" charset="-78"/>
              </a:rPr>
              <a:t>جهت تامین بخار واحد پاستوریزاسیون و هوای گرم سالن ها  </a:t>
            </a:r>
            <a:endParaRPr lang="en-US" sz="2800">
              <a:cs typeface="B Koodak" pitchFamily="2" charset="-78"/>
            </a:endParaRPr>
          </a:p>
        </p:txBody>
      </p:sp>
    </p:spTree>
  </p:cSld>
  <p:clrMapOvr>
    <a:masterClrMapping/>
  </p:clrMapOvr>
  <p:transition spd="med"/>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2"/>
          <p:cNvSpPr>
            <a:spLocks noGrp="1" noRot="1" noChangeArrowheads="1"/>
          </p:cNvSpPr>
          <p:nvPr>
            <p:ph type="title"/>
          </p:nvPr>
        </p:nvSpPr>
        <p:spPr/>
        <p:txBody>
          <a:bodyPr/>
          <a:lstStyle/>
          <a:p>
            <a:pPr algn="r"/>
            <a:r>
              <a:rPr lang="fa-IR" sz="4500">
                <a:cs typeface="B Jadid" pitchFamily="2" charset="-78"/>
              </a:rPr>
              <a:t>ادامه لیست</a:t>
            </a:r>
            <a:endParaRPr lang="en-US" sz="4500">
              <a:cs typeface="B Jadid" pitchFamily="2" charset="-78"/>
            </a:endParaRPr>
          </a:p>
        </p:txBody>
      </p:sp>
      <p:sp>
        <p:nvSpPr>
          <p:cNvPr id="148483" name="Rectangle 3"/>
          <p:cNvSpPr>
            <a:spLocks noGrp="1" noRot="1" noChangeArrowheads="1"/>
          </p:cNvSpPr>
          <p:nvPr>
            <p:ph type="body" idx="1"/>
          </p:nvPr>
        </p:nvSpPr>
        <p:spPr/>
        <p:txBody>
          <a:bodyPr/>
          <a:lstStyle/>
          <a:p>
            <a:pPr algn="r">
              <a:lnSpc>
                <a:spcPct val="90000"/>
              </a:lnSpc>
              <a:buFont typeface="Wingdings" pitchFamily="2" charset="2"/>
              <a:buNone/>
            </a:pPr>
            <a:r>
              <a:rPr lang="fa-IR" sz="2400">
                <a:cs typeface="B Jadid" pitchFamily="2" charset="-78"/>
              </a:rPr>
              <a:t>11) فن سانتریفیوژ: </a:t>
            </a:r>
            <a:r>
              <a:rPr lang="fa-IR" sz="2400">
                <a:cs typeface="B Koodak" pitchFamily="2" charset="-78"/>
              </a:rPr>
              <a:t>جهت تزریق هوای تازه به تونل پاستوریزاسیون</a:t>
            </a:r>
          </a:p>
          <a:p>
            <a:pPr algn="r">
              <a:lnSpc>
                <a:spcPct val="90000"/>
              </a:lnSpc>
              <a:buFont typeface="Wingdings" pitchFamily="2" charset="2"/>
              <a:buNone/>
            </a:pPr>
            <a:r>
              <a:rPr lang="fa-IR" sz="2400">
                <a:cs typeface="B Jadid" pitchFamily="2" charset="-78"/>
              </a:rPr>
              <a:t>12) فن دمنده</a:t>
            </a:r>
            <a:r>
              <a:rPr lang="fa-IR" sz="2400">
                <a:cs typeface="B Koodak" pitchFamily="2" charset="-78"/>
              </a:rPr>
              <a:t> : برای تزریق هوای تازه به داخل تونل پاستوریزه خاک</a:t>
            </a:r>
          </a:p>
          <a:p>
            <a:pPr algn="r">
              <a:lnSpc>
                <a:spcPct val="90000"/>
              </a:lnSpc>
              <a:buFont typeface="Wingdings" pitchFamily="2" charset="2"/>
              <a:buNone/>
            </a:pPr>
            <a:r>
              <a:rPr lang="fa-IR" sz="2400">
                <a:cs typeface="B Jadid" pitchFamily="2" charset="-78"/>
              </a:rPr>
              <a:t>13) کمپوست ترنر:</a:t>
            </a:r>
            <a:r>
              <a:rPr lang="fa-IR" sz="2400">
                <a:cs typeface="B Koodak" pitchFamily="2" charset="-78"/>
              </a:rPr>
              <a:t> دستگاهی که کمپوست را مخلوط نموده و قالب زنی می کند.</a:t>
            </a:r>
          </a:p>
          <a:p>
            <a:pPr algn="r">
              <a:lnSpc>
                <a:spcPct val="90000"/>
              </a:lnSpc>
              <a:buFont typeface="Wingdings" pitchFamily="2" charset="2"/>
              <a:buNone/>
            </a:pPr>
            <a:r>
              <a:rPr lang="fa-IR" sz="2400">
                <a:cs typeface="B Jadid" pitchFamily="2" charset="-78"/>
              </a:rPr>
              <a:t>14) چیلر:</a:t>
            </a:r>
            <a:r>
              <a:rPr lang="fa-IR" sz="2400">
                <a:cs typeface="B Koodak" pitchFamily="2" charset="-78"/>
              </a:rPr>
              <a:t> تاسیساتی که هوای سرد را در فصول گرم تامین می</a:t>
            </a:r>
          </a:p>
          <a:p>
            <a:pPr algn="r">
              <a:lnSpc>
                <a:spcPct val="90000"/>
              </a:lnSpc>
              <a:buFont typeface="Wingdings" pitchFamily="2" charset="2"/>
              <a:buNone/>
            </a:pPr>
            <a:r>
              <a:rPr lang="fa-IR" sz="2400">
                <a:cs typeface="B Jadid" pitchFamily="2" charset="-78"/>
              </a:rPr>
              <a:t>15)دستگاه هواساز: </a:t>
            </a:r>
            <a:r>
              <a:rPr lang="fa-IR" sz="2400">
                <a:cs typeface="B Koodak" pitchFamily="2" charset="-78"/>
              </a:rPr>
              <a:t>دستگاهی که هوای گرم تولید شده توسط دیگ بخار و سرد شده توسط چیلر را رطوبت زنی میکند.</a:t>
            </a:r>
          </a:p>
          <a:p>
            <a:pPr algn="r">
              <a:lnSpc>
                <a:spcPct val="90000"/>
              </a:lnSpc>
              <a:buFont typeface="Wingdings" pitchFamily="2" charset="2"/>
              <a:buNone/>
            </a:pPr>
            <a:r>
              <a:rPr lang="fa-IR" sz="2400">
                <a:cs typeface="B Jadid" pitchFamily="2" charset="-78"/>
              </a:rPr>
              <a:t>16) دستگاه بسته بندی قارچ </a:t>
            </a:r>
          </a:p>
          <a:p>
            <a:pPr algn="r">
              <a:lnSpc>
                <a:spcPct val="90000"/>
              </a:lnSpc>
              <a:buFont typeface="Wingdings" pitchFamily="2" charset="2"/>
              <a:buNone/>
            </a:pPr>
            <a:r>
              <a:rPr lang="fa-IR" sz="2400">
                <a:cs typeface="B Jadid" pitchFamily="2" charset="-78"/>
              </a:rPr>
              <a:t>17 ) ژنراتور برق اضطراری</a:t>
            </a:r>
            <a:endParaRPr lang="en-US" sz="2400">
              <a:cs typeface="B Jadid" pitchFamily="2" charset="-78"/>
            </a:endParaRPr>
          </a:p>
        </p:txBody>
      </p:sp>
    </p:spTree>
  </p:cSld>
  <p:clrMapOvr>
    <a:masterClrMapping/>
  </p:clrMapOvr>
  <p:transition spd="med"/>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Rot="1" noChangeArrowheads="1"/>
          </p:cNvSpPr>
          <p:nvPr>
            <p:ph type="title"/>
          </p:nvPr>
        </p:nvSpPr>
        <p:spPr/>
        <p:txBody>
          <a:bodyPr/>
          <a:lstStyle/>
          <a:p>
            <a:pPr algn="r"/>
            <a:r>
              <a:rPr lang="en-US" sz="4500">
                <a:cs typeface="B Jadid" pitchFamily="2" charset="-78"/>
              </a:rPr>
              <a:t>Spawn run</a:t>
            </a:r>
            <a:r>
              <a:rPr lang="fa-IR" sz="4500">
                <a:cs typeface="B Jadid" pitchFamily="2" charset="-78"/>
              </a:rPr>
              <a:t>مرحله </a:t>
            </a:r>
            <a:endParaRPr lang="en-US" sz="4500">
              <a:cs typeface="B Jadid" pitchFamily="2" charset="-78"/>
            </a:endParaRPr>
          </a:p>
        </p:txBody>
      </p:sp>
      <p:sp>
        <p:nvSpPr>
          <p:cNvPr id="149507"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از ابتدای کشت تا شروع عملیات خاکدهی را گویند، که در این مرحله میسلیوم های قارچ رشد خویش را از روی بذر شروع کرده و تمامی کمپوست را در بر می گیرند.</a:t>
            </a:r>
          </a:p>
          <a:p>
            <a:pPr algn="r">
              <a:buFont typeface="Wingdings" pitchFamily="2" charset="2"/>
              <a:buNone/>
            </a:pPr>
            <a:endParaRPr lang="fa-IR">
              <a:cs typeface="B Koodak" pitchFamily="2" charset="-78"/>
            </a:endParaRPr>
          </a:p>
          <a:p>
            <a:pPr algn="r">
              <a:buFont typeface="Wingdings" pitchFamily="2" charset="2"/>
              <a:buNone/>
            </a:pPr>
            <a:r>
              <a:rPr lang="fa-IR">
                <a:cs typeface="B Koodak" pitchFamily="2" charset="-78"/>
              </a:rPr>
              <a:t>در این مرحله دما ورطوبت 2 عامل بسیار مهم هستند.</a:t>
            </a:r>
            <a:endParaRPr lang="en-US">
              <a:cs typeface="B Koodak" pitchFamily="2" charset="-78"/>
            </a:endParaRPr>
          </a:p>
        </p:txBody>
      </p:sp>
    </p:spTree>
  </p:cSld>
  <p:clrMapOvr>
    <a:masterClrMapping/>
  </p:clrMapOvr>
  <p:transition spd="med"/>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2"/>
          <p:cNvSpPr>
            <a:spLocks noGrp="1" noRot="1" noChangeArrowheads="1"/>
          </p:cNvSpPr>
          <p:nvPr>
            <p:ph type="title"/>
          </p:nvPr>
        </p:nvSpPr>
        <p:spPr/>
        <p:txBody>
          <a:bodyPr/>
          <a:lstStyle/>
          <a:p>
            <a:pPr algn="r"/>
            <a:r>
              <a:rPr lang="fa-IR" sz="4200">
                <a:cs typeface="B Jadid" pitchFamily="2" charset="-78"/>
              </a:rPr>
              <a:t> فاکتور های مهمی که در مرحله اسپان ران باید مورد توجه قرار گیرد: </a:t>
            </a:r>
            <a:endParaRPr lang="en-US" sz="4200">
              <a:cs typeface="B Jadid" pitchFamily="2" charset="-78"/>
            </a:endParaRPr>
          </a:p>
        </p:txBody>
      </p:sp>
      <p:sp>
        <p:nvSpPr>
          <p:cNvPr id="150531" name="Rectangle 3"/>
          <p:cNvSpPr>
            <a:spLocks noGrp="1" noRot="1" noChangeArrowheads="1"/>
          </p:cNvSpPr>
          <p:nvPr>
            <p:ph type="body" idx="1"/>
          </p:nvPr>
        </p:nvSpPr>
        <p:spPr/>
        <p:txBody>
          <a:bodyPr/>
          <a:lstStyle/>
          <a:p>
            <a:pPr algn="r">
              <a:buFont typeface="Wingdings" pitchFamily="2" charset="2"/>
              <a:buNone/>
            </a:pPr>
            <a:r>
              <a:rPr lang="fa-IR"/>
              <a:t> </a:t>
            </a:r>
            <a:r>
              <a:rPr lang="fa-IR">
                <a:cs typeface="B Koodak" pitchFamily="2" charset="-78"/>
              </a:rPr>
              <a:t>ج) رطوبت محیط باید بالا باشد.</a:t>
            </a:r>
          </a:p>
          <a:p>
            <a:pPr algn="r">
              <a:buFont typeface="Wingdings" pitchFamily="2" charset="2"/>
              <a:buNone/>
            </a:pPr>
            <a:r>
              <a:rPr lang="fa-IR">
                <a:cs typeface="B Koodak" pitchFamily="2" charset="-78"/>
              </a:rPr>
              <a:t>ب) دما باید با توجه به نوع اسپان مصرفی در حد معینی ثابت نگه داشته شود.</a:t>
            </a:r>
          </a:p>
          <a:p>
            <a:pPr algn="r">
              <a:buFont typeface="Wingdings" pitchFamily="2" charset="2"/>
              <a:buNone/>
            </a:pPr>
            <a:r>
              <a:rPr lang="fa-IR">
                <a:cs typeface="B Koodak" pitchFamily="2" charset="-78"/>
              </a:rPr>
              <a:t>                                    </a:t>
            </a:r>
            <a:r>
              <a:rPr lang="en-US">
                <a:cs typeface="B Koodak" pitchFamily="2" charset="-78"/>
              </a:rPr>
              <a:t> </a:t>
            </a:r>
            <a:r>
              <a:rPr lang="fa-IR">
                <a:cs typeface="B Koodak" pitchFamily="2" charset="-78"/>
              </a:rPr>
              <a:t> محیط باید بالا باشد.</a:t>
            </a:r>
            <a:r>
              <a:rPr lang="en-US">
                <a:cs typeface="B Koodak" pitchFamily="2" charset="-78"/>
              </a:rPr>
              <a:t>Co2</a:t>
            </a:r>
            <a:r>
              <a:rPr lang="fa-IR">
                <a:cs typeface="B Koodak" pitchFamily="2" charset="-78"/>
              </a:rPr>
              <a:t>الف) </a:t>
            </a:r>
            <a:endParaRPr lang="en-US">
              <a:cs typeface="B Koodak" pitchFamily="2" charset="-78"/>
            </a:endParaRPr>
          </a:p>
        </p:txBody>
      </p:sp>
    </p:spTree>
  </p:cSld>
  <p:clrMapOvr>
    <a:masterClrMapping/>
  </p:clrMapOvr>
  <p:transition spd="med"/>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Rot="1" noChangeArrowheads="1"/>
          </p:cNvSpPr>
          <p:nvPr>
            <p:ph type="title"/>
          </p:nvPr>
        </p:nvSpPr>
        <p:spPr/>
        <p:txBody>
          <a:bodyPr/>
          <a:lstStyle/>
          <a:p>
            <a:pPr algn="r"/>
            <a:r>
              <a:rPr lang="fa-IR" sz="4500">
                <a:cs typeface="B Jadid" pitchFamily="2" charset="-78"/>
              </a:rPr>
              <a:t>دی اکسید کربن را چگونه می توان در محیط بالا برد؟</a:t>
            </a:r>
            <a:endParaRPr lang="en-US" sz="4500">
              <a:cs typeface="B Jadid" pitchFamily="2" charset="-78"/>
            </a:endParaRPr>
          </a:p>
        </p:txBody>
      </p:sp>
      <p:sp>
        <p:nvSpPr>
          <p:cNvPr id="151555"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این عمل بوسیله بستن درب کیسه های کمپوست ، بستن درب سالن ورودی و نیز بستن دریچه هوای آزاد و دریچه اگزوز انتهای سالن صورت می گیرد.</a:t>
            </a:r>
          </a:p>
          <a:p>
            <a:pPr algn="r">
              <a:buFont typeface="Wingdings" pitchFamily="2" charset="2"/>
              <a:buNone/>
            </a:pPr>
            <a:r>
              <a:rPr lang="fa-IR">
                <a:cs typeface="B Koodak" pitchFamily="2" charset="-78"/>
              </a:rPr>
              <a:t>در این مرحله هوا بصورت سیر کوله (چرخشی) جریان می یابد.</a:t>
            </a:r>
          </a:p>
          <a:p>
            <a:pPr algn="r">
              <a:buFont typeface="Wingdings" pitchFamily="2" charset="2"/>
              <a:buNone/>
            </a:pPr>
            <a:r>
              <a:rPr lang="fa-IR">
                <a:cs typeface="B Koodak" pitchFamily="2" charset="-78"/>
              </a:rPr>
              <a:t>توجه: سعی کنیم با این عمل موجب بالا رفتن دمای محیط در فصل تابستان و نهایتا دمای کمپوست نشویم.</a:t>
            </a:r>
          </a:p>
          <a:p>
            <a:pPr algn="r">
              <a:buFont typeface="Wingdings" pitchFamily="2" charset="2"/>
              <a:buNone/>
            </a:pPr>
            <a:endParaRPr lang="en-US">
              <a:cs typeface="B Koodak" pitchFamily="2" charset="-78"/>
            </a:endParaRPr>
          </a:p>
        </p:txBody>
      </p:sp>
    </p:spTree>
  </p:cSld>
  <p:clrMapOvr>
    <a:masterClrMapping/>
  </p:clrMapOvr>
  <p:transition spd="med"/>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Rot="1" noChangeArrowheads="1"/>
          </p:cNvSpPr>
          <p:nvPr>
            <p:ph type="title"/>
          </p:nvPr>
        </p:nvSpPr>
        <p:spPr/>
        <p:txBody>
          <a:bodyPr/>
          <a:lstStyle/>
          <a:p>
            <a:pPr algn="r"/>
            <a:r>
              <a:rPr lang="fa-IR" sz="4200">
                <a:cs typeface="B Jadid" pitchFamily="2" charset="-78"/>
              </a:rPr>
              <a:t>چگونه می توان رطوبت محیط را بالا برد؟</a:t>
            </a:r>
            <a:endParaRPr lang="en-US" sz="4200">
              <a:cs typeface="B Jadid" pitchFamily="2" charset="-78"/>
            </a:endParaRPr>
          </a:p>
        </p:txBody>
      </p:sp>
      <p:sp>
        <p:nvSpPr>
          <p:cNvPr id="152579"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چون بستر ها قابل آبیاری ، جهت افزایش رطوبت بهتر است کف سالن ها و دیوار ها و حتی روی کمپوست ها را با آب و فرمالین آبپاشی کنیم ، تا ضمن بالا رفتن رطوبت عمل ضد عفونی هم صورت گیرد.</a:t>
            </a:r>
            <a:endParaRPr lang="en-US">
              <a:cs typeface="B Koodak" pitchFamily="2" charset="-78"/>
            </a:endParaRPr>
          </a:p>
        </p:txBody>
      </p:sp>
    </p:spTree>
  </p:cSld>
  <p:clrMapOvr>
    <a:masterClrMapping/>
  </p:clrMapOvr>
  <p:transition spd="med"/>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Rectangle 2"/>
          <p:cNvSpPr>
            <a:spLocks noGrp="1" noRot="1" noChangeArrowheads="1"/>
          </p:cNvSpPr>
          <p:nvPr>
            <p:ph type="title"/>
          </p:nvPr>
        </p:nvSpPr>
        <p:spPr/>
        <p:txBody>
          <a:bodyPr/>
          <a:lstStyle/>
          <a:p>
            <a:pPr algn="r"/>
            <a:r>
              <a:rPr lang="en-US"/>
              <a:t>Case run</a:t>
            </a:r>
            <a:r>
              <a:rPr lang="fa-IR" sz="5300">
                <a:cs typeface="B Jadid" pitchFamily="2" charset="-78"/>
              </a:rPr>
              <a:t>مرحله</a:t>
            </a:r>
            <a:r>
              <a:rPr lang="fa-IR"/>
              <a:t> </a:t>
            </a:r>
            <a:endParaRPr lang="en-US"/>
          </a:p>
        </p:txBody>
      </p:sp>
      <p:sp>
        <p:nvSpPr>
          <p:cNvPr id="153603"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تعریف : مرحله خاکدهی تا رافلینگ را گویند. </a:t>
            </a:r>
          </a:p>
          <a:p>
            <a:pPr algn="r">
              <a:buFont typeface="Wingdings" pitchFamily="2" charset="2"/>
              <a:buNone/>
            </a:pPr>
            <a:endParaRPr lang="fa-IR">
              <a:cs typeface="B Koodak" pitchFamily="2" charset="-78"/>
            </a:endParaRPr>
          </a:p>
          <a:p>
            <a:pPr algn="r">
              <a:buFont typeface="Wingdings" pitchFamily="2" charset="2"/>
              <a:buNone/>
            </a:pPr>
            <a:r>
              <a:rPr lang="fa-IR">
                <a:cs typeface="B Koodak" pitchFamily="2" charset="-78"/>
              </a:rPr>
              <a:t>خاکدهی یکی از مراحل اساسی در پرورش قارچ خوراکی است.</a:t>
            </a:r>
          </a:p>
          <a:p>
            <a:pPr algn="r">
              <a:buFont typeface="Wingdings" pitchFamily="2" charset="2"/>
              <a:buNone/>
            </a:pPr>
            <a:r>
              <a:rPr lang="fa-IR">
                <a:cs typeface="B Koodak" pitchFamily="2" charset="-78"/>
              </a:rPr>
              <a:t>خاک پوششی نقش چندانی در در تغذیه قارچ نداشته و یا اثر جزئی دارد.</a:t>
            </a:r>
          </a:p>
          <a:p>
            <a:pPr algn="r">
              <a:buFont typeface="Wingdings" pitchFamily="2" charset="2"/>
              <a:buNone/>
            </a:pPr>
            <a:r>
              <a:rPr lang="fa-IR">
                <a:cs typeface="B Koodak" pitchFamily="2" charset="-78"/>
              </a:rPr>
              <a:t>لذا کیفیت و خصوصیات فیزیکی خاک برجنبه های غذائی آن برتری دارد.</a:t>
            </a:r>
          </a:p>
          <a:p>
            <a:pPr algn="r">
              <a:buFont typeface="Wingdings" pitchFamily="2" charset="2"/>
              <a:buNone/>
            </a:pPr>
            <a:endParaRPr lang="en-US">
              <a:cs typeface="B Koodak" pitchFamily="2" charset="-78"/>
            </a:endParaRPr>
          </a:p>
        </p:txBody>
      </p:sp>
    </p:spTree>
  </p:cSld>
  <p:clrMapOvr>
    <a:masterClrMapping/>
  </p:clrMapOvr>
  <p:transition spd="med"/>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Rot="1" noChangeArrowheads="1"/>
          </p:cNvSpPr>
          <p:nvPr>
            <p:ph type="title"/>
          </p:nvPr>
        </p:nvSpPr>
        <p:spPr/>
        <p:txBody>
          <a:bodyPr/>
          <a:lstStyle/>
          <a:p>
            <a:pPr algn="r"/>
            <a:r>
              <a:rPr lang="fa-IR" sz="5300">
                <a:cs typeface="B Jadid" pitchFamily="2" charset="-78"/>
              </a:rPr>
              <a:t>خاک پوششی</a:t>
            </a:r>
            <a:endParaRPr lang="en-US" sz="5300">
              <a:cs typeface="B Jadid" pitchFamily="2" charset="-78"/>
            </a:endParaRPr>
          </a:p>
        </p:txBody>
      </p:sp>
      <p:sp>
        <p:nvSpPr>
          <p:cNvPr id="154627"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در کشور های پیشرفته از مخلوط خاک پیت و آهک بعنوان خاک پوششی استفاده می شود.</a:t>
            </a:r>
          </a:p>
          <a:p>
            <a:pPr algn="r">
              <a:buFont typeface="Wingdings" pitchFamily="2" charset="2"/>
              <a:buNone/>
            </a:pPr>
            <a:r>
              <a:rPr lang="fa-IR">
                <a:cs typeface="B Koodak" pitchFamily="2" charset="-78"/>
              </a:rPr>
              <a:t>مخلوط خاک سیلت لوم و خاک هوموس به نسبت 1/1 نیز می تواند یک خاک پوششی مناسب است.</a:t>
            </a:r>
          </a:p>
          <a:p>
            <a:pPr algn="r">
              <a:buFont typeface="Wingdings" pitchFamily="2" charset="2"/>
              <a:buNone/>
            </a:pPr>
            <a:r>
              <a:rPr lang="fa-IR">
                <a:cs typeface="B Koodak" pitchFamily="2" charset="-78"/>
              </a:rPr>
              <a:t>اگر خاک پوششی حالت اسیدی داشته باشد به آن مقداری سنگ گچ اضافه میشود.</a:t>
            </a:r>
          </a:p>
          <a:p>
            <a:pPr algn="r">
              <a:buFont typeface="Wingdings" pitchFamily="2" charset="2"/>
              <a:buNone/>
            </a:pPr>
            <a:r>
              <a:rPr lang="fa-IR">
                <a:cs typeface="B Koodak" pitchFamily="2" charset="-78"/>
              </a:rPr>
              <a:t> مناسب برای خاک پوششی حدود 8 است .</a:t>
            </a:r>
            <a:r>
              <a:rPr lang="en-US">
                <a:cs typeface="B Koodak" pitchFamily="2" charset="-78"/>
              </a:rPr>
              <a:t>PH</a:t>
            </a:r>
            <a:r>
              <a:rPr lang="fa-IR">
                <a:cs typeface="B Koodak" pitchFamily="2" charset="-78"/>
              </a:rPr>
              <a:t> </a:t>
            </a:r>
            <a:endParaRPr lang="en-US">
              <a:cs typeface="B Koodak" pitchFamily="2" charset="-78"/>
            </a:endParaRPr>
          </a:p>
        </p:txBody>
      </p:sp>
    </p:spTree>
  </p:cSld>
  <p:clrMapOvr>
    <a:masterClrMapping/>
  </p:clrMapOvr>
  <p:transition spd="med"/>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Rot="1" noChangeArrowheads="1"/>
          </p:cNvSpPr>
          <p:nvPr>
            <p:ph type="title"/>
          </p:nvPr>
        </p:nvSpPr>
        <p:spPr/>
        <p:txBody>
          <a:bodyPr/>
          <a:lstStyle/>
          <a:p>
            <a:pPr algn="r"/>
            <a:r>
              <a:rPr lang="fa-IR" sz="4500">
                <a:cs typeface="B Jadid" pitchFamily="2" charset="-78"/>
              </a:rPr>
              <a:t>زمان خاکدهی</a:t>
            </a:r>
            <a:endParaRPr lang="en-US" sz="4500">
              <a:cs typeface="B Jadid" pitchFamily="2" charset="-78"/>
            </a:endParaRPr>
          </a:p>
        </p:txBody>
      </p:sp>
      <p:sp>
        <p:nvSpPr>
          <p:cNvPr id="155651" name="Rectangle 3"/>
          <p:cNvSpPr>
            <a:spLocks noGrp="1" noRot="1" noChangeArrowheads="1"/>
          </p:cNvSpPr>
          <p:nvPr>
            <p:ph type="body" idx="1"/>
          </p:nvPr>
        </p:nvSpPr>
        <p:spPr/>
        <p:txBody>
          <a:bodyPr/>
          <a:lstStyle/>
          <a:p>
            <a:pPr marL="571500" indent="-571500" algn="r">
              <a:buFont typeface="Wingdings" pitchFamily="2" charset="2"/>
              <a:buNone/>
            </a:pPr>
            <a:r>
              <a:rPr lang="fa-IR">
                <a:cs typeface="B Koodak" pitchFamily="2" charset="-78"/>
              </a:rPr>
              <a:t>وقتی که کمپوست کاملا توسط مسیلیوم پوشیده گردید، توسط یک لایه 4 سانتی متری از خاک پوشیده می شود.</a:t>
            </a:r>
          </a:p>
          <a:p>
            <a:pPr marL="571500" indent="-571500" algn="r">
              <a:buFont typeface="Wingdings" pitchFamily="2" charset="2"/>
              <a:buNone/>
            </a:pPr>
            <a:r>
              <a:rPr lang="fa-IR">
                <a:cs typeface="B Koodak" pitchFamily="2" charset="-78"/>
              </a:rPr>
              <a:t>نقش خاک پوششی :</a:t>
            </a:r>
          </a:p>
          <a:p>
            <a:pPr marL="571500" indent="-571500" algn="r">
              <a:buFont typeface="Wingdings" pitchFamily="2" charset="2"/>
              <a:buNone/>
            </a:pPr>
            <a:r>
              <a:rPr lang="fa-IR">
                <a:cs typeface="B Koodak" pitchFamily="2" charset="-78"/>
              </a:rPr>
              <a:t>الف) برای تشکیل میوه ها ضروری است.</a:t>
            </a:r>
          </a:p>
          <a:p>
            <a:pPr marL="571500" indent="-571500" algn="r">
              <a:buFont typeface="Wingdings" pitchFamily="2" charset="2"/>
              <a:buNone/>
            </a:pPr>
            <a:r>
              <a:rPr lang="fa-IR">
                <a:cs typeface="B Koodak" pitchFamily="2" charset="-78"/>
              </a:rPr>
              <a:t>ب) منبع ذخیره آب برای رشد قارچ هاست.</a:t>
            </a:r>
          </a:p>
          <a:p>
            <a:pPr marL="571500" indent="-571500" algn="r">
              <a:buFont typeface="Wingdings" pitchFamily="2" charset="2"/>
              <a:buNone/>
            </a:pPr>
            <a:endParaRPr lang="en-US">
              <a:cs typeface="B Koodak" pitchFamily="2" charset="-78"/>
            </a:endParaRPr>
          </a:p>
        </p:txBody>
      </p:sp>
    </p:spTree>
  </p:cSld>
  <p:clrMapOvr>
    <a:masterClrMapping/>
  </p:clrMapOvr>
  <p:transition spd="med"/>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rrowheads="1"/>
          </p:cNvSpPr>
          <p:nvPr>
            <p:ph type="title"/>
          </p:nvPr>
        </p:nvSpPr>
        <p:spPr/>
        <p:txBody>
          <a:bodyPr/>
          <a:lstStyle/>
          <a:p>
            <a:pPr algn="r"/>
            <a:r>
              <a:rPr lang="fa-IR" sz="4500">
                <a:cs typeface="B Jadid" pitchFamily="2" charset="-78"/>
              </a:rPr>
              <a:t>رشد ریسه های قارچ </a:t>
            </a:r>
            <a:endParaRPr lang="en-US" sz="4500">
              <a:cs typeface="B Jadid" pitchFamily="2" charset="-78"/>
            </a:endParaRPr>
          </a:p>
        </p:txBody>
      </p:sp>
      <p:sp>
        <p:nvSpPr>
          <p:cNvPr id="156675"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پس از خاکدهی نیز مرحله رشد مسیلیوم ها ادامه دارد.مسیلیومی که مرحله قبل درون کمپوست اضافه شده است در این مرحله وارد خاک پوششی می گردد.</a:t>
            </a:r>
          </a:p>
          <a:p>
            <a:pPr algn="r">
              <a:buFont typeface="Wingdings" pitchFamily="2" charset="2"/>
              <a:buNone/>
            </a:pPr>
            <a:r>
              <a:rPr lang="fa-IR">
                <a:cs typeface="B Koodak" pitchFamily="2" charset="-78"/>
              </a:rPr>
              <a:t>مدت زمان لازم برای این مرحله 12 تا 13 روز میباشد.</a:t>
            </a:r>
            <a:endParaRPr lang="en-US">
              <a:cs typeface="B Koodak" pitchFamily="2" charset="-78"/>
            </a:endParaRPr>
          </a:p>
        </p:txBody>
      </p:sp>
    </p:spTree>
  </p:cSld>
  <p:clrMapOvr>
    <a:masterClrMapping/>
  </p:clrMapOvr>
  <p:transition spd="med"/>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Rot="1" noChangeArrowheads="1"/>
          </p:cNvSpPr>
          <p:nvPr>
            <p:ph type="title"/>
          </p:nvPr>
        </p:nvSpPr>
        <p:spPr/>
        <p:txBody>
          <a:bodyPr/>
          <a:lstStyle/>
          <a:p>
            <a:pPr algn="r"/>
            <a:r>
              <a:rPr lang="fa-IR" sz="4500">
                <a:cs typeface="B Jadid" pitchFamily="2" charset="-78"/>
              </a:rPr>
              <a:t>روش کشت از خاکدهی تا رافلینگ</a:t>
            </a:r>
            <a:endParaRPr lang="en-US" sz="4500">
              <a:cs typeface="B Jadid" pitchFamily="2" charset="-78"/>
            </a:endParaRPr>
          </a:p>
        </p:txBody>
      </p:sp>
      <p:sp>
        <p:nvSpPr>
          <p:cNvPr id="157699"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قرار دادن رطوبت درحد مطلوب بوسیله آبیاری مکرر پس از خاک دهی.</a:t>
            </a:r>
          </a:p>
          <a:p>
            <a:pPr algn="r">
              <a:buFont typeface="Wingdings" pitchFamily="2" charset="2"/>
              <a:buNone/>
            </a:pPr>
            <a:r>
              <a:rPr lang="fa-IR">
                <a:cs typeface="B Koodak" pitchFamily="2" charset="-78"/>
              </a:rPr>
              <a:t>حدودا از زمان خاکدهی تا رافل 12 لیتر در متر مربع آب اسپری می شود.</a:t>
            </a:r>
          </a:p>
          <a:p>
            <a:pPr algn="r">
              <a:buFont typeface="Wingdings" pitchFamily="2" charset="2"/>
              <a:buNone/>
            </a:pPr>
            <a:r>
              <a:rPr lang="fa-IR">
                <a:cs typeface="B Koodak" pitchFamily="2" charset="-78"/>
              </a:rPr>
              <a:t>             (مقدار زیادی از این آب جذب خاک میشود.)</a:t>
            </a:r>
            <a:endParaRPr lang="en-US">
              <a:cs typeface="B Koodak" pitchFamily="2" charset="-78"/>
            </a:endParaRPr>
          </a:p>
        </p:txBody>
      </p:sp>
    </p:spTree>
  </p:cSld>
  <p:clrMapOvr>
    <a:masterClrMapping/>
  </p:clrMapOvr>
  <p:transition spd="med"/>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Grp="1" noRot="1" noChangeArrowheads="1"/>
          </p:cNvSpPr>
          <p:nvPr>
            <p:ph type="title"/>
          </p:nvPr>
        </p:nvSpPr>
        <p:spPr/>
        <p:txBody>
          <a:bodyPr/>
          <a:lstStyle/>
          <a:p>
            <a:pPr algn="r"/>
            <a:r>
              <a:rPr lang="fa-IR" sz="4500">
                <a:cs typeface="B Jadid" pitchFamily="2" charset="-78"/>
              </a:rPr>
              <a:t>تکنیک های پرورش </a:t>
            </a:r>
            <a:endParaRPr lang="en-US" sz="4500">
              <a:cs typeface="B Jadid" pitchFamily="2" charset="-78"/>
            </a:endParaRPr>
          </a:p>
        </p:txBody>
      </p:sp>
      <p:sp>
        <p:nvSpPr>
          <p:cNvPr id="158723"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معمولا در چند روز اول اسپری انجام نمیشود، بمحض اینکه مسیلیوم در خاک حدود یک سانتی متر رشد کرد، با نهایت دقت میتوان در هر دفعه 5/1 لیتر آب در متر مربع از سطح زیر کشت را اسپری کرد. </a:t>
            </a:r>
            <a:endParaRPr lang="en-US">
              <a:cs typeface="B Koodak" pitchFamily="2" charset="-78"/>
            </a:endParaRPr>
          </a:p>
        </p:txBody>
      </p:sp>
    </p:spTree>
  </p:cSld>
  <p:clrMapOvr>
    <a:masterClrMapping/>
  </p:clrMapOvr>
  <p:transition spd="med"/>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noRot="1" noChangeArrowheads="1"/>
          </p:cNvSpPr>
          <p:nvPr>
            <p:ph type="title"/>
          </p:nvPr>
        </p:nvSpPr>
        <p:spPr/>
        <p:txBody>
          <a:bodyPr/>
          <a:lstStyle/>
          <a:p>
            <a:pPr algn="r"/>
            <a:r>
              <a:rPr lang="fa-IR" sz="4500">
                <a:cs typeface="B Jadid" pitchFamily="2" charset="-78"/>
              </a:rPr>
              <a:t>رافلینگ یا خراشدهی</a:t>
            </a:r>
            <a:endParaRPr lang="en-US" sz="4500">
              <a:cs typeface="B Jadid" pitchFamily="2" charset="-78"/>
            </a:endParaRPr>
          </a:p>
        </p:txBody>
      </p:sp>
      <p:sp>
        <p:nvSpPr>
          <p:cNvPr id="159747"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رافلینگ در لغت بمعنای چنگ زدن میباشد.</a:t>
            </a:r>
          </a:p>
          <a:p>
            <a:pPr algn="r">
              <a:buFont typeface="Wingdings" pitchFamily="2" charset="2"/>
              <a:buNone/>
            </a:pPr>
            <a:r>
              <a:rPr lang="fa-IR">
                <a:cs typeface="B Koodak" pitchFamily="2" charset="-78"/>
              </a:rPr>
              <a:t>چندین روز پس از خاکدهی مسلیوم درون بستر رشد کرده و سطح خاک پوششی را نیز فرا می گیرند.</a:t>
            </a:r>
          </a:p>
          <a:p>
            <a:pPr algn="r">
              <a:buFont typeface="Wingdings" pitchFamily="2" charset="2"/>
              <a:buNone/>
            </a:pPr>
            <a:r>
              <a:rPr lang="fa-IR">
                <a:cs typeface="B Koodak" pitchFamily="2" charset="-78"/>
              </a:rPr>
              <a:t>زمانی که حدود 70% سطح خاک توسط میسلیوم ها پوشانده شده باید عمل رافلینگ صورت گیرد.</a:t>
            </a:r>
          </a:p>
          <a:p>
            <a:pPr algn="r">
              <a:buFont typeface="Wingdings" pitchFamily="2" charset="2"/>
              <a:buNone/>
            </a:pPr>
            <a:r>
              <a:rPr lang="fa-IR">
                <a:cs typeface="B Koodak" pitchFamily="2" charset="-78"/>
              </a:rPr>
              <a:t>عمل رافلینگ جهت تشکیل میکروکلامیت در سطح خاک انجام میشود.</a:t>
            </a:r>
            <a:endParaRPr lang="en-US">
              <a:cs typeface="B Koodak" pitchFamily="2" charset="-78"/>
            </a:endParaRPr>
          </a:p>
        </p:txBody>
      </p:sp>
    </p:spTree>
  </p:cSld>
  <p:clrMapOvr>
    <a:masterClrMapping/>
  </p:clrMapOvr>
  <p:transition spd="med"/>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2"/>
          <p:cNvSpPr>
            <a:spLocks noGrp="1" noRot="1" noChangeArrowheads="1"/>
          </p:cNvSpPr>
          <p:nvPr>
            <p:ph type="title"/>
          </p:nvPr>
        </p:nvSpPr>
        <p:spPr/>
        <p:txBody>
          <a:bodyPr/>
          <a:lstStyle/>
          <a:p>
            <a:pPr algn="r"/>
            <a:r>
              <a:rPr lang="fa-IR">
                <a:cs typeface="B Jadid" pitchFamily="2" charset="-78"/>
              </a:rPr>
              <a:t>در نقاط مختلف عمل رافلینگ به شیوه های مختلفی انجام میشود:</a:t>
            </a:r>
            <a:endParaRPr lang="en-US">
              <a:cs typeface="B Jadid" pitchFamily="2" charset="-78"/>
            </a:endParaRPr>
          </a:p>
        </p:txBody>
      </p:sp>
      <p:sp>
        <p:nvSpPr>
          <p:cNvPr id="175107" name="Rectangle 3"/>
          <p:cNvSpPr>
            <a:spLocks noGrp="1" noRot="1" noChangeArrowheads="1"/>
          </p:cNvSpPr>
          <p:nvPr>
            <p:ph type="body" idx="1"/>
          </p:nvPr>
        </p:nvSpPr>
        <p:spPr/>
        <p:txBody>
          <a:bodyPr/>
          <a:lstStyle/>
          <a:p>
            <a:pPr marL="609600" indent="-609600" algn="r">
              <a:buFont typeface="Wingdings" pitchFamily="2" charset="2"/>
              <a:buNone/>
            </a:pPr>
            <a:r>
              <a:rPr lang="fa-IR">
                <a:cs typeface="B Koodak" pitchFamily="2" charset="-78"/>
              </a:rPr>
              <a:t>1) چنگ زدن خاک پوششی </a:t>
            </a:r>
          </a:p>
          <a:p>
            <a:pPr marL="609600" indent="-609600" algn="r">
              <a:buFont typeface="Wingdings" pitchFamily="2" charset="2"/>
              <a:buNone/>
            </a:pPr>
            <a:r>
              <a:rPr lang="fa-IR">
                <a:cs typeface="B Koodak" pitchFamily="2" charset="-78"/>
              </a:rPr>
              <a:t>2) اسکراچینگ</a:t>
            </a:r>
          </a:p>
          <a:p>
            <a:pPr marL="609600" indent="-609600" algn="r">
              <a:buFont typeface="Wingdings" pitchFamily="2" charset="2"/>
              <a:buNone/>
            </a:pPr>
            <a:r>
              <a:rPr lang="fa-IR">
                <a:cs typeface="B Koodak" pitchFamily="2" charset="-78"/>
              </a:rPr>
              <a:t>3) گردوخاک کردن</a:t>
            </a:r>
          </a:p>
          <a:p>
            <a:pPr marL="609600" indent="-609600" algn="r">
              <a:buFont typeface="Wingdings" pitchFamily="2" charset="2"/>
              <a:buNone/>
            </a:pPr>
            <a:r>
              <a:rPr lang="fa-IR">
                <a:cs typeface="B Koodak" pitchFamily="2" charset="-78"/>
              </a:rPr>
              <a:t>نکته: پس از رافل بهتر است ،درب سالن و درب کیسه ها بسته شود تا میزان دی اکسید کربن بالا نگه داشته شود، چون هدف رشد رویشی است.</a:t>
            </a:r>
          </a:p>
          <a:p>
            <a:pPr marL="609600" indent="-609600" algn="r">
              <a:buFont typeface="Wingdings" pitchFamily="2" charset="2"/>
              <a:buNone/>
            </a:pPr>
            <a:endParaRPr lang="fa-IR">
              <a:cs typeface="B Koodak" pitchFamily="2" charset="-78"/>
            </a:endParaRPr>
          </a:p>
          <a:p>
            <a:pPr marL="609600" indent="-609600" algn="r">
              <a:buFont typeface="Wingdings" pitchFamily="2" charset="2"/>
              <a:buNone/>
            </a:pPr>
            <a:endParaRPr lang="en-US">
              <a:cs typeface="B Koodak" pitchFamily="2" charset="-78"/>
            </a:endParaRPr>
          </a:p>
        </p:txBody>
      </p:sp>
    </p:spTree>
  </p:cSld>
  <p:clrMapOvr>
    <a:masterClrMapping/>
  </p:clrMapOvr>
  <p:transition spd="med"/>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Rectangle 2"/>
          <p:cNvSpPr>
            <a:spLocks noGrp="1" noRot="1" noChangeArrowheads="1"/>
          </p:cNvSpPr>
          <p:nvPr>
            <p:ph type="title"/>
          </p:nvPr>
        </p:nvSpPr>
        <p:spPr/>
        <p:txBody>
          <a:bodyPr/>
          <a:lstStyle/>
          <a:p>
            <a:pPr algn="r"/>
            <a:r>
              <a:rPr lang="fa-IR">
                <a:cs typeface="B Jadid" pitchFamily="2" charset="-78"/>
              </a:rPr>
              <a:t>مهمترین مزایای خراشدهی عبارتند از:</a:t>
            </a:r>
            <a:endParaRPr lang="en-US">
              <a:cs typeface="B Jadid" pitchFamily="2" charset="-78"/>
            </a:endParaRPr>
          </a:p>
        </p:txBody>
      </p:sp>
      <p:sp>
        <p:nvSpPr>
          <p:cNvPr id="176131"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1- رشد یکنواخت محصول:</a:t>
            </a:r>
          </a:p>
          <a:p>
            <a:pPr algn="r">
              <a:buFont typeface="Wingdings" pitchFamily="2" charset="2"/>
              <a:buNone/>
            </a:pPr>
            <a:r>
              <a:rPr lang="fa-IR">
                <a:cs typeface="B Koodak" pitchFamily="2" charset="-78"/>
              </a:rPr>
              <a:t>2- افزایش محصول:</a:t>
            </a:r>
          </a:p>
          <a:p>
            <a:pPr algn="r">
              <a:buFont typeface="Wingdings" pitchFamily="2" charset="2"/>
              <a:buNone/>
            </a:pPr>
            <a:r>
              <a:rPr lang="fa-IR">
                <a:cs typeface="B Koodak" pitchFamily="2" charset="-78"/>
              </a:rPr>
              <a:t>3- ساختمان خاک پوششی بهبود می یابد درنتیجه تبادل گازی بهتر صورت می گیرد.</a:t>
            </a:r>
            <a:endParaRPr lang="en-US">
              <a:cs typeface="B Koodak" pitchFamily="2" charset="-78"/>
            </a:endParaRPr>
          </a:p>
        </p:txBody>
      </p:sp>
    </p:spTree>
  </p:cSld>
  <p:clrMapOvr>
    <a:masterClrMapping/>
  </p:clrMapOvr>
  <p:transition spd="med"/>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2"/>
          <p:cNvSpPr>
            <a:spLocks noGrp="1" noRot="1" noChangeArrowheads="1"/>
          </p:cNvSpPr>
          <p:nvPr>
            <p:ph type="title"/>
          </p:nvPr>
        </p:nvSpPr>
        <p:spPr/>
        <p:txBody>
          <a:bodyPr/>
          <a:lstStyle/>
          <a:p>
            <a:pPr algn="r"/>
            <a:r>
              <a:rPr lang="fa-IR">
                <a:cs typeface="B Jadid" pitchFamily="2" charset="-78"/>
              </a:rPr>
              <a:t>تکنیک های پرورش از هوادهی تا برداشت:</a:t>
            </a:r>
            <a:endParaRPr lang="en-US">
              <a:cs typeface="B Jadid" pitchFamily="2" charset="-78"/>
            </a:endParaRPr>
          </a:p>
        </p:txBody>
      </p:sp>
      <p:sp>
        <p:nvSpPr>
          <p:cNvPr id="177155"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بمحض نخودی شدن میوه ها میتوان شروع به اسپری نمودن کرد.</a:t>
            </a:r>
          </a:p>
          <a:p>
            <a:pPr algn="r">
              <a:buFont typeface="Wingdings" pitchFamily="2" charset="2"/>
              <a:buNone/>
            </a:pPr>
            <a:r>
              <a:rPr lang="fa-IR">
                <a:cs typeface="B Koodak" pitchFamily="2" charset="-78"/>
              </a:rPr>
              <a:t>تعیین میزان اسپری آب : </a:t>
            </a:r>
          </a:p>
          <a:p>
            <a:pPr algn="r">
              <a:buFont typeface="Wingdings" pitchFamily="2" charset="2"/>
              <a:buNone/>
            </a:pPr>
            <a:r>
              <a:rPr lang="fa-IR">
                <a:cs typeface="B Koodak" pitchFamily="2" charset="-78"/>
              </a:rPr>
              <a:t>هر کیلو قارچ برداشت شده 1 لیتر آب لازم دارد.</a:t>
            </a:r>
          </a:p>
          <a:p>
            <a:pPr algn="r">
              <a:buFont typeface="Wingdings" pitchFamily="2" charset="2"/>
              <a:buNone/>
            </a:pPr>
            <a:r>
              <a:rPr lang="fa-IR">
                <a:cs typeface="B Koodak" pitchFamily="2" charset="-78"/>
              </a:rPr>
              <a:t>حدودا 21 الی 25 روز بعد از خاکدهی اولین قارچها را میتوان برداشت کرد.</a:t>
            </a:r>
            <a:endParaRPr lang="en-US">
              <a:cs typeface="B Koodak" pitchFamily="2" charset="-78"/>
            </a:endParaRPr>
          </a:p>
        </p:txBody>
      </p:sp>
    </p:spTree>
  </p:cSld>
  <p:clrMapOvr>
    <a:masterClrMapping/>
  </p:clrMapOvr>
  <p:transition spd="med"/>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2"/>
          <p:cNvSpPr>
            <a:spLocks noGrp="1" noRot="1" noChangeArrowheads="1"/>
          </p:cNvSpPr>
          <p:nvPr>
            <p:ph type="title"/>
          </p:nvPr>
        </p:nvSpPr>
        <p:spPr/>
        <p:txBody>
          <a:bodyPr/>
          <a:lstStyle/>
          <a:p>
            <a:pPr algn="r"/>
            <a:r>
              <a:rPr lang="fa-IR">
                <a:cs typeface="B Jadid" pitchFamily="2" charset="-78"/>
              </a:rPr>
              <a:t>تکنیک های پرورش ،کیفیت و ماندگاری</a:t>
            </a:r>
            <a:endParaRPr lang="en-US">
              <a:cs typeface="B Jadid" pitchFamily="2" charset="-78"/>
            </a:endParaRPr>
          </a:p>
        </p:txBody>
      </p:sp>
      <p:sp>
        <p:nvSpPr>
          <p:cNvPr id="178179"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برداشت:</a:t>
            </a:r>
          </a:p>
          <a:p>
            <a:pPr algn="r">
              <a:buFont typeface="Wingdings" pitchFamily="2" charset="2"/>
              <a:buNone/>
            </a:pPr>
            <a:r>
              <a:rPr lang="fa-IR">
                <a:cs typeface="B Koodak" pitchFamily="2" charset="-78"/>
              </a:rPr>
              <a:t>3 الی 4 روز پس از فلاش اول ، فلاش 2 شروع می شود.</a:t>
            </a:r>
          </a:p>
          <a:p>
            <a:pPr algn="r">
              <a:buFont typeface="Wingdings" pitchFamily="2" charset="2"/>
              <a:buNone/>
            </a:pPr>
            <a:r>
              <a:rPr lang="fa-IR">
                <a:cs typeface="B Koodak" pitchFamily="2" charset="-78"/>
              </a:rPr>
              <a:t>بهره وری برداشت:</a:t>
            </a:r>
          </a:p>
          <a:p>
            <a:pPr algn="r">
              <a:buFont typeface="Wingdings" pitchFamily="2" charset="2"/>
              <a:buNone/>
            </a:pPr>
            <a:r>
              <a:rPr lang="fa-IR">
                <a:cs typeface="B Koodak" pitchFamily="2" charset="-78"/>
              </a:rPr>
              <a:t>بین 15 کیلوگرم در ساعت با قارچ ریز، تا 35 کیلوگرم در ساعت با قارچ های درشت باز تغییر می نماید.</a:t>
            </a:r>
            <a:endParaRPr lang="en-US">
              <a:cs typeface="B Koodak" pitchFamily="2" charset="-78"/>
            </a:endParaRPr>
          </a:p>
        </p:txBody>
      </p:sp>
    </p:spTree>
  </p:cSld>
  <p:clrMapOvr>
    <a:masterClrMapping/>
  </p:clrMapOvr>
  <p:transition spd="med"/>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Rectangle 2"/>
          <p:cNvSpPr>
            <a:spLocks noGrp="1" noRot="1" noChangeArrowheads="1"/>
          </p:cNvSpPr>
          <p:nvPr>
            <p:ph type="title"/>
          </p:nvPr>
        </p:nvSpPr>
        <p:spPr/>
        <p:txBody>
          <a:bodyPr/>
          <a:lstStyle/>
          <a:p>
            <a:pPr algn="r"/>
            <a:r>
              <a:rPr lang="fa-IR" sz="4000">
                <a:cs typeface="B Jadid" pitchFamily="2" charset="-78"/>
              </a:rPr>
              <a:t>کیفیت:</a:t>
            </a:r>
            <a:endParaRPr lang="en-US" sz="4000">
              <a:cs typeface="B Jadid" pitchFamily="2" charset="-78"/>
            </a:endParaRPr>
          </a:p>
        </p:txBody>
      </p:sp>
      <p:sp>
        <p:nvSpPr>
          <p:cNvPr id="179203"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سه سطح کیفیت وجود دارد : 3 2 1</a:t>
            </a:r>
          </a:p>
          <a:p>
            <a:pPr algn="r">
              <a:buFont typeface="Wingdings" pitchFamily="2" charset="2"/>
              <a:buNone/>
            </a:pPr>
            <a:r>
              <a:rPr lang="fa-IR">
                <a:cs typeface="B Koodak" pitchFamily="2" charset="-78"/>
              </a:rPr>
              <a:t>اساس این تقسیم بندی ها بر پایه شکل ،رنگ و تمیزی می باشد.</a:t>
            </a:r>
          </a:p>
          <a:p>
            <a:pPr algn="r">
              <a:buFont typeface="Wingdings" pitchFamily="2" charset="2"/>
              <a:buNone/>
            </a:pPr>
            <a:endParaRPr lang="en-US">
              <a:cs typeface="B Koodak" pitchFamily="2" charset="-78"/>
            </a:endParaRPr>
          </a:p>
        </p:txBody>
      </p:sp>
    </p:spTree>
  </p:cSld>
  <p:clrMapOvr>
    <a:masterClrMapping/>
  </p:clrMapOvr>
  <p:transition spd="med"/>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2"/>
          <p:cNvSpPr>
            <a:spLocks noGrp="1" noRot="1" noChangeArrowheads="1"/>
          </p:cNvSpPr>
          <p:nvPr>
            <p:ph type="title"/>
          </p:nvPr>
        </p:nvSpPr>
        <p:spPr/>
        <p:txBody>
          <a:bodyPr/>
          <a:lstStyle/>
          <a:p>
            <a:pPr algn="r"/>
            <a:r>
              <a:rPr lang="fa-IR" sz="4000">
                <a:cs typeface="B Jadid" pitchFamily="2" charset="-78"/>
              </a:rPr>
              <a:t>نگهداری قارچ های برداشت شده:</a:t>
            </a:r>
            <a:endParaRPr lang="en-US" sz="4000">
              <a:cs typeface="B Jadid" pitchFamily="2" charset="-78"/>
            </a:endParaRPr>
          </a:p>
        </p:txBody>
      </p:sp>
      <p:sp>
        <p:nvSpPr>
          <p:cNvPr id="180227" name="Rectangle 3"/>
          <p:cNvSpPr>
            <a:spLocks noGrp="1" noRot="1" noChangeArrowheads="1"/>
          </p:cNvSpPr>
          <p:nvPr>
            <p:ph type="body" idx="1"/>
          </p:nvPr>
        </p:nvSpPr>
        <p:spPr/>
        <p:txBody>
          <a:bodyPr/>
          <a:lstStyle/>
          <a:p>
            <a:pPr algn="r">
              <a:buFont typeface="Wingdings" pitchFamily="2" charset="2"/>
              <a:buNone/>
            </a:pPr>
            <a:r>
              <a:rPr lang="fa-IR">
                <a:cs typeface="B Koodak" pitchFamily="2" charset="-78"/>
              </a:rPr>
              <a:t>دمای مناسب برای انبار کر دن قارچ ها 2 درجه سانتیگراد میباشد.</a:t>
            </a:r>
          </a:p>
          <a:p>
            <a:pPr algn="r">
              <a:buFont typeface="Wingdings" pitchFamily="2" charset="2"/>
              <a:buNone/>
            </a:pPr>
            <a:endParaRPr lang="fa-IR">
              <a:cs typeface="B Koodak" pitchFamily="2" charset="-78"/>
            </a:endParaRPr>
          </a:p>
          <a:p>
            <a:pPr algn="r">
              <a:buFont typeface="Wingdings" pitchFamily="2" charset="2"/>
              <a:buNone/>
            </a:pPr>
            <a:r>
              <a:rPr lang="fa-IR">
                <a:cs typeface="B Koodak" pitchFamily="2" charset="-78"/>
              </a:rPr>
              <a:t>رطوبت هوای سردخانه تا حد ممکن باید بالا باشد تا از خشک شدن و کاهش وزن قارچ ها جلوگیری شود.</a:t>
            </a:r>
            <a:endParaRPr lang="en-US">
              <a:cs typeface="B Koodak" pitchFamily="2" charset="-78"/>
            </a:endParaRPr>
          </a:p>
        </p:txBody>
      </p:sp>
    </p:spTree>
  </p:cSld>
  <p:clrMapOvr>
    <a:masterClrMapping/>
  </p:clrMapOvr>
  <p:transition spd="med"/>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2"/>
          <p:cNvSpPr>
            <a:spLocks noGrp="1" noRot="1" noChangeArrowheads="1"/>
          </p:cNvSpPr>
          <p:nvPr>
            <p:ph type="title"/>
          </p:nvPr>
        </p:nvSpPr>
        <p:spPr/>
        <p:txBody>
          <a:bodyPr/>
          <a:lstStyle/>
          <a:p>
            <a:pPr algn="r"/>
            <a:r>
              <a:rPr lang="fa-IR" sz="4000">
                <a:cs typeface="B Jadid" pitchFamily="2" charset="-78"/>
              </a:rPr>
              <a:t>بیماری ها</a:t>
            </a:r>
            <a:endParaRPr lang="en-US" sz="4000">
              <a:cs typeface="B Jadid" pitchFamily="2" charset="-78"/>
            </a:endParaRPr>
          </a:p>
        </p:txBody>
      </p:sp>
      <p:sp>
        <p:nvSpPr>
          <p:cNvPr id="181251" name="Rectangle 3"/>
          <p:cNvSpPr>
            <a:spLocks noGrp="1" noRot="1" noChangeArrowheads="1"/>
          </p:cNvSpPr>
          <p:nvPr>
            <p:ph type="body" idx="1"/>
          </p:nvPr>
        </p:nvSpPr>
        <p:spPr/>
        <p:txBody>
          <a:bodyPr/>
          <a:lstStyle/>
          <a:p>
            <a:pPr algn="r">
              <a:buFont typeface="Wingdings" pitchFamily="2" charset="2"/>
              <a:buNone/>
            </a:pPr>
            <a:r>
              <a:rPr lang="fa-IR" sz="2800">
                <a:cs typeface="B Jadid" pitchFamily="2" charset="-78"/>
              </a:rPr>
              <a:t>بیماری دای بک:</a:t>
            </a:r>
          </a:p>
          <a:p>
            <a:pPr algn="r">
              <a:buFont typeface="Wingdings" pitchFamily="2" charset="2"/>
              <a:buNone/>
            </a:pPr>
            <a:r>
              <a:rPr lang="fa-IR" sz="2400">
                <a:cs typeface="B Koodak" pitchFamily="2" charset="-78"/>
              </a:rPr>
              <a:t>بیماری ویروسی، به شدت واگیر دار که باعث خسارت شدید از طریق تضعیف رشد میسلیوم میشود.</a:t>
            </a:r>
          </a:p>
          <a:p>
            <a:pPr algn="r">
              <a:buFont typeface="Wingdings" pitchFamily="2" charset="2"/>
              <a:buNone/>
            </a:pPr>
            <a:r>
              <a:rPr lang="fa-IR" sz="2400">
                <a:cs typeface="B Koodak" pitchFamily="2" charset="-78"/>
              </a:rPr>
              <a:t>تماس قارچ ها با سطح خاک کم است ، طوری که براحتی از سطح خاک جدا میشود.</a:t>
            </a:r>
          </a:p>
          <a:p>
            <a:pPr algn="r">
              <a:buFont typeface="Wingdings" pitchFamily="2" charset="2"/>
              <a:buNone/>
            </a:pPr>
            <a:r>
              <a:rPr lang="fa-IR" sz="2400">
                <a:cs typeface="B Koodak" pitchFamily="2" charset="-78"/>
              </a:rPr>
              <a:t>قارچ ها باریک با ساقه کج و کلاهک کوچک میباشند ،که اصطلاحا (درام استیک) معروف است.</a:t>
            </a:r>
          </a:p>
          <a:p>
            <a:pPr algn="r">
              <a:buFont typeface="Wingdings" pitchFamily="2" charset="2"/>
              <a:buNone/>
            </a:pPr>
            <a:r>
              <a:rPr lang="fa-IR" sz="2400">
                <a:cs typeface="B Koodak" pitchFamily="2" charset="-78"/>
              </a:rPr>
              <a:t>راه حل:</a:t>
            </a:r>
          </a:p>
          <a:p>
            <a:pPr algn="r">
              <a:buFont typeface="Wingdings" pitchFamily="2" charset="2"/>
              <a:buNone/>
            </a:pPr>
            <a:r>
              <a:rPr lang="fa-IR" sz="2400">
                <a:cs typeface="B Koodak" pitchFamily="2" charset="-78"/>
              </a:rPr>
              <a:t>اضافه  نمودن بذر به کمپوست زمانی که بیماری ویروسی شایع گردید.</a:t>
            </a:r>
          </a:p>
          <a:p>
            <a:pPr algn="r">
              <a:buFont typeface="Wingdings" pitchFamily="2" charset="2"/>
              <a:buNone/>
            </a:pPr>
            <a:endParaRPr lang="en-US" sz="2400">
              <a:cs typeface="B Koodak" pitchFamily="2" charset="-78"/>
            </a:endParaRPr>
          </a:p>
        </p:txBody>
      </p:sp>
    </p:spTree>
  </p:cSld>
  <p:clrMapOvr>
    <a:masterClrMapping/>
  </p:clrMapOvr>
  <p:transition spd="med"/>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2"/>
          <p:cNvSpPr>
            <a:spLocks noGrp="1" noRot="1" noChangeArrowheads="1"/>
          </p:cNvSpPr>
          <p:nvPr>
            <p:ph type="title"/>
          </p:nvPr>
        </p:nvSpPr>
        <p:spPr/>
        <p:txBody>
          <a:bodyPr/>
          <a:lstStyle/>
          <a:p>
            <a:pPr algn="r"/>
            <a:r>
              <a:rPr lang="fa-IR" sz="4000">
                <a:cs typeface="B Jadid" pitchFamily="2" charset="-78"/>
              </a:rPr>
              <a:t>آفات</a:t>
            </a:r>
            <a:endParaRPr lang="en-US" sz="4000">
              <a:cs typeface="B Jadid" pitchFamily="2" charset="-78"/>
            </a:endParaRPr>
          </a:p>
        </p:txBody>
      </p:sp>
      <p:sp>
        <p:nvSpPr>
          <p:cNvPr id="182275" name="Rectangle 3"/>
          <p:cNvSpPr>
            <a:spLocks noGrp="1" noRot="1" noChangeArrowheads="1"/>
          </p:cNvSpPr>
          <p:nvPr>
            <p:ph type="body" idx="1"/>
          </p:nvPr>
        </p:nvSpPr>
        <p:spPr/>
        <p:txBody>
          <a:bodyPr/>
          <a:lstStyle/>
          <a:p>
            <a:pPr algn="r">
              <a:buFont typeface="Wingdings" pitchFamily="2" charset="2"/>
              <a:buNone/>
            </a:pPr>
            <a:r>
              <a:rPr lang="fa-IR" sz="2800">
                <a:cs typeface="B Koodak" pitchFamily="2" charset="-78"/>
              </a:rPr>
              <a:t>1) مگس ها و پشه ها:</a:t>
            </a:r>
          </a:p>
          <a:p>
            <a:pPr algn="r">
              <a:buFont typeface="Wingdings" pitchFamily="2" charset="2"/>
              <a:buNone/>
            </a:pPr>
            <a:r>
              <a:rPr lang="fa-IR" sz="2800">
                <a:cs typeface="B Koodak" pitchFamily="2" charset="-78"/>
              </a:rPr>
              <a:t>2) نماتود ها:</a:t>
            </a:r>
          </a:p>
          <a:p>
            <a:pPr algn="r">
              <a:buFont typeface="Wingdings" pitchFamily="2" charset="2"/>
              <a:buNone/>
            </a:pPr>
            <a:r>
              <a:rPr lang="fa-IR" sz="2800">
                <a:cs typeface="B Koodak" pitchFamily="2" charset="-78"/>
              </a:rPr>
              <a:t>3) کنه ها:</a:t>
            </a:r>
          </a:p>
          <a:p>
            <a:pPr algn="r">
              <a:buFont typeface="Wingdings" pitchFamily="2" charset="2"/>
              <a:buNone/>
            </a:pPr>
            <a:r>
              <a:rPr lang="fa-IR" sz="2800">
                <a:cs typeface="B Koodak" pitchFamily="2" charset="-78"/>
              </a:rPr>
              <a:t>4) کپکهای رقیب:</a:t>
            </a:r>
          </a:p>
          <a:p>
            <a:pPr algn="r">
              <a:buFont typeface="Wingdings" pitchFamily="2" charset="2"/>
              <a:buNone/>
            </a:pPr>
            <a:r>
              <a:rPr lang="fa-IR" sz="2800">
                <a:cs typeface="B Koodak" pitchFamily="2" charset="-78"/>
              </a:rPr>
              <a:t>5) بیماری مومیائی شدن</a:t>
            </a:r>
            <a:endParaRPr lang="en-US" sz="2800">
              <a:cs typeface="B Koodak" pitchFamily="2" charset="-78"/>
            </a:endParaRPr>
          </a:p>
        </p:txBody>
      </p:sp>
    </p:spTree>
  </p:cSld>
  <p:clrMapOvr>
    <a:masterClrMapping/>
  </p:clrMapOvr>
  <p:transition spd="med"/>
</p:sld>
</file>

<file path=ppt/theme/theme1.xml><?xml version="1.0" encoding="utf-8"?>
<a:theme xmlns:a="http://schemas.openxmlformats.org/drawingml/2006/main" name="Glass Layers">
  <a:themeElements>
    <a:clrScheme name="Glass Layers 4">
      <a:dk1>
        <a:srgbClr val="006600"/>
      </a:dk1>
      <a:lt1>
        <a:srgbClr val="FFFFFF"/>
      </a:lt1>
      <a:dk2>
        <a:srgbClr val="008000"/>
      </a:dk2>
      <a:lt2>
        <a:srgbClr val="FFFFB7"/>
      </a:lt2>
      <a:accent1>
        <a:srgbClr val="99CC00"/>
      </a:accent1>
      <a:accent2>
        <a:srgbClr val="00CC00"/>
      </a:accent2>
      <a:accent3>
        <a:srgbClr val="AAC0AA"/>
      </a:accent3>
      <a:accent4>
        <a:srgbClr val="DADADA"/>
      </a:accent4>
      <a:accent5>
        <a:srgbClr val="CAE2AA"/>
      </a:accent5>
      <a:accent6>
        <a:srgbClr val="00B900"/>
      </a:accent6>
      <a:hlink>
        <a:srgbClr val="99FF66"/>
      </a:hlink>
      <a:folHlink>
        <a:srgbClr val="FFFF66"/>
      </a:folHlink>
    </a:clrScheme>
    <a:fontScheme name="Glass Layers">
      <a:majorFont>
        <a:latin typeface="Arial Black"/>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Glass Layers 1">
        <a:dk1>
          <a:srgbClr val="FF9900"/>
        </a:dk1>
        <a:lt1>
          <a:srgbClr val="FFFFFF"/>
        </a:lt1>
        <a:dk2>
          <a:srgbClr val="FFCC66"/>
        </a:dk2>
        <a:lt2>
          <a:srgbClr val="CC6600"/>
        </a:lt2>
        <a:accent1>
          <a:srgbClr val="F05000"/>
        </a:accent1>
        <a:accent2>
          <a:srgbClr val="B28300"/>
        </a:accent2>
        <a:accent3>
          <a:srgbClr val="FFE2B8"/>
        </a:accent3>
        <a:accent4>
          <a:srgbClr val="DADADA"/>
        </a:accent4>
        <a:accent5>
          <a:srgbClr val="F6B3AA"/>
        </a:accent5>
        <a:accent6>
          <a:srgbClr val="A17600"/>
        </a:accent6>
        <a:hlink>
          <a:srgbClr val="99CC00"/>
        </a:hlink>
        <a:folHlink>
          <a:srgbClr val="008000"/>
        </a:folHlink>
      </a:clrScheme>
      <a:clrMap bg1="dk2" tx1="lt1" bg2="dk1" tx2="lt2" accent1="accent1" accent2="accent2" accent3="accent3" accent4="accent4" accent5="accent5" accent6="accent6" hlink="hlink" folHlink="folHlink"/>
    </a:extraClrScheme>
    <a:extraClrScheme>
      <a:clrScheme name="Glass Layers 2">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00"/>
        </a:hlink>
        <a:folHlink>
          <a:srgbClr val="FFFF99"/>
        </a:folHlink>
      </a:clrScheme>
      <a:clrMap bg1="dk2" tx1="lt1" bg2="dk1" tx2="lt2" accent1="accent1" accent2="accent2" accent3="accent3" accent4="accent4" accent5="accent5" accent6="accent6" hlink="hlink" folHlink="folHlink"/>
    </a:extraClrScheme>
    <a:extraClrScheme>
      <a:clrScheme name="Glass Layers 3">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DDFFBB"/>
        </a:folHlink>
      </a:clrScheme>
      <a:clrMap bg1="dk2" tx1="lt1" bg2="dk1" tx2="lt2" accent1="accent1" accent2="accent2" accent3="accent3" accent4="accent4" accent5="accent5" accent6="accent6" hlink="hlink" folHlink="folHlink"/>
    </a:extraClrScheme>
    <a:extraClrScheme>
      <a:clrScheme name="Glass Layers 4">
        <a:dk1>
          <a:srgbClr val="006600"/>
        </a:dk1>
        <a:lt1>
          <a:srgbClr val="FFFFFF"/>
        </a:lt1>
        <a:dk2>
          <a:srgbClr val="008000"/>
        </a:dk2>
        <a:lt2>
          <a:srgbClr val="FFFFB7"/>
        </a:lt2>
        <a:accent1>
          <a:srgbClr val="99CC00"/>
        </a:accent1>
        <a:accent2>
          <a:srgbClr val="00CC00"/>
        </a:accent2>
        <a:accent3>
          <a:srgbClr val="AAC0AA"/>
        </a:accent3>
        <a:accent4>
          <a:srgbClr val="DADADA"/>
        </a:accent4>
        <a:accent5>
          <a:srgbClr val="CAE2AA"/>
        </a:accent5>
        <a:accent6>
          <a:srgbClr val="00B900"/>
        </a:accent6>
        <a:hlink>
          <a:srgbClr val="99FF66"/>
        </a:hlink>
        <a:folHlink>
          <a:srgbClr val="FFFF66"/>
        </a:folHlink>
      </a:clrScheme>
      <a:clrMap bg1="dk2" tx1="lt1" bg2="dk1" tx2="lt2" accent1="accent1" accent2="accent2" accent3="accent3" accent4="accent4" accent5="accent5" accent6="accent6" hlink="hlink" folHlink="folHlink"/>
    </a:extraClrScheme>
    <a:extraClrScheme>
      <a:clrScheme name="Glass Layers 5">
        <a:dk1>
          <a:srgbClr val="000000"/>
        </a:dk1>
        <a:lt1>
          <a:srgbClr val="CCECFF"/>
        </a:lt1>
        <a:dk2>
          <a:srgbClr val="000000"/>
        </a:dk2>
        <a:lt2>
          <a:srgbClr val="D6EDEE"/>
        </a:lt2>
        <a:accent1>
          <a:srgbClr val="E8F0F4"/>
        </a:accent1>
        <a:accent2>
          <a:srgbClr val="8EAAFA"/>
        </a:accent2>
        <a:accent3>
          <a:srgbClr val="E2F4FF"/>
        </a:accent3>
        <a:accent4>
          <a:srgbClr val="000000"/>
        </a:accent4>
        <a:accent5>
          <a:srgbClr val="F2F6F8"/>
        </a:accent5>
        <a:accent6>
          <a:srgbClr val="809AE3"/>
        </a:accent6>
        <a:hlink>
          <a:srgbClr val="0066FF"/>
        </a:hlink>
        <a:folHlink>
          <a:srgbClr val="9947FD"/>
        </a:folHlink>
      </a:clrScheme>
      <a:clrMap bg1="lt1" tx1="dk1" bg2="lt2" tx2="dk2" accent1="accent1" accent2="accent2" accent3="accent3" accent4="accent4" accent5="accent5" accent6="accent6" hlink="hlink" folHlink="folHlink"/>
    </a:extraClrScheme>
    <a:extraClrScheme>
      <a:clrScheme name="Glass Layers 6">
        <a:dk1>
          <a:srgbClr val="48486A"/>
        </a:dk1>
        <a:lt1>
          <a:srgbClr val="FFFFFF"/>
        </a:lt1>
        <a:dk2>
          <a:srgbClr val="000099"/>
        </a:dk2>
        <a:lt2>
          <a:srgbClr val="F8F8F8"/>
        </a:lt2>
        <a:accent1>
          <a:srgbClr val="6699FF"/>
        </a:accent1>
        <a:accent2>
          <a:srgbClr val="0000FF"/>
        </a:accent2>
        <a:accent3>
          <a:srgbClr val="AAAACA"/>
        </a:accent3>
        <a:accent4>
          <a:srgbClr val="DADADA"/>
        </a:accent4>
        <a:accent5>
          <a:srgbClr val="B8CAFF"/>
        </a:accent5>
        <a:accent6>
          <a:srgbClr val="0000E7"/>
        </a:accent6>
        <a:hlink>
          <a:srgbClr val="3DCCFF"/>
        </a:hlink>
        <a:folHlink>
          <a:srgbClr val="CCECFF"/>
        </a:folHlink>
      </a:clrScheme>
      <a:clrMap bg1="dk2" tx1="lt1" bg2="dk1" tx2="lt2" accent1="accent1" accent2="accent2" accent3="accent3" accent4="accent4" accent5="accent5" accent6="accent6" hlink="hlink" folHlink="folHlink"/>
    </a:extraClrScheme>
    <a:extraClrScheme>
      <a:clrScheme name="Glass Layers 7">
        <a:dk1>
          <a:srgbClr val="573F8B"/>
        </a:dk1>
        <a:lt1>
          <a:srgbClr val="FFFFFF"/>
        </a:lt1>
        <a:dk2>
          <a:srgbClr val="666699"/>
        </a:dk2>
        <a:lt2>
          <a:srgbClr val="D9D9FF"/>
        </a:lt2>
        <a:accent1>
          <a:srgbClr val="CC99FF"/>
        </a:accent1>
        <a:accent2>
          <a:srgbClr val="9933FF"/>
        </a:accent2>
        <a:accent3>
          <a:srgbClr val="B8B8CA"/>
        </a:accent3>
        <a:accent4>
          <a:srgbClr val="DADADA"/>
        </a:accent4>
        <a:accent5>
          <a:srgbClr val="E2CAFF"/>
        </a:accent5>
        <a:accent6>
          <a:srgbClr val="8A2DE7"/>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Glass Layers 8">
        <a:dk1>
          <a:srgbClr val="000000"/>
        </a:dk1>
        <a:lt1>
          <a:srgbClr val="EAEAEA"/>
        </a:lt1>
        <a:dk2>
          <a:srgbClr val="000000"/>
        </a:dk2>
        <a:lt2>
          <a:srgbClr val="C1C2CB"/>
        </a:lt2>
        <a:accent1>
          <a:srgbClr val="F1F1F7"/>
        </a:accent1>
        <a:accent2>
          <a:srgbClr val="8C8CB4"/>
        </a:accent2>
        <a:accent3>
          <a:srgbClr val="F3F3F3"/>
        </a:accent3>
        <a:accent4>
          <a:srgbClr val="000000"/>
        </a:accent4>
        <a:accent5>
          <a:srgbClr val="F7F7FA"/>
        </a:accent5>
        <a:accent6>
          <a:srgbClr val="7E7EA3"/>
        </a:accent6>
        <a:hlink>
          <a:srgbClr val="A3FFFF"/>
        </a:hlink>
        <a:folHlink>
          <a:srgbClr val="9E99F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Glass Layers</Template>
  <TotalTime>1531</TotalTime>
  <Words>5361</Words>
  <Application>Microsoft Office PowerPoint</Application>
  <PresentationFormat>On-screen Show (4:3)</PresentationFormat>
  <Paragraphs>721</Paragraphs>
  <Slides>100</Slides>
  <Notes>0</Notes>
  <HiddenSlides>0</HiddenSlides>
  <MMClips>0</MMClips>
  <ScaleCrop>false</ScaleCrop>
  <HeadingPairs>
    <vt:vector size="4" baseType="variant">
      <vt:variant>
        <vt:lpstr>Theme</vt:lpstr>
      </vt:variant>
      <vt:variant>
        <vt:i4>1</vt:i4>
      </vt:variant>
      <vt:variant>
        <vt:lpstr>Slide Titles</vt:lpstr>
      </vt:variant>
      <vt:variant>
        <vt:i4>100</vt:i4>
      </vt:variant>
    </vt:vector>
  </HeadingPairs>
  <TitlesOfParts>
    <vt:vector size="101" baseType="lpstr">
      <vt:lpstr>Glass Layers</vt:lpstr>
      <vt:lpstr>پرورش قارچ برای همه</vt:lpstr>
      <vt:lpstr>چرا قارچ پرورش دهیم ؟</vt:lpstr>
      <vt:lpstr>قارچ یک گیاه معجزه گر</vt:lpstr>
      <vt:lpstr>مختصری درباره زندگی قارچ ها </vt:lpstr>
      <vt:lpstr>مورفولوژی قارچ :</vt:lpstr>
      <vt:lpstr>ساختمان رویشی قارچ :</vt:lpstr>
      <vt:lpstr>طول عمر میسلیوم ها :  </vt:lpstr>
      <vt:lpstr>ساختمان کلاهک:</vt:lpstr>
      <vt:lpstr>تراما :</vt:lpstr>
      <vt:lpstr>کلیدهای تشخیص گونه ها و جنس های آگاریکالها :</vt:lpstr>
      <vt:lpstr>تشکیل قارچ از میسلیوم :</vt:lpstr>
      <vt:lpstr>طبقه بندی قارچ ها :</vt:lpstr>
      <vt:lpstr>طیقه بندی بر اساس اندازه اندام زایشی :</vt:lpstr>
      <vt:lpstr>طبقه بندی بر اساس نوع بستر رویش</vt:lpstr>
      <vt:lpstr>طبقه بندی قارچ ها بر اساس شکل تغذیه ای</vt:lpstr>
      <vt:lpstr>بر اساس</vt:lpstr>
      <vt:lpstr>قارچ های انگل :</vt:lpstr>
      <vt:lpstr>قارچ های مایکوریز یا همزیست</vt:lpstr>
      <vt:lpstr>نیاز های غذایی قارچ خوراکی</vt:lpstr>
      <vt:lpstr>ارزش غذایی قارچ های خوراکی </vt:lpstr>
      <vt:lpstr>بررسی ارزش غذایی محصولات مختلف</vt:lpstr>
      <vt:lpstr>چرا تولید قارچ خوراکی از لحاظ اقتصادی بسیار مهم است ؟</vt:lpstr>
      <vt:lpstr>میزان مواد غذایی قارچ </vt:lpstr>
      <vt:lpstr>ویتامین های موجود در قارچ</vt:lpstr>
      <vt:lpstr>ویژگی قارچ ها در مقایسه با جلبکها و مخمرها</vt:lpstr>
      <vt:lpstr>چرخه زندگی قارچ</vt:lpstr>
      <vt:lpstr>هدف از آشنایی با چرخه زندگی قارچ ها چیست؟</vt:lpstr>
      <vt:lpstr>روش تهیه اسپور پرینت و کاربرد آنها</vt:lpstr>
      <vt:lpstr>منظور از اسپان چیست؟</vt:lpstr>
      <vt:lpstr>تاسیس واحد تولیدی</vt:lpstr>
      <vt:lpstr>شرایط متقاضی برای دریافت پروانه تولیدی</vt:lpstr>
      <vt:lpstr>انتخاب محل</vt:lpstr>
      <vt:lpstr>پروسه پرورش قارچ خوراکی</vt:lpstr>
      <vt:lpstr>3 موجود زنده کدامند؟</vt:lpstr>
      <vt:lpstr>مقصود از فاز 1 چیست؟</vt:lpstr>
      <vt:lpstr>مقصود از فاز 2 چیست؟</vt:lpstr>
      <vt:lpstr>مقصود از فاز 3 چیست؟</vt:lpstr>
      <vt:lpstr>هر واحد تولیدی پرورش قارچ به چندین حوزه فعالیت و کار تقسیم می شود:</vt:lpstr>
      <vt:lpstr>مکان کمپوست سازی</vt:lpstr>
      <vt:lpstr>چرا عمل کمپوست سازی ضروری است؟</vt:lpstr>
      <vt:lpstr>مواد اولیه</vt:lpstr>
      <vt:lpstr>کلش</vt:lpstr>
      <vt:lpstr>ویژگی های کلش</vt:lpstr>
      <vt:lpstr>کلش از نظرترکیبات تشکیل دهنده</vt:lpstr>
      <vt:lpstr>ویژگی های کود مرغی</vt:lpstr>
      <vt:lpstr>کود مرغی مناسب باید چه شرایطی داشته باشد؟</vt:lpstr>
      <vt:lpstr>جیپسم </vt:lpstr>
      <vt:lpstr>ویژگی های استفاده از سنگ گچ</vt:lpstr>
      <vt:lpstr>دلیل اهمیت اضافه کردن سنگ گچ به کمپوست </vt:lpstr>
      <vt:lpstr>آب</vt:lpstr>
      <vt:lpstr>مواد افزونی دیگر</vt:lpstr>
      <vt:lpstr>مراحل انجام کار</vt:lpstr>
      <vt:lpstr>مزایا و معایب روش خیس کردن کاه و کلش</vt:lpstr>
      <vt:lpstr>میزان آبی که کاه و کلش جذب می کند</vt:lpstr>
      <vt:lpstr>قالب زنی</vt:lpstr>
      <vt:lpstr>روش کار قالب زنی</vt:lpstr>
      <vt:lpstr>مرحله دوم:</vt:lpstr>
      <vt:lpstr>پدیده شیمینی افکت</vt:lpstr>
      <vt:lpstr>مراحل قالب زنی در یک نگاه</vt:lpstr>
      <vt:lpstr>هدف از قالب زنی چیست؟</vt:lpstr>
      <vt:lpstr>مضرات بی هوازی شدن کمپوست</vt:lpstr>
      <vt:lpstr>چند نکته در مورد قالب زنی</vt:lpstr>
      <vt:lpstr>چگونگی اندازه گیری مقدار رطوبت در فاز 1 بطور تجربی</vt:lpstr>
      <vt:lpstr>دلیل اضافه کردن سنگ گچ در مراحل آخر قالب زنی ها</vt:lpstr>
      <vt:lpstr>تفاوت فاز1 و فاز 2 </vt:lpstr>
      <vt:lpstr>فاز 2 متشکل از 2مرحله می باشد</vt:lpstr>
      <vt:lpstr>تونل های پاستوریزاسیون کمپوست</vt:lpstr>
      <vt:lpstr>از هر تن کلش چند تن کمپوست بدست می آید؟</vt:lpstr>
      <vt:lpstr>مقدار بذر مورد نیاز </vt:lpstr>
      <vt:lpstr>انواع سیستم های پرورش</vt:lpstr>
      <vt:lpstr>اعمال قبل از کشت</vt:lpstr>
      <vt:lpstr>روش کشت</vt:lpstr>
      <vt:lpstr>توصیه روشی کاربردی بمنطور تسریع عمل کمپوست گیری و سهولت در کار </vt:lpstr>
      <vt:lpstr>سالن های پرورش قارچ</vt:lpstr>
      <vt:lpstr>کاربرد دستگاه هواساز در سالن های پرورش</vt:lpstr>
      <vt:lpstr>سالن ها دارای ورودی لوله های آب سرد و بخار می باشند.</vt:lpstr>
      <vt:lpstr>تهویه سالن ها</vt:lpstr>
      <vt:lpstr>پوشش کف سالن</vt:lpstr>
      <vt:lpstr>لیست اقلام مورد استفاده در واحد های قارچ</vt:lpstr>
      <vt:lpstr>ادامه لیست اقلام</vt:lpstr>
      <vt:lpstr>ادامه لیست</vt:lpstr>
      <vt:lpstr>Spawn runمرحله </vt:lpstr>
      <vt:lpstr> فاکتور های مهمی که در مرحله اسپان ران باید مورد توجه قرار گیرد: </vt:lpstr>
      <vt:lpstr>دی اکسید کربن را چگونه می توان در محیط بالا برد؟</vt:lpstr>
      <vt:lpstr>چگونه می توان رطوبت محیط را بالا برد؟</vt:lpstr>
      <vt:lpstr>Case runمرحله </vt:lpstr>
      <vt:lpstr>خاک پوششی</vt:lpstr>
      <vt:lpstr>زمان خاکدهی</vt:lpstr>
      <vt:lpstr>رشد ریسه های قارچ </vt:lpstr>
      <vt:lpstr>روش کشت از خاکدهی تا رافلینگ</vt:lpstr>
      <vt:lpstr>تکنیک های پرورش </vt:lpstr>
      <vt:lpstr>رافلینگ یا خراشدهی</vt:lpstr>
      <vt:lpstr>در نقاط مختلف عمل رافلینگ به شیوه های مختلفی انجام میشود:</vt:lpstr>
      <vt:lpstr>مهمترین مزایای خراشدهی عبارتند از:</vt:lpstr>
      <vt:lpstr>تکنیک های پرورش از هوادهی تا برداشت:</vt:lpstr>
      <vt:lpstr>تکنیک های پرورش ،کیفیت و ماندگاری</vt:lpstr>
      <vt:lpstr>کیفیت:</vt:lpstr>
      <vt:lpstr>نگهداری قارچ های برداشت شده:</vt:lpstr>
      <vt:lpstr>بیماری ها</vt:lpstr>
      <vt:lpstr>آفات</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پرورش قارچ برای همه</dc:title>
  <dc:creator>Mehdi</dc:creator>
  <cp:lastModifiedBy>hamed</cp:lastModifiedBy>
  <cp:revision>49</cp:revision>
  <dcterms:created xsi:type="dcterms:W3CDTF">2009-08-13T05:35:19Z</dcterms:created>
  <dcterms:modified xsi:type="dcterms:W3CDTF">2019-12-06T18:28:04Z</dcterms:modified>
</cp:coreProperties>
</file>