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19" r:id="rId1"/>
  </p:sldMasterIdLst>
  <p:notesMasterIdLst>
    <p:notesMasterId r:id="rId17"/>
  </p:notesMasterIdLst>
  <p:sldIdLst>
    <p:sldId id="279" r:id="rId2"/>
    <p:sldId id="256" r:id="rId3"/>
    <p:sldId id="257" r:id="rId4"/>
    <p:sldId id="258" r:id="rId5"/>
    <p:sldId id="259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  <p:sldId id="268" r:id="rId15"/>
    <p:sldId id="278" r:id="rId1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EA267-B3A5-4482-A765-0FE7F8ADDD12}" type="datetimeFigureOut">
              <a:rPr lang="en-US" smtClean="0"/>
              <a:t>5/28/2020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D3085-F36D-495D-A742-A0B862999B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802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D3085-F36D-495D-A742-A0B862999B6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97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3C33-7A70-435B-92DB-35802E8F7DD7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6122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0CE65-2F8D-4618-B89D-9AC91C4C3772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9205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6220B-C35C-4E97-92E9-A32B5D172560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33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0C75-A1AA-4667-8B85-8324B00C57F6}" type="datetime8">
              <a:rPr lang="fa-IR" smtClean="0"/>
              <a:t>28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37856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4E4F-BD54-43C9-9581-B9CFB6114F13}" type="datetime8">
              <a:rPr lang="fa-IR" smtClean="0"/>
              <a:t>28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60689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DFBA-3660-44EA-939F-E63BFC7A6C28}" type="datetime8">
              <a:rPr lang="fa-IR" smtClean="0"/>
              <a:t>28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95503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C607-D4C3-41D4-9C6A-3C639090A0A6}" type="datetime8">
              <a:rPr lang="fa-IR" smtClean="0"/>
              <a:t>28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9369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CD75C9AC-6FB6-4EEA-A9CC-3174449AC134}" type="datetime8">
              <a:rPr lang="fa-IR" smtClean="0"/>
              <a:t>28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629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97274-897E-4C4F-A617-3317E00881BD}" type="datetime8">
              <a:rPr lang="fa-IR" smtClean="0"/>
              <a:t>28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8302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ABD06-7C10-4CBB-A258-0DC2DED0FCA9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466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A0DA8-B64D-462E-9301-4768F0F11E88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0146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7A52BC9-4F2A-4A39-9436-45C052880C33}" type="datetime8">
              <a:rPr lang="fa-IR" smtClean="0"/>
              <a:t>28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6B628F3-EF0C-4345-A31F-2E101F09EBFF}" type="slidenum">
              <a:rPr lang="fa-IR" smtClean="0"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5016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38896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52600" y="4572000"/>
            <a:ext cx="5648623" cy="1066800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sz="3000" dirty="0" smtClean="0">
                <a:solidFill>
                  <a:srgbClr val="FF0000"/>
                </a:solidFill>
                <a:cs typeface="B Titr" panose="00000700000000000000" pitchFamily="2" charset="-78"/>
              </a:rPr>
              <a:t>پذیرش استانداردهای بین</a:t>
            </a:r>
            <a:r>
              <a:rPr lang="fa-IR" sz="200" dirty="0" smtClean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fa-IR" sz="3000" dirty="0" smtClean="0">
                <a:solidFill>
                  <a:srgbClr val="FF0000"/>
                </a:solidFill>
                <a:cs typeface="B Titr" panose="00000700000000000000" pitchFamily="2" charset="-78"/>
              </a:rPr>
              <a:t>المللی گزارشگری مالی برای نخستین بار</a:t>
            </a:r>
            <a:endParaRPr lang="fa-IR" sz="30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98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2255102"/>
            <a:ext cx="754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cs typeface="B Titr" panose="00000700000000000000" pitchFamily="2" charset="-78"/>
              </a:rPr>
              <a:t>دامنه کاربرد</a:t>
            </a:r>
          </a:p>
          <a:p>
            <a:pPr algn="just"/>
            <a:r>
              <a:rPr lang="fa-IR" sz="2000" dirty="0" smtClean="0">
                <a:cs typeface="B Titr" panose="00000700000000000000" pitchFamily="2" charset="-78"/>
              </a:rPr>
              <a:t>این بخش تنها برای واحدهای تجاری کوچک و متوسطی کاربرد دارد که قصد دارند صورتهای مالی خود را برای نخستین بار طبق استانداردهای بین</a:t>
            </a:r>
            <a:r>
              <a:rPr lang="fa-IR" sz="200" dirty="0" smtClean="0">
                <a:cs typeface="B Titr" panose="00000700000000000000" pitchFamily="2" charset="-78"/>
              </a:rPr>
              <a:t> </a:t>
            </a:r>
            <a:r>
              <a:rPr lang="fa-IR" sz="2000" dirty="0" smtClean="0">
                <a:cs typeface="B Titr" panose="00000700000000000000" pitchFamily="2" charset="-78"/>
              </a:rPr>
              <a:t>المللی گزارشگری مالی تهیه کنند.</a:t>
            </a:r>
          </a:p>
          <a:p>
            <a:pPr algn="just"/>
            <a:endParaRPr lang="fa-IR" sz="2000" dirty="0">
              <a:cs typeface="B Titr" panose="00000700000000000000" pitchFamily="2" charset="-78"/>
            </a:endParaRPr>
          </a:p>
          <a:p>
            <a:pPr algn="just"/>
            <a:r>
              <a:rPr lang="fa-IR" sz="2000" dirty="0" smtClean="0">
                <a:cs typeface="B Titr" panose="00000700000000000000" pitchFamily="2" charset="-78"/>
              </a:rPr>
              <a:t>واحد تجاری تنها یک بار می</a:t>
            </a:r>
            <a:r>
              <a:rPr lang="fa-IR" sz="200" dirty="0" smtClean="0">
                <a:cs typeface="B Titr" panose="00000700000000000000" pitchFamily="2" charset="-78"/>
              </a:rPr>
              <a:t> </a:t>
            </a:r>
            <a:r>
              <a:rPr lang="fa-IR" sz="2000" dirty="0" smtClean="0">
                <a:cs typeface="B Titr" panose="00000700000000000000" pitchFamily="2" charset="-78"/>
              </a:rPr>
              <a:t>تواند پذیرنده نخستین </a:t>
            </a:r>
            <a:r>
              <a:rPr lang="fa-IR" sz="2000" dirty="0">
                <a:cs typeface="B Titr" panose="00000700000000000000" pitchFamily="2" charset="-78"/>
              </a:rPr>
              <a:t>استانداردهای بین</a:t>
            </a:r>
            <a:r>
              <a:rPr lang="fa-IR" sz="200" dirty="0">
                <a:cs typeface="B Titr" panose="00000700000000000000" pitchFamily="2" charset="-78"/>
              </a:rPr>
              <a:t> </a:t>
            </a:r>
            <a:r>
              <a:rPr lang="fa-IR" sz="2000" dirty="0">
                <a:cs typeface="B Titr" panose="00000700000000000000" pitchFamily="2" charset="-78"/>
              </a:rPr>
              <a:t>المللی گزارشگری مالی </a:t>
            </a:r>
            <a:r>
              <a:rPr lang="fa-IR" sz="2000" dirty="0" smtClean="0">
                <a:cs typeface="B Titr" panose="00000700000000000000" pitchFamily="2" charset="-78"/>
              </a:rPr>
              <a:t>باشد.</a:t>
            </a:r>
            <a:endParaRPr lang="en-US" sz="2000" dirty="0" smtClean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7257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438400"/>
            <a:ext cx="8042275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مرحله 1</a:t>
            </a:r>
            <a:endParaRPr lang="en-US" sz="30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ar-SA" sz="2400" b="1" dirty="0">
                <a:latin typeface="Calibri" pitchFamily="34" charset="0"/>
                <a:cs typeface="B Koodak" pitchFamily="2" charset="-78"/>
              </a:rPr>
              <a:t>تعیین اصول پیشین پذیرفته‌شده </a:t>
            </a:r>
            <a:r>
              <a:rPr lang="ar-SA" sz="2400" b="1" dirty="0" smtClean="0">
                <a:latin typeface="Calibri" pitchFamily="34" charset="0"/>
                <a:cs typeface="B Koodak" pitchFamily="2" charset="-78"/>
              </a:rPr>
              <a:t>حسابداری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(</a:t>
            </a:r>
            <a:r>
              <a:rPr lang="ar-SA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مبنای حسابداری مورد استفاده توسط یک واحد تجاری پذیرنده پیش از پذیرش استانداردهای بین‌المللی گزارشگری </a:t>
            </a:r>
            <a:r>
              <a:rPr lang="ar-SA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مالی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)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fa-IR" sz="10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ar-SA" sz="2400" b="1" dirty="0">
                <a:latin typeface="Calibri" pitchFamily="34" charset="0"/>
                <a:cs typeface="B Koodak" pitchFamily="2" charset="-78"/>
              </a:rPr>
              <a:t>تعیین تاریخ گذار به استانداردهای بین‌المللی گزارشگری </a:t>
            </a:r>
            <a:r>
              <a:rPr lang="ar-SA" sz="2400" b="1" dirty="0" smtClean="0">
                <a:latin typeface="Calibri" pitchFamily="34" charset="0"/>
                <a:cs typeface="B Koodak" pitchFamily="2" charset="-78"/>
              </a:rPr>
              <a:t>مالی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(</a:t>
            </a:r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ابتدای نخستین دوره‌ای است که واحد تجاری، اطلاعات مقایسه‌ای کامل خود را طبق استانداردهای بین‌المللی گزارشگری مالی ارائه می‌کند</a:t>
            </a:r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)</a:t>
            </a:r>
            <a:endParaRPr lang="fa-IR" sz="24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fa-IR" sz="1000" b="1" dirty="0"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تعیین واحد تجاری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پذیرنده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84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"/>
          <p:cNvGrpSpPr>
            <a:grpSpLocks noChangeAspect="1"/>
          </p:cNvGrpSpPr>
          <p:nvPr/>
        </p:nvGrpSpPr>
        <p:grpSpPr bwMode="auto">
          <a:xfrm>
            <a:off x="0" y="1420837"/>
            <a:ext cx="9144000" cy="5437163"/>
            <a:chOff x="1654" y="2227"/>
            <a:chExt cx="9146" cy="5842"/>
          </a:xfrm>
        </p:grpSpPr>
        <p:sp>
          <p:nvSpPr>
            <p:cNvPr id="9" name="AutoShape 26"/>
            <p:cNvSpPr>
              <a:spLocks noChangeAspect="1" noChangeArrowheads="1" noTextEdit="1"/>
            </p:cNvSpPr>
            <p:nvPr/>
          </p:nvSpPr>
          <p:spPr bwMode="auto">
            <a:xfrm>
              <a:off x="1654" y="2227"/>
              <a:ext cx="9146" cy="5842"/>
            </a:xfrm>
            <a:prstGeom prst="rect">
              <a:avLst/>
            </a:prstGeom>
            <a:solidFill>
              <a:srgbClr val="D6E3B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cxnSp>
          <p:nvCxnSpPr>
            <p:cNvPr id="10" name="AutoShape 25"/>
            <p:cNvCxnSpPr>
              <a:cxnSpLocks noChangeShapeType="1"/>
            </p:cNvCxnSpPr>
            <p:nvPr/>
          </p:nvCxnSpPr>
          <p:spPr bwMode="auto">
            <a:xfrm>
              <a:off x="6120" y="2781"/>
              <a:ext cx="1231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Text Box 24"/>
            <p:cNvSpPr txBox="1">
              <a:spLocks noChangeArrowheads="1"/>
            </p:cNvSpPr>
            <p:nvPr/>
          </p:nvSpPr>
          <p:spPr bwMode="auto">
            <a:xfrm>
              <a:off x="7920" y="3389"/>
              <a:ext cx="1556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tIns="10800" rIns="18000" bIns="10800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1900">
                  <a:ea typeface="Calibri" pitchFamily="34" charset="0"/>
                  <a:cs typeface="B Mitra" pitchFamily="2" charset="-78"/>
                </a:rPr>
                <a:t>دوره گزارشگری طبق استانداردهای بین­المللی گزارشگری مالی</a:t>
              </a:r>
            </a:p>
          </p:txBody>
        </p:sp>
        <p:cxnSp>
          <p:nvCxnSpPr>
            <p:cNvPr id="12" name="AutoShape 23"/>
            <p:cNvCxnSpPr>
              <a:cxnSpLocks noChangeShapeType="1"/>
            </p:cNvCxnSpPr>
            <p:nvPr/>
          </p:nvCxnSpPr>
          <p:spPr bwMode="auto">
            <a:xfrm>
              <a:off x="9476" y="3929"/>
              <a:ext cx="409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" name="AutoShape 22"/>
            <p:cNvCxnSpPr>
              <a:cxnSpLocks noChangeShapeType="1"/>
            </p:cNvCxnSpPr>
            <p:nvPr/>
          </p:nvCxnSpPr>
          <p:spPr bwMode="auto">
            <a:xfrm flipH="1">
              <a:off x="7352" y="3929"/>
              <a:ext cx="568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Text Box 21"/>
            <p:cNvSpPr txBox="1">
              <a:spLocks noChangeArrowheads="1"/>
            </p:cNvSpPr>
            <p:nvPr/>
          </p:nvSpPr>
          <p:spPr bwMode="auto">
            <a:xfrm>
              <a:off x="5220" y="3389"/>
              <a:ext cx="144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>
                  <a:ea typeface="Calibri" pitchFamily="34" charset="0"/>
                  <a:cs typeface="B Mitra" pitchFamily="2" charset="-78"/>
                </a:rPr>
                <a:t>دوره </a:t>
              </a:r>
              <a:endParaRPr lang="ar-SA" sz="2000">
                <a:ea typeface="Calibri" pitchFamily="34" charset="0"/>
                <a:cs typeface="B Mitra" pitchFamily="2" charset="-78"/>
              </a:endParaRPr>
            </a:p>
            <a:p>
              <a:pPr algn="ctr"/>
              <a:r>
                <a:rPr lang="fa-IR" sz="2000">
                  <a:ea typeface="Calibri" pitchFamily="34" charset="0"/>
                  <a:cs typeface="B Mitra" pitchFamily="2" charset="-78"/>
                </a:rPr>
                <a:t>مقایسه­ای</a:t>
              </a:r>
            </a:p>
          </p:txBody>
        </p:sp>
        <p:cxnSp>
          <p:nvCxnSpPr>
            <p:cNvPr id="15" name="AutoShape 20"/>
            <p:cNvCxnSpPr>
              <a:cxnSpLocks noChangeShapeType="1"/>
            </p:cNvCxnSpPr>
            <p:nvPr/>
          </p:nvCxnSpPr>
          <p:spPr bwMode="auto">
            <a:xfrm>
              <a:off x="6660" y="3929"/>
              <a:ext cx="691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19"/>
            <p:cNvCxnSpPr>
              <a:cxnSpLocks noChangeShapeType="1"/>
            </p:cNvCxnSpPr>
            <p:nvPr/>
          </p:nvCxnSpPr>
          <p:spPr bwMode="auto">
            <a:xfrm flipH="1">
              <a:off x="4618" y="3929"/>
              <a:ext cx="602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3420" y="2352"/>
              <a:ext cx="2700" cy="85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>
                  <a:ea typeface="Calibri" pitchFamily="34" charset="0"/>
                  <a:cs typeface="B Mitra" pitchFamily="2" charset="-78"/>
                </a:rPr>
                <a:t>آخرین صورتهای مالی تهیه­شده طبق اصول پیشین پذیرفته شده حسابداری</a:t>
              </a:r>
              <a:endParaRPr lang="ar-SA">
                <a:ea typeface="Calibri" pitchFamily="34" charset="0"/>
                <a:cs typeface="B Mitra" pitchFamily="2" charset="-78"/>
              </a:endParaRPr>
            </a:p>
            <a:p>
              <a:endParaRPr lang="ar-SA">
                <a:ea typeface="Calibri" pitchFamily="34" charset="0"/>
                <a:cs typeface="B Mitra" pitchFamily="2" charset="-78"/>
              </a:endParaRPr>
            </a:p>
          </p:txBody>
        </p:sp>
        <p:cxnSp>
          <p:nvCxnSpPr>
            <p:cNvPr id="18" name="AutoShape 17"/>
            <p:cNvCxnSpPr>
              <a:cxnSpLocks noChangeShapeType="1"/>
            </p:cNvCxnSpPr>
            <p:nvPr/>
          </p:nvCxnSpPr>
          <p:spPr bwMode="auto">
            <a:xfrm flipH="1">
              <a:off x="4658" y="5128"/>
              <a:ext cx="1102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6"/>
            <p:cNvCxnSpPr>
              <a:cxnSpLocks noChangeShapeType="1"/>
            </p:cNvCxnSpPr>
            <p:nvPr/>
          </p:nvCxnSpPr>
          <p:spPr bwMode="auto">
            <a:xfrm>
              <a:off x="8820" y="5128"/>
              <a:ext cx="1065" cy="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5"/>
            <p:cNvCxnSpPr>
              <a:cxnSpLocks noChangeShapeType="1"/>
            </p:cNvCxnSpPr>
            <p:nvPr/>
          </p:nvCxnSpPr>
          <p:spPr bwMode="auto">
            <a:xfrm>
              <a:off x="2219" y="5762"/>
              <a:ext cx="7666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AutoShape 14"/>
            <p:cNvCxnSpPr>
              <a:cxnSpLocks noChangeShapeType="1"/>
            </p:cNvCxnSpPr>
            <p:nvPr/>
          </p:nvCxnSpPr>
          <p:spPr bwMode="auto">
            <a:xfrm>
              <a:off x="9884" y="5745"/>
              <a:ext cx="1" cy="40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3"/>
            <p:cNvCxnSpPr>
              <a:cxnSpLocks noChangeShapeType="1"/>
            </p:cNvCxnSpPr>
            <p:nvPr/>
          </p:nvCxnSpPr>
          <p:spPr bwMode="auto">
            <a:xfrm>
              <a:off x="7351" y="5762"/>
              <a:ext cx="1" cy="40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12"/>
            <p:cNvCxnSpPr>
              <a:cxnSpLocks noChangeShapeType="1"/>
            </p:cNvCxnSpPr>
            <p:nvPr/>
          </p:nvCxnSpPr>
          <p:spPr bwMode="auto">
            <a:xfrm>
              <a:off x="4657" y="5763"/>
              <a:ext cx="1" cy="4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11"/>
            <p:cNvCxnSpPr>
              <a:cxnSpLocks noChangeShapeType="1"/>
            </p:cNvCxnSpPr>
            <p:nvPr/>
          </p:nvCxnSpPr>
          <p:spPr bwMode="auto">
            <a:xfrm>
              <a:off x="2220" y="5762"/>
              <a:ext cx="1" cy="40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1742" y="6168"/>
              <a:ext cx="958" cy="48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>
                  <a:cs typeface="B Koodak" pitchFamily="2" charset="-78"/>
                </a:rPr>
                <a:t>92/1/1</a:t>
              </a:r>
            </a:p>
          </p:txBody>
        </p:sp>
        <p:sp>
          <p:nvSpPr>
            <p:cNvPr id="26" name="Text Box 9"/>
            <p:cNvSpPr txBox="1">
              <a:spLocks noChangeArrowheads="1"/>
            </p:cNvSpPr>
            <p:nvPr/>
          </p:nvSpPr>
          <p:spPr bwMode="auto">
            <a:xfrm>
              <a:off x="4140" y="6168"/>
              <a:ext cx="1036" cy="48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>
                  <a:cs typeface="B Koodak" pitchFamily="2" charset="-78"/>
                </a:rPr>
                <a:t>93/1/1</a:t>
              </a:r>
            </a:p>
          </p:txBody>
        </p:sp>
        <p:sp>
          <p:nvSpPr>
            <p:cNvPr id="27" name="Text Box 8"/>
            <p:cNvSpPr txBox="1">
              <a:spLocks noChangeArrowheads="1"/>
            </p:cNvSpPr>
            <p:nvPr/>
          </p:nvSpPr>
          <p:spPr bwMode="auto">
            <a:xfrm>
              <a:off x="6840" y="6168"/>
              <a:ext cx="1023" cy="48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>
                  <a:cs typeface="B Koodak" pitchFamily="2" charset="-78"/>
                </a:rPr>
                <a:t>94/1/1</a:t>
              </a:r>
            </a:p>
          </p:txBody>
        </p:sp>
        <p:sp>
          <p:nvSpPr>
            <p:cNvPr id="28" name="Text Box 7"/>
            <p:cNvSpPr txBox="1">
              <a:spLocks noChangeArrowheads="1"/>
            </p:cNvSpPr>
            <p:nvPr/>
          </p:nvSpPr>
          <p:spPr bwMode="auto">
            <a:xfrm>
              <a:off x="9237" y="6151"/>
              <a:ext cx="1096" cy="48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 dirty="0">
                  <a:cs typeface="B Koodak" pitchFamily="2" charset="-78"/>
                </a:rPr>
                <a:t>94/12/29</a:t>
              </a:r>
            </a:p>
          </p:txBody>
        </p:sp>
        <p:sp>
          <p:nvSpPr>
            <p:cNvPr id="29" name="Text Box 6"/>
            <p:cNvSpPr txBox="1">
              <a:spLocks noChangeArrowheads="1"/>
            </p:cNvSpPr>
            <p:nvPr/>
          </p:nvSpPr>
          <p:spPr bwMode="auto">
            <a:xfrm>
              <a:off x="9000" y="6785"/>
              <a:ext cx="1712" cy="12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 dirty="0">
                  <a:ea typeface="Calibri" pitchFamily="34" charset="0"/>
                  <a:cs typeface="B Mitra" pitchFamily="2" charset="-78"/>
                </a:rPr>
                <a:t>نخستین تاریخ گزارشگری طبق استانداردهای بین‌المللی گزارشگری مالی</a:t>
              </a:r>
            </a:p>
          </p:txBody>
        </p:sp>
        <p:sp>
          <p:nvSpPr>
            <p:cNvPr id="30" name="Text Box 5"/>
            <p:cNvSpPr txBox="1">
              <a:spLocks noChangeArrowheads="1"/>
            </p:cNvSpPr>
            <p:nvPr/>
          </p:nvSpPr>
          <p:spPr bwMode="auto">
            <a:xfrm>
              <a:off x="6300" y="6809"/>
              <a:ext cx="1980" cy="12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 dirty="0">
                  <a:ea typeface="Calibri" pitchFamily="34" charset="0"/>
                  <a:cs typeface="B Mitra" pitchFamily="2" charset="-78"/>
                </a:rPr>
                <a:t>آغاز نخستین دوره گزارشگری طبق استانداردهای بین­المللی گزارشگری مالی</a:t>
              </a:r>
            </a:p>
          </p:txBody>
        </p:sp>
        <p:sp>
          <p:nvSpPr>
            <p:cNvPr id="31" name="Text Box 4"/>
            <p:cNvSpPr txBox="1">
              <a:spLocks noChangeArrowheads="1"/>
            </p:cNvSpPr>
            <p:nvPr/>
          </p:nvSpPr>
          <p:spPr bwMode="auto">
            <a:xfrm>
              <a:off x="3780" y="6809"/>
              <a:ext cx="1738" cy="11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 dirty="0">
                  <a:ea typeface="Calibri" pitchFamily="34" charset="0"/>
                  <a:cs typeface="B Mitra" pitchFamily="2" charset="-78"/>
                </a:rPr>
                <a:t>تاریخ گذار به استانداردهای بین­المللی گزارشگری مالی</a:t>
              </a: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5760" y="4706"/>
              <a:ext cx="3060" cy="84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itchFamily="34" charset="0"/>
                  <a:cs typeface="Arial" pitchFamily="34" charset="0"/>
                </a:defRPr>
              </a:lvl9pPr>
            </a:lstStyle>
            <a:p>
              <a:pPr algn="ctr" rtl="1"/>
              <a:r>
                <a:rPr lang="fa-IR" sz="2000">
                  <a:ea typeface="Calibri" pitchFamily="34" charset="0"/>
                  <a:cs typeface="B Mitra" pitchFamily="2" charset="-78"/>
                </a:rPr>
                <a:t>نخستین صورتهای مالی طبق استانداردهای بین­المللی گزارشگری مالی</a:t>
              </a:r>
            </a:p>
          </p:txBody>
        </p:sp>
        <p:cxnSp>
          <p:nvCxnSpPr>
            <p:cNvPr id="33" name="AutoShape 2"/>
            <p:cNvCxnSpPr>
              <a:cxnSpLocks noChangeShapeType="1"/>
            </p:cNvCxnSpPr>
            <p:nvPr/>
          </p:nvCxnSpPr>
          <p:spPr bwMode="auto">
            <a:xfrm flipH="1">
              <a:off x="2222" y="2781"/>
              <a:ext cx="1198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2584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438400"/>
            <a:ext cx="8042275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مرحله </a:t>
            </a:r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2</a:t>
            </a:r>
            <a:endParaRPr lang="en-US" sz="30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بکارگیری آخرین نسخه استانداردهای بین‌المللی گزارشگری مالی در پایان نخستین دوره گزارشگری طبق استانداردهای بین‌المللی گزارشگری مالی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.</a:t>
            </a:r>
          </a:p>
          <a:p>
            <a:pPr algn="justLow" eaLnBrk="1" hangingPunct="1"/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به عنوان یک قاعده کلی، تمام استانداردهای لازم‌الاجرا در پایان نخستین دوره گزارشگری طبق استانداردهای بین‌المللی گزارشگری مالی (به جز موارد استثنا و معافیت‌های اختیاری) باید به گذشته تسری داده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شود.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6629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714923"/>
            <a:ext cx="8042275" cy="2923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مرحله </a:t>
            </a:r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3</a:t>
            </a:r>
            <a:endParaRPr lang="en-US" sz="30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بکارگیری موارد استثنا در تسری به گذشته و تعیین معافیت‌های اختیاری به منظور تسری به گذشته</a:t>
            </a:r>
          </a:p>
          <a:p>
            <a:pPr algn="justLow" eaLnBrk="1" hangingPunct="1"/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موارد استثنا: </a:t>
            </a:r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5 مورد</a:t>
            </a:r>
            <a:endParaRPr lang="fa-IR" sz="24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معافیتهای اختیاری: </a:t>
            </a:r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11 مورد</a:t>
            </a:r>
            <a:endParaRPr lang="fa-IR" sz="24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759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714923"/>
            <a:ext cx="8042275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" eaLnBrk="1" hangingPunct="1">
              <a:defRPr/>
            </a:pPr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در موارد زیر، </a:t>
            </a:r>
            <a:r>
              <a:rPr lang="fa-IR" sz="30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اجازه تسری به گذشته داده نشده </a:t>
            </a:r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است: </a:t>
            </a:r>
            <a:endParaRPr lang="fa-IR" sz="3000" b="1" dirty="0">
              <a:latin typeface="Calibri" pitchFamily="34" charset="0"/>
              <a:cs typeface="B Koodak" pitchFamily="2" charset="-78"/>
            </a:endParaRPr>
          </a:p>
          <a:p>
            <a:pPr marL="342900" indent="-342900" algn="justLow" eaLnBrk="1" hangingPunct="1">
              <a:buFont typeface="Wingdings" pitchFamily="2" charset="2"/>
              <a:buChar char="ü"/>
              <a:defRPr/>
            </a:pP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برآوردهای حسابداری؛</a:t>
            </a:r>
          </a:p>
          <a:p>
            <a:pPr marL="342900" indent="-342900" algn="justLow" eaLnBrk="1" hangingPunct="1">
              <a:buFont typeface="Wingdings" pitchFamily="2" charset="2"/>
              <a:buChar char="ü"/>
              <a:defRPr/>
            </a:pP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قطع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شناخت داراییها و بدهیهای مالی؛</a:t>
            </a:r>
          </a:p>
          <a:p>
            <a:pPr marL="342900" indent="-342900" algn="justLow" eaLnBrk="1" hangingPunct="1">
              <a:buFont typeface="Wingdings" pitchFamily="2" charset="2"/>
              <a:buChar char="ü"/>
              <a:defRPr/>
            </a:pPr>
            <a:r>
              <a:rPr lang="fa-IR" sz="2400" b="1" dirty="0">
                <a:latin typeface="Calibri" pitchFamily="34" charset="0"/>
                <a:cs typeface="B Koodak" pitchFamily="2" charset="-78"/>
              </a:rPr>
              <a:t>حسابداری مصون­سازی؛</a:t>
            </a:r>
          </a:p>
          <a:p>
            <a:pPr marL="342900" indent="-342900" algn="justLow" eaLnBrk="1" hangingPunct="1">
              <a:buFont typeface="Wingdings" pitchFamily="2" charset="2"/>
              <a:buChar char="ü"/>
              <a:defRPr/>
            </a:pP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حقوق سهامداران فاقد کنترل؛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و</a:t>
            </a:r>
          </a:p>
          <a:p>
            <a:pPr marL="342900" indent="-342900" algn="justLow" eaLnBrk="1" hangingPunct="1">
              <a:buFont typeface="Wingdings" pitchFamily="2" charset="2"/>
              <a:buChar char="ü"/>
              <a:defRPr/>
            </a:pP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عملیات متوقف شده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96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714923"/>
            <a:ext cx="804227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" eaLnBrk="1" hangingPunct="1"/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در موارد زیر </a:t>
            </a:r>
            <a:r>
              <a:rPr lang="fa-IR" sz="30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شرکتها مختار هستند که به گذشته تسری بدهند یا </a:t>
            </a:r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ندهند:</a:t>
            </a:r>
            <a:endParaRPr lang="fa-IR" sz="3000" b="1" dirty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ترکیبهای تجاری، پرداختهای مبتنی بر سهام، بهای تمام شده مفروض،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تفاوتهای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انباشته تسعیر ارز، سرمایه‌گذاری در واحدهای فرعی، وابسته و مشارکتهای خاص،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ابزارهای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مالی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ترکیبی، ذخایر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مربوط به برچیدن دارایی، توافق‌های امتیاز ارائه خدمات،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اجاره</a:t>
            </a:r>
            <a:r>
              <a:rPr lang="fa-IR" sz="200" b="1" dirty="0" smtClean="0">
                <a:latin typeface="Calibri" pitchFamily="34" charset="0"/>
                <a:cs typeface="B Koodak" pitchFamily="2" charset="-78"/>
              </a:rPr>
              <a:t>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ها، فعالیتهای استخراج و مالیات بر درآمد انتقالی.</a:t>
            </a:r>
            <a:endParaRPr lang="en-GB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707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438400"/>
            <a:ext cx="8042275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مرحله 4</a:t>
            </a:r>
            <a:endParaRPr lang="en-US" sz="3000" b="1" dirty="0" smtClean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 smtClean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شناسایی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داراییها و بدهیها طبق الزامات استانداردهای بین‌المللی گزارشگری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مالی؛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قطع شناخت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داراییها و بدهیهایی که واجد شرایط شناخت طبق استانداردهای بین‌المللی گزارشگری مالی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نیستند؛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و</a:t>
            </a:r>
          </a:p>
          <a:p>
            <a:pPr algn="justLow" eaLnBrk="1" hangingPunct="1"/>
            <a:endParaRPr lang="fa-IR" sz="2400" b="1" dirty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طبقه‌بندی و اندازه‌گیری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داراییها و بدهیها طبق استانداردهای بین‌المللی گزارشگری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مالی.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127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703255"/>
            <a:ext cx="804227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مرحله 5</a:t>
            </a:r>
            <a:endParaRPr lang="en-US" sz="3000" b="1" dirty="0" smtClean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 smtClean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latin typeface="Calibri" pitchFamily="34" charset="0"/>
                <a:cs typeface="B Koodak" pitchFamily="2" charset="-78"/>
              </a:rPr>
              <a:t>افشای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موارد الزامی شامل:</a:t>
            </a:r>
          </a:p>
          <a:p>
            <a:pPr algn="justLow" eaLnBrk="1" hangingPunct="1"/>
            <a:r>
              <a:rPr lang="fa-IR" sz="24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توضیح </a:t>
            </a:r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درباره گذار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به استانداردهای بین‌المللی گزارشگری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مالی؛ و</a:t>
            </a:r>
          </a:p>
          <a:p>
            <a:pPr algn="justLow" eaLnBrk="1" hangingPunct="1"/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 </a:t>
            </a:r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موارد افشای مرتبط با صورت تطبیق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مبالغ گزارش شده طبق اصول پیشین پذیرفته­شده حسابداری و مبالغ معادل طبق استانداردهای بین‌المللی گزارشگری مالی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.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51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1905000"/>
            <a:ext cx="601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006600"/>
                </a:solidFill>
                <a:cs typeface="B Titr" pitchFamily="2" charset="-78"/>
              </a:rPr>
              <a:t>مراحل تهیه نخستین صورتهای مالی طبق </a:t>
            </a:r>
            <a:r>
              <a:rPr lang="en-US" sz="2400" dirty="0">
                <a:solidFill>
                  <a:srgbClr val="006600"/>
                </a:solidFill>
                <a:cs typeface="B Titr" pitchFamily="2" charset="-78"/>
              </a:rPr>
              <a:t>IFRSs</a:t>
            </a:r>
            <a:endParaRPr lang="fa-IR" sz="24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457200" y="2703255"/>
            <a:ext cx="8042275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justLow" rtl="1" eaLnBrk="1" hangingPunct="1"/>
            <a:r>
              <a:rPr lang="fa-IR" sz="3000" b="1" dirty="0" smtClean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موارد افشای مرتبط با صورت تطبیق</a:t>
            </a:r>
            <a:endParaRPr lang="en-US" sz="3000" b="1" dirty="0" smtClean="0">
              <a:solidFill>
                <a:srgbClr val="FF0000"/>
              </a:solidFill>
              <a:latin typeface="Calibri" pitchFamily="34" charset="0"/>
              <a:cs typeface="B Koodak" pitchFamily="2" charset="-78"/>
            </a:endParaRPr>
          </a:p>
          <a:p>
            <a:pPr algn="justLow" rtl="1" eaLnBrk="1" hangingPunct="1"/>
            <a:endParaRPr lang="en-US" sz="1000" b="1" dirty="0" smtClean="0">
              <a:latin typeface="Calibri" pitchFamily="34" charset="0"/>
              <a:cs typeface="B Koodak" pitchFamily="2" charset="-78"/>
            </a:endParaRPr>
          </a:p>
          <a:p>
            <a:pPr algn="justLow" eaLnBrk="1" hangingPunct="1"/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صورت تطبیق حقوق مالکانه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طبق اصول پیشین پذیرفته‌شده حسابداری با حقوق مالکانه طبق استانداردهای بین‌المللی گزارشگری مالی در تاریخ گذار و پایان آخرین دوره مندرج در جدیدترین صورتهای مالی سالانه واحد تجاری طبق اصول پیشین پذیرفته‌شده حسابداری.</a:t>
            </a:r>
          </a:p>
          <a:p>
            <a:pPr algn="justLow" eaLnBrk="1" hangingPunct="1"/>
            <a:r>
              <a:rPr lang="fa-IR" sz="2400" b="1" dirty="0">
                <a:solidFill>
                  <a:srgbClr val="FF0000"/>
                </a:solidFill>
                <a:latin typeface="Calibri" pitchFamily="34" charset="0"/>
                <a:cs typeface="B Koodak" pitchFamily="2" charset="-78"/>
              </a:rPr>
              <a:t>صورت تطبیق سود (زیان) جامع </a:t>
            </a:r>
            <a:r>
              <a:rPr lang="fa-IR" sz="2400" b="1" dirty="0">
                <a:latin typeface="Calibri" pitchFamily="34" charset="0"/>
                <a:cs typeface="B Koodak" pitchFamily="2" charset="-78"/>
              </a:rPr>
              <a:t>طبق اصول پیشین پذیرفته‌شده حسابداری با سود (زیان) جامع طبق استانداردهای بین‌المللی گزارشگری مالی برای آخرین دوره مندرج در جدیدترین صورتهای مالی سالانه واحد </a:t>
            </a:r>
            <a:r>
              <a:rPr lang="fa-IR" sz="2400" b="1" dirty="0" smtClean="0">
                <a:latin typeface="Calibri" pitchFamily="34" charset="0"/>
                <a:cs typeface="B Koodak" pitchFamily="2" charset="-78"/>
              </a:rPr>
              <a:t>تجاری.</a:t>
            </a:r>
            <a:endParaRPr lang="fa-IR" sz="2400" b="1" dirty="0"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704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80772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4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420837"/>
            <a:ext cx="5257800" cy="497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4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my pictures\pic\ax\KINGN0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Box 4"/>
          <p:cNvSpPr txBox="1">
            <a:spLocks noChangeArrowheads="1"/>
          </p:cNvSpPr>
          <p:nvPr/>
        </p:nvSpPr>
        <p:spPr bwMode="auto">
          <a:xfrm>
            <a:off x="1500188" y="2720975"/>
            <a:ext cx="62865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cs typeface="Arial" pitchFamily="34" charset="0"/>
              </a:defRPr>
            </a:lvl9pPr>
          </a:lstStyle>
          <a:p>
            <a:pPr algn="ctr" rtl="1" eaLnBrk="1" hangingPunct="1"/>
            <a:r>
              <a:rPr lang="fa-IR" sz="6000" dirty="0">
                <a:latin typeface="Corbel" pitchFamily="34" charset="0"/>
                <a:cs typeface="B Nazanin" pitchFamily="2" charset="-78"/>
              </a:rPr>
              <a:t>با تشکر از توجه شما</a:t>
            </a:r>
            <a:endParaRPr lang="en-US" sz="6000" dirty="0">
              <a:latin typeface="Corbel" pitchFamily="34" charset="0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406903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Custom 8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AAB1A1"/>
      </a:accent1>
      <a:accent2>
        <a:srgbClr val="7E0000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358</TotalTime>
  <Words>593</Words>
  <Application>Microsoft Office PowerPoint</Application>
  <PresentationFormat>On-screen Show (4:3)</PresentationFormat>
  <Paragraphs>82</Paragraphs>
  <Slides>15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Retrospect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Salehi</dc:creator>
  <cp:lastModifiedBy>Windows User</cp:lastModifiedBy>
  <cp:revision>27</cp:revision>
  <dcterms:created xsi:type="dcterms:W3CDTF">2017-11-04T08:20:40Z</dcterms:created>
  <dcterms:modified xsi:type="dcterms:W3CDTF">2020-05-28T03:47:22Z</dcterms:modified>
</cp:coreProperties>
</file>