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92" r:id="rId2"/>
    <p:sldId id="257" r:id="rId3"/>
    <p:sldId id="288" r:id="rId4"/>
    <p:sldId id="291" r:id="rId5"/>
    <p:sldId id="258" r:id="rId6"/>
    <p:sldId id="259" r:id="rId7"/>
    <p:sldId id="260" r:id="rId8"/>
    <p:sldId id="261" r:id="rId9"/>
    <p:sldId id="262" r:id="rId10"/>
    <p:sldId id="263" r:id="rId11"/>
    <p:sldId id="264" r:id="rId12"/>
    <p:sldId id="265" r:id="rId13"/>
    <p:sldId id="268" r:id="rId14"/>
    <p:sldId id="269" r:id="rId1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80405" autoAdjust="0"/>
  </p:normalViewPr>
  <p:slideViewPr>
    <p:cSldViewPr>
      <p:cViewPr varScale="1">
        <p:scale>
          <a:sx n="74" d="100"/>
          <a:sy n="74" d="100"/>
        </p:scale>
        <p:origin x="-1284"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076"/>
    </p:cViewPr>
  </p:sorterViewPr>
  <p:notesViewPr>
    <p:cSldViewPr>
      <p:cViewPr varScale="1">
        <p:scale>
          <a:sx n="57" d="100"/>
          <a:sy n="57" d="100"/>
        </p:scale>
        <p:origin x="-1788"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image" Target="../media/image8.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ltLang="en-US"/>
          </a:p>
        </p:txBody>
      </p:sp>
      <p:sp>
        <p:nvSpPr>
          <p:cNvPr id="409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en-US"/>
          </a:p>
        </p:txBody>
      </p:sp>
      <p:sp>
        <p:nvSpPr>
          <p:cNvPr id="410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10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ltLang="en-US"/>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310AE5B9-98D5-40F3-8D51-497316984704}" type="slidenum">
              <a:rPr lang="en-US" altLang="en-US"/>
              <a:pPr/>
              <a:t>‹#›</a:t>
            </a:fld>
            <a:endParaRPr lang="en-US" altLang="en-US"/>
          </a:p>
        </p:txBody>
      </p:sp>
    </p:spTree>
    <p:extLst>
      <p:ext uri="{BB962C8B-B14F-4D97-AF65-F5344CB8AC3E}">
        <p14:creationId xmlns:p14="http://schemas.microsoft.com/office/powerpoint/2010/main" val="427189338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fontAlgn="base">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fontAlgn="base">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fontAlgn="base">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fontAlgn="base">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campus.esri.com/glossary/rdbms.cfm?CFID=6765198&amp;CFTOKEN=95868828" TargetMode="External"/><Relationship Id="rId2" Type="http://schemas.openxmlformats.org/officeDocument/2006/relationships/slide" Target="../slides/slide2.xml"/><Relationship Id="rId1" Type="http://schemas.openxmlformats.org/officeDocument/2006/relationships/notesMaster" Target="../notesMasters/notesMaster1.xml"/><Relationship Id="rId4" Type="http://schemas.openxmlformats.org/officeDocument/2006/relationships/hyperlink" Target="http://campus.esri.com/glossary/vector.cfm?CFID=6765198&amp;CFTOKEN=95868828"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7009DCD-3793-4253-A33F-56FB705835F7}" type="slidenum">
              <a:rPr lang="en-US" altLang="en-US"/>
              <a:pPr/>
              <a:t>2</a:t>
            </a:fld>
            <a:endParaRPr lang="en-US" altLang="en-US"/>
          </a:p>
        </p:txBody>
      </p:sp>
      <p:sp>
        <p:nvSpPr>
          <p:cNvPr id="5122" name="Rectangle 2"/>
          <p:cNvSpPr>
            <a:spLocks noGrp="1" noRot="1" noChangeAspect="1" noChangeArrowheads="1" noTextEdit="1"/>
          </p:cNvSpPr>
          <p:nvPr>
            <p:ph type="sldImg"/>
          </p:nvPr>
        </p:nvSpPr>
        <p:spPr>
          <a:ln/>
        </p:spPr>
      </p:sp>
      <p:sp>
        <p:nvSpPr>
          <p:cNvPr id="5123" name="Rectangle 3"/>
          <p:cNvSpPr>
            <a:spLocks noGrp="1" noChangeArrowheads="1"/>
          </p:cNvSpPr>
          <p:nvPr>
            <p:ph type="body" idx="1"/>
          </p:nvPr>
        </p:nvSpPr>
        <p:spPr/>
        <p:txBody>
          <a:bodyPr/>
          <a:lstStyle/>
          <a:p>
            <a:r>
              <a:rPr lang="en-US" altLang="en-US"/>
              <a:t>A geodatabase is a </a:t>
            </a:r>
            <a:r>
              <a:rPr lang="en-US" altLang="en-US">
                <a:hlinkClick r:id="rId3"/>
              </a:rPr>
              <a:t>relational database</a:t>
            </a:r>
            <a:r>
              <a:rPr lang="en-US" altLang="en-US"/>
              <a:t> that stores geographic data. </a:t>
            </a:r>
          </a:p>
          <a:p>
            <a:r>
              <a:rPr lang="en-US" altLang="en-US"/>
              <a:t>At its most basic level, the geodatabase is a container for storing spatial and attribute data and the relationships that exist among them. In a geodatabase, which is a </a:t>
            </a:r>
            <a:r>
              <a:rPr lang="en-US" altLang="en-US">
                <a:hlinkClick r:id="rId4"/>
              </a:rPr>
              <a:t>vector</a:t>
            </a:r>
            <a:r>
              <a:rPr lang="en-US" altLang="en-US"/>
              <a:t> data format, features and their associated attributes can be structured to work together as an integrated system using rules, relationships, and topological associations. In other words, the geodatabase allows you to model the real world as simply or complexly as your needs dictate. </a:t>
            </a:r>
          </a:p>
          <a:p>
            <a:r>
              <a:rPr lang="en-US" altLang="en-US"/>
              <a:t>Geodatabases are created, edited, and managed using the standard menus and tools in ArcCatalog™, ArcMap™, and ArcToolbox™. </a:t>
            </a:r>
            <a:br>
              <a:rPr lang="en-US" altLang="en-US"/>
            </a:br>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8F8FEFC-7712-45D0-A686-4184BBF9C171}" type="slidenum">
              <a:rPr lang="en-US" altLang="en-US"/>
              <a:pPr/>
              <a:t>7</a:t>
            </a:fld>
            <a:endParaRPr lang="en-US" altLang="en-US"/>
          </a:p>
        </p:txBody>
      </p:sp>
      <p:sp>
        <p:nvSpPr>
          <p:cNvPr id="69634" name="Rectangle 2"/>
          <p:cNvSpPr>
            <a:spLocks noGrp="1" noRot="1" noChangeAspect="1" noChangeArrowheads="1" noTextEdit="1"/>
          </p:cNvSpPr>
          <p:nvPr>
            <p:ph type="sldImg"/>
          </p:nvPr>
        </p:nvSpPr>
        <p:spPr>
          <a:ln/>
        </p:spPr>
      </p:sp>
      <p:sp>
        <p:nvSpPr>
          <p:cNvPr id="69635" name="Rectangle 3"/>
          <p:cNvSpPr>
            <a:spLocks noGrp="1" noChangeArrowheads="1"/>
          </p:cNvSpPr>
          <p:nvPr>
            <p:ph type="body" idx="1"/>
          </p:nvPr>
        </p:nvSpPr>
        <p:spPr/>
        <p:txBody>
          <a:bodyPr/>
          <a:lstStyle/>
          <a:p>
            <a:r>
              <a:rPr lang="en-US" altLang="en-US"/>
              <a:t>Versioning allows simultaneous editing by multiple users. This framework lets the analyst create versions of a geodatabase for the stages of a project, reconcile the differences between versions, and update the master version with the designs as built.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F6C919E-5EB4-4902-8A98-5994A0117F04}" type="slidenum">
              <a:rPr lang="en-US" altLang="en-US"/>
              <a:pPr/>
              <a:t>8</a:t>
            </a:fld>
            <a:endParaRPr lang="en-US" altLang="en-US"/>
          </a:p>
        </p:txBody>
      </p:sp>
      <p:sp>
        <p:nvSpPr>
          <p:cNvPr id="70658" name="Rectangle 2"/>
          <p:cNvSpPr>
            <a:spLocks noGrp="1" noRot="1" noChangeAspect="1" noChangeArrowheads="1" noTextEdit="1"/>
          </p:cNvSpPr>
          <p:nvPr>
            <p:ph type="sldImg"/>
          </p:nvPr>
        </p:nvSpPr>
        <p:spPr>
          <a:ln/>
        </p:spPr>
      </p:sp>
      <p:sp>
        <p:nvSpPr>
          <p:cNvPr id="70659"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C11F8C2-CE93-40B9-B4B4-80259BA48360}" type="slidenum">
              <a:rPr lang="en-US" altLang="en-US"/>
              <a:pPr/>
              <a:t>9</a:t>
            </a:fld>
            <a:endParaRPr lang="en-US" altLang="en-US"/>
          </a:p>
        </p:txBody>
      </p:sp>
      <p:sp>
        <p:nvSpPr>
          <p:cNvPr id="71682" name="Rectangle 2"/>
          <p:cNvSpPr>
            <a:spLocks noGrp="1" noRot="1" noChangeAspect="1" noChangeArrowheads="1" noTextEdit="1"/>
          </p:cNvSpPr>
          <p:nvPr>
            <p:ph type="sldImg"/>
          </p:nvPr>
        </p:nvSpPr>
        <p:spPr>
          <a:ln/>
        </p:spPr>
      </p:sp>
      <p:sp>
        <p:nvSpPr>
          <p:cNvPr id="71683"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C20771A-7468-42CE-888D-336FCB27AB55}" type="slidenum">
              <a:rPr lang="en-US" altLang="en-US"/>
              <a:pPr/>
              <a:t>10</a:t>
            </a:fld>
            <a:endParaRPr lang="en-US" altLang="en-US"/>
          </a:p>
        </p:txBody>
      </p:sp>
      <p:sp>
        <p:nvSpPr>
          <p:cNvPr id="72706" name="Rectangle 2"/>
          <p:cNvSpPr>
            <a:spLocks noGrp="1" noRot="1" noChangeAspect="1" noChangeArrowheads="1" noTextEdit="1"/>
          </p:cNvSpPr>
          <p:nvPr>
            <p:ph type="sldImg"/>
          </p:nvPr>
        </p:nvSpPr>
        <p:spPr>
          <a:ln/>
        </p:spPr>
      </p:sp>
      <p:sp>
        <p:nvSpPr>
          <p:cNvPr id="72707"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BBA1B0A-F761-416F-9859-EB056FEB3343}" type="slidenum">
              <a:rPr lang="en-US" altLang="en-US"/>
              <a:pPr/>
              <a:t>11</a:t>
            </a:fld>
            <a:endParaRPr lang="en-US" altLang="en-US"/>
          </a:p>
        </p:txBody>
      </p:sp>
      <p:sp>
        <p:nvSpPr>
          <p:cNvPr id="73730" name="Rectangle 2"/>
          <p:cNvSpPr>
            <a:spLocks noGrp="1" noRot="1" noChangeAspect="1" noChangeArrowheads="1" noTextEdit="1"/>
          </p:cNvSpPr>
          <p:nvPr>
            <p:ph type="sldImg"/>
          </p:nvPr>
        </p:nvSpPr>
        <p:spPr>
          <a:ln/>
        </p:spPr>
      </p:sp>
      <p:sp>
        <p:nvSpPr>
          <p:cNvPr id="73731"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4F3FC9C-E153-4FE6-80CF-5EBBBB14276A}" type="slidenum">
              <a:rPr lang="en-US" altLang="en-US"/>
              <a:pPr/>
              <a:t>12</a:t>
            </a:fld>
            <a:endParaRPr lang="en-US" altLang="en-US"/>
          </a:p>
        </p:txBody>
      </p:sp>
      <p:sp>
        <p:nvSpPr>
          <p:cNvPr id="74754" name="Rectangle 2"/>
          <p:cNvSpPr>
            <a:spLocks noGrp="1" noRot="1" noChangeAspect="1" noChangeArrowheads="1" noTextEdit="1"/>
          </p:cNvSpPr>
          <p:nvPr>
            <p:ph type="sldImg"/>
          </p:nvPr>
        </p:nvSpPr>
        <p:spPr>
          <a:ln/>
        </p:spPr>
      </p:sp>
      <p:sp>
        <p:nvSpPr>
          <p:cNvPr id="74755"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8DC4E44-4A22-4C35-BB8F-C2482F60C3F6}" type="slidenum">
              <a:rPr lang="en-US" altLang="en-US"/>
              <a:pPr/>
              <a:t>13</a:t>
            </a:fld>
            <a:endParaRPr lang="en-US" altLang="en-US"/>
          </a:p>
        </p:txBody>
      </p:sp>
      <p:sp>
        <p:nvSpPr>
          <p:cNvPr id="75778" name="Rectangle 2"/>
          <p:cNvSpPr>
            <a:spLocks noGrp="1" noRot="1" noChangeAspect="1" noChangeArrowheads="1" noTextEdit="1"/>
          </p:cNvSpPr>
          <p:nvPr>
            <p:ph type="sldImg"/>
          </p:nvPr>
        </p:nvSpPr>
        <p:spPr>
          <a:ln/>
        </p:spPr>
      </p:sp>
      <p:sp>
        <p:nvSpPr>
          <p:cNvPr id="75779" name="Rectangle 3"/>
          <p:cNvSpPr>
            <a:spLocks noGrp="1" noChangeArrowheads="1"/>
          </p:cNvSpPr>
          <p:nvPr>
            <p:ph type="body" idx="1"/>
          </p:nvPr>
        </p:nvSpPr>
        <p:spPr/>
        <p:txBody>
          <a:bodyPr/>
          <a:lstStyle/>
          <a:p>
            <a:r>
              <a:rPr lang="en-US" altLang="en-US"/>
              <a:t>Show Geodatabase in Microsoft Access format. </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EE6B377-F17F-43CE-97F9-21D3B80FAFA5}" type="slidenum">
              <a:rPr lang="en-US" altLang="en-US"/>
              <a:pPr/>
              <a:t>14</a:t>
            </a:fld>
            <a:endParaRPr lang="en-US" altLang="en-US"/>
          </a:p>
        </p:txBody>
      </p:sp>
      <p:sp>
        <p:nvSpPr>
          <p:cNvPr id="76802" name="Rectangle 2"/>
          <p:cNvSpPr>
            <a:spLocks noGrp="1" noRot="1" noChangeAspect="1" noChangeArrowheads="1" noTextEdit="1"/>
          </p:cNvSpPr>
          <p:nvPr>
            <p:ph type="sldImg"/>
          </p:nvPr>
        </p:nvSpPr>
        <p:spPr>
          <a:ln/>
        </p:spPr>
      </p:sp>
      <p:sp>
        <p:nvSpPr>
          <p:cNvPr id="76803" name="Rectangle 3"/>
          <p:cNvSpPr>
            <a:spLocks noGrp="1" noChangeArrowheads="1"/>
          </p:cNvSpPr>
          <p:nvPr>
            <p:ph type="body" idx="1"/>
          </p:nvPr>
        </p:nvSpPr>
        <p:spPr/>
        <p:txBody>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B8A567E0-C381-4BA6-9B52-FCDADAEBBD2D}" type="slidenum">
              <a:rPr lang="en-US" altLang="en-US"/>
              <a:pPr/>
              <a:t>‹#›</a:t>
            </a:fld>
            <a:endParaRPr lang="en-US" altLang="en-US"/>
          </a:p>
        </p:txBody>
      </p:sp>
    </p:spTree>
    <p:extLst>
      <p:ext uri="{BB962C8B-B14F-4D97-AF65-F5344CB8AC3E}">
        <p14:creationId xmlns:p14="http://schemas.microsoft.com/office/powerpoint/2010/main" val="16596065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4D832092-5774-4149-8887-B88F6A107658}" type="slidenum">
              <a:rPr lang="en-US" altLang="en-US"/>
              <a:pPr/>
              <a:t>‹#›</a:t>
            </a:fld>
            <a:endParaRPr lang="en-US" altLang="en-US"/>
          </a:p>
        </p:txBody>
      </p:sp>
    </p:spTree>
    <p:extLst>
      <p:ext uri="{BB962C8B-B14F-4D97-AF65-F5344CB8AC3E}">
        <p14:creationId xmlns:p14="http://schemas.microsoft.com/office/powerpoint/2010/main" val="31041665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A76F4B32-016B-497C-B88B-85CC5EA9386C}" type="slidenum">
              <a:rPr lang="en-US" altLang="en-US"/>
              <a:pPr/>
              <a:t>‹#›</a:t>
            </a:fld>
            <a:endParaRPr lang="en-US" altLang="en-US"/>
          </a:p>
        </p:txBody>
      </p:sp>
    </p:spTree>
    <p:extLst>
      <p:ext uri="{BB962C8B-B14F-4D97-AF65-F5344CB8AC3E}">
        <p14:creationId xmlns:p14="http://schemas.microsoft.com/office/powerpoint/2010/main" val="10008250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02CD2094-97EE-4927-B43F-F4217A42B356}" type="slidenum">
              <a:rPr lang="en-US" altLang="en-US"/>
              <a:pPr/>
              <a:t>‹#›</a:t>
            </a:fld>
            <a:endParaRPr lang="en-US" altLang="en-US"/>
          </a:p>
        </p:txBody>
      </p:sp>
    </p:spTree>
    <p:extLst>
      <p:ext uri="{BB962C8B-B14F-4D97-AF65-F5344CB8AC3E}">
        <p14:creationId xmlns:p14="http://schemas.microsoft.com/office/powerpoint/2010/main" val="25728341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ltLang="en-US"/>
          </a:p>
        </p:txBody>
      </p:sp>
      <p:sp>
        <p:nvSpPr>
          <p:cNvPr id="8" name="Footer Placeholder 7"/>
          <p:cNvSpPr>
            <a:spLocks noGrp="1"/>
          </p:cNvSpPr>
          <p:nvPr>
            <p:ph type="ftr" sz="quarter" idx="11"/>
          </p:nvPr>
        </p:nvSpPr>
        <p:spPr/>
        <p:txBody>
          <a:bodyPr/>
          <a:lstStyle>
            <a:lvl1pPr>
              <a:defRPr/>
            </a:lvl1pPr>
          </a:lstStyle>
          <a:p>
            <a:endParaRPr lang="en-US" altLang="en-US"/>
          </a:p>
        </p:txBody>
      </p:sp>
      <p:sp>
        <p:nvSpPr>
          <p:cNvPr id="9" name="Slide Number Placeholder 8"/>
          <p:cNvSpPr>
            <a:spLocks noGrp="1"/>
          </p:cNvSpPr>
          <p:nvPr>
            <p:ph type="sldNum" sz="quarter" idx="12"/>
          </p:nvPr>
        </p:nvSpPr>
        <p:spPr/>
        <p:txBody>
          <a:bodyPr/>
          <a:lstStyle>
            <a:lvl1pPr>
              <a:defRPr/>
            </a:lvl1pPr>
          </a:lstStyle>
          <a:p>
            <a:fld id="{0C9C372C-29EA-4E19-B644-F6BC8F36CC72}" type="slidenum">
              <a:rPr lang="en-US" altLang="en-US"/>
              <a:pPr/>
              <a:t>‹#›</a:t>
            </a:fld>
            <a:endParaRPr lang="en-US" altLang="en-US"/>
          </a:p>
        </p:txBody>
      </p:sp>
    </p:spTree>
    <p:extLst>
      <p:ext uri="{BB962C8B-B14F-4D97-AF65-F5344CB8AC3E}">
        <p14:creationId xmlns:p14="http://schemas.microsoft.com/office/powerpoint/2010/main" val="15955877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ltLang="en-US"/>
          </a:p>
        </p:txBody>
      </p:sp>
      <p:sp>
        <p:nvSpPr>
          <p:cNvPr id="4" name="Footer Placeholder 3"/>
          <p:cNvSpPr>
            <a:spLocks noGrp="1"/>
          </p:cNvSpPr>
          <p:nvPr>
            <p:ph type="ftr" sz="quarter" idx="11"/>
          </p:nvPr>
        </p:nvSpPr>
        <p:spPr/>
        <p:txBody>
          <a:bodyPr/>
          <a:lstStyle>
            <a:lvl1pPr>
              <a:defRPr/>
            </a:lvl1pPr>
          </a:lstStyle>
          <a:p>
            <a:endParaRPr lang="en-US" altLang="en-US"/>
          </a:p>
        </p:txBody>
      </p:sp>
      <p:sp>
        <p:nvSpPr>
          <p:cNvPr id="5" name="Slide Number Placeholder 4"/>
          <p:cNvSpPr>
            <a:spLocks noGrp="1"/>
          </p:cNvSpPr>
          <p:nvPr>
            <p:ph type="sldNum" sz="quarter" idx="12"/>
          </p:nvPr>
        </p:nvSpPr>
        <p:spPr/>
        <p:txBody>
          <a:bodyPr/>
          <a:lstStyle>
            <a:lvl1pPr>
              <a:defRPr/>
            </a:lvl1pPr>
          </a:lstStyle>
          <a:p>
            <a:fld id="{8968AE9D-4C18-46B4-9B65-04BDF2F954E6}" type="slidenum">
              <a:rPr lang="en-US" altLang="en-US"/>
              <a:pPr/>
              <a:t>‹#›</a:t>
            </a:fld>
            <a:endParaRPr lang="en-US" altLang="en-US"/>
          </a:p>
        </p:txBody>
      </p:sp>
    </p:spTree>
    <p:extLst>
      <p:ext uri="{BB962C8B-B14F-4D97-AF65-F5344CB8AC3E}">
        <p14:creationId xmlns:p14="http://schemas.microsoft.com/office/powerpoint/2010/main" val="22878218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ltLang="en-US"/>
          </a:p>
        </p:txBody>
      </p:sp>
      <p:sp>
        <p:nvSpPr>
          <p:cNvPr id="3" name="Footer Placeholder 2"/>
          <p:cNvSpPr>
            <a:spLocks noGrp="1"/>
          </p:cNvSpPr>
          <p:nvPr>
            <p:ph type="ftr" sz="quarter" idx="11"/>
          </p:nvPr>
        </p:nvSpPr>
        <p:spPr/>
        <p:txBody>
          <a:bodyPr/>
          <a:lstStyle>
            <a:lvl1pPr>
              <a:defRPr/>
            </a:lvl1pPr>
          </a:lstStyle>
          <a:p>
            <a:endParaRPr lang="en-US" altLang="en-US"/>
          </a:p>
        </p:txBody>
      </p:sp>
      <p:sp>
        <p:nvSpPr>
          <p:cNvPr id="4" name="Slide Number Placeholder 3"/>
          <p:cNvSpPr>
            <a:spLocks noGrp="1"/>
          </p:cNvSpPr>
          <p:nvPr>
            <p:ph type="sldNum" sz="quarter" idx="12"/>
          </p:nvPr>
        </p:nvSpPr>
        <p:spPr/>
        <p:txBody>
          <a:bodyPr/>
          <a:lstStyle>
            <a:lvl1pPr>
              <a:defRPr/>
            </a:lvl1pPr>
          </a:lstStyle>
          <a:p>
            <a:fld id="{8A56FDFB-D785-4CAA-AFCC-49EF5EAC4F80}" type="slidenum">
              <a:rPr lang="en-US" altLang="en-US"/>
              <a:pPr/>
              <a:t>‹#›</a:t>
            </a:fld>
            <a:endParaRPr lang="en-US" altLang="en-US"/>
          </a:p>
        </p:txBody>
      </p:sp>
    </p:spTree>
    <p:extLst>
      <p:ext uri="{BB962C8B-B14F-4D97-AF65-F5344CB8AC3E}">
        <p14:creationId xmlns:p14="http://schemas.microsoft.com/office/powerpoint/2010/main" val="2214361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2ADC6E18-0F26-40B7-AD57-9C09BF2D6596}" type="slidenum">
              <a:rPr lang="en-US" altLang="en-US"/>
              <a:pPr/>
              <a:t>‹#›</a:t>
            </a:fld>
            <a:endParaRPr lang="en-US" altLang="en-US"/>
          </a:p>
        </p:txBody>
      </p:sp>
    </p:spTree>
    <p:extLst>
      <p:ext uri="{BB962C8B-B14F-4D97-AF65-F5344CB8AC3E}">
        <p14:creationId xmlns:p14="http://schemas.microsoft.com/office/powerpoint/2010/main" val="100933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C0ADE990-6F3B-44EB-B6DA-F2DAD9B4E03B}" type="slidenum">
              <a:rPr lang="en-US" altLang="en-US"/>
              <a:pPr/>
              <a:t>‹#›</a:t>
            </a:fld>
            <a:endParaRPr lang="en-US" altLang="en-US"/>
          </a:p>
        </p:txBody>
      </p:sp>
    </p:spTree>
    <p:extLst>
      <p:ext uri="{BB962C8B-B14F-4D97-AF65-F5344CB8AC3E}">
        <p14:creationId xmlns:p14="http://schemas.microsoft.com/office/powerpoint/2010/main" val="35562101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C6356D98-A293-4E22-B8C2-452876410EB8}" type="slidenum">
              <a:rPr lang="en-US" altLang="en-US"/>
              <a:pPr/>
              <a:t>‹#›</a:t>
            </a:fld>
            <a:endParaRPr lang="en-US" altLang="en-US"/>
          </a:p>
        </p:txBody>
      </p:sp>
    </p:spTree>
    <p:extLst>
      <p:ext uri="{BB962C8B-B14F-4D97-AF65-F5344CB8AC3E}">
        <p14:creationId xmlns:p14="http://schemas.microsoft.com/office/powerpoint/2010/main" val="21606326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9E0D090A-AC5D-47CD-8009-F357BD64062F}" type="slidenum">
              <a:rPr lang="en-US" altLang="en-US"/>
              <a:pPr/>
              <a:t>‹#›</a:t>
            </a:fld>
            <a:endParaRPr lang="en-US" altLang="en-US"/>
          </a:p>
        </p:txBody>
      </p:sp>
    </p:spTree>
    <p:extLst>
      <p:ext uri="{BB962C8B-B14F-4D97-AF65-F5344CB8AC3E}">
        <p14:creationId xmlns:p14="http://schemas.microsoft.com/office/powerpoint/2010/main" val="12204412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245225"/>
            <a:ext cx="2133600" cy="476250"/>
          </a:xfrm>
        </p:spPr>
        <p:txBody>
          <a:bodyPr/>
          <a:lstStyle>
            <a:lvl1pPr>
              <a:defRPr/>
            </a:lvl1pPr>
          </a:lstStyle>
          <a:p>
            <a:endParaRPr lang="en-US" altLang="en-US"/>
          </a:p>
        </p:txBody>
      </p:sp>
      <p:sp>
        <p:nvSpPr>
          <p:cNvPr id="6" name="Footer Placeholder 5"/>
          <p:cNvSpPr>
            <a:spLocks noGrp="1"/>
          </p:cNvSpPr>
          <p:nvPr>
            <p:ph type="ftr" sz="quarter" idx="11"/>
          </p:nvPr>
        </p:nvSpPr>
        <p:spPr>
          <a:xfrm>
            <a:off x="3124200" y="6245225"/>
            <a:ext cx="2895600" cy="476250"/>
          </a:xfrm>
        </p:spPr>
        <p:txBody>
          <a:bodyPr/>
          <a:lstStyle>
            <a:lvl1pPr>
              <a:defRPr/>
            </a:lvl1pPr>
          </a:lstStyle>
          <a:p>
            <a:endParaRPr lang="en-US" altLang="en-US"/>
          </a:p>
        </p:txBody>
      </p:sp>
      <p:sp>
        <p:nvSpPr>
          <p:cNvPr id="7" name="Slide Number Placeholder 6"/>
          <p:cNvSpPr>
            <a:spLocks noGrp="1"/>
          </p:cNvSpPr>
          <p:nvPr>
            <p:ph type="sldNum" sz="quarter" idx="12"/>
          </p:nvPr>
        </p:nvSpPr>
        <p:spPr>
          <a:xfrm>
            <a:off x="6553200" y="6245225"/>
            <a:ext cx="2133600" cy="476250"/>
          </a:xfrm>
        </p:spPr>
        <p:txBody>
          <a:bodyPr/>
          <a:lstStyle>
            <a:lvl1pPr>
              <a:defRPr/>
            </a:lvl1pPr>
          </a:lstStyle>
          <a:p>
            <a:fld id="{AC3BDC5F-A312-4B87-A624-BC0D03EEBA50}" type="slidenum">
              <a:rPr lang="en-US" altLang="en-US"/>
              <a:pPr/>
              <a:t>‹#›</a:t>
            </a:fld>
            <a:endParaRPr lang="en-US" altLang="en-US"/>
          </a:p>
        </p:txBody>
      </p:sp>
    </p:spTree>
    <p:extLst>
      <p:ext uri="{BB962C8B-B14F-4D97-AF65-F5344CB8AC3E}">
        <p14:creationId xmlns:p14="http://schemas.microsoft.com/office/powerpoint/2010/main" val="1164873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r>
              <a:rPr lang="en-US" smtClean="0"/>
              <a:t>Click icon to add table</a:t>
            </a:r>
            <a:endParaRPr lang="en-US"/>
          </a:p>
        </p:txBody>
      </p:sp>
      <p:sp>
        <p:nvSpPr>
          <p:cNvPr id="4" name="Date Placeholder 3"/>
          <p:cNvSpPr>
            <a:spLocks noGrp="1"/>
          </p:cNvSpPr>
          <p:nvPr>
            <p:ph type="dt" sz="half" idx="10"/>
          </p:nvPr>
        </p:nvSpPr>
        <p:spPr>
          <a:xfrm>
            <a:off x="457200" y="6245225"/>
            <a:ext cx="2133600" cy="476250"/>
          </a:xfrm>
        </p:spPr>
        <p:txBody>
          <a:bodyPr/>
          <a:lstStyle>
            <a:lvl1pPr>
              <a:defRPr/>
            </a:lvl1pPr>
          </a:lstStyle>
          <a:p>
            <a:endParaRPr lang="en-US" altLang="en-US"/>
          </a:p>
        </p:txBody>
      </p:sp>
      <p:sp>
        <p:nvSpPr>
          <p:cNvPr id="5" name="Footer Placeholder 4"/>
          <p:cNvSpPr>
            <a:spLocks noGrp="1"/>
          </p:cNvSpPr>
          <p:nvPr>
            <p:ph type="ftr" sz="quarter" idx="11"/>
          </p:nvPr>
        </p:nvSpPr>
        <p:spPr>
          <a:xfrm>
            <a:off x="3124200" y="6245225"/>
            <a:ext cx="2895600" cy="476250"/>
          </a:xfrm>
        </p:spPr>
        <p:txBody>
          <a:bodyPr/>
          <a:lstStyle>
            <a:lvl1pPr>
              <a:defRPr/>
            </a:lvl1pPr>
          </a:lstStyle>
          <a:p>
            <a:endParaRPr lang="en-US" altLang="en-US"/>
          </a:p>
        </p:txBody>
      </p:sp>
      <p:sp>
        <p:nvSpPr>
          <p:cNvPr id="6" name="Slide Number Placeholder 5"/>
          <p:cNvSpPr>
            <a:spLocks noGrp="1"/>
          </p:cNvSpPr>
          <p:nvPr>
            <p:ph type="sldNum" sz="quarter" idx="12"/>
          </p:nvPr>
        </p:nvSpPr>
        <p:spPr>
          <a:xfrm>
            <a:off x="6553200" y="6245225"/>
            <a:ext cx="2133600" cy="476250"/>
          </a:xfrm>
        </p:spPr>
        <p:txBody>
          <a:bodyPr/>
          <a:lstStyle>
            <a:lvl1pPr>
              <a:defRPr/>
            </a:lvl1pPr>
          </a:lstStyle>
          <a:p>
            <a:fld id="{C4BAD10B-4BA1-4BA4-95F8-39B02F7731CA}" type="slidenum">
              <a:rPr lang="en-US" altLang="en-US"/>
              <a:pPr/>
              <a:t>‹#›</a:t>
            </a:fld>
            <a:endParaRPr lang="en-US" altLang="en-US"/>
          </a:p>
        </p:txBody>
      </p:sp>
    </p:spTree>
    <p:extLst>
      <p:ext uri="{BB962C8B-B14F-4D97-AF65-F5344CB8AC3E}">
        <p14:creationId xmlns:p14="http://schemas.microsoft.com/office/powerpoint/2010/main" val="35931854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5"/>
          <p:cNvSpPr>
            <a:spLocks noGrp="1"/>
          </p:cNvSpPr>
          <p:nvPr>
            <p:ph type="dt" sz="half" idx="10"/>
          </p:nvPr>
        </p:nvSpPr>
        <p:spPr>
          <a:xfrm>
            <a:off x="457200" y="6245225"/>
            <a:ext cx="2133600" cy="476250"/>
          </a:xfrm>
        </p:spPr>
        <p:txBody>
          <a:bodyPr/>
          <a:lstStyle>
            <a:lvl1pPr>
              <a:defRPr/>
            </a:lvl1pPr>
          </a:lstStyle>
          <a:p>
            <a:endParaRPr lang="en-US" altLang="en-US"/>
          </a:p>
        </p:txBody>
      </p:sp>
      <p:sp>
        <p:nvSpPr>
          <p:cNvPr id="7" name="Footer Placeholder 6"/>
          <p:cNvSpPr>
            <a:spLocks noGrp="1"/>
          </p:cNvSpPr>
          <p:nvPr>
            <p:ph type="ftr" sz="quarter" idx="11"/>
          </p:nvPr>
        </p:nvSpPr>
        <p:spPr>
          <a:xfrm>
            <a:off x="3124200" y="6245225"/>
            <a:ext cx="2895600" cy="476250"/>
          </a:xfrm>
        </p:spPr>
        <p:txBody>
          <a:bodyPr/>
          <a:lstStyle>
            <a:lvl1pPr>
              <a:defRPr/>
            </a:lvl1pPr>
          </a:lstStyle>
          <a:p>
            <a:endParaRPr lang="en-US" altLang="en-US"/>
          </a:p>
        </p:txBody>
      </p:sp>
      <p:sp>
        <p:nvSpPr>
          <p:cNvPr id="8" name="Slide Number Placeholder 7"/>
          <p:cNvSpPr>
            <a:spLocks noGrp="1"/>
          </p:cNvSpPr>
          <p:nvPr>
            <p:ph type="sldNum" sz="quarter" idx="12"/>
          </p:nvPr>
        </p:nvSpPr>
        <p:spPr>
          <a:xfrm>
            <a:off x="6553200" y="6245225"/>
            <a:ext cx="2133600" cy="476250"/>
          </a:xfrm>
        </p:spPr>
        <p:txBody>
          <a:bodyPr/>
          <a:lstStyle>
            <a:lvl1pPr>
              <a:defRPr/>
            </a:lvl1pPr>
          </a:lstStyle>
          <a:p>
            <a:fld id="{9FFCCAF3-8E82-4CEF-AAFA-E470B86619DC}" type="slidenum">
              <a:rPr lang="en-US" altLang="en-US"/>
              <a:pPr/>
              <a:t>‹#›</a:t>
            </a:fld>
            <a:endParaRPr lang="en-US" altLang="en-US"/>
          </a:p>
        </p:txBody>
      </p:sp>
    </p:spTree>
    <p:extLst>
      <p:ext uri="{BB962C8B-B14F-4D97-AF65-F5344CB8AC3E}">
        <p14:creationId xmlns:p14="http://schemas.microsoft.com/office/powerpoint/2010/main" val="34973202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lt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lt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98D02E50-71B3-4D9F-BE89-5AE8E6575E87}"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ctr" rtl="0" eaLnBrk="1" fontAlgn="base" hangingPunct="1">
        <a:spcBef>
          <a:spcPct val="0"/>
        </a:spcBef>
        <a:spcAft>
          <a:spcPct val="0"/>
        </a:spcAft>
        <a:defRPr sz="4400" kern="12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panose="020B0604020202020204" pitchFamily="34" charset="0"/>
        </a:defRPr>
      </a:lvl2pPr>
      <a:lvl3pPr algn="ctr" rtl="0" eaLnBrk="1" fontAlgn="base" hangingPunct="1">
        <a:spcBef>
          <a:spcPct val="0"/>
        </a:spcBef>
        <a:spcAft>
          <a:spcPct val="0"/>
        </a:spcAft>
        <a:defRPr sz="4400">
          <a:solidFill>
            <a:schemeClr val="tx2"/>
          </a:solidFill>
          <a:latin typeface="Arial" panose="020B0604020202020204" pitchFamily="34" charset="0"/>
        </a:defRPr>
      </a:lvl3pPr>
      <a:lvl4pPr algn="ctr" rtl="0" eaLnBrk="1" fontAlgn="base" hangingPunct="1">
        <a:spcBef>
          <a:spcPct val="0"/>
        </a:spcBef>
        <a:spcAft>
          <a:spcPct val="0"/>
        </a:spcAft>
        <a:defRPr sz="4400">
          <a:solidFill>
            <a:schemeClr val="tx2"/>
          </a:solidFill>
          <a:latin typeface="Arial" panose="020B0604020202020204" pitchFamily="34" charset="0"/>
        </a:defRPr>
      </a:lvl4pPr>
      <a:lvl5pPr algn="ctr" rtl="0" eaLnBrk="1" fontAlgn="base" hangingPunct="1">
        <a:spcBef>
          <a:spcPct val="0"/>
        </a:spcBef>
        <a:spcAft>
          <a:spcPct val="0"/>
        </a:spcAft>
        <a:defRPr sz="4400">
          <a:solidFill>
            <a:schemeClr val="tx2"/>
          </a:solidFill>
          <a:latin typeface="Arial" panose="020B0604020202020204" pitchFamily="34" charset="0"/>
        </a:defRPr>
      </a:lvl5pPr>
      <a:lvl6pPr marL="457200" algn="ctr" rtl="0" eaLnBrk="1" fontAlgn="base" hangingPunct="1">
        <a:spcBef>
          <a:spcPct val="0"/>
        </a:spcBef>
        <a:spcAft>
          <a:spcPct val="0"/>
        </a:spcAft>
        <a:defRPr sz="4400">
          <a:solidFill>
            <a:schemeClr val="tx2"/>
          </a:solidFill>
          <a:latin typeface="Arial" panose="020B0604020202020204" pitchFamily="34" charset="0"/>
        </a:defRPr>
      </a:lvl6pPr>
      <a:lvl7pPr marL="914400" algn="ctr" rtl="0" eaLnBrk="1" fontAlgn="base" hangingPunct="1">
        <a:spcBef>
          <a:spcPct val="0"/>
        </a:spcBef>
        <a:spcAft>
          <a:spcPct val="0"/>
        </a:spcAft>
        <a:defRPr sz="4400">
          <a:solidFill>
            <a:schemeClr val="tx2"/>
          </a:solidFill>
          <a:latin typeface="Arial" panose="020B0604020202020204" pitchFamily="34" charset="0"/>
        </a:defRPr>
      </a:lvl7pPr>
      <a:lvl8pPr marL="1371600" algn="ctr" rtl="0" eaLnBrk="1" fontAlgn="base" hangingPunct="1">
        <a:spcBef>
          <a:spcPct val="0"/>
        </a:spcBef>
        <a:spcAft>
          <a:spcPct val="0"/>
        </a:spcAft>
        <a:defRPr sz="4400">
          <a:solidFill>
            <a:schemeClr val="tx2"/>
          </a:solidFill>
          <a:latin typeface="Arial" panose="020B0604020202020204" pitchFamily="34" charset="0"/>
        </a:defRPr>
      </a:lvl8pPr>
      <a:lvl9pPr marL="1828800" algn="ctr" rtl="0" eaLnBrk="1" fontAlgn="base" hangingPunct="1">
        <a:spcBef>
          <a:spcPct val="0"/>
        </a:spcBef>
        <a:spcAft>
          <a:spcPct val="0"/>
        </a:spcAft>
        <a:defRPr sz="4400">
          <a:solidFill>
            <a:schemeClr val="tx2"/>
          </a:solidFill>
          <a:latin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8" Type="http://schemas.openxmlformats.org/officeDocument/2006/relationships/hyperlink" Target="file:///E:\cd-bookarcmap2\ppt\net','\glossary\Geodatabases83\custom\Advantages\anno.gif',%20272,%20186);swapCaption('cnet','You%20can%20create%20annotation%20that%20automatically%20updates%20when%20the%20feature%20it%20describes%20is%20edited%20or%20moved.%20If%20a%20feature%20is%20deleted,%20its%20annotation%20is%20deleted%20as%20well." TargetMode="External"/><Relationship Id="rId13" Type="http://schemas.openxmlformats.org/officeDocument/2006/relationships/hyperlink" Target="file:///E:\cd-bookarcmap2\ppt\net','\glossary\Geodatabases83\custom\Advantages\DiscEditing.gif',%20272,%20186);swapCaption('cnet','You%20can%20check%20data%20out%20from%20a%20versioned%20geodatabase,%20edit%20it%20on%20a%20computer%20that%20is%20not%20connected%20to%20the%20network,%20then%20post%20the%20changes%20back%20to%20the%20database.%20For%20example,%20if%20you%20are%20collecting%20field%20data%20using%20a%20handheld%20computer,%20you%20could%20extract%20a%20subset%20of%20the%20data%20for%20the%20study%20area,%20edit%20the%20data%20in%20the%20field,%20then%20add%20your%20edited%20data%20to%20the%20geodatabase%20when%20you%20return%20to%20the%20office." TargetMode="External"/><Relationship Id="rId3" Type="http://schemas.openxmlformats.org/officeDocument/2006/relationships/hyperlink" Target="file:///E:\cd-bookarcmap2\ppt\net','\glossary\Geodatabases83\custom\Advantages\ContFeat_sb.gif',272,%20186);swapCaption('cnet','Geodatabases%20can%20accommodate%20large%20sets%20of%20features%20without%20tiles%20or%20other%20spatial%20partitions" TargetMode="External"/><Relationship Id="rId7" Type="http://schemas.openxmlformats.org/officeDocument/2006/relationships/hyperlink" Target="file:///E:\cd-bookarcmap2\ppt\net','\glossary\Geodatabases83\custom\Advantages\Valid.gif',%20272,%20186);swapCaption('cnet','Validation%20rules%20can%20prevent%20many%20errors%20and%20identify%20others.%20With%20validation%20rules,%20you%20can%20control%20topological%20associations%20and%20other%20relationships%20among%20features%20and%20specify%20acceptable%20values%20for%20attributes." TargetMode="External"/><Relationship Id="rId12" Type="http://schemas.openxmlformats.org/officeDocument/2006/relationships/hyperlink" Target="file:///E:\cd-bookarcmap2\ppt\net','\glossary\Geodatabases83\custom\Advantages\version_sb.gif',%20272,%20186);swapCaption('cnet','More%20than%20one%20person%20can%20edit%20a%20geodatabase%20at%20the%20same%20time.%20If%20two%20people%20make%20changes%20to%20the%20same%20feature,%20the%20edits%20can%20be%20reconciled%20using%20a%20conflict%20resolution%20dialog.%20When%20conflicts%20are%20resolved,%20the%20master%20version%20of%20the%20geodatabase%20is%20updated.%20Organizations%20can%20use%20versioning%20to%20manage%20alternative%20engineering%20designs,%20solve%20complex%20what%20if%20scenarios,%20and%20create%20point-in-time%20representations%20of%20their%20data." TargetMode="External"/><Relationship Id="rId2" Type="http://schemas.openxmlformats.org/officeDocument/2006/relationships/hyperlink" Target="file:///E:\cd-bookarcmap2\ppt\net','\glossary\Geodatabases83\custom\Advantages\central.gif',%20272,%20186);swapCaption('cnet','A%20geodatabase%20can%20store%20multiple%20spatial%20and%20tabular%20data%20formats,%20which%20greatly%20simplifies%20managing%20and%20accessing%20GIS%20data.%20Access%20privileges%20can%20be%20managed%20down%20to%20the%20individual%20feature%20class%20level." TargetMode="External"/><Relationship Id="rId1" Type="http://schemas.openxmlformats.org/officeDocument/2006/relationships/slideLayout" Target="../slideLayouts/slideLayout6.xml"/><Relationship Id="rId6" Type="http://schemas.openxmlformats.org/officeDocument/2006/relationships/hyperlink" Target="file:///E:\cd-bookarcmap2\ppt\net','\glossary\Geodatabases83\custom\Advantages\Topology.gif',%20272,%20186);swapCaption('cnet','You%20can%20define%20and%20enforce%20spatial%20relationships%20in%20your%20data%20using%20geodatabase%20topology%20rules.%20You%20determine%20what%20spatial%20relationships%20are%20important%20to%20your%20data,%20then%20choose%20the%20appropriate%20rules%20to%20model%20these%20relationships.%20Rules%20can%20be%20added%20and%20removed,%20and%20exceptions%20to%20the%20rules%20can%20be%20made." TargetMode="External"/><Relationship Id="rId11" Type="http://schemas.openxmlformats.org/officeDocument/2006/relationships/hyperlink" Target="file:///E:\cd-bookarcmap2\ppt\net','\glossary\Geodatabases83\custom\Advantages\LinearRef.gif',%20272,%20186);swapCaption('cnet','If%20you%20need%20to%20model%20relative%20locations%20along%20linear%20features%20such%20as%20highways,%20railroads,%20or%20pipelines,%20you%20can%20build%20a%20linear%20referencing%20system%20in%20a%20geodatabase.%20Linear%20referencing%20enables%20you%20to%20record%20locations%20as%20a%20distance%20from%20a%20known%20point,%20and%20associate%20multiple%20sets%20of%20attributes%20to%20portions%20of%20linear%20features%20through%20the%20process%20of%20dynamic%20segmentation." TargetMode="External"/><Relationship Id="rId5" Type="http://schemas.openxmlformats.org/officeDocument/2006/relationships/hyperlink" Target="file:///E:\cd-bookarcmap2\ppt\net','\glossary\Geodatabases83\custom\Advantages\FeatureSubtypes.gif',%20272,%20186);swapCaption('cnet','You%20can%20classify%20different%20kinds%20of%20features%20within%20a%20feature%20class.%20For%20each%20subtype%20you%20create,%20you%20can%20specify%20default%20attribute%20values%20that%20will%20be%20applied%20when%20new%20features%20are%20created.%20With%20subtypes,%20data%20entry%20time%20and%20errors%20are%20greatly%20reduced." TargetMode="External"/><Relationship Id="rId15" Type="http://schemas.openxmlformats.org/officeDocument/2006/relationships/image" Target="../media/image2.png"/><Relationship Id="rId10" Type="http://schemas.openxmlformats.org/officeDocument/2006/relationships/hyperlink" Target="file:///E:\cd-bookarcmap2\ppt\net','\glossary\Geodatabases83\custom\Advantages\net.gif',%20272,%20186);swapCaption('cnet','In%20a%20geodatabase,%20you%20can%20model%20the%20flow%20of%20resources%20using%20a%20geometric%20network.%20A%20geometric%20network%20combines%20line%20and%20point%20feature%20classes%20into%20a%20single%20database%20entity%20and%20maintains%20the%20explicit%20topological%20relationships%20between%20features." TargetMode="External"/><Relationship Id="rId4" Type="http://schemas.openxmlformats.org/officeDocument/2006/relationships/hyperlink" Target="file:///E:\cd-bookarcmap2\ppt\net','\glossary\Geodatabases83\custom\Advantages\advanced.gif',%20272,%20186);swapCaption('cnet','The%20geodatabase%20supports%20two-,%20three-,%20and%20four-dimensional%20vector%20features%20(x,%20y,%20z,%20and%20m%20values),%20true%20curves,%20and%20multipart%20features" TargetMode="External"/><Relationship Id="rId9" Type="http://schemas.openxmlformats.org/officeDocument/2006/relationships/hyperlink" Target="file:///E:\cd-bookarcmap2\ppt\net','\glossary\Geodatabases83\custom\Advantages\custom.gif',%20272,%20186);swapCaption('cnet','You%20can%20add%20intelligence%20to%20features%20stored%20in%20a%20geodatabase%20to%20mimic%20the%20interactions%20and%20behaviors%20of%20real-world%20objects.%20For%20example,%20you%20can%20create%20a%20T-connector%20that%20knows%20it%20must%20be%20made%20of%20copper,%20can%20only%20connect%204-inch%20pipes,%20and%20that%20it%20must%20move%20when%20the%20pipes%20move." TargetMode="External"/><Relationship Id="rId14" Type="http://schemas.openxmlformats.org/officeDocument/2006/relationships/hyperlink" Target="file:///E:\cd-bookarcmap2\ppt\net','\glossary\Geodatabases83\custom\Advantages\UML.gif',%20272,%20186);swapCaption('cnet','The%20geodatabase%20supports%20standard%20database%20design%20tools%20such%20as%20Unified%20Modeling%20Language%20(UML)%20and%20Computer%20Aided%20Software%20Engineering%20(CASE)%20tools."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9.xml"/><Relationship Id="rId7" Type="http://schemas.openxmlformats.org/officeDocument/2006/relationships/image" Target="../media/image9.png"/><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8.png"/><Relationship Id="rId4" Type="http://schemas.openxmlformats.org/officeDocument/2006/relationships/oleObject" Target="../embeddings/oleObject1.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20873908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533400" y="533400"/>
            <a:ext cx="8229600" cy="868363"/>
          </a:xfrm>
        </p:spPr>
        <p:txBody>
          <a:bodyPr/>
          <a:lstStyle/>
          <a:p>
            <a:r>
              <a:rPr lang="fa-IR" altLang="en-US" sz="2800" dirty="0">
                <a:cs typeface="B Titr" panose="00000700000000000000" pitchFamily="2" charset="-78"/>
              </a:rPr>
              <a:t>(پايگاه داده مكاني)</a:t>
            </a:r>
            <a:r>
              <a:rPr lang="en-US" altLang="en-US" sz="4000" b="1" dirty="0"/>
              <a:t> Geodatabase</a:t>
            </a:r>
            <a:r>
              <a:rPr lang="en-US" altLang="en-US" sz="4000" dirty="0"/>
              <a:t> </a:t>
            </a:r>
            <a:r>
              <a:rPr lang="fa-IR" altLang="en-US" sz="4000" dirty="0">
                <a:cs typeface="B Titr" panose="00000700000000000000" pitchFamily="2" charset="-78"/>
              </a:rPr>
              <a:t>تعريف</a:t>
            </a:r>
            <a:br>
              <a:rPr lang="fa-IR" altLang="en-US" sz="4000" dirty="0">
                <a:cs typeface="B Titr" panose="00000700000000000000" pitchFamily="2" charset="-78"/>
              </a:rPr>
            </a:br>
            <a:endParaRPr lang="en-US" altLang="en-US" sz="4000" dirty="0">
              <a:cs typeface="B Titr" panose="00000700000000000000" pitchFamily="2" charset="-78"/>
            </a:endParaRPr>
          </a:p>
        </p:txBody>
      </p:sp>
      <p:sp>
        <p:nvSpPr>
          <p:cNvPr id="3075" name="Rectangle 3"/>
          <p:cNvSpPr>
            <a:spLocks noGrp="1" noChangeArrowheads="1"/>
          </p:cNvSpPr>
          <p:nvPr>
            <p:ph type="body" sz="half" idx="1"/>
          </p:nvPr>
        </p:nvSpPr>
        <p:spPr>
          <a:xfrm>
            <a:off x="4419600" y="1676400"/>
            <a:ext cx="4343400" cy="4525963"/>
          </a:xfrm>
        </p:spPr>
        <p:txBody>
          <a:bodyPr/>
          <a:lstStyle/>
          <a:p>
            <a:pPr algn="just" rtl="1"/>
            <a:r>
              <a:rPr lang="en-US" altLang="en-US" sz="2800"/>
              <a:t>geodatabase </a:t>
            </a:r>
            <a:endParaRPr lang="fa-IR" altLang="en-US" sz="2800">
              <a:cs typeface="B Lotus" panose="00000400000000000000" pitchFamily="2" charset="-78"/>
            </a:endParaRPr>
          </a:p>
          <a:p>
            <a:pPr algn="just" rtl="1">
              <a:buFontTx/>
              <a:buNone/>
            </a:pPr>
            <a:r>
              <a:rPr lang="fa-IR" altLang="en-US" sz="2800">
                <a:cs typeface="B Lotus" panose="00000400000000000000" pitchFamily="2" charset="-78"/>
              </a:rPr>
              <a:t>    پايگاه داده به هم مرتبط هستند كه داده</a:t>
            </a:r>
            <a:r>
              <a:rPr lang="fa-IR" altLang="en-US" sz="2800">
                <a:cs typeface="Arial" panose="020B0604020202020204" pitchFamily="34" charset="0"/>
              </a:rPr>
              <a:t>‌</a:t>
            </a:r>
            <a:r>
              <a:rPr lang="fa-IR" altLang="en-US" sz="2800">
                <a:cs typeface="B Lotus" panose="00000400000000000000" pitchFamily="2" charset="-78"/>
              </a:rPr>
              <a:t>هاي گرافيكي را ذخيره مي</a:t>
            </a:r>
            <a:r>
              <a:rPr lang="fa-IR" altLang="en-US" sz="2800">
                <a:cs typeface="Arial" panose="020B0604020202020204" pitchFamily="34" charset="0"/>
              </a:rPr>
              <a:t>‌</a:t>
            </a:r>
            <a:r>
              <a:rPr lang="fa-IR" altLang="en-US" sz="2800">
                <a:cs typeface="B Lotus" panose="00000400000000000000" pitchFamily="2" charset="-78"/>
              </a:rPr>
              <a:t>كنند.</a:t>
            </a:r>
          </a:p>
          <a:p>
            <a:pPr algn="just" rtl="1"/>
            <a:r>
              <a:rPr lang="fa-IR" altLang="en-US" sz="2800">
                <a:cs typeface="B Lotus" panose="00000400000000000000" pitchFamily="2" charset="-78"/>
              </a:rPr>
              <a:t>در واقع </a:t>
            </a:r>
            <a:r>
              <a:rPr lang="en-US" altLang="en-US" sz="2800">
                <a:cs typeface="B Lotus" panose="00000400000000000000" pitchFamily="2" charset="-78"/>
              </a:rPr>
              <a:t>geodatabase</a:t>
            </a:r>
            <a:r>
              <a:rPr lang="fa-IR" altLang="en-US" sz="2800">
                <a:cs typeface="B Lotus" panose="00000400000000000000" pitchFamily="2" charset="-78"/>
              </a:rPr>
              <a:t> يك محفظه يا فضايي است كه داده هاي مكاني و خصيصه</a:t>
            </a:r>
            <a:r>
              <a:rPr lang="fa-IR" altLang="en-US" sz="2800">
                <a:cs typeface="Arial" panose="020B0604020202020204" pitchFamily="34" charset="0"/>
              </a:rPr>
              <a:t>‌</a:t>
            </a:r>
            <a:r>
              <a:rPr lang="fa-IR" altLang="en-US" sz="2800">
                <a:cs typeface="B Lotus" panose="00000400000000000000" pitchFamily="2" charset="-78"/>
              </a:rPr>
              <a:t>هاي آنها و روابط</a:t>
            </a:r>
            <a:r>
              <a:rPr lang="fa-IR" altLang="en-US" sz="2800">
                <a:cs typeface="Arial" panose="020B0604020202020204" pitchFamily="34" charset="0"/>
              </a:rPr>
              <a:t>‌</a:t>
            </a:r>
            <a:r>
              <a:rPr lang="fa-IR" altLang="en-US" sz="2800">
                <a:cs typeface="B Lotus" panose="00000400000000000000" pitchFamily="2" charset="-78"/>
              </a:rPr>
              <a:t>شان در آن وجود دارد.</a:t>
            </a:r>
            <a:endParaRPr lang="en-US" altLang="en-US" sz="2800">
              <a:cs typeface="B Lotus" panose="00000400000000000000" pitchFamily="2" charset="-78"/>
            </a:endParaRPr>
          </a:p>
        </p:txBody>
      </p:sp>
      <p:pic>
        <p:nvPicPr>
          <p:cNvPr id="3079" name="Picture 7" descr="gdb_2views"/>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228600" y="1752600"/>
            <a:ext cx="3810000" cy="31527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4" name="Rectangle 4"/>
          <p:cNvSpPr>
            <a:spLocks noGrp="1" noChangeArrowheads="1"/>
          </p:cNvSpPr>
          <p:nvPr>
            <p:ph type="title"/>
          </p:nvPr>
        </p:nvSpPr>
        <p:spPr/>
        <p:txBody>
          <a:bodyPr/>
          <a:lstStyle/>
          <a:p>
            <a:r>
              <a:rPr lang="en-US" altLang="en-US"/>
              <a:t>Advantages of a Geodatabase</a:t>
            </a:r>
          </a:p>
        </p:txBody>
      </p:sp>
      <p:graphicFrame>
        <p:nvGraphicFramePr>
          <p:cNvPr id="61459" name="Group 19"/>
          <p:cNvGraphicFramePr>
            <a:graphicFrameLocks noGrp="1"/>
          </p:cNvGraphicFramePr>
          <p:nvPr/>
        </p:nvGraphicFramePr>
        <p:xfrm>
          <a:off x="533400" y="1598613"/>
          <a:ext cx="8305800" cy="4802188"/>
        </p:xfrm>
        <a:graphic>
          <a:graphicData uri="http://schemas.openxmlformats.org/drawingml/2006/table">
            <a:tbl>
              <a:tblPr/>
              <a:tblGrid>
                <a:gridCol w="2836863">
                  <a:extLst>
                    <a:ext uri="{9D8B030D-6E8A-4147-A177-3AD203B41FA5}">
                      <a16:colId xmlns:a16="http://schemas.microsoft.com/office/drawing/2014/main" xmlns="" val="2528805990"/>
                    </a:ext>
                  </a:extLst>
                </a:gridCol>
                <a:gridCol w="2940050">
                  <a:extLst>
                    <a:ext uri="{9D8B030D-6E8A-4147-A177-3AD203B41FA5}">
                      <a16:colId xmlns:a16="http://schemas.microsoft.com/office/drawing/2014/main" xmlns="" val="3946213597"/>
                    </a:ext>
                  </a:extLst>
                </a:gridCol>
                <a:gridCol w="2528887">
                  <a:extLst>
                    <a:ext uri="{9D8B030D-6E8A-4147-A177-3AD203B41FA5}">
                      <a16:colId xmlns:a16="http://schemas.microsoft.com/office/drawing/2014/main" xmlns="" val="3408272596"/>
                    </a:ext>
                  </a:extLst>
                </a:gridCol>
              </a:tblGrid>
              <a:tr h="4802188">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hlinkMouseOver r:id="rId2" action="ppaction://hlinkfile"/>
                        </a:rPr>
                        <a:t>مديريت داده متمركز در </a:t>
                      </a:r>
                      <a:r>
                        <a:rPr kumimoji="0" lang="en-US" altLang="en-US" sz="1800" b="0" i="0" u="none" strike="noStrike" cap="none" normalizeH="0" baseline="0" smtClean="0">
                          <a:ln>
                            <a:noFill/>
                          </a:ln>
                          <a:solidFill>
                            <a:schemeClr val="tx1"/>
                          </a:solidFill>
                          <a:effectLst/>
                          <a:latin typeface="Arial" panose="020B0604020202020204" pitchFamily="34" charset="0"/>
                          <a:hlinkMouseOver r:id="rId2" action="ppaction://hlinkfile"/>
                        </a:rPr>
                        <a:t>GIS</a:t>
                      </a:r>
                      <a:r>
                        <a:rPr kumimoji="0" lang="fa-IR"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hlinkMouseOver r:id="rId2" action="ppaction://hlinkfile"/>
                        </a:rPr>
                        <a:t> </a:t>
                      </a:r>
                      <a:r>
                        <a:rPr kumimoji="0" lang="en-US" altLang="en-US" sz="1800" b="0" i="0" u="none" strike="noStrike" cap="none" normalizeH="0" baseline="0" smtClean="0">
                          <a:ln>
                            <a:noFill/>
                          </a:ln>
                          <a:solidFill>
                            <a:schemeClr val="tx1"/>
                          </a:solidFill>
                          <a:effectLst/>
                          <a:latin typeface="Arial" panose="020B0604020202020204" pitchFamily="34" charset="0"/>
                          <a:hlinkMouseOver r:id="rId2" action="ppaction://hlinkfile"/>
                        </a:rPr>
                        <a:t/>
                      </a:r>
                      <a:br>
                        <a:rPr kumimoji="0" lang="en-US" altLang="en-US" sz="1800" b="0" i="0" u="none" strike="noStrike" cap="none" normalizeH="0" baseline="0" smtClean="0">
                          <a:ln>
                            <a:noFill/>
                          </a:ln>
                          <a:solidFill>
                            <a:schemeClr val="tx1"/>
                          </a:solidFill>
                          <a:effectLst/>
                          <a:latin typeface="Arial" panose="020B0604020202020204" pitchFamily="34" charset="0"/>
                          <a:hlinkMouseOver r:id="rId2" action="ppaction://hlinkfile"/>
                        </a:rPr>
                      </a:br>
                      <a:r>
                        <a:rPr kumimoji="0" lang="en-US" altLang="en-US" sz="1800" b="0" i="0" u="none" strike="noStrike" cap="none" normalizeH="0" baseline="0" smtClean="0">
                          <a:ln>
                            <a:noFill/>
                          </a:ln>
                          <a:solidFill>
                            <a:schemeClr val="tx1"/>
                          </a:solidFill>
                          <a:effectLst/>
                          <a:latin typeface="Arial" panose="020B0604020202020204" pitchFamily="34" charset="0"/>
                        </a:rPr>
                        <a:t>     </a:t>
                      </a: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hlinkMouseOver r:id="rId3" action="ppaction://hlinkfile"/>
                        </a:rPr>
                        <a:t>مجموعه‌اي پيوسته از </a:t>
                      </a:r>
                      <a:r>
                        <a:rPr kumimoji="0" lang="en-US" altLang="en-US" sz="1800" b="0" i="0" u="none" strike="noStrike" cap="none" normalizeH="0" baseline="0" smtClean="0">
                          <a:ln>
                            <a:noFill/>
                          </a:ln>
                          <a:solidFill>
                            <a:schemeClr val="tx1"/>
                          </a:solidFill>
                          <a:effectLst/>
                          <a:latin typeface="Arial" panose="020B0604020202020204" pitchFamily="34" charset="0"/>
                          <a:hlinkMouseOver r:id="rId3" action="ppaction://hlinkfile"/>
                        </a:rPr>
                        <a:t/>
                      </a:r>
                      <a:br>
                        <a:rPr kumimoji="0" lang="en-US" altLang="en-US" sz="1800" b="0" i="0" u="none" strike="noStrike" cap="none" normalizeH="0" baseline="0" smtClean="0">
                          <a:ln>
                            <a:noFill/>
                          </a:ln>
                          <a:solidFill>
                            <a:schemeClr val="tx1"/>
                          </a:solidFill>
                          <a:effectLst/>
                          <a:latin typeface="Arial" panose="020B0604020202020204" pitchFamily="34" charset="0"/>
                          <a:hlinkMouseOver r:id="rId3" action="ppaction://hlinkfile"/>
                        </a:rPr>
                      </a:br>
                      <a:r>
                        <a:rPr kumimoji="0" lang="en-US" altLang="en-US" sz="1800" b="0" i="0" u="none" strike="noStrike" cap="none" normalizeH="0" baseline="0" smtClean="0">
                          <a:ln>
                            <a:noFill/>
                          </a:ln>
                          <a:solidFill>
                            <a:schemeClr val="tx1"/>
                          </a:solidFill>
                          <a:effectLst/>
                          <a:latin typeface="Arial" panose="020B0604020202020204" pitchFamily="34" charset="0"/>
                          <a:hlinkMouseOver r:id="rId3" action="ppaction://hlinkfile"/>
                        </a:rPr>
                        <a:t>of features</a:t>
                      </a:r>
                      <a:r>
                        <a:rPr kumimoji="0" lang="en-US" altLang="en-US" sz="1800" b="0" i="0" u="none" strike="noStrike" cap="none" normalizeH="0" baseline="0" smtClean="0">
                          <a:ln>
                            <a:noFill/>
                          </a:ln>
                          <a:solidFill>
                            <a:schemeClr val="tx1"/>
                          </a:solidFill>
                          <a:effectLst/>
                          <a:latin typeface="Arial" panose="020B0604020202020204" pitchFamily="34" charset="0"/>
                        </a:rPr>
                        <a:t> </a:t>
                      </a:r>
                    </a:p>
                    <a:p>
                      <a:pPr marL="0" marR="0" lvl="0" indent="0" algn="r" defTabSz="914400" rtl="1"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smtClean="0">
                          <a:ln>
                            <a:noFill/>
                          </a:ln>
                          <a:solidFill>
                            <a:schemeClr val="tx1"/>
                          </a:solidFill>
                          <a:effectLst/>
                          <a:latin typeface="Arial" panose="020B0604020202020204" pitchFamily="34" charset="0"/>
                          <a:hlinkMouseOver r:id="rId4" action="ppaction://hlinkfile"/>
                        </a:rPr>
                        <a:t>Advanced </a:t>
                      </a:r>
                      <a:r>
                        <a:rPr kumimoji="0" lang="fa-IR"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hlinkMouseOver r:id="rId4" action="ppaction://hlinkfile"/>
                        </a:rPr>
                        <a:t>خصوصيات هندسي </a:t>
                      </a:r>
                      <a:r>
                        <a:rPr kumimoji="0" lang="en-US" altLang="en-US" sz="1800" b="0" i="0" u="none" strike="noStrike" cap="none" normalizeH="0" baseline="0" smtClean="0">
                          <a:ln>
                            <a:noFill/>
                          </a:ln>
                          <a:solidFill>
                            <a:schemeClr val="tx1"/>
                          </a:solidFill>
                          <a:effectLst/>
                          <a:latin typeface="Arial" panose="020B0604020202020204" pitchFamily="34" charset="0"/>
                          <a:hlinkMouseOver r:id="rId4" action="ppaction://hlinkfile"/>
                        </a:rPr>
                        <a:t>feature</a:t>
                      </a:r>
                      <a:r>
                        <a:rPr kumimoji="0" lang="fa-IR"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hlinkMouseOver r:id="rId4" action="ppaction://hlinkfile"/>
                        </a:rPr>
                        <a:t> هاي پيشرفته</a:t>
                      </a:r>
                    </a:p>
                    <a:p>
                      <a:pPr marL="0" marR="0" lvl="0" indent="0" algn="r" defTabSz="914400" rtl="1"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smtClean="0">
                          <a:ln>
                            <a:noFill/>
                          </a:ln>
                          <a:solidFill>
                            <a:schemeClr val="tx1"/>
                          </a:solidFill>
                          <a:effectLst/>
                          <a:latin typeface="Arial" panose="020B0604020202020204" pitchFamily="34" charset="0"/>
                          <a:hlinkMouseOver r:id="rId4" action="ppaction://hlinkfile"/>
                        </a:rPr>
                        <a:t/>
                      </a:r>
                      <a:br>
                        <a:rPr kumimoji="0" lang="en-US" altLang="en-US" sz="1800" b="0" i="0" u="none" strike="noStrike" cap="none" normalizeH="0" baseline="0" smtClean="0">
                          <a:ln>
                            <a:noFill/>
                          </a:ln>
                          <a:solidFill>
                            <a:schemeClr val="tx1"/>
                          </a:solidFill>
                          <a:effectLst/>
                          <a:latin typeface="Arial" panose="020B0604020202020204" pitchFamily="34" charset="0"/>
                          <a:hlinkMouseOver r:id="rId4" action="ppaction://hlinkfile"/>
                        </a:rPr>
                      </a:br>
                      <a:r>
                        <a:rPr kumimoji="0" lang="en-US" altLang="en-US" sz="1800" b="0" i="0" u="none" strike="noStrike" cap="none" normalizeH="0" baseline="0" smtClean="0">
                          <a:ln>
                            <a:noFill/>
                          </a:ln>
                          <a:solidFill>
                            <a:schemeClr val="tx1"/>
                          </a:solidFill>
                          <a:effectLst/>
                          <a:latin typeface="Arial" panose="020B0604020202020204" pitchFamily="34" charset="0"/>
                          <a:hlinkMouseOver r:id="rId5" action="ppaction://hlinkfile"/>
                        </a:rPr>
                        <a:t>Feature subtypes</a:t>
                      </a:r>
                      <a:r>
                        <a:rPr kumimoji="0" lang="en-US" altLang="en-US" sz="1800" b="0" i="0" u="none" strike="noStrike" cap="none" normalizeH="0" baseline="0" smtClean="0">
                          <a:ln>
                            <a:noFill/>
                          </a:ln>
                          <a:solidFill>
                            <a:schemeClr val="tx1"/>
                          </a:solidFill>
                          <a:effectLst/>
                          <a:latin typeface="Arial" panose="020B0604020202020204" pitchFamily="34" charset="0"/>
                        </a:rPr>
                        <a:t> </a:t>
                      </a:r>
                    </a:p>
                    <a:p>
                      <a:pPr marL="0" marR="0" lvl="0" indent="0" algn="r" defTabSz="914400" rtl="1"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smtClean="0">
                          <a:ln>
                            <a:noFill/>
                          </a:ln>
                          <a:solidFill>
                            <a:schemeClr val="tx1"/>
                          </a:solidFill>
                          <a:effectLst/>
                          <a:latin typeface="Arial" panose="020B0604020202020204" pitchFamily="34" charset="0"/>
                          <a:hlinkMouseOver r:id="rId6" action="ppaction://hlinkfile"/>
                        </a:rPr>
                        <a:t>Flexible, rule-</a:t>
                      </a:r>
                      <a:br>
                        <a:rPr kumimoji="0" lang="en-US" altLang="en-US" sz="1800" b="0" i="0" u="none" strike="noStrike" cap="none" normalizeH="0" baseline="0" smtClean="0">
                          <a:ln>
                            <a:noFill/>
                          </a:ln>
                          <a:solidFill>
                            <a:schemeClr val="tx1"/>
                          </a:solidFill>
                          <a:effectLst/>
                          <a:latin typeface="Arial" panose="020B0604020202020204" pitchFamily="34" charset="0"/>
                          <a:hlinkMouseOver r:id="rId6" action="ppaction://hlinkfile"/>
                        </a:rPr>
                      </a:br>
                      <a:r>
                        <a:rPr kumimoji="0" lang="en-US" altLang="en-US" sz="1800" b="0" i="0" u="none" strike="noStrike" cap="none" normalizeH="0" baseline="0" smtClean="0">
                          <a:ln>
                            <a:noFill/>
                          </a:ln>
                          <a:solidFill>
                            <a:schemeClr val="tx1"/>
                          </a:solidFill>
                          <a:effectLst/>
                          <a:latin typeface="Arial" panose="020B0604020202020204" pitchFamily="34" charset="0"/>
                          <a:hlinkMouseOver r:id="rId6" action="ppaction://hlinkfile"/>
                        </a:rPr>
                        <a:t>based topology</a:t>
                      </a:r>
                      <a:r>
                        <a:rPr kumimoji="0" lang="en-US" altLang="en-US" sz="1800" b="0" i="0" u="none" strike="noStrike" cap="none" normalizeH="0" baseline="0" smtClean="0">
                          <a:ln>
                            <a:noFill/>
                          </a:ln>
                          <a:solidFill>
                            <a:schemeClr val="tx1"/>
                          </a:solidFill>
                          <a:effectLst/>
                          <a:latin typeface="Arial" panose="020B0604020202020204" pitchFamily="34" charset="0"/>
                        </a:rPr>
                        <a:t> </a:t>
                      </a:r>
                    </a:p>
                    <a:p>
                      <a:pPr marL="0" marR="0" lvl="0" indent="0" algn="r" defTabSz="914400" rtl="1"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smtClean="0">
                          <a:ln>
                            <a:noFill/>
                          </a:ln>
                          <a:solidFill>
                            <a:schemeClr val="tx1"/>
                          </a:solidFill>
                          <a:effectLst/>
                          <a:latin typeface="Arial" panose="020B0604020202020204" pitchFamily="34" charset="0"/>
                          <a:hlinkMouseOver r:id="rId7" action="ppaction://hlinkfile"/>
                        </a:rPr>
                        <a:t>More accurate</a:t>
                      </a:r>
                      <a:br>
                        <a:rPr kumimoji="0" lang="en-US" altLang="en-US" sz="1800" b="0" i="0" u="none" strike="noStrike" cap="none" normalizeH="0" baseline="0" smtClean="0">
                          <a:ln>
                            <a:noFill/>
                          </a:ln>
                          <a:solidFill>
                            <a:schemeClr val="tx1"/>
                          </a:solidFill>
                          <a:effectLst/>
                          <a:latin typeface="Arial" panose="020B0604020202020204" pitchFamily="34" charset="0"/>
                          <a:hlinkMouseOver r:id="rId7" action="ppaction://hlinkfile"/>
                        </a:rPr>
                      </a:br>
                      <a:r>
                        <a:rPr kumimoji="0" lang="en-US" altLang="en-US" sz="1800" b="0" i="0" u="none" strike="noStrike" cap="none" normalizeH="0" baseline="0" smtClean="0">
                          <a:ln>
                            <a:noFill/>
                          </a:ln>
                          <a:solidFill>
                            <a:schemeClr val="tx1"/>
                          </a:solidFill>
                          <a:effectLst/>
                          <a:latin typeface="Arial" panose="020B0604020202020204" pitchFamily="34" charset="0"/>
                          <a:hlinkMouseOver r:id="rId7" action="ppaction://hlinkfile"/>
                        </a:rPr>
                        <a:t>data editing</a:t>
                      </a:r>
                      <a:r>
                        <a:rPr kumimoji="0" lang="en-US" altLang="en-US" sz="1800" b="0" i="0" u="none" strike="noStrike" cap="none" normalizeH="0" baseline="0" smtClean="0">
                          <a:ln>
                            <a:noFill/>
                          </a:ln>
                          <a:solidFill>
                            <a:schemeClr val="tx1"/>
                          </a:solidFill>
                          <a:effectLst/>
                          <a:latin typeface="Arial" panose="020B0604020202020204" pitchFamily="34" charset="0"/>
                        </a:rPr>
                        <a:t> </a:t>
                      </a:r>
                    </a:p>
                  </a:txBody>
                  <a:tcPr horzOverflow="overflow">
                    <a:lnL cap="flat">
                      <a:noFill/>
                    </a:lnL>
                    <a:lnR>
                      <a:noFill/>
                    </a:lnR>
                    <a:lnT cap="flat">
                      <a:noFill/>
                    </a:lnT>
                    <a:lnB cap="flat">
                      <a:noFill/>
                    </a:lnB>
                    <a:lnTlToBr>
                      <a:noFill/>
                    </a:lnTlToBr>
                    <a:lnBlToTr>
                      <a:noFill/>
                    </a:lnBlToTr>
                    <a:no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smtClean="0">
                          <a:ln>
                            <a:noFill/>
                          </a:ln>
                          <a:solidFill>
                            <a:schemeClr val="tx1"/>
                          </a:solidFill>
                          <a:effectLst/>
                          <a:latin typeface="Arial" panose="020B0604020202020204" pitchFamily="34" charset="0"/>
                        </a:rPr>
                        <a:t>  </a:t>
                      </a:r>
                      <a:r>
                        <a:rPr kumimoji="0" lang="en-US" altLang="en-US" sz="11100" b="0" i="0" u="none" strike="noStrike" cap="none" normalizeH="0" baseline="0" smtClean="0">
                          <a:ln>
                            <a:noFill/>
                          </a:ln>
                          <a:solidFill>
                            <a:schemeClr val="tx1"/>
                          </a:solidFill>
                          <a:effectLst/>
                          <a:latin typeface="Arial" panose="020B0604020202020204" pitchFamily="34" charset="0"/>
                        </a:rPr>
                        <a:t> </a:t>
                      </a:r>
                      <a:r>
                        <a:rPr kumimoji="0" lang="en-US" altLang="en-US" sz="1800" b="0" i="0" u="none" strike="noStrike" cap="none" normalizeH="0" baseline="0" smtClean="0">
                          <a:ln>
                            <a:noFill/>
                          </a:ln>
                          <a:solidFill>
                            <a:schemeClr val="tx1"/>
                          </a:solidFill>
                          <a:effectLst/>
                          <a:latin typeface="Arial" panose="020B0604020202020204" pitchFamily="34" charset="0"/>
                        </a:rPr>
                        <a:t>                                                                                </a:t>
                      </a:r>
                    </a:p>
                  </a:txBody>
                  <a:tcPr horzOverflow="overflow">
                    <a:lnL>
                      <a:noFill/>
                    </a:lnL>
                    <a:lnR>
                      <a:noFill/>
                    </a:lnR>
                    <a:lnT cap="flat">
                      <a:noFill/>
                    </a:lnT>
                    <a:lnB cap="flat">
                      <a:noFill/>
                    </a:lnB>
                    <a:lnTlToBr>
                      <a:noFill/>
                    </a:lnTlToBr>
                    <a:lnBlToTr>
                      <a:noFill/>
                    </a:lnBlToTr>
                    <a:no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smtClean="0">
                          <a:ln>
                            <a:noFill/>
                          </a:ln>
                          <a:solidFill>
                            <a:schemeClr val="tx1"/>
                          </a:solidFill>
                          <a:effectLst/>
                          <a:latin typeface="Arial" panose="020B0604020202020204" pitchFamily="34" charset="0"/>
                          <a:hlinkMouseOver r:id="rId8" action="ppaction://hlinkfile"/>
                        </a:rPr>
                        <a:t>Feature-linked</a:t>
                      </a:r>
                      <a:br>
                        <a:rPr kumimoji="0" lang="en-US" altLang="en-US" sz="1800" b="0" i="0" u="none" strike="noStrike" cap="none" normalizeH="0" baseline="0" smtClean="0">
                          <a:ln>
                            <a:noFill/>
                          </a:ln>
                          <a:solidFill>
                            <a:schemeClr val="tx1"/>
                          </a:solidFill>
                          <a:effectLst/>
                          <a:latin typeface="Arial" panose="020B0604020202020204" pitchFamily="34" charset="0"/>
                          <a:hlinkMouseOver r:id="rId8" action="ppaction://hlinkfile"/>
                        </a:rPr>
                      </a:br>
                      <a:r>
                        <a:rPr kumimoji="0" lang="en-US" altLang="en-US" sz="1800" b="0" i="0" u="none" strike="noStrike" cap="none" normalizeH="0" baseline="0" smtClean="0">
                          <a:ln>
                            <a:noFill/>
                          </a:ln>
                          <a:solidFill>
                            <a:schemeClr val="tx1"/>
                          </a:solidFill>
                          <a:effectLst/>
                          <a:latin typeface="Arial" panose="020B0604020202020204" pitchFamily="34" charset="0"/>
                          <a:hlinkMouseOver r:id="rId8" action="ppaction://hlinkfile"/>
                        </a:rPr>
                        <a:t>annotation</a:t>
                      </a:r>
                      <a:r>
                        <a:rPr kumimoji="0" lang="en-US" altLang="en-US" sz="1800" b="0" i="0" u="none" strike="noStrike" cap="none" normalizeH="0" baseline="0" smtClean="0">
                          <a:ln>
                            <a:noFill/>
                          </a:ln>
                          <a:solidFill>
                            <a:schemeClr val="tx1"/>
                          </a:solidFill>
                          <a:effectLst/>
                          <a:latin typeface="Arial" panose="020B0604020202020204" pitchFamily="34" charset="0"/>
                        </a:rPr>
                        <a:t> </a:t>
                      </a:r>
                    </a:p>
                    <a:p>
                      <a:pPr marL="0" marR="0" lvl="0" indent="0" algn="r" defTabSz="914400" rtl="1"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smtClean="0">
                          <a:ln>
                            <a:noFill/>
                          </a:ln>
                          <a:solidFill>
                            <a:schemeClr val="tx1"/>
                          </a:solidFill>
                          <a:effectLst/>
                          <a:latin typeface="Arial" panose="020B0604020202020204" pitchFamily="34" charset="0"/>
                          <a:hlinkMouseOver r:id="rId9" action="ppaction://hlinkfile"/>
                        </a:rPr>
                        <a:t>Custom features</a:t>
                      </a:r>
                      <a:r>
                        <a:rPr kumimoji="0" lang="en-US" altLang="en-US" sz="1800" b="0" i="0" u="none" strike="noStrike" cap="none" normalizeH="0" baseline="0" smtClean="0">
                          <a:ln>
                            <a:noFill/>
                          </a:ln>
                          <a:solidFill>
                            <a:schemeClr val="tx1"/>
                          </a:solidFill>
                          <a:effectLst/>
                          <a:latin typeface="Arial" panose="020B0604020202020204" pitchFamily="34" charset="0"/>
                        </a:rPr>
                        <a:t> </a:t>
                      </a:r>
                    </a:p>
                    <a:p>
                      <a:pPr marL="0" marR="0" lvl="0" indent="0" algn="r" defTabSz="914400" rtl="1"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smtClean="0">
                          <a:ln>
                            <a:noFill/>
                          </a:ln>
                          <a:solidFill>
                            <a:schemeClr val="tx1"/>
                          </a:solidFill>
                          <a:effectLst/>
                          <a:latin typeface="Arial" panose="020B0604020202020204" pitchFamily="34" charset="0"/>
                          <a:hlinkMouseOver r:id="rId10" action="ppaction://hlinkfile"/>
                        </a:rPr>
                        <a:t>Geometric</a:t>
                      </a:r>
                      <a:br>
                        <a:rPr kumimoji="0" lang="en-US" altLang="en-US" sz="1800" b="0" i="0" u="none" strike="noStrike" cap="none" normalizeH="0" baseline="0" smtClean="0">
                          <a:ln>
                            <a:noFill/>
                          </a:ln>
                          <a:solidFill>
                            <a:schemeClr val="tx1"/>
                          </a:solidFill>
                          <a:effectLst/>
                          <a:latin typeface="Arial" panose="020B0604020202020204" pitchFamily="34" charset="0"/>
                          <a:hlinkMouseOver r:id="rId10" action="ppaction://hlinkfile"/>
                        </a:rPr>
                      </a:br>
                      <a:r>
                        <a:rPr kumimoji="0" lang="en-US" altLang="en-US" sz="1800" b="0" i="0" u="none" strike="noStrike" cap="none" normalizeH="0" baseline="0" smtClean="0">
                          <a:ln>
                            <a:noFill/>
                          </a:ln>
                          <a:solidFill>
                            <a:schemeClr val="tx1"/>
                          </a:solidFill>
                          <a:effectLst/>
                          <a:latin typeface="Arial" panose="020B0604020202020204" pitchFamily="34" charset="0"/>
                          <a:hlinkMouseOver r:id="rId10" action="ppaction://hlinkfile"/>
                        </a:rPr>
                        <a:t>networks</a:t>
                      </a:r>
                      <a:r>
                        <a:rPr kumimoji="0" lang="en-US" altLang="en-US" sz="1800" b="0" i="0" u="none" strike="noStrike" cap="none" normalizeH="0" baseline="0" smtClean="0">
                          <a:ln>
                            <a:noFill/>
                          </a:ln>
                          <a:solidFill>
                            <a:schemeClr val="tx1"/>
                          </a:solidFill>
                          <a:effectLst/>
                          <a:latin typeface="Arial" panose="020B0604020202020204" pitchFamily="34" charset="0"/>
                        </a:rPr>
                        <a:t> </a:t>
                      </a:r>
                    </a:p>
                    <a:p>
                      <a:pPr marL="0" marR="0" lvl="0" indent="0" algn="r" defTabSz="914400" rtl="1"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smtClean="0">
                          <a:ln>
                            <a:noFill/>
                          </a:ln>
                          <a:solidFill>
                            <a:schemeClr val="tx1"/>
                          </a:solidFill>
                          <a:effectLst/>
                          <a:latin typeface="Arial" panose="020B0604020202020204" pitchFamily="34" charset="0"/>
                          <a:hlinkMouseOver r:id="rId11" action="ppaction://hlinkfile"/>
                        </a:rPr>
                        <a:t>Linear referencing</a:t>
                      </a:r>
                      <a:r>
                        <a:rPr kumimoji="0" lang="en-US" altLang="en-US" sz="1800" b="0" i="0" u="none" strike="noStrike" cap="none" normalizeH="0" baseline="0" smtClean="0">
                          <a:ln>
                            <a:noFill/>
                          </a:ln>
                          <a:solidFill>
                            <a:schemeClr val="tx1"/>
                          </a:solidFill>
                          <a:effectLst/>
                          <a:latin typeface="Arial" panose="020B0604020202020204" pitchFamily="34" charset="0"/>
                        </a:rPr>
                        <a:t> </a:t>
                      </a:r>
                    </a:p>
                    <a:p>
                      <a:pPr marL="0" marR="0" lvl="0" indent="0" algn="r" defTabSz="914400" rtl="1"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smtClean="0">
                          <a:ln>
                            <a:noFill/>
                          </a:ln>
                          <a:solidFill>
                            <a:schemeClr val="tx1"/>
                          </a:solidFill>
                          <a:effectLst/>
                          <a:latin typeface="Arial" panose="020B0604020202020204" pitchFamily="34" charset="0"/>
                          <a:hlinkMouseOver r:id="rId12" action="ppaction://hlinkfile"/>
                        </a:rPr>
                        <a:t>Versioning</a:t>
                      </a:r>
                      <a:r>
                        <a:rPr kumimoji="0" lang="en-US" altLang="en-US" sz="1800" b="0" i="0" u="none" strike="noStrike" cap="none" normalizeH="0" baseline="0" smtClean="0">
                          <a:ln>
                            <a:noFill/>
                          </a:ln>
                          <a:solidFill>
                            <a:schemeClr val="tx1"/>
                          </a:solidFill>
                          <a:effectLst/>
                          <a:latin typeface="Arial" panose="020B0604020202020204" pitchFamily="34" charset="0"/>
                        </a:rPr>
                        <a:t> </a:t>
                      </a:r>
                    </a:p>
                    <a:p>
                      <a:pPr marL="0" marR="0" lvl="0" indent="0" algn="r" defTabSz="914400" rtl="1"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smtClean="0">
                          <a:ln>
                            <a:noFill/>
                          </a:ln>
                          <a:solidFill>
                            <a:schemeClr val="tx1"/>
                          </a:solidFill>
                          <a:effectLst/>
                          <a:latin typeface="Arial" panose="020B0604020202020204" pitchFamily="34" charset="0"/>
                          <a:hlinkMouseOver r:id="rId13" action="ppaction://hlinkfile"/>
                        </a:rPr>
                        <a:t>Disconnected</a:t>
                      </a:r>
                      <a:br>
                        <a:rPr kumimoji="0" lang="en-US" altLang="en-US" sz="1800" b="0" i="0" u="none" strike="noStrike" cap="none" normalizeH="0" baseline="0" smtClean="0">
                          <a:ln>
                            <a:noFill/>
                          </a:ln>
                          <a:solidFill>
                            <a:schemeClr val="tx1"/>
                          </a:solidFill>
                          <a:effectLst/>
                          <a:latin typeface="Arial" panose="020B0604020202020204" pitchFamily="34" charset="0"/>
                          <a:hlinkMouseOver r:id="rId13" action="ppaction://hlinkfile"/>
                        </a:rPr>
                      </a:br>
                      <a:r>
                        <a:rPr kumimoji="0" lang="en-US" altLang="en-US" sz="1800" b="0" i="0" u="none" strike="noStrike" cap="none" normalizeH="0" baseline="0" smtClean="0">
                          <a:ln>
                            <a:noFill/>
                          </a:ln>
                          <a:solidFill>
                            <a:schemeClr val="tx1"/>
                          </a:solidFill>
                          <a:effectLst/>
                          <a:latin typeface="Arial" panose="020B0604020202020204" pitchFamily="34" charset="0"/>
                          <a:hlinkMouseOver r:id="rId13" action="ppaction://hlinkfile"/>
                        </a:rPr>
                        <a:t>editing</a:t>
                      </a:r>
                      <a:r>
                        <a:rPr kumimoji="0" lang="en-US" altLang="en-US" sz="1800" b="0" i="0" u="none" strike="noStrike" cap="none" normalizeH="0" baseline="0" smtClean="0">
                          <a:ln>
                            <a:noFill/>
                          </a:ln>
                          <a:solidFill>
                            <a:schemeClr val="tx1"/>
                          </a:solidFill>
                          <a:effectLst/>
                          <a:latin typeface="Arial" panose="020B0604020202020204" pitchFamily="34" charset="0"/>
                        </a:rPr>
                        <a:t> </a:t>
                      </a:r>
                    </a:p>
                    <a:p>
                      <a:pPr marL="0" marR="0" lvl="0" indent="0" algn="r" defTabSz="914400" rtl="1"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smtClean="0">
                          <a:ln>
                            <a:noFill/>
                          </a:ln>
                          <a:solidFill>
                            <a:schemeClr val="tx1"/>
                          </a:solidFill>
                          <a:effectLst/>
                          <a:latin typeface="Arial" panose="020B0604020202020204" pitchFamily="34" charset="0"/>
                          <a:hlinkMouseOver r:id="rId14" action="ppaction://hlinkfile"/>
                        </a:rPr>
                        <a:t>UML and CASE</a:t>
                      </a:r>
                      <a:br>
                        <a:rPr kumimoji="0" lang="en-US" altLang="en-US" sz="1800" b="0" i="0" u="none" strike="noStrike" cap="none" normalizeH="0" baseline="0" smtClean="0">
                          <a:ln>
                            <a:noFill/>
                          </a:ln>
                          <a:solidFill>
                            <a:schemeClr val="tx1"/>
                          </a:solidFill>
                          <a:effectLst/>
                          <a:latin typeface="Arial" panose="020B0604020202020204" pitchFamily="34" charset="0"/>
                          <a:hlinkMouseOver r:id="rId14" action="ppaction://hlinkfile"/>
                        </a:rPr>
                      </a:br>
                      <a:r>
                        <a:rPr kumimoji="0" lang="en-US" altLang="en-US" sz="1800" b="0" i="0" u="none" strike="noStrike" cap="none" normalizeH="0" baseline="0" smtClean="0">
                          <a:ln>
                            <a:noFill/>
                          </a:ln>
                          <a:solidFill>
                            <a:schemeClr val="tx1"/>
                          </a:solidFill>
                          <a:effectLst/>
                          <a:latin typeface="Arial" panose="020B0604020202020204" pitchFamily="34" charset="0"/>
                          <a:hlinkMouseOver r:id="rId14" action="ppaction://hlinkfile"/>
                        </a:rPr>
                        <a:t>tool support</a:t>
                      </a:r>
                      <a:r>
                        <a:rPr kumimoji="0" lang="en-US" altLang="en-US" sz="1800" b="0" i="0" u="none" strike="noStrike" cap="none" normalizeH="0" baseline="0" smtClean="0">
                          <a:ln>
                            <a:noFill/>
                          </a:ln>
                          <a:solidFill>
                            <a:schemeClr val="tx1"/>
                          </a:solidFill>
                          <a:effectLst/>
                          <a:latin typeface="Arial" panose="020B0604020202020204" pitchFamily="34" charset="0"/>
                        </a:rPr>
                        <a:t> </a:t>
                      </a:r>
                    </a:p>
                  </a:txBody>
                  <a:tcPr horzOverflow="overflow">
                    <a:lnL>
                      <a:noFill/>
                    </a:lnL>
                    <a:lnR cap="flat">
                      <a:noFill/>
                    </a:lnR>
                    <a:lnT cap="flat">
                      <a:noFill/>
                    </a:lnT>
                    <a:lnB cap="flat">
                      <a:noFill/>
                    </a:lnB>
                    <a:lnTlToBr>
                      <a:noFill/>
                    </a:lnTlToBr>
                    <a:lnBlToTr>
                      <a:noFill/>
                    </a:lnBlToTr>
                    <a:noFill/>
                  </a:tcPr>
                </a:tc>
                <a:extLst>
                  <a:ext uri="{0D108BD9-81ED-4DB2-BD59-A6C34878D82A}">
                    <a16:rowId xmlns:a16="http://schemas.microsoft.com/office/drawing/2014/main" xmlns="" val="147611085"/>
                  </a:ext>
                </a:extLst>
              </a:tr>
            </a:tbl>
          </a:graphicData>
        </a:graphic>
      </p:graphicFrame>
      <p:pic>
        <p:nvPicPr>
          <p:cNvPr id="61447" name="Picture 7" descr="gdbs"/>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200400" y="2667000"/>
            <a:ext cx="2590800" cy="17716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p:txBody>
          <a:bodyPr/>
          <a:lstStyle/>
          <a:p>
            <a:r>
              <a:rPr lang="en-US" altLang="en-US" b="1" i="1"/>
              <a:t>Geodatabase</a:t>
            </a:r>
            <a:r>
              <a:rPr lang="fa-IR" altLang="en-US" b="1" i="1">
                <a:cs typeface="Arial" panose="020B0604020202020204" pitchFamily="34" charset="0"/>
              </a:rPr>
              <a:t> انواع </a:t>
            </a:r>
            <a:endParaRPr lang="en-US" altLang="en-US" b="1" i="1">
              <a:cs typeface="Arial" panose="020B0604020202020204" pitchFamily="34" charset="0"/>
            </a:endParaRPr>
          </a:p>
        </p:txBody>
      </p:sp>
      <p:sp>
        <p:nvSpPr>
          <p:cNvPr id="88067" name="Rectangle 3"/>
          <p:cNvSpPr>
            <a:spLocks noGrp="1" noChangeArrowheads="1"/>
          </p:cNvSpPr>
          <p:nvPr>
            <p:ph type="body" idx="1"/>
          </p:nvPr>
        </p:nvSpPr>
        <p:spPr/>
        <p:txBody>
          <a:bodyPr/>
          <a:lstStyle/>
          <a:p>
            <a:pPr algn="r" rtl="1"/>
            <a:r>
              <a:rPr lang="en-US" altLang="en-US" b="1" i="1"/>
              <a:t>Personal Geodatabase</a:t>
            </a:r>
            <a:r>
              <a:rPr lang="fa-IR" altLang="en-US" b="1" i="1">
                <a:cs typeface="Arial" panose="020B0604020202020204" pitchFamily="34" charset="0"/>
              </a:rPr>
              <a:t> </a:t>
            </a:r>
            <a:r>
              <a:rPr lang="fa-IR" altLang="en-US" b="1">
                <a:cs typeface="B Titr" panose="00000700000000000000" pitchFamily="2" charset="-78"/>
              </a:rPr>
              <a:t>(پايگاه داده مكاني شخصي)</a:t>
            </a:r>
          </a:p>
          <a:p>
            <a:pPr algn="r" rtl="1"/>
            <a:endParaRPr lang="fa-IR" altLang="en-US" b="1">
              <a:cs typeface="B Titr" panose="00000700000000000000" pitchFamily="2" charset="-78"/>
            </a:endParaRPr>
          </a:p>
          <a:p>
            <a:pPr algn="r" rtl="1"/>
            <a:endParaRPr lang="fa-IR" altLang="en-US" b="1">
              <a:cs typeface="B Titr" panose="00000700000000000000" pitchFamily="2" charset="-78"/>
            </a:endParaRPr>
          </a:p>
          <a:p>
            <a:pPr algn="r" rtl="1"/>
            <a:r>
              <a:rPr lang="en-US" altLang="en-US" b="1" i="1"/>
              <a:t>Multiuser geodatabases</a:t>
            </a:r>
            <a:r>
              <a:rPr lang="fa-IR" altLang="en-US" b="1" i="1">
                <a:cs typeface="Arial" panose="020B0604020202020204" pitchFamily="34" charset="0"/>
              </a:rPr>
              <a:t> </a:t>
            </a:r>
            <a:r>
              <a:rPr lang="fa-IR" altLang="en-US" b="1">
                <a:cs typeface="B Titr" panose="00000700000000000000" pitchFamily="2" charset="-78"/>
              </a:rPr>
              <a:t>(پايگاه داده مكاني چند كاربره)</a:t>
            </a:r>
            <a:endParaRPr lang="en-US" altLang="en-US" b="1">
              <a:cs typeface="B Titr" panose="00000700000000000000"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5"/>
          <p:cNvSpPr>
            <a:spLocks noGrp="1" noChangeArrowheads="1"/>
          </p:cNvSpPr>
          <p:nvPr>
            <p:ph type="title"/>
          </p:nvPr>
        </p:nvSpPr>
        <p:spPr/>
        <p:txBody>
          <a:bodyPr/>
          <a:lstStyle/>
          <a:p>
            <a:r>
              <a:rPr lang="en-US" altLang="en-US" b="1" i="1"/>
              <a:t>Personal Geodatabase</a:t>
            </a:r>
          </a:p>
        </p:txBody>
      </p:sp>
      <p:sp>
        <p:nvSpPr>
          <p:cNvPr id="6150" name="Rectangle 6"/>
          <p:cNvSpPr>
            <a:spLocks noGrp="1" noChangeArrowheads="1"/>
          </p:cNvSpPr>
          <p:nvPr>
            <p:ph type="body" sz="half" idx="1"/>
          </p:nvPr>
        </p:nvSpPr>
        <p:spPr>
          <a:xfrm>
            <a:off x="2895600" y="1524000"/>
            <a:ext cx="5638800" cy="4525963"/>
          </a:xfrm>
        </p:spPr>
        <p:txBody>
          <a:bodyPr/>
          <a:lstStyle/>
          <a:p>
            <a:pPr algn="ctr" rtl="1">
              <a:buFontTx/>
              <a:buNone/>
            </a:pPr>
            <a:r>
              <a:rPr lang="fa-IR" altLang="en-US" sz="2800">
                <a:cs typeface="B Lotus" panose="00000400000000000000" pitchFamily="2" charset="-78"/>
              </a:rPr>
              <a:t>   </a:t>
            </a:r>
          </a:p>
          <a:p>
            <a:pPr algn="r" rtl="1">
              <a:buFontTx/>
              <a:buNone/>
            </a:pPr>
            <a:r>
              <a:rPr lang="fa-IR" altLang="en-US" sz="2800">
                <a:cs typeface="B Lotus" panose="00000400000000000000" pitchFamily="2" charset="-78"/>
              </a:rPr>
              <a:t> يك فايل الحاقي با فرمت</a:t>
            </a:r>
            <a:r>
              <a:rPr lang="en-US" altLang="en-US" sz="2800">
                <a:cs typeface="B Lotus" panose="00000400000000000000" pitchFamily="2" charset="-78"/>
              </a:rPr>
              <a:t> </a:t>
            </a:r>
            <a:r>
              <a:rPr lang="fa-IR" altLang="en-US" sz="2800">
                <a:cs typeface="B Lotus" panose="00000400000000000000" pitchFamily="2" charset="-78"/>
              </a:rPr>
              <a:t>(</a:t>
            </a:r>
            <a:r>
              <a:rPr lang="en-US" altLang="en-US" sz="2800">
                <a:cs typeface="B Lotus" panose="00000400000000000000" pitchFamily="2" charset="-78"/>
              </a:rPr>
              <a:t>( mdb </a:t>
            </a:r>
            <a:r>
              <a:rPr lang="fa-IR" altLang="en-US" sz="2800">
                <a:cs typeface="B Lotus" panose="00000400000000000000" pitchFamily="2" charset="-78"/>
              </a:rPr>
              <a:t> است و مي تواند بوسيله چند كاربر در يك زمان مورد استفاده قرار گيرد، اما ويرايش فقط توسط يك كاربر در يك زمان امكان</a:t>
            </a:r>
            <a:r>
              <a:rPr lang="fa-IR" altLang="en-US" sz="2800">
                <a:cs typeface="Arial" panose="020B0604020202020204" pitchFamily="34" charset="0"/>
              </a:rPr>
              <a:t>‌</a:t>
            </a:r>
            <a:r>
              <a:rPr lang="fa-IR" altLang="en-US" sz="2800">
                <a:cs typeface="B Lotus" panose="00000400000000000000" pitchFamily="2" charset="-78"/>
              </a:rPr>
              <a:t>پذير است. حاكثر حجم يك </a:t>
            </a:r>
            <a:r>
              <a:rPr lang="en-US" altLang="en-US" sz="2800">
                <a:cs typeface="B Lotus" panose="00000400000000000000" pitchFamily="2" charset="-78"/>
              </a:rPr>
              <a:t>personal geodatabase </a:t>
            </a:r>
            <a:r>
              <a:rPr lang="fa-IR" altLang="en-US" sz="2800">
                <a:cs typeface="B Lotus" panose="00000400000000000000" pitchFamily="2" charset="-78"/>
              </a:rPr>
              <a:t> 2 گيگا بايت بوده و به صورت داده</a:t>
            </a:r>
            <a:r>
              <a:rPr lang="fa-IR" altLang="en-US" sz="2800">
                <a:cs typeface="Arial" panose="020B0604020202020204" pitchFamily="34" charset="0"/>
              </a:rPr>
              <a:t>‌</a:t>
            </a:r>
            <a:r>
              <a:rPr lang="fa-IR" altLang="en-US" sz="2800">
                <a:cs typeface="B Lotus" panose="00000400000000000000" pitchFamily="2" charset="-78"/>
              </a:rPr>
              <a:t>هاي برداري ذخيره مي</a:t>
            </a:r>
            <a:r>
              <a:rPr lang="fa-IR" altLang="en-US" sz="2800">
                <a:cs typeface="Arial" panose="020B0604020202020204" pitchFamily="34" charset="0"/>
              </a:rPr>
              <a:t>‌</a:t>
            </a:r>
            <a:r>
              <a:rPr lang="fa-IR" altLang="en-US" sz="2800">
                <a:cs typeface="B Lotus" panose="00000400000000000000" pitchFamily="2" charset="-78"/>
              </a:rPr>
              <a:t>شود.</a:t>
            </a:r>
          </a:p>
          <a:p>
            <a:pPr algn="r" rtl="1">
              <a:buFontTx/>
              <a:buNone/>
            </a:pPr>
            <a:endParaRPr lang="en-US" altLang="en-US" sz="2800">
              <a:cs typeface="B Lotus" panose="00000400000000000000" pitchFamily="2" charset="-78"/>
            </a:endParaRPr>
          </a:p>
        </p:txBody>
      </p:sp>
      <p:pic>
        <p:nvPicPr>
          <p:cNvPr id="6152" name="Picture 8" descr="PersonalGDB_new"/>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752475" y="2867025"/>
            <a:ext cx="1457325" cy="17049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US" altLang="en-US" b="1" i="1"/>
              <a:t>Multiuser geodatabases</a:t>
            </a:r>
          </a:p>
        </p:txBody>
      </p:sp>
      <p:sp>
        <p:nvSpPr>
          <p:cNvPr id="10243" name="Rectangle 3"/>
          <p:cNvSpPr>
            <a:spLocks noGrp="1" noChangeArrowheads="1"/>
          </p:cNvSpPr>
          <p:nvPr>
            <p:ph type="body" sz="half" idx="1"/>
          </p:nvPr>
        </p:nvSpPr>
        <p:spPr>
          <a:xfrm>
            <a:off x="457200" y="1600200"/>
            <a:ext cx="8382000" cy="3200400"/>
          </a:xfrm>
        </p:spPr>
        <p:txBody>
          <a:bodyPr/>
          <a:lstStyle/>
          <a:p>
            <a:pPr algn="r" rtl="1"/>
            <a:r>
              <a:rPr lang="fa-IR" altLang="en-US" sz="2800">
                <a:cs typeface="B Lotus" panose="00000400000000000000" pitchFamily="2" charset="-78"/>
              </a:rPr>
              <a:t>اين </a:t>
            </a:r>
            <a:r>
              <a:rPr lang="en-US" altLang="en-US" sz="2800">
                <a:cs typeface="B Lotus" panose="00000400000000000000" pitchFamily="2" charset="-78"/>
              </a:rPr>
              <a:t>geodatabase</a:t>
            </a:r>
            <a:r>
              <a:rPr lang="fa-IR" altLang="en-US" sz="2800">
                <a:cs typeface="B Lotus" panose="00000400000000000000" pitchFamily="2" charset="-78"/>
              </a:rPr>
              <a:t> كه </a:t>
            </a:r>
            <a:r>
              <a:rPr lang="en-US" altLang="en-US" sz="2800">
                <a:cs typeface="B Lotus" panose="00000400000000000000" pitchFamily="2" charset="-78"/>
              </a:rPr>
              <a:t>ArcSDE</a:t>
            </a:r>
            <a:r>
              <a:rPr lang="fa-IR" altLang="en-US" sz="2800">
                <a:cs typeface="B Lotus" panose="00000400000000000000" pitchFamily="2" charset="-78"/>
              </a:rPr>
              <a:t> هم نام دارند براي كارهاي گروهي بزرگ مناسب هستند.</a:t>
            </a:r>
          </a:p>
          <a:p>
            <a:pPr algn="just" rtl="1">
              <a:buFontTx/>
              <a:buNone/>
            </a:pPr>
            <a:r>
              <a:rPr lang="fa-IR" altLang="en-US" sz="2800">
                <a:cs typeface="B Lotus" panose="00000400000000000000" pitchFamily="2" charset="-78"/>
              </a:rPr>
              <a:t>    اين پايگاه داده</a:t>
            </a:r>
            <a:r>
              <a:rPr lang="fa-IR" altLang="en-US" sz="2800">
                <a:cs typeface="Arial" panose="020B0604020202020204" pitchFamily="34" charset="0"/>
              </a:rPr>
              <a:t>‌</a:t>
            </a:r>
            <a:r>
              <a:rPr lang="fa-IR" altLang="en-US" sz="2800">
                <a:cs typeface="B Lotus" panose="00000400000000000000" pitchFamily="2" charset="-78"/>
              </a:rPr>
              <a:t>هاي مكاني در يك زمان هم قابل استفاده وهم قابل ويرايش بوسيله چند كاربر هستند. داده ها در ان ها به صورت رستري و برداري ذخيره مي</a:t>
            </a:r>
            <a:r>
              <a:rPr lang="fa-IR" altLang="en-US" sz="2800">
                <a:cs typeface="Arial" panose="020B0604020202020204" pitchFamily="34" charset="0"/>
              </a:rPr>
              <a:t>‌</a:t>
            </a:r>
            <a:r>
              <a:rPr lang="fa-IR" altLang="en-US" sz="2800">
                <a:cs typeface="B Lotus" panose="00000400000000000000" pitchFamily="2" charset="-78"/>
              </a:rPr>
              <a:t>شوند. </a:t>
            </a:r>
            <a:r>
              <a:rPr lang="en-US" altLang="en-US" sz="2800">
                <a:cs typeface="B Lotus" panose="00000400000000000000" pitchFamily="2" charset="-78"/>
              </a:rPr>
              <a:t>Multiuser geodatabases </a:t>
            </a:r>
            <a:r>
              <a:rPr lang="fa-IR" altLang="en-US" sz="2800">
                <a:cs typeface="B Lotus" panose="00000400000000000000" pitchFamily="2" charset="-78"/>
              </a:rPr>
              <a:t> شامل نرم</a:t>
            </a:r>
            <a:r>
              <a:rPr lang="fa-IR" altLang="en-US" sz="2800">
                <a:cs typeface="Arial" panose="020B0604020202020204" pitchFamily="34" charset="0"/>
              </a:rPr>
              <a:t>‌</a:t>
            </a:r>
            <a:r>
              <a:rPr lang="fa-IR" altLang="en-US" sz="2800">
                <a:cs typeface="B Lotus" panose="00000400000000000000" pitchFamily="2" charset="-78"/>
              </a:rPr>
              <a:t>افزار</a:t>
            </a:r>
            <a:r>
              <a:rPr lang="en-US" altLang="en-US" sz="2800">
                <a:cs typeface="B Lotus" panose="00000400000000000000" pitchFamily="2" charset="-78"/>
              </a:rPr>
              <a:t>ArcSDE</a:t>
            </a:r>
            <a:r>
              <a:rPr lang="fa-IR" altLang="en-US" sz="2800">
                <a:cs typeface="B Lotus" panose="00000400000000000000" pitchFamily="2" charset="-78"/>
              </a:rPr>
              <a:t> و يك </a:t>
            </a:r>
            <a:r>
              <a:rPr lang="en-US" altLang="en-US" sz="2800">
                <a:cs typeface="B Lotus" panose="00000400000000000000" pitchFamily="2" charset="-78"/>
              </a:rPr>
              <a:t>DBMS</a:t>
            </a:r>
            <a:r>
              <a:rPr lang="fa-IR" altLang="en-US" sz="2800">
                <a:cs typeface="B Lotus" panose="00000400000000000000" pitchFamily="2" charset="-78"/>
              </a:rPr>
              <a:t> (سيستم مديريت پايگاه داده) مانند </a:t>
            </a:r>
            <a:r>
              <a:rPr lang="en-US" altLang="en-US" sz="2800">
                <a:cs typeface="B Lotus" panose="00000400000000000000" pitchFamily="2" charset="-78"/>
              </a:rPr>
              <a:t>IBM, DB2, Informix, Oracle, SQL </a:t>
            </a:r>
            <a:r>
              <a:rPr lang="fa-IR" altLang="en-US" sz="2800">
                <a:cs typeface="B Lotus" panose="00000400000000000000" pitchFamily="2" charset="-78"/>
              </a:rPr>
              <a:t> هستند.</a:t>
            </a:r>
          </a:p>
          <a:p>
            <a:pPr algn="r" rtl="1"/>
            <a:endParaRPr lang="en-US" altLang="en-US" sz="2800">
              <a:cs typeface="B Lotus" panose="00000400000000000000" pitchFamily="2" charset="-78"/>
            </a:endParaRPr>
          </a:p>
          <a:p>
            <a:endParaRPr lang="en-US" altLang="en-US" sz="2400"/>
          </a:p>
        </p:txBody>
      </p:sp>
      <p:pic>
        <p:nvPicPr>
          <p:cNvPr id="10245" name="Picture 5" descr="MultiuserGDB_new"/>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2514600" y="4876800"/>
            <a:ext cx="3810000" cy="16097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457200" y="152400"/>
            <a:ext cx="8229600" cy="1143000"/>
          </a:xfrm>
        </p:spPr>
        <p:txBody>
          <a:bodyPr/>
          <a:lstStyle/>
          <a:p>
            <a:r>
              <a:rPr lang="en-US" altLang="en-US">
                <a:cs typeface="B Titr" panose="00000700000000000000" pitchFamily="2" charset="-78"/>
              </a:rPr>
              <a:t>GeoDatabase </a:t>
            </a:r>
            <a:r>
              <a:rPr lang="fa-IR" altLang="en-US">
                <a:cs typeface="B Titr" panose="00000700000000000000" pitchFamily="2" charset="-78"/>
              </a:rPr>
              <a:t>مقايسه</a:t>
            </a:r>
            <a:endParaRPr lang="en-US" altLang="en-US">
              <a:cs typeface="B Titr" panose="00000700000000000000" pitchFamily="2" charset="-78"/>
            </a:endParaRPr>
          </a:p>
        </p:txBody>
      </p:sp>
      <p:sp>
        <p:nvSpPr>
          <p:cNvPr id="12292" name="Rectangle 4"/>
          <p:cNvSpPr>
            <a:spLocks noGrp="1" noChangeArrowheads="1"/>
          </p:cNvSpPr>
          <p:nvPr>
            <p:ph type="body" sz="half" idx="4294967295"/>
          </p:nvPr>
        </p:nvSpPr>
        <p:spPr>
          <a:xfrm>
            <a:off x="0" y="1600200"/>
            <a:ext cx="4038600" cy="4525963"/>
          </a:xfrm>
        </p:spPr>
        <p:txBody>
          <a:bodyPr/>
          <a:lstStyle/>
          <a:p>
            <a:endParaRPr lang="en-US" altLang="en-US" sz="2800"/>
          </a:p>
          <a:p>
            <a:endParaRPr lang="en-US" altLang="en-US" sz="2800"/>
          </a:p>
        </p:txBody>
      </p:sp>
      <p:graphicFrame>
        <p:nvGraphicFramePr>
          <p:cNvPr id="12550" name="Group 262"/>
          <p:cNvGraphicFramePr>
            <a:graphicFrameLocks noGrp="1"/>
          </p:cNvGraphicFramePr>
          <p:nvPr>
            <p:ph type="tbl" idx="1"/>
          </p:nvPr>
        </p:nvGraphicFramePr>
        <p:xfrm>
          <a:off x="457200" y="1447800"/>
          <a:ext cx="8229600" cy="4783773"/>
        </p:xfrm>
        <a:graphic>
          <a:graphicData uri="http://schemas.openxmlformats.org/drawingml/2006/table">
            <a:tbl>
              <a:tblPr/>
              <a:tblGrid>
                <a:gridCol w="2743200">
                  <a:extLst>
                    <a:ext uri="{9D8B030D-6E8A-4147-A177-3AD203B41FA5}">
                      <a16:colId xmlns:a16="http://schemas.microsoft.com/office/drawing/2014/main" xmlns="" val="4202571059"/>
                    </a:ext>
                  </a:extLst>
                </a:gridCol>
                <a:gridCol w="2743200">
                  <a:extLst>
                    <a:ext uri="{9D8B030D-6E8A-4147-A177-3AD203B41FA5}">
                      <a16:colId xmlns:a16="http://schemas.microsoft.com/office/drawing/2014/main" xmlns="" val="2535539132"/>
                    </a:ext>
                  </a:extLst>
                </a:gridCol>
                <a:gridCol w="2743200">
                  <a:extLst>
                    <a:ext uri="{9D8B030D-6E8A-4147-A177-3AD203B41FA5}">
                      <a16:colId xmlns:a16="http://schemas.microsoft.com/office/drawing/2014/main" xmlns="" val="2047154613"/>
                    </a:ext>
                  </a:extLst>
                </a:gridCol>
              </a:tblGrid>
              <a:tr h="56515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altLang="en-US" sz="1600" b="0" i="0" u="none" strike="noStrike" cap="none" normalizeH="0" baseline="0" smtClean="0">
                        <a:ln>
                          <a:noFill/>
                        </a:ln>
                        <a:solidFill>
                          <a:schemeClr val="tx1"/>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800" b="1" i="0" u="none" strike="noStrike" cap="none" normalizeH="0" baseline="0" smtClean="0">
                          <a:ln>
                            <a:noFill/>
                          </a:ln>
                          <a:solidFill>
                            <a:schemeClr val="tx1"/>
                          </a:solidFill>
                          <a:effectLst/>
                          <a:latin typeface="Arial" panose="020B0604020202020204" pitchFamily="34" charset="0"/>
                          <a:cs typeface="B Titr" panose="00000700000000000000" pitchFamily="2" charset="-78"/>
                        </a:rPr>
                        <a:t>Personal</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800" b="1" i="0" u="none" strike="noStrike" cap="none" normalizeH="0" baseline="0" smtClean="0">
                          <a:ln>
                            <a:noFill/>
                          </a:ln>
                          <a:solidFill>
                            <a:schemeClr val="tx1"/>
                          </a:solidFill>
                          <a:effectLst/>
                          <a:latin typeface="Arial" panose="020B0604020202020204" pitchFamily="34" charset="0"/>
                          <a:cs typeface="B Titr" panose="00000700000000000000" pitchFamily="2" charset="-78"/>
                        </a:rPr>
                        <a:t>Multi-user</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3809206027"/>
                  </a:ext>
                </a:extLst>
              </a:tr>
              <a:tr h="566738">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1600" b="1" i="0" u="none" strike="noStrike" cap="none" normalizeH="0" baseline="0" smtClean="0">
                          <a:ln>
                            <a:noFill/>
                          </a:ln>
                          <a:solidFill>
                            <a:schemeClr val="tx1"/>
                          </a:solidFill>
                          <a:effectLst/>
                          <a:latin typeface="Arial" panose="020B0604020202020204" pitchFamily="34" charset="0"/>
                        </a:rPr>
                        <a:t>DBMS</a:t>
                      </a:r>
                      <a:r>
                        <a:rPr kumimoji="0" lang="en-US" altLang="en-US" sz="1600" b="0" i="0" u="none" strike="noStrike" cap="none" normalizeH="0" baseline="0" smtClean="0">
                          <a:ln>
                            <a:noFill/>
                          </a:ln>
                          <a:solidFill>
                            <a:schemeClr val="tx1"/>
                          </a:solidFill>
                          <a:effectLst/>
                          <a:latin typeface="Arial" panose="020B0604020202020204" pitchFamily="34" charset="0"/>
                        </a:rPr>
                        <a:t>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1600" b="0" i="0" u="none" strike="noStrike" cap="none" normalizeH="0" baseline="0" smtClean="0">
                          <a:ln>
                            <a:noFill/>
                          </a:ln>
                          <a:solidFill>
                            <a:schemeClr val="tx1"/>
                          </a:solidFill>
                          <a:effectLst/>
                          <a:latin typeface="Arial" panose="020B0604020202020204" pitchFamily="34" charset="0"/>
                        </a:rPr>
                        <a:t>Microsoft Access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1600" b="0" i="0" u="none" strike="noStrike" cap="none" normalizeH="0" baseline="0" smtClean="0">
                          <a:ln>
                            <a:noFill/>
                          </a:ln>
                          <a:solidFill>
                            <a:schemeClr val="tx1"/>
                          </a:solidFill>
                          <a:effectLst/>
                          <a:latin typeface="Arial" panose="020B0604020202020204" pitchFamily="34" charset="0"/>
                        </a:rPr>
                        <a:t>IBM DB2, Informix, Microsoft SQL Server, Oracle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2294456504"/>
                  </a:ext>
                </a:extLst>
              </a:tr>
              <a:tr h="56515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1600" b="1" i="0" u="none" strike="noStrike" cap="none" normalizeH="0" baseline="0" smtClean="0">
                          <a:ln>
                            <a:noFill/>
                          </a:ln>
                          <a:solidFill>
                            <a:schemeClr val="tx1"/>
                          </a:solidFill>
                          <a:effectLst/>
                          <a:latin typeface="Arial" panose="020B0604020202020204" pitchFamily="34" charset="0"/>
                        </a:rPr>
                        <a:t>Client / Server</a:t>
                      </a:r>
                      <a:r>
                        <a:rPr kumimoji="0" lang="en-US" altLang="en-US" sz="1600" b="0" i="0" u="none" strike="noStrike" cap="none" normalizeH="0" baseline="0" smtClean="0">
                          <a:ln>
                            <a:noFill/>
                          </a:ln>
                          <a:solidFill>
                            <a:schemeClr val="tx1"/>
                          </a:solidFill>
                          <a:effectLst/>
                          <a:latin typeface="Arial" panose="020B0604020202020204" pitchFamily="34" charset="0"/>
                        </a:rPr>
                        <a:t>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1600" b="0" i="0" u="none" strike="noStrike" cap="none" normalizeH="0" baseline="0" smtClean="0">
                          <a:ln>
                            <a:noFill/>
                          </a:ln>
                          <a:solidFill>
                            <a:schemeClr val="tx1"/>
                          </a:solidFill>
                          <a:effectLst/>
                          <a:latin typeface="Arial" panose="020B0604020202020204" pitchFamily="34" charset="0"/>
                        </a:rPr>
                        <a:t>No</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1600" b="0" i="0" u="none" strike="noStrike" cap="none" normalizeH="0" baseline="0" smtClean="0">
                          <a:ln>
                            <a:noFill/>
                          </a:ln>
                          <a:solidFill>
                            <a:schemeClr val="tx1"/>
                          </a:solidFill>
                          <a:effectLst/>
                          <a:latin typeface="Arial" panose="020B0604020202020204" pitchFamily="34" charset="0"/>
                        </a:rPr>
                        <a:t>Yes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2602867736"/>
                  </a:ext>
                </a:extLst>
              </a:tr>
              <a:tr h="566738">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1600" b="1" i="0" u="none" strike="noStrike" cap="none" normalizeH="0" baseline="0" smtClean="0">
                          <a:ln>
                            <a:noFill/>
                          </a:ln>
                          <a:solidFill>
                            <a:schemeClr val="tx1"/>
                          </a:solidFill>
                          <a:effectLst/>
                          <a:latin typeface="Arial" panose="020B0604020202020204" pitchFamily="34" charset="0"/>
                        </a:rPr>
                        <a:t>Long Transactions</a:t>
                      </a:r>
                      <a:r>
                        <a:rPr kumimoji="0" lang="en-US" altLang="en-US" sz="1600" b="0" i="0" u="none" strike="noStrike" cap="none" normalizeH="0" baseline="0" smtClean="0">
                          <a:ln>
                            <a:noFill/>
                          </a:ln>
                          <a:solidFill>
                            <a:schemeClr val="tx1"/>
                          </a:solidFill>
                          <a:effectLst/>
                          <a:latin typeface="Arial" panose="020B0604020202020204" pitchFamily="34" charset="0"/>
                        </a:rPr>
                        <a:t>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1600" b="0" i="0" u="none" strike="noStrike" cap="none" normalizeH="0" baseline="0" smtClean="0">
                          <a:ln>
                            <a:noFill/>
                          </a:ln>
                          <a:solidFill>
                            <a:schemeClr val="tx1"/>
                          </a:solidFill>
                          <a:effectLst/>
                          <a:latin typeface="Arial" panose="020B0604020202020204" pitchFamily="34" charset="0"/>
                        </a:rPr>
                        <a:t>No</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1600" b="0" i="0" u="none" strike="noStrike" cap="none" normalizeH="0" baseline="0" smtClean="0">
                          <a:ln>
                            <a:noFill/>
                          </a:ln>
                          <a:solidFill>
                            <a:schemeClr val="tx1"/>
                          </a:solidFill>
                          <a:effectLst/>
                          <a:latin typeface="Arial" panose="020B0604020202020204" pitchFamily="34" charset="0"/>
                        </a:rPr>
                        <a:t>Yes*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2925422362"/>
                  </a:ext>
                </a:extLst>
              </a:tr>
              <a:tr h="56515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1600" b="1" i="0" u="none" strike="noStrike" cap="none" normalizeH="0" baseline="0" smtClean="0">
                          <a:ln>
                            <a:noFill/>
                          </a:ln>
                          <a:solidFill>
                            <a:schemeClr val="tx1"/>
                          </a:solidFill>
                          <a:effectLst/>
                          <a:latin typeface="Arial" panose="020B0604020202020204" pitchFamily="34" charset="0"/>
                        </a:rPr>
                        <a:t>Disconnected Editing</a:t>
                      </a:r>
                      <a:r>
                        <a:rPr kumimoji="0" lang="en-US" altLang="en-US" sz="1600" b="0" i="0" u="none" strike="noStrike" cap="none" normalizeH="0" baseline="0" smtClean="0">
                          <a:ln>
                            <a:noFill/>
                          </a:ln>
                          <a:solidFill>
                            <a:schemeClr val="tx1"/>
                          </a:solidFill>
                          <a:effectLst/>
                          <a:latin typeface="Arial" panose="020B0604020202020204" pitchFamily="34" charset="0"/>
                        </a:rPr>
                        <a:t>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1600" b="0" i="0" u="none" strike="noStrike" cap="none" normalizeH="0" baseline="0" smtClean="0">
                          <a:ln>
                            <a:noFill/>
                          </a:ln>
                          <a:solidFill>
                            <a:schemeClr val="tx1"/>
                          </a:solidFill>
                          <a:effectLst/>
                          <a:latin typeface="Arial" panose="020B0604020202020204" pitchFamily="34" charset="0"/>
                        </a:rPr>
                        <a:t>No</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1600" b="0" i="0" u="none" strike="noStrike" cap="none" normalizeH="0" baseline="0" smtClean="0">
                          <a:ln>
                            <a:noFill/>
                          </a:ln>
                          <a:solidFill>
                            <a:schemeClr val="tx1"/>
                          </a:solidFill>
                          <a:effectLst/>
                          <a:latin typeface="Arial" panose="020B0604020202020204" pitchFamily="34" charset="0"/>
                        </a:rPr>
                        <a:t>Yes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506417547"/>
                  </a:ext>
                </a:extLst>
              </a:tr>
              <a:tr h="56515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1600" b="1" i="0" u="none" strike="noStrike" cap="none" normalizeH="0" baseline="0" smtClean="0">
                          <a:ln>
                            <a:noFill/>
                          </a:ln>
                          <a:solidFill>
                            <a:schemeClr val="tx1"/>
                          </a:solidFill>
                          <a:effectLst/>
                          <a:latin typeface="Arial" panose="020B0604020202020204" pitchFamily="34" charset="0"/>
                        </a:rPr>
                        <a:t>Editors</a:t>
                      </a:r>
                      <a:r>
                        <a:rPr kumimoji="0" lang="en-US" altLang="en-US" sz="1600" b="0" i="0" u="none" strike="noStrike" cap="none" normalizeH="0" baseline="0" smtClean="0">
                          <a:ln>
                            <a:noFill/>
                          </a:ln>
                          <a:solidFill>
                            <a:schemeClr val="tx1"/>
                          </a:solidFill>
                          <a:effectLst/>
                          <a:latin typeface="Arial" panose="020B0604020202020204" pitchFamily="34" charset="0"/>
                        </a:rPr>
                        <a:t>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1600" b="0" i="0" u="none" strike="noStrike" cap="none" normalizeH="0" baseline="0" smtClean="0">
                          <a:ln>
                            <a:noFill/>
                          </a:ln>
                          <a:solidFill>
                            <a:schemeClr val="tx1"/>
                          </a:solidFill>
                          <a:effectLst/>
                          <a:latin typeface="Arial" panose="020B0604020202020204" pitchFamily="34" charset="0"/>
                        </a:rPr>
                        <a:t>1 at a time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1600" b="0" i="0" u="none" strike="noStrike" cap="none" normalizeH="0" baseline="0" smtClean="0">
                          <a:ln>
                            <a:noFill/>
                          </a:ln>
                          <a:solidFill>
                            <a:schemeClr val="tx1"/>
                          </a:solidFill>
                          <a:effectLst/>
                          <a:latin typeface="Arial" panose="020B0604020202020204" pitchFamily="34" charset="0"/>
                        </a:rPr>
                        <a:t>1 or more at the same time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734687783"/>
                  </a:ext>
                </a:extLst>
              </a:tr>
              <a:tr h="568325">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1600" b="1" i="0" u="none" strike="noStrike" cap="none" normalizeH="0" baseline="0" smtClean="0">
                          <a:ln>
                            <a:noFill/>
                          </a:ln>
                          <a:solidFill>
                            <a:schemeClr val="tx1"/>
                          </a:solidFill>
                          <a:effectLst/>
                          <a:latin typeface="Arial" panose="020B0604020202020204" pitchFamily="34" charset="0"/>
                        </a:rPr>
                        <a:t>Raster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1600" b="0" i="0" u="none" strike="noStrike" cap="none" normalizeH="0" baseline="0" smtClean="0">
                          <a:ln>
                            <a:noFill/>
                          </a:ln>
                          <a:solidFill>
                            <a:schemeClr val="tx1"/>
                          </a:solidFill>
                          <a:effectLst/>
                          <a:latin typeface="Arial" panose="020B0604020202020204" pitchFamily="34" charset="0"/>
                        </a:rPr>
                        <a:t>No</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1600" b="0" i="0" u="none" strike="noStrike" cap="none" normalizeH="0" baseline="0" smtClean="0">
                          <a:ln>
                            <a:noFill/>
                          </a:ln>
                          <a:solidFill>
                            <a:schemeClr val="tx1"/>
                          </a:solidFill>
                          <a:effectLst/>
                          <a:latin typeface="Arial" panose="020B0604020202020204" pitchFamily="34" charset="0"/>
                        </a:rPr>
                        <a:t>Yes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852451238"/>
                  </a:ext>
                </a:extLst>
              </a:tr>
              <a:tr h="56515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1600" b="1" i="0" u="none" strike="noStrike" cap="none" normalizeH="0" baseline="0" smtClean="0">
                          <a:ln>
                            <a:noFill/>
                          </a:ln>
                          <a:solidFill>
                            <a:schemeClr val="tx1"/>
                          </a:solidFill>
                          <a:effectLst/>
                          <a:latin typeface="Arial" panose="020B0604020202020204" pitchFamily="34" charset="0"/>
                        </a:rPr>
                        <a:t>Size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1600" b="0" i="0" u="none" strike="noStrike" cap="none" normalizeH="0" baseline="0" smtClean="0">
                          <a:ln>
                            <a:noFill/>
                          </a:ln>
                          <a:solidFill>
                            <a:schemeClr val="tx1"/>
                          </a:solidFill>
                          <a:effectLst/>
                          <a:latin typeface="Arial" panose="020B0604020202020204" pitchFamily="34" charset="0"/>
                        </a:rPr>
                        <a:t>Up to 2 GB</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1600" b="0" i="0" u="none" strike="noStrike" cap="none" normalizeH="0" baseline="0" smtClean="0">
                          <a:ln>
                            <a:noFill/>
                          </a:ln>
                          <a:solidFill>
                            <a:schemeClr val="tx1"/>
                          </a:solidFill>
                          <a:effectLst/>
                          <a:latin typeface="Arial" panose="020B0604020202020204" pitchFamily="34" charset="0"/>
                        </a:rPr>
                        <a:t>Unlimited</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608515479"/>
                  </a:ext>
                </a:extLst>
              </a:tr>
            </a:tbl>
          </a:graphicData>
        </a:graphic>
      </p:graphicFrame>
      <p:sp>
        <p:nvSpPr>
          <p:cNvPr id="12551" name="Text Box 263"/>
          <p:cNvSpPr txBox="1">
            <a:spLocks noChangeArrowheads="1"/>
          </p:cNvSpPr>
          <p:nvPr/>
        </p:nvSpPr>
        <p:spPr bwMode="auto">
          <a:xfrm>
            <a:off x="533400" y="6248400"/>
            <a:ext cx="8153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600"/>
              <a:t>*Database transactions spanning multiple edit sessions</a:t>
            </a:r>
            <a:r>
              <a:rPr lang="en-US" altLang="en-US"/>
              <a:t>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US" altLang="en-US"/>
              <a:t>Scalable Functionality</a:t>
            </a:r>
          </a:p>
        </p:txBody>
      </p:sp>
      <p:sp>
        <p:nvSpPr>
          <p:cNvPr id="15363" name="Rectangle 3"/>
          <p:cNvSpPr>
            <a:spLocks noGrp="1" noChangeArrowheads="1"/>
          </p:cNvSpPr>
          <p:nvPr>
            <p:ph type="body" idx="1"/>
          </p:nvPr>
        </p:nvSpPr>
        <p:spPr>
          <a:xfrm>
            <a:off x="228600" y="1600200"/>
            <a:ext cx="8763000" cy="5105400"/>
          </a:xfrm>
        </p:spPr>
        <p:txBody>
          <a:bodyPr/>
          <a:lstStyle/>
          <a:p>
            <a:r>
              <a:rPr lang="en-US" altLang="en-US" sz="1800"/>
              <a:t>In many organizations, geographic data creation, integration, management, and analysis is handled by more than one person. For example, the person (or group) responsible for data analysis is usually not the same person who designs the GIS database.</a:t>
            </a:r>
          </a:p>
          <a:p>
            <a:r>
              <a:rPr lang="en-US" altLang="en-US" sz="1800"/>
              <a:t>This distribution of functions is reflected in the scalable functionality of the geodatabase. An ArcView® license provides core geodatabase functionality such as creating a geodatabase, populating it with data, and editing simple features. ArcEditor™ and ArcInfo™ licenses provide more advanced functionality, including creating and editing geometric networks and relationship classes</a:t>
            </a:r>
            <a:r>
              <a:rPr lang="en-US" altLang="en-US" sz="1600"/>
              <a:t>. </a:t>
            </a:r>
          </a:p>
          <a:p>
            <a:r>
              <a:rPr lang="en-US" altLang="en-US" sz="1800"/>
              <a:t>For a more detailed comparison of the functionality available in the three licenses, refer to the ArcGIS Desktop Help topic, </a:t>
            </a:r>
            <a:r>
              <a:rPr lang="en-US" altLang="en-US" sz="1800" i="1"/>
              <a:t>The ArcGIS Desktop and the geodatabase</a:t>
            </a:r>
            <a:r>
              <a:rPr lang="en-US" altLang="en-US" sz="1800"/>
              <a:t>. (To see this topic, in ArcCatalog or ArcMap, click the Help menu and choose ArcGIS Desktop Help. Click the Contents tab, then double-click </a:t>
            </a:r>
            <a:r>
              <a:rPr lang="en-US" altLang="en-US" sz="1800" i="1"/>
              <a:t>Geodatabases</a:t>
            </a:r>
            <a:r>
              <a:rPr lang="en-US" altLang="en-US" sz="1800"/>
              <a:t> and </a:t>
            </a:r>
            <a:r>
              <a:rPr lang="en-US" altLang="en-US" sz="1800" i="1"/>
              <a:t>Getting started with geodatabases</a:t>
            </a:r>
            <a:r>
              <a:rPr lang="en-US" altLang="en-US" sz="1800"/>
              <a:t>).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57200" y="152400"/>
            <a:ext cx="8229600" cy="1143000"/>
          </a:xfrm>
        </p:spPr>
        <p:txBody>
          <a:bodyPr/>
          <a:lstStyle/>
          <a:p>
            <a:r>
              <a:rPr lang="en-US" altLang="en-US"/>
              <a:t>Geodatabase </a:t>
            </a:r>
            <a:r>
              <a:rPr lang="fa-IR" altLang="en-US">
                <a:cs typeface="B Titr" panose="00000700000000000000" pitchFamily="2" charset="-78"/>
              </a:rPr>
              <a:t>ساختار</a:t>
            </a:r>
            <a:endParaRPr lang="en-US" altLang="en-US">
              <a:cs typeface="B Titr" panose="00000700000000000000" pitchFamily="2" charset="-78"/>
            </a:endParaRPr>
          </a:p>
        </p:txBody>
      </p:sp>
      <p:sp>
        <p:nvSpPr>
          <p:cNvPr id="16387" name="Rectangle 3"/>
          <p:cNvSpPr>
            <a:spLocks noGrp="1" noChangeArrowheads="1"/>
          </p:cNvSpPr>
          <p:nvPr>
            <p:ph type="body" idx="1"/>
          </p:nvPr>
        </p:nvSpPr>
        <p:spPr>
          <a:xfrm>
            <a:off x="228600" y="1447800"/>
            <a:ext cx="8686800" cy="5181600"/>
          </a:xfrm>
        </p:spPr>
        <p:txBody>
          <a:bodyPr/>
          <a:lstStyle/>
          <a:p>
            <a:pPr algn="r" rtl="1">
              <a:lnSpc>
                <a:spcPct val="80000"/>
              </a:lnSpc>
            </a:pPr>
            <a:r>
              <a:rPr lang="fa-IR" altLang="en-US" sz="2800">
                <a:cs typeface="Arial" panose="020B0604020202020204" pitchFamily="34" charset="0"/>
              </a:rPr>
              <a:t> </a:t>
            </a:r>
            <a:r>
              <a:rPr lang="fa-IR" altLang="en-US" sz="2800">
                <a:cs typeface="B Lotus" panose="00000400000000000000" pitchFamily="2" charset="-78"/>
              </a:rPr>
              <a:t>يك </a:t>
            </a:r>
            <a:r>
              <a:rPr lang="en-US" altLang="en-US" sz="2800">
                <a:cs typeface="B Lotus" panose="00000400000000000000" pitchFamily="2" charset="-78"/>
              </a:rPr>
              <a:t>geodatabase</a:t>
            </a:r>
            <a:r>
              <a:rPr lang="en-US" altLang="en-US" sz="2800"/>
              <a:t> </a:t>
            </a:r>
            <a:r>
              <a:rPr lang="fa-IR" altLang="en-US" sz="2800">
                <a:cs typeface="Arial" panose="020B0604020202020204" pitchFamily="34" charset="0"/>
              </a:rPr>
              <a:t> </a:t>
            </a:r>
            <a:r>
              <a:rPr lang="fa-IR" altLang="en-US" sz="2800">
                <a:cs typeface="B Lotus" panose="00000400000000000000" pitchFamily="2" charset="-78"/>
              </a:rPr>
              <a:t>داراي  </a:t>
            </a:r>
            <a:r>
              <a:rPr lang="fa-IR" altLang="en-US" sz="2800" b="1">
                <a:cs typeface="B Lotus" panose="00000400000000000000" pitchFamily="2" charset="-78"/>
              </a:rPr>
              <a:t>سه مؤلفه</a:t>
            </a:r>
            <a:r>
              <a:rPr lang="fa-IR" altLang="en-US" sz="2800">
                <a:cs typeface="B Lotus" panose="00000400000000000000" pitchFamily="2" charset="-78"/>
              </a:rPr>
              <a:t> اصلي است:</a:t>
            </a:r>
          </a:p>
          <a:p>
            <a:pPr algn="r" rtl="1">
              <a:lnSpc>
                <a:spcPct val="80000"/>
              </a:lnSpc>
              <a:buFontTx/>
              <a:buNone/>
            </a:pPr>
            <a:endParaRPr lang="en-US" altLang="en-US" sz="2800">
              <a:cs typeface="B Lotus" panose="00000400000000000000" pitchFamily="2" charset="-78"/>
            </a:endParaRPr>
          </a:p>
          <a:p>
            <a:pPr lvl="1" algn="just" rtl="1">
              <a:lnSpc>
                <a:spcPct val="80000"/>
              </a:lnSpc>
            </a:pPr>
            <a:r>
              <a:rPr lang="en-US" altLang="en-US" sz="2400" b="1" i="1"/>
              <a:t>feature  class</a:t>
            </a:r>
            <a:r>
              <a:rPr lang="fa-IR" altLang="en-US" sz="2400" b="1" i="1">
                <a:cs typeface="Arial" panose="020B0604020202020204" pitchFamily="34" charset="0"/>
              </a:rPr>
              <a:t> </a:t>
            </a:r>
            <a:r>
              <a:rPr lang="fa-IR" altLang="en-US" sz="2400">
                <a:cs typeface="B Lotus" panose="00000400000000000000" pitchFamily="2" charset="-78"/>
              </a:rPr>
              <a:t>مجموعه</a:t>
            </a:r>
            <a:r>
              <a:rPr lang="fa-IR" altLang="en-US" sz="2400">
                <a:cs typeface="Arial" panose="020B0604020202020204" pitchFamily="34" charset="0"/>
              </a:rPr>
              <a:t>‌</a:t>
            </a:r>
            <a:r>
              <a:rPr lang="fa-IR" altLang="en-US" sz="2400">
                <a:cs typeface="B Lotus" panose="00000400000000000000" pitchFamily="2" charset="-78"/>
              </a:rPr>
              <a:t>اي از </a:t>
            </a:r>
            <a:r>
              <a:rPr lang="en-US" altLang="en-US" sz="2400">
                <a:cs typeface="B Lotus" panose="00000400000000000000" pitchFamily="2" charset="-78"/>
              </a:rPr>
              <a:t>features</a:t>
            </a:r>
            <a:r>
              <a:rPr lang="fa-IR" altLang="en-US" sz="2400">
                <a:cs typeface="B Lotus" panose="00000400000000000000" pitchFamily="2" charset="-78"/>
              </a:rPr>
              <a:t> است كه ژئومتري (خصوصيات هندسي) مشابه ( نقطه، خط يا پليگون ) دارند.</a:t>
            </a:r>
          </a:p>
          <a:p>
            <a:pPr lvl="1" algn="just" rtl="1">
              <a:lnSpc>
                <a:spcPct val="80000"/>
              </a:lnSpc>
              <a:buFontTx/>
              <a:buNone/>
            </a:pPr>
            <a:endParaRPr lang="en-US" altLang="en-US" sz="2400">
              <a:cs typeface="B Lotus" panose="00000400000000000000" pitchFamily="2" charset="-78"/>
            </a:endParaRPr>
          </a:p>
          <a:p>
            <a:pPr lvl="1" algn="just" rtl="1">
              <a:lnSpc>
                <a:spcPct val="80000"/>
              </a:lnSpc>
            </a:pPr>
            <a:r>
              <a:rPr lang="en-US" altLang="en-US" sz="2400" b="1" i="1"/>
              <a:t> feature datasets</a:t>
            </a:r>
            <a:r>
              <a:rPr lang="fa-IR" altLang="en-US" sz="2400" b="1" i="1">
                <a:cs typeface="B Lotus" panose="00000400000000000000" pitchFamily="2" charset="-78"/>
              </a:rPr>
              <a:t>: </a:t>
            </a:r>
            <a:r>
              <a:rPr lang="en-US" altLang="en-US" sz="2400">
                <a:cs typeface="B Lotus" panose="00000400000000000000" pitchFamily="2" charset="-78"/>
              </a:rPr>
              <a:t>feature</a:t>
            </a:r>
            <a:r>
              <a:rPr lang="fa-IR" altLang="en-US" sz="2400">
                <a:cs typeface="Arial" panose="020B0604020202020204" pitchFamily="34" charset="0"/>
              </a:rPr>
              <a:t>‌</a:t>
            </a:r>
            <a:r>
              <a:rPr lang="fa-IR" altLang="en-US" sz="2400">
                <a:cs typeface="B Lotus" panose="00000400000000000000" pitchFamily="2" charset="-78"/>
              </a:rPr>
              <a:t>هاي كه </a:t>
            </a:r>
            <a:r>
              <a:rPr lang="fa-IR" altLang="en-US" sz="2400" b="1">
                <a:cs typeface="B Lotus" panose="00000400000000000000" pitchFamily="2" charset="-78"/>
              </a:rPr>
              <a:t>سيستم مختصات مشابه</a:t>
            </a:r>
            <a:r>
              <a:rPr lang="fa-IR" altLang="en-US" sz="2400">
                <a:cs typeface="B Lotus" panose="00000400000000000000" pitchFamily="2" charset="-78"/>
              </a:rPr>
              <a:t> داشته و</a:t>
            </a:r>
            <a:r>
              <a:rPr lang="fa-IR" altLang="en-US" sz="2400" b="1" i="1">
                <a:cs typeface="B Lotus" panose="00000400000000000000" pitchFamily="2" charset="-78"/>
              </a:rPr>
              <a:t> </a:t>
            </a:r>
            <a:r>
              <a:rPr lang="fa-IR" altLang="en-US" sz="2400">
                <a:cs typeface="B Lotus" panose="00000400000000000000" pitchFamily="2" charset="-78"/>
              </a:rPr>
              <a:t>از</a:t>
            </a:r>
            <a:r>
              <a:rPr lang="fa-IR" altLang="en-US" sz="2400" b="1" i="1">
                <a:cs typeface="B Lotus" panose="00000400000000000000" pitchFamily="2" charset="-78"/>
              </a:rPr>
              <a:t> </a:t>
            </a:r>
            <a:r>
              <a:rPr lang="fa-IR" altLang="en-US" sz="2400">
                <a:cs typeface="B Lotus" panose="00000400000000000000" pitchFamily="2" charset="-78"/>
              </a:rPr>
              <a:t>يك</a:t>
            </a:r>
            <a:r>
              <a:rPr lang="fa-IR" altLang="en-US" sz="2400" b="1" i="1">
                <a:cs typeface="B Lotus" panose="00000400000000000000" pitchFamily="2" charset="-78"/>
              </a:rPr>
              <a:t> منطقه جغرافيايي مشابه </a:t>
            </a:r>
            <a:r>
              <a:rPr lang="fa-IR" altLang="en-US" sz="2400">
                <a:cs typeface="B Lotus" panose="00000400000000000000" pitchFamily="2" charset="-78"/>
              </a:rPr>
              <a:t>باشند</a:t>
            </a:r>
            <a:r>
              <a:rPr lang="fa-IR" altLang="en-US" sz="2400" b="1" i="1">
                <a:cs typeface="B Lotus" panose="00000400000000000000" pitchFamily="2" charset="-78"/>
              </a:rPr>
              <a:t> </a:t>
            </a:r>
            <a:r>
              <a:rPr lang="fa-IR" altLang="en-US" sz="2400">
                <a:cs typeface="B Lotus" panose="00000400000000000000" pitchFamily="2" charset="-78"/>
              </a:rPr>
              <a:t>مي</a:t>
            </a:r>
            <a:r>
              <a:rPr lang="fa-IR" altLang="en-US" sz="2400">
                <a:cs typeface="Arial" panose="020B0604020202020204" pitchFamily="34" charset="0"/>
              </a:rPr>
              <a:t>‌</a:t>
            </a:r>
            <a:r>
              <a:rPr lang="fa-IR" altLang="en-US" sz="2400">
                <a:cs typeface="B Lotus" panose="00000400000000000000" pitchFamily="2" charset="-78"/>
              </a:rPr>
              <a:t>توانند با هم در يك گروه قرار گيرند كه</a:t>
            </a:r>
          </a:p>
          <a:p>
            <a:pPr lvl="1" algn="just" rtl="1">
              <a:lnSpc>
                <a:spcPct val="80000"/>
              </a:lnSpc>
              <a:buFontTx/>
              <a:buNone/>
            </a:pPr>
            <a:r>
              <a:rPr lang="en-US" altLang="en-US" sz="2400">
                <a:cs typeface="B Lotus" panose="00000400000000000000" pitchFamily="2" charset="-78"/>
              </a:rPr>
              <a:t>feature datasets</a:t>
            </a:r>
            <a:r>
              <a:rPr lang="fa-IR" altLang="en-US" sz="2400" b="1" i="1">
                <a:cs typeface="B Lotus" panose="00000400000000000000" pitchFamily="2" charset="-78"/>
              </a:rPr>
              <a:t> </a:t>
            </a:r>
            <a:r>
              <a:rPr lang="fa-IR" altLang="en-US" sz="2400">
                <a:cs typeface="B Lotus" panose="00000400000000000000" pitchFamily="2" charset="-78"/>
              </a:rPr>
              <a:t>نام دارند.</a:t>
            </a:r>
          </a:p>
          <a:p>
            <a:pPr lvl="1" algn="just" rtl="1">
              <a:lnSpc>
                <a:spcPct val="80000"/>
              </a:lnSpc>
              <a:buFontTx/>
              <a:buNone/>
            </a:pPr>
            <a:endParaRPr lang="fa-IR" altLang="en-US" sz="2400">
              <a:cs typeface="B Lotus" panose="00000400000000000000" pitchFamily="2" charset="-78"/>
            </a:endParaRPr>
          </a:p>
          <a:p>
            <a:pPr lvl="1" algn="just" rtl="1">
              <a:lnSpc>
                <a:spcPct val="80000"/>
              </a:lnSpc>
            </a:pPr>
            <a:r>
              <a:rPr lang="en-US" altLang="en-US" sz="2400" b="1" i="1"/>
              <a:t>Tables</a:t>
            </a:r>
            <a:r>
              <a:rPr lang="en-US" altLang="en-US" sz="2400"/>
              <a:t> </a:t>
            </a:r>
            <a:r>
              <a:rPr lang="fa-IR" altLang="en-US" sz="2400">
                <a:cs typeface="Arial" panose="020B0604020202020204" pitchFamily="34" charset="0"/>
              </a:rPr>
              <a:t>(</a:t>
            </a:r>
            <a:r>
              <a:rPr lang="fa-IR" altLang="en-US" sz="2400" b="1">
                <a:cs typeface="B Titr" panose="00000700000000000000" pitchFamily="2" charset="-78"/>
              </a:rPr>
              <a:t>جداول</a:t>
            </a:r>
            <a:r>
              <a:rPr lang="fa-IR" altLang="en-US" sz="2400">
                <a:cs typeface="B Lotus" panose="00000400000000000000" pitchFamily="2" charset="-78"/>
              </a:rPr>
              <a:t>): شامل داده</a:t>
            </a:r>
            <a:r>
              <a:rPr lang="fa-IR" altLang="en-US" sz="2400">
                <a:cs typeface="Arial" panose="020B0604020202020204" pitchFamily="34" charset="0"/>
              </a:rPr>
              <a:t>‌</a:t>
            </a:r>
            <a:r>
              <a:rPr lang="fa-IR" altLang="en-US" sz="2400">
                <a:cs typeface="B Lotus" panose="00000400000000000000" pitchFamily="2" charset="-78"/>
              </a:rPr>
              <a:t>هاي غيرمكاني هستند كه به </a:t>
            </a:r>
            <a:r>
              <a:rPr lang="en-US" altLang="en-US" sz="2400" b="1" i="1">
                <a:cs typeface="B Lotus" panose="00000400000000000000" pitchFamily="2" charset="-78"/>
              </a:rPr>
              <a:t>feature  class</a:t>
            </a:r>
            <a:r>
              <a:rPr lang="fa-IR" altLang="en-US" sz="2400" b="1" i="1">
                <a:cs typeface="B Lotus" panose="00000400000000000000" pitchFamily="2" charset="-78"/>
              </a:rPr>
              <a:t> </a:t>
            </a:r>
            <a:r>
              <a:rPr lang="fa-IR" altLang="en-US" sz="2400">
                <a:cs typeface="B Lotus" panose="00000400000000000000" pitchFamily="2" charset="-78"/>
              </a:rPr>
              <a:t>مرتبط مي</a:t>
            </a:r>
            <a:r>
              <a:rPr lang="fa-IR" altLang="en-US" sz="2400">
                <a:cs typeface="Arial" panose="020B0604020202020204" pitchFamily="34" charset="0"/>
              </a:rPr>
              <a:t>‌</a:t>
            </a:r>
            <a:r>
              <a:rPr lang="fa-IR" altLang="en-US" sz="2400">
                <a:cs typeface="B Lotus" panose="00000400000000000000" pitchFamily="2" charset="-78"/>
              </a:rPr>
              <a:t>شوند.</a:t>
            </a:r>
            <a:r>
              <a:rPr lang="en-US" altLang="en-US" sz="2400" b="1" i="1">
                <a:cs typeface="B Lotus" panose="00000400000000000000" pitchFamily="2" charset="-78"/>
              </a:rPr>
              <a:t> </a:t>
            </a:r>
            <a:endParaRPr lang="fa-IR" altLang="en-US" sz="2400">
              <a:cs typeface="B Lotus" panose="00000400000000000000" pitchFamily="2" charset="-78"/>
            </a:endParaRPr>
          </a:p>
          <a:p>
            <a:pPr lvl="1" algn="just" rtl="1">
              <a:lnSpc>
                <a:spcPct val="80000"/>
              </a:lnSpc>
              <a:buFontTx/>
              <a:buNone/>
            </a:pPr>
            <a:endParaRPr lang="en-US" altLang="en-US" sz="2400"/>
          </a:p>
          <a:p>
            <a:pPr algn="just" rtl="1">
              <a:lnSpc>
                <a:spcPct val="80000"/>
              </a:lnSpc>
            </a:pPr>
            <a:r>
              <a:rPr lang="fa-IR" altLang="en-US" sz="2800">
                <a:cs typeface="B Lotus" panose="00000400000000000000" pitchFamily="2" charset="-78"/>
              </a:rPr>
              <a:t>همه</a:t>
            </a:r>
            <a:r>
              <a:rPr lang="fa-IR" altLang="en-US" sz="2800">
                <a:cs typeface="Arial" panose="020B0604020202020204" pitchFamily="34" charset="0"/>
              </a:rPr>
              <a:t>‌</a:t>
            </a:r>
            <a:r>
              <a:rPr lang="fa-IR" altLang="en-US" sz="2800">
                <a:cs typeface="B Lotus" panose="00000400000000000000" pitchFamily="2" charset="-78"/>
              </a:rPr>
              <a:t>ي اين مؤلفه</a:t>
            </a:r>
            <a:r>
              <a:rPr lang="fa-IR" altLang="en-US" sz="2800">
                <a:cs typeface="Arial" panose="020B0604020202020204" pitchFamily="34" charset="0"/>
              </a:rPr>
              <a:t>‌</a:t>
            </a:r>
            <a:r>
              <a:rPr lang="fa-IR" altLang="en-US" sz="2800">
                <a:cs typeface="B Lotus" panose="00000400000000000000" pitchFamily="2" charset="-78"/>
              </a:rPr>
              <a:t>ها در قسمت</a:t>
            </a:r>
            <a:r>
              <a:rPr lang="en-US" altLang="en-US" sz="2800">
                <a:cs typeface="B Lotus" panose="00000400000000000000" pitchFamily="2" charset="-78"/>
              </a:rPr>
              <a:t> ArcCatalog </a:t>
            </a:r>
            <a:r>
              <a:rPr lang="fa-IR" altLang="en-US" sz="2800">
                <a:cs typeface="B Lotus" panose="00000400000000000000" pitchFamily="2" charset="-78"/>
              </a:rPr>
              <a:t>نرم افزار</a:t>
            </a:r>
            <a:r>
              <a:rPr lang="en-US" altLang="en-US" sz="2800">
                <a:cs typeface="B Lotus" panose="00000400000000000000" pitchFamily="2" charset="-78"/>
              </a:rPr>
              <a:t>Arc GIS </a:t>
            </a:r>
            <a:r>
              <a:rPr lang="fa-IR" altLang="en-US" sz="2800">
                <a:cs typeface="B Lotus" panose="00000400000000000000" pitchFamily="2" charset="-78"/>
              </a:rPr>
              <a:t> ايجاد و مديريت مي</a:t>
            </a:r>
            <a:r>
              <a:rPr lang="fa-IR" altLang="en-US" sz="2800">
                <a:cs typeface="Arial" panose="020B0604020202020204" pitchFamily="34" charset="0"/>
              </a:rPr>
              <a:t>‌</a:t>
            </a:r>
            <a:r>
              <a:rPr lang="fa-IR" altLang="en-US" sz="2800">
                <a:cs typeface="B Lotus" panose="00000400000000000000" pitchFamily="2" charset="-78"/>
              </a:rPr>
              <a:t>شوند.</a:t>
            </a:r>
            <a:endParaRPr lang="en-US" altLang="en-US" sz="2800">
              <a:cs typeface="B Lotus" panose="00000400000000000000" pitchFamily="2" charset="-78"/>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en-US" altLang="en-US"/>
              <a:t>Geodatabase </a:t>
            </a:r>
            <a:r>
              <a:rPr lang="fa-IR" altLang="en-US">
                <a:cs typeface="B Titr" panose="00000700000000000000" pitchFamily="2" charset="-78"/>
              </a:rPr>
              <a:t>ساختار</a:t>
            </a:r>
            <a:endParaRPr lang="en-US" altLang="en-US">
              <a:cs typeface="B Titr" panose="00000700000000000000" pitchFamily="2" charset="-78"/>
            </a:endParaRPr>
          </a:p>
        </p:txBody>
      </p:sp>
      <p:pic>
        <p:nvPicPr>
          <p:cNvPr id="17412" name="Picture 4" descr="gdb_container83"/>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1524000" y="2057400"/>
            <a:ext cx="5486400" cy="31670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457200" y="76200"/>
            <a:ext cx="8229600" cy="1143000"/>
          </a:xfrm>
        </p:spPr>
        <p:txBody>
          <a:bodyPr/>
          <a:lstStyle/>
          <a:p>
            <a:r>
              <a:rPr lang="en-US" altLang="en-US"/>
              <a:t>Feature Classes</a:t>
            </a:r>
          </a:p>
        </p:txBody>
      </p:sp>
      <p:sp>
        <p:nvSpPr>
          <p:cNvPr id="19459" name="Rectangle 3"/>
          <p:cNvSpPr>
            <a:spLocks noGrp="1" noChangeArrowheads="1"/>
          </p:cNvSpPr>
          <p:nvPr>
            <p:ph type="body" sz="half" idx="1"/>
          </p:nvPr>
        </p:nvSpPr>
        <p:spPr>
          <a:xfrm>
            <a:off x="4572000" y="1143000"/>
            <a:ext cx="4343400" cy="5029200"/>
          </a:xfrm>
        </p:spPr>
        <p:txBody>
          <a:bodyPr/>
          <a:lstStyle/>
          <a:p>
            <a:pPr algn="just" rtl="1"/>
            <a:r>
              <a:rPr lang="fa-IR" altLang="en-US" sz="2400">
                <a:cs typeface="B Lotus" panose="00000400000000000000" pitchFamily="2" charset="-78"/>
              </a:rPr>
              <a:t>يك </a:t>
            </a:r>
            <a:r>
              <a:rPr lang="en-US" altLang="en-US" sz="2400">
                <a:cs typeface="B Lotus" panose="00000400000000000000" pitchFamily="2" charset="-78"/>
              </a:rPr>
              <a:t>feature class </a:t>
            </a:r>
            <a:r>
              <a:rPr lang="fa-IR" altLang="en-US" sz="2400">
                <a:cs typeface="B Lotus" panose="00000400000000000000" pitchFamily="2" charset="-78"/>
              </a:rPr>
              <a:t> مجموعه</a:t>
            </a:r>
            <a:r>
              <a:rPr lang="fa-IR" altLang="en-US" sz="2400">
                <a:cs typeface="Arial" panose="020B0604020202020204" pitchFamily="34" charset="0"/>
              </a:rPr>
              <a:t>‌</a:t>
            </a:r>
            <a:r>
              <a:rPr lang="fa-IR" altLang="en-US" sz="2400">
                <a:cs typeface="B Lotus" panose="00000400000000000000" pitchFamily="2" charset="-78"/>
              </a:rPr>
              <a:t>اي از </a:t>
            </a:r>
            <a:r>
              <a:rPr lang="en-US" altLang="en-US" sz="2400">
                <a:cs typeface="B Lotus" panose="00000400000000000000" pitchFamily="2" charset="-78"/>
              </a:rPr>
              <a:t>feature</a:t>
            </a:r>
            <a:r>
              <a:rPr lang="fa-IR" altLang="en-US" sz="2400">
                <a:cs typeface="B Lotus" panose="00000400000000000000" pitchFamily="2" charset="-78"/>
              </a:rPr>
              <a:t> هاي جغرافيايي است كه ژئومتري، خصيصه و مختصات مشابه و يكساني دارند. هم</a:t>
            </a:r>
            <a:r>
              <a:rPr lang="fa-IR" altLang="en-US" sz="2400">
                <a:cs typeface="Arial" panose="020B0604020202020204" pitchFamily="34" charset="0"/>
              </a:rPr>
              <a:t>‌</a:t>
            </a:r>
            <a:r>
              <a:rPr lang="fa-IR" altLang="en-US" sz="2400">
                <a:cs typeface="B Lotus" panose="00000400000000000000" pitchFamily="2" charset="-78"/>
              </a:rPr>
              <a:t>چنين</a:t>
            </a:r>
            <a:r>
              <a:rPr lang="en-US" altLang="en-US" sz="2000">
                <a:cs typeface="B Lotus" panose="00000400000000000000" pitchFamily="2" charset="-78"/>
              </a:rPr>
              <a:t>feature</a:t>
            </a:r>
            <a:r>
              <a:rPr lang="en-US" altLang="en-US" sz="2400">
                <a:cs typeface="B Lotus" panose="00000400000000000000" pitchFamily="2" charset="-78"/>
              </a:rPr>
              <a:t> </a:t>
            </a:r>
            <a:r>
              <a:rPr lang="en-US" altLang="en-US" sz="2000">
                <a:cs typeface="B Lotus" panose="00000400000000000000" pitchFamily="2" charset="-78"/>
              </a:rPr>
              <a:t>class</a:t>
            </a:r>
            <a:r>
              <a:rPr lang="en-US" altLang="en-US" sz="2400">
                <a:cs typeface="B Lotus" panose="00000400000000000000" pitchFamily="2" charset="-78"/>
              </a:rPr>
              <a:t> </a:t>
            </a:r>
            <a:r>
              <a:rPr lang="fa-IR" altLang="en-US" sz="2400">
                <a:cs typeface="B Lotus" panose="00000400000000000000" pitchFamily="2" charset="-78"/>
              </a:rPr>
              <a:t> </a:t>
            </a:r>
            <a:r>
              <a:rPr lang="fa-IR" altLang="en-US" sz="2400">
                <a:cs typeface="Arial" panose="020B0604020202020204" pitchFamily="34" charset="0"/>
              </a:rPr>
              <a:t>‌</a:t>
            </a:r>
            <a:r>
              <a:rPr lang="fa-IR" altLang="en-US" sz="2400">
                <a:cs typeface="B Lotus" panose="00000400000000000000" pitchFamily="2" charset="-78"/>
              </a:rPr>
              <a:t>ها مي</a:t>
            </a:r>
            <a:r>
              <a:rPr lang="fa-IR" altLang="en-US" sz="2400">
                <a:cs typeface="Arial" panose="020B0604020202020204" pitchFamily="34" charset="0"/>
              </a:rPr>
              <a:t>‌</a:t>
            </a:r>
            <a:r>
              <a:rPr lang="fa-IR" altLang="en-US" sz="2400">
                <a:cs typeface="B Lotus" panose="00000400000000000000" pitchFamily="2" charset="-78"/>
              </a:rPr>
              <a:t>توانند </a:t>
            </a:r>
            <a:r>
              <a:rPr lang="en-US" altLang="en-US" sz="2400">
                <a:cs typeface="B Lotus" panose="00000400000000000000" pitchFamily="2" charset="-78"/>
              </a:rPr>
              <a:t>annotation</a:t>
            </a:r>
            <a:r>
              <a:rPr lang="fa-IR" altLang="en-US" sz="2400">
                <a:cs typeface="B Lotus" panose="00000400000000000000" pitchFamily="2" charset="-78"/>
              </a:rPr>
              <a:t> (ملاحظات و متن) را ذخيره نمايند.</a:t>
            </a:r>
          </a:p>
          <a:p>
            <a:pPr algn="just" rtl="1">
              <a:buFontTx/>
              <a:buNone/>
            </a:pPr>
            <a:endParaRPr lang="en-US" altLang="en-US" sz="2400">
              <a:cs typeface="B Lotus" panose="00000400000000000000" pitchFamily="2" charset="-78"/>
            </a:endParaRPr>
          </a:p>
          <a:p>
            <a:pPr algn="just" rtl="1"/>
            <a:r>
              <a:rPr lang="en-US" altLang="en-US" sz="2400">
                <a:cs typeface="B Lotus" panose="00000400000000000000" pitchFamily="2" charset="-78"/>
              </a:rPr>
              <a:t>Feature classes</a:t>
            </a:r>
            <a:r>
              <a:rPr lang="fa-IR" altLang="en-US" sz="2400">
                <a:cs typeface="B Lotus" panose="00000400000000000000" pitchFamily="2" charset="-78"/>
              </a:rPr>
              <a:t> ممكن است به طورمستقل در يك </a:t>
            </a:r>
            <a:r>
              <a:rPr lang="en-US" altLang="en-US" sz="2400">
                <a:cs typeface="B Lotus" panose="00000400000000000000" pitchFamily="2" charset="-78"/>
              </a:rPr>
              <a:t>geodatabase</a:t>
            </a:r>
            <a:r>
              <a:rPr lang="fa-IR" altLang="en-US" sz="2400">
                <a:cs typeface="B Lotus" panose="00000400000000000000" pitchFamily="2" charset="-78"/>
              </a:rPr>
              <a:t> به صورت يك </a:t>
            </a:r>
            <a:r>
              <a:rPr lang="en-US" altLang="en-US" sz="2400">
                <a:cs typeface="B Lotus" panose="00000400000000000000" pitchFamily="2" charset="-78"/>
              </a:rPr>
              <a:t>feature class </a:t>
            </a:r>
            <a:r>
              <a:rPr lang="fa-IR" altLang="en-US" sz="2400">
                <a:cs typeface="B Lotus" panose="00000400000000000000" pitchFamily="2" charset="-78"/>
              </a:rPr>
              <a:t> قرار گيرد يا مي تواند دريك </a:t>
            </a:r>
            <a:r>
              <a:rPr lang="en-US" altLang="en-US" sz="1800">
                <a:cs typeface="B Lotus" panose="00000400000000000000" pitchFamily="2" charset="-78"/>
              </a:rPr>
              <a:t>feature</a:t>
            </a:r>
            <a:r>
              <a:rPr lang="fa-IR" altLang="en-US" sz="2400">
                <a:cs typeface="B Lotus" panose="00000400000000000000" pitchFamily="2" charset="-78"/>
              </a:rPr>
              <a:t> </a:t>
            </a:r>
            <a:r>
              <a:rPr lang="en-US" altLang="en-US" sz="1800">
                <a:cs typeface="B Lotus" panose="00000400000000000000" pitchFamily="2" charset="-78"/>
              </a:rPr>
              <a:t>datasets</a:t>
            </a:r>
            <a:r>
              <a:rPr lang="fa-IR" altLang="en-US" sz="2400">
                <a:cs typeface="B Lotus" panose="00000400000000000000" pitchFamily="2" charset="-78"/>
              </a:rPr>
              <a:t> وجود داشته باشد.</a:t>
            </a:r>
            <a:endParaRPr lang="en-US" altLang="en-US" sz="2400">
              <a:cs typeface="B Lotus" panose="00000400000000000000" pitchFamily="2" charset="-78"/>
            </a:endParaRPr>
          </a:p>
        </p:txBody>
      </p:sp>
      <p:grpSp>
        <p:nvGrpSpPr>
          <p:cNvPr id="19467" name="Group 11"/>
          <p:cNvGrpSpPr>
            <a:grpSpLocks/>
          </p:cNvGrpSpPr>
          <p:nvPr/>
        </p:nvGrpSpPr>
        <p:grpSpPr bwMode="auto">
          <a:xfrm>
            <a:off x="304800" y="1371600"/>
            <a:ext cx="3886200" cy="4616450"/>
            <a:chOff x="192" y="864"/>
            <a:chExt cx="2448" cy="2908"/>
          </a:xfrm>
        </p:grpSpPr>
        <p:pic>
          <p:nvPicPr>
            <p:cNvPr id="19460" name="Picture 4" descr="featureclass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 y="864"/>
              <a:ext cx="2406" cy="26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9464" name="Text Box 8"/>
            <p:cNvSpPr txBox="1">
              <a:spLocks noChangeArrowheads="1"/>
            </p:cNvSpPr>
            <p:nvPr/>
          </p:nvSpPr>
          <p:spPr bwMode="auto">
            <a:xfrm>
              <a:off x="1728" y="912"/>
              <a:ext cx="43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a-IR" altLang="en-US">
                  <a:cs typeface="B Lotus" panose="00000400000000000000" pitchFamily="2" charset="-78"/>
                </a:rPr>
                <a:t>نقطه</a:t>
              </a:r>
              <a:r>
                <a:rPr lang="fa-IR" altLang="en-US">
                  <a:cs typeface="Arial" panose="020B0604020202020204" pitchFamily="34" charset="0"/>
                </a:rPr>
                <a:t>‌</a:t>
              </a:r>
              <a:r>
                <a:rPr lang="fa-IR" altLang="en-US">
                  <a:cs typeface="B Lotus" panose="00000400000000000000" pitchFamily="2" charset="-78"/>
                </a:rPr>
                <a:t>اي</a:t>
              </a:r>
              <a:endParaRPr lang="en-US" altLang="en-US">
                <a:cs typeface="B Lotus" panose="00000400000000000000" pitchFamily="2" charset="-78"/>
              </a:endParaRPr>
            </a:p>
          </p:txBody>
        </p:sp>
        <p:sp>
          <p:nvSpPr>
            <p:cNvPr id="19465" name="Text Box 9"/>
            <p:cNvSpPr txBox="1">
              <a:spLocks noChangeArrowheads="1"/>
            </p:cNvSpPr>
            <p:nvPr/>
          </p:nvSpPr>
          <p:spPr bwMode="auto">
            <a:xfrm>
              <a:off x="1824" y="3216"/>
              <a:ext cx="81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cs typeface="B Lotus" panose="00000400000000000000" pitchFamily="2" charset="-78"/>
                </a:rPr>
                <a:t>annotation</a:t>
              </a:r>
            </a:p>
          </p:txBody>
        </p:sp>
        <p:sp>
          <p:nvSpPr>
            <p:cNvPr id="19466" name="Rectangle 10"/>
            <p:cNvSpPr>
              <a:spLocks noChangeArrowheads="1"/>
            </p:cNvSpPr>
            <p:nvPr/>
          </p:nvSpPr>
          <p:spPr bwMode="auto">
            <a:xfrm>
              <a:off x="576" y="3541"/>
              <a:ext cx="417"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a-IR" altLang="en-US">
                  <a:cs typeface="B Lotus" panose="00000400000000000000" pitchFamily="2" charset="-78"/>
                </a:rPr>
                <a:t>پليگون</a:t>
              </a:r>
              <a:endParaRPr lang="en-US" altLang="en-US">
                <a:cs typeface="B Lotus" panose="00000400000000000000" pitchFamily="2" charset="-78"/>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US" altLang="en-US"/>
              <a:t>Feature Dataset</a:t>
            </a:r>
          </a:p>
        </p:txBody>
      </p:sp>
      <p:sp>
        <p:nvSpPr>
          <p:cNvPr id="21507" name="Rectangle 3"/>
          <p:cNvSpPr>
            <a:spLocks noGrp="1" noChangeArrowheads="1"/>
          </p:cNvSpPr>
          <p:nvPr>
            <p:ph type="body" sz="half" idx="1"/>
          </p:nvPr>
        </p:nvSpPr>
        <p:spPr>
          <a:xfrm>
            <a:off x="4343400" y="1447800"/>
            <a:ext cx="4800600" cy="4525963"/>
          </a:xfrm>
        </p:spPr>
        <p:txBody>
          <a:bodyPr/>
          <a:lstStyle/>
          <a:p>
            <a:pPr algn="just" rtl="1"/>
            <a:r>
              <a:rPr lang="fa-IR" altLang="en-US" sz="2800">
                <a:cs typeface="B Lotus" panose="00000400000000000000" pitchFamily="2" charset="-78"/>
              </a:rPr>
              <a:t>يك </a:t>
            </a:r>
            <a:r>
              <a:rPr lang="en-US" altLang="en-US" sz="2800">
                <a:cs typeface="B Lotus" panose="00000400000000000000" pitchFamily="2" charset="-78"/>
              </a:rPr>
              <a:t>feature dataset </a:t>
            </a:r>
            <a:r>
              <a:rPr lang="fa-IR" altLang="en-US" sz="2800">
                <a:cs typeface="B Lotus" panose="00000400000000000000" pitchFamily="2" charset="-78"/>
              </a:rPr>
              <a:t> از </a:t>
            </a:r>
            <a:r>
              <a:rPr lang="en-US" altLang="en-US" sz="2800">
                <a:cs typeface="B Lotus" panose="00000400000000000000" pitchFamily="2" charset="-78"/>
              </a:rPr>
              <a:t>feature classes </a:t>
            </a:r>
            <a:r>
              <a:rPr lang="fa-IR" altLang="en-US" sz="2800">
                <a:cs typeface="B Lotus" panose="00000400000000000000" pitchFamily="2" charset="-78"/>
              </a:rPr>
              <a:t>هايي تشكيل شده است كه با هم در يك گروه قرار گرفته اند. بنابراين روابط توپولوژيكي مشتركي دارند. همه ي </a:t>
            </a:r>
            <a:r>
              <a:rPr lang="en-US" altLang="en-US" sz="2800">
                <a:cs typeface="B Lotus" panose="00000400000000000000" pitchFamily="2" charset="-78"/>
              </a:rPr>
              <a:t>feature classes </a:t>
            </a:r>
            <a:r>
              <a:rPr lang="fa-IR" altLang="en-US" sz="2800">
                <a:cs typeface="B Lotus" panose="00000400000000000000" pitchFamily="2" charset="-78"/>
              </a:rPr>
              <a:t> هاي موجود در يك </a:t>
            </a:r>
            <a:r>
              <a:rPr lang="en-US" altLang="en-US" sz="2800">
                <a:cs typeface="B Lotus" panose="00000400000000000000" pitchFamily="2" charset="-78"/>
              </a:rPr>
              <a:t>feature dataset </a:t>
            </a:r>
            <a:r>
              <a:rPr lang="fa-IR" altLang="en-US" sz="2800">
                <a:cs typeface="B Lotus" panose="00000400000000000000" pitchFamily="2" charset="-78"/>
              </a:rPr>
              <a:t> بايد سيستم مختصات يكسان داشته باشند و </a:t>
            </a:r>
            <a:r>
              <a:rPr lang="en-US" altLang="en-US" sz="2800">
                <a:cs typeface="B Lotus" panose="00000400000000000000" pitchFamily="2" charset="-78"/>
              </a:rPr>
              <a:t>feature</a:t>
            </a:r>
            <a:r>
              <a:rPr lang="fa-IR" altLang="en-US" sz="2800">
                <a:cs typeface="B Lotus" panose="00000400000000000000" pitchFamily="2" charset="-78"/>
              </a:rPr>
              <a:t> هاي انها نيز از يك منطقه جغرافيايي مشترك باشد.</a:t>
            </a:r>
          </a:p>
          <a:p>
            <a:pPr algn="r" rtl="1"/>
            <a:endParaRPr lang="en-US" altLang="en-US" sz="2600">
              <a:cs typeface="B Lotus" panose="00000400000000000000" pitchFamily="2" charset="-78"/>
            </a:endParaRPr>
          </a:p>
        </p:txBody>
      </p:sp>
      <p:pic>
        <p:nvPicPr>
          <p:cNvPr id="21508" name="Picture 4" descr="fdataset1"/>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762000" y="2514600"/>
            <a:ext cx="2928938" cy="2159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en-US" altLang="en-US"/>
              <a:t>Geodatabase Tables</a:t>
            </a:r>
          </a:p>
        </p:txBody>
      </p:sp>
      <p:sp>
        <p:nvSpPr>
          <p:cNvPr id="25603" name="Rectangle 3"/>
          <p:cNvSpPr>
            <a:spLocks noGrp="1" noChangeArrowheads="1"/>
          </p:cNvSpPr>
          <p:nvPr>
            <p:ph type="body" idx="1"/>
          </p:nvPr>
        </p:nvSpPr>
        <p:spPr/>
        <p:txBody>
          <a:bodyPr/>
          <a:lstStyle/>
          <a:p>
            <a:pPr algn="justLow" rtl="1"/>
            <a:r>
              <a:rPr lang="fa-IR" altLang="en-US">
                <a:cs typeface="Arial" panose="020B0604020202020204" pitchFamily="34" charset="0"/>
              </a:rPr>
              <a:t> </a:t>
            </a:r>
            <a:r>
              <a:rPr lang="fa-IR" altLang="en-US">
                <a:cs typeface="B Lotus" panose="00000400000000000000" pitchFamily="2" charset="-78"/>
              </a:rPr>
              <a:t>يك </a:t>
            </a:r>
            <a:r>
              <a:rPr lang="en-US" altLang="en-US">
                <a:cs typeface="B Lotus" panose="00000400000000000000" pitchFamily="2" charset="-78"/>
              </a:rPr>
              <a:t>geodatabase</a:t>
            </a:r>
            <a:r>
              <a:rPr lang="fa-IR" altLang="en-US">
                <a:cs typeface="B Lotus" panose="00000400000000000000" pitchFamily="2" charset="-78"/>
              </a:rPr>
              <a:t> كاملا از جدول</a:t>
            </a:r>
            <a:r>
              <a:rPr lang="fa-IR" altLang="en-US">
                <a:cs typeface="Arial" panose="020B0604020202020204" pitchFamily="34" charset="0"/>
              </a:rPr>
              <a:t>‌</a:t>
            </a:r>
            <a:r>
              <a:rPr lang="fa-IR" altLang="en-US">
                <a:cs typeface="B Lotus" panose="00000400000000000000" pitchFamily="2" charset="-78"/>
              </a:rPr>
              <a:t>هايي تشكيل شده است كه در موقع كاركردن بيشتر اين جداول پنهان هستند.</a:t>
            </a:r>
          </a:p>
          <a:p>
            <a:pPr algn="justLow" rtl="1">
              <a:buFontTx/>
              <a:buNone/>
            </a:pPr>
            <a:endParaRPr lang="fa-IR" altLang="en-US">
              <a:cs typeface="B Lotus" panose="00000400000000000000" pitchFamily="2" charset="-78"/>
            </a:endParaRPr>
          </a:p>
          <a:p>
            <a:pPr algn="justLow" rtl="1"/>
            <a:r>
              <a:rPr lang="fa-IR" altLang="en-US">
                <a:cs typeface="B Lotus" panose="00000400000000000000" pitchFamily="2" charset="-78"/>
              </a:rPr>
              <a:t>ارتباط متقابل با اين جداول بوسيله نرم</a:t>
            </a:r>
            <a:r>
              <a:rPr lang="fa-IR" altLang="en-US">
                <a:cs typeface="Arial" panose="020B0604020202020204" pitchFamily="34" charset="0"/>
              </a:rPr>
              <a:t>‌</a:t>
            </a:r>
            <a:r>
              <a:rPr lang="fa-IR" altLang="en-US">
                <a:cs typeface="B Lotus" panose="00000400000000000000" pitchFamily="2" charset="-78"/>
              </a:rPr>
              <a:t>افزار مديريت مي شود.</a:t>
            </a:r>
          </a:p>
          <a:p>
            <a:pPr algn="justLow" rtl="1">
              <a:buFontTx/>
              <a:buNone/>
            </a:pPr>
            <a:endParaRPr lang="fa-IR" altLang="en-US">
              <a:cs typeface="B Lotus" panose="00000400000000000000" pitchFamily="2" charset="-78"/>
            </a:endParaRPr>
          </a:p>
          <a:p>
            <a:pPr algn="justLow" rtl="1"/>
            <a:r>
              <a:rPr lang="fa-IR" altLang="en-US">
                <a:cs typeface="B Lotus" panose="00000400000000000000" pitchFamily="2" charset="-78"/>
              </a:rPr>
              <a:t>فقط دو نوع از جداول به طور مستقيم در ارتباط با ما هستند كه عبارتند از: </a:t>
            </a:r>
            <a:r>
              <a:rPr lang="fa-IR" altLang="en-US" b="1">
                <a:cs typeface="B Lotus" panose="00000400000000000000" pitchFamily="2" charset="-78"/>
              </a:rPr>
              <a:t>جداول</a:t>
            </a:r>
            <a:r>
              <a:rPr lang="en-US" altLang="en-US" b="1">
                <a:cs typeface="B Lotus" panose="00000400000000000000" pitchFamily="2" charset="-78"/>
              </a:rPr>
              <a:t> </a:t>
            </a:r>
            <a:r>
              <a:rPr lang="en-US" altLang="en-US">
                <a:cs typeface="B Lotus" panose="00000400000000000000" pitchFamily="2" charset="-78"/>
              </a:rPr>
              <a:t>feature class </a:t>
            </a:r>
            <a:r>
              <a:rPr lang="fa-IR" altLang="en-US">
                <a:cs typeface="B Lotus" panose="00000400000000000000" pitchFamily="2" charset="-78"/>
              </a:rPr>
              <a:t>و </a:t>
            </a:r>
            <a:r>
              <a:rPr lang="fa-IR" altLang="en-US" b="1">
                <a:cs typeface="B Lotus" panose="00000400000000000000" pitchFamily="2" charset="-78"/>
              </a:rPr>
              <a:t>جداول خصيصه</a:t>
            </a:r>
            <a:r>
              <a:rPr lang="fa-IR" altLang="en-US" b="1">
                <a:cs typeface="Arial" panose="020B0604020202020204" pitchFamily="34" charset="0"/>
              </a:rPr>
              <a:t>‌</a:t>
            </a:r>
            <a:r>
              <a:rPr lang="fa-IR" altLang="en-US" b="1">
                <a:cs typeface="B Lotus" panose="00000400000000000000" pitchFamily="2" charset="-78"/>
              </a:rPr>
              <a:t>هاي</a:t>
            </a:r>
            <a:r>
              <a:rPr lang="fa-IR" altLang="en-US">
                <a:cs typeface="B Lotus" panose="00000400000000000000" pitchFamily="2" charset="-78"/>
              </a:rPr>
              <a:t> </a:t>
            </a:r>
            <a:r>
              <a:rPr lang="fa-IR" altLang="en-US" b="1">
                <a:cs typeface="B Lotus" panose="00000400000000000000" pitchFamily="2" charset="-78"/>
              </a:rPr>
              <a:t>داده</a:t>
            </a:r>
            <a:r>
              <a:rPr lang="fa-IR" altLang="en-US" b="1">
                <a:cs typeface="Arial" panose="020B0604020202020204" pitchFamily="34" charset="0"/>
              </a:rPr>
              <a:t>‌</a:t>
            </a:r>
            <a:r>
              <a:rPr lang="fa-IR" altLang="en-US" b="1">
                <a:cs typeface="B Lotus" panose="00000400000000000000" pitchFamily="2" charset="-78"/>
              </a:rPr>
              <a:t>هاي غير مكاني.</a:t>
            </a:r>
          </a:p>
          <a:p>
            <a:pPr algn="r" rtl="1">
              <a:buFontTx/>
              <a:buNone/>
            </a:pPr>
            <a:endParaRPr lang="fa-IR" altLang="en-US">
              <a:cs typeface="B Lotus" panose="00000400000000000000" pitchFamily="2" charset="-78"/>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r>
              <a:rPr lang="en-US" altLang="en-US"/>
              <a:t>Geodatabase Tables</a:t>
            </a:r>
          </a:p>
        </p:txBody>
      </p:sp>
      <p:sp>
        <p:nvSpPr>
          <p:cNvPr id="26627" name="Rectangle 3"/>
          <p:cNvSpPr>
            <a:spLocks noGrp="1" noChangeArrowheads="1"/>
          </p:cNvSpPr>
          <p:nvPr>
            <p:ph type="body" sz="half" idx="1"/>
          </p:nvPr>
        </p:nvSpPr>
        <p:spPr>
          <a:xfrm>
            <a:off x="4876800" y="1524000"/>
            <a:ext cx="4038600" cy="4525963"/>
          </a:xfrm>
        </p:spPr>
        <p:txBody>
          <a:bodyPr/>
          <a:lstStyle/>
          <a:p>
            <a:pPr algn="justLow" rtl="1"/>
            <a:r>
              <a:rPr lang="fa-IR" altLang="en-US" sz="2400">
                <a:cs typeface="B Lotus" panose="00000400000000000000" pitchFamily="2" charset="-78"/>
              </a:rPr>
              <a:t>جداول به طور معمول از سطر و ستونها تشكيل شده اند.</a:t>
            </a:r>
          </a:p>
          <a:p>
            <a:pPr algn="justLow" rtl="1"/>
            <a:endParaRPr lang="fa-IR" altLang="en-US" sz="2400">
              <a:cs typeface="B Lotus" panose="00000400000000000000" pitchFamily="2" charset="-78"/>
            </a:endParaRPr>
          </a:p>
          <a:p>
            <a:pPr algn="justLow" rtl="1"/>
            <a:r>
              <a:rPr lang="fa-IR" altLang="en-US" sz="2400">
                <a:cs typeface="B Lotus" panose="00000400000000000000" pitchFamily="2" charset="-78"/>
              </a:rPr>
              <a:t>جداول </a:t>
            </a:r>
            <a:r>
              <a:rPr lang="en-US" altLang="en-US" sz="2400">
                <a:cs typeface="B Lotus" panose="00000400000000000000" pitchFamily="2" charset="-78"/>
              </a:rPr>
              <a:t>Feature class </a:t>
            </a:r>
            <a:r>
              <a:rPr lang="fa-IR" altLang="en-US" sz="2400">
                <a:cs typeface="B Lotus" panose="00000400000000000000" pitchFamily="2" charset="-78"/>
              </a:rPr>
              <a:t>ها يك يا چند ستون دارند كه ژئومتري </a:t>
            </a:r>
            <a:r>
              <a:rPr lang="en-US" altLang="en-US" sz="2400">
                <a:cs typeface="B Lotus" panose="00000400000000000000" pitchFamily="2" charset="-78"/>
              </a:rPr>
              <a:t>feature</a:t>
            </a:r>
            <a:r>
              <a:rPr lang="fa-IR" altLang="en-US" sz="2400">
                <a:cs typeface="B Lotus" panose="00000400000000000000" pitchFamily="2" charset="-78"/>
              </a:rPr>
              <a:t> ها در آنها ذخيره شده است.</a:t>
            </a:r>
          </a:p>
          <a:p>
            <a:pPr algn="justLow" rtl="1"/>
            <a:endParaRPr lang="fa-IR" altLang="en-US" sz="2400">
              <a:cs typeface="B Lotus" panose="00000400000000000000" pitchFamily="2" charset="-78"/>
            </a:endParaRPr>
          </a:p>
          <a:p>
            <a:pPr algn="justLow" rtl="1"/>
            <a:r>
              <a:rPr lang="fa-IR" altLang="en-US" sz="2400">
                <a:cs typeface="B Lotus" panose="00000400000000000000" pitchFamily="2" charset="-78"/>
              </a:rPr>
              <a:t>جداول داده</a:t>
            </a:r>
            <a:r>
              <a:rPr lang="fa-IR" altLang="en-US" sz="2400">
                <a:cs typeface="Arial" panose="020B0604020202020204" pitchFamily="34" charset="0"/>
              </a:rPr>
              <a:t>‌</a:t>
            </a:r>
            <a:r>
              <a:rPr lang="fa-IR" altLang="en-US" sz="2400">
                <a:cs typeface="B Lotus" panose="00000400000000000000" pitchFamily="2" charset="-78"/>
              </a:rPr>
              <a:t>هاي غيرمكاني شامل ويژگي</a:t>
            </a:r>
            <a:r>
              <a:rPr lang="fa-IR" altLang="en-US" sz="2400">
                <a:cs typeface="Arial" panose="020B0604020202020204" pitchFamily="34" charset="0"/>
              </a:rPr>
              <a:t>‌</a:t>
            </a:r>
            <a:r>
              <a:rPr lang="fa-IR" altLang="en-US" sz="2400">
                <a:cs typeface="B Lotus" panose="00000400000000000000" pitchFamily="2" charset="-78"/>
              </a:rPr>
              <a:t>هاي داده</a:t>
            </a:r>
            <a:r>
              <a:rPr lang="fa-IR" altLang="en-US" sz="2400">
                <a:cs typeface="Arial" panose="020B0604020202020204" pitchFamily="34" charset="0"/>
              </a:rPr>
              <a:t>‌</a:t>
            </a:r>
            <a:r>
              <a:rPr lang="fa-IR" altLang="en-US" sz="2400">
                <a:cs typeface="B Lotus" panose="00000400000000000000" pitchFamily="2" charset="-78"/>
              </a:rPr>
              <a:t>ها هستند  و ژئومتري آنها را شامل نمي شوند.</a:t>
            </a:r>
            <a:endParaRPr lang="en-US" altLang="en-US" sz="2400">
              <a:cs typeface="B Lotus" panose="00000400000000000000" pitchFamily="2" charset="-78"/>
            </a:endParaRPr>
          </a:p>
          <a:p>
            <a:endParaRPr lang="en-US" altLang="en-US" sz="2400">
              <a:cs typeface="B Lotus" panose="00000400000000000000" pitchFamily="2" charset="-78"/>
            </a:endParaRPr>
          </a:p>
        </p:txBody>
      </p:sp>
      <p:graphicFrame>
        <p:nvGraphicFramePr>
          <p:cNvPr id="26628" name="Object 4"/>
          <p:cNvGraphicFramePr>
            <a:graphicFrameLocks noGrp="1" noChangeAspect="1"/>
          </p:cNvGraphicFramePr>
          <p:nvPr>
            <p:ph sz="quarter" idx="2"/>
          </p:nvPr>
        </p:nvGraphicFramePr>
        <p:xfrm>
          <a:off x="466725" y="4572000"/>
          <a:ext cx="3190875" cy="1295400"/>
        </p:xfrm>
        <a:graphic>
          <a:graphicData uri="http://schemas.openxmlformats.org/presentationml/2006/ole">
            <mc:AlternateContent xmlns:mc="http://schemas.openxmlformats.org/markup-compatibility/2006">
              <mc:Choice xmlns:v="urn:schemas-microsoft-com:vml" Requires="v">
                <p:oleObj spid="_x0000_s26635" name="Photo Editor Photo" r:id="rId4" imgW="3191320" imgH="1295238" progId="MSPhotoEd.3">
                  <p:embed/>
                </p:oleObj>
              </mc:Choice>
              <mc:Fallback>
                <p:oleObj name="Photo Editor Photo" r:id="rId4" imgW="3191320" imgH="1295238" progId="MSPhotoEd.3">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6725" y="4572000"/>
                        <a:ext cx="3190875" cy="129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26630" name="Object 6"/>
          <p:cNvGraphicFramePr>
            <a:graphicFrameLocks noGrp="1" noChangeAspect="1"/>
          </p:cNvGraphicFramePr>
          <p:nvPr>
            <p:ph sz="quarter" idx="3"/>
          </p:nvPr>
        </p:nvGraphicFramePr>
        <p:xfrm>
          <a:off x="381000" y="2743200"/>
          <a:ext cx="4038600" cy="1181100"/>
        </p:xfrm>
        <a:graphic>
          <a:graphicData uri="http://schemas.openxmlformats.org/presentationml/2006/ole">
            <mc:AlternateContent xmlns:mc="http://schemas.openxmlformats.org/markup-compatibility/2006">
              <mc:Choice xmlns:v="urn:schemas-microsoft-com:vml" Requires="v">
                <p:oleObj spid="_x0000_s26636" name="Photo Editor Photo" r:id="rId6" imgW="4495238" imgH="1314286" progId="MSPhotoEd.3">
                  <p:embed/>
                </p:oleObj>
              </mc:Choice>
              <mc:Fallback>
                <p:oleObj name="Photo Editor Photo" r:id="rId6" imgW="4495238" imgH="1314286" progId="MSPhotoEd.3">
                  <p:embed/>
                  <p:pic>
                    <p:nvPicPr>
                      <p:cNvPr id="0" name="Object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1000" y="2743200"/>
                        <a:ext cx="4038600" cy="1181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6632" name="Rectangle 8"/>
          <p:cNvSpPr>
            <a:spLocks noChangeArrowheads="1"/>
          </p:cNvSpPr>
          <p:nvPr/>
        </p:nvSpPr>
        <p:spPr bwMode="auto">
          <a:xfrm>
            <a:off x="990600" y="2590800"/>
            <a:ext cx="838200" cy="1447800"/>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3</Template>
  <TotalTime>0</TotalTime>
  <Words>939</Words>
  <Application>Microsoft Office PowerPoint</Application>
  <PresentationFormat>On-screen Show (4:3)</PresentationFormat>
  <Paragraphs>109</Paragraphs>
  <Slides>14</Slides>
  <Notes>9</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14</vt:i4>
      </vt:variant>
    </vt:vector>
  </HeadingPairs>
  <TitlesOfParts>
    <vt:vector size="16" baseType="lpstr">
      <vt:lpstr>Default Design</vt:lpstr>
      <vt:lpstr>Photo Editor Photo</vt:lpstr>
      <vt:lpstr>بنام خدا</vt:lpstr>
      <vt:lpstr>(پايگاه داده مكاني) Geodatabase تعريف </vt:lpstr>
      <vt:lpstr>Advantages of a Geodatabase</vt:lpstr>
      <vt:lpstr>Geodatabase انواع </vt:lpstr>
      <vt:lpstr>Personal Geodatabase</vt:lpstr>
      <vt:lpstr>Multiuser geodatabases</vt:lpstr>
      <vt:lpstr>GeoDatabase مقايسه</vt:lpstr>
      <vt:lpstr>Scalable Functionality</vt:lpstr>
      <vt:lpstr>Geodatabase ساختار</vt:lpstr>
      <vt:lpstr>Geodatabase ساختار</vt:lpstr>
      <vt:lpstr>Feature Classes</vt:lpstr>
      <vt:lpstr>Feature Dataset</vt:lpstr>
      <vt:lpstr>Geodatabase Tables</vt:lpstr>
      <vt:lpstr>Geodatabase Tables</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Geodatabases</dc:title>
  <dc:creator>dj gh</dc:creator>
  <cp:lastModifiedBy>Windows User</cp:lastModifiedBy>
  <cp:revision>2</cp:revision>
  <dcterms:created xsi:type="dcterms:W3CDTF">2016-09-19T06:06:17Z</dcterms:created>
  <dcterms:modified xsi:type="dcterms:W3CDTF">2020-05-09T02:04:50Z</dcterms:modified>
</cp:coreProperties>
</file>