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88870" autoAdjust="0"/>
  </p:normalViewPr>
  <p:slideViewPr>
    <p:cSldViewPr>
      <p:cViewPr varScale="1">
        <p:scale>
          <a:sx n="65" d="100"/>
          <a:sy n="65" d="100"/>
        </p:scale>
        <p:origin x="-1536" y="-102"/>
      </p:cViewPr>
      <p:guideLst>
        <p:guide orient="horz" pos="2160"/>
        <p:guide pos="2880"/>
      </p:guideLst>
    </p:cSldViewPr>
  </p:slideViewPr>
  <p:notesTextViewPr>
    <p:cViewPr>
      <p:scale>
        <a:sx n="1" d="1"/>
        <a:sy n="1" d="1"/>
      </p:scale>
      <p:origin x="0" y="0"/>
    </p:cViewPr>
  </p:notesTextViewPr>
  <p:sorterViewPr>
    <p:cViewPr>
      <p:scale>
        <a:sx n="100" d="100"/>
        <a:sy n="100" d="100"/>
      </p:scale>
      <p:origin x="0" y="30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E8C8E27-BF22-4DB0-BD9F-3D45280D0774}" type="datetimeFigureOut">
              <a:rPr lang="fa-IR" smtClean="0"/>
              <a:t>17/09/1441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9C10A0C9-901F-4586-8EE5-92F2AE573352}" type="slidenum">
              <a:rPr lang="fa-IR" smtClean="0"/>
              <a:t>‹#›</a:t>
            </a:fld>
            <a:endParaRPr lang="fa-IR"/>
          </a:p>
        </p:txBody>
      </p:sp>
    </p:spTree>
    <p:extLst>
      <p:ext uri="{BB962C8B-B14F-4D97-AF65-F5344CB8AC3E}">
        <p14:creationId xmlns:p14="http://schemas.microsoft.com/office/powerpoint/2010/main" val="172346930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4C14EB78-C114-4BF5-9A91-F135811C9109}" type="datetimeFigureOut">
              <a:rPr lang="fa-IR" smtClean="0"/>
              <a:t>17/09/1441</a:t>
            </a:fld>
            <a:endParaRPr lang="fa-IR"/>
          </a:p>
        </p:txBody>
      </p:sp>
      <p:sp>
        <p:nvSpPr>
          <p:cNvPr id="5" name="Footer Placeholder 4"/>
          <p:cNvSpPr>
            <a:spLocks noGrp="1"/>
          </p:cNvSpPr>
          <p:nvPr>
            <p:ph type="ftr" sz="quarter" idx="11"/>
          </p:nvPr>
        </p:nvSpPr>
        <p:spPr/>
        <p:txBody>
          <a:bodyPr/>
          <a:lstStyle/>
          <a:p>
            <a:endParaRPr lang="fa-IR"/>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FEFB5F37-AC91-4461-8A55-4BC7EE4986F6}" type="slidenum">
              <a:rPr lang="fa-IR" smtClean="0"/>
              <a:t>‹#›</a:t>
            </a:fld>
            <a:endParaRPr lang="fa-IR"/>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14EB78-C114-4BF5-9A91-F135811C9109}" type="datetimeFigureOut">
              <a:rPr lang="fa-IR" smtClean="0"/>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EFB5F37-AC91-4461-8A55-4BC7EE4986F6}"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4C14EB78-C114-4BF5-9A91-F135811C9109}" type="datetimeFigureOut">
              <a:rPr lang="fa-IR" smtClean="0"/>
              <a:t>17/09/1441</a:t>
            </a:fld>
            <a:endParaRPr lang="fa-IR"/>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EFB5F37-AC91-4461-8A55-4BC7EE4986F6}" type="slidenum">
              <a:rPr lang="fa-IR" smtClean="0"/>
              <a:t>‹#›</a:t>
            </a:fld>
            <a:endParaRPr lang="fa-IR"/>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C14EB78-C114-4BF5-9A91-F135811C9109}" type="datetimeFigureOut">
              <a:rPr lang="fa-IR" smtClean="0"/>
              <a:t>17/09/1441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EFB5F37-AC91-4461-8A55-4BC7EE4986F6}"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C14EB78-C114-4BF5-9A91-F135811C9109}" type="datetimeFigureOut">
              <a:rPr lang="fa-IR" smtClean="0"/>
              <a:t>17/09/1441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FEFB5F37-AC91-4461-8A55-4BC7EE4986F6}"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C14EB78-C114-4BF5-9A91-F135811C9109}" type="datetimeFigureOut">
              <a:rPr lang="fa-IR" smtClean="0"/>
              <a:t>17/09/1441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FEFB5F37-AC91-4461-8A55-4BC7EE4986F6}"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4C14EB78-C114-4BF5-9A91-F135811C9109}" type="datetimeFigureOut">
              <a:rPr lang="fa-IR" smtClean="0"/>
              <a:t>17/09/1441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FEFB5F37-AC91-4461-8A55-4BC7EE4986F6}"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C14EB78-C114-4BF5-9A91-F135811C9109}" type="datetimeFigureOut">
              <a:rPr lang="fa-IR" smtClean="0"/>
              <a:t>17/09/1441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EFB5F37-AC91-4461-8A55-4BC7EE4986F6}" type="slidenum">
              <a:rPr lang="fa-IR" smtClean="0"/>
              <a:t>‹#›</a:t>
            </a:fld>
            <a:endParaRPr lang="fa-IR"/>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4C14EB78-C114-4BF5-9A91-F135811C9109}" type="datetimeFigureOut">
              <a:rPr lang="fa-IR" smtClean="0"/>
              <a:t>17/09/1441</a:t>
            </a:fld>
            <a:endParaRPr lang="fa-IR"/>
          </a:p>
        </p:txBody>
      </p:sp>
      <p:sp>
        <p:nvSpPr>
          <p:cNvPr id="7" name="Slide Number Placeholder 6"/>
          <p:cNvSpPr>
            <a:spLocks noGrp="1"/>
          </p:cNvSpPr>
          <p:nvPr>
            <p:ph type="sldNum" sz="quarter" idx="12"/>
          </p:nvPr>
        </p:nvSpPr>
        <p:spPr/>
        <p:txBody>
          <a:bodyPr/>
          <a:lstStyle/>
          <a:p>
            <a:fld id="{FEFB5F37-AC91-4461-8A55-4BC7EE4986F6}" type="slidenum">
              <a:rPr lang="fa-IR" smtClean="0"/>
              <a:t>‹#›</a:t>
            </a:fld>
            <a:endParaRPr lang="fa-IR"/>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fa-IR"/>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14EB78-C114-4BF5-9A91-F135811C9109}" type="datetimeFigureOut">
              <a:rPr lang="fa-IR" smtClean="0"/>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EFB5F37-AC91-4461-8A55-4BC7EE4986F6}"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14EB78-C114-4BF5-9A91-F135811C9109}" type="datetimeFigureOut">
              <a:rPr lang="fa-IR" smtClean="0"/>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EFB5F37-AC91-4461-8A55-4BC7EE4986F6}"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4C14EB78-C114-4BF5-9A91-F135811C9109}" type="datetimeFigureOut">
              <a:rPr lang="fa-IR" smtClean="0"/>
              <a:t>17/09/1441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fa-I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FEFB5F37-AC91-4461-8A55-4BC7EE4986F6}" type="slidenum">
              <a:rPr lang="fa-IR" smtClean="0"/>
              <a:t>‹#›</a:t>
            </a:fld>
            <a:endParaRPr lang="fa-IR"/>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1"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r" defTabSz="914400" rtl="1"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r" defTabSz="914400" rtl="1"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r" defTabSz="914400" rtl="1"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r" defTabSz="914400" rtl="1"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r" defTabSz="914400" rtl="1"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r" defTabSz="914400" rtl="1"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r" defTabSz="914400" rtl="1"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r" defTabSz="914400" rtl="1"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r" defTabSz="914400" rtl="1"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6250706"/>
          </a:xfrm>
        </p:spPr>
        <p:txBody>
          <a:bodyPr>
            <a:normAutofit/>
          </a:bodyPr>
          <a:lstStyle/>
          <a:p>
            <a:r>
              <a:rPr lang="fa-IR" dirty="0" smtClean="0"/>
              <a:t>به نام خدا </a:t>
            </a:r>
            <a:br>
              <a:rPr lang="fa-IR" dirty="0" smtClean="0"/>
            </a:br>
            <a:r>
              <a:rPr lang="fa-IR" dirty="0" smtClean="0"/>
              <a:t/>
            </a:r>
            <a:br>
              <a:rPr lang="fa-IR" dirty="0" smtClean="0"/>
            </a:br>
            <a:r>
              <a:rPr lang="fa-IR" sz="2400" dirty="0" smtClean="0"/>
              <a:t>موضوع :پایداری شیروانی های خاکی</a:t>
            </a:r>
            <a:br>
              <a:rPr lang="fa-IR" sz="2400" dirty="0" smtClean="0"/>
            </a:br>
            <a:r>
              <a:rPr lang="fa-IR" sz="2400" dirty="0" smtClean="0"/>
              <a:t/>
            </a:r>
            <a:br>
              <a:rPr lang="fa-IR" sz="2400" dirty="0" smtClean="0"/>
            </a:br>
            <a:endParaRPr lang="fa-IR" sz="3200" dirty="0"/>
          </a:p>
        </p:txBody>
      </p:sp>
    </p:spTree>
    <p:extLst>
      <p:ext uri="{BB962C8B-B14F-4D97-AF65-F5344CB8AC3E}">
        <p14:creationId xmlns:p14="http://schemas.microsoft.com/office/powerpoint/2010/main" val="41586071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pPr algn="r"/>
            <a:r>
              <a:rPr lang="fa-IR" dirty="0" smtClean="0">
                <a:latin typeface="Times New Roman" pitchFamily="18" charset="0"/>
              </a:rPr>
              <a:t>مقدمه:</a:t>
            </a:r>
            <a:br>
              <a:rPr lang="fa-IR" dirty="0" smtClean="0">
                <a:latin typeface="Times New Roman" pitchFamily="18" charset="0"/>
              </a:rPr>
            </a:br>
            <a:r>
              <a:rPr lang="fa-IR" sz="2800" dirty="0" smtClean="0">
                <a:latin typeface="Times New Roman" pitchFamily="18" charset="0"/>
              </a:rPr>
              <a:t/>
            </a:r>
            <a:br>
              <a:rPr lang="fa-IR" sz="2800" dirty="0" smtClean="0">
                <a:latin typeface="Times New Roman" pitchFamily="18" charset="0"/>
              </a:rPr>
            </a:br>
            <a:r>
              <a:rPr lang="fa-IR" sz="2800" dirty="0" smtClean="0">
                <a:latin typeface="Times New Roman" pitchFamily="18" charset="0"/>
              </a:rPr>
              <a:t>اگر </a:t>
            </a:r>
            <a:r>
              <a:rPr lang="fa-IR" sz="2800" dirty="0">
                <a:latin typeface="Times New Roman" pitchFamily="18" charset="0"/>
              </a:rPr>
              <a:t>سطح زمين با راستاي افق زاويه‌اي غير از صفر بسازد، به اين سطح شيبدار شيرواني خاكي گفته مي‌شود. در شيرواني خاكي مؤلفه‌اي از وزن كه نيروي رانشي ناميده مي‌شود تمايل به حركت دادن تودة خاك بسمت پايين دارد. از طرفي مقاومت برشي خاك نيز نيروي مقاومي در برابر اين نيروي رانشي ايجاد مي‌كند. حال اگر نيروي رانشي آنقدر بزرگ باشد كه بتواند بر نيروي مقاوم غلبه كند، در آنصورت در شيرواني خاكي لغزش رخ داده و تودة خاك بسمت پايين حركت مي‌كند و شيرواني خاكي ناپايدار خواهد شد.</a:t>
            </a:r>
            <a:r>
              <a:rPr lang="en-US" sz="4000" dirty="0">
                <a:latin typeface="Times New Roman" pitchFamily="18" charset="0"/>
                <a:cs typeface="B Yagut" pitchFamily="2" charset="-78"/>
              </a:rPr>
              <a:t/>
            </a:r>
            <a:br>
              <a:rPr lang="en-US" sz="4000" dirty="0">
                <a:latin typeface="Times New Roman" pitchFamily="18" charset="0"/>
                <a:cs typeface="B Yagut" pitchFamily="2" charset="-78"/>
              </a:rPr>
            </a:br>
            <a:endParaRPr lang="fa-IR" sz="4000" dirty="0"/>
          </a:p>
        </p:txBody>
      </p:sp>
    </p:spTree>
    <p:extLst>
      <p:ext uri="{BB962C8B-B14F-4D97-AF65-F5344CB8AC3E}">
        <p14:creationId xmlns:p14="http://schemas.microsoft.com/office/powerpoint/2010/main" val="28165058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402834"/>
          </a:xfrm>
        </p:spPr>
        <p:txBody>
          <a:bodyPr>
            <a:normAutofit/>
          </a:bodyPr>
          <a:lstStyle/>
          <a:p>
            <a:pPr algn="r"/>
            <a:r>
              <a:rPr lang="fa-IR" sz="2800" dirty="0" smtClean="0"/>
              <a:t>لغزش شیروانی :</a:t>
            </a:r>
            <a:br>
              <a:rPr lang="fa-IR" sz="2800" dirty="0" smtClean="0"/>
            </a:br>
            <a:r>
              <a:rPr lang="fa-IR" sz="2800" dirty="0" smtClean="0"/>
              <a:t/>
            </a:r>
            <a:br>
              <a:rPr lang="fa-IR" sz="2800" dirty="0" smtClean="0"/>
            </a:br>
            <a:r>
              <a:rPr lang="fa-IR" sz="2800" dirty="0" smtClean="0"/>
              <a:t>لغزش شیروانی هنگامی اتفاق می افتد که نیروهای رانشی ناشی از وزن شیروانی بر نیروهای مقاوم ناشی از مقاومت برشی خاک در سطح لغزش غلبه نماید .</a:t>
            </a:r>
            <a:br>
              <a:rPr lang="fa-IR" sz="2800" dirty="0" smtClean="0"/>
            </a:br>
            <a:r>
              <a:rPr lang="fa-IR" sz="2800" dirty="0" smtClean="0"/>
              <a:t/>
            </a:r>
            <a:br>
              <a:rPr lang="fa-IR" sz="2800" dirty="0" smtClean="0"/>
            </a:br>
            <a:r>
              <a:rPr lang="fa-IR" sz="2800" dirty="0" smtClean="0"/>
              <a:t>انواع  جابه جایی های خاک را در شیروانی  ها را به سه گروه تقسیم کرد :</a:t>
            </a:r>
            <a:br>
              <a:rPr lang="fa-IR" sz="2800" dirty="0" smtClean="0"/>
            </a:br>
            <a:r>
              <a:rPr lang="fa-IR" sz="2800" dirty="0" smtClean="0"/>
              <a:t>الف ) لغزندگی با سطح گسیختگی منحنی (زمین لغزه دورانی)</a:t>
            </a:r>
            <a:br>
              <a:rPr lang="fa-IR" sz="2800" dirty="0" smtClean="0"/>
            </a:br>
            <a:r>
              <a:rPr lang="fa-IR" sz="2800" dirty="0" smtClean="0"/>
              <a:t>ب ) لغزندگی با سطح گسیختگی مستوی (زمین لغزه لغزشی) </a:t>
            </a:r>
            <a:br>
              <a:rPr lang="fa-IR" sz="2800" dirty="0" smtClean="0"/>
            </a:br>
            <a:r>
              <a:rPr lang="fa-IR" sz="2800" dirty="0" smtClean="0"/>
              <a:t>ج ) سیلان خاک های فوق اشباع (زمین لغزه سیلانی )</a:t>
            </a:r>
            <a:endParaRPr lang="fa-IR" sz="2800" dirty="0"/>
          </a:p>
        </p:txBody>
      </p:sp>
      <p:pic>
        <p:nvPicPr>
          <p:cNvPr id="3" name="Picture 7" descr="Pictu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332656"/>
            <a:ext cx="4127500" cy="2271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39445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490066"/>
          </a:xfrm>
        </p:spPr>
        <p:txBody>
          <a:bodyPr>
            <a:normAutofit fontScale="90000"/>
          </a:bodyPr>
          <a:lstStyle/>
          <a:p>
            <a:pPr algn="r"/>
            <a:r>
              <a:rPr lang="fa-IR" sz="2800" dirty="0" smtClean="0"/>
              <a:t>پایداری شیروانی:</a:t>
            </a:r>
            <a:endParaRPr lang="fa-IR" sz="2800" dirty="0"/>
          </a:p>
        </p:txBody>
      </p:sp>
      <p:sp>
        <p:nvSpPr>
          <p:cNvPr id="4" name="Content Placeholder 3"/>
          <p:cNvSpPr>
            <a:spLocks noGrp="1"/>
          </p:cNvSpPr>
          <p:nvPr>
            <p:ph idx="1"/>
          </p:nvPr>
        </p:nvSpPr>
        <p:spPr>
          <a:xfrm>
            <a:off x="467544" y="692696"/>
            <a:ext cx="8229600" cy="5793507"/>
          </a:xfrm>
        </p:spPr>
        <p:txBody>
          <a:bodyPr>
            <a:normAutofit fontScale="92500" lnSpcReduction="10000"/>
          </a:bodyPr>
          <a:lstStyle/>
          <a:p>
            <a:pPr marL="0" indent="0">
              <a:buNone/>
            </a:pPr>
            <a:r>
              <a:rPr lang="fa-IR" sz="3000" dirty="0" smtClean="0"/>
              <a:t>پایداری شیروانی خاکی به عوامل متعددی مانند لایه بندی خاک ،حرکت اب در خاک ، مقاومت برشی خاک و ... بستگی دارد .</a:t>
            </a:r>
          </a:p>
          <a:p>
            <a:pPr marL="0" indent="0">
              <a:buNone/>
            </a:pPr>
            <a:r>
              <a:rPr lang="fa-IR" sz="3000" dirty="0" smtClean="0"/>
              <a:t>برای بررسی پایداری در شیروانی های خاکی روش های مختلفی وجود دارد که عموما به روش تعادل حدی تحلیل می شود مطابق این روش سطحلغزش انتخاب و مقاومت برشی لازم برای مطالعه با لغزش در این سطح با مقاومت برشی موجود خاک مقایسه و ضریب اطمینان بدست می اید .</a:t>
            </a:r>
            <a:r>
              <a:rPr lang="fa-IR" sz="3000" dirty="0" smtClean="0">
                <a:cs typeface="+mj-cs"/>
              </a:rPr>
              <a:t> </a:t>
            </a:r>
          </a:p>
          <a:p>
            <a:pPr marL="0" indent="0">
              <a:buNone/>
            </a:pPr>
            <a:endParaRPr lang="fa-IR" sz="3000" dirty="0" smtClean="0">
              <a:cs typeface="+mj-cs"/>
            </a:endParaRPr>
          </a:p>
          <a:p>
            <a:pPr marL="0" indent="0">
              <a:buNone/>
            </a:pPr>
            <a:r>
              <a:rPr lang="fa-IR" sz="3000" dirty="0" smtClean="0">
                <a:cs typeface="+mj-cs"/>
              </a:rPr>
              <a:t>عواملی که در تحلیل تعدل حدی دخالت دارند عباراتد از :</a:t>
            </a:r>
          </a:p>
          <a:p>
            <a:pPr marL="0" indent="0">
              <a:buNone/>
            </a:pPr>
            <a:r>
              <a:rPr lang="fa-IR" sz="3000" dirty="0" smtClean="0">
                <a:cs typeface="+mj-cs"/>
              </a:rPr>
              <a:t>پارامتر های مقاومت برشی شامل ضریب چسبندگی و زاویه اصطکاک داخلی ،فشار اب حفره ای و ضریب اطمینان </a:t>
            </a:r>
          </a:p>
          <a:p>
            <a:pPr marL="0" indent="0">
              <a:buNone/>
            </a:pPr>
            <a:endParaRPr lang="fa-IR" sz="2000" dirty="0">
              <a:cs typeface="+mj-cs"/>
            </a:endParaRPr>
          </a:p>
        </p:txBody>
      </p:sp>
    </p:spTree>
    <p:extLst>
      <p:ext uri="{BB962C8B-B14F-4D97-AF65-F5344CB8AC3E}">
        <p14:creationId xmlns:p14="http://schemas.microsoft.com/office/powerpoint/2010/main" val="25199545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6250706"/>
          </a:xfrm>
        </p:spPr>
        <p:txBody>
          <a:bodyPr>
            <a:normAutofit/>
          </a:bodyPr>
          <a:lstStyle/>
          <a:p>
            <a:pPr algn="r"/>
            <a:r>
              <a:rPr lang="fa-IR" sz="2800" dirty="0" smtClean="0">
                <a:latin typeface="Times New Roman" pitchFamily="18" charset="0"/>
              </a:rPr>
              <a:t>پايداري </a:t>
            </a:r>
            <a:r>
              <a:rPr lang="fa-IR" sz="2800" dirty="0">
                <a:latin typeface="Times New Roman" pitchFamily="18" charset="0"/>
              </a:rPr>
              <a:t>شيرواني خاكي از ضرائب ايمني (ضريب اطمينان)  مربوط به آن استفاده مي‌شود </a:t>
            </a:r>
            <a:r>
              <a:rPr lang="fa-IR" sz="2800" dirty="0" smtClean="0">
                <a:latin typeface="Times New Roman" pitchFamily="18" charset="0"/>
              </a:rPr>
              <a:t>:</a:t>
            </a:r>
            <a:br>
              <a:rPr lang="fa-IR" sz="2800" dirty="0" smtClean="0">
                <a:latin typeface="Times New Roman" pitchFamily="18" charset="0"/>
              </a:rPr>
            </a:br>
            <a:r>
              <a:rPr lang="fa-IR" sz="2800" dirty="0" smtClean="0">
                <a:latin typeface="Times New Roman" pitchFamily="18" charset="0"/>
              </a:rPr>
              <a:t/>
            </a:r>
            <a:br>
              <a:rPr lang="fa-IR" sz="2800" dirty="0" smtClean="0">
                <a:latin typeface="Times New Roman" pitchFamily="18" charset="0"/>
              </a:rPr>
            </a:br>
            <a:r>
              <a:rPr lang="fa-IR" sz="2800" dirty="0" smtClean="0">
                <a:latin typeface="Times New Roman" pitchFamily="18" charset="0"/>
              </a:rPr>
              <a:t>ضريب </a:t>
            </a:r>
            <a:r>
              <a:rPr lang="fa-IR" sz="2800" dirty="0">
                <a:latin typeface="Times New Roman" pitchFamily="18" charset="0"/>
              </a:rPr>
              <a:t>اطمينان كلي (</a:t>
            </a:r>
            <a:r>
              <a:rPr lang="en-US" sz="2800" dirty="0" err="1">
                <a:latin typeface="Times New Roman" pitchFamily="18" charset="0"/>
              </a:rPr>
              <a:t>F</a:t>
            </a:r>
            <a:r>
              <a:rPr lang="en-US" sz="2800" baseline="-25000" dirty="0" err="1">
                <a:latin typeface="Times New Roman" pitchFamily="18" charset="0"/>
              </a:rPr>
              <a:t>s</a:t>
            </a:r>
            <a:r>
              <a:rPr lang="fa-IR" sz="2800" dirty="0">
                <a:latin typeface="Times New Roman" pitchFamily="18" charset="0"/>
              </a:rPr>
              <a:t>)، ضريب اطمينان جزئي نسبت به چسبندگي  (</a:t>
            </a:r>
            <a:r>
              <a:rPr lang="en-US" sz="2800" dirty="0">
                <a:latin typeface="Times New Roman" pitchFamily="18" charset="0"/>
              </a:rPr>
              <a:t>Fc</a:t>
            </a:r>
            <a:r>
              <a:rPr lang="fa-IR" sz="2800" dirty="0">
                <a:latin typeface="Times New Roman" pitchFamily="18" charset="0"/>
              </a:rPr>
              <a:t>) و ضريب اطمينان جزئي نسبت به اصطكاك (</a:t>
            </a:r>
            <a:r>
              <a:rPr lang="en-US" sz="2800" dirty="0">
                <a:latin typeface="Times New Roman" pitchFamily="18" charset="0"/>
              </a:rPr>
              <a:t>F</a:t>
            </a:r>
            <a:r>
              <a:rPr lang="el-GR" sz="2800" baseline="-25000" dirty="0">
                <a:latin typeface="Times New Roman" pitchFamily="18" charset="0"/>
              </a:rPr>
              <a:t>φ</a:t>
            </a:r>
            <a:r>
              <a:rPr lang="fa-IR" sz="2800" dirty="0">
                <a:latin typeface="Times New Roman" pitchFamily="18" charset="0"/>
              </a:rPr>
              <a:t>) تقسيم </a:t>
            </a:r>
            <a:r>
              <a:rPr lang="fa-IR" sz="2800" dirty="0" smtClean="0">
                <a:latin typeface="Times New Roman" pitchFamily="18" charset="0"/>
              </a:rPr>
              <a:t>مي‌شوند</a:t>
            </a:r>
            <a:br>
              <a:rPr lang="fa-IR" sz="2800" dirty="0" smtClean="0">
                <a:latin typeface="Times New Roman" pitchFamily="18" charset="0"/>
              </a:rPr>
            </a:br>
            <a:r>
              <a:rPr lang="en-US" sz="2800" b="1" dirty="0">
                <a:latin typeface="Times New Roman" pitchFamily="18" charset="0"/>
                <a:cs typeface="B Yagut" pitchFamily="2" charset="-78"/>
              </a:rPr>
              <a:t/>
            </a:r>
            <a:br>
              <a:rPr lang="en-US" sz="2800" b="1" dirty="0">
                <a:latin typeface="Times New Roman" pitchFamily="18" charset="0"/>
                <a:cs typeface="B Yagut" pitchFamily="2" charset="-78"/>
              </a:rPr>
            </a:br>
            <a:r>
              <a:rPr lang="fa-IR" sz="2800" dirty="0" smtClean="0">
                <a:latin typeface="Times New Roman" pitchFamily="18" charset="0"/>
              </a:rPr>
              <a:t>روش های متعددی برای محاسبه پایداری شیب ها پیشنهاد شده است که مهمترین انها:</a:t>
            </a:r>
            <a:br>
              <a:rPr lang="fa-IR" sz="2800" dirty="0" smtClean="0">
                <a:latin typeface="Times New Roman" pitchFamily="18" charset="0"/>
              </a:rPr>
            </a:br>
            <a:r>
              <a:rPr lang="fa-IR" sz="2800" dirty="0" smtClean="0">
                <a:latin typeface="Times New Roman" pitchFamily="18" charset="0"/>
              </a:rPr>
              <a:t>روش قطعات فلنیوس ، روش قطعات بیشاب و روش جانیو </a:t>
            </a:r>
            <a:r>
              <a:rPr lang="fa-IR" sz="3200" b="1" dirty="0">
                <a:latin typeface="Times New Roman" pitchFamily="18" charset="0"/>
                <a:cs typeface="B Yagut" pitchFamily="2" charset="-78"/>
              </a:rPr>
              <a:t/>
            </a:r>
            <a:br>
              <a:rPr lang="fa-IR" sz="3200" b="1" dirty="0">
                <a:latin typeface="Times New Roman" pitchFamily="18" charset="0"/>
                <a:cs typeface="B Yagut" pitchFamily="2" charset="-78"/>
              </a:rPr>
            </a:br>
            <a:endParaRPr lang="fa-IR" sz="3200" dirty="0"/>
          </a:p>
        </p:txBody>
      </p:sp>
    </p:spTree>
    <p:extLst>
      <p:ext uri="{BB962C8B-B14F-4D97-AF65-F5344CB8AC3E}">
        <p14:creationId xmlns:p14="http://schemas.microsoft.com/office/powerpoint/2010/main" val="24058402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78698"/>
          </a:xfrm>
        </p:spPr>
        <p:txBody>
          <a:bodyPr>
            <a:normAutofit/>
          </a:bodyPr>
          <a:lstStyle/>
          <a:p>
            <a:pPr algn="r"/>
            <a:r>
              <a:rPr lang="fa-IR" sz="2800" dirty="0" smtClean="0"/>
              <a:t>سد های خاکی در زمان احداث و همچنین بهره برداری بایستی از نظر پایداری شیروانی های بالا دست و پایین دست کاملا مطمئن باشند .</a:t>
            </a:r>
            <a:br>
              <a:rPr lang="fa-IR" sz="2800" dirty="0" smtClean="0"/>
            </a:br>
            <a:r>
              <a:rPr lang="fa-IR" sz="2800" dirty="0" smtClean="0"/>
              <a:t/>
            </a:r>
            <a:br>
              <a:rPr lang="fa-IR" sz="2800" dirty="0" smtClean="0"/>
            </a:br>
            <a:r>
              <a:rPr lang="fa-IR" sz="2800" dirty="0" smtClean="0"/>
              <a:t>زمان احداث :</a:t>
            </a:r>
            <a:br>
              <a:rPr lang="fa-IR" sz="2800" dirty="0" smtClean="0"/>
            </a:br>
            <a:r>
              <a:rPr lang="fa-IR" sz="2800" dirty="0"/>
              <a:t/>
            </a:r>
            <a:br>
              <a:rPr lang="fa-IR" sz="2800" dirty="0"/>
            </a:br>
            <a:r>
              <a:rPr lang="fa-IR" sz="2800" dirty="0" smtClean="0"/>
              <a:t>لغزش در زمان احداث برای شیروانی ها بالا دست و پایین دست زمانی اتفاق می افتد که سرعت پیشرفت با سرعت تحکیم لایه رسی هماهنگ نباشد چون معمولا هسته سد های خاکی از جنس رس می باشد و رطوبت بهینه رس ها بالا می باشد لزوما بعد از اتمام تراکم خاک رس متراکم شده در حالت اشباع و یا نزدیک به اشباع می باشد در این حالت با سرعت دادن به عملیات احداث در لایه های متراکم شده و نزدیک به اشباع رس اضافه فشار حفره ای بوجود می اید </a:t>
            </a:r>
            <a:r>
              <a:rPr lang="fa-IR" sz="2400" dirty="0" smtClean="0"/>
              <a:t/>
            </a:r>
            <a:br>
              <a:rPr lang="fa-IR" sz="2400" dirty="0" smtClean="0"/>
            </a:br>
            <a:endParaRPr lang="fa-IR" sz="2400" dirty="0"/>
          </a:p>
        </p:txBody>
      </p:sp>
    </p:spTree>
    <p:extLst>
      <p:ext uri="{BB962C8B-B14F-4D97-AF65-F5344CB8AC3E}">
        <p14:creationId xmlns:p14="http://schemas.microsoft.com/office/powerpoint/2010/main" val="13775212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78698"/>
          </a:xfrm>
        </p:spPr>
        <p:txBody>
          <a:bodyPr>
            <a:normAutofit/>
          </a:bodyPr>
          <a:lstStyle/>
          <a:p>
            <a:pPr algn="r"/>
            <a:r>
              <a:rPr lang="fa-IR" sz="2800" dirty="0" smtClean="0"/>
              <a:t>دلیل بوجود امدن فشار اب حفره ای :</a:t>
            </a:r>
            <a:br>
              <a:rPr lang="fa-IR" sz="2800" dirty="0" smtClean="0"/>
            </a:br>
            <a:r>
              <a:rPr lang="fa-IR" sz="2800" dirty="0" smtClean="0"/>
              <a:t/>
            </a:r>
            <a:br>
              <a:rPr lang="fa-IR" sz="2800" dirty="0" smtClean="0"/>
            </a:br>
            <a:r>
              <a:rPr lang="fa-IR" sz="2800" dirty="0" smtClean="0"/>
              <a:t>عدم وجود فرصت کافی برای خروج اب و تحکیم لایه رسی اگر این اضافه فشار حفره ای همگام با افزایش ارتفاع سد از بین نرود رفته رفته تنش موثر را کم و کمتر کرده و در نتیجه مقاومت برشی خاک کم شده و احتمال لغزش پیش خواهد امد.</a:t>
            </a:r>
            <a:br>
              <a:rPr lang="fa-IR" sz="2800" dirty="0" smtClean="0"/>
            </a:br>
            <a:r>
              <a:rPr lang="fa-IR" sz="2800" dirty="0"/>
              <a:t/>
            </a:r>
            <a:br>
              <a:rPr lang="fa-IR" sz="2800" dirty="0"/>
            </a:br>
            <a:r>
              <a:rPr lang="fa-IR" sz="3200" dirty="0" smtClean="0"/>
              <a:t/>
            </a:r>
            <a:br>
              <a:rPr lang="fa-IR" sz="3200" dirty="0" smtClean="0"/>
            </a:br>
            <a:endParaRPr lang="fa-IR" sz="3200" dirty="0"/>
          </a:p>
        </p:txBody>
      </p:sp>
    </p:spTree>
    <p:extLst>
      <p:ext uri="{BB962C8B-B14F-4D97-AF65-F5344CB8AC3E}">
        <p14:creationId xmlns:p14="http://schemas.microsoft.com/office/powerpoint/2010/main" val="3143085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p:spPr>
        <p:txBody>
          <a:bodyPr>
            <a:normAutofit/>
          </a:bodyPr>
          <a:lstStyle/>
          <a:p>
            <a:pPr algn="r"/>
            <a:r>
              <a:rPr lang="fa-IR" sz="2800" dirty="0" smtClean="0"/>
              <a:t>زمان بهره برداری : </a:t>
            </a:r>
            <a:br>
              <a:rPr lang="fa-IR" sz="2800" dirty="0" smtClean="0"/>
            </a:br>
            <a:r>
              <a:rPr lang="fa-IR" sz="2800" dirty="0" smtClean="0"/>
              <a:t/>
            </a:r>
            <a:br>
              <a:rPr lang="fa-IR" sz="2800" dirty="0" smtClean="0"/>
            </a:br>
            <a:r>
              <a:rPr lang="fa-IR" sz="2800" dirty="0" smtClean="0"/>
              <a:t>در </a:t>
            </a:r>
            <a:r>
              <a:rPr lang="fa-IR" sz="2800" dirty="0"/>
              <a:t>زمان بهره برداري نيز شيرواني بالادست و پايين دست سد خاکي مي تواند دجار لغزش شود. شيرواني بالادست به هنگام تخليه سريع و برگشت آب از هسته به سمت مخزن سد احتمال لغزش دارد و شيرواني پايين دست نيز به هنگام پر بودن مخزن سد به علا بالا رفتن منحني جريان آزاد آب در بدنه سد احتمال لغزش دارد که در اين حالات بايستي تحليل صورت گيرد</a:t>
            </a:r>
            <a:r>
              <a:rPr lang="fa-IR" sz="2800" dirty="0" smtClean="0"/>
              <a:t>.</a:t>
            </a:r>
            <a:br>
              <a:rPr lang="fa-IR" sz="2800" dirty="0" smtClean="0"/>
            </a:br>
            <a:r>
              <a:rPr lang="fa-IR" sz="2800" dirty="0"/>
              <a:t/>
            </a:r>
            <a:br>
              <a:rPr lang="fa-IR" sz="2800" dirty="0"/>
            </a:br>
            <a:r>
              <a:rPr lang="fa-IR" sz="2800" dirty="0" smtClean="0"/>
              <a:t/>
            </a:r>
            <a:br>
              <a:rPr lang="fa-IR" sz="2800" dirty="0" smtClean="0"/>
            </a:br>
            <a:r>
              <a:rPr lang="fa-IR" sz="2800" dirty="0"/>
              <a:t/>
            </a:r>
            <a:br>
              <a:rPr lang="fa-IR" sz="2800" dirty="0"/>
            </a:br>
            <a:endParaRPr lang="fa-IR" sz="2800" dirty="0"/>
          </a:p>
        </p:txBody>
      </p:sp>
    </p:spTree>
    <p:extLst>
      <p:ext uri="{BB962C8B-B14F-4D97-AF65-F5344CB8AC3E}">
        <p14:creationId xmlns:p14="http://schemas.microsoft.com/office/powerpoint/2010/main" val="5890554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34682"/>
          </a:xfrm>
        </p:spPr>
        <p:txBody>
          <a:bodyPr>
            <a:normAutofit/>
          </a:bodyPr>
          <a:lstStyle/>
          <a:p>
            <a:pPr algn="r"/>
            <a:r>
              <a:rPr lang="fa-IR" sz="2800" dirty="0" smtClean="0"/>
              <a:t>تحلیل شیروانی : </a:t>
            </a:r>
            <a:br>
              <a:rPr lang="fa-IR" sz="2800" dirty="0" smtClean="0"/>
            </a:br>
            <a:r>
              <a:rPr lang="fa-IR" sz="2800" dirty="0" smtClean="0"/>
              <a:t/>
            </a:r>
            <a:br>
              <a:rPr lang="fa-IR" sz="2800" dirty="0" smtClean="0"/>
            </a:br>
            <a:r>
              <a:rPr lang="fa-IR" sz="2800" dirty="0" smtClean="0"/>
              <a:t>جهت </a:t>
            </a:r>
            <a:r>
              <a:rPr lang="fa-IR" sz="2800" dirty="0"/>
              <a:t>تحليل شيرواني ها نقاط متعدد دوران در نظر گرفته مي شود و از هر نقطه دوران تعدادي شعاع فرضي لغزنده رسم شده و براي هر کدام از آن ها ضريب اطمينان محاسبه مي شود. شيرواني سد وقتي پايدار خواهد بود که ضريب اطمينان آن در برابر لغزش حداقل برابر 1.5 باشد. جهت بالا بردن ضريب اطمينان مي توان در طراحي سد خاکي تغييراتي ايجاد نمود به عنوان مثال با در نظر گرفتن ناحيه انتقال (زهکش) در طراحي مي توان ناحيه بالاي زهکش را از حالت اشباع خارج نمود و ضريب اطمينان را بالا </a:t>
            </a:r>
            <a:r>
              <a:rPr lang="fa-IR" sz="2800" dirty="0" smtClean="0"/>
              <a:t>برد</a:t>
            </a:r>
            <a:br>
              <a:rPr lang="fa-IR" sz="2800" dirty="0" smtClean="0"/>
            </a:br>
            <a:endParaRPr lang="fa-IR" sz="2800" dirty="0"/>
          </a:p>
        </p:txBody>
      </p:sp>
    </p:spTree>
    <p:extLst>
      <p:ext uri="{BB962C8B-B14F-4D97-AF65-F5344CB8AC3E}">
        <p14:creationId xmlns:p14="http://schemas.microsoft.com/office/powerpoint/2010/main" val="38319883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50706"/>
          </a:xfrm>
        </p:spPr>
        <p:txBody>
          <a:bodyPr>
            <a:normAutofit/>
          </a:bodyPr>
          <a:lstStyle/>
          <a:p>
            <a:pPr algn="r"/>
            <a:r>
              <a:rPr lang="ar-SA" sz="2800" dirty="0" smtClean="0"/>
              <a:t>محاسبه </a:t>
            </a:r>
            <a:r>
              <a:rPr lang="ar-SA" sz="2800" dirty="0"/>
              <a:t>ضريب پايداري شيرواني ها از نرم افزارهاي مختلفي استفاده مي </a:t>
            </a:r>
            <a:r>
              <a:rPr lang="ar-SA" sz="2800" dirty="0" smtClean="0"/>
              <a:t>شود</a:t>
            </a:r>
            <a:r>
              <a:rPr lang="fa-IR" sz="2800" dirty="0" smtClean="0"/>
              <a:t>:</a:t>
            </a:r>
            <a:br>
              <a:rPr lang="fa-IR" sz="2800" dirty="0" smtClean="0"/>
            </a:br>
            <a:r>
              <a:rPr lang="fa-IR" sz="2800" dirty="0" smtClean="0"/>
              <a:t/>
            </a:r>
            <a:br>
              <a:rPr lang="fa-IR" sz="2800" dirty="0" smtClean="0"/>
            </a:br>
            <a:r>
              <a:rPr lang="fa-IR" sz="2800" dirty="0" smtClean="0"/>
              <a:t>     </a:t>
            </a:r>
            <a:r>
              <a:rPr lang="ar-SA" sz="2800" dirty="0" smtClean="0"/>
              <a:t> </a:t>
            </a:r>
            <a:r>
              <a:rPr lang="ar-SA" sz="2800" dirty="0"/>
              <a:t>يکي از اين نرم افزار ها ، نرم افزار </a:t>
            </a:r>
            <a:r>
              <a:rPr lang="en-US" sz="2800" dirty="0"/>
              <a:t>Slope/w </a:t>
            </a:r>
            <a:r>
              <a:rPr lang="ar-SA" sz="2800" dirty="0"/>
              <a:t>از مجموعه نرم افزار </a:t>
            </a:r>
            <a:r>
              <a:rPr lang="en-US" sz="2800" dirty="0" err="1"/>
              <a:t>GeoStudio</a:t>
            </a:r>
            <a:r>
              <a:rPr lang="en-US" sz="2800" dirty="0"/>
              <a:t> </a:t>
            </a:r>
            <a:r>
              <a:rPr lang="ar-SA" sz="2800" dirty="0"/>
              <a:t>مي باشد که برخلاف بسیاری از نرم افزارهای مشابه مانند</a:t>
            </a:r>
            <a:r>
              <a:rPr lang="en-US" sz="2800" dirty="0" err="1"/>
              <a:t>Plaxis</a:t>
            </a:r>
            <a:r>
              <a:rPr lang="en-US" sz="2800" dirty="0"/>
              <a:t>  </a:t>
            </a:r>
            <a:r>
              <a:rPr lang="ar-SA" sz="2800" dirty="0"/>
              <a:t>تنها از روش های ترسیمی و تعادل حدی که روش های محبوبی در تحلیل پایداری هستند ، برای محاسبه  پایداری استفاده می کند. همچنین این بسته ی نرم افزاری قابلیت مدل سازی توابع رفتاری زمانی و مکانی مانند تخلیه و پر شدن سریع مخزن ، تفاوت های پارامتریک خاک در جهات مختلف را دارد. بهترین نسخه ی این نرم افزار در سال 2007 و با شماره نسخه ی 7.12 عرضه شده که همه ی قابلیت های ذکر شده را </a:t>
            </a:r>
            <a:r>
              <a:rPr lang="ar-SA" sz="2800" dirty="0" smtClean="0"/>
              <a:t>داراست</a:t>
            </a:r>
            <a:r>
              <a:rPr lang="fa-IR" sz="2800" dirty="0"/>
              <a:t> </a:t>
            </a:r>
            <a:r>
              <a:rPr lang="fa-IR" sz="2800" dirty="0" smtClean="0"/>
              <a:t>.</a:t>
            </a:r>
            <a:endParaRPr lang="fa-IR" sz="2800" dirty="0"/>
          </a:p>
        </p:txBody>
      </p:sp>
    </p:spTree>
    <p:extLst>
      <p:ext uri="{BB962C8B-B14F-4D97-AF65-F5344CB8AC3E}">
        <p14:creationId xmlns:p14="http://schemas.microsoft.com/office/powerpoint/2010/main" val="24061569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22714"/>
          </a:xfrm>
        </p:spPr>
        <p:txBody>
          <a:bodyPr>
            <a:normAutofit/>
          </a:bodyPr>
          <a:lstStyle/>
          <a:p>
            <a:pPr algn="r"/>
            <a:r>
              <a:rPr lang="ar-SA" sz="2800" dirty="0" smtClean="0"/>
              <a:t>نرم </a:t>
            </a:r>
            <a:r>
              <a:rPr lang="ar-SA" sz="2800" dirty="0"/>
              <a:t>افزار که بر خلاف سایر بخش هاي بسته ي نرم افزاري </a:t>
            </a:r>
            <a:r>
              <a:rPr lang="en-US" sz="2800" dirty="0" err="1" smtClean="0"/>
              <a:t>GeoStudio</a:t>
            </a:r>
            <a:r>
              <a:rPr lang="en-US" sz="2800" dirty="0" smtClean="0"/>
              <a:t> </a:t>
            </a:r>
            <a:r>
              <a:rPr lang="en-US" sz="2800" dirty="0"/>
              <a:t> </a:t>
            </a:r>
            <a:r>
              <a:rPr lang="fa-IR" sz="2800" dirty="0" smtClean="0"/>
              <a:t> </a:t>
            </a:r>
            <a:r>
              <a:rPr lang="ar-SA" sz="2800" dirty="0" smtClean="0"/>
              <a:t>از </a:t>
            </a:r>
            <a:r>
              <a:rPr lang="ar-SA" sz="2800" dirty="0"/>
              <a:t>روش اجزای محدود استفاده نمی </a:t>
            </a:r>
            <a:r>
              <a:rPr lang="ar-SA" sz="2800" dirty="0" smtClean="0"/>
              <a:t>کند</a:t>
            </a:r>
            <a:r>
              <a:rPr lang="fa-IR" sz="2800" dirty="0" smtClean="0"/>
              <a:t>:</a:t>
            </a:r>
            <a:br>
              <a:rPr lang="fa-IR" sz="2800" dirty="0" smtClean="0"/>
            </a:br>
            <a:r>
              <a:rPr lang="fa-IR" sz="2800" dirty="0" smtClean="0"/>
              <a:t/>
            </a:r>
            <a:br>
              <a:rPr lang="fa-IR" sz="2800" dirty="0" smtClean="0"/>
            </a:br>
            <a:r>
              <a:rPr lang="fa-IR" sz="2800" dirty="0" smtClean="0"/>
              <a:t>    </a:t>
            </a:r>
            <a:r>
              <a:rPr lang="ar-SA" sz="2800" dirty="0" smtClean="0"/>
              <a:t>شامل </a:t>
            </a:r>
            <a:r>
              <a:rPr lang="ar-SA" sz="2800" dirty="0"/>
              <a:t>مجموعه اي از روش هاي ترسیمی براي آنالیز پایداري شیب هاي خاکی است. این فرآیند از طریق روش هاي تعادل حدي انجام می شود. </a:t>
            </a:r>
            <a:r>
              <a:rPr lang="en-US" sz="2800" dirty="0"/>
              <a:t>Slope/W </a:t>
            </a:r>
            <a:r>
              <a:rPr lang="ar-SA" sz="2800" dirty="0"/>
              <a:t>همچنین قابلیت تحلیل پایداري با اکثر روش هاي مربوط به تعادل حدي از جمله روش فلنیوس و بیشاپ را داراست. این نرم افزار همچنین سازگاري بسیار مناسبی با سایر نرم افزارهاي مرتبط براي انجام یک سلسله مدلسازي براي نیل به اهداف پژوهش را </a:t>
            </a:r>
            <a:r>
              <a:rPr lang="ar-SA" sz="2800" dirty="0" smtClean="0"/>
              <a:t>داراست</a:t>
            </a:r>
            <a:r>
              <a:rPr lang="fa-IR" sz="2800" dirty="0" smtClean="0"/>
              <a:t>.</a:t>
            </a:r>
            <a:br>
              <a:rPr lang="fa-IR" sz="2800" dirty="0" smtClean="0"/>
            </a:br>
            <a:r>
              <a:rPr lang="fa-IR" sz="2800" dirty="0"/>
              <a:t/>
            </a:r>
            <a:br>
              <a:rPr lang="fa-IR" sz="2800" dirty="0"/>
            </a:br>
            <a:r>
              <a:rPr lang="fa-IR" sz="2800" dirty="0" smtClean="0"/>
              <a:t/>
            </a:r>
            <a:br>
              <a:rPr lang="fa-IR" sz="2800" dirty="0" smtClean="0"/>
            </a:br>
            <a:endParaRPr lang="fa-IR" sz="2800" dirty="0"/>
          </a:p>
        </p:txBody>
      </p:sp>
    </p:spTree>
    <p:extLst>
      <p:ext uri="{BB962C8B-B14F-4D97-AF65-F5344CB8AC3E}">
        <p14:creationId xmlns:p14="http://schemas.microsoft.com/office/powerpoint/2010/main" val="32442647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564904"/>
            <a:ext cx="8229600" cy="1143000"/>
          </a:xfrm>
        </p:spPr>
        <p:txBody>
          <a:bodyPr/>
          <a:lstStyle/>
          <a:p>
            <a:r>
              <a:rPr lang="fa-IR" dirty="0" smtClean="0"/>
              <a:t>پایان</a:t>
            </a:r>
            <a:endParaRPr lang="fa-IR" dirty="0"/>
          </a:p>
        </p:txBody>
      </p:sp>
    </p:spTree>
    <p:extLst>
      <p:ext uri="{BB962C8B-B14F-4D97-AF65-F5344CB8AC3E}">
        <p14:creationId xmlns:p14="http://schemas.microsoft.com/office/powerpoint/2010/main" val="29528032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151</TotalTime>
  <Words>198</Words>
  <Application>Microsoft Office PowerPoint</Application>
  <PresentationFormat>On-screen Show (4:3)</PresentationFormat>
  <Paragraphs>17</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Apothecary</vt:lpstr>
      <vt:lpstr>به نام خدا   موضوع :پایداری شیروانی های خاکی  </vt:lpstr>
      <vt:lpstr>مقدمه:  اگر سطح زمين با راستاي افق زاويه‌اي غير از صفر بسازد، به اين سطح شيبدار شيرواني خاكي گفته مي‌شود. در شيرواني خاكي مؤلفه‌اي از وزن كه نيروي رانشي ناميده مي‌شود تمايل به حركت دادن تودة خاك بسمت پايين دارد. از طرفي مقاومت برشي خاك نيز نيروي مقاومي در برابر اين نيروي رانشي ايجاد مي‌كند. حال اگر نيروي رانشي آنقدر بزرگ باشد كه بتواند بر نيروي مقاوم غلبه كند، در آنصورت در شيرواني خاكي لغزش رخ داده و تودة خاك بسمت پايين حركت مي‌كند و شيرواني خاكي ناپايدار خواهد شد. </vt:lpstr>
      <vt:lpstr>لغزش شیروانی :  لغزش شیروانی هنگامی اتفاق می افتد که نیروهای رانشی ناشی از وزن شیروانی بر نیروهای مقاوم ناشی از مقاومت برشی خاک در سطح لغزش غلبه نماید .  انواع  جابه جایی های خاک را در شیروانی  ها را به سه گروه تقسیم کرد : الف ) لغزندگی با سطح گسیختگی منحنی (زمین لغزه دورانی) ب ) لغزندگی با سطح گسیختگی مستوی (زمین لغزه لغزشی)  ج ) سیلان خاک های فوق اشباع (زمین لغزه سیلانی )</vt:lpstr>
      <vt:lpstr>پایداری شیروانی:</vt:lpstr>
      <vt:lpstr>پايداري شيرواني خاكي از ضرائب ايمني (ضريب اطمينان)  مربوط به آن استفاده مي‌شود :  ضريب اطمينان كلي (Fs)، ضريب اطمينان جزئي نسبت به چسبندگي  (Fc) و ضريب اطمينان جزئي نسبت به اصطكاك (Fφ) تقسيم مي‌شوند  روش های متعددی برای محاسبه پایداری شیب ها پیشنهاد شده است که مهمترین انها: روش قطعات فلنیوس ، روش قطعات بیشاب و روش جانیو  </vt:lpstr>
      <vt:lpstr>سد های خاکی در زمان احداث و همچنین بهره برداری بایستی از نظر پایداری شیروانی های بالا دست و پایین دست کاملا مطمئن باشند .  زمان احداث :  لغزش در زمان احداث برای شیروانی ها بالا دست و پایین دست زمانی اتفاق می افتد که سرعت پیشرفت با سرعت تحکیم لایه رسی هماهنگ نباشد چون معمولا هسته سد های خاکی از جنس رس می باشد و رطوبت بهینه رس ها بالا می باشد لزوما بعد از اتمام تراکم خاک رس متراکم شده در حالت اشباع و یا نزدیک به اشباع می باشد در این حالت با سرعت دادن به عملیات احداث در لایه های متراکم شده و نزدیک به اشباع رس اضافه فشار حفره ای بوجود می اید  </vt:lpstr>
      <vt:lpstr>دلیل بوجود امدن فشار اب حفره ای :  عدم وجود فرصت کافی برای خروج اب و تحکیم لایه رسی اگر این اضافه فشار حفره ای همگام با افزایش ارتفاع سد از بین نرود رفته رفته تنش موثر را کم و کمتر کرده و در نتیجه مقاومت برشی خاک کم شده و احتمال لغزش پیش خواهد امد.   </vt:lpstr>
      <vt:lpstr>زمان بهره برداری :   در زمان بهره برداري نيز شيرواني بالادست و پايين دست سد خاکي مي تواند دجار لغزش شود. شيرواني بالادست به هنگام تخليه سريع و برگشت آب از هسته به سمت مخزن سد احتمال لغزش دارد و شيرواني پايين دست نيز به هنگام پر بودن مخزن سد به علا بالا رفتن منحني جريان آزاد آب در بدنه سد احتمال لغزش دارد که در اين حالات بايستي تحليل صورت گيرد.    </vt:lpstr>
      <vt:lpstr>تحلیل شیروانی :   جهت تحليل شيرواني ها نقاط متعدد دوران در نظر گرفته مي شود و از هر نقطه دوران تعدادي شعاع فرضي لغزنده رسم شده و براي هر کدام از آن ها ضريب اطمينان محاسبه مي شود. شيرواني سد وقتي پايدار خواهد بود که ضريب اطمينان آن در برابر لغزش حداقل برابر 1.5 باشد. جهت بالا بردن ضريب اطمينان مي توان در طراحي سد خاکي تغييراتي ايجاد نمود به عنوان مثال با در نظر گرفتن ناحيه انتقال (زهکش) در طراحي مي توان ناحيه بالاي زهکش را از حالت اشباع خارج نمود و ضريب اطمينان را بالا برد </vt:lpstr>
      <vt:lpstr>محاسبه ضريب پايداري شيرواني ها از نرم افزارهاي مختلفي استفاده مي شود:        يکي از اين نرم افزار ها ، نرم افزار Slope/w از مجموعه نرم افزار GeoStudio مي باشد که برخلاف بسیاری از نرم افزارهای مشابه مانندPlaxis  تنها از روش های ترسیمی و تعادل حدی که روش های محبوبی در تحلیل پایداری هستند ، برای محاسبه  پایداری استفاده می کند. همچنین این بسته ی نرم افزاری قابلیت مدل سازی توابع رفتاری زمانی و مکانی مانند تخلیه و پر شدن سریع مخزن ، تفاوت های پارامتریک خاک در جهات مختلف را دارد. بهترین نسخه ی این نرم افزار در سال 2007 و با شماره نسخه ی 7.12 عرضه شده که همه ی قابلیت های ذکر شده را داراست .</vt:lpstr>
      <vt:lpstr>نرم افزار که بر خلاف سایر بخش هاي بسته ي نرم افزاري GeoStudio   از روش اجزای محدود استفاده نمی کند:      شامل مجموعه اي از روش هاي ترسیمی براي آنالیز پایداري شیب هاي خاکی است. این فرآیند از طریق روش هاي تعادل حدي انجام می شود. Slope/W همچنین قابلیت تحلیل پایداري با اکثر روش هاي مربوط به تعادل حدي از جمله روش فلنیوس و بیشاپ را داراست. این نرم افزار همچنین سازگاري بسیار مناسبی با سایر نرم افزارهاي مرتبط براي انجام یک سلسله مدلسازي براي نیل به اهداف پژوهش را داراست.   </vt:lpstr>
      <vt:lpstr>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   موضوع :پایداری شیروانی های خاکی  استاد راهنما :دکتر مومن زاده   دانشجو:علی مهرداد  39504593  پاییز 96</dc:title>
  <dc:creator>sarv pc</dc:creator>
  <cp:lastModifiedBy>Windows User</cp:lastModifiedBy>
  <cp:revision>18</cp:revision>
  <dcterms:created xsi:type="dcterms:W3CDTF">2017-12-24T09:40:41Z</dcterms:created>
  <dcterms:modified xsi:type="dcterms:W3CDTF">2020-05-09T14:04:24Z</dcterms:modified>
</cp:coreProperties>
</file>