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4"/>
  </p:notesMasterIdLst>
  <p:sldIdLst>
    <p:sldId id="416" r:id="rId2"/>
    <p:sldId id="486" r:id="rId3"/>
    <p:sldId id="488" r:id="rId4"/>
    <p:sldId id="513" r:id="rId5"/>
    <p:sldId id="514" r:id="rId6"/>
    <p:sldId id="515" r:id="rId7"/>
    <p:sldId id="509" r:id="rId8"/>
    <p:sldId id="516" r:id="rId9"/>
    <p:sldId id="520" r:id="rId10"/>
    <p:sldId id="517" r:id="rId11"/>
    <p:sldId id="518" r:id="rId12"/>
    <p:sldId id="51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0066"/>
    <a:srgbClr val="000066"/>
    <a:srgbClr val="0066FF"/>
    <a:srgbClr val="DBFF01"/>
    <a:srgbClr val="00FF00"/>
    <a:srgbClr val="00CC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>
      <p:cViewPr varScale="1">
        <p:scale>
          <a:sx n="64" d="100"/>
          <a:sy n="64" d="100"/>
        </p:scale>
        <p:origin x="137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90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0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90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90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fld id="{82E691C9-548E-4745-9422-72A71F1C7430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0ACDAB-4A66-4D4A-AADF-089580ABC595}" type="slidenum">
              <a:rPr lang="ar-SA" altLang="en-US"/>
              <a:pPr/>
              <a:t>1</a:t>
            </a:fld>
            <a:endParaRPr lang="en-US" altLang="en-US"/>
          </a:p>
        </p:txBody>
      </p:sp>
      <p:sp>
        <p:nvSpPr>
          <p:cNvPr id="291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37D992-CFD4-4498-8AE2-788C31FD99C3}" type="slidenum">
              <a:rPr lang="ar-SA" altLang="en-US"/>
              <a:pPr/>
              <a:t>2</a:t>
            </a:fld>
            <a:endParaRPr lang="en-US" altLang="en-US"/>
          </a:p>
        </p:txBody>
      </p:sp>
      <p:sp>
        <p:nvSpPr>
          <p:cNvPr id="292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9D2F45-661A-4B1B-9BB0-CE6872CAA8CC}" type="slidenum">
              <a:rPr lang="ar-SA" altLang="en-US"/>
              <a:pPr/>
              <a:t>3</a:t>
            </a:fld>
            <a:endParaRPr lang="en-US" altLang="en-US"/>
          </a:p>
        </p:txBody>
      </p:sp>
      <p:sp>
        <p:nvSpPr>
          <p:cNvPr id="293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F14BCB-3647-4E1A-B59A-C0EEDE3EF699}" type="slidenum">
              <a:rPr lang="ar-SA" altLang="en-US"/>
              <a:pPr/>
              <a:t>4</a:t>
            </a:fld>
            <a:endParaRPr lang="en-US" altLang="en-US"/>
          </a:p>
        </p:txBody>
      </p:sp>
      <p:sp>
        <p:nvSpPr>
          <p:cNvPr id="294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69BCDA-0469-40E9-83A3-1496A69A1C24}" type="slidenum">
              <a:rPr lang="ar-SA" altLang="en-US"/>
              <a:pPr/>
              <a:t>5</a:t>
            </a:fld>
            <a:endParaRPr lang="en-US" altLang="en-US"/>
          </a:p>
        </p:txBody>
      </p:sp>
      <p:sp>
        <p:nvSpPr>
          <p:cNvPr id="295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69A939-AE0E-4D20-AD1A-790BBA7BCF73}" type="slidenum">
              <a:rPr lang="ar-SA" altLang="en-US"/>
              <a:pPr/>
              <a:t>6</a:t>
            </a:fld>
            <a:endParaRPr lang="en-US" altLang="en-US"/>
          </a:p>
        </p:txBody>
      </p:sp>
      <p:sp>
        <p:nvSpPr>
          <p:cNvPr id="296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CECC7B-ED94-4895-AE84-A334734A2F64}" type="slidenum">
              <a:rPr lang="ar-SA" altLang="en-US"/>
              <a:pPr/>
              <a:t>7</a:t>
            </a:fld>
            <a:endParaRPr lang="en-US" altLang="en-US"/>
          </a:p>
        </p:txBody>
      </p:sp>
      <p:sp>
        <p:nvSpPr>
          <p:cNvPr id="297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081409-AF25-48FE-BFEB-5CA3A57F00C6}" type="slidenum">
              <a:rPr lang="ar-SA" altLang="en-US"/>
              <a:pPr/>
              <a:t>8</a:t>
            </a:fld>
            <a:endParaRPr lang="en-US" altLang="en-US"/>
          </a:p>
        </p:txBody>
      </p:sp>
      <p:sp>
        <p:nvSpPr>
          <p:cNvPr id="299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356147-1A31-4D15-BCCF-B97E1E9D4AFB}" type="slidenum">
              <a:rPr lang="ar-SA" altLang="en-US"/>
              <a:pPr/>
              <a:t>9</a:t>
            </a:fld>
            <a:endParaRPr lang="en-US" altLang="en-US"/>
          </a:p>
        </p:txBody>
      </p:sp>
      <p:sp>
        <p:nvSpPr>
          <p:cNvPr id="300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DD76FC-8AA5-4336-9873-8E6CA6B579D8}" type="slidenum">
              <a:rPr lang="ar-SA" altLang="en-US"/>
              <a:pPr/>
              <a:t>10</a:t>
            </a:fld>
            <a:endParaRPr lang="en-US" altLang="en-US"/>
          </a:p>
        </p:txBody>
      </p:sp>
      <p:sp>
        <p:nvSpPr>
          <p:cNvPr id="301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40AD1-A42E-4FDB-A0E3-B0FC954C20F8}" type="slidenum">
              <a:rPr lang="ar-SA" altLang="en-US"/>
              <a:pPr/>
              <a:t>11</a:t>
            </a:fld>
            <a:endParaRPr lang="en-US" altLang="en-US"/>
          </a:p>
        </p:txBody>
      </p:sp>
      <p:sp>
        <p:nvSpPr>
          <p:cNvPr id="302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1BDA95-98DC-4276-A546-85081572F561}" type="slidenum">
              <a:rPr lang="ar-SA" altLang="en-US"/>
              <a:pPr/>
              <a:t>12</a:t>
            </a:fld>
            <a:endParaRPr lang="en-US" altLang="en-US"/>
          </a:p>
        </p:txBody>
      </p:sp>
      <p:sp>
        <p:nvSpPr>
          <p:cNvPr id="303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9219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0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9E4B9CE-E172-4DB7-A132-8C5B2107675A}" type="slidenum">
              <a:rPr lang="ar-SA" altLang="en-US"/>
              <a:pPr/>
              <a:t>‹#›</a:t>
            </a:fld>
            <a:endParaRPr lang="en-US" altLang="en-US"/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8D7D6-DD6C-4BDB-BF89-4DA59AF5104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748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ED014-AFC8-473A-A7F4-80B08272B75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3675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0FF4C-21CD-420B-B102-C45CF6D1F22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8693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F8FCE-D1EE-4850-B3DF-6BCD0776B34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9105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FA07A-B20B-4577-AC97-D0966974E7E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565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DF546-AB83-449B-8891-262AB911A30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1577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DA2A8-5AEA-48C5-9EE0-10A326EB256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1868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33BA3-30F9-4528-9E24-2358BAC221C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2874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127AE9-F850-4BBB-A3E2-00D0C07D470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611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B8F06E-9BEF-4663-B43A-CAA15DCA061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2590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fld id="{05E78AA1-154E-4CCD-B0DB-FE7143D9DF13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33600" y="914400"/>
            <a:ext cx="5181600" cy="68580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 sz="4400">
                <a:solidFill>
                  <a:srgbClr val="00FF00"/>
                </a:solidFill>
                <a:effectLst/>
                <a:cs typeface="Titr" pitchFamily="2" charset="0"/>
              </a:rPr>
              <a:t>	هشت فراز</a:t>
            </a:r>
            <a:r>
              <a:rPr lang="fa-IR" altLang="en-US" sz="4400">
                <a:solidFill>
                  <a:srgbClr val="00FF00"/>
                </a:solidFill>
                <a:effectLst/>
              </a:rPr>
              <a:t>،</a:t>
            </a:r>
            <a:r>
              <a:rPr lang="fa-IR" altLang="en-US" sz="4400">
                <a:solidFill>
                  <a:srgbClr val="00FF00"/>
                </a:solidFill>
                <a:effectLst/>
                <a:cs typeface="Titr" pitchFamily="2" charset="0"/>
              </a:rPr>
              <a:t> هزارنياز</a:t>
            </a:r>
            <a:endParaRPr lang="en-US" altLang="en-US" sz="4400">
              <a:solidFill>
                <a:srgbClr val="00FF00"/>
              </a:solidFill>
              <a:effectLst/>
              <a:cs typeface="Titr" pitchFamily="2" charset="0"/>
            </a:endParaRPr>
          </a:p>
        </p:txBody>
      </p:sp>
      <p:sp>
        <p:nvSpPr>
          <p:cNvPr id="180227" name="Rectangle 3"/>
          <p:cNvSpPr>
            <a:spLocks noChangeArrowheads="1"/>
          </p:cNvSpPr>
          <p:nvPr/>
        </p:nvSpPr>
        <p:spPr bwMode="auto">
          <a:xfrm>
            <a:off x="7010400" y="381000"/>
            <a:ext cx="1828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000">
                <a:solidFill>
                  <a:srgbClr val="00FF00"/>
                </a:solidFill>
                <a:effectLst/>
                <a:cs typeface="Titr" pitchFamily="2" charset="0"/>
              </a:rPr>
              <a:t>به نام  يگانه مشرِف</a:t>
            </a:r>
            <a:endParaRPr lang="en-US" altLang="en-US" sz="2000">
              <a:solidFill>
                <a:srgbClr val="00FF00"/>
              </a:solidFill>
              <a:effectLst/>
              <a:cs typeface="Titr" pitchFamily="2" charset="0"/>
            </a:endParaRPr>
          </a:p>
        </p:txBody>
      </p:sp>
      <p:sp>
        <p:nvSpPr>
          <p:cNvPr id="180228" name="Rectangle 4"/>
          <p:cNvSpPr>
            <a:spLocks noRot="1" noChangeArrowheads="1"/>
          </p:cNvSpPr>
          <p:nvPr/>
        </p:nvSpPr>
        <p:spPr bwMode="auto">
          <a:xfrm>
            <a:off x="609600" y="1905000"/>
            <a:ext cx="7696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dirty="0">
                <a:solidFill>
                  <a:srgbClr val="00FF00"/>
                </a:solidFill>
                <a:effectLst/>
                <a:cs typeface="Titr" pitchFamily="2" charset="0"/>
              </a:rPr>
              <a:t>نشست چهل و ششم :</a:t>
            </a:r>
            <a:endParaRPr lang="fa-IR" altLang="en-US" sz="2800" b="1" dirty="0">
              <a:effectLst/>
              <a:cs typeface="Mitra" pitchFamily="2" charset="0"/>
            </a:endParaRPr>
          </a:p>
        </p:txBody>
      </p:sp>
      <p:sp>
        <p:nvSpPr>
          <p:cNvPr id="180229" name="Rectangle 5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80232" name="Picture 8" descr="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514600"/>
            <a:ext cx="5105400" cy="349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0233" name="Rectangle 9"/>
          <p:cNvSpPr>
            <a:spLocks noRot="1" noChangeArrowheads="1"/>
          </p:cNvSpPr>
          <p:nvPr/>
        </p:nvSpPr>
        <p:spPr bwMode="auto">
          <a:xfrm>
            <a:off x="304800" y="1905000"/>
            <a:ext cx="4953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600" b="1" dirty="0">
                <a:solidFill>
                  <a:srgbClr val="33CCFF"/>
                </a:solidFill>
                <a:effectLst/>
                <a:cs typeface="Titr" pitchFamily="2" charset="0"/>
              </a:rPr>
              <a:t>فراز جنبش 42 – 39   (5)</a:t>
            </a:r>
            <a:endParaRPr lang="fa-IR" altLang="en-US" sz="3600" b="1" dirty="0">
              <a:effectLst/>
              <a:cs typeface="Mitr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667000"/>
            <a:ext cx="8305800" cy="1447800"/>
          </a:xfrm>
        </p:spPr>
        <p:txBody>
          <a:bodyPr/>
          <a:lstStyle/>
          <a:p>
            <a:pPr algn="r" rtl="1">
              <a:lnSpc>
                <a:spcPct val="130000"/>
              </a:lnSpc>
              <a:buClr>
                <a:srgbClr val="DBFF01"/>
              </a:buClr>
              <a:buFont typeface="Wingdings" panose="05000000000000000000" pitchFamily="2" charset="2"/>
              <a:buNone/>
            </a:pPr>
            <a: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  <a:t>روايت فراز</a:t>
            </a:r>
            <a:b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</a:br>
            <a: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  <a:t>		مطالبات </a:t>
            </a:r>
            <a:b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</a:br>
            <a: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  <a:t>				شعارها</a:t>
            </a:r>
            <a:b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</a:br>
            <a:r>
              <a:rPr lang="fa-IR" altLang="en-US">
                <a:solidFill>
                  <a:srgbClr val="00CCFF"/>
                </a:solidFill>
                <a:effectLst/>
                <a:cs typeface="Titr" pitchFamily="2" charset="0"/>
              </a:rPr>
              <a:t>					   نيروي آغازگر</a:t>
            </a:r>
            <a:endParaRPr lang="en-US" altLang="en-US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5395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روايت فراز (1)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5600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2743200" y="1219200"/>
            <a:ext cx="5638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اعلام موجوديت جبهه ملي دوم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انتخابات مجلس بيستم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پيروزي کندي در انتخابات آمريکا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وفات مرجع اعلم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شهادت خانعلي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پايان شريف امامي – آغاز اميني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اصلاحات اميني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تاسيس نهضت آزادي ايران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ميتينگ جلاليه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روايت فراز (2)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26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2628" name="Rectangle 4"/>
          <p:cNvSpPr>
            <a:spLocks noChangeArrowheads="1"/>
          </p:cNvSpPr>
          <p:nvPr/>
        </p:nvSpPr>
        <p:spPr bwMode="auto">
          <a:xfrm>
            <a:off x="1676400" y="1219200"/>
            <a:ext cx="670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امضاء قانون اصلاحات ارضي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بهمن 40 دانشگاه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مشاور کندي در تهران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سفر شاه به آمريکا؛ تمکين به رفرم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استعفاي اميني، استقرار علم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تصويب لايحه انجمن های ايالتي – ولايتي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واکنش اوليه روحانيت؛ تلگراف به شاه و علم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بازتاب اجتماعي موضع روحانيت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واکنش ثانويه روحانيت؛ تهديد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روايت فراز (3)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36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52" name="Rectangle 4"/>
          <p:cNvSpPr>
            <a:spLocks noChangeArrowheads="1"/>
          </p:cNvSpPr>
          <p:nvPr/>
        </p:nvSpPr>
        <p:spPr bwMode="auto">
          <a:xfrm>
            <a:off x="1676400" y="1219200"/>
            <a:ext cx="670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لغو مصوبه انجمنها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برگزاري کنگره جبهه ملي دوم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اعلام اصول ” انقلاب سفيد“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واکنش ها به اصول انقلاب سفيد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سرکوب دانشگاه، دستگيري سران نيروها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شاه در قم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رفراندوم انقلاب سفيد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اعلاميه 9 نفره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موضع عيد فطر آقاي خميني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روايت فراز (4)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46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4676" name="Rectangle 4"/>
          <p:cNvSpPr>
            <a:spLocks noChangeArrowheads="1"/>
          </p:cNvSpPr>
          <p:nvPr/>
        </p:nvSpPr>
        <p:spPr bwMode="auto">
          <a:xfrm>
            <a:off x="1676400" y="1219200"/>
            <a:ext cx="670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تحريم عيد نوروز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تهاجم به فيضيه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15 خرداد؛ دستگيري آقاي خميني– قيام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”ديکتاتور خون مي ريزد“ و تهاجم به نيروها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مرجعيت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آزادي و بازگشت به قم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تصويب قانون کاپيتولاسيون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محاکمات نهضت آزادي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دستگيري و تبعيد آقاي خميني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پايان و آغاز دوراني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مطالبات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7853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32" name="Rectangle 4"/>
          <p:cNvSpPr>
            <a:spLocks noChangeArrowheads="1"/>
          </p:cNvSpPr>
          <p:nvPr/>
        </p:nvSpPr>
        <p:spPr bwMode="auto">
          <a:xfrm>
            <a:off x="4572000" y="990600"/>
            <a:ext cx="4267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0"/>
              </a:rPr>
              <a:t>در مدار جبهه ملي 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fa-IR" altLang="en-US" sz="2600" b="1">
              <a:solidFill>
                <a:srgbClr val="00FF00"/>
              </a:solidFill>
              <a:effectLst/>
              <a:cs typeface="Titr" pitchFamily="2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0"/>
              </a:rPr>
              <a:t>در مدار نهضت آزادي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altLang="en-US" sz="2600" b="1">
              <a:solidFill>
                <a:srgbClr val="00FF00"/>
              </a:solidFill>
              <a:effectLst/>
              <a:cs typeface="Titr" pitchFamily="2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0"/>
              </a:rPr>
              <a:t>در مدار روحانيت 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altLang="en-US" sz="2600" b="1">
              <a:solidFill>
                <a:srgbClr val="00FF00"/>
              </a:solidFill>
              <a:effectLst/>
              <a:cs typeface="Titr" pitchFamily="2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0"/>
              </a:rPr>
              <a:t>در مدار روحانيت سياسي شده </a:t>
            </a:r>
          </a:p>
        </p:txBody>
      </p:sp>
      <p:sp>
        <p:nvSpPr>
          <p:cNvPr id="278533" name="Rectangle 5"/>
          <p:cNvSpPr>
            <a:spLocks noChangeArrowheads="1"/>
          </p:cNvSpPr>
          <p:nvPr/>
        </p:nvSpPr>
        <p:spPr bwMode="auto">
          <a:xfrm>
            <a:off x="228600" y="1600200"/>
            <a:ext cx="83820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fa-IR" altLang="en-US" sz="2600" b="1">
                <a:solidFill>
                  <a:srgbClr val="FF0000"/>
                </a:solidFill>
                <a:effectLst/>
                <a:cs typeface="Titr" pitchFamily="2" charset="0"/>
              </a:rPr>
              <a:t>حاکميت قانون، سلطنت مشروطه، دموکراسي، نيم نگاهي به قدرت</a:t>
            </a: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fa-IR" altLang="en-US" sz="2600" b="1">
                <a:solidFill>
                  <a:srgbClr val="FF0000"/>
                </a:solidFill>
                <a:effectLst/>
                <a:cs typeface="Titr" pitchFamily="2" charset="0"/>
              </a:rPr>
              <a:t> کرامت ملي, حاکميت قانون, آزادي ها, اقتصصاد ملي</a:t>
            </a: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fa-IR" altLang="en-US" sz="2600" b="1">
                <a:solidFill>
                  <a:srgbClr val="FF0000"/>
                </a:solidFill>
                <a:effectLst/>
                <a:cs typeface="Titr" pitchFamily="2" charset="0"/>
              </a:rPr>
              <a:t>پس زمينه زمين, زن, موسيقي</a:t>
            </a: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2600" b="1">
                <a:solidFill>
                  <a:srgbClr val="FF0000"/>
                </a:solidFill>
                <a:effectLst/>
                <a:cs typeface="Titr" pitchFamily="2" charset="0"/>
              </a:rPr>
              <a:t>در آغاز:          حفظ حريم شرع, مدار قانون اساسي, سلطنت مشروطه</a:t>
            </a: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  <a:p>
            <a:pPr algn="just" rtl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2600" b="1">
                <a:solidFill>
                  <a:srgbClr val="FF0000"/>
                </a:solidFill>
                <a:effectLst/>
                <a:cs typeface="Titr" pitchFamily="2" charset="0"/>
              </a:rPr>
              <a:t>در فرجام :      کرامت ملي، نفي استبداد سلطنتي</a:t>
            </a:r>
            <a:endParaRPr lang="en-US" altLang="en-US" sz="2600" b="1">
              <a:solidFill>
                <a:srgbClr val="FF0000"/>
              </a:solidFill>
              <a:effectLst/>
              <a:cs typeface="Titr" pitchFamily="2" charset="0"/>
            </a:endParaRPr>
          </a:p>
        </p:txBody>
      </p:sp>
      <p:sp>
        <p:nvSpPr>
          <p:cNvPr id="278536" name="Rectangle 8"/>
          <p:cNvSpPr>
            <a:spLocks noChangeArrowheads="1"/>
          </p:cNvSpPr>
          <p:nvPr/>
        </p:nvSpPr>
        <p:spPr bwMode="auto">
          <a:xfrm>
            <a:off x="4267200" y="990600"/>
            <a:ext cx="53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600" b="1">
                <a:solidFill>
                  <a:srgbClr val="FF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←</a:t>
            </a: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  <a:cs typeface="Titr" pitchFamily="2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600" b="1">
                <a:solidFill>
                  <a:srgbClr val="FF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←</a:t>
            </a: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  <a:cs typeface="Titr" pitchFamily="2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600" b="1">
                <a:solidFill>
                  <a:srgbClr val="FF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←</a:t>
            </a: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  <a:cs typeface="Titr" pitchFamily="2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600" b="1">
                <a:solidFill>
                  <a:srgbClr val="FF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←</a:t>
            </a: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600" b="1">
              <a:solidFill>
                <a:srgbClr val="FFFF00"/>
              </a:solidFill>
              <a:effectLst/>
              <a:latin typeface="Arial" panose="020B0604020202020204" pitchFamily="34" charset="0"/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يک نمونه تاريخي؛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569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5700" name="Rectangle 4"/>
          <p:cNvSpPr>
            <a:spLocks noChangeArrowheads="1"/>
          </p:cNvSpPr>
          <p:nvPr/>
        </p:nvSpPr>
        <p:spPr bwMode="auto">
          <a:xfrm>
            <a:off x="152400" y="2209800"/>
            <a:ext cx="8763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rtl="1">
              <a:buFont typeface="Wingdings" panose="05000000000000000000" pitchFamily="2" charset="2"/>
              <a:buNone/>
            </a:pPr>
            <a:r>
              <a:rPr lang="fa-IR" altLang="en-US" sz="3400" b="1">
                <a:solidFill>
                  <a:srgbClr val="00FF00"/>
                </a:solidFill>
                <a:effectLst/>
                <a:cs typeface="Titr" pitchFamily="2" charset="0"/>
              </a:rPr>
              <a:t>برخورد استعلايي </a:t>
            </a:r>
          </a:p>
          <a:p>
            <a:pPr algn="ctr" rtl="1">
              <a:buFont typeface="Wingdings" panose="05000000000000000000" pitchFamily="2" charset="2"/>
              <a:buNone/>
            </a:pPr>
            <a:endParaRPr lang="fa-IR" altLang="en-US" sz="3400" b="1">
              <a:solidFill>
                <a:srgbClr val="00FF00"/>
              </a:solidFill>
              <a:effectLst/>
              <a:cs typeface="Titr" pitchFamily="2" charset="0"/>
            </a:endParaRPr>
          </a:p>
          <a:p>
            <a:pPr algn="ctr" rtl="1">
              <a:buFont typeface="Wingdings" panose="05000000000000000000" pitchFamily="2" charset="2"/>
              <a:buNone/>
            </a:pPr>
            <a:r>
              <a:rPr lang="fa-IR" altLang="en-US" sz="3400" b="1">
                <a:solidFill>
                  <a:srgbClr val="FFFF00"/>
                </a:solidFill>
                <a:effectLst/>
                <a:cs typeface="Titr" pitchFamily="2" charset="0"/>
              </a:rPr>
              <a:t>ارتقاء سطح مطالبات روحانيت سياسي شده از طريق؛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9797" name="Rectangle 5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None/>
            </a:pPr>
            <a:r>
              <a:rPr lang="fa-IR" altLang="en-US" sz="3000">
                <a:solidFill>
                  <a:srgbClr val="00CCFF"/>
                </a:solidFill>
                <a:effectLst/>
                <a:cs typeface="Titr" pitchFamily="2" charset="0"/>
              </a:rPr>
              <a:t>کار توضيح : </a:t>
            </a:r>
            <a:endParaRPr lang="fa-IR" altLang="en-US" sz="30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0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9798" name="Rectangle 6"/>
          <p:cNvSpPr>
            <a:spLocks noChangeArrowheads="1"/>
          </p:cNvSpPr>
          <p:nvPr/>
        </p:nvSpPr>
        <p:spPr bwMode="auto">
          <a:xfrm>
            <a:off x="4191000" y="228600"/>
            <a:ext cx="304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برخورد خصوصی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نشر:</a:t>
            </a:r>
          </a:p>
        </p:txBody>
      </p:sp>
      <p:sp>
        <p:nvSpPr>
          <p:cNvPr id="289799" name="Rectangle 7"/>
          <p:cNvSpPr>
            <a:spLocks noChangeArrowheads="1"/>
          </p:cNvSpPr>
          <p:nvPr/>
        </p:nvSpPr>
        <p:spPr bwMode="auto">
          <a:xfrm>
            <a:off x="457200" y="838200"/>
            <a:ext cx="5715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نقد لايحه انجمن هاي ايالتي – ولايتي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نقد تهاجمي اصول انقلاب سفيد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جزوه ”مبارزات سياسي و مبارزات مذهبي</a:t>
            </a:r>
          </a:p>
        </p:txBody>
      </p:sp>
      <p:sp>
        <p:nvSpPr>
          <p:cNvPr id="289800" name="Rectangle 8"/>
          <p:cNvSpPr>
            <a:spLocks noChangeArrowheads="1"/>
          </p:cNvSpPr>
          <p:nvPr/>
        </p:nvSpPr>
        <p:spPr bwMode="auto">
          <a:xfrm>
            <a:off x="1676400" y="26670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None/>
            </a:pPr>
            <a:r>
              <a:rPr lang="fa-IR" altLang="en-US" sz="3000">
                <a:solidFill>
                  <a:srgbClr val="00CCFF"/>
                </a:solidFill>
                <a:effectLst/>
                <a:cs typeface="Titr" pitchFamily="2" charset="0"/>
              </a:rPr>
              <a:t>هشدارها: </a:t>
            </a:r>
            <a:endParaRPr lang="fa-IR" altLang="en-US" sz="30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9801" name="Rectangle 9"/>
          <p:cNvSpPr>
            <a:spLocks noChangeArrowheads="1"/>
          </p:cNvSpPr>
          <p:nvPr/>
        </p:nvSpPr>
        <p:spPr bwMode="auto">
          <a:xfrm>
            <a:off x="3429000" y="2667000"/>
            <a:ext cx="3810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خرافه گرايي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رويکرد عوامانه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رخنه سياستهاي خارجي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محافظه کاري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تحجر گرايي</a:t>
            </a:r>
          </a:p>
        </p:txBody>
      </p:sp>
      <p:sp>
        <p:nvSpPr>
          <p:cNvPr id="289802" name="Rectangle 10"/>
          <p:cNvSpPr>
            <a:spLocks noChangeArrowheads="1"/>
          </p:cNvSpPr>
          <p:nvPr/>
        </p:nvSpPr>
        <p:spPr bwMode="auto">
          <a:xfrm>
            <a:off x="1676400" y="56388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None/>
            </a:pPr>
            <a:r>
              <a:rPr lang="fa-IR" altLang="en-US" sz="3000">
                <a:solidFill>
                  <a:srgbClr val="00CCFF"/>
                </a:solidFill>
                <a:effectLst/>
                <a:cs typeface="Titr" pitchFamily="2" charset="0"/>
              </a:rPr>
              <a:t>نتيجه:</a:t>
            </a:r>
            <a:endParaRPr lang="fa-IR" altLang="en-US" sz="30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9803" name="Rectangle 11"/>
          <p:cNvSpPr>
            <a:spLocks noChangeArrowheads="1"/>
          </p:cNvSpPr>
          <p:nvPr/>
        </p:nvSpPr>
        <p:spPr bwMode="auto">
          <a:xfrm>
            <a:off x="3429000" y="5638800"/>
            <a:ext cx="3810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از زن و زمين    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0"/>
              </a:rPr>
              <a:t>		          به </a:t>
            </a:r>
          </a:p>
        </p:txBody>
      </p:sp>
      <p:sp>
        <p:nvSpPr>
          <p:cNvPr id="289804" name="Rectangle 12"/>
          <p:cNvSpPr>
            <a:spLocks noChangeArrowheads="1"/>
          </p:cNvSpPr>
          <p:nvPr/>
        </p:nvSpPr>
        <p:spPr bwMode="auto">
          <a:xfrm>
            <a:off x="152400" y="6172200"/>
            <a:ext cx="4800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100" b="1">
                <a:solidFill>
                  <a:srgbClr val="FFFF00"/>
                </a:solidFill>
                <a:effectLst/>
                <a:cs typeface="Titr" pitchFamily="2" charset="0"/>
              </a:rPr>
              <a:t>نفي استبداد سلطنتي</a:t>
            </a:r>
            <a:r>
              <a:rPr lang="fa-IR" altLang="en-US" sz="3100" b="1">
                <a:solidFill>
                  <a:srgbClr val="00FF00"/>
                </a:solidFill>
                <a:effectLst/>
                <a:cs typeface="Titr" pitchFamily="2" charset="0"/>
              </a:rPr>
              <a:t>   و   </a:t>
            </a:r>
            <a:r>
              <a:rPr lang="fa-IR" altLang="en-US" sz="3100" b="1">
                <a:solidFill>
                  <a:srgbClr val="FFFF00"/>
                </a:solidFill>
                <a:effectLst/>
                <a:cs typeface="Titr" pitchFamily="2" charset="0"/>
              </a:rPr>
              <a:t>استقلال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شعارها 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672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24" name="Rectangle 4"/>
          <p:cNvSpPr>
            <a:spLocks noChangeArrowheads="1"/>
          </p:cNvSpPr>
          <p:nvPr/>
        </p:nvSpPr>
        <p:spPr bwMode="auto">
          <a:xfrm>
            <a:off x="228600" y="2057400"/>
            <a:ext cx="815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”اصلاحات آري, ديکتاتوري نه“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”آزادي براي همه“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”سلام بر مصدق درود بر خميني“</a:t>
            </a:r>
          </a:p>
        </p:txBody>
      </p:sp>
      <p:sp>
        <p:nvSpPr>
          <p:cNvPr id="286725" name="Rectangle 5"/>
          <p:cNvSpPr>
            <a:spLocks noChangeArrowheads="1"/>
          </p:cNvSpPr>
          <p:nvPr/>
        </p:nvSpPr>
        <p:spPr bwMode="auto">
          <a:xfrm>
            <a:off x="228600" y="4648200"/>
            <a:ext cx="8763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”ديکتاتور خون مي ريزد“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0"/>
              </a:rPr>
              <a:t>”خميني، خميني ملت هوادار تو     بميرد, بميرد دشمن خونخوار تو“</a:t>
            </a:r>
          </a:p>
        </p:txBody>
      </p:sp>
      <p:sp>
        <p:nvSpPr>
          <p:cNvPr id="286726" name="Rectangle 6"/>
          <p:cNvSpPr>
            <a:spLocks noChangeArrowheads="1"/>
          </p:cNvSpPr>
          <p:nvPr/>
        </p:nvSpPr>
        <p:spPr bwMode="auto">
          <a:xfrm>
            <a:off x="609600" y="1295400"/>
            <a:ext cx="8153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600" b="1">
                <a:solidFill>
                  <a:srgbClr val="FFFF00"/>
                </a:solidFill>
                <a:effectLst/>
                <a:cs typeface="Titr" pitchFamily="2" charset="0"/>
              </a:rPr>
              <a:t>از ؛</a:t>
            </a:r>
          </a:p>
        </p:txBody>
      </p:sp>
      <p:sp>
        <p:nvSpPr>
          <p:cNvPr id="286727" name="Rectangle 7"/>
          <p:cNvSpPr>
            <a:spLocks noChangeArrowheads="1"/>
          </p:cNvSpPr>
          <p:nvPr/>
        </p:nvSpPr>
        <p:spPr bwMode="auto">
          <a:xfrm>
            <a:off x="609600" y="3810000"/>
            <a:ext cx="8153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600" b="1">
                <a:solidFill>
                  <a:srgbClr val="FFFF00"/>
                </a:solidFill>
                <a:effectLst/>
                <a:cs typeface="Titr" pitchFamily="2" charset="0"/>
              </a:rPr>
              <a:t>تا 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شعارها 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774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7748" name="Rectangle 4"/>
          <p:cNvSpPr>
            <a:spLocks noChangeArrowheads="1"/>
          </p:cNvSpPr>
          <p:nvPr/>
        </p:nvSpPr>
        <p:spPr bwMode="auto">
          <a:xfrm>
            <a:off x="228600" y="1524000"/>
            <a:ext cx="815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SzPct val="110000"/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0"/>
              </a:rPr>
              <a:t> از مسالمت به آنتاگونيسم</a:t>
            </a:r>
          </a:p>
          <a:p>
            <a:pPr algn="r" rtl="1">
              <a:buSzPct val="110000"/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0"/>
              </a:rPr>
              <a:t> از عام به مصداق</a:t>
            </a:r>
          </a:p>
          <a:p>
            <a:pPr algn="r" rtl="1">
              <a:buSzPct val="110000"/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0"/>
              </a:rPr>
              <a:t> از فاصله داري تا  به رخ به رخي</a:t>
            </a:r>
          </a:p>
        </p:txBody>
      </p:sp>
      <p:sp>
        <p:nvSpPr>
          <p:cNvPr id="287749" name="Rectangle 5"/>
          <p:cNvSpPr>
            <a:spLocks noChangeArrowheads="1"/>
          </p:cNvSpPr>
          <p:nvPr/>
        </p:nvSpPr>
        <p:spPr bwMode="auto">
          <a:xfrm>
            <a:off x="228600" y="3657600"/>
            <a:ext cx="69342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مردمي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ساده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خود جوش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مذهبي – ايراني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3000" b="1">
                <a:solidFill>
                  <a:srgbClr val="00FF00"/>
                </a:solidFill>
                <a:effectLst/>
                <a:cs typeface="Titr" pitchFamily="2" charset="0"/>
              </a:rPr>
              <a:t>ترکيب دو نماد ملي و مذهبي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0"/>
              </a:rPr>
              <a:t>نيروي آغازگر 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0"/>
            </a:endParaRPr>
          </a:p>
        </p:txBody>
      </p:sp>
      <p:sp>
        <p:nvSpPr>
          <p:cNvPr id="2887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72" name="Rectangle 4"/>
          <p:cNvSpPr>
            <a:spLocks noChangeArrowheads="1"/>
          </p:cNvSpPr>
          <p:nvPr/>
        </p:nvSpPr>
        <p:spPr bwMode="auto">
          <a:xfrm>
            <a:off x="0" y="1905000"/>
            <a:ext cx="815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0"/>
              </a:rPr>
              <a:t>دانش ”گاه“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0"/>
              </a:rPr>
              <a:t>بازار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0"/>
              </a:rPr>
              <a:t>نيروي هاي سياسي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 46</Template>
  <TotalTime>0</TotalTime>
  <Words>447</Words>
  <Application>Microsoft Office PowerPoint</Application>
  <PresentationFormat>On-screen Show (4:3)</PresentationFormat>
  <Paragraphs>122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Tahoma</vt:lpstr>
      <vt:lpstr>Times New Roman</vt:lpstr>
      <vt:lpstr>Wingdings</vt:lpstr>
      <vt:lpstr>Titr</vt:lpstr>
      <vt:lpstr>Mitra</vt:lpstr>
      <vt:lpstr>Slit</vt:lpstr>
      <vt:lpstr>PowerPoint Presentation</vt:lpstr>
      <vt:lpstr>روايت فراز   مطالبات      شعارها         نيروي آغازگر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</cp:revision>
  <dcterms:created xsi:type="dcterms:W3CDTF">2023-07-12T11:41:27Z</dcterms:created>
  <dcterms:modified xsi:type="dcterms:W3CDTF">2023-07-12T11:42:22Z</dcterms:modified>
</cp:coreProperties>
</file>