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handoutMasterIdLst>
    <p:handoutMasterId r:id="rId51"/>
  </p:handoutMasterIdLst>
  <p:sldIdLst>
    <p:sldId id="257" r:id="rId2"/>
    <p:sldId id="259" r:id="rId3"/>
    <p:sldId id="265" r:id="rId4"/>
    <p:sldId id="266" r:id="rId5"/>
    <p:sldId id="263" r:id="rId6"/>
    <p:sldId id="267" r:id="rId7"/>
    <p:sldId id="268" r:id="rId8"/>
    <p:sldId id="269" r:id="rId9"/>
    <p:sldId id="270" r:id="rId10"/>
    <p:sldId id="271" r:id="rId11"/>
    <p:sldId id="272" r:id="rId12"/>
    <p:sldId id="273" r:id="rId13"/>
    <p:sldId id="274" r:id="rId14"/>
    <p:sldId id="275" r:id="rId15"/>
    <p:sldId id="276" r:id="rId16"/>
    <p:sldId id="277" r:id="rId17"/>
    <p:sldId id="278" r:id="rId18"/>
    <p:sldId id="279" r:id="rId19"/>
    <p:sldId id="280" r:id="rId20"/>
    <p:sldId id="281" r:id="rId21"/>
    <p:sldId id="282" r:id="rId22"/>
    <p:sldId id="283" r:id="rId23"/>
    <p:sldId id="284" r:id="rId24"/>
    <p:sldId id="285" r:id="rId25"/>
    <p:sldId id="286" r:id="rId26"/>
    <p:sldId id="287" r:id="rId27"/>
    <p:sldId id="288" r:id="rId28"/>
    <p:sldId id="289" r:id="rId29"/>
    <p:sldId id="290" r:id="rId30"/>
    <p:sldId id="291" r:id="rId31"/>
    <p:sldId id="292" r:id="rId32"/>
    <p:sldId id="293" r:id="rId33"/>
    <p:sldId id="294" r:id="rId34"/>
    <p:sldId id="295" r:id="rId35"/>
    <p:sldId id="296" r:id="rId36"/>
    <p:sldId id="297" r:id="rId37"/>
    <p:sldId id="298" r:id="rId38"/>
    <p:sldId id="299" r:id="rId39"/>
    <p:sldId id="300" r:id="rId40"/>
    <p:sldId id="301" r:id="rId41"/>
    <p:sldId id="302" r:id="rId42"/>
    <p:sldId id="303" r:id="rId43"/>
    <p:sldId id="304" r:id="rId44"/>
    <p:sldId id="305" r:id="rId45"/>
    <p:sldId id="306" r:id="rId46"/>
    <p:sldId id="307" r:id="rId47"/>
    <p:sldId id="308" r:id="rId48"/>
    <p:sldId id="309" r:id="rId49"/>
    <p:sldId id="310" r:id="rId5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سبک متوسط 2 - آکسان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بدون سبک، بدون خطوط شطرنجی">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بدون سبک، بدون خطوط شطرنجی جدول">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سبک  روشن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93D81CF-94F2-401A-BA57-92F5A7B2D0C5}" styleName="سبک متوسط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9DCAF9ED-07DC-4A11-8D7F-57B35C25682E}" styleName="سبک متوسط 1 - آکسان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F5AB1C69-6EDB-4FF4-983F-18BD219EF322}" styleName="سبک متوسط 2 - آکسان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22" autoAdjust="0"/>
    <p:restoredTop sz="94718" autoAdjust="0"/>
  </p:normalViewPr>
  <p:slideViewPr>
    <p:cSldViewPr>
      <p:cViewPr>
        <p:scale>
          <a:sx n="78" d="100"/>
          <a:sy n="78" d="100"/>
        </p:scale>
        <p:origin x="-282" y="-48"/>
      </p:cViewPr>
      <p:guideLst>
        <p:guide orient="horz" pos="2160"/>
        <p:guide pos="2880"/>
      </p:guideLst>
    </p:cSldViewPr>
  </p:slideViewPr>
  <p:outlineViewPr>
    <p:cViewPr>
      <p:scale>
        <a:sx n="33" d="100"/>
        <a:sy n="33" d="100"/>
      </p:scale>
      <p:origin x="24" y="216"/>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6" d="100"/>
          <a:sy n="56" d="100"/>
        </p:scale>
        <p:origin x="-1860"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handoutMaster" Target="handoutMasters/handoutMaster1.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نگهدارنده مکان سربرگ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نگهدارنده مکان تاریخ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8CB7E5B-13F8-47EB-B96D-AAEB0BE44354}" type="datetimeFigureOut">
              <a:rPr lang="en-US" smtClean="0"/>
              <a:pPr/>
              <a:t>5/17/2011</a:t>
            </a:fld>
            <a:endParaRPr lang="en-US"/>
          </a:p>
        </p:txBody>
      </p:sp>
      <p:sp>
        <p:nvSpPr>
          <p:cNvPr id="4" name="نگهدارنده مکان پانویس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نگهدارنده مکان شماره اسلاید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E24EF1F-1E73-4502-9B25-38B611FB9B96}" type="slidenum">
              <a:rPr lang="en-US" smtClean="0"/>
              <a:pPr/>
              <a:t>‹#›</a:t>
            </a:fld>
            <a:endParaRPr lang="en-US"/>
          </a:p>
        </p:txBody>
      </p:sp>
    </p:spTree>
    <p:extLst>
      <p:ext uri="{BB962C8B-B14F-4D97-AF65-F5344CB8AC3E}">
        <p14:creationId xmlns:p14="http://schemas.microsoft.com/office/powerpoint/2010/main" val="369652108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عنوان اسلاید">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عنوان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fa-IR" smtClean="0"/>
              <a:t>برای ویرایش سبک عنوان اسلاید اصلی، کلیک نمایید</a:t>
            </a:r>
            <a:endParaRPr kumimoji="0" lang="en-US"/>
          </a:p>
        </p:txBody>
      </p:sp>
      <p:sp>
        <p:nvSpPr>
          <p:cNvPr id="17" name="زیر نویس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fa-IR" smtClean="0"/>
              <a:t>برای ویرایش سبک زیرعنوان اسلاید اصلی، کلیک نمایید</a:t>
            </a:r>
            <a:endParaRPr kumimoji="0" lang="en-US"/>
          </a:p>
        </p:txBody>
      </p:sp>
      <p:grpSp>
        <p:nvGrpSpPr>
          <p:cNvPr id="2" name="گروه 1"/>
          <p:cNvGrpSpPr/>
          <p:nvPr/>
        </p:nvGrpSpPr>
        <p:grpSpPr>
          <a:xfrm>
            <a:off x="-3765" y="4953000"/>
            <a:ext cx="9147765" cy="1912088"/>
            <a:chOff x="-3765" y="4832896"/>
            <a:chExt cx="9147765" cy="2032192"/>
          </a:xfrm>
        </p:grpSpPr>
        <p:sp>
          <p:nvSpPr>
            <p:cNvPr id="7" name="فرم آزاد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فرم آزاد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فرم آزاد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متصل کننده مستقیم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نگهدارنده مکان تاریخ 29"/>
          <p:cNvSpPr>
            <a:spLocks noGrp="1"/>
          </p:cNvSpPr>
          <p:nvPr>
            <p:ph type="dt" sz="half" idx="10"/>
          </p:nvPr>
        </p:nvSpPr>
        <p:spPr/>
        <p:txBody>
          <a:bodyPr/>
          <a:lstStyle>
            <a:lvl1pPr>
              <a:defRPr>
                <a:solidFill>
                  <a:srgbClr val="FFFFFF"/>
                </a:solidFill>
              </a:defRPr>
            </a:lvl1pPr>
            <a:extLst/>
          </a:lstStyle>
          <a:p>
            <a:fld id="{EC046195-E000-4C76-A402-4CC34AC899CA}" type="datetimeFigureOut">
              <a:rPr lang="en-US" smtClean="0"/>
              <a:pPr/>
              <a:t>5/17/2011</a:t>
            </a:fld>
            <a:endParaRPr lang="en-US"/>
          </a:p>
        </p:txBody>
      </p:sp>
      <p:sp>
        <p:nvSpPr>
          <p:cNvPr id="19" name="نگهدارنده مکان پانویس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نگهدارنده مکان شماره اسلاید 26"/>
          <p:cNvSpPr>
            <a:spLocks noGrp="1"/>
          </p:cNvSpPr>
          <p:nvPr>
            <p:ph type="sldNum" sz="quarter" idx="12"/>
          </p:nvPr>
        </p:nvSpPr>
        <p:spPr/>
        <p:txBody>
          <a:bodyPr/>
          <a:lstStyle>
            <a:lvl1pPr>
              <a:defRPr>
                <a:solidFill>
                  <a:srgbClr val="FFFFFF"/>
                </a:solidFill>
              </a:defRPr>
            </a:lvl1pPr>
            <a:extLst/>
          </a:lstStyle>
          <a:p>
            <a:fld id="{414B7086-A52F-4990-81ED-C951A8EC7F79}" type="slidenum">
              <a:rPr lang="en-US" smtClean="0"/>
              <a:pPr/>
              <a:t>‹#›</a:t>
            </a:fld>
            <a:endParaRPr lang="en-US"/>
          </a:p>
        </p:txBody>
      </p:sp>
    </p:spTree>
  </p:cSld>
  <p:clrMapOvr>
    <a:masterClrMapping/>
  </p:clrMapOvr>
  <p:transition spd="slow">
    <p:newsflash/>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 محتوی">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p:txBody>
          <a:bodyPr/>
          <a:lstStyle>
            <a:extLst/>
          </a:lstStyle>
          <a:p>
            <a:pPr lvl="0" eaLnBrk="1" latinLnBrk="0" hangingPunct="1"/>
            <a:r>
              <a:rPr lang="fa-IR" smtClean="0"/>
              <a:t>برای ویرایش سبک متن اسلاید اصلی، کلیک نمایید</a:t>
            </a:r>
          </a:p>
          <a:p>
            <a:pPr lvl="1" eaLnBrk="1" latinLnBrk="0" hangingPunct="1"/>
            <a:r>
              <a:rPr lang="fa-IR" smtClean="0"/>
              <a:t>سطح دوم</a:t>
            </a:r>
          </a:p>
          <a:p>
            <a:pPr lvl="2" eaLnBrk="1" latinLnBrk="0" hangingPunct="1"/>
            <a:r>
              <a:rPr lang="fa-IR" smtClean="0"/>
              <a:t>سطح سوم</a:t>
            </a:r>
          </a:p>
          <a:p>
            <a:pPr lvl="3" eaLnBrk="1" latinLnBrk="0" hangingPunct="1"/>
            <a:r>
              <a:rPr lang="fa-IR" smtClean="0"/>
              <a:t>سطح چهارم</a:t>
            </a:r>
          </a:p>
          <a:p>
            <a:pPr lvl="4" eaLnBrk="1" latinLnBrk="0" hangingPunct="1"/>
            <a:r>
              <a:rPr lang="fa-IR" smtClean="0"/>
              <a:t>سطح پنجم</a:t>
            </a:r>
            <a:endParaRPr kumimoji="0" lang="en-US"/>
          </a:p>
        </p:txBody>
      </p:sp>
      <p:sp>
        <p:nvSpPr>
          <p:cNvPr id="4" name="نگهدارنده مکان تاریخ 3"/>
          <p:cNvSpPr>
            <a:spLocks noGrp="1"/>
          </p:cNvSpPr>
          <p:nvPr>
            <p:ph type="dt" sz="half" idx="10"/>
          </p:nvPr>
        </p:nvSpPr>
        <p:spPr/>
        <p:txBody>
          <a:bodyPr/>
          <a:lstStyle>
            <a:extLst/>
          </a:lstStyle>
          <a:p>
            <a:fld id="{EC046195-E000-4C76-A402-4CC34AC899CA}" type="datetimeFigureOut">
              <a:rPr lang="en-US" smtClean="0"/>
              <a:pPr/>
              <a:t>5/17/2011</a:t>
            </a:fld>
            <a:endParaRPr lang="en-US"/>
          </a:p>
        </p:txBody>
      </p:sp>
      <p:sp>
        <p:nvSpPr>
          <p:cNvPr id="5" name="نگهدارنده مکان پانویس 4"/>
          <p:cNvSpPr>
            <a:spLocks noGrp="1"/>
          </p:cNvSpPr>
          <p:nvPr>
            <p:ph type="ftr" sz="quarter" idx="11"/>
          </p:nvPr>
        </p:nvSpPr>
        <p:spPr/>
        <p:txBody>
          <a:bodyPr/>
          <a:lstStyle>
            <a:extLst/>
          </a:lstStyle>
          <a:p>
            <a:endParaRPr lang="en-US"/>
          </a:p>
        </p:txBody>
      </p:sp>
      <p:sp>
        <p:nvSpPr>
          <p:cNvPr id="6" name="نگهدارنده مکان شماره اسلاید 5"/>
          <p:cNvSpPr>
            <a:spLocks noGrp="1"/>
          </p:cNvSpPr>
          <p:nvPr>
            <p:ph type="sldNum" sz="quarter" idx="12"/>
          </p:nvPr>
        </p:nvSpPr>
        <p:spPr/>
        <p:txBody>
          <a:bodyPr/>
          <a:lstStyle>
            <a:extLst/>
          </a:lstStyle>
          <a:p>
            <a:fld id="{414B7086-A52F-4990-81ED-C951A8EC7F79}" type="slidenum">
              <a:rPr lang="en-US" smtClean="0"/>
              <a:pPr/>
              <a:t>‹#›</a:t>
            </a:fld>
            <a:endParaRPr lang="en-US"/>
          </a:p>
        </p:txBody>
      </p:sp>
      <p:sp>
        <p:nvSpPr>
          <p:cNvPr id="7" name="عنوان 6"/>
          <p:cNvSpPr>
            <a:spLocks noGrp="1"/>
          </p:cNvSpPr>
          <p:nvPr>
            <p:ph type="title"/>
          </p:nvPr>
        </p:nvSpPr>
        <p:spPr/>
        <p:txBody>
          <a:bodyPr rtlCol="0"/>
          <a:lstStyle>
            <a:extLst/>
          </a:lstStyle>
          <a:p>
            <a:r>
              <a:rPr kumimoji="0" lang="fa-IR" smtClean="0"/>
              <a:t>برای ویرایش سبک عنوان اسلاید اصلی، کلیک نمایید</a:t>
            </a:r>
            <a:endParaRPr kumimoji="0" lang="en-US"/>
          </a:p>
        </p:txBody>
      </p:sp>
    </p:spTree>
  </p:cSld>
  <p:clrMapOvr>
    <a:masterClrMapping/>
  </p:clrMapOvr>
  <p:transition spd="slow">
    <p:newsflash/>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سربرگ بخش">
    <p:spTree>
      <p:nvGrpSpPr>
        <p:cNvPr id="1" name=""/>
        <p:cNvGrpSpPr/>
        <p:nvPr/>
      </p:nvGrpSpPr>
      <p:grpSpPr>
        <a:xfrm>
          <a:off x="0" y="0"/>
          <a:ext cx="0" cy="0"/>
          <a:chOff x="0" y="0"/>
          <a:chExt cx="0" cy="0"/>
        </a:xfrm>
      </p:grpSpPr>
      <p:sp>
        <p:nvSpPr>
          <p:cNvPr id="2" name="عنوان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fa-IR" smtClean="0"/>
              <a:t>برای ویرایش سبک عنوان اسلاید اصلی، کلیک نمایید</a:t>
            </a:r>
            <a:endParaRPr kumimoji="0" lang="en-US"/>
          </a:p>
        </p:txBody>
      </p:sp>
      <p:sp>
        <p:nvSpPr>
          <p:cNvPr id="3" name="نگهدارنده مکان متن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fa-IR" smtClean="0"/>
              <a:t>برای ویرایش سبک متن اسلاید اصلی، کلیک نمایید</a:t>
            </a:r>
          </a:p>
        </p:txBody>
      </p:sp>
      <p:sp>
        <p:nvSpPr>
          <p:cNvPr id="4" name="نگهدارنده مکان تاریخ 3"/>
          <p:cNvSpPr>
            <a:spLocks noGrp="1"/>
          </p:cNvSpPr>
          <p:nvPr>
            <p:ph type="dt" sz="half" idx="10"/>
          </p:nvPr>
        </p:nvSpPr>
        <p:spPr/>
        <p:txBody>
          <a:bodyPr/>
          <a:lstStyle>
            <a:extLst/>
          </a:lstStyle>
          <a:p>
            <a:fld id="{EC046195-E000-4C76-A402-4CC34AC899CA}" type="datetimeFigureOut">
              <a:rPr lang="en-US" smtClean="0"/>
              <a:pPr/>
              <a:t>5/17/2011</a:t>
            </a:fld>
            <a:endParaRPr lang="en-US"/>
          </a:p>
        </p:txBody>
      </p:sp>
      <p:sp>
        <p:nvSpPr>
          <p:cNvPr id="5" name="نگهدارنده مکان پانویس 4"/>
          <p:cNvSpPr>
            <a:spLocks noGrp="1"/>
          </p:cNvSpPr>
          <p:nvPr>
            <p:ph type="ftr" sz="quarter" idx="11"/>
          </p:nvPr>
        </p:nvSpPr>
        <p:spPr/>
        <p:txBody>
          <a:bodyPr/>
          <a:lstStyle>
            <a:extLst/>
          </a:lstStyle>
          <a:p>
            <a:endParaRPr lang="en-US"/>
          </a:p>
        </p:txBody>
      </p:sp>
      <p:sp>
        <p:nvSpPr>
          <p:cNvPr id="6" name="نگهدارنده مکان شماره اسلاید 5"/>
          <p:cNvSpPr>
            <a:spLocks noGrp="1"/>
          </p:cNvSpPr>
          <p:nvPr>
            <p:ph type="sldNum" sz="quarter" idx="12"/>
          </p:nvPr>
        </p:nvSpPr>
        <p:spPr/>
        <p:txBody>
          <a:bodyPr/>
          <a:lstStyle>
            <a:extLst/>
          </a:lstStyle>
          <a:p>
            <a:fld id="{414B7086-A52F-4990-81ED-C951A8EC7F79}"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transition spd="slow">
    <p:newsflash/>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دو محتوا">
    <p:spTree>
      <p:nvGrpSpPr>
        <p:cNvPr id="1" name=""/>
        <p:cNvGrpSpPr/>
        <p:nvPr/>
      </p:nvGrpSpPr>
      <p:grpSpPr>
        <a:xfrm>
          <a:off x="0" y="0"/>
          <a:ext cx="0" cy="0"/>
          <a:chOff x="0" y="0"/>
          <a:chExt cx="0" cy="0"/>
        </a:xfrm>
      </p:grpSpPr>
      <p:sp>
        <p:nvSpPr>
          <p:cNvPr id="3" name="نگهدارنده مکان محتوا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fa-IR" smtClean="0"/>
              <a:t>برای ویرایش سبک متن اسلاید اصلی، کلیک نمایید</a:t>
            </a:r>
          </a:p>
          <a:p>
            <a:pPr lvl="1" eaLnBrk="1" latinLnBrk="0" hangingPunct="1"/>
            <a:r>
              <a:rPr lang="fa-IR" smtClean="0"/>
              <a:t>سطح دوم</a:t>
            </a:r>
          </a:p>
          <a:p>
            <a:pPr lvl="2" eaLnBrk="1" latinLnBrk="0" hangingPunct="1"/>
            <a:r>
              <a:rPr lang="fa-IR" smtClean="0"/>
              <a:t>سطح سوم</a:t>
            </a:r>
          </a:p>
          <a:p>
            <a:pPr lvl="3" eaLnBrk="1" latinLnBrk="0" hangingPunct="1"/>
            <a:r>
              <a:rPr lang="fa-IR" smtClean="0"/>
              <a:t>سطح چهارم</a:t>
            </a:r>
          </a:p>
          <a:p>
            <a:pPr lvl="4" eaLnBrk="1" latinLnBrk="0" hangingPunct="1"/>
            <a:r>
              <a:rPr lang="fa-IR" smtClean="0"/>
              <a:t>سطح پنجم</a:t>
            </a:r>
            <a:endParaRPr kumimoji="0" lang="en-US"/>
          </a:p>
        </p:txBody>
      </p:sp>
      <p:sp>
        <p:nvSpPr>
          <p:cNvPr id="4" name="نگهدارنده مکان محتوا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fa-IR" smtClean="0"/>
              <a:t>برای ویرایش سبک متن اسلاید اصلی، کلیک نمایید</a:t>
            </a:r>
          </a:p>
          <a:p>
            <a:pPr lvl="1" eaLnBrk="1" latinLnBrk="0" hangingPunct="1"/>
            <a:r>
              <a:rPr lang="fa-IR" smtClean="0"/>
              <a:t>سطح دوم</a:t>
            </a:r>
          </a:p>
          <a:p>
            <a:pPr lvl="2" eaLnBrk="1" latinLnBrk="0" hangingPunct="1"/>
            <a:r>
              <a:rPr lang="fa-IR" smtClean="0"/>
              <a:t>سطح سوم</a:t>
            </a:r>
          </a:p>
          <a:p>
            <a:pPr lvl="3" eaLnBrk="1" latinLnBrk="0" hangingPunct="1"/>
            <a:r>
              <a:rPr lang="fa-IR" smtClean="0"/>
              <a:t>سطح چهارم</a:t>
            </a:r>
          </a:p>
          <a:p>
            <a:pPr lvl="4" eaLnBrk="1" latinLnBrk="0" hangingPunct="1"/>
            <a:r>
              <a:rPr lang="fa-IR" smtClean="0"/>
              <a:t>سطح پنجم</a:t>
            </a:r>
            <a:endParaRPr kumimoji="0" lang="en-US"/>
          </a:p>
        </p:txBody>
      </p:sp>
      <p:sp>
        <p:nvSpPr>
          <p:cNvPr id="5" name="نگهدارنده مکان تاریخ 4"/>
          <p:cNvSpPr>
            <a:spLocks noGrp="1"/>
          </p:cNvSpPr>
          <p:nvPr>
            <p:ph type="dt" sz="half" idx="10"/>
          </p:nvPr>
        </p:nvSpPr>
        <p:spPr/>
        <p:txBody>
          <a:bodyPr/>
          <a:lstStyle>
            <a:extLst/>
          </a:lstStyle>
          <a:p>
            <a:fld id="{EC046195-E000-4C76-A402-4CC34AC899CA}" type="datetimeFigureOut">
              <a:rPr lang="en-US" smtClean="0"/>
              <a:pPr/>
              <a:t>5/17/2011</a:t>
            </a:fld>
            <a:endParaRPr lang="en-US"/>
          </a:p>
        </p:txBody>
      </p:sp>
      <p:sp>
        <p:nvSpPr>
          <p:cNvPr id="6" name="نگهدارنده مکان پانویس 5"/>
          <p:cNvSpPr>
            <a:spLocks noGrp="1"/>
          </p:cNvSpPr>
          <p:nvPr>
            <p:ph type="ftr" sz="quarter" idx="11"/>
          </p:nvPr>
        </p:nvSpPr>
        <p:spPr/>
        <p:txBody>
          <a:bodyPr/>
          <a:lstStyle>
            <a:extLst/>
          </a:lstStyle>
          <a:p>
            <a:endParaRPr lang="en-US"/>
          </a:p>
        </p:txBody>
      </p:sp>
      <p:sp>
        <p:nvSpPr>
          <p:cNvPr id="7" name="نگهدارنده مکان شماره اسلاید 6"/>
          <p:cNvSpPr>
            <a:spLocks noGrp="1"/>
          </p:cNvSpPr>
          <p:nvPr>
            <p:ph type="sldNum" sz="quarter" idx="12"/>
          </p:nvPr>
        </p:nvSpPr>
        <p:spPr/>
        <p:txBody>
          <a:bodyPr/>
          <a:lstStyle>
            <a:extLst/>
          </a:lstStyle>
          <a:p>
            <a:fld id="{414B7086-A52F-4990-81ED-C951A8EC7F79}" type="slidenum">
              <a:rPr lang="en-US" smtClean="0"/>
              <a:pPr/>
              <a:t>‹#›</a:t>
            </a:fld>
            <a:endParaRPr lang="en-US"/>
          </a:p>
        </p:txBody>
      </p:sp>
      <p:sp>
        <p:nvSpPr>
          <p:cNvPr id="8" name="عنوان 7"/>
          <p:cNvSpPr>
            <a:spLocks noGrp="1"/>
          </p:cNvSpPr>
          <p:nvPr>
            <p:ph type="title"/>
          </p:nvPr>
        </p:nvSpPr>
        <p:spPr/>
        <p:txBody>
          <a:bodyPr rtlCol="0"/>
          <a:lstStyle>
            <a:extLst/>
          </a:lstStyle>
          <a:p>
            <a:r>
              <a:rPr kumimoji="0" lang="fa-IR" smtClean="0"/>
              <a:t>برای ویرایش سبک عنوان اسلاید اصلی، کلیک نمایید</a:t>
            </a:r>
            <a:endParaRPr kumimoji="0" lang="en-US"/>
          </a:p>
        </p:txBody>
      </p:sp>
    </p:spTree>
  </p:cSld>
  <p:clrMapOvr>
    <a:overrideClrMapping bg1="dk1" tx1="lt1" bg2="dk2" tx2="lt2" accent1="accent1" accent2="accent2" accent3="accent3" accent4="accent4" accent5="accent5" accent6="accent6" hlink="hlink" folHlink="folHlink"/>
  </p:clrMapOvr>
  <p:transition spd="slow">
    <p:newsflash/>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یسه">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8229600" cy="1143000"/>
          </a:xfrm>
        </p:spPr>
        <p:txBody>
          <a:bodyPr anchor="ctr"/>
          <a:lstStyle>
            <a:lvl1pPr>
              <a:defRPr/>
            </a:lvl1pPr>
            <a:extLst/>
          </a:lstStyle>
          <a:p>
            <a:r>
              <a:rPr kumimoji="0" lang="fa-IR" smtClean="0"/>
              <a:t>برای ویرایش سبک عنوان اسلاید اصلی، کلیک نمایید</a:t>
            </a:r>
            <a:endParaRPr kumimoji="0" lang="en-US"/>
          </a:p>
        </p:txBody>
      </p:sp>
      <p:sp>
        <p:nvSpPr>
          <p:cNvPr id="3" name="نگهدارنده مکان متن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fa-IR" smtClean="0"/>
              <a:t>برای ویرایش سبک متن اسلاید اصلی، کلیک نمایید</a:t>
            </a:r>
          </a:p>
        </p:txBody>
      </p:sp>
      <p:sp>
        <p:nvSpPr>
          <p:cNvPr id="4" name="نگهدارنده مکان متن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fa-IR" smtClean="0"/>
              <a:t>برای ویرایش سبک متن اسلاید اصلی، کلیک نمایید</a:t>
            </a:r>
          </a:p>
        </p:txBody>
      </p:sp>
      <p:sp>
        <p:nvSpPr>
          <p:cNvPr id="5" name="نگهدارنده مکان محتوا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fa-IR" smtClean="0"/>
              <a:t>برای ویرایش سبک متن اسلاید اصلی، کلیک نمایید</a:t>
            </a:r>
          </a:p>
          <a:p>
            <a:pPr lvl="1" eaLnBrk="1" latinLnBrk="0" hangingPunct="1"/>
            <a:r>
              <a:rPr lang="fa-IR" smtClean="0"/>
              <a:t>سطح دوم</a:t>
            </a:r>
          </a:p>
          <a:p>
            <a:pPr lvl="2" eaLnBrk="1" latinLnBrk="0" hangingPunct="1"/>
            <a:r>
              <a:rPr lang="fa-IR" smtClean="0"/>
              <a:t>سطح سوم</a:t>
            </a:r>
          </a:p>
          <a:p>
            <a:pPr lvl="3" eaLnBrk="1" latinLnBrk="0" hangingPunct="1"/>
            <a:r>
              <a:rPr lang="fa-IR" smtClean="0"/>
              <a:t>سطح چهارم</a:t>
            </a:r>
          </a:p>
          <a:p>
            <a:pPr lvl="4" eaLnBrk="1" latinLnBrk="0" hangingPunct="1"/>
            <a:r>
              <a:rPr lang="fa-IR" smtClean="0"/>
              <a:t>سطح پنجم</a:t>
            </a:r>
            <a:endParaRPr kumimoji="0" lang="en-US"/>
          </a:p>
        </p:txBody>
      </p:sp>
      <p:sp>
        <p:nvSpPr>
          <p:cNvPr id="6" name="نگهدارنده مکان محتوا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fa-IR" smtClean="0"/>
              <a:t>برای ویرایش سبک متن اسلاید اصلی، کلیک نمایید</a:t>
            </a:r>
          </a:p>
          <a:p>
            <a:pPr lvl="1" eaLnBrk="1" latinLnBrk="0" hangingPunct="1"/>
            <a:r>
              <a:rPr lang="fa-IR" smtClean="0"/>
              <a:t>سطح دوم</a:t>
            </a:r>
          </a:p>
          <a:p>
            <a:pPr lvl="2" eaLnBrk="1" latinLnBrk="0" hangingPunct="1"/>
            <a:r>
              <a:rPr lang="fa-IR" smtClean="0"/>
              <a:t>سطح سوم</a:t>
            </a:r>
          </a:p>
          <a:p>
            <a:pPr lvl="3" eaLnBrk="1" latinLnBrk="0" hangingPunct="1"/>
            <a:r>
              <a:rPr lang="fa-IR" smtClean="0"/>
              <a:t>سطح چهارم</a:t>
            </a:r>
          </a:p>
          <a:p>
            <a:pPr lvl="4" eaLnBrk="1" latinLnBrk="0" hangingPunct="1"/>
            <a:r>
              <a:rPr lang="fa-IR" smtClean="0"/>
              <a:t>سطح پنجم</a:t>
            </a:r>
            <a:endParaRPr kumimoji="0" lang="en-US"/>
          </a:p>
        </p:txBody>
      </p:sp>
      <p:sp>
        <p:nvSpPr>
          <p:cNvPr id="7" name="نگهدارنده مکان تاریخ 6"/>
          <p:cNvSpPr>
            <a:spLocks noGrp="1"/>
          </p:cNvSpPr>
          <p:nvPr>
            <p:ph type="dt" sz="half" idx="10"/>
          </p:nvPr>
        </p:nvSpPr>
        <p:spPr/>
        <p:txBody>
          <a:bodyPr/>
          <a:lstStyle>
            <a:extLst/>
          </a:lstStyle>
          <a:p>
            <a:fld id="{EC046195-E000-4C76-A402-4CC34AC899CA}" type="datetimeFigureOut">
              <a:rPr lang="en-US" smtClean="0"/>
              <a:pPr/>
              <a:t>5/17/2011</a:t>
            </a:fld>
            <a:endParaRPr lang="en-US"/>
          </a:p>
        </p:txBody>
      </p:sp>
      <p:sp>
        <p:nvSpPr>
          <p:cNvPr id="8" name="نگهدارنده مکان پانویس 7"/>
          <p:cNvSpPr>
            <a:spLocks noGrp="1"/>
          </p:cNvSpPr>
          <p:nvPr>
            <p:ph type="ftr" sz="quarter" idx="11"/>
          </p:nvPr>
        </p:nvSpPr>
        <p:spPr/>
        <p:txBody>
          <a:bodyPr/>
          <a:lstStyle>
            <a:extLst/>
          </a:lstStyle>
          <a:p>
            <a:endParaRPr lang="en-US"/>
          </a:p>
        </p:txBody>
      </p:sp>
      <p:sp>
        <p:nvSpPr>
          <p:cNvPr id="9" name="نگهدارنده مکان شماره اسلاید 8"/>
          <p:cNvSpPr>
            <a:spLocks noGrp="1"/>
          </p:cNvSpPr>
          <p:nvPr>
            <p:ph type="sldNum" sz="quarter" idx="12"/>
          </p:nvPr>
        </p:nvSpPr>
        <p:spPr/>
        <p:txBody>
          <a:bodyPr/>
          <a:lstStyle>
            <a:extLst/>
          </a:lstStyle>
          <a:p>
            <a:fld id="{414B7086-A52F-4990-81ED-C951A8EC7F79}"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transition spd="slow">
    <p:newsflash/>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تنها عنوان">
    <p:spTree>
      <p:nvGrpSpPr>
        <p:cNvPr id="1" name=""/>
        <p:cNvGrpSpPr/>
        <p:nvPr/>
      </p:nvGrpSpPr>
      <p:grpSpPr>
        <a:xfrm>
          <a:off x="0" y="0"/>
          <a:ext cx="0" cy="0"/>
          <a:chOff x="0" y="0"/>
          <a:chExt cx="0" cy="0"/>
        </a:xfrm>
      </p:grpSpPr>
      <p:sp>
        <p:nvSpPr>
          <p:cNvPr id="3" name="نگهدارنده مکان تاریخ 2"/>
          <p:cNvSpPr>
            <a:spLocks noGrp="1"/>
          </p:cNvSpPr>
          <p:nvPr>
            <p:ph type="dt" sz="half" idx="10"/>
          </p:nvPr>
        </p:nvSpPr>
        <p:spPr/>
        <p:txBody>
          <a:bodyPr/>
          <a:lstStyle>
            <a:extLst/>
          </a:lstStyle>
          <a:p>
            <a:fld id="{EC046195-E000-4C76-A402-4CC34AC899CA}" type="datetimeFigureOut">
              <a:rPr lang="en-US" smtClean="0"/>
              <a:pPr/>
              <a:t>5/17/2011</a:t>
            </a:fld>
            <a:endParaRPr lang="en-US"/>
          </a:p>
        </p:txBody>
      </p:sp>
      <p:sp>
        <p:nvSpPr>
          <p:cNvPr id="4" name="نگهدارنده مکان پانویس 3"/>
          <p:cNvSpPr>
            <a:spLocks noGrp="1"/>
          </p:cNvSpPr>
          <p:nvPr>
            <p:ph type="ftr" sz="quarter" idx="11"/>
          </p:nvPr>
        </p:nvSpPr>
        <p:spPr/>
        <p:txBody>
          <a:bodyPr/>
          <a:lstStyle>
            <a:extLst/>
          </a:lstStyle>
          <a:p>
            <a:endParaRPr lang="en-US"/>
          </a:p>
        </p:txBody>
      </p:sp>
      <p:sp>
        <p:nvSpPr>
          <p:cNvPr id="5" name="نگهدارنده مکان شماره اسلاید 4"/>
          <p:cNvSpPr>
            <a:spLocks noGrp="1"/>
          </p:cNvSpPr>
          <p:nvPr>
            <p:ph type="sldNum" sz="quarter" idx="12"/>
          </p:nvPr>
        </p:nvSpPr>
        <p:spPr/>
        <p:txBody>
          <a:bodyPr/>
          <a:lstStyle>
            <a:extLst/>
          </a:lstStyle>
          <a:p>
            <a:fld id="{414B7086-A52F-4990-81ED-C951A8EC7F79}" type="slidenum">
              <a:rPr lang="en-US" smtClean="0"/>
              <a:pPr/>
              <a:t>‹#›</a:t>
            </a:fld>
            <a:endParaRPr lang="en-US"/>
          </a:p>
        </p:txBody>
      </p:sp>
      <p:sp>
        <p:nvSpPr>
          <p:cNvPr id="6" name="عنوان 5"/>
          <p:cNvSpPr>
            <a:spLocks noGrp="1"/>
          </p:cNvSpPr>
          <p:nvPr>
            <p:ph type="title"/>
          </p:nvPr>
        </p:nvSpPr>
        <p:spPr/>
        <p:txBody>
          <a:bodyPr rtlCol="0"/>
          <a:lstStyle>
            <a:extLst/>
          </a:lstStyle>
          <a:p>
            <a:r>
              <a:rPr kumimoji="0" lang="fa-IR" smtClean="0"/>
              <a:t>برای ویرایش سبک عنوان اسلاید اصلی، کلیک نمایید</a:t>
            </a:r>
            <a:endParaRPr kumimoji="0" lang="en-US"/>
          </a:p>
        </p:txBody>
      </p:sp>
    </p:spTree>
  </p:cSld>
  <p:clrMapOvr>
    <a:overrideClrMapping bg1="dk1" tx1="lt1" bg2="dk2" tx2="lt2" accent1="accent1" accent2="accent2" accent3="accent3" accent4="accent4" accent5="accent5" accent6="accent6" hlink="hlink" folHlink="folHlink"/>
  </p:clrMapOvr>
  <p:transition spd="slow">
    <p:newsflash/>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خالی">
    <p:spTree>
      <p:nvGrpSpPr>
        <p:cNvPr id="1" name=""/>
        <p:cNvGrpSpPr/>
        <p:nvPr/>
      </p:nvGrpSpPr>
      <p:grpSpPr>
        <a:xfrm>
          <a:off x="0" y="0"/>
          <a:ext cx="0" cy="0"/>
          <a:chOff x="0" y="0"/>
          <a:chExt cx="0" cy="0"/>
        </a:xfrm>
      </p:grpSpPr>
      <p:sp>
        <p:nvSpPr>
          <p:cNvPr id="2" name="نگهدارنده مکان تاریخ 1"/>
          <p:cNvSpPr>
            <a:spLocks noGrp="1"/>
          </p:cNvSpPr>
          <p:nvPr>
            <p:ph type="dt" sz="half" idx="10"/>
          </p:nvPr>
        </p:nvSpPr>
        <p:spPr/>
        <p:txBody>
          <a:bodyPr/>
          <a:lstStyle>
            <a:extLst/>
          </a:lstStyle>
          <a:p>
            <a:fld id="{EC046195-E000-4C76-A402-4CC34AC899CA}" type="datetimeFigureOut">
              <a:rPr lang="en-US" smtClean="0"/>
              <a:pPr/>
              <a:t>5/17/2011</a:t>
            </a:fld>
            <a:endParaRPr lang="en-US"/>
          </a:p>
        </p:txBody>
      </p:sp>
      <p:sp>
        <p:nvSpPr>
          <p:cNvPr id="3" name="نگهدارنده مکان پانویس 2"/>
          <p:cNvSpPr>
            <a:spLocks noGrp="1"/>
          </p:cNvSpPr>
          <p:nvPr>
            <p:ph type="ftr" sz="quarter" idx="11"/>
          </p:nvPr>
        </p:nvSpPr>
        <p:spPr/>
        <p:txBody>
          <a:bodyPr/>
          <a:lstStyle>
            <a:extLst/>
          </a:lstStyle>
          <a:p>
            <a:endParaRPr lang="en-US"/>
          </a:p>
        </p:txBody>
      </p:sp>
      <p:sp>
        <p:nvSpPr>
          <p:cNvPr id="4" name="نگهدارنده مکان شماره اسلاید 3"/>
          <p:cNvSpPr>
            <a:spLocks noGrp="1"/>
          </p:cNvSpPr>
          <p:nvPr>
            <p:ph type="sldNum" sz="quarter" idx="12"/>
          </p:nvPr>
        </p:nvSpPr>
        <p:spPr/>
        <p:txBody>
          <a:bodyPr/>
          <a:lstStyle>
            <a:extLst/>
          </a:lstStyle>
          <a:p>
            <a:fld id="{414B7086-A52F-4990-81ED-C951A8EC7F79}" type="slidenum">
              <a:rPr lang="en-US" smtClean="0"/>
              <a:pPr/>
              <a:t>‹#›</a:t>
            </a:fld>
            <a:endParaRPr lang="en-US"/>
          </a:p>
        </p:txBody>
      </p:sp>
    </p:spTree>
  </p:cSld>
  <p:clrMapOvr>
    <a:masterClrMapping/>
  </p:clrMapOvr>
  <p:transition spd="slow">
    <p:newsflash/>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ا با عنوان">
    <p:spTree>
      <p:nvGrpSpPr>
        <p:cNvPr id="1" name=""/>
        <p:cNvGrpSpPr/>
        <p:nvPr/>
      </p:nvGrpSpPr>
      <p:grpSpPr>
        <a:xfrm>
          <a:off x="0" y="0"/>
          <a:ext cx="0" cy="0"/>
          <a:chOff x="0" y="0"/>
          <a:chExt cx="0" cy="0"/>
        </a:xfrm>
      </p:grpSpPr>
      <p:sp>
        <p:nvSpPr>
          <p:cNvPr id="2" name="عنوان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fa-IR" smtClean="0"/>
              <a:t>برای ویرایش سبک عنوان اسلاید اصلی، کلیک نمایید</a:t>
            </a:r>
            <a:endParaRPr kumimoji="0" lang="en-US"/>
          </a:p>
        </p:txBody>
      </p:sp>
      <p:sp>
        <p:nvSpPr>
          <p:cNvPr id="3" name="نگهدارنده مکان متن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fa-IR" smtClean="0"/>
              <a:t>برای ویرایش سبک متن اسلاید اصلی، کلیک نمایید</a:t>
            </a:r>
          </a:p>
        </p:txBody>
      </p:sp>
      <p:sp>
        <p:nvSpPr>
          <p:cNvPr id="4" name="نگهدارنده مکان محتوا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fa-IR" smtClean="0"/>
              <a:t>برای ویرایش سبک متن اسلاید اصلی، کلیک نمایید</a:t>
            </a:r>
          </a:p>
          <a:p>
            <a:pPr lvl="1" eaLnBrk="1" latinLnBrk="0" hangingPunct="1"/>
            <a:r>
              <a:rPr lang="fa-IR" smtClean="0"/>
              <a:t>سطح دوم</a:t>
            </a:r>
          </a:p>
          <a:p>
            <a:pPr lvl="2" eaLnBrk="1" latinLnBrk="0" hangingPunct="1"/>
            <a:r>
              <a:rPr lang="fa-IR" smtClean="0"/>
              <a:t>سطح سوم</a:t>
            </a:r>
          </a:p>
          <a:p>
            <a:pPr lvl="3" eaLnBrk="1" latinLnBrk="0" hangingPunct="1"/>
            <a:r>
              <a:rPr lang="fa-IR" smtClean="0"/>
              <a:t>سطح چهارم</a:t>
            </a:r>
          </a:p>
          <a:p>
            <a:pPr lvl="4" eaLnBrk="1" latinLnBrk="0" hangingPunct="1"/>
            <a:r>
              <a:rPr lang="fa-IR" smtClean="0"/>
              <a:t>سطح پنجم</a:t>
            </a:r>
            <a:endParaRPr kumimoji="0" lang="en-US"/>
          </a:p>
        </p:txBody>
      </p:sp>
      <p:sp>
        <p:nvSpPr>
          <p:cNvPr id="5" name="نگهدارنده مکان تاریخ 4"/>
          <p:cNvSpPr>
            <a:spLocks noGrp="1"/>
          </p:cNvSpPr>
          <p:nvPr>
            <p:ph type="dt" sz="half" idx="10"/>
          </p:nvPr>
        </p:nvSpPr>
        <p:spPr>
          <a:xfrm>
            <a:off x="6727032" y="6407944"/>
            <a:ext cx="1920240" cy="365760"/>
          </a:xfrm>
        </p:spPr>
        <p:txBody>
          <a:bodyPr/>
          <a:lstStyle>
            <a:extLst/>
          </a:lstStyle>
          <a:p>
            <a:fld id="{EC046195-E000-4C76-A402-4CC34AC899CA}" type="datetimeFigureOut">
              <a:rPr lang="en-US" smtClean="0"/>
              <a:pPr/>
              <a:t>5/17/2011</a:t>
            </a:fld>
            <a:endParaRPr lang="en-US"/>
          </a:p>
        </p:txBody>
      </p:sp>
      <p:sp>
        <p:nvSpPr>
          <p:cNvPr id="6" name="نگهدارنده مکان پانویس 5"/>
          <p:cNvSpPr>
            <a:spLocks noGrp="1"/>
          </p:cNvSpPr>
          <p:nvPr>
            <p:ph type="ftr" sz="quarter" idx="11"/>
          </p:nvPr>
        </p:nvSpPr>
        <p:spPr/>
        <p:txBody>
          <a:bodyPr/>
          <a:lstStyle>
            <a:extLst/>
          </a:lstStyle>
          <a:p>
            <a:endParaRPr lang="en-US"/>
          </a:p>
        </p:txBody>
      </p:sp>
      <p:sp>
        <p:nvSpPr>
          <p:cNvPr id="7" name="نگهدارنده مکان شماره اسلاید 6"/>
          <p:cNvSpPr>
            <a:spLocks noGrp="1"/>
          </p:cNvSpPr>
          <p:nvPr>
            <p:ph type="sldNum" sz="quarter" idx="12"/>
          </p:nvPr>
        </p:nvSpPr>
        <p:spPr/>
        <p:txBody>
          <a:bodyPr/>
          <a:lstStyle>
            <a:extLst/>
          </a:lstStyle>
          <a:p>
            <a:fld id="{414B7086-A52F-4990-81ED-C951A8EC7F79}"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transition spd="slow">
    <p:newsflash/>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تصویر با عنوان">
    <p:spTree>
      <p:nvGrpSpPr>
        <p:cNvPr id="1" name=""/>
        <p:cNvGrpSpPr/>
        <p:nvPr/>
      </p:nvGrpSpPr>
      <p:grpSpPr>
        <a:xfrm>
          <a:off x="0" y="0"/>
          <a:ext cx="0" cy="0"/>
          <a:chOff x="0" y="0"/>
          <a:chExt cx="0" cy="0"/>
        </a:xfrm>
      </p:grpSpPr>
      <p:sp>
        <p:nvSpPr>
          <p:cNvPr id="4" name="نگهدارنده مکان متن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fa-IR" smtClean="0"/>
              <a:t>برای ویرایش سبک متن اسلاید اصلی، کلیک نمایید</a:t>
            </a:r>
          </a:p>
        </p:txBody>
      </p:sp>
      <p:sp>
        <p:nvSpPr>
          <p:cNvPr id="3" name="نگهدارنده مکان تصویر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fa-IR" smtClean="0"/>
              <a:t>برای اضافه کردن تصویر نماد را کلیک نمایید</a:t>
            </a:r>
            <a:endParaRPr kumimoji="0" lang="en-US" dirty="0"/>
          </a:p>
        </p:txBody>
      </p:sp>
      <p:sp>
        <p:nvSpPr>
          <p:cNvPr id="5" name="نگهدارنده مکان تاریخ 4"/>
          <p:cNvSpPr>
            <a:spLocks noGrp="1"/>
          </p:cNvSpPr>
          <p:nvPr>
            <p:ph type="dt" sz="half" idx="10"/>
          </p:nvPr>
        </p:nvSpPr>
        <p:spPr/>
        <p:txBody>
          <a:bodyPr/>
          <a:lstStyle>
            <a:lvl1pPr>
              <a:defRPr>
                <a:solidFill>
                  <a:schemeClr val="tx1"/>
                </a:solidFill>
              </a:defRPr>
            </a:lvl1pPr>
            <a:extLst/>
          </a:lstStyle>
          <a:p>
            <a:fld id="{EC046195-E000-4C76-A402-4CC34AC899CA}" type="datetimeFigureOut">
              <a:rPr lang="en-US" smtClean="0"/>
              <a:pPr/>
              <a:t>5/17/2011</a:t>
            </a:fld>
            <a:endParaRPr lang="en-US"/>
          </a:p>
        </p:txBody>
      </p:sp>
      <p:sp>
        <p:nvSpPr>
          <p:cNvPr id="6" name="نگهدارنده مکان پانویس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نگهدارنده مکان شماره اسلاید 6"/>
          <p:cNvSpPr>
            <a:spLocks noGrp="1"/>
          </p:cNvSpPr>
          <p:nvPr>
            <p:ph type="sldNum" sz="quarter" idx="12"/>
          </p:nvPr>
        </p:nvSpPr>
        <p:spPr/>
        <p:txBody>
          <a:bodyPr/>
          <a:lstStyle>
            <a:lvl1pPr>
              <a:defRPr>
                <a:solidFill>
                  <a:schemeClr val="tx1"/>
                </a:solidFill>
              </a:defRPr>
            </a:lvl1pPr>
            <a:extLst/>
          </a:lstStyle>
          <a:p>
            <a:fld id="{414B7086-A52F-4990-81ED-C951A8EC7F79}" type="slidenum">
              <a:rPr lang="en-US" smtClean="0"/>
              <a:pPr/>
              <a:t>‹#›</a:t>
            </a:fld>
            <a:endParaRPr lang="en-US"/>
          </a:p>
        </p:txBody>
      </p:sp>
      <p:sp>
        <p:nvSpPr>
          <p:cNvPr id="2" name="عنوان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fa-IR" smtClean="0"/>
              <a:t>برای ویرایش سبک عنوان اسلاید اصلی، کلیک نمایید</a:t>
            </a:r>
            <a:endParaRPr kumimoji="0" lang="en-US"/>
          </a:p>
        </p:txBody>
      </p:sp>
      <p:sp>
        <p:nvSpPr>
          <p:cNvPr id="8" name="فرم آزاد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فرم آزاد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متصل کننده مستقیم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transition spd="slow">
    <p:newsflash/>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 متن عمودی">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extLst/>
          </a:lstStyle>
          <a:p>
            <a:r>
              <a:rPr kumimoji="0" lang="fa-IR" smtClean="0"/>
              <a:t>برای ویرایش سبک عنوان اسلاید اصلی، کلیک نمایید</a:t>
            </a:r>
            <a:endParaRPr kumimoji="0" lang="en-US"/>
          </a:p>
        </p:txBody>
      </p:sp>
      <p:sp>
        <p:nvSpPr>
          <p:cNvPr id="3" name="نگهدارنده مکان متن عمودی 2"/>
          <p:cNvSpPr>
            <a:spLocks noGrp="1"/>
          </p:cNvSpPr>
          <p:nvPr>
            <p:ph type="body" orient="vert" idx="1"/>
          </p:nvPr>
        </p:nvSpPr>
        <p:spPr>
          <a:xfrm>
            <a:off x="457200" y="1481329"/>
            <a:ext cx="8229600" cy="4386071"/>
          </a:xfrm>
        </p:spPr>
        <p:txBody>
          <a:bodyPr vert="eaVert"/>
          <a:lstStyle>
            <a:extLst/>
          </a:lstStyle>
          <a:p>
            <a:pPr lvl="0" eaLnBrk="1" latinLnBrk="0" hangingPunct="1"/>
            <a:r>
              <a:rPr lang="fa-IR" smtClean="0"/>
              <a:t>برای ویرایش سبک متن اسلاید اصلی، کلیک نمایید</a:t>
            </a:r>
          </a:p>
          <a:p>
            <a:pPr lvl="1" eaLnBrk="1" latinLnBrk="0" hangingPunct="1"/>
            <a:r>
              <a:rPr lang="fa-IR" smtClean="0"/>
              <a:t>سطح دوم</a:t>
            </a:r>
          </a:p>
          <a:p>
            <a:pPr lvl="2" eaLnBrk="1" latinLnBrk="0" hangingPunct="1"/>
            <a:r>
              <a:rPr lang="fa-IR" smtClean="0"/>
              <a:t>سطح سوم</a:t>
            </a:r>
          </a:p>
          <a:p>
            <a:pPr lvl="3" eaLnBrk="1" latinLnBrk="0" hangingPunct="1"/>
            <a:r>
              <a:rPr lang="fa-IR" smtClean="0"/>
              <a:t>سطح چهارم</a:t>
            </a:r>
          </a:p>
          <a:p>
            <a:pPr lvl="4" eaLnBrk="1" latinLnBrk="0" hangingPunct="1"/>
            <a:r>
              <a:rPr lang="fa-IR" smtClean="0"/>
              <a:t>سطح پنجم</a:t>
            </a:r>
            <a:endParaRPr kumimoji="0" lang="en-US"/>
          </a:p>
        </p:txBody>
      </p:sp>
      <p:sp>
        <p:nvSpPr>
          <p:cNvPr id="4" name="نگهدارنده مکان تاریخ 3"/>
          <p:cNvSpPr>
            <a:spLocks noGrp="1"/>
          </p:cNvSpPr>
          <p:nvPr>
            <p:ph type="dt" sz="half" idx="10"/>
          </p:nvPr>
        </p:nvSpPr>
        <p:spPr/>
        <p:txBody>
          <a:bodyPr/>
          <a:lstStyle>
            <a:extLst/>
          </a:lstStyle>
          <a:p>
            <a:fld id="{EC046195-E000-4C76-A402-4CC34AC899CA}" type="datetimeFigureOut">
              <a:rPr lang="en-US" smtClean="0"/>
              <a:pPr/>
              <a:t>5/17/2011</a:t>
            </a:fld>
            <a:endParaRPr lang="en-US"/>
          </a:p>
        </p:txBody>
      </p:sp>
      <p:sp>
        <p:nvSpPr>
          <p:cNvPr id="5" name="نگهدارنده مکان پانویس 4"/>
          <p:cNvSpPr>
            <a:spLocks noGrp="1"/>
          </p:cNvSpPr>
          <p:nvPr>
            <p:ph type="ftr" sz="quarter" idx="11"/>
          </p:nvPr>
        </p:nvSpPr>
        <p:spPr/>
        <p:txBody>
          <a:bodyPr/>
          <a:lstStyle>
            <a:extLst/>
          </a:lstStyle>
          <a:p>
            <a:endParaRPr lang="en-US"/>
          </a:p>
        </p:txBody>
      </p:sp>
      <p:sp>
        <p:nvSpPr>
          <p:cNvPr id="6" name="نگهدارنده مکان شماره اسلاید 5"/>
          <p:cNvSpPr>
            <a:spLocks noGrp="1"/>
          </p:cNvSpPr>
          <p:nvPr>
            <p:ph type="sldNum" sz="quarter" idx="12"/>
          </p:nvPr>
        </p:nvSpPr>
        <p:spPr/>
        <p:txBody>
          <a:bodyPr/>
          <a:lstStyle>
            <a:extLst/>
          </a:lstStyle>
          <a:p>
            <a:fld id="{414B7086-A52F-4990-81ED-C951A8EC7F79}" type="slidenum">
              <a:rPr lang="en-US" smtClean="0"/>
              <a:pPr/>
              <a:t>‹#›</a:t>
            </a:fld>
            <a:endParaRPr lang="en-US"/>
          </a:p>
        </p:txBody>
      </p:sp>
    </p:spTree>
  </p:cSld>
  <p:clrMapOvr>
    <a:masterClrMapping/>
  </p:clrMapOvr>
  <p:transition spd="slow">
    <p:newsflash/>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عمودی و متن">
    <p:spTree>
      <p:nvGrpSpPr>
        <p:cNvPr id="1" name=""/>
        <p:cNvGrpSpPr/>
        <p:nvPr/>
      </p:nvGrpSpPr>
      <p:grpSpPr>
        <a:xfrm>
          <a:off x="0" y="0"/>
          <a:ext cx="0" cy="0"/>
          <a:chOff x="0" y="0"/>
          <a:chExt cx="0" cy="0"/>
        </a:xfrm>
      </p:grpSpPr>
      <p:sp>
        <p:nvSpPr>
          <p:cNvPr id="2" name="عنوان عمودی 1"/>
          <p:cNvSpPr>
            <a:spLocks noGrp="1"/>
          </p:cNvSpPr>
          <p:nvPr>
            <p:ph type="title" orient="vert"/>
          </p:nvPr>
        </p:nvSpPr>
        <p:spPr>
          <a:xfrm>
            <a:off x="6844013" y="274640"/>
            <a:ext cx="1777470" cy="5592761"/>
          </a:xfrm>
        </p:spPr>
        <p:txBody>
          <a:bodyPr vert="eaVert"/>
          <a:lstStyle>
            <a:extLst/>
          </a:lstStyle>
          <a:p>
            <a:r>
              <a:rPr kumimoji="0" lang="fa-IR" smtClean="0"/>
              <a:t>برای ویرایش سبک عنوان اسلاید اصلی، کلیک نمایید</a:t>
            </a:r>
            <a:endParaRPr kumimoji="0" lang="en-US"/>
          </a:p>
        </p:txBody>
      </p:sp>
      <p:sp>
        <p:nvSpPr>
          <p:cNvPr id="3" name="نگهدارنده مکان متن عمودی 2"/>
          <p:cNvSpPr>
            <a:spLocks noGrp="1"/>
          </p:cNvSpPr>
          <p:nvPr>
            <p:ph type="body" orient="vert" idx="1"/>
          </p:nvPr>
        </p:nvSpPr>
        <p:spPr>
          <a:xfrm>
            <a:off x="457200" y="274641"/>
            <a:ext cx="6324600" cy="5592760"/>
          </a:xfrm>
        </p:spPr>
        <p:txBody>
          <a:bodyPr vert="eaVert"/>
          <a:lstStyle>
            <a:extLst/>
          </a:lstStyle>
          <a:p>
            <a:pPr lvl="0" eaLnBrk="1" latinLnBrk="0" hangingPunct="1"/>
            <a:r>
              <a:rPr lang="fa-IR" smtClean="0"/>
              <a:t>برای ویرایش سبک متن اسلاید اصلی، کلیک نمایید</a:t>
            </a:r>
          </a:p>
          <a:p>
            <a:pPr lvl="1" eaLnBrk="1" latinLnBrk="0" hangingPunct="1"/>
            <a:r>
              <a:rPr lang="fa-IR" smtClean="0"/>
              <a:t>سطح دوم</a:t>
            </a:r>
          </a:p>
          <a:p>
            <a:pPr lvl="2" eaLnBrk="1" latinLnBrk="0" hangingPunct="1"/>
            <a:r>
              <a:rPr lang="fa-IR" smtClean="0"/>
              <a:t>سطح سوم</a:t>
            </a:r>
          </a:p>
          <a:p>
            <a:pPr lvl="3" eaLnBrk="1" latinLnBrk="0" hangingPunct="1"/>
            <a:r>
              <a:rPr lang="fa-IR" smtClean="0"/>
              <a:t>سطح چهارم</a:t>
            </a:r>
          </a:p>
          <a:p>
            <a:pPr lvl="4" eaLnBrk="1" latinLnBrk="0" hangingPunct="1"/>
            <a:r>
              <a:rPr lang="fa-IR" smtClean="0"/>
              <a:t>سطح پنجم</a:t>
            </a:r>
            <a:endParaRPr kumimoji="0" lang="en-US"/>
          </a:p>
        </p:txBody>
      </p:sp>
      <p:sp>
        <p:nvSpPr>
          <p:cNvPr id="4" name="نگهدارنده مکان تاریخ 3"/>
          <p:cNvSpPr>
            <a:spLocks noGrp="1"/>
          </p:cNvSpPr>
          <p:nvPr>
            <p:ph type="dt" sz="half" idx="10"/>
          </p:nvPr>
        </p:nvSpPr>
        <p:spPr/>
        <p:txBody>
          <a:bodyPr/>
          <a:lstStyle>
            <a:extLst/>
          </a:lstStyle>
          <a:p>
            <a:fld id="{EC046195-E000-4C76-A402-4CC34AC899CA}" type="datetimeFigureOut">
              <a:rPr lang="en-US" smtClean="0"/>
              <a:pPr/>
              <a:t>5/17/2011</a:t>
            </a:fld>
            <a:endParaRPr lang="en-US"/>
          </a:p>
        </p:txBody>
      </p:sp>
      <p:sp>
        <p:nvSpPr>
          <p:cNvPr id="5" name="نگهدارنده مکان پانویس 4"/>
          <p:cNvSpPr>
            <a:spLocks noGrp="1"/>
          </p:cNvSpPr>
          <p:nvPr>
            <p:ph type="ftr" sz="quarter" idx="11"/>
          </p:nvPr>
        </p:nvSpPr>
        <p:spPr/>
        <p:txBody>
          <a:bodyPr/>
          <a:lstStyle>
            <a:extLst/>
          </a:lstStyle>
          <a:p>
            <a:endParaRPr lang="en-US"/>
          </a:p>
        </p:txBody>
      </p:sp>
      <p:sp>
        <p:nvSpPr>
          <p:cNvPr id="6" name="نگهدارنده مکان شماره اسلاید 5"/>
          <p:cNvSpPr>
            <a:spLocks noGrp="1"/>
          </p:cNvSpPr>
          <p:nvPr>
            <p:ph type="sldNum" sz="quarter" idx="12"/>
          </p:nvPr>
        </p:nvSpPr>
        <p:spPr/>
        <p:txBody>
          <a:bodyPr/>
          <a:lstStyle>
            <a:extLst/>
          </a:lstStyle>
          <a:p>
            <a:fld id="{414B7086-A52F-4990-81ED-C951A8EC7F79}" type="slidenum">
              <a:rPr lang="en-US" smtClean="0"/>
              <a:pPr/>
              <a:t>‹#›</a:t>
            </a:fld>
            <a:endParaRPr lang="en-US"/>
          </a:p>
        </p:txBody>
      </p:sp>
    </p:spTree>
  </p:cSld>
  <p:clrMapOvr>
    <a:masterClrMapping/>
  </p:clrMapOvr>
  <p:transition spd="slow">
    <p:newsflash/>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8488C4"/>
            </a:gs>
            <a:gs pos="53000">
              <a:srgbClr val="D4DEFF"/>
            </a:gs>
            <a:gs pos="83000">
              <a:srgbClr val="D4DEFF"/>
            </a:gs>
            <a:gs pos="100000">
              <a:srgbClr val="96AB94"/>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13" name="فرم آزاد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فرم آزاد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متصل کننده مستقیم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نگهدارنده مکان عنوان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fa-IR" smtClean="0"/>
              <a:t>برای ویرایش سبک عنوان اسلاید اصلی، کلیک نمایید</a:t>
            </a:r>
            <a:endParaRPr kumimoji="0" lang="en-US"/>
          </a:p>
        </p:txBody>
      </p:sp>
      <p:sp>
        <p:nvSpPr>
          <p:cNvPr id="30" name="نگهدارنده مکان متن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fa-IR" smtClean="0"/>
              <a:t>برای ویرایش سبک متن اسلاید اصلی، کلیک نمایید</a:t>
            </a:r>
          </a:p>
          <a:p>
            <a:pPr lvl="1" eaLnBrk="1" latinLnBrk="0" hangingPunct="1"/>
            <a:r>
              <a:rPr kumimoji="0" lang="fa-IR" smtClean="0"/>
              <a:t>سطح دوم</a:t>
            </a:r>
          </a:p>
          <a:p>
            <a:pPr lvl="2" eaLnBrk="1" latinLnBrk="0" hangingPunct="1"/>
            <a:r>
              <a:rPr kumimoji="0" lang="fa-IR" smtClean="0"/>
              <a:t>سطح سوم</a:t>
            </a:r>
          </a:p>
          <a:p>
            <a:pPr lvl="3" eaLnBrk="1" latinLnBrk="0" hangingPunct="1"/>
            <a:r>
              <a:rPr kumimoji="0" lang="fa-IR" smtClean="0"/>
              <a:t>سطح چهارم</a:t>
            </a:r>
          </a:p>
          <a:p>
            <a:pPr lvl="4" eaLnBrk="1" latinLnBrk="0" hangingPunct="1"/>
            <a:r>
              <a:rPr kumimoji="0" lang="fa-IR" smtClean="0"/>
              <a:t>سطح پنجم</a:t>
            </a:r>
            <a:endParaRPr kumimoji="0" lang="en-US"/>
          </a:p>
        </p:txBody>
      </p:sp>
      <p:sp>
        <p:nvSpPr>
          <p:cNvPr id="10" name="نگهدارنده مکان تاریخ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EC046195-E000-4C76-A402-4CC34AC899CA}" type="datetimeFigureOut">
              <a:rPr lang="en-US" smtClean="0"/>
              <a:pPr/>
              <a:t>5/17/2011</a:t>
            </a:fld>
            <a:endParaRPr lang="en-US"/>
          </a:p>
        </p:txBody>
      </p:sp>
      <p:sp>
        <p:nvSpPr>
          <p:cNvPr id="22" name="نگهدارنده مکان پانویس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نگهدارنده مکان شماره اسلاید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414B7086-A52F-4990-81ED-C951A8EC7F7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ransition spd="slow">
    <p:newsflash/>
  </p:transition>
  <p:timing>
    <p:tnLst>
      <p:par>
        <p:cTn id="1" dur="indefinite" restart="never" nodeType="tmRoot"/>
      </p:par>
    </p:tnLst>
  </p:timing>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838200"/>
            <a:ext cx="8229600" cy="5287963"/>
          </a:xfrm>
        </p:spPr>
        <p:txBody>
          <a:bodyPr>
            <a:noAutofit/>
          </a:bodyPr>
          <a:lstStyle/>
          <a:p>
            <a:pPr algn="r">
              <a:lnSpc>
                <a:spcPct val="150000"/>
              </a:lnSpc>
              <a:buNone/>
            </a:pPr>
            <a:r>
              <a:rPr lang="fa-IR" sz="2800" b="1" u="sng" dirty="0" smtClean="0"/>
              <a:t>نرمال سازی چیست؟</a:t>
            </a:r>
          </a:p>
          <a:p>
            <a:pPr algn="justLow" rtl="1">
              <a:lnSpc>
                <a:spcPct val="150000"/>
              </a:lnSpc>
              <a:buNone/>
            </a:pPr>
            <a:r>
              <a:rPr lang="fa-IR" sz="2400" dirty="0" smtClean="0"/>
              <a:t>هنگام  طراحی یک بانک اطلاعاتی رابطه ای،این سوال مهم مطرح می شود که</a:t>
            </a:r>
            <a:r>
              <a:rPr lang="fa-IR" sz="2400" dirty="0" smtClean="0">
                <a:sym typeface="Wingdings" pitchFamily="2" charset="2"/>
              </a:rPr>
              <a:t>:«با توجه به داده های عملیاتی و ارتباط بین موجودیت ها،چند جدول می بایست طراحی کرد؟در هر جدول چه </a:t>
            </a:r>
            <a:r>
              <a:rPr lang="fa-IR" sz="2400" dirty="0" err="1" smtClean="0">
                <a:sym typeface="Wingdings" pitchFamily="2" charset="2"/>
              </a:rPr>
              <a:t>فیلدهایی</a:t>
            </a:r>
            <a:r>
              <a:rPr lang="fa-IR" sz="2400" smtClean="0">
                <a:sym typeface="Wingdings" pitchFamily="2" charset="2"/>
              </a:rPr>
              <a:t> باید قرار گیرد؟رابطه </a:t>
            </a:r>
            <a:r>
              <a:rPr lang="fa-IR" sz="2400">
                <a:sym typeface="Wingdings" pitchFamily="2" charset="2"/>
              </a:rPr>
              <a:t>ج</a:t>
            </a:r>
            <a:r>
              <a:rPr lang="fa-IR" sz="2400" smtClean="0">
                <a:sym typeface="Wingdings" pitchFamily="2" charset="2"/>
              </a:rPr>
              <a:t>دولها باید چگونه باشد؟»در این فصل به این سوالات پاسخ می گوئیم.</a:t>
            </a:r>
          </a:p>
          <a:p>
            <a:pPr algn="justLow" rtl="1">
              <a:lnSpc>
                <a:spcPct val="150000"/>
              </a:lnSpc>
              <a:buNone/>
            </a:pPr>
            <a:r>
              <a:rPr lang="fa-IR" sz="2400" smtClean="0">
                <a:sym typeface="Wingdings" pitchFamily="2" charset="2"/>
              </a:rPr>
              <a:t>مثال1:به سه جدول معروف </a:t>
            </a:r>
            <a:r>
              <a:rPr lang="en-US" sz="2400" b="1" smtClean="0">
                <a:sym typeface="Wingdings" pitchFamily="2" charset="2"/>
              </a:rPr>
              <a:t> S</a:t>
            </a:r>
            <a:r>
              <a:rPr lang="fa-IR" sz="2400" b="1" smtClean="0">
                <a:sym typeface="Wingdings" pitchFamily="2" charset="2"/>
              </a:rPr>
              <a:t>و</a:t>
            </a:r>
            <a:r>
              <a:rPr lang="en-US" sz="2400" b="1" smtClean="0">
                <a:sym typeface="Wingdings" pitchFamily="2" charset="2"/>
              </a:rPr>
              <a:t>P</a:t>
            </a:r>
            <a:r>
              <a:rPr lang="fa-IR" sz="2400" b="1" smtClean="0">
                <a:sym typeface="Wingdings" pitchFamily="2" charset="2"/>
              </a:rPr>
              <a:t>و </a:t>
            </a:r>
            <a:r>
              <a:rPr lang="en-US" sz="2400" b="1" smtClean="0">
                <a:sym typeface="Wingdings" pitchFamily="2" charset="2"/>
              </a:rPr>
              <a:t> ) SP</a:t>
            </a:r>
            <a:r>
              <a:rPr lang="fa-IR" sz="2400" b="1" smtClean="0">
                <a:sym typeface="Wingdings" pitchFamily="2" charset="2"/>
              </a:rPr>
              <a:t>فصل </a:t>
            </a:r>
            <a:r>
              <a:rPr lang="en-US" sz="2400" b="1" smtClean="0">
                <a:sym typeface="Wingdings" pitchFamily="2" charset="2"/>
              </a:rPr>
              <a:t>(SQL</a:t>
            </a:r>
            <a:r>
              <a:rPr lang="fa-IR" sz="2400" smtClean="0">
                <a:sym typeface="Wingdings" pitchFamily="2" charset="2"/>
              </a:rPr>
              <a:t>نگاه کنید.فرض کنید جدول </a:t>
            </a:r>
            <a:r>
              <a:rPr lang="en-US" sz="2400" b="1" smtClean="0">
                <a:sym typeface="Wingdings" pitchFamily="2" charset="2"/>
              </a:rPr>
              <a:t>SP</a:t>
            </a:r>
            <a:r>
              <a:rPr lang="fa-IR" sz="2400" smtClean="0">
                <a:sym typeface="Wingdings" pitchFamily="2" charset="2"/>
              </a:rPr>
              <a:t> را به صورت </a:t>
            </a:r>
            <a:r>
              <a:rPr lang="fa-IR" sz="2400" b="1" smtClean="0">
                <a:sym typeface="Wingdings" pitchFamily="2" charset="2"/>
              </a:rPr>
              <a:t>(</a:t>
            </a:r>
            <a:r>
              <a:rPr lang="en-US" sz="2400" b="1" smtClean="0">
                <a:sym typeface="Wingdings" pitchFamily="2" charset="2"/>
              </a:rPr>
              <a:t>Status</a:t>
            </a:r>
            <a:r>
              <a:rPr lang="fa-IR" sz="2400" b="1" smtClean="0">
                <a:sym typeface="Wingdings" pitchFamily="2" charset="2"/>
              </a:rPr>
              <a:t>،</a:t>
            </a:r>
            <a:r>
              <a:rPr lang="en-US" sz="2400" b="1" smtClean="0">
                <a:sym typeface="Wingdings" pitchFamily="2" charset="2"/>
              </a:rPr>
              <a:t>Qty</a:t>
            </a:r>
            <a:r>
              <a:rPr lang="fa-IR" sz="2400" b="1" smtClean="0">
                <a:sym typeface="Wingdings" pitchFamily="2" charset="2"/>
              </a:rPr>
              <a:t>،</a:t>
            </a:r>
            <a:r>
              <a:rPr lang="en-US" sz="2400" b="1" smtClean="0">
                <a:sym typeface="Wingdings" pitchFamily="2" charset="2"/>
              </a:rPr>
              <a:t>P#</a:t>
            </a:r>
            <a:r>
              <a:rPr lang="fa-IR" sz="2400" b="1" smtClean="0">
                <a:sym typeface="Wingdings" pitchFamily="2" charset="2"/>
              </a:rPr>
              <a:t>،</a:t>
            </a:r>
            <a:r>
              <a:rPr lang="en-US" sz="2400" b="1" smtClean="0">
                <a:sym typeface="Wingdings" pitchFamily="2" charset="2"/>
              </a:rPr>
              <a:t>S#</a:t>
            </a:r>
            <a:r>
              <a:rPr lang="fa-IR" sz="2400" b="1" smtClean="0">
                <a:sym typeface="Wingdings" pitchFamily="2" charset="2"/>
              </a:rPr>
              <a:t>)</a:t>
            </a:r>
            <a:r>
              <a:rPr lang="en-US" sz="2400" b="1" smtClean="0">
                <a:sym typeface="Wingdings" pitchFamily="2" charset="2"/>
              </a:rPr>
              <a:t>SP</a:t>
            </a:r>
            <a:r>
              <a:rPr lang="en-US" sz="2400" smtClean="0">
                <a:sym typeface="Wingdings" pitchFamily="2" charset="2"/>
              </a:rPr>
              <a:t>’</a:t>
            </a:r>
            <a:r>
              <a:rPr lang="fa-IR" sz="2400" smtClean="0">
                <a:sym typeface="Wingdings" pitchFamily="2" charset="2"/>
              </a:rPr>
              <a:t>تعریف و جدول </a:t>
            </a:r>
            <a:r>
              <a:rPr lang="en-US" sz="2400" b="1" smtClean="0">
                <a:sym typeface="Wingdings" pitchFamily="2" charset="2"/>
              </a:rPr>
              <a:t>S</a:t>
            </a:r>
            <a:r>
              <a:rPr lang="fa-IR" sz="2400" smtClean="0">
                <a:sym typeface="Wingdings" pitchFamily="2" charset="2"/>
              </a:rPr>
              <a:t>را به صورت </a:t>
            </a:r>
            <a:r>
              <a:rPr lang="fa-IR" sz="2400" b="1" smtClean="0">
                <a:sym typeface="Wingdings" pitchFamily="2" charset="2"/>
              </a:rPr>
              <a:t>(</a:t>
            </a:r>
            <a:r>
              <a:rPr lang="en-US" sz="2400" b="1" smtClean="0">
                <a:sym typeface="Wingdings" pitchFamily="2" charset="2"/>
              </a:rPr>
              <a:t>City</a:t>
            </a:r>
            <a:r>
              <a:rPr lang="fa-IR" sz="2400" b="1" smtClean="0">
                <a:sym typeface="Wingdings" pitchFamily="2" charset="2"/>
              </a:rPr>
              <a:t>،</a:t>
            </a:r>
            <a:r>
              <a:rPr lang="en-US" sz="2400" b="1" err="1" smtClean="0">
                <a:sym typeface="Wingdings" pitchFamily="2" charset="2"/>
              </a:rPr>
              <a:t>Sname</a:t>
            </a:r>
            <a:r>
              <a:rPr lang="fa-IR" sz="2400" b="1" smtClean="0">
                <a:sym typeface="Wingdings" pitchFamily="2" charset="2"/>
              </a:rPr>
              <a:t>،</a:t>
            </a:r>
            <a:r>
              <a:rPr lang="en-US" sz="2400" b="1" smtClean="0">
                <a:sym typeface="Wingdings" pitchFamily="2" charset="2"/>
              </a:rPr>
              <a:t>s#</a:t>
            </a:r>
            <a:r>
              <a:rPr lang="fa-IR" sz="2400" b="1" smtClean="0">
                <a:sym typeface="Wingdings" pitchFamily="2" charset="2"/>
              </a:rPr>
              <a:t>)</a:t>
            </a:r>
            <a:r>
              <a:rPr lang="en-US" sz="2400" b="1" smtClean="0">
                <a:sym typeface="Wingdings" pitchFamily="2" charset="2"/>
              </a:rPr>
              <a:t>s’</a:t>
            </a:r>
            <a:r>
              <a:rPr lang="fa-IR" sz="2400" smtClean="0">
                <a:sym typeface="Wingdings" pitchFamily="2" charset="2"/>
              </a:rPr>
              <a:t>تعریف می کردیم،یعنی فیلد </a:t>
            </a:r>
            <a:r>
              <a:rPr lang="en-US" sz="2400" smtClean="0">
                <a:sym typeface="Wingdings" pitchFamily="2" charset="2"/>
              </a:rPr>
              <a:t> </a:t>
            </a:r>
            <a:r>
              <a:rPr lang="en-US" sz="2400" b="1" smtClean="0">
                <a:sym typeface="Wingdings" pitchFamily="2" charset="2"/>
              </a:rPr>
              <a:t>Status</a:t>
            </a:r>
            <a:r>
              <a:rPr lang="fa-IR" sz="2400" smtClean="0">
                <a:sym typeface="Wingdings" pitchFamily="2" charset="2"/>
              </a:rPr>
              <a:t>را از جدول  </a:t>
            </a:r>
            <a:r>
              <a:rPr lang="en-US" sz="2400" b="1" smtClean="0">
                <a:sym typeface="Wingdings" pitchFamily="2" charset="2"/>
              </a:rPr>
              <a:t>s</a:t>
            </a:r>
            <a:r>
              <a:rPr lang="fa-IR" sz="2400" smtClean="0">
                <a:sym typeface="Wingdings" pitchFamily="2" charset="2"/>
              </a:rPr>
              <a:t> به جدول </a:t>
            </a:r>
            <a:r>
              <a:rPr lang="en-US" sz="2400" b="1" smtClean="0">
                <a:sym typeface="Wingdings" pitchFamily="2" charset="2"/>
              </a:rPr>
              <a:t>SP</a:t>
            </a:r>
            <a:r>
              <a:rPr lang="fa-IR" sz="2400" b="1" smtClean="0">
                <a:sym typeface="Wingdings" pitchFamily="2" charset="2"/>
              </a:rPr>
              <a:t> </a:t>
            </a:r>
            <a:r>
              <a:rPr lang="fa-IR" sz="2400" smtClean="0">
                <a:sym typeface="Wingdings" pitchFamily="2" charset="2"/>
              </a:rPr>
              <a:t>می</a:t>
            </a:r>
            <a:r>
              <a:rPr lang="en-US" sz="2400" smtClean="0">
                <a:sym typeface="Wingdings" pitchFamily="2" charset="2"/>
              </a:rPr>
              <a:t> </a:t>
            </a:r>
            <a:r>
              <a:rPr lang="fa-IR" sz="2400" smtClean="0">
                <a:sym typeface="Wingdings" pitchFamily="2" charset="2"/>
              </a:rPr>
              <a:t>بردیم</a:t>
            </a:r>
            <a:r>
              <a:rPr lang="en-US" sz="2400" smtClean="0">
                <a:sym typeface="Wingdings" pitchFamily="2" charset="2"/>
              </a:rPr>
              <a:t>.</a:t>
            </a:r>
            <a:r>
              <a:rPr lang="fa-IR" sz="2400" b="1" smtClean="0">
                <a:sym typeface="Wingdings" pitchFamily="2" charset="2"/>
              </a:rPr>
              <a:t> </a:t>
            </a:r>
            <a:r>
              <a:rPr lang="fa-IR" sz="2400" smtClean="0">
                <a:sym typeface="Wingdings" pitchFamily="2" charset="2"/>
              </a:rPr>
              <a:t>در اینصورت</a:t>
            </a:r>
            <a:r>
              <a:rPr lang="en-US" sz="2400" smtClean="0">
                <a:sym typeface="Wingdings" pitchFamily="2" charset="2"/>
              </a:rPr>
              <a:t> </a:t>
            </a:r>
            <a:r>
              <a:rPr lang="fa-IR" sz="2400" smtClean="0">
                <a:sym typeface="Wingdings" pitchFamily="2" charset="2"/>
              </a:rPr>
              <a:t>جدول</a:t>
            </a:r>
          </a:p>
          <a:p>
            <a:pPr algn="r" rtl="1">
              <a:lnSpc>
                <a:spcPct val="150000"/>
              </a:lnSpc>
              <a:buNone/>
            </a:pPr>
            <a:endParaRPr lang="fa-IR" sz="2400">
              <a:sym typeface="Wingdings" pitchFamily="2" charset="2"/>
            </a:endParaRPr>
          </a:p>
          <a:p>
            <a:pPr algn="r" rtl="1">
              <a:lnSpc>
                <a:spcPct val="150000"/>
              </a:lnSpc>
              <a:buNone/>
            </a:pPr>
            <a:endParaRPr lang="fa-IR" sz="2400" smtClean="0">
              <a:sym typeface="Wingdings" pitchFamily="2" charset="2"/>
            </a:endParaRPr>
          </a:p>
          <a:p>
            <a:pPr algn="r" rtl="1">
              <a:lnSpc>
                <a:spcPct val="150000"/>
              </a:lnSpc>
              <a:buNone/>
            </a:pPr>
            <a:endParaRPr lang="fa-IR" sz="2400">
              <a:sym typeface="Wingdings" pitchFamily="2" charset="2"/>
            </a:endParaRPr>
          </a:p>
          <a:p>
            <a:pPr algn="r" rtl="1">
              <a:lnSpc>
                <a:spcPct val="150000"/>
              </a:lnSpc>
              <a:buNone/>
            </a:pPr>
            <a:endParaRPr lang="fa-IR" sz="2400" smtClean="0">
              <a:sym typeface="Wingdings" pitchFamily="2" charset="2"/>
            </a:endParaRPr>
          </a:p>
          <a:p>
            <a:pPr algn="r" rtl="1">
              <a:lnSpc>
                <a:spcPct val="150000"/>
              </a:lnSpc>
              <a:buNone/>
            </a:pPr>
            <a:endParaRPr lang="fa-IR" sz="2400">
              <a:sym typeface="Wingdings" pitchFamily="2" charset="2"/>
            </a:endParaRPr>
          </a:p>
          <a:p>
            <a:pPr algn="r" rtl="1">
              <a:lnSpc>
                <a:spcPct val="150000"/>
              </a:lnSpc>
              <a:buNone/>
            </a:pPr>
            <a:endParaRPr lang="fa-IR" sz="2400" smtClean="0">
              <a:sym typeface="Wingdings" pitchFamily="2" charset="2"/>
            </a:endParaRPr>
          </a:p>
          <a:p>
            <a:pPr algn="r" rtl="1">
              <a:lnSpc>
                <a:spcPct val="150000"/>
              </a:lnSpc>
              <a:buNone/>
            </a:pPr>
            <a:endParaRPr lang="fa-IR" sz="2400">
              <a:sym typeface="Wingdings" pitchFamily="2" charset="2"/>
            </a:endParaRPr>
          </a:p>
          <a:p>
            <a:pPr algn="r" rtl="1">
              <a:lnSpc>
                <a:spcPct val="150000"/>
              </a:lnSpc>
              <a:buNone/>
            </a:pPr>
            <a:endParaRPr lang="fa-IR" sz="2400" smtClean="0">
              <a:sym typeface="Wingdings" pitchFamily="2" charset="2"/>
            </a:endParaRPr>
          </a:p>
          <a:p>
            <a:pPr algn="r" rtl="1">
              <a:lnSpc>
                <a:spcPct val="150000"/>
              </a:lnSpc>
              <a:buNone/>
            </a:pPr>
            <a:endParaRPr lang="fa-IR" sz="2400">
              <a:sym typeface="Wingdings" pitchFamily="2" charset="2"/>
            </a:endParaRPr>
          </a:p>
          <a:p>
            <a:pPr algn="r" rtl="1">
              <a:lnSpc>
                <a:spcPct val="150000"/>
              </a:lnSpc>
              <a:buNone/>
            </a:pPr>
            <a:endParaRPr lang="fa-IR" sz="2400" smtClean="0">
              <a:sym typeface="Wingdings" pitchFamily="2" charset="2"/>
            </a:endParaRPr>
          </a:p>
          <a:p>
            <a:pPr algn="r" rtl="1">
              <a:lnSpc>
                <a:spcPct val="150000"/>
              </a:lnSpc>
              <a:buNone/>
            </a:pPr>
            <a:endParaRPr lang="fa-IR" sz="2400">
              <a:sym typeface="Wingdings" pitchFamily="2" charset="2"/>
            </a:endParaRPr>
          </a:p>
          <a:p>
            <a:pPr algn="r" rtl="1">
              <a:lnSpc>
                <a:spcPct val="150000"/>
              </a:lnSpc>
              <a:buNone/>
            </a:pPr>
            <a:endParaRPr lang="fa-IR" sz="2400" smtClean="0">
              <a:sym typeface="Wingdings" pitchFamily="2" charset="2"/>
            </a:endParaRPr>
          </a:p>
          <a:p>
            <a:pPr algn="r" rtl="1">
              <a:lnSpc>
                <a:spcPct val="150000"/>
              </a:lnSpc>
              <a:buNone/>
            </a:pPr>
            <a:endParaRPr lang="fa-IR" sz="2400">
              <a:sym typeface="Wingdings" pitchFamily="2" charset="2"/>
            </a:endParaRPr>
          </a:p>
          <a:p>
            <a:pPr algn="r" rtl="1">
              <a:lnSpc>
                <a:spcPct val="150000"/>
              </a:lnSpc>
              <a:buNone/>
            </a:pPr>
            <a:endParaRPr lang="fa-IR" sz="2400" smtClean="0">
              <a:sym typeface="Wingdings" pitchFamily="2" charset="2"/>
            </a:endParaRPr>
          </a:p>
          <a:p>
            <a:pPr algn="r" rtl="1">
              <a:lnSpc>
                <a:spcPct val="150000"/>
              </a:lnSpc>
              <a:buNone/>
            </a:pPr>
            <a:endParaRPr lang="fa-IR" sz="2400">
              <a:sym typeface="Wingdings" pitchFamily="2" charset="2"/>
            </a:endParaRPr>
          </a:p>
          <a:p>
            <a:pPr algn="r" rtl="1">
              <a:lnSpc>
                <a:spcPct val="150000"/>
              </a:lnSpc>
              <a:buNone/>
            </a:pPr>
            <a:endParaRPr lang="fa-IR" sz="2400" smtClean="0">
              <a:sym typeface="Wingdings" pitchFamily="2" charset="2"/>
            </a:endParaRPr>
          </a:p>
          <a:p>
            <a:pPr algn="r" rtl="1">
              <a:lnSpc>
                <a:spcPct val="150000"/>
              </a:lnSpc>
              <a:buNone/>
            </a:pPr>
            <a:endParaRPr lang="fa-IR" sz="2400">
              <a:sym typeface="Wingdings" pitchFamily="2" charset="2"/>
            </a:endParaRPr>
          </a:p>
          <a:p>
            <a:pPr algn="r" rtl="1">
              <a:lnSpc>
                <a:spcPct val="150000"/>
              </a:lnSpc>
              <a:buNone/>
            </a:pPr>
            <a:endParaRPr lang="fa-IR" sz="2400" smtClean="0">
              <a:sym typeface="Wingdings" pitchFamily="2" charset="2"/>
            </a:endParaRPr>
          </a:p>
          <a:p>
            <a:pPr algn="r" rtl="1">
              <a:lnSpc>
                <a:spcPct val="150000"/>
              </a:lnSpc>
              <a:buNone/>
            </a:pPr>
            <a:endParaRPr lang="fa-IR" sz="2400">
              <a:sym typeface="Wingdings" pitchFamily="2" charset="2"/>
            </a:endParaRPr>
          </a:p>
          <a:p>
            <a:pPr algn="r" rtl="1">
              <a:lnSpc>
                <a:spcPct val="150000"/>
              </a:lnSpc>
              <a:buNone/>
            </a:pPr>
            <a:endParaRPr lang="fa-IR" sz="2400" smtClean="0">
              <a:sym typeface="Wingdings" pitchFamily="2" charset="2"/>
            </a:endParaRPr>
          </a:p>
          <a:p>
            <a:pPr algn="r" rtl="1">
              <a:lnSpc>
                <a:spcPct val="150000"/>
              </a:lnSpc>
              <a:buNone/>
            </a:pPr>
            <a:endParaRPr lang="fa-IR" sz="2400">
              <a:sym typeface="Wingdings" pitchFamily="2" charset="2"/>
            </a:endParaRPr>
          </a:p>
          <a:p>
            <a:pPr algn="r" rtl="1">
              <a:lnSpc>
                <a:spcPct val="150000"/>
              </a:lnSpc>
              <a:buNone/>
            </a:pPr>
            <a:endParaRPr lang="fa-IR" sz="2400" smtClean="0">
              <a:sym typeface="Wingdings" pitchFamily="2" charset="2"/>
            </a:endParaRPr>
          </a:p>
          <a:p>
            <a:pPr algn="r" rtl="1">
              <a:lnSpc>
                <a:spcPct val="150000"/>
              </a:lnSpc>
              <a:buNone/>
            </a:pPr>
            <a:endParaRPr lang="en-US" sz="2400"/>
          </a:p>
        </p:txBody>
      </p:sp>
      <p:sp>
        <p:nvSpPr>
          <p:cNvPr id="2" name="عنوان 1"/>
          <p:cNvSpPr>
            <a:spLocks noGrp="1"/>
          </p:cNvSpPr>
          <p:nvPr>
            <p:ph type="title"/>
          </p:nvPr>
        </p:nvSpPr>
        <p:spPr>
          <a:xfrm>
            <a:off x="457200" y="152400"/>
            <a:ext cx="8229600" cy="1066800"/>
          </a:xfrm>
        </p:spPr>
        <p:txBody>
          <a:bodyPr>
            <a:normAutofit/>
          </a:bodyPr>
          <a:lstStyle/>
          <a:p>
            <a:pPr algn="ctr"/>
            <a:r>
              <a:rPr lang="fa-IR" sz="4000" smtClean="0"/>
              <a:t>نرمال سازی</a:t>
            </a:r>
            <a:endParaRPr lang="en-US" sz="4000"/>
          </a:p>
        </p:txBody>
      </p:sp>
    </p:spTree>
  </p:cSld>
  <p:clrMapOvr>
    <a:masterClrMapping/>
  </p:clrMapOvr>
  <p:transition spd="slow">
    <p:newsflash/>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نگهدارنده مکان محتوا 3"/>
          <p:cNvGraphicFramePr>
            <a:graphicFrameLocks noGrp="1"/>
          </p:cNvGraphicFramePr>
          <p:nvPr>
            <p:ph idx="1"/>
          </p:nvPr>
        </p:nvGraphicFramePr>
        <p:xfrm>
          <a:off x="1066800" y="838200"/>
          <a:ext cx="7086600" cy="3886200"/>
        </p:xfrm>
        <a:graphic>
          <a:graphicData uri="http://schemas.openxmlformats.org/drawingml/2006/table">
            <a:tbl>
              <a:tblPr firstRow="1" bandRow="1">
                <a:tableStyleId>{F5AB1C69-6EDB-4FF4-983F-18BD219EF322}</a:tableStyleId>
              </a:tblPr>
              <a:tblGrid>
                <a:gridCol w="1143000"/>
                <a:gridCol w="1371600"/>
                <a:gridCol w="1524000"/>
                <a:gridCol w="1600200"/>
                <a:gridCol w="1447800"/>
              </a:tblGrid>
              <a:tr h="431800">
                <a:tc>
                  <a:txBody>
                    <a:bodyPr/>
                    <a:lstStyle/>
                    <a:p>
                      <a:pPr algn="ctr"/>
                      <a:r>
                        <a:rPr lang="en-US" smtClean="0">
                          <a:solidFill>
                            <a:schemeClr val="tx1"/>
                          </a:solidFill>
                        </a:rPr>
                        <a:t>Sp’</a:t>
                      </a:r>
                      <a:endParaRPr lang="en-US">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US" smtClean="0"/>
                        <a:t>S#</a:t>
                      </a:r>
                      <a:endParaRPr lang="en-US"/>
                    </a:p>
                  </a:txBody>
                  <a:tcPr>
                    <a:lnL w="12700" cap="flat" cmpd="sng" algn="ctr">
                      <a:noFill/>
                      <a:prstDash val="solid"/>
                      <a:round/>
                      <a:headEnd type="none" w="med" len="med"/>
                      <a:tailEnd type="none" w="med" len="med"/>
                    </a:lnL>
                  </a:tcPr>
                </a:tc>
                <a:tc>
                  <a:txBody>
                    <a:bodyPr/>
                    <a:lstStyle/>
                    <a:p>
                      <a:pPr algn="ctr"/>
                      <a:r>
                        <a:rPr lang="en-US" smtClean="0"/>
                        <a:t>P#</a:t>
                      </a:r>
                      <a:endParaRPr lang="en-US"/>
                    </a:p>
                  </a:txBody>
                  <a:tcPr/>
                </a:tc>
                <a:tc>
                  <a:txBody>
                    <a:bodyPr/>
                    <a:lstStyle/>
                    <a:p>
                      <a:pPr algn="ctr"/>
                      <a:r>
                        <a:rPr lang="en-US" smtClean="0"/>
                        <a:t>Qty</a:t>
                      </a:r>
                      <a:endParaRPr lang="en-US"/>
                    </a:p>
                  </a:txBody>
                  <a:tcPr/>
                </a:tc>
                <a:tc>
                  <a:txBody>
                    <a:bodyPr/>
                    <a:lstStyle/>
                    <a:p>
                      <a:pPr algn="ctr"/>
                      <a:r>
                        <a:rPr lang="en-US" smtClean="0"/>
                        <a:t>Status</a:t>
                      </a:r>
                      <a:endParaRPr lang="en-US"/>
                    </a:p>
                  </a:txBody>
                  <a:tcPr/>
                </a:tc>
              </a:tr>
              <a:tr h="431800">
                <a:tc>
                  <a:txBody>
                    <a:bodyPr/>
                    <a:lstStyle/>
                    <a:p>
                      <a:pPr algn="ctr"/>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US" smtClean="0"/>
                        <a:t>S1</a:t>
                      </a:r>
                      <a:endParaRPr lang="en-US"/>
                    </a:p>
                  </a:txBody>
                  <a:tcPr>
                    <a:lnL w="12700" cap="flat" cmpd="sng" algn="ctr">
                      <a:noFill/>
                      <a:prstDash val="solid"/>
                      <a:round/>
                      <a:headEnd type="none" w="med" len="med"/>
                      <a:tailEnd type="none" w="med" len="med"/>
                    </a:lnL>
                  </a:tcPr>
                </a:tc>
                <a:tc>
                  <a:txBody>
                    <a:bodyPr/>
                    <a:lstStyle/>
                    <a:p>
                      <a:pPr algn="ctr"/>
                      <a:r>
                        <a:rPr lang="en-US" smtClean="0"/>
                        <a:t>P1</a:t>
                      </a:r>
                      <a:endParaRPr lang="en-US"/>
                    </a:p>
                  </a:txBody>
                  <a:tcPr/>
                </a:tc>
                <a:tc>
                  <a:txBody>
                    <a:bodyPr/>
                    <a:lstStyle/>
                    <a:p>
                      <a:pPr algn="ctr"/>
                      <a:r>
                        <a:rPr lang="en-US" smtClean="0"/>
                        <a:t>300</a:t>
                      </a:r>
                      <a:endParaRPr lang="en-US"/>
                    </a:p>
                  </a:txBody>
                  <a:tcPr/>
                </a:tc>
                <a:tc>
                  <a:txBody>
                    <a:bodyPr/>
                    <a:lstStyle/>
                    <a:p>
                      <a:pPr algn="ctr"/>
                      <a:r>
                        <a:rPr lang="en-US" smtClean="0"/>
                        <a:t>20</a:t>
                      </a:r>
                      <a:endParaRPr lang="en-US"/>
                    </a:p>
                  </a:txBody>
                  <a:tcPr/>
                </a:tc>
              </a:tr>
              <a:tr h="431800">
                <a:tc>
                  <a:txBody>
                    <a:bodyPr/>
                    <a:lstStyle/>
                    <a:p>
                      <a:pPr algn="ctr"/>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US" smtClean="0"/>
                        <a:t>S1</a:t>
                      </a:r>
                      <a:endParaRPr lang="en-US"/>
                    </a:p>
                  </a:txBody>
                  <a:tcPr>
                    <a:lnL w="12700" cap="flat" cmpd="sng" algn="ctr">
                      <a:noFill/>
                      <a:prstDash val="solid"/>
                      <a:round/>
                      <a:headEnd type="none" w="med" len="med"/>
                      <a:tailEnd type="none" w="med" len="med"/>
                    </a:lnL>
                  </a:tcPr>
                </a:tc>
                <a:tc>
                  <a:txBody>
                    <a:bodyPr/>
                    <a:lstStyle/>
                    <a:p>
                      <a:pPr algn="ctr"/>
                      <a:r>
                        <a:rPr lang="en-US" smtClean="0"/>
                        <a:t>P2</a:t>
                      </a:r>
                      <a:endParaRPr lang="en-US"/>
                    </a:p>
                  </a:txBody>
                  <a:tcPr/>
                </a:tc>
                <a:tc>
                  <a:txBody>
                    <a:bodyPr/>
                    <a:lstStyle/>
                    <a:p>
                      <a:pPr algn="ctr"/>
                      <a:r>
                        <a:rPr lang="en-US" smtClean="0"/>
                        <a:t>200</a:t>
                      </a:r>
                      <a:endParaRPr lang="en-US"/>
                    </a:p>
                  </a:txBody>
                  <a:tcPr/>
                </a:tc>
                <a:tc>
                  <a:txBody>
                    <a:bodyPr/>
                    <a:lstStyle/>
                    <a:p>
                      <a:pPr algn="ctr"/>
                      <a:r>
                        <a:rPr lang="en-US" smtClean="0"/>
                        <a:t>20</a:t>
                      </a:r>
                      <a:endParaRPr lang="en-US"/>
                    </a:p>
                  </a:txBody>
                  <a:tcPr/>
                </a:tc>
              </a:tr>
              <a:tr h="431800">
                <a:tc>
                  <a:txBody>
                    <a:bodyPr/>
                    <a:lstStyle/>
                    <a:p>
                      <a:pPr algn="ctr"/>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US" smtClean="0"/>
                        <a:t>s1</a:t>
                      </a:r>
                      <a:endParaRPr lang="en-US"/>
                    </a:p>
                  </a:txBody>
                  <a:tcPr>
                    <a:lnL w="12700" cap="flat" cmpd="sng" algn="ctr">
                      <a:noFill/>
                      <a:prstDash val="solid"/>
                      <a:round/>
                      <a:headEnd type="none" w="med" len="med"/>
                      <a:tailEnd type="none" w="med" len="med"/>
                    </a:lnL>
                  </a:tcPr>
                </a:tc>
                <a:tc>
                  <a:txBody>
                    <a:bodyPr/>
                    <a:lstStyle/>
                    <a:p>
                      <a:pPr algn="ctr"/>
                      <a:r>
                        <a:rPr lang="en-US" smtClean="0"/>
                        <a:t>P3</a:t>
                      </a:r>
                      <a:endParaRPr lang="en-US"/>
                    </a:p>
                  </a:txBody>
                  <a:tcPr/>
                </a:tc>
                <a:tc>
                  <a:txBody>
                    <a:bodyPr/>
                    <a:lstStyle/>
                    <a:p>
                      <a:pPr algn="ctr"/>
                      <a:r>
                        <a:rPr lang="en-US" smtClean="0"/>
                        <a:t>400</a:t>
                      </a:r>
                      <a:endParaRPr lang="en-US"/>
                    </a:p>
                  </a:txBody>
                  <a:tcPr/>
                </a:tc>
                <a:tc>
                  <a:txBody>
                    <a:bodyPr/>
                    <a:lstStyle/>
                    <a:p>
                      <a:pPr algn="ctr"/>
                      <a:r>
                        <a:rPr lang="en-US" smtClean="0"/>
                        <a:t>20</a:t>
                      </a:r>
                      <a:endParaRPr lang="en-US"/>
                    </a:p>
                  </a:txBody>
                  <a:tcPr/>
                </a:tc>
              </a:tr>
              <a:tr h="431800">
                <a:tc>
                  <a:txBody>
                    <a:bodyPr/>
                    <a:lstStyle/>
                    <a:p>
                      <a:pPr algn="ctr"/>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US" smtClean="0"/>
                        <a:t>S1</a:t>
                      </a:r>
                      <a:endParaRPr lang="en-US"/>
                    </a:p>
                  </a:txBody>
                  <a:tcPr>
                    <a:lnL w="12700" cap="flat" cmpd="sng" algn="ctr">
                      <a:noFill/>
                      <a:prstDash val="solid"/>
                      <a:round/>
                      <a:headEnd type="none" w="med" len="med"/>
                      <a:tailEnd type="none" w="med" len="med"/>
                    </a:lnL>
                  </a:tcPr>
                </a:tc>
                <a:tc>
                  <a:txBody>
                    <a:bodyPr/>
                    <a:lstStyle/>
                    <a:p>
                      <a:pPr algn="ctr"/>
                      <a:r>
                        <a:rPr lang="en-US" smtClean="0"/>
                        <a:t>P4</a:t>
                      </a:r>
                      <a:endParaRPr lang="en-US"/>
                    </a:p>
                  </a:txBody>
                  <a:tcPr/>
                </a:tc>
                <a:tc>
                  <a:txBody>
                    <a:bodyPr/>
                    <a:lstStyle/>
                    <a:p>
                      <a:pPr algn="ctr"/>
                      <a:r>
                        <a:rPr lang="en-US" smtClean="0"/>
                        <a:t>200</a:t>
                      </a:r>
                      <a:endParaRPr lang="en-US"/>
                    </a:p>
                  </a:txBody>
                  <a:tcPr/>
                </a:tc>
                <a:tc>
                  <a:txBody>
                    <a:bodyPr/>
                    <a:lstStyle/>
                    <a:p>
                      <a:pPr algn="ctr"/>
                      <a:r>
                        <a:rPr lang="en-US" smtClean="0"/>
                        <a:t>20</a:t>
                      </a:r>
                      <a:endParaRPr lang="en-US"/>
                    </a:p>
                  </a:txBody>
                  <a:tcPr/>
                </a:tc>
              </a:tr>
              <a:tr h="431800">
                <a:tc>
                  <a:txBody>
                    <a:bodyPr/>
                    <a:lstStyle/>
                    <a:p>
                      <a:pPr algn="ctr"/>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US" smtClean="0"/>
                        <a:t>S1</a:t>
                      </a:r>
                      <a:endParaRPr lang="en-US"/>
                    </a:p>
                  </a:txBody>
                  <a:tcPr>
                    <a:lnL w="12700" cap="flat" cmpd="sng" algn="ctr">
                      <a:noFill/>
                      <a:prstDash val="solid"/>
                      <a:round/>
                      <a:headEnd type="none" w="med" len="med"/>
                      <a:tailEnd type="none" w="med" len="med"/>
                    </a:lnL>
                  </a:tcPr>
                </a:tc>
                <a:tc>
                  <a:txBody>
                    <a:bodyPr/>
                    <a:lstStyle/>
                    <a:p>
                      <a:pPr algn="ctr"/>
                      <a:r>
                        <a:rPr lang="en-US" smtClean="0"/>
                        <a:t>P5</a:t>
                      </a:r>
                      <a:endParaRPr lang="en-US"/>
                    </a:p>
                  </a:txBody>
                  <a:tcPr/>
                </a:tc>
                <a:tc>
                  <a:txBody>
                    <a:bodyPr/>
                    <a:lstStyle/>
                    <a:p>
                      <a:pPr algn="ctr"/>
                      <a:r>
                        <a:rPr lang="en-US" smtClean="0"/>
                        <a:t>100</a:t>
                      </a:r>
                      <a:endParaRPr lang="en-US"/>
                    </a:p>
                  </a:txBody>
                  <a:tcPr/>
                </a:tc>
                <a:tc>
                  <a:txBody>
                    <a:bodyPr/>
                    <a:lstStyle/>
                    <a:p>
                      <a:pPr algn="ctr"/>
                      <a:r>
                        <a:rPr lang="en-US" smtClean="0"/>
                        <a:t>20</a:t>
                      </a:r>
                      <a:endParaRPr lang="en-US"/>
                    </a:p>
                  </a:txBody>
                  <a:tcPr/>
                </a:tc>
              </a:tr>
              <a:tr h="431800">
                <a:tc>
                  <a:txBody>
                    <a:bodyPr/>
                    <a:lstStyle/>
                    <a:p>
                      <a:pPr algn="ctr"/>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US" smtClean="0"/>
                        <a:t>s1</a:t>
                      </a:r>
                      <a:endParaRPr lang="en-US"/>
                    </a:p>
                  </a:txBody>
                  <a:tcPr>
                    <a:lnL w="12700" cap="flat" cmpd="sng" algn="ctr">
                      <a:noFill/>
                      <a:prstDash val="solid"/>
                      <a:round/>
                      <a:headEnd type="none" w="med" len="med"/>
                      <a:tailEnd type="none" w="med" len="med"/>
                    </a:lnL>
                  </a:tcPr>
                </a:tc>
                <a:tc>
                  <a:txBody>
                    <a:bodyPr/>
                    <a:lstStyle/>
                    <a:p>
                      <a:pPr algn="ctr"/>
                      <a:r>
                        <a:rPr lang="en-US" smtClean="0"/>
                        <a:t>P6</a:t>
                      </a:r>
                      <a:endParaRPr lang="en-US"/>
                    </a:p>
                  </a:txBody>
                  <a:tcPr/>
                </a:tc>
                <a:tc>
                  <a:txBody>
                    <a:bodyPr/>
                    <a:lstStyle/>
                    <a:p>
                      <a:pPr algn="ctr"/>
                      <a:r>
                        <a:rPr lang="en-US" smtClean="0"/>
                        <a:t>100</a:t>
                      </a:r>
                      <a:endParaRPr lang="en-US"/>
                    </a:p>
                  </a:txBody>
                  <a:tcPr/>
                </a:tc>
                <a:tc>
                  <a:txBody>
                    <a:bodyPr/>
                    <a:lstStyle/>
                    <a:p>
                      <a:pPr algn="ctr"/>
                      <a:r>
                        <a:rPr lang="en-US" smtClean="0"/>
                        <a:t>20</a:t>
                      </a:r>
                      <a:endParaRPr lang="en-US"/>
                    </a:p>
                  </a:txBody>
                  <a:tcPr/>
                </a:tc>
              </a:tr>
              <a:tr h="431800">
                <a:tc>
                  <a:txBody>
                    <a:bodyPr/>
                    <a:lstStyle/>
                    <a:p>
                      <a:pPr algn="ctr"/>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US" smtClean="0"/>
                        <a:t>S2</a:t>
                      </a:r>
                      <a:endParaRPr lang="en-US"/>
                    </a:p>
                  </a:txBody>
                  <a:tcPr>
                    <a:lnL w="12700" cap="flat" cmpd="sng" algn="ctr">
                      <a:noFill/>
                      <a:prstDash val="solid"/>
                      <a:round/>
                      <a:headEnd type="none" w="med" len="med"/>
                      <a:tailEnd type="none" w="med" len="med"/>
                    </a:lnL>
                  </a:tcPr>
                </a:tc>
                <a:tc>
                  <a:txBody>
                    <a:bodyPr/>
                    <a:lstStyle/>
                    <a:p>
                      <a:pPr algn="ctr"/>
                      <a:r>
                        <a:rPr lang="en-US" smtClean="0"/>
                        <a:t>P1</a:t>
                      </a:r>
                      <a:endParaRPr lang="en-US"/>
                    </a:p>
                  </a:txBody>
                  <a:tcPr/>
                </a:tc>
                <a:tc>
                  <a:txBody>
                    <a:bodyPr/>
                    <a:lstStyle/>
                    <a:p>
                      <a:pPr algn="ctr"/>
                      <a:r>
                        <a:rPr lang="en-US" smtClean="0"/>
                        <a:t>300</a:t>
                      </a:r>
                      <a:endParaRPr lang="en-US"/>
                    </a:p>
                  </a:txBody>
                  <a:tcPr/>
                </a:tc>
                <a:tc>
                  <a:txBody>
                    <a:bodyPr/>
                    <a:lstStyle/>
                    <a:p>
                      <a:pPr algn="ctr"/>
                      <a:r>
                        <a:rPr lang="en-US" smtClean="0"/>
                        <a:t>10</a:t>
                      </a:r>
                      <a:endParaRPr lang="en-US"/>
                    </a:p>
                  </a:txBody>
                  <a:tcPr/>
                </a:tc>
              </a:tr>
              <a:tr h="431800">
                <a:tc>
                  <a:txBody>
                    <a:bodyPr/>
                    <a:lstStyle/>
                    <a:p>
                      <a:pPr algn="ctr"/>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US" smtClean="0"/>
                        <a:t>s2</a:t>
                      </a:r>
                      <a:endParaRPr lang="en-US"/>
                    </a:p>
                  </a:txBody>
                  <a:tcPr>
                    <a:lnL w="12700" cap="flat" cmpd="sng" algn="ctr">
                      <a:noFill/>
                      <a:prstDash val="solid"/>
                      <a:round/>
                      <a:headEnd type="none" w="med" len="med"/>
                      <a:tailEnd type="none" w="med" len="med"/>
                    </a:lnL>
                  </a:tcPr>
                </a:tc>
                <a:tc>
                  <a:txBody>
                    <a:bodyPr/>
                    <a:lstStyle/>
                    <a:p>
                      <a:pPr algn="ctr"/>
                      <a:r>
                        <a:rPr lang="en-US" smtClean="0"/>
                        <a:t>p2</a:t>
                      </a:r>
                      <a:endParaRPr lang="en-US"/>
                    </a:p>
                  </a:txBody>
                  <a:tcPr/>
                </a:tc>
                <a:tc>
                  <a:txBody>
                    <a:bodyPr/>
                    <a:lstStyle/>
                    <a:p>
                      <a:pPr algn="ctr"/>
                      <a:r>
                        <a:rPr lang="en-US" smtClean="0"/>
                        <a:t>400</a:t>
                      </a:r>
                      <a:endParaRPr lang="en-US"/>
                    </a:p>
                  </a:txBody>
                  <a:tcPr/>
                </a:tc>
                <a:tc>
                  <a:txBody>
                    <a:bodyPr/>
                    <a:lstStyle/>
                    <a:p>
                      <a:pPr algn="ctr"/>
                      <a:r>
                        <a:rPr lang="en-US" smtClean="0"/>
                        <a:t>10</a:t>
                      </a:r>
                      <a:endParaRPr lang="en-US"/>
                    </a:p>
                  </a:txBody>
                  <a:tcPr/>
                </a:tc>
              </a:tr>
            </a:tbl>
          </a:graphicData>
        </a:graphic>
      </p:graphicFrame>
      <p:sp>
        <p:nvSpPr>
          <p:cNvPr id="2" name="عنوان 1"/>
          <p:cNvSpPr>
            <a:spLocks noGrp="1"/>
          </p:cNvSpPr>
          <p:nvPr>
            <p:ph type="title"/>
          </p:nvPr>
        </p:nvSpPr>
        <p:spPr>
          <a:xfrm>
            <a:off x="685800" y="4800600"/>
            <a:ext cx="7848600" cy="1752600"/>
          </a:xfrm>
          <a:ln>
            <a:noFill/>
          </a:ln>
        </p:spPr>
        <p:txBody>
          <a:bodyPr>
            <a:noAutofit/>
          </a:bodyPr>
          <a:lstStyle/>
          <a:p>
            <a:pPr algn="just" rtl="1">
              <a:lnSpc>
                <a:spcPct val="150000"/>
              </a:lnSpc>
            </a:pPr>
            <a:r>
              <a:rPr lang="fa-IR" sz="2400" b="0" smtClean="0">
                <a:solidFill>
                  <a:schemeClr val="tx1"/>
                </a:solidFill>
                <a:effectLst/>
                <a:latin typeface="+mn-lt"/>
                <a:ea typeface="+mn-ea"/>
                <a:cs typeface="+mn-cs"/>
              </a:rPr>
              <a:t>همان </a:t>
            </a:r>
            <a:r>
              <a:rPr lang="fa-IR" sz="2400" b="0" err="1" smtClean="0">
                <a:solidFill>
                  <a:schemeClr val="tx1"/>
                </a:solidFill>
                <a:effectLst/>
                <a:latin typeface="+mn-lt"/>
                <a:ea typeface="+mn-ea"/>
                <a:cs typeface="+mn-cs"/>
              </a:rPr>
              <a:t>طورکه</a:t>
            </a:r>
            <a:r>
              <a:rPr lang="fa-IR" sz="2400" b="0" smtClean="0">
                <a:solidFill>
                  <a:schemeClr val="tx1"/>
                </a:solidFill>
                <a:effectLst/>
                <a:latin typeface="+mn-lt"/>
                <a:ea typeface="+mn-ea"/>
                <a:cs typeface="+mn-cs"/>
              </a:rPr>
              <a:t> مشاهده می گردد فیلد </a:t>
            </a:r>
            <a:r>
              <a:rPr lang="en-US" sz="2400" b="0" smtClean="0">
                <a:solidFill>
                  <a:schemeClr val="tx1"/>
                </a:solidFill>
                <a:effectLst/>
                <a:latin typeface="+mn-lt"/>
                <a:ea typeface="+mn-ea"/>
                <a:cs typeface="+mn-cs"/>
              </a:rPr>
              <a:t> </a:t>
            </a:r>
            <a:r>
              <a:rPr lang="en-US" sz="2400" smtClean="0">
                <a:solidFill>
                  <a:schemeClr val="tx1"/>
                </a:solidFill>
                <a:effectLst/>
                <a:latin typeface="+mn-lt"/>
                <a:ea typeface="+mn-ea"/>
                <a:cs typeface="+mn-cs"/>
              </a:rPr>
              <a:t>Status</a:t>
            </a:r>
            <a:r>
              <a:rPr lang="fa-IR" sz="2400" b="0" smtClean="0">
                <a:solidFill>
                  <a:schemeClr val="tx1"/>
                </a:solidFill>
                <a:effectLst/>
                <a:latin typeface="+mn-lt"/>
                <a:ea typeface="+mn-ea"/>
                <a:cs typeface="+mn-cs"/>
              </a:rPr>
              <a:t>برای </a:t>
            </a:r>
            <a:r>
              <a:rPr lang="en-US" sz="2400" smtClean="0">
                <a:solidFill>
                  <a:schemeClr val="tx1"/>
                </a:solidFill>
                <a:effectLst/>
                <a:latin typeface="+mn-lt"/>
                <a:ea typeface="+mn-ea"/>
                <a:cs typeface="+mn-cs"/>
              </a:rPr>
              <a:t>s1</a:t>
            </a:r>
            <a:r>
              <a:rPr lang="fa-IR" sz="2400" b="0" smtClean="0">
                <a:solidFill>
                  <a:schemeClr val="tx1"/>
                </a:solidFill>
                <a:effectLst/>
                <a:latin typeface="+mn-lt"/>
                <a:ea typeface="+mn-ea"/>
                <a:cs typeface="+mn-cs"/>
              </a:rPr>
              <a:t>همواره ثابت و مشخص است (عدد </a:t>
            </a:r>
            <a:r>
              <a:rPr lang="fa-IR" sz="2400" smtClean="0">
                <a:solidFill>
                  <a:schemeClr val="tx1"/>
                </a:solidFill>
                <a:effectLst/>
                <a:latin typeface="+mn-lt"/>
                <a:ea typeface="+mn-ea"/>
                <a:cs typeface="+mn-cs"/>
              </a:rPr>
              <a:t>20</a:t>
            </a:r>
            <a:r>
              <a:rPr lang="fa-IR" sz="2400" b="0" smtClean="0">
                <a:solidFill>
                  <a:schemeClr val="tx1"/>
                </a:solidFill>
                <a:effectLst/>
                <a:latin typeface="+mn-lt"/>
                <a:ea typeface="+mn-ea"/>
                <a:cs typeface="+mn-cs"/>
              </a:rPr>
              <a:t>) و بی جهت در جدول </a:t>
            </a:r>
            <a:r>
              <a:rPr lang="en-US" sz="2400" b="0" smtClean="0">
                <a:solidFill>
                  <a:schemeClr val="tx1"/>
                </a:solidFill>
                <a:effectLst/>
                <a:latin typeface="+mn-lt"/>
                <a:ea typeface="+mn-ea"/>
                <a:cs typeface="+mn-cs"/>
              </a:rPr>
              <a:t> </a:t>
            </a:r>
            <a:r>
              <a:rPr lang="en-US" sz="2400" smtClean="0">
                <a:solidFill>
                  <a:schemeClr val="tx1"/>
                </a:solidFill>
                <a:effectLst/>
                <a:latin typeface="+mn-lt"/>
                <a:ea typeface="+mn-ea"/>
                <a:cs typeface="+mn-cs"/>
              </a:rPr>
              <a:t>sp’</a:t>
            </a:r>
            <a:r>
              <a:rPr lang="fa-IR" sz="2400" b="0" smtClean="0">
                <a:solidFill>
                  <a:schemeClr val="tx1"/>
                </a:solidFill>
                <a:effectLst/>
                <a:latin typeface="+mn-lt"/>
                <a:ea typeface="+mn-ea"/>
                <a:cs typeface="+mn-cs"/>
              </a:rPr>
              <a:t>تکرار شده و بدین </a:t>
            </a:r>
            <a:r>
              <a:rPr lang="fa-IR" sz="2400" b="0" err="1" smtClean="0">
                <a:solidFill>
                  <a:schemeClr val="tx1"/>
                </a:solidFill>
                <a:effectLst/>
                <a:latin typeface="+mn-lt"/>
                <a:ea typeface="+mn-ea"/>
                <a:cs typeface="+mn-cs"/>
              </a:rPr>
              <a:t>ج</a:t>
            </a:r>
            <a:r>
              <a:rPr lang="fa-IR" sz="2400" b="0" smtClean="0">
                <a:solidFill>
                  <a:schemeClr val="tx1"/>
                </a:solidFill>
                <a:effectLst/>
                <a:latin typeface="+mn-lt"/>
                <a:ea typeface="+mn-ea"/>
                <a:cs typeface="+mn-cs"/>
              </a:rPr>
              <a:t>هت افزونگی اطلاعات داریم.</a:t>
            </a:r>
            <a:endParaRPr lang="en-US" sz="2400" b="0" smtClean="0">
              <a:solidFill>
                <a:schemeClr val="tx1"/>
              </a:solidFill>
              <a:effectLst/>
              <a:latin typeface="+mn-lt"/>
              <a:ea typeface="+mn-ea"/>
              <a:cs typeface="+mn-cs"/>
            </a:endParaRPr>
          </a:p>
        </p:txBody>
      </p:sp>
      <p:sp>
        <p:nvSpPr>
          <p:cNvPr id="6" name="کادر متن 5"/>
          <p:cNvSpPr txBox="1"/>
          <p:nvPr/>
        </p:nvSpPr>
        <p:spPr>
          <a:xfrm>
            <a:off x="1143000" y="304800"/>
            <a:ext cx="7010400" cy="369332"/>
          </a:xfrm>
          <a:prstGeom prst="rect">
            <a:avLst/>
          </a:prstGeom>
          <a:noFill/>
        </p:spPr>
        <p:txBody>
          <a:bodyPr wrap="square" rtlCol="0">
            <a:spAutoFit/>
          </a:bodyPr>
          <a:lstStyle/>
          <a:p>
            <a:pPr algn="r" rtl="1"/>
            <a:r>
              <a:rPr lang="en-US" b="1" smtClean="0">
                <a:sym typeface="Wingdings" pitchFamily="2" charset="2"/>
              </a:rPr>
              <a:t>SP’</a:t>
            </a:r>
            <a:r>
              <a:rPr lang="fa-IR" smtClean="0">
                <a:sym typeface="Wingdings" pitchFamily="2" charset="2"/>
              </a:rPr>
              <a:t> به صورت روبرو می شد: </a:t>
            </a:r>
            <a:endParaRPr lang="en-US"/>
          </a:p>
        </p:txBody>
      </p:sp>
    </p:spTree>
  </p:cSld>
  <p:clrMapOvr>
    <a:masterClrMapping/>
  </p:clrMapOvr>
  <p:transition spd="slow">
    <p:newsflash/>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نگهدارنده مکان محتوا 4"/>
          <p:cNvSpPr>
            <a:spLocks noGrp="1"/>
          </p:cNvSpPr>
          <p:nvPr>
            <p:ph idx="1"/>
          </p:nvPr>
        </p:nvSpPr>
        <p:spPr>
          <a:xfrm>
            <a:off x="457200" y="457200"/>
            <a:ext cx="8229600" cy="5668963"/>
          </a:xfrm>
        </p:spPr>
        <p:txBody>
          <a:bodyPr>
            <a:normAutofit/>
          </a:bodyPr>
          <a:lstStyle/>
          <a:p>
            <a:pPr algn="justLow" rtl="1">
              <a:lnSpc>
                <a:spcPct val="150000"/>
              </a:lnSpc>
              <a:buNone/>
            </a:pPr>
            <a:r>
              <a:rPr lang="fa-IR" sz="2400" smtClean="0"/>
              <a:t>حال سوال دیگری را مطرح می کنیم :«آیا می توان تمام اطلاعات جداول </a:t>
            </a:r>
            <a:r>
              <a:rPr lang="en-US" sz="2400" b="1" smtClean="0"/>
              <a:t>S</a:t>
            </a:r>
            <a:r>
              <a:rPr lang="fa-IR" sz="2400" b="1" smtClean="0"/>
              <a:t>،</a:t>
            </a:r>
            <a:r>
              <a:rPr lang="en-US" sz="2400" b="1" smtClean="0"/>
              <a:t>P</a:t>
            </a:r>
            <a:r>
              <a:rPr lang="fa-IR" sz="2400" b="1" smtClean="0"/>
              <a:t>،</a:t>
            </a:r>
            <a:r>
              <a:rPr lang="en-US" sz="2400" b="1" smtClean="0"/>
              <a:t>SP</a:t>
            </a:r>
            <a:r>
              <a:rPr lang="fa-IR" sz="2400" b="1" smtClean="0"/>
              <a:t> </a:t>
            </a:r>
            <a:r>
              <a:rPr lang="fa-IR" sz="2400" smtClean="0"/>
              <a:t>را دریک جدول ریخت؟»</a:t>
            </a:r>
            <a:r>
              <a:rPr lang="fa-IR" sz="2400" err="1" smtClean="0"/>
              <a:t>ج</a:t>
            </a:r>
            <a:r>
              <a:rPr lang="fa-IR" sz="2400" smtClean="0"/>
              <a:t>واب این سوال «بله» است .</a:t>
            </a:r>
            <a:r>
              <a:rPr lang="fa-IR" sz="2400" err="1" smtClean="0"/>
              <a:t>دراین</a:t>
            </a:r>
            <a:r>
              <a:rPr lang="fa-IR" sz="2400" smtClean="0"/>
              <a:t> صورت اطلاعاتی فقط یک جدول بوده و از دید کاربران و برنامه </a:t>
            </a:r>
            <a:r>
              <a:rPr lang="fa-IR" sz="2400" err="1" smtClean="0"/>
              <a:t>نویسان</a:t>
            </a:r>
            <a:r>
              <a:rPr lang="fa-IR" sz="2400" smtClean="0"/>
              <a:t> مساله بسیار ساده می شود،چرا که دیگرنیازی به پیوند طبیعی یا ضرب دکارتی نداریم.</a:t>
            </a:r>
          </a:p>
          <a:p>
            <a:pPr algn="r" rtl="1">
              <a:lnSpc>
                <a:spcPct val="150000"/>
              </a:lnSpc>
              <a:buNone/>
            </a:pPr>
            <a:endParaRPr lang="en-US" sz="2400"/>
          </a:p>
        </p:txBody>
      </p:sp>
      <p:graphicFrame>
        <p:nvGraphicFramePr>
          <p:cNvPr id="6" name="جدول 5"/>
          <p:cNvGraphicFramePr>
            <a:graphicFrameLocks noGrp="1"/>
          </p:cNvGraphicFramePr>
          <p:nvPr/>
        </p:nvGraphicFramePr>
        <p:xfrm>
          <a:off x="457200" y="3352800"/>
          <a:ext cx="8077200" cy="2235200"/>
        </p:xfrm>
        <a:graphic>
          <a:graphicData uri="http://schemas.openxmlformats.org/drawingml/2006/table">
            <a:tbl>
              <a:tblPr firstRow="1" bandRow="1">
                <a:tableStyleId>{F5AB1C69-6EDB-4FF4-983F-18BD219EF322}</a:tableStyleId>
              </a:tblPr>
              <a:tblGrid>
                <a:gridCol w="685800"/>
                <a:gridCol w="990600"/>
                <a:gridCol w="914400"/>
                <a:gridCol w="685800"/>
                <a:gridCol w="647700"/>
                <a:gridCol w="952500"/>
                <a:gridCol w="838200"/>
                <a:gridCol w="990600"/>
                <a:gridCol w="685800"/>
                <a:gridCol w="685800"/>
              </a:tblGrid>
              <a:tr h="558800">
                <a:tc>
                  <a:txBody>
                    <a:bodyPr/>
                    <a:lstStyle/>
                    <a:p>
                      <a:pPr algn="ctr"/>
                      <a:r>
                        <a:rPr lang="en-US" smtClean="0"/>
                        <a:t>S#</a:t>
                      </a:r>
                      <a:endParaRPr lang="en-US"/>
                    </a:p>
                  </a:txBody>
                  <a:tcPr/>
                </a:tc>
                <a:tc>
                  <a:txBody>
                    <a:bodyPr/>
                    <a:lstStyle/>
                    <a:p>
                      <a:pPr algn="ctr"/>
                      <a:r>
                        <a:rPr lang="en-US" err="1" smtClean="0"/>
                        <a:t>Sname</a:t>
                      </a:r>
                      <a:endParaRPr lang="en-US"/>
                    </a:p>
                  </a:txBody>
                  <a:tcPr/>
                </a:tc>
                <a:tc>
                  <a:txBody>
                    <a:bodyPr/>
                    <a:lstStyle/>
                    <a:p>
                      <a:pPr algn="ctr"/>
                      <a:r>
                        <a:rPr lang="en-US" smtClean="0"/>
                        <a:t>Status</a:t>
                      </a:r>
                      <a:endParaRPr lang="en-US"/>
                    </a:p>
                  </a:txBody>
                  <a:tcPr/>
                </a:tc>
                <a:tc>
                  <a:txBody>
                    <a:bodyPr/>
                    <a:lstStyle/>
                    <a:p>
                      <a:pPr algn="ctr"/>
                      <a:r>
                        <a:rPr lang="en-US" smtClean="0"/>
                        <a:t>City</a:t>
                      </a:r>
                      <a:endParaRPr lang="en-US"/>
                    </a:p>
                  </a:txBody>
                  <a:tcPr/>
                </a:tc>
                <a:tc>
                  <a:txBody>
                    <a:bodyPr/>
                    <a:lstStyle/>
                    <a:p>
                      <a:pPr algn="ctr"/>
                      <a:r>
                        <a:rPr lang="en-US" smtClean="0"/>
                        <a:t>P#</a:t>
                      </a:r>
                      <a:endParaRPr lang="en-US"/>
                    </a:p>
                  </a:txBody>
                  <a:tcPr/>
                </a:tc>
                <a:tc>
                  <a:txBody>
                    <a:bodyPr/>
                    <a:lstStyle/>
                    <a:p>
                      <a:pPr algn="ctr"/>
                      <a:r>
                        <a:rPr lang="en-US" err="1" smtClean="0"/>
                        <a:t>Pname</a:t>
                      </a:r>
                      <a:endParaRPr lang="en-US"/>
                    </a:p>
                  </a:txBody>
                  <a:tcPr/>
                </a:tc>
                <a:tc>
                  <a:txBody>
                    <a:bodyPr/>
                    <a:lstStyle/>
                    <a:p>
                      <a:pPr algn="ctr"/>
                      <a:r>
                        <a:rPr lang="en-US" smtClean="0"/>
                        <a:t>Color</a:t>
                      </a:r>
                      <a:endParaRPr lang="en-US"/>
                    </a:p>
                  </a:txBody>
                  <a:tcPr/>
                </a:tc>
                <a:tc>
                  <a:txBody>
                    <a:bodyPr/>
                    <a:lstStyle/>
                    <a:p>
                      <a:pPr algn="ctr"/>
                      <a:r>
                        <a:rPr lang="en-US" err="1" smtClean="0"/>
                        <a:t>Weiqht</a:t>
                      </a:r>
                      <a:endParaRPr lang="en-US"/>
                    </a:p>
                  </a:txBody>
                  <a:tcPr/>
                </a:tc>
                <a:tc>
                  <a:txBody>
                    <a:bodyPr/>
                    <a:lstStyle/>
                    <a:p>
                      <a:pPr algn="ctr"/>
                      <a:r>
                        <a:rPr lang="en-US" smtClean="0"/>
                        <a:t>City</a:t>
                      </a:r>
                      <a:endParaRPr lang="en-US"/>
                    </a:p>
                  </a:txBody>
                  <a:tcPr/>
                </a:tc>
                <a:tc>
                  <a:txBody>
                    <a:bodyPr/>
                    <a:lstStyle/>
                    <a:p>
                      <a:pPr algn="ctr"/>
                      <a:r>
                        <a:rPr lang="en-US" smtClean="0"/>
                        <a:t>Qty</a:t>
                      </a:r>
                      <a:endParaRPr lang="en-US"/>
                    </a:p>
                  </a:txBody>
                  <a:tcPr/>
                </a:tc>
              </a:tr>
              <a:tr h="558800">
                <a:tc>
                  <a:txBody>
                    <a:bodyPr/>
                    <a:lstStyle/>
                    <a:p>
                      <a:pPr algn="ctr"/>
                      <a:r>
                        <a:rPr lang="en-US" smtClean="0"/>
                        <a:t>S1</a:t>
                      </a:r>
                      <a:endParaRPr lang="en-US"/>
                    </a:p>
                  </a:txBody>
                  <a:tcPr/>
                </a:tc>
                <a:tc>
                  <a:txBody>
                    <a:bodyPr/>
                    <a:lstStyle/>
                    <a:p>
                      <a:pPr algn="ctr"/>
                      <a:r>
                        <a:rPr lang="en-US" smtClean="0"/>
                        <a:t>Sn1</a:t>
                      </a:r>
                      <a:endParaRPr lang="en-US"/>
                    </a:p>
                  </a:txBody>
                  <a:tcPr/>
                </a:tc>
                <a:tc>
                  <a:txBody>
                    <a:bodyPr/>
                    <a:lstStyle/>
                    <a:p>
                      <a:pPr algn="ctr"/>
                      <a:r>
                        <a:rPr lang="en-US" smtClean="0"/>
                        <a:t>20</a:t>
                      </a:r>
                      <a:endParaRPr lang="en-US"/>
                    </a:p>
                  </a:txBody>
                  <a:tcPr/>
                </a:tc>
                <a:tc>
                  <a:txBody>
                    <a:bodyPr/>
                    <a:lstStyle/>
                    <a:p>
                      <a:pPr algn="ctr"/>
                      <a:r>
                        <a:rPr lang="en-US" smtClean="0"/>
                        <a:t>C2</a:t>
                      </a:r>
                      <a:endParaRPr lang="en-US"/>
                    </a:p>
                  </a:txBody>
                  <a:tcPr/>
                </a:tc>
                <a:tc>
                  <a:txBody>
                    <a:bodyPr/>
                    <a:lstStyle/>
                    <a:p>
                      <a:pPr algn="ctr"/>
                      <a:r>
                        <a:rPr lang="en-US" smtClean="0"/>
                        <a:t>P1</a:t>
                      </a:r>
                      <a:endParaRPr lang="en-US"/>
                    </a:p>
                  </a:txBody>
                  <a:tcPr/>
                </a:tc>
                <a:tc>
                  <a:txBody>
                    <a:bodyPr/>
                    <a:lstStyle/>
                    <a:p>
                      <a:pPr algn="ctr"/>
                      <a:r>
                        <a:rPr lang="en-US" smtClean="0"/>
                        <a:t>Nut</a:t>
                      </a:r>
                      <a:endParaRPr lang="en-US"/>
                    </a:p>
                  </a:txBody>
                  <a:tcPr/>
                </a:tc>
                <a:tc>
                  <a:txBody>
                    <a:bodyPr/>
                    <a:lstStyle/>
                    <a:p>
                      <a:pPr algn="ctr"/>
                      <a:r>
                        <a:rPr lang="en-US" smtClean="0"/>
                        <a:t>Red</a:t>
                      </a:r>
                      <a:endParaRPr lang="en-US"/>
                    </a:p>
                  </a:txBody>
                  <a:tcPr/>
                </a:tc>
                <a:tc>
                  <a:txBody>
                    <a:bodyPr/>
                    <a:lstStyle/>
                    <a:p>
                      <a:pPr algn="ctr"/>
                      <a:r>
                        <a:rPr lang="en-US" smtClean="0"/>
                        <a:t>12</a:t>
                      </a:r>
                      <a:endParaRPr lang="en-US"/>
                    </a:p>
                  </a:txBody>
                  <a:tcPr/>
                </a:tc>
                <a:tc>
                  <a:txBody>
                    <a:bodyPr/>
                    <a:lstStyle/>
                    <a:p>
                      <a:pPr algn="ctr"/>
                      <a:r>
                        <a:rPr lang="en-US" smtClean="0"/>
                        <a:t>C2</a:t>
                      </a:r>
                      <a:endParaRPr lang="en-US"/>
                    </a:p>
                  </a:txBody>
                  <a:tcPr/>
                </a:tc>
                <a:tc>
                  <a:txBody>
                    <a:bodyPr/>
                    <a:lstStyle/>
                    <a:p>
                      <a:pPr algn="ctr"/>
                      <a:r>
                        <a:rPr lang="en-US" smtClean="0"/>
                        <a:t>300</a:t>
                      </a:r>
                      <a:endParaRPr lang="en-US"/>
                    </a:p>
                  </a:txBody>
                  <a:tcPr/>
                </a:tc>
              </a:tr>
              <a:tr h="558800">
                <a:tc>
                  <a:txBody>
                    <a:bodyPr/>
                    <a:lstStyle/>
                    <a:p>
                      <a:pPr algn="ctr"/>
                      <a:r>
                        <a:rPr lang="en-US" smtClean="0"/>
                        <a:t>S1</a:t>
                      </a:r>
                      <a:endParaRPr lang="en-US"/>
                    </a:p>
                  </a:txBody>
                  <a:tcPr/>
                </a:tc>
                <a:tc>
                  <a:txBody>
                    <a:bodyPr/>
                    <a:lstStyle/>
                    <a:p>
                      <a:pPr algn="ctr"/>
                      <a:r>
                        <a:rPr lang="en-US" smtClean="0"/>
                        <a:t>Sn1</a:t>
                      </a:r>
                      <a:endParaRPr lang="en-US"/>
                    </a:p>
                  </a:txBody>
                  <a:tcPr/>
                </a:tc>
                <a:tc>
                  <a:txBody>
                    <a:bodyPr/>
                    <a:lstStyle/>
                    <a:p>
                      <a:pPr algn="ctr"/>
                      <a:r>
                        <a:rPr lang="en-US" smtClean="0"/>
                        <a:t>20</a:t>
                      </a:r>
                      <a:endParaRPr lang="en-US"/>
                    </a:p>
                  </a:txBody>
                  <a:tcPr/>
                </a:tc>
                <a:tc>
                  <a:txBody>
                    <a:bodyPr/>
                    <a:lstStyle/>
                    <a:p>
                      <a:pPr algn="ctr"/>
                      <a:r>
                        <a:rPr lang="en-US" smtClean="0"/>
                        <a:t>C2</a:t>
                      </a:r>
                      <a:endParaRPr lang="en-US"/>
                    </a:p>
                  </a:txBody>
                  <a:tcPr/>
                </a:tc>
                <a:tc>
                  <a:txBody>
                    <a:bodyPr/>
                    <a:lstStyle/>
                    <a:p>
                      <a:pPr algn="ctr"/>
                      <a:r>
                        <a:rPr lang="en-US" smtClean="0"/>
                        <a:t>P2</a:t>
                      </a:r>
                      <a:endParaRPr lang="en-US"/>
                    </a:p>
                  </a:txBody>
                  <a:tcPr/>
                </a:tc>
                <a:tc>
                  <a:txBody>
                    <a:bodyPr/>
                    <a:lstStyle/>
                    <a:p>
                      <a:pPr algn="ctr"/>
                      <a:r>
                        <a:rPr lang="en-US" smtClean="0"/>
                        <a:t>Bolt</a:t>
                      </a:r>
                      <a:endParaRPr lang="en-US"/>
                    </a:p>
                  </a:txBody>
                  <a:tcPr/>
                </a:tc>
                <a:tc>
                  <a:txBody>
                    <a:bodyPr/>
                    <a:lstStyle/>
                    <a:p>
                      <a:pPr algn="ctr"/>
                      <a:r>
                        <a:rPr lang="en-US" smtClean="0"/>
                        <a:t>Green</a:t>
                      </a:r>
                      <a:endParaRPr lang="en-US"/>
                    </a:p>
                  </a:txBody>
                  <a:tcPr/>
                </a:tc>
                <a:tc>
                  <a:txBody>
                    <a:bodyPr/>
                    <a:lstStyle/>
                    <a:p>
                      <a:pPr algn="ctr"/>
                      <a:r>
                        <a:rPr lang="en-US" smtClean="0"/>
                        <a:t>17</a:t>
                      </a:r>
                      <a:endParaRPr lang="en-US"/>
                    </a:p>
                  </a:txBody>
                  <a:tcPr/>
                </a:tc>
                <a:tc>
                  <a:txBody>
                    <a:bodyPr/>
                    <a:lstStyle/>
                    <a:p>
                      <a:pPr algn="ctr"/>
                      <a:r>
                        <a:rPr lang="en-US" smtClean="0"/>
                        <a:t>C3</a:t>
                      </a:r>
                      <a:endParaRPr lang="en-US"/>
                    </a:p>
                  </a:txBody>
                  <a:tcPr/>
                </a:tc>
                <a:tc>
                  <a:txBody>
                    <a:bodyPr/>
                    <a:lstStyle/>
                    <a:p>
                      <a:pPr algn="ctr"/>
                      <a:r>
                        <a:rPr lang="en-US" smtClean="0"/>
                        <a:t>200</a:t>
                      </a:r>
                      <a:endParaRPr lang="en-US"/>
                    </a:p>
                  </a:txBody>
                  <a:tcPr/>
                </a:tc>
              </a:tr>
              <a:tr h="558800">
                <a:tc>
                  <a:txBody>
                    <a:bodyPr/>
                    <a:lstStyle/>
                    <a:p>
                      <a:pPr algn="ctr"/>
                      <a:r>
                        <a:rPr lang="en-US" smtClean="0"/>
                        <a:t>S1</a:t>
                      </a:r>
                      <a:endParaRPr lang="en-US"/>
                    </a:p>
                  </a:txBody>
                  <a:tcPr/>
                </a:tc>
                <a:tc>
                  <a:txBody>
                    <a:bodyPr/>
                    <a:lstStyle/>
                    <a:p>
                      <a:pPr algn="ctr"/>
                      <a:r>
                        <a:rPr lang="en-US" smtClean="0"/>
                        <a:t>Sn1</a:t>
                      </a:r>
                      <a:endParaRPr lang="en-US"/>
                    </a:p>
                  </a:txBody>
                  <a:tcPr/>
                </a:tc>
                <a:tc>
                  <a:txBody>
                    <a:bodyPr/>
                    <a:lstStyle/>
                    <a:p>
                      <a:pPr algn="ctr"/>
                      <a:r>
                        <a:rPr lang="en-US" smtClean="0"/>
                        <a:t>20</a:t>
                      </a:r>
                      <a:endParaRPr lang="en-US"/>
                    </a:p>
                  </a:txBody>
                  <a:tcPr/>
                </a:tc>
                <a:tc>
                  <a:txBody>
                    <a:bodyPr/>
                    <a:lstStyle/>
                    <a:p>
                      <a:pPr algn="ctr"/>
                      <a:r>
                        <a:rPr lang="en-US" smtClean="0"/>
                        <a:t>C2</a:t>
                      </a:r>
                      <a:endParaRPr lang="en-US"/>
                    </a:p>
                  </a:txBody>
                  <a:tcPr/>
                </a:tc>
                <a:tc>
                  <a:txBody>
                    <a:bodyPr/>
                    <a:lstStyle/>
                    <a:p>
                      <a:pPr algn="ctr"/>
                      <a:r>
                        <a:rPr lang="en-US" smtClean="0"/>
                        <a:t>P3</a:t>
                      </a:r>
                      <a:endParaRPr lang="en-US"/>
                    </a:p>
                  </a:txBody>
                  <a:tcPr/>
                </a:tc>
                <a:tc>
                  <a:txBody>
                    <a:bodyPr/>
                    <a:lstStyle/>
                    <a:p>
                      <a:pPr algn="ctr"/>
                      <a:r>
                        <a:rPr lang="en-US" smtClean="0"/>
                        <a:t>Screw</a:t>
                      </a:r>
                      <a:endParaRPr lang="en-US"/>
                    </a:p>
                  </a:txBody>
                  <a:tcPr/>
                </a:tc>
                <a:tc>
                  <a:txBody>
                    <a:bodyPr/>
                    <a:lstStyle/>
                    <a:p>
                      <a:pPr algn="ctr"/>
                      <a:r>
                        <a:rPr lang="en-US" smtClean="0"/>
                        <a:t>Blue</a:t>
                      </a:r>
                      <a:endParaRPr lang="en-US"/>
                    </a:p>
                  </a:txBody>
                  <a:tcPr/>
                </a:tc>
                <a:tc>
                  <a:txBody>
                    <a:bodyPr/>
                    <a:lstStyle/>
                    <a:p>
                      <a:pPr algn="ctr"/>
                      <a:r>
                        <a:rPr lang="en-US" smtClean="0"/>
                        <a:t>17</a:t>
                      </a:r>
                      <a:endParaRPr lang="en-US"/>
                    </a:p>
                  </a:txBody>
                  <a:tcPr/>
                </a:tc>
                <a:tc>
                  <a:txBody>
                    <a:bodyPr/>
                    <a:lstStyle/>
                    <a:p>
                      <a:pPr algn="ctr"/>
                      <a:r>
                        <a:rPr lang="en-US" smtClean="0"/>
                        <a:t>C4</a:t>
                      </a:r>
                      <a:endParaRPr lang="en-US"/>
                    </a:p>
                  </a:txBody>
                  <a:tcPr/>
                </a:tc>
                <a:tc>
                  <a:txBody>
                    <a:bodyPr/>
                    <a:lstStyle/>
                    <a:p>
                      <a:pPr algn="ctr"/>
                      <a:r>
                        <a:rPr lang="en-US" smtClean="0"/>
                        <a:t>400</a:t>
                      </a:r>
                      <a:endParaRPr lang="en-US"/>
                    </a:p>
                  </a:txBody>
                  <a:tcPr/>
                </a:tc>
              </a:tr>
            </a:tbl>
          </a:graphicData>
        </a:graphic>
      </p:graphicFrame>
    </p:spTree>
  </p:cSld>
  <p:clrMapOvr>
    <a:masterClrMapping/>
  </p:clrMapOvr>
  <p:transition spd="slow">
    <p:newsflash/>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381000"/>
            <a:ext cx="8229600" cy="5745163"/>
          </a:xfrm>
        </p:spPr>
        <p:txBody>
          <a:bodyPr>
            <a:noAutofit/>
          </a:bodyPr>
          <a:lstStyle/>
          <a:p>
            <a:pPr algn="justLow" rtl="1">
              <a:lnSpc>
                <a:spcPct val="150000"/>
              </a:lnSpc>
              <a:buNone/>
            </a:pPr>
            <a:r>
              <a:rPr lang="fa-IR" sz="2400" smtClean="0"/>
              <a:t>ولی این عمل 3 اشکال اساسی دارد :</a:t>
            </a:r>
          </a:p>
          <a:p>
            <a:pPr algn="justLow" rtl="1">
              <a:lnSpc>
                <a:spcPct val="150000"/>
              </a:lnSpc>
              <a:buNone/>
            </a:pPr>
            <a:r>
              <a:rPr lang="fa-IR" sz="2400" smtClean="0"/>
              <a:t>1-افزونگی داده ها </a:t>
            </a:r>
            <a:r>
              <a:rPr lang="fa-IR" sz="2400" b="1" smtClean="0"/>
              <a:t>(</a:t>
            </a:r>
            <a:r>
              <a:rPr lang="en-US" sz="2400" b="1" smtClean="0"/>
              <a:t>Data redundancy</a:t>
            </a:r>
            <a:r>
              <a:rPr lang="fa-IR" sz="2400" b="1" smtClean="0"/>
              <a:t>) </a:t>
            </a:r>
            <a:r>
              <a:rPr lang="fa-IR" sz="2400" smtClean="0"/>
              <a:t>قبلا بیان شد که افزونگی یعنی تکرار بی رویه داده ها.در بانک اطلاعات رابطه ای،تکرار داده ها تنها راه برقراری ارتباط بین جداول است و از آن به عنوان کلیدخارجی یاد می شود.تکرار بیش از این ،بی رویه است وافزونگی نام دارد.بدیهی است که جدول بالا تکرار بی رویه دارد.وقتی جداول را ادغام می کنیم </a:t>
            </a:r>
            <a:r>
              <a:rPr lang="fa-IR" sz="2400" err="1" smtClean="0"/>
              <a:t>ه</a:t>
            </a:r>
            <a:r>
              <a:rPr lang="fa-IR" sz="2400" smtClean="0"/>
              <a:t>مواره افزونگی به میزان بزرگترین جدول رخ می دهد.این پدیده دو ایراد بزرگ دارد یکی به هدر دادن فضای حافظه و دیگری پائین </a:t>
            </a:r>
            <a:r>
              <a:rPr lang="fa-IR" sz="2400" err="1" smtClean="0"/>
              <a:t>اوردن</a:t>
            </a:r>
            <a:r>
              <a:rPr lang="fa-IR" sz="2400" smtClean="0"/>
              <a:t> سرعت .</a:t>
            </a:r>
          </a:p>
          <a:p>
            <a:pPr algn="justLow" rtl="1">
              <a:lnSpc>
                <a:spcPct val="150000"/>
              </a:lnSpc>
              <a:buNone/>
            </a:pPr>
            <a:r>
              <a:rPr lang="fa-IR" sz="2400" smtClean="0"/>
              <a:t>2-بی نظمی</a:t>
            </a:r>
            <a:r>
              <a:rPr lang="fa-IR" sz="2400" b="1" smtClean="0"/>
              <a:t>(</a:t>
            </a:r>
            <a:r>
              <a:rPr lang="en-US" sz="2400" b="1" smtClean="0"/>
              <a:t>anomaly</a:t>
            </a:r>
            <a:r>
              <a:rPr lang="fa-IR" sz="2400" b="1" smtClean="0"/>
              <a:t>) </a:t>
            </a:r>
            <a:r>
              <a:rPr lang="fa-IR" sz="2400" smtClean="0"/>
              <a:t>وجود افزونگی در جدول مثال فوق باعث </a:t>
            </a:r>
            <a:r>
              <a:rPr lang="fa-IR" sz="2400" err="1" smtClean="0"/>
              <a:t>آنومالی</a:t>
            </a:r>
            <a:r>
              <a:rPr lang="fa-IR" sz="2400" smtClean="0"/>
              <a:t> در تغییر داده ها می شود.مثلا اگر شهر </a:t>
            </a:r>
            <a:r>
              <a:rPr lang="en-US" sz="2400" smtClean="0"/>
              <a:t>s1</a:t>
            </a:r>
            <a:r>
              <a:rPr lang="fa-IR" sz="2400" smtClean="0"/>
              <a:t>تغییر کند باید تمام </a:t>
            </a:r>
            <a:r>
              <a:rPr lang="fa-IR" sz="2400" err="1" smtClean="0"/>
              <a:t>رکوردها</a:t>
            </a:r>
            <a:r>
              <a:rPr lang="fa-IR" sz="2400" smtClean="0"/>
              <a:t> به دنبال </a:t>
            </a:r>
            <a:endParaRPr lang="en-US" sz="2400"/>
          </a:p>
        </p:txBody>
      </p:sp>
    </p:spTree>
  </p:cSld>
  <p:clrMapOvr>
    <a:masterClrMapping/>
  </p:clrMapOvr>
  <p:transition spd="slow">
    <p:newsflash/>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304800"/>
            <a:ext cx="8229600" cy="5821363"/>
          </a:xfrm>
        </p:spPr>
        <p:txBody>
          <a:bodyPr>
            <a:normAutofit fontScale="85000" lnSpcReduction="20000"/>
          </a:bodyPr>
          <a:lstStyle/>
          <a:p>
            <a:pPr algn="justLow" rtl="1">
              <a:lnSpc>
                <a:spcPct val="160000"/>
              </a:lnSpc>
              <a:buNone/>
            </a:pPr>
            <a:r>
              <a:rPr lang="en-US" sz="2800" smtClean="0"/>
              <a:t>S1</a:t>
            </a:r>
            <a:r>
              <a:rPr lang="fa-IR" sz="2800" smtClean="0"/>
              <a:t>گشته و شهر آن را تغییر  دهیم که عملی مشکل زا می باشد.</a:t>
            </a:r>
          </a:p>
          <a:p>
            <a:pPr algn="justLow" rtl="1">
              <a:lnSpc>
                <a:spcPct val="160000"/>
              </a:lnSpc>
              <a:buNone/>
            </a:pPr>
            <a:r>
              <a:rPr lang="fa-IR" sz="2800" smtClean="0"/>
              <a:t>3-مقادیر تهی</a:t>
            </a:r>
            <a:r>
              <a:rPr lang="fa-IR" sz="2800" b="1" smtClean="0"/>
              <a:t>(</a:t>
            </a:r>
            <a:r>
              <a:rPr lang="en-US" sz="2800" b="1" smtClean="0"/>
              <a:t>NULL Value</a:t>
            </a:r>
            <a:r>
              <a:rPr lang="fa-IR" sz="2800" b="1" smtClean="0"/>
              <a:t>) </a:t>
            </a:r>
            <a:r>
              <a:rPr lang="fa-IR" sz="2800" smtClean="0"/>
              <a:t>با ادغام جداول گاهی اوقات مجبور خواهیم بود برای نشان دادن بعضی از اقلام اطلاعاتی از </a:t>
            </a:r>
            <a:r>
              <a:rPr lang="en-US" sz="2800" b="1" smtClean="0"/>
              <a:t>NULL</a:t>
            </a:r>
            <a:r>
              <a:rPr lang="fa-IR" sz="2800" smtClean="0"/>
              <a:t> استفاده کنیم .مثلا فرض کنید تهیه کننده </a:t>
            </a:r>
            <a:r>
              <a:rPr lang="en-US" sz="2800" b="1" smtClean="0"/>
              <a:t>S</a:t>
            </a:r>
            <a:r>
              <a:rPr lang="fa-IR" sz="2800" smtClean="0"/>
              <a:t> قطعه ای را تهیه نکرده است آنگاه سطر مربوط به آن به صورت زیر ذخیره می شود:</a:t>
            </a:r>
          </a:p>
          <a:p>
            <a:pPr algn="just" rtl="1">
              <a:lnSpc>
                <a:spcPct val="150000"/>
              </a:lnSpc>
              <a:buNone/>
            </a:pPr>
            <a:r>
              <a:rPr lang="en-US" sz="2000" b="1" u="sng" smtClean="0"/>
              <a:t>S#    </a:t>
            </a:r>
            <a:r>
              <a:rPr lang="en-US" sz="2000" b="1" u="sng" err="1" smtClean="0"/>
              <a:t>Sname</a:t>
            </a:r>
            <a:r>
              <a:rPr lang="en-US" sz="2000" b="1" u="sng" smtClean="0"/>
              <a:t>    Status     City     P#    </a:t>
            </a:r>
            <a:r>
              <a:rPr lang="en-US" sz="2000" b="1" u="sng" err="1" smtClean="0"/>
              <a:t>Pname</a:t>
            </a:r>
            <a:r>
              <a:rPr lang="en-US" sz="2000" b="1" u="sng" smtClean="0"/>
              <a:t>     Color     </a:t>
            </a:r>
            <a:r>
              <a:rPr lang="en-US" sz="2000" b="1" u="sng" err="1" smtClean="0"/>
              <a:t>Weiqht</a:t>
            </a:r>
            <a:r>
              <a:rPr lang="en-US" sz="2000" b="1" u="sng" smtClean="0"/>
              <a:t>      City     Qty</a:t>
            </a:r>
            <a:endParaRPr lang="fa-IR" sz="2000" b="1" u="sng" smtClean="0"/>
          </a:p>
          <a:p>
            <a:pPr algn="just" rtl="1">
              <a:lnSpc>
                <a:spcPts val="200"/>
              </a:lnSpc>
              <a:buNone/>
            </a:pPr>
            <a:r>
              <a:rPr lang="fa-IR" sz="2000" b="1"/>
              <a:t> </a:t>
            </a:r>
            <a:r>
              <a:rPr lang="fa-IR" sz="2000" b="1" smtClean="0"/>
              <a:t>                                                        .</a:t>
            </a:r>
          </a:p>
          <a:p>
            <a:pPr algn="just" rtl="1">
              <a:lnSpc>
                <a:spcPts val="200"/>
              </a:lnSpc>
              <a:buNone/>
            </a:pPr>
            <a:r>
              <a:rPr lang="fa-IR" sz="2000" b="1"/>
              <a:t> </a:t>
            </a:r>
            <a:r>
              <a:rPr lang="fa-IR" sz="2000" b="1" smtClean="0"/>
              <a:t>                                                        .</a:t>
            </a:r>
          </a:p>
          <a:p>
            <a:pPr algn="just" rtl="1">
              <a:lnSpc>
                <a:spcPts val="200"/>
              </a:lnSpc>
              <a:buNone/>
            </a:pPr>
            <a:r>
              <a:rPr lang="fa-IR" sz="2000" b="1"/>
              <a:t> </a:t>
            </a:r>
            <a:r>
              <a:rPr lang="fa-IR" sz="2000" b="1" smtClean="0"/>
              <a:t>                                                        .</a:t>
            </a:r>
          </a:p>
          <a:p>
            <a:pPr algn="just" rtl="1">
              <a:lnSpc>
                <a:spcPct val="150000"/>
              </a:lnSpc>
              <a:buNone/>
            </a:pPr>
            <a:r>
              <a:rPr lang="en-US" sz="2000" b="1" smtClean="0"/>
              <a:t>S5     Sn5         30          c1    NUL     NULL      </a:t>
            </a:r>
            <a:r>
              <a:rPr lang="en-US" sz="2000" b="1" err="1" smtClean="0"/>
              <a:t>NULL</a:t>
            </a:r>
            <a:r>
              <a:rPr lang="en-US" sz="2000" b="1" smtClean="0"/>
              <a:t>     </a:t>
            </a:r>
            <a:r>
              <a:rPr lang="en-US" sz="2000" b="1" err="1" smtClean="0"/>
              <a:t>NULL</a:t>
            </a:r>
            <a:r>
              <a:rPr lang="en-US" sz="2000" b="1" smtClean="0"/>
              <a:t>     </a:t>
            </a:r>
            <a:r>
              <a:rPr lang="en-US" sz="2000" b="1" err="1" smtClean="0"/>
              <a:t>NULL</a:t>
            </a:r>
            <a:r>
              <a:rPr lang="en-US" sz="2000" b="1" smtClean="0"/>
              <a:t>    NULL</a:t>
            </a:r>
          </a:p>
          <a:p>
            <a:pPr algn="justLow" rtl="1">
              <a:lnSpc>
                <a:spcPct val="160000"/>
              </a:lnSpc>
              <a:buNone/>
            </a:pPr>
            <a:r>
              <a:rPr lang="fa-IR" sz="2800" smtClean="0"/>
              <a:t>مقادیرتهی علاوه بر اینکه جای زیادی را اشغال می کنند مشکلاتی را نیز باعث می گردند که قبلا بیان شده است در هنگام طراحی بانک با روش های کلاسیک نرمال سازی،جداول را طوری طراحی می کنیم که این مشکلات حداقل گردد.مجموعه روشهائی که در طراحی بانک اطلاعات موجب کاهش</a:t>
            </a:r>
          </a:p>
          <a:p>
            <a:pPr algn="just" rtl="1">
              <a:lnSpc>
                <a:spcPct val="160000"/>
              </a:lnSpc>
              <a:buNone/>
            </a:pPr>
            <a:endParaRPr lang="en-US" sz="2600"/>
          </a:p>
        </p:txBody>
      </p:sp>
    </p:spTree>
  </p:cSld>
  <p:clrMapOvr>
    <a:masterClrMapping/>
  </p:clrMapOvr>
  <p:transition spd="slow">
    <p:newsflash/>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304800"/>
            <a:ext cx="8229600" cy="5821363"/>
          </a:xfrm>
        </p:spPr>
        <p:txBody>
          <a:bodyPr>
            <a:normAutofit/>
          </a:bodyPr>
          <a:lstStyle/>
          <a:p>
            <a:pPr algn="justLow" rtl="1">
              <a:buNone/>
            </a:pPr>
            <a:r>
              <a:rPr lang="fa-IR" sz="2400" smtClean="0"/>
              <a:t>افزونگی اطلاعات و آنومالی ها گردد و براساس آن روابط بین اقلام داده ها اداره شوند نرمال سازی گفته می شود.</a:t>
            </a:r>
          </a:p>
          <a:p>
            <a:pPr algn="just" rtl="1">
              <a:buNone/>
            </a:pPr>
            <a:r>
              <a:rPr lang="fa-IR" sz="2800" b="1" u="sng"/>
              <a:t> </a:t>
            </a:r>
            <a:r>
              <a:rPr lang="fa-IR" sz="2800" b="1" u="sng" smtClean="0"/>
              <a:t>سطوح نرمال</a:t>
            </a:r>
          </a:p>
          <a:p>
            <a:pPr algn="justLow" rtl="1">
              <a:buNone/>
            </a:pPr>
            <a:r>
              <a:rPr lang="fa-IR" sz="2400" smtClean="0"/>
              <a:t>کاد(واضع مدل رابطه ای )در ابتدا سه سطح نرمال </a:t>
            </a:r>
            <a:r>
              <a:rPr lang="en-US" sz="2400" b="1" smtClean="0"/>
              <a:t>1NF</a:t>
            </a:r>
            <a:r>
              <a:rPr lang="fa-IR" sz="2400" b="1" smtClean="0"/>
              <a:t>،</a:t>
            </a:r>
            <a:r>
              <a:rPr lang="en-US" sz="2400" b="1" smtClean="0"/>
              <a:t>2NF</a:t>
            </a:r>
            <a:r>
              <a:rPr lang="fa-IR" sz="2400" b="1" smtClean="0"/>
              <a:t>،</a:t>
            </a:r>
            <a:r>
              <a:rPr lang="en-US" sz="2400" b="1" smtClean="0"/>
              <a:t>3NF </a:t>
            </a:r>
            <a:r>
              <a:rPr lang="fa-IR" sz="2400" smtClean="0"/>
              <a:t>را تعریف کرد ولی بعدا دانشمندان دیگر،صورتهای دیگری را نیز معرفی کردند .</a:t>
            </a:r>
          </a:p>
          <a:p>
            <a:pPr algn="justLow" rtl="1">
              <a:buNone/>
            </a:pPr>
            <a:r>
              <a:rPr lang="fa-IR" sz="2400" smtClean="0"/>
              <a:t>سطوح نرمال عبارتند از:</a:t>
            </a:r>
          </a:p>
          <a:p>
            <a:pPr algn="just" rtl="1">
              <a:buNone/>
            </a:pPr>
            <a:r>
              <a:rPr lang="en-US" sz="2400" b="1" smtClean="0"/>
              <a:t>1NF </a:t>
            </a:r>
            <a:r>
              <a:rPr lang="fa-IR" sz="2400" b="1" smtClean="0"/>
              <a:t>            (</a:t>
            </a:r>
            <a:r>
              <a:rPr lang="en-US" sz="2400" b="1" smtClean="0"/>
              <a:t>First Normal From</a:t>
            </a:r>
            <a:r>
              <a:rPr lang="fa-IR" sz="2400" b="1" smtClean="0"/>
              <a:t>)</a:t>
            </a:r>
          </a:p>
          <a:p>
            <a:pPr algn="just" rtl="1">
              <a:buNone/>
            </a:pPr>
            <a:r>
              <a:rPr lang="en-US" sz="2400" b="1" smtClean="0"/>
              <a:t>2NF </a:t>
            </a:r>
            <a:r>
              <a:rPr lang="fa-IR" sz="2400" b="1" smtClean="0"/>
              <a:t>            (</a:t>
            </a:r>
            <a:r>
              <a:rPr lang="en-US" sz="2400" b="1" smtClean="0"/>
              <a:t>Second Normal From</a:t>
            </a:r>
            <a:r>
              <a:rPr lang="fa-IR" sz="2400" b="1" smtClean="0"/>
              <a:t>)</a:t>
            </a:r>
          </a:p>
          <a:p>
            <a:pPr algn="just" rtl="1">
              <a:buNone/>
            </a:pPr>
            <a:r>
              <a:rPr lang="en-US" sz="2400" b="1" smtClean="0"/>
              <a:t>3NF</a:t>
            </a:r>
            <a:r>
              <a:rPr lang="fa-IR" sz="2400" b="1" smtClean="0"/>
              <a:t>             (</a:t>
            </a:r>
            <a:r>
              <a:rPr lang="en-US" sz="2400" b="1" smtClean="0"/>
              <a:t>Third Normal From</a:t>
            </a:r>
            <a:r>
              <a:rPr lang="fa-IR" sz="2400" b="1" smtClean="0"/>
              <a:t>)</a:t>
            </a:r>
          </a:p>
          <a:p>
            <a:pPr algn="just" rtl="1">
              <a:buNone/>
            </a:pPr>
            <a:r>
              <a:rPr lang="en-US" sz="2400" b="1" smtClean="0"/>
              <a:t>BCNF</a:t>
            </a:r>
            <a:r>
              <a:rPr lang="fa-IR" sz="2400" b="1" smtClean="0"/>
              <a:t>           (</a:t>
            </a:r>
            <a:r>
              <a:rPr lang="en-US" sz="2400" b="1" smtClean="0"/>
              <a:t>Boyce/Codd Normal From</a:t>
            </a:r>
            <a:r>
              <a:rPr lang="fa-IR" sz="2400" b="1" smtClean="0"/>
              <a:t>)</a:t>
            </a:r>
          </a:p>
          <a:p>
            <a:pPr algn="just" rtl="1">
              <a:buNone/>
            </a:pPr>
            <a:r>
              <a:rPr lang="en-US" sz="2400" b="1" smtClean="0"/>
              <a:t>4NF</a:t>
            </a:r>
            <a:r>
              <a:rPr lang="fa-IR" sz="2400" b="1" smtClean="0"/>
              <a:t>             (</a:t>
            </a:r>
            <a:r>
              <a:rPr lang="en-US" sz="2400" b="1" smtClean="0"/>
              <a:t>(Fourth Normal From</a:t>
            </a:r>
          </a:p>
          <a:p>
            <a:pPr algn="just" rtl="1">
              <a:buNone/>
            </a:pPr>
            <a:r>
              <a:rPr lang="en-US" sz="2400" b="1" smtClean="0"/>
              <a:t>5NF</a:t>
            </a:r>
            <a:r>
              <a:rPr lang="fa-IR" sz="2400" b="1" smtClean="0"/>
              <a:t>             (</a:t>
            </a:r>
            <a:r>
              <a:rPr lang="en-US" sz="2400" b="1" smtClean="0"/>
              <a:t>Fifth Normal From</a:t>
            </a:r>
            <a:r>
              <a:rPr lang="fa-IR" sz="2400" b="1" smtClean="0"/>
              <a:t>)</a:t>
            </a:r>
            <a:endParaRPr lang="en-US" sz="2400" b="1" smtClean="0"/>
          </a:p>
          <a:p>
            <a:pPr algn="just" rtl="1">
              <a:buNone/>
            </a:pPr>
            <a:r>
              <a:rPr lang="en-US" sz="2400" b="1" smtClean="0"/>
              <a:t>DKNF</a:t>
            </a:r>
            <a:r>
              <a:rPr lang="fa-IR" sz="2400" b="1" smtClean="0"/>
              <a:t>           (</a:t>
            </a:r>
            <a:r>
              <a:rPr lang="en-US" sz="2400" b="1" smtClean="0"/>
              <a:t>Domain _key Normal From</a:t>
            </a:r>
            <a:r>
              <a:rPr lang="fa-IR" sz="2400" b="1" smtClean="0"/>
              <a:t>)</a:t>
            </a:r>
            <a:endParaRPr lang="en-US" sz="2400" b="1"/>
          </a:p>
        </p:txBody>
      </p:sp>
    </p:spTree>
  </p:cSld>
  <p:clrMapOvr>
    <a:masterClrMapping/>
  </p:clrMapOvr>
  <p:transition spd="slow">
    <p:newsflash/>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381000"/>
            <a:ext cx="8229600" cy="5745163"/>
          </a:xfrm>
        </p:spPr>
        <p:txBody>
          <a:bodyPr>
            <a:normAutofit/>
          </a:bodyPr>
          <a:lstStyle/>
          <a:p>
            <a:pPr algn="justLow" rtl="1">
              <a:lnSpc>
                <a:spcPct val="150000"/>
              </a:lnSpc>
              <a:buNone/>
            </a:pPr>
            <a:r>
              <a:rPr lang="fa-IR" sz="2400" smtClean="0"/>
              <a:t>به طور کلی در مجموعه رابطه ها بعضی نرمال و بعضی غیر نرمال </a:t>
            </a:r>
            <a:r>
              <a:rPr lang="fa-IR" sz="2400" b="1" smtClean="0"/>
              <a:t>(</a:t>
            </a:r>
            <a:r>
              <a:rPr lang="en-US" sz="2400" b="1" smtClean="0"/>
              <a:t>UNF=Unormalized From</a:t>
            </a:r>
            <a:r>
              <a:rPr lang="fa-IR" sz="2400" b="1" smtClean="0"/>
              <a:t>) </a:t>
            </a:r>
            <a:r>
              <a:rPr lang="fa-IR" sz="2400" smtClean="0"/>
              <a:t>هستند.رابطه های نرمال همان </a:t>
            </a:r>
            <a:r>
              <a:rPr lang="en-US" sz="2400" b="1" smtClean="0"/>
              <a:t>1NF</a:t>
            </a:r>
            <a:r>
              <a:rPr lang="fa-IR" sz="2400" smtClean="0"/>
              <a:t>است.درواقع صور نرمال فوق ،هریک از قبلی خود نرمالتر هستند. یعنی مثلا رابطه ای که </a:t>
            </a:r>
            <a:r>
              <a:rPr lang="en-US" sz="2400" b="1" smtClean="0"/>
              <a:t>3NF</a:t>
            </a:r>
            <a:r>
              <a:rPr lang="fa-IR" sz="2400" b="1" smtClean="0"/>
              <a:t> </a:t>
            </a:r>
            <a:r>
              <a:rPr lang="fa-IR" sz="2400" smtClean="0"/>
              <a:t>است حتما </a:t>
            </a:r>
            <a:r>
              <a:rPr lang="en-US" sz="2400" b="1" smtClean="0"/>
              <a:t>2NF</a:t>
            </a:r>
            <a:r>
              <a:rPr lang="fa-IR" sz="2400" smtClean="0"/>
              <a:t>و </a:t>
            </a:r>
            <a:r>
              <a:rPr lang="en-US" sz="2400" b="1" smtClean="0"/>
              <a:t>1NF</a:t>
            </a:r>
            <a:r>
              <a:rPr lang="fa-IR" sz="2400" smtClean="0"/>
              <a:t> می باشد.به عبارتی دیگر در رابطه های </a:t>
            </a:r>
            <a:r>
              <a:rPr lang="en-US" sz="2400" b="1" smtClean="0"/>
              <a:t>1NF</a:t>
            </a:r>
            <a:r>
              <a:rPr lang="fa-IR" sz="2400" smtClean="0"/>
              <a:t>برخی </a:t>
            </a:r>
            <a:r>
              <a:rPr lang="en-US" sz="2400" b="1" smtClean="0"/>
              <a:t>2NF</a:t>
            </a:r>
            <a:r>
              <a:rPr lang="fa-IR" sz="2400" smtClean="0"/>
              <a:t> بوده ودر رابطه های </a:t>
            </a:r>
            <a:r>
              <a:rPr lang="en-US" sz="2400" b="1" smtClean="0"/>
              <a:t>2NF</a:t>
            </a:r>
            <a:r>
              <a:rPr lang="fa-IR" sz="2400" smtClean="0"/>
              <a:t> برخی </a:t>
            </a:r>
            <a:r>
              <a:rPr lang="en-US" sz="2400" b="1" smtClean="0"/>
              <a:t>3NF</a:t>
            </a:r>
            <a:r>
              <a:rPr lang="en-US" sz="2400" smtClean="0"/>
              <a:t> </a:t>
            </a:r>
            <a:r>
              <a:rPr lang="fa-IR" sz="2400" smtClean="0"/>
              <a:t>   می باشندو....</a:t>
            </a:r>
          </a:p>
          <a:p>
            <a:pPr algn="justLow" rtl="1">
              <a:lnSpc>
                <a:spcPct val="150000"/>
              </a:lnSpc>
              <a:buNone/>
            </a:pPr>
            <a:r>
              <a:rPr lang="fa-IR" sz="2400" smtClean="0"/>
              <a:t>در عمل حالتی که یک رابطه </a:t>
            </a:r>
            <a:r>
              <a:rPr lang="en-US" sz="2400" b="1" smtClean="0"/>
              <a:t>BCNF</a:t>
            </a:r>
            <a:r>
              <a:rPr lang="fa-IR" sz="2400" smtClean="0"/>
              <a:t> باشد اما </a:t>
            </a:r>
            <a:r>
              <a:rPr lang="en-US" sz="2400" b="1" smtClean="0"/>
              <a:t>4NF</a:t>
            </a:r>
            <a:r>
              <a:rPr lang="fa-IR" sz="2400" smtClean="0"/>
              <a:t> نباشد به ندرت رخ می دهد لذا در عمل اگر رابطه را تا سطح </a:t>
            </a:r>
            <a:r>
              <a:rPr lang="en-US" sz="2400" b="1" smtClean="0"/>
              <a:t>BCNF</a:t>
            </a:r>
            <a:r>
              <a:rPr lang="fa-IR" sz="2400" smtClean="0"/>
              <a:t>(و حتی گاه تا </a:t>
            </a:r>
            <a:r>
              <a:rPr lang="en-US" sz="2400" b="1" smtClean="0"/>
              <a:t>3NF</a:t>
            </a:r>
            <a:r>
              <a:rPr lang="fa-IR" sz="2400" smtClean="0"/>
              <a:t>) نرمال      کنیم  کفایت می کند.شکل زیر ارتباط صورتهای نرمال را نشان می دهد.</a:t>
            </a:r>
          </a:p>
          <a:p>
            <a:pPr algn="just" rtl="1">
              <a:lnSpc>
                <a:spcPct val="150000"/>
              </a:lnSpc>
              <a:buNone/>
            </a:pPr>
            <a:endParaRPr lang="en-US" sz="2400"/>
          </a:p>
        </p:txBody>
      </p:sp>
    </p:spTree>
  </p:cSld>
  <p:clrMapOvr>
    <a:masterClrMapping/>
  </p:clrMapOvr>
  <p:transition spd="slow">
    <p:newsflash/>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914400" y="152400"/>
            <a:ext cx="7086600" cy="6400800"/>
          </a:xfrm>
          <a:prstGeom prst="ellipse">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sp>
        <p:nvSpPr>
          <p:cNvPr id="5" name="Oval 4"/>
          <p:cNvSpPr/>
          <p:nvPr/>
        </p:nvSpPr>
        <p:spPr>
          <a:xfrm>
            <a:off x="1447800" y="609600"/>
            <a:ext cx="5943600" cy="556260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6" name="Oval 5"/>
          <p:cNvSpPr/>
          <p:nvPr/>
        </p:nvSpPr>
        <p:spPr>
          <a:xfrm>
            <a:off x="1981200" y="990600"/>
            <a:ext cx="4876800" cy="4648200"/>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7" name="Oval 6"/>
          <p:cNvSpPr/>
          <p:nvPr/>
        </p:nvSpPr>
        <p:spPr>
          <a:xfrm>
            <a:off x="2362200" y="1295400"/>
            <a:ext cx="4038600" cy="4038600"/>
          </a:xfrm>
          <a:prstGeom prst="ellipse">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
        <p:nvSpPr>
          <p:cNvPr id="8" name="Oval 7"/>
          <p:cNvSpPr/>
          <p:nvPr/>
        </p:nvSpPr>
        <p:spPr>
          <a:xfrm>
            <a:off x="2743200" y="1752600"/>
            <a:ext cx="3200400" cy="312420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9" name="Oval 8"/>
          <p:cNvSpPr/>
          <p:nvPr/>
        </p:nvSpPr>
        <p:spPr>
          <a:xfrm>
            <a:off x="3124200" y="2133600"/>
            <a:ext cx="2438400" cy="2438400"/>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Oval 9"/>
          <p:cNvSpPr/>
          <p:nvPr/>
        </p:nvSpPr>
        <p:spPr>
          <a:xfrm>
            <a:off x="3429000" y="2514600"/>
            <a:ext cx="1752600" cy="17526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3733800" y="2895600"/>
            <a:ext cx="1143000" cy="114300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2" name="Oval 11"/>
          <p:cNvSpPr/>
          <p:nvPr/>
        </p:nvSpPr>
        <p:spPr>
          <a:xfrm>
            <a:off x="4038600" y="3276600"/>
            <a:ext cx="533400" cy="457200"/>
          </a:xfrm>
          <a:prstGeom prst="ellipse">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sp>
        <p:nvSpPr>
          <p:cNvPr id="13" name="کادر متن 12"/>
          <p:cNvSpPr txBox="1"/>
          <p:nvPr/>
        </p:nvSpPr>
        <p:spPr>
          <a:xfrm>
            <a:off x="3733800" y="228600"/>
            <a:ext cx="1371600" cy="338554"/>
          </a:xfrm>
          <a:prstGeom prst="rect">
            <a:avLst/>
          </a:prstGeom>
          <a:noFill/>
        </p:spPr>
        <p:txBody>
          <a:bodyPr wrap="square" rtlCol="0">
            <a:spAutoFit/>
          </a:bodyPr>
          <a:lstStyle/>
          <a:p>
            <a:r>
              <a:rPr lang="fa-IR" sz="1600" b="1" smtClean="0"/>
              <a:t>تمام رابطه ها</a:t>
            </a:r>
            <a:endParaRPr lang="en-US" sz="1600" b="1"/>
          </a:p>
        </p:txBody>
      </p:sp>
      <p:sp>
        <p:nvSpPr>
          <p:cNvPr id="14" name="کادر متن 13"/>
          <p:cNvSpPr txBox="1"/>
          <p:nvPr/>
        </p:nvSpPr>
        <p:spPr>
          <a:xfrm>
            <a:off x="4038600" y="609600"/>
            <a:ext cx="685800" cy="369332"/>
          </a:xfrm>
          <a:prstGeom prst="rect">
            <a:avLst/>
          </a:prstGeom>
          <a:noFill/>
        </p:spPr>
        <p:txBody>
          <a:bodyPr wrap="square" rtlCol="0">
            <a:spAutoFit/>
          </a:bodyPr>
          <a:lstStyle/>
          <a:p>
            <a:r>
              <a:rPr lang="en-US" smtClean="0"/>
              <a:t>1NF</a:t>
            </a:r>
            <a:endParaRPr lang="en-US"/>
          </a:p>
        </p:txBody>
      </p:sp>
      <p:sp>
        <p:nvSpPr>
          <p:cNvPr id="15" name="کادر متن 14"/>
          <p:cNvSpPr txBox="1"/>
          <p:nvPr/>
        </p:nvSpPr>
        <p:spPr>
          <a:xfrm>
            <a:off x="4038600" y="990600"/>
            <a:ext cx="685800" cy="369332"/>
          </a:xfrm>
          <a:prstGeom prst="rect">
            <a:avLst/>
          </a:prstGeom>
          <a:noFill/>
        </p:spPr>
        <p:txBody>
          <a:bodyPr wrap="square" rtlCol="0">
            <a:spAutoFit/>
          </a:bodyPr>
          <a:lstStyle/>
          <a:p>
            <a:r>
              <a:rPr lang="en-US" smtClean="0"/>
              <a:t>2NF</a:t>
            </a:r>
            <a:endParaRPr lang="en-US"/>
          </a:p>
        </p:txBody>
      </p:sp>
      <p:sp>
        <p:nvSpPr>
          <p:cNvPr id="16" name="کادر متن 15"/>
          <p:cNvSpPr txBox="1"/>
          <p:nvPr/>
        </p:nvSpPr>
        <p:spPr>
          <a:xfrm>
            <a:off x="4038600" y="1371600"/>
            <a:ext cx="762000" cy="369332"/>
          </a:xfrm>
          <a:prstGeom prst="rect">
            <a:avLst/>
          </a:prstGeom>
          <a:noFill/>
        </p:spPr>
        <p:txBody>
          <a:bodyPr wrap="square" rtlCol="0">
            <a:spAutoFit/>
          </a:bodyPr>
          <a:lstStyle/>
          <a:p>
            <a:r>
              <a:rPr lang="en-US" smtClean="0"/>
              <a:t>3NF</a:t>
            </a:r>
            <a:endParaRPr lang="en-US"/>
          </a:p>
        </p:txBody>
      </p:sp>
      <p:sp>
        <p:nvSpPr>
          <p:cNvPr id="17" name="کادر متن 16"/>
          <p:cNvSpPr txBox="1"/>
          <p:nvPr/>
        </p:nvSpPr>
        <p:spPr>
          <a:xfrm>
            <a:off x="4038600" y="1752600"/>
            <a:ext cx="838200" cy="369332"/>
          </a:xfrm>
          <a:prstGeom prst="rect">
            <a:avLst/>
          </a:prstGeom>
          <a:noFill/>
        </p:spPr>
        <p:txBody>
          <a:bodyPr wrap="square" rtlCol="0">
            <a:spAutoFit/>
          </a:bodyPr>
          <a:lstStyle/>
          <a:p>
            <a:r>
              <a:rPr lang="en-US" smtClean="0"/>
              <a:t>BCNF</a:t>
            </a:r>
            <a:endParaRPr lang="en-US"/>
          </a:p>
        </p:txBody>
      </p:sp>
      <p:sp>
        <p:nvSpPr>
          <p:cNvPr id="18" name="کادر متن 17"/>
          <p:cNvSpPr txBox="1"/>
          <p:nvPr/>
        </p:nvSpPr>
        <p:spPr>
          <a:xfrm>
            <a:off x="4038600" y="2209800"/>
            <a:ext cx="762000" cy="369332"/>
          </a:xfrm>
          <a:prstGeom prst="rect">
            <a:avLst/>
          </a:prstGeom>
          <a:noFill/>
        </p:spPr>
        <p:txBody>
          <a:bodyPr wrap="square" rtlCol="0">
            <a:spAutoFit/>
          </a:bodyPr>
          <a:lstStyle/>
          <a:p>
            <a:r>
              <a:rPr lang="en-US" smtClean="0"/>
              <a:t>4NF</a:t>
            </a:r>
            <a:endParaRPr lang="en-US"/>
          </a:p>
        </p:txBody>
      </p:sp>
      <p:sp>
        <p:nvSpPr>
          <p:cNvPr id="19" name="کادر متن 18"/>
          <p:cNvSpPr txBox="1"/>
          <p:nvPr/>
        </p:nvSpPr>
        <p:spPr>
          <a:xfrm>
            <a:off x="4038600" y="2590800"/>
            <a:ext cx="762000" cy="369332"/>
          </a:xfrm>
          <a:prstGeom prst="rect">
            <a:avLst/>
          </a:prstGeom>
          <a:noFill/>
        </p:spPr>
        <p:txBody>
          <a:bodyPr wrap="square" rtlCol="0">
            <a:spAutoFit/>
          </a:bodyPr>
          <a:lstStyle/>
          <a:p>
            <a:r>
              <a:rPr lang="en-US" smtClean="0"/>
              <a:t>5NF</a:t>
            </a:r>
            <a:endParaRPr lang="en-US"/>
          </a:p>
        </p:txBody>
      </p:sp>
      <p:sp>
        <p:nvSpPr>
          <p:cNvPr id="20" name="کادر متن 19"/>
          <p:cNvSpPr txBox="1"/>
          <p:nvPr/>
        </p:nvSpPr>
        <p:spPr>
          <a:xfrm>
            <a:off x="3886200" y="2971800"/>
            <a:ext cx="990600" cy="369332"/>
          </a:xfrm>
          <a:prstGeom prst="rect">
            <a:avLst/>
          </a:prstGeom>
          <a:noFill/>
        </p:spPr>
        <p:txBody>
          <a:bodyPr wrap="square" rtlCol="0">
            <a:spAutoFit/>
          </a:bodyPr>
          <a:lstStyle/>
          <a:p>
            <a:r>
              <a:rPr lang="en-US" smtClean="0"/>
              <a:t>DKNF</a:t>
            </a:r>
            <a:endParaRPr lang="en-US"/>
          </a:p>
        </p:txBody>
      </p:sp>
      <p:sp>
        <p:nvSpPr>
          <p:cNvPr id="21" name="کادر متن 20"/>
          <p:cNvSpPr txBox="1"/>
          <p:nvPr/>
        </p:nvSpPr>
        <p:spPr>
          <a:xfrm>
            <a:off x="4191000" y="3352800"/>
            <a:ext cx="228600" cy="369332"/>
          </a:xfrm>
          <a:prstGeom prst="rect">
            <a:avLst/>
          </a:prstGeom>
          <a:noFill/>
        </p:spPr>
        <p:txBody>
          <a:bodyPr wrap="square" rtlCol="0">
            <a:spAutoFit/>
          </a:bodyPr>
          <a:lstStyle/>
          <a:p>
            <a:r>
              <a:rPr lang="en-US" smtClean="0"/>
              <a:t>?</a:t>
            </a:r>
            <a:endParaRPr lang="en-US"/>
          </a:p>
        </p:txBody>
      </p:sp>
    </p:spTree>
  </p:cSld>
  <p:clrMapOvr>
    <a:masterClrMapping/>
  </p:clrMapOvr>
  <p:transition spd="slow">
    <p:newsflash/>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نگهدارنده مکان محتوا 2"/>
          <p:cNvSpPr>
            <a:spLocks noGrp="1"/>
          </p:cNvSpPr>
          <p:nvPr>
            <p:ph idx="1"/>
          </p:nvPr>
        </p:nvSpPr>
        <p:spPr>
          <a:xfrm>
            <a:off x="457200" y="228600"/>
            <a:ext cx="8229600" cy="6248400"/>
          </a:xfrm>
        </p:spPr>
        <p:txBody>
          <a:bodyPr>
            <a:normAutofit/>
          </a:bodyPr>
          <a:lstStyle/>
          <a:p>
            <a:pPr algn="justLow" rtl="1">
              <a:lnSpc>
                <a:spcPct val="150000"/>
              </a:lnSpc>
              <a:buNone/>
            </a:pPr>
            <a:r>
              <a:rPr lang="fa-IR" sz="2400" smtClean="0"/>
              <a:t>تذکر:در حال حاضر به درستی نمی دانیم که ایا ممکن است صورتهای دیگر مثل </a:t>
            </a:r>
          </a:p>
          <a:p>
            <a:pPr algn="justLow" rtl="1">
              <a:lnSpc>
                <a:spcPct val="150000"/>
              </a:lnSpc>
              <a:buNone/>
            </a:pPr>
            <a:r>
              <a:rPr lang="en-US" sz="2400" b="1" smtClean="0"/>
              <a:t>6NF</a:t>
            </a:r>
            <a:r>
              <a:rPr lang="fa-IR" sz="2400" smtClean="0"/>
              <a:t> یا</a:t>
            </a:r>
            <a:r>
              <a:rPr lang="en-US" sz="2400" b="1" smtClean="0"/>
              <a:t>7NF</a:t>
            </a:r>
            <a:r>
              <a:rPr lang="fa-IR" sz="2400" smtClean="0"/>
              <a:t> نیز وجود دارند یا خیر.از اینرو به نظر می رسد که باید همان </a:t>
            </a:r>
          </a:p>
          <a:p>
            <a:pPr algn="justLow" rtl="1">
              <a:lnSpc>
                <a:spcPct val="150000"/>
              </a:lnSpc>
              <a:buNone/>
            </a:pPr>
            <a:r>
              <a:rPr lang="en-US" sz="2400" b="1" smtClean="0"/>
              <a:t>5NF</a:t>
            </a:r>
            <a:r>
              <a:rPr lang="fa-IR" sz="2400" smtClean="0"/>
              <a:t> را آخرین نرمال دانست هر چند که </a:t>
            </a:r>
            <a:r>
              <a:rPr lang="en-US" sz="2400" b="1" smtClean="0"/>
              <a:t>DKNF</a:t>
            </a:r>
            <a:r>
              <a:rPr lang="fa-IR" sz="2400" smtClean="0"/>
              <a:t> نیز مطرح شده است .ما در</a:t>
            </a:r>
            <a:endParaRPr lang="en-US" sz="2400" smtClean="0"/>
          </a:p>
          <a:p>
            <a:pPr algn="justLow" rtl="1">
              <a:lnSpc>
                <a:spcPct val="150000"/>
              </a:lnSpc>
              <a:buNone/>
            </a:pPr>
            <a:r>
              <a:rPr lang="fa-IR" sz="2400" smtClean="0"/>
              <a:t> این</a:t>
            </a:r>
            <a:r>
              <a:rPr lang="en-US" sz="2400" smtClean="0"/>
              <a:t> </a:t>
            </a:r>
            <a:r>
              <a:rPr lang="fa-IR" sz="2400" smtClean="0"/>
              <a:t>کتاب تا </a:t>
            </a:r>
            <a:r>
              <a:rPr lang="en-US" sz="2400" b="1" smtClean="0"/>
              <a:t>5NF</a:t>
            </a:r>
            <a:r>
              <a:rPr lang="fa-IR" sz="2400" smtClean="0"/>
              <a:t> را شرح می دهیم .</a:t>
            </a:r>
            <a:endParaRPr lang="en-US" sz="2400" smtClean="0"/>
          </a:p>
          <a:p>
            <a:pPr algn="justLow" rtl="1">
              <a:lnSpc>
                <a:spcPct val="150000"/>
              </a:lnSpc>
              <a:buNone/>
            </a:pPr>
            <a:r>
              <a:rPr lang="fa-IR" sz="2400" smtClean="0"/>
              <a:t>همواره این سوال برای طراحان بانک اطلاعاتی مطرح است که «آیا آنچه که ما</a:t>
            </a:r>
          </a:p>
          <a:p>
            <a:pPr algn="justLow" rtl="1">
              <a:lnSpc>
                <a:spcPct val="150000"/>
              </a:lnSpc>
              <a:buNone/>
            </a:pPr>
            <a:r>
              <a:rPr lang="fa-IR" sz="2400" smtClean="0"/>
              <a:t> ارئه کرده ایم بهترین است؟»یا به عبارتی دیگر بانک را به چه جداولی تقسیم </a:t>
            </a:r>
          </a:p>
          <a:p>
            <a:pPr algn="justLow" rtl="1">
              <a:lnSpc>
                <a:spcPct val="150000"/>
              </a:lnSpc>
              <a:buNone/>
            </a:pPr>
            <a:r>
              <a:rPr lang="fa-IR" sz="2400" smtClean="0"/>
              <a:t>کنیم ،در هر جدولی چه فیلد هایی وجود داشته باشد و رابطه بین جدولها چگونه باشد تا بانک بهترین حالت را داشته باشد.</a:t>
            </a:r>
          </a:p>
          <a:p>
            <a:pPr algn="justLow" rtl="1">
              <a:lnSpc>
                <a:spcPct val="150000"/>
              </a:lnSpc>
              <a:buNone/>
            </a:pPr>
            <a:r>
              <a:rPr lang="fa-IR" sz="2400" smtClean="0"/>
              <a:t>در مدل رابطه ای روشی کلاسیک و ریاضی گونه برای پاسخگوئی به سوالات </a:t>
            </a:r>
          </a:p>
          <a:p>
            <a:pPr algn="justLow" rtl="1">
              <a:lnSpc>
                <a:spcPct val="150000"/>
              </a:lnSpc>
              <a:buNone/>
            </a:pPr>
            <a:r>
              <a:rPr lang="fa-IR" sz="2400" smtClean="0"/>
              <a:t>فوق وجود دارد که به روش «نرمال سازی»(</a:t>
            </a:r>
            <a:r>
              <a:rPr lang="en-US" sz="2400" b="1" smtClean="0"/>
              <a:t>normalization</a:t>
            </a:r>
            <a:r>
              <a:rPr lang="fa-IR" sz="2400" smtClean="0"/>
              <a:t>)موسوم است.</a:t>
            </a:r>
          </a:p>
          <a:p>
            <a:pPr algn="just" rtl="1">
              <a:lnSpc>
                <a:spcPct val="150000"/>
              </a:lnSpc>
              <a:buNone/>
            </a:pPr>
            <a:endParaRPr lang="fa-IR" sz="2400" smtClean="0"/>
          </a:p>
          <a:p>
            <a:pPr algn="just" rtl="1">
              <a:lnSpc>
                <a:spcPct val="150000"/>
              </a:lnSpc>
              <a:buNone/>
            </a:pPr>
            <a:endParaRPr lang="fa-IR" sz="2400" smtClean="0"/>
          </a:p>
        </p:txBody>
      </p:sp>
    </p:spTree>
  </p:cSld>
  <p:clrMapOvr>
    <a:masterClrMapping/>
  </p:clrMapOvr>
  <p:transition spd="slow">
    <p:newsflash/>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6096000"/>
          </a:xfrm>
        </p:spPr>
        <p:txBody>
          <a:bodyPr>
            <a:normAutofit/>
          </a:bodyPr>
          <a:lstStyle/>
          <a:p>
            <a:pPr algn="justLow" rtl="1">
              <a:lnSpc>
                <a:spcPct val="150000"/>
              </a:lnSpc>
              <a:buNone/>
            </a:pPr>
            <a:r>
              <a:rPr lang="fa-IR" sz="2400" smtClean="0"/>
              <a:t>نرم سازی در عمل یعنی پیروی ازیک سری فرم های نرمال که منجر به تجزیه </a:t>
            </a:r>
          </a:p>
          <a:p>
            <a:pPr algn="justLow" rtl="1">
              <a:lnSpc>
                <a:spcPct val="150000"/>
              </a:lnSpc>
              <a:buNone/>
            </a:pPr>
            <a:r>
              <a:rPr lang="fa-IR" sz="2400" smtClean="0"/>
              <a:t>جداول می شوند.</a:t>
            </a:r>
          </a:p>
          <a:p>
            <a:pPr algn="justLow" rtl="1">
              <a:lnSpc>
                <a:spcPct val="150000"/>
              </a:lnSpc>
              <a:buNone/>
            </a:pPr>
            <a:r>
              <a:rPr lang="fa-IR" sz="2800" b="1" u="sng" smtClean="0"/>
              <a:t>فرم </a:t>
            </a:r>
            <a:r>
              <a:rPr lang="en-US" sz="2800" b="1" u="sng" smtClean="0"/>
              <a:t>INF</a:t>
            </a:r>
            <a:endParaRPr lang="fa-IR" sz="2800" b="1" u="sng" smtClean="0"/>
          </a:p>
          <a:p>
            <a:pPr algn="justLow" rtl="1">
              <a:lnSpc>
                <a:spcPct val="150000"/>
              </a:lnSpc>
              <a:buNone/>
            </a:pPr>
            <a:r>
              <a:rPr lang="fa-IR" sz="2400" smtClean="0"/>
              <a:t>رابطه </a:t>
            </a:r>
            <a:r>
              <a:rPr lang="en-US" sz="2400" b="1" smtClean="0"/>
              <a:t>R</a:t>
            </a:r>
            <a:r>
              <a:rPr lang="fa-IR" sz="2400" smtClean="0"/>
              <a:t> به فرم </a:t>
            </a:r>
            <a:r>
              <a:rPr lang="en-US" sz="2400" b="1" smtClean="0"/>
              <a:t>INF</a:t>
            </a:r>
            <a:r>
              <a:rPr lang="fa-IR" sz="2400" b="1" smtClean="0"/>
              <a:t>(</a:t>
            </a:r>
            <a:r>
              <a:rPr lang="en-US" sz="2400" b="1" smtClean="0"/>
              <a:t>First Normal Form</a:t>
            </a:r>
            <a:r>
              <a:rPr lang="fa-IR" sz="2400" smtClean="0"/>
              <a:t>) است اگر و فقط اگر تمام</a:t>
            </a:r>
          </a:p>
          <a:p>
            <a:pPr algn="justLow" rtl="1">
              <a:lnSpc>
                <a:spcPct val="150000"/>
              </a:lnSpc>
              <a:buNone/>
            </a:pPr>
            <a:r>
              <a:rPr lang="fa-IR" sz="2400" smtClean="0"/>
              <a:t> صفات خاصه آن روی میدان های اتومیک تعریف شده باشند به عبارتی دیگر</a:t>
            </a:r>
          </a:p>
          <a:p>
            <a:pPr algn="justLow" rtl="1">
              <a:lnSpc>
                <a:spcPct val="150000"/>
              </a:lnSpc>
              <a:buNone/>
            </a:pPr>
            <a:r>
              <a:rPr lang="fa-IR" sz="2400" smtClean="0"/>
              <a:t> صفتهای آن ازدامنه تودرتو(</a:t>
            </a:r>
            <a:r>
              <a:rPr lang="en-US" sz="2400" b="1" smtClean="0"/>
              <a:t>nested domain</a:t>
            </a:r>
            <a:r>
              <a:rPr lang="fa-IR" sz="2400" smtClean="0"/>
              <a:t>)نباشند.یعنی صفت ترکیبی </a:t>
            </a:r>
          </a:p>
          <a:p>
            <a:pPr algn="justLow" rtl="1">
              <a:lnSpc>
                <a:spcPct val="150000"/>
              </a:lnSpc>
              <a:buNone/>
            </a:pPr>
            <a:r>
              <a:rPr lang="fa-IR" sz="2400" smtClean="0"/>
              <a:t>نداشته باشیم.مثلا:اگر جدولی شامل فیلد تاریخ باشد که خود فیلد تاریخ از سه فیلد </a:t>
            </a:r>
          </a:p>
          <a:p>
            <a:pPr algn="justLow" rtl="1">
              <a:lnSpc>
                <a:spcPct val="150000"/>
              </a:lnSpc>
              <a:buNone/>
            </a:pPr>
            <a:r>
              <a:rPr lang="fa-IR" sz="2400" smtClean="0"/>
              <a:t>کوچکتر (سال – ماه - روز)تشکیل شده باشد آنگاه جدول </a:t>
            </a:r>
            <a:r>
              <a:rPr lang="en-US" sz="2400" b="1" smtClean="0"/>
              <a:t>1NF</a:t>
            </a:r>
            <a:r>
              <a:rPr lang="fa-IR" sz="2400" smtClean="0"/>
              <a:t>نیست .درواقع هر</a:t>
            </a:r>
          </a:p>
          <a:p>
            <a:pPr algn="justLow" rtl="1">
              <a:lnSpc>
                <a:spcPct val="150000"/>
              </a:lnSpc>
              <a:buNone/>
            </a:pPr>
            <a:r>
              <a:rPr lang="fa-IR" sz="2400" smtClean="0"/>
              <a:t> رابطه نرمالی</a:t>
            </a:r>
            <a:r>
              <a:rPr lang="en-US" sz="2400" smtClean="0"/>
              <a:t> </a:t>
            </a:r>
            <a:r>
              <a:rPr lang="fa-IR" sz="2400" smtClean="0"/>
              <a:t> </a:t>
            </a:r>
            <a:r>
              <a:rPr lang="en-US" sz="2400" b="1" smtClean="0"/>
              <a:t>NF</a:t>
            </a:r>
            <a:r>
              <a:rPr lang="fa-IR" sz="2400" b="1" smtClean="0"/>
              <a:t>1</a:t>
            </a:r>
            <a:r>
              <a:rPr lang="fa-IR" sz="2400" smtClean="0"/>
              <a:t> است.</a:t>
            </a:r>
          </a:p>
          <a:p>
            <a:pPr algn="just" rtl="1">
              <a:lnSpc>
                <a:spcPct val="150000"/>
              </a:lnSpc>
              <a:buNone/>
            </a:pPr>
            <a:endParaRPr lang="en-US" sz="2400"/>
          </a:p>
        </p:txBody>
      </p:sp>
    </p:spTree>
  </p:cSld>
  <p:clrMapOvr>
    <a:masterClrMapping/>
  </p:clrMapOvr>
  <p:transition spd="slow">
    <p:newsflash/>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5867400"/>
          </a:xfrm>
        </p:spPr>
        <p:txBody>
          <a:bodyPr>
            <a:normAutofit/>
          </a:bodyPr>
          <a:lstStyle/>
          <a:p>
            <a:pPr algn="justLow" rtl="1">
              <a:lnSpc>
                <a:spcPct val="150000"/>
              </a:lnSpc>
              <a:buNone/>
            </a:pPr>
            <a:r>
              <a:rPr lang="fa-IR" sz="2400" smtClean="0"/>
              <a:t>تذکر:ازآنجا که در </a:t>
            </a:r>
            <a:r>
              <a:rPr lang="en-US" sz="2400" b="1" smtClean="0"/>
              <a:t>Foxpro</a:t>
            </a:r>
            <a:r>
              <a:rPr lang="fa-IR" sz="2400" b="1" smtClean="0"/>
              <a:t> و</a:t>
            </a:r>
            <a:r>
              <a:rPr lang="en-US" sz="2400" b="1" smtClean="0"/>
              <a:t>Access </a:t>
            </a:r>
            <a:r>
              <a:rPr lang="fa-IR" sz="2400" smtClean="0"/>
              <a:t>فیلد تجزیه پذیر وجود ندارد پس تمامی جداول در آنها  </a:t>
            </a:r>
            <a:r>
              <a:rPr lang="en-US" sz="2400" b="1" smtClean="0"/>
              <a:t>1NF</a:t>
            </a:r>
            <a:r>
              <a:rPr lang="fa-IR" sz="2400" smtClean="0"/>
              <a:t> می باشد.</a:t>
            </a:r>
          </a:p>
          <a:p>
            <a:pPr algn="justLow" rtl="1">
              <a:lnSpc>
                <a:spcPct val="150000"/>
              </a:lnSpc>
              <a:buNone/>
            </a:pPr>
            <a:r>
              <a:rPr lang="fa-IR" sz="2400" smtClean="0"/>
              <a:t>مثال 2:فرض کنید به جای دو جدول مجزای </a:t>
            </a:r>
            <a:r>
              <a:rPr lang="en-US" sz="2400" b="1" smtClean="0"/>
              <a:t>S</a:t>
            </a:r>
            <a:r>
              <a:rPr lang="fa-IR" sz="2400" smtClean="0"/>
              <a:t>و</a:t>
            </a:r>
            <a:r>
              <a:rPr lang="fa-IR" sz="2400" b="1" smtClean="0"/>
              <a:t> </a:t>
            </a:r>
            <a:r>
              <a:rPr lang="en-US" sz="2400" b="1" smtClean="0"/>
              <a:t>SP</a:t>
            </a:r>
            <a:r>
              <a:rPr lang="fa-IR" sz="2400" b="1" smtClean="0"/>
              <a:t> </a:t>
            </a:r>
            <a:r>
              <a:rPr lang="fa-IR" sz="2400" smtClean="0"/>
              <a:t>یک جدول به نام </a:t>
            </a:r>
            <a:r>
              <a:rPr lang="en-US" sz="2400" b="1" smtClean="0"/>
              <a:t>First</a:t>
            </a:r>
            <a:endParaRPr lang="fa-IR" sz="2400" b="1" smtClean="0"/>
          </a:p>
          <a:p>
            <a:pPr algn="justLow" rtl="1">
              <a:lnSpc>
                <a:spcPct val="150000"/>
              </a:lnSpc>
              <a:buNone/>
            </a:pPr>
            <a:r>
              <a:rPr lang="fa-IR" sz="2400" smtClean="0"/>
              <a:t>   به صورت زیر تعریف می کردیم:</a:t>
            </a:r>
          </a:p>
          <a:p>
            <a:pPr algn="justLow" rtl="1">
              <a:lnSpc>
                <a:spcPct val="150000"/>
              </a:lnSpc>
              <a:buNone/>
            </a:pPr>
            <a:r>
              <a:rPr lang="en-US" sz="2400" b="1" smtClean="0"/>
              <a:t>First (s#,status,city,p#,Qty)                                       </a:t>
            </a:r>
            <a:endParaRPr lang="fa-IR" sz="2400" b="1" smtClean="0"/>
          </a:p>
          <a:p>
            <a:pPr algn="justLow" rtl="1">
              <a:lnSpc>
                <a:spcPct val="150000"/>
              </a:lnSpc>
              <a:buNone/>
            </a:pPr>
            <a:r>
              <a:rPr lang="fa-IR" sz="2400" smtClean="0"/>
              <a:t>همچنین فرض کنید در این بانک این قاعده</a:t>
            </a:r>
            <a:r>
              <a:rPr lang="en-US" sz="2400" smtClean="0"/>
              <a:t> </a:t>
            </a:r>
            <a:r>
              <a:rPr lang="fa-IR" sz="2400" smtClean="0"/>
              <a:t>وجود دارد که وضعیت یک تهیه کننده از روی شهر او تعیین می شود(یعنی </a:t>
            </a:r>
            <a:r>
              <a:rPr lang="en-US" sz="2400" b="1" smtClean="0"/>
              <a:t>City          status</a:t>
            </a:r>
            <a:r>
              <a:rPr lang="fa-IR" sz="2400" smtClean="0"/>
              <a:t>) بدین ترتیب نمودار وابستگی جدول </a:t>
            </a:r>
            <a:r>
              <a:rPr lang="en-US" sz="2400" b="1" smtClean="0"/>
              <a:t>First</a:t>
            </a:r>
            <a:r>
              <a:rPr lang="en-US" sz="2400" smtClean="0"/>
              <a:t> </a:t>
            </a:r>
            <a:r>
              <a:rPr lang="fa-IR" sz="2400" smtClean="0"/>
              <a:t>و نیز محتویات آن به صورت زیر خواهد بود.</a:t>
            </a:r>
            <a:endParaRPr lang="en-US" sz="2400"/>
          </a:p>
        </p:txBody>
      </p:sp>
      <p:cxnSp>
        <p:nvCxnSpPr>
          <p:cNvPr id="5" name="متصل کننده پیکان مستقیم 4"/>
          <p:cNvCxnSpPr/>
          <p:nvPr/>
        </p:nvCxnSpPr>
        <p:spPr>
          <a:xfrm>
            <a:off x="2667000" y="4343400"/>
            <a:ext cx="762000" cy="1588"/>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نگهدارنده مکان محتوا 3"/>
          <p:cNvGraphicFramePr>
            <a:graphicFrameLocks noGrp="1"/>
          </p:cNvGraphicFramePr>
          <p:nvPr>
            <p:ph idx="1"/>
          </p:nvPr>
        </p:nvGraphicFramePr>
        <p:xfrm>
          <a:off x="457200" y="457200"/>
          <a:ext cx="8229600" cy="3337560"/>
        </p:xfrm>
        <a:graphic>
          <a:graphicData uri="http://schemas.openxmlformats.org/drawingml/2006/table">
            <a:tbl>
              <a:tblPr firstRow="1" bandRow="1">
                <a:tableStyleId>{F5AB1C69-6EDB-4FF4-983F-18BD219EF322}</a:tableStyleId>
              </a:tblPr>
              <a:tblGrid>
                <a:gridCol w="1645920"/>
                <a:gridCol w="1645920"/>
                <a:gridCol w="1645920"/>
                <a:gridCol w="1645920"/>
                <a:gridCol w="1645920"/>
              </a:tblGrid>
              <a:tr h="370840">
                <a:tc>
                  <a:txBody>
                    <a:bodyPr/>
                    <a:lstStyle/>
                    <a:p>
                      <a:pPr algn="ctr"/>
                      <a:r>
                        <a:rPr lang="en-US" smtClean="0"/>
                        <a:t>S#</a:t>
                      </a:r>
                      <a:endParaRPr lang="en-US"/>
                    </a:p>
                  </a:txBody>
                  <a:tcPr/>
                </a:tc>
                <a:tc>
                  <a:txBody>
                    <a:bodyPr/>
                    <a:lstStyle/>
                    <a:p>
                      <a:pPr algn="ctr"/>
                      <a:r>
                        <a:rPr lang="en-US" smtClean="0"/>
                        <a:t>status</a:t>
                      </a:r>
                      <a:endParaRPr lang="en-US"/>
                    </a:p>
                  </a:txBody>
                  <a:tcPr/>
                </a:tc>
                <a:tc>
                  <a:txBody>
                    <a:bodyPr/>
                    <a:lstStyle/>
                    <a:p>
                      <a:pPr algn="ctr"/>
                      <a:r>
                        <a:rPr lang="en-US" smtClean="0"/>
                        <a:t>city</a:t>
                      </a:r>
                      <a:endParaRPr lang="en-US"/>
                    </a:p>
                  </a:txBody>
                  <a:tcPr/>
                </a:tc>
                <a:tc>
                  <a:txBody>
                    <a:bodyPr/>
                    <a:lstStyle/>
                    <a:p>
                      <a:pPr algn="ctr"/>
                      <a:r>
                        <a:rPr lang="en-US" smtClean="0"/>
                        <a:t>P#</a:t>
                      </a:r>
                      <a:endParaRPr lang="en-US"/>
                    </a:p>
                  </a:txBody>
                  <a:tcPr/>
                </a:tc>
                <a:tc>
                  <a:txBody>
                    <a:bodyPr/>
                    <a:lstStyle/>
                    <a:p>
                      <a:pPr algn="ctr"/>
                      <a:r>
                        <a:rPr lang="en-US" smtClean="0"/>
                        <a:t>Qty</a:t>
                      </a:r>
                      <a:endParaRPr lang="en-US"/>
                    </a:p>
                  </a:txBody>
                  <a:tcPr/>
                </a:tc>
              </a:tr>
              <a:tr h="370840">
                <a:tc>
                  <a:txBody>
                    <a:bodyPr/>
                    <a:lstStyle/>
                    <a:p>
                      <a:pPr algn="ctr"/>
                      <a:r>
                        <a:rPr lang="en-US" smtClean="0"/>
                        <a:t>S1</a:t>
                      </a:r>
                      <a:endParaRPr lang="en-US"/>
                    </a:p>
                  </a:txBody>
                  <a:tcPr/>
                </a:tc>
                <a:tc>
                  <a:txBody>
                    <a:bodyPr/>
                    <a:lstStyle/>
                    <a:p>
                      <a:pPr algn="ctr"/>
                      <a:r>
                        <a:rPr lang="en-US" smtClean="0"/>
                        <a:t>20</a:t>
                      </a:r>
                      <a:endParaRPr lang="en-US"/>
                    </a:p>
                  </a:txBody>
                  <a:tcPr/>
                </a:tc>
                <a:tc>
                  <a:txBody>
                    <a:bodyPr/>
                    <a:lstStyle/>
                    <a:p>
                      <a:pPr algn="ctr"/>
                      <a:r>
                        <a:rPr lang="en-US" smtClean="0"/>
                        <a:t>C2</a:t>
                      </a:r>
                      <a:endParaRPr lang="en-US"/>
                    </a:p>
                  </a:txBody>
                  <a:tcPr/>
                </a:tc>
                <a:tc>
                  <a:txBody>
                    <a:bodyPr/>
                    <a:lstStyle/>
                    <a:p>
                      <a:pPr algn="ctr"/>
                      <a:r>
                        <a:rPr lang="en-US" smtClean="0"/>
                        <a:t>P1</a:t>
                      </a:r>
                      <a:endParaRPr lang="en-US"/>
                    </a:p>
                  </a:txBody>
                  <a:tcPr/>
                </a:tc>
                <a:tc>
                  <a:txBody>
                    <a:bodyPr/>
                    <a:lstStyle/>
                    <a:p>
                      <a:pPr algn="ctr"/>
                      <a:r>
                        <a:rPr lang="en-US" smtClean="0"/>
                        <a:t>300</a:t>
                      </a:r>
                      <a:endParaRPr lang="en-US"/>
                    </a:p>
                  </a:txBody>
                  <a:tcPr/>
                </a:tc>
              </a:tr>
              <a:tr h="370840">
                <a:tc>
                  <a:txBody>
                    <a:bodyPr/>
                    <a:lstStyle/>
                    <a:p>
                      <a:pPr algn="ctr"/>
                      <a:r>
                        <a:rPr lang="en-US" smtClean="0"/>
                        <a:t>S1</a:t>
                      </a:r>
                      <a:endParaRPr lang="en-US"/>
                    </a:p>
                  </a:txBody>
                  <a:tcPr/>
                </a:tc>
                <a:tc>
                  <a:txBody>
                    <a:bodyPr/>
                    <a:lstStyle/>
                    <a:p>
                      <a:pPr algn="ctr"/>
                      <a:r>
                        <a:rPr lang="en-US" smtClean="0"/>
                        <a:t>20</a:t>
                      </a:r>
                      <a:endParaRPr lang="en-US"/>
                    </a:p>
                  </a:txBody>
                  <a:tcPr/>
                </a:tc>
                <a:tc>
                  <a:txBody>
                    <a:bodyPr/>
                    <a:lstStyle/>
                    <a:p>
                      <a:pPr algn="ctr"/>
                      <a:r>
                        <a:rPr lang="en-US" smtClean="0"/>
                        <a:t>C2</a:t>
                      </a:r>
                      <a:endParaRPr lang="en-US"/>
                    </a:p>
                  </a:txBody>
                  <a:tcPr/>
                </a:tc>
                <a:tc>
                  <a:txBody>
                    <a:bodyPr/>
                    <a:lstStyle/>
                    <a:p>
                      <a:pPr algn="ctr"/>
                      <a:r>
                        <a:rPr lang="en-US" smtClean="0"/>
                        <a:t>P2</a:t>
                      </a:r>
                      <a:endParaRPr lang="en-US"/>
                    </a:p>
                  </a:txBody>
                  <a:tcPr/>
                </a:tc>
                <a:tc>
                  <a:txBody>
                    <a:bodyPr/>
                    <a:lstStyle/>
                    <a:p>
                      <a:pPr algn="ctr"/>
                      <a:r>
                        <a:rPr lang="en-US" smtClean="0"/>
                        <a:t>200</a:t>
                      </a:r>
                      <a:endParaRPr lang="en-US"/>
                    </a:p>
                  </a:txBody>
                  <a:tcPr/>
                </a:tc>
              </a:tr>
              <a:tr h="370840">
                <a:tc>
                  <a:txBody>
                    <a:bodyPr/>
                    <a:lstStyle/>
                    <a:p>
                      <a:pPr algn="ctr"/>
                      <a:r>
                        <a:rPr lang="en-US" smtClean="0"/>
                        <a:t>S1</a:t>
                      </a:r>
                      <a:endParaRPr lang="en-US"/>
                    </a:p>
                  </a:txBody>
                  <a:tcPr/>
                </a:tc>
                <a:tc>
                  <a:txBody>
                    <a:bodyPr/>
                    <a:lstStyle/>
                    <a:p>
                      <a:pPr algn="ctr"/>
                      <a:r>
                        <a:rPr lang="en-US" smtClean="0"/>
                        <a:t>20</a:t>
                      </a:r>
                      <a:endParaRPr lang="en-US"/>
                    </a:p>
                  </a:txBody>
                  <a:tcPr/>
                </a:tc>
                <a:tc>
                  <a:txBody>
                    <a:bodyPr/>
                    <a:lstStyle/>
                    <a:p>
                      <a:pPr algn="ctr"/>
                      <a:r>
                        <a:rPr lang="en-US" smtClean="0"/>
                        <a:t>C2</a:t>
                      </a:r>
                      <a:endParaRPr lang="en-US"/>
                    </a:p>
                  </a:txBody>
                  <a:tcPr/>
                </a:tc>
                <a:tc>
                  <a:txBody>
                    <a:bodyPr/>
                    <a:lstStyle/>
                    <a:p>
                      <a:pPr algn="ctr"/>
                      <a:r>
                        <a:rPr lang="en-US" smtClean="0"/>
                        <a:t>P3</a:t>
                      </a:r>
                      <a:endParaRPr lang="en-US"/>
                    </a:p>
                  </a:txBody>
                  <a:tcPr/>
                </a:tc>
                <a:tc>
                  <a:txBody>
                    <a:bodyPr/>
                    <a:lstStyle/>
                    <a:p>
                      <a:pPr algn="ctr"/>
                      <a:r>
                        <a:rPr lang="en-US" smtClean="0"/>
                        <a:t>400</a:t>
                      </a:r>
                      <a:endParaRPr lang="en-US"/>
                    </a:p>
                  </a:txBody>
                  <a:tcPr/>
                </a:tc>
              </a:tr>
              <a:tr h="370840">
                <a:tc>
                  <a:txBody>
                    <a:bodyPr/>
                    <a:lstStyle/>
                    <a:p>
                      <a:pPr algn="ctr"/>
                      <a:r>
                        <a:rPr lang="en-US" smtClean="0"/>
                        <a:t>S2</a:t>
                      </a:r>
                      <a:endParaRPr lang="en-US"/>
                    </a:p>
                  </a:txBody>
                  <a:tcPr/>
                </a:tc>
                <a:tc>
                  <a:txBody>
                    <a:bodyPr/>
                    <a:lstStyle/>
                    <a:p>
                      <a:pPr algn="ctr"/>
                      <a:r>
                        <a:rPr lang="en-US" smtClean="0"/>
                        <a:t>10</a:t>
                      </a:r>
                      <a:endParaRPr lang="en-US"/>
                    </a:p>
                  </a:txBody>
                  <a:tcPr/>
                </a:tc>
                <a:tc>
                  <a:txBody>
                    <a:bodyPr/>
                    <a:lstStyle/>
                    <a:p>
                      <a:pPr algn="ctr"/>
                      <a:r>
                        <a:rPr lang="en-US" smtClean="0"/>
                        <a:t>C3</a:t>
                      </a:r>
                      <a:endParaRPr lang="en-US"/>
                    </a:p>
                  </a:txBody>
                  <a:tcPr/>
                </a:tc>
                <a:tc>
                  <a:txBody>
                    <a:bodyPr/>
                    <a:lstStyle/>
                    <a:p>
                      <a:pPr algn="ctr"/>
                      <a:r>
                        <a:rPr lang="en-US" smtClean="0"/>
                        <a:t>P1</a:t>
                      </a:r>
                      <a:endParaRPr lang="en-US"/>
                    </a:p>
                  </a:txBody>
                  <a:tcPr/>
                </a:tc>
                <a:tc>
                  <a:txBody>
                    <a:bodyPr/>
                    <a:lstStyle/>
                    <a:p>
                      <a:pPr algn="ctr"/>
                      <a:r>
                        <a:rPr lang="en-US" smtClean="0"/>
                        <a:t>100</a:t>
                      </a:r>
                      <a:endParaRPr lang="en-US"/>
                    </a:p>
                  </a:txBody>
                  <a:tcPr/>
                </a:tc>
              </a:tr>
              <a:tr h="370840">
                <a:tc>
                  <a:txBody>
                    <a:bodyPr/>
                    <a:lstStyle/>
                    <a:p>
                      <a:pPr algn="ctr"/>
                      <a:r>
                        <a:rPr lang="en-US" smtClean="0"/>
                        <a:t>S2</a:t>
                      </a:r>
                      <a:endParaRPr lang="en-US"/>
                    </a:p>
                  </a:txBody>
                  <a:tcPr/>
                </a:tc>
                <a:tc>
                  <a:txBody>
                    <a:bodyPr/>
                    <a:lstStyle/>
                    <a:p>
                      <a:pPr algn="ctr"/>
                      <a:r>
                        <a:rPr lang="en-US" smtClean="0"/>
                        <a:t>10</a:t>
                      </a:r>
                      <a:endParaRPr lang="en-US"/>
                    </a:p>
                  </a:txBody>
                  <a:tcPr/>
                </a:tc>
                <a:tc>
                  <a:txBody>
                    <a:bodyPr/>
                    <a:lstStyle/>
                    <a:p>
                      <a:pPr algn="ctr"/>
                      <a:r>
                        <a:rPr lang="en-US" smtClean="0"/>
                        <a:t>C3</a:t>
                      </a:r>
                      <a:endParaRPr lang="en-US"/>
                    </a:p>
                  </a:txBody>
                  <a:tcPr/>
                </a:tc>
                <a:tc>
                  <a:txBody>
                    <a:bodyPr/>
                    <a:lstStyle/>
                    <a:p>
                      <a:pPr algn="ctr"/>
                      <a:r>
                        <a:rPr lang="en-US" smtClean="0"/>
                        <a:t>P2</a:t>
                      </a:r>
                      <a:endParaRPr lang="en-US"/>
                    </a:p>
                  </a:txBody>
                  <a:tcPr/>
                </a:tc>
                <a:tc>
                  <a:txBody>
                    <a:bodyPr/>
                    <a:lstStyle/>
                    <a:p>
                      <a:pPr algn="ctr"/>
                      <a:r>
                        <a:rPr lang="en-US" smtClean="0"/>
                        <a:t>200</a:t>
                      </a:r>
                      <a:endParaRPr lang="en-US"/>
                    </a:p>
                  </a:txBody>
                  <a:tcPr/>
                </a:tc>
              </a:tr>
              <a:tr h="370840">
                <a:tc>
                  <a:txBody>
                    <a:bodyPr/>
                    <a:lstStyle/>
                    <a:p>
                      <a:pPr algn="ctr"/>
                      <a:r>
                        <a:rPr lang="en-US" smtClean="0"/>
                        <a:t>S3</a:t>
                      </a:r>
                      <a:endParaRPr lang="en-US"/>
                    </a:p>
                  </a:txBody>
                  <a:tcPr/>
                </a:tc>
                <a:tc>
                  <a:txBody>
                    <a:bodyPr/>
                    <a:lstStyle/>
                    <a:p>
                      <a:pPr algn="ctr"/>
                      <a:r>
                        <a:rPr lang="en-US" smtClean="0"/>
                        <a:t>10</a:t>
                      </a:r>
                      <a:endParaRPr lang="en-US"/>
                    </a:p>
                  </a:txBody>
                  <a:tcPr/>
                </a:tc>
                <a:tc>
                  <a:txBody>
                    <a:bodyPr/>
                    <a:lstStyle/>
                    <a:p>
                      <a:pPr algn="ctr"/>
                      <a:r>
                        <a:rPr lang="en-US" smtClean="0"/>
                        <a:t>C3</a:t>
                      </a:r>
                      <a:endParaRPr lang="en-US"/>
                    </a:p>
                  </a:txBody>
                  <a:tcPr/>
                </a:tc>
                <a:tc>
                  <a:txBody>
                    <a:bodyPr/>
                    <a:lstStyle/>
                    <a:p>
                      <a:pPr algn="ctr"/>
                      <a:r>
                        <a:rPr lang="en-US" smtClean="0"/>
                        <a:t>P2</a:t>
                      </a:r>
                      <a:endParaRPr lang="en-US"/>
                    </a:p>
                  </a:txBody>
                  <a:tcPr/>
                </a:tc>
                <a:tc>
                  <a:txBody>
                    <a:bodyPr/>
                    <a:lstStyle/>
                    <a:p>
                      <a:pPr algn="ctr"/>
                      <a:r>
                        <a:rPr lang="en-US" smtClean="0"/>
                        <a:t>200</a:t>
                      </a:r>
                      <a:endParaRPr lang="en-US"/>
                    </a:p>
                  </a:txBody>
                  <a:tcPr/>
                </a:tc>
              </a:tr>
              <a:tr h="370840">
                <a:tc>
                  <a:txBody>
                    <a:bodyPr/>
                    <a:lstStyle/>
                    <a:p>
                      <a:pPr algn="ctr"/>
                      <a:r>
                        <a:rPr lang="en-US" smtClean="0"/>
                        <a:t>S4</a:t>
                      </a:r>
                      <a:endParaRPr lang="en-US"/>
                    </a:p>
                  </a:txBody>
                  <a:tcPr/>
                </a:tc>
                <a:tc>
                  <a:txBody>
                    <a:bodyPr/>
                    <a:lstStyle/>
                    <a:p>
                      <a:pPr algn="ctr"/>
                      <a:r>
                        <a:rPr lang="en-US" smtClean="0"/>
                        <a:t>20</a:t>
                      </a:r>
                      <a:endParaRPr lang="en-US"/>
                    </a:p>
                  </a:txBody>
                  <a:tcPr/>
                </a:tc>
                <a:tc>
                  <a:txBody>
                    <a:bodyPr/>
                    <a:lstStyle/>
                    <a:p>
                      <a:pPr algn="ctr"/>
                      <a:r>
                        <a:rPr lang="en-US" smtClean="0"/>
                        <a:t>C2</a:t>
                      </a:r>
                      <a:endParaRPr lang="en-US"/>
                    </a:p>
                  </a:txBody>
                  <a:tcPr/>
                </a:tc>
                <a:tc>
                  <a:txBody>
                    <a:bodyPr/>
                    <a:lstStyle/>
                    <a:p>
                      <a:pPr algn="ctr"/>
                      <a:r>
                        <a:rPr lang="en-US" smtClean="0"/>
                        <a:t>P2</a:t>
                      </a:r>
                      <a:endParaRPr lang="en-US"/>
                    </a:p>
                  </a:txBody>
                  <a:tcPr/>
                </a:tc>
                <a:tc>
                  <a:txBody>
                    <a:bodyPr/>
                    <a:lstStyle/>
                    <a:p>
                      <a:pPr algn="ctr"/>
                      <a:r>
                        <a:rPr lang="en-US" smtClean="0"/>
                        <a:t>200</a:t>
                      </a:r>
                      <a:endParaRPr lang="en-US"/>
                    </a:p>
                  </a:txBody>
                  <a:tcPr/>
                </a:tc>
              </a:tr>
              <a:tr h="370840">
                <a:tc>
                  <a:txBody>
                    <a:bodyPr/>
                    <a:lstStyle/>
                    <a:p>
                      <a:pPr algn="ctr"/>
                      <a:r>
                        <a:rPr lang="en-US" smtClean="0"/>
                        <a:t>s4</a:t>
                      </a:r>
                      <a:endParaRPr lang="en-US"/>
                    </a:p>
                  </a:txBody>
                  <a:tcPr/>
                </a:tc>
                <a:tc>
                  <a:txBody>
                    <a:bodyPr/>
                    <a:lstStyle/>
                    <a:p>
                      <a:pPr algn="ctr"/>
                      <a:r>
                        <a:rPr lang="en-US" smtClean="0"/>
                        <a:t>20</a:t>
                      </a:r>
                      <a:endParaRPr lang="en-US"/>
                    </a:p>
                  </a:txBody>
                  <a:tcPr/>
                </a:tc>
                <a:tc>
                  <a:txBody>
                    <a:bodyPr/>
                    <a:lstStyle/>
                    <a:p>
                      <a:pPr algn="ctr"/>
                      <a:r>
                        <a:rPr lang="en-US" smtClean="0"/>
                        <a:t>c2</a:t>
                      </a:r>
                      <a:endParaRPr lang="en-US"/>
                    </a:p>
                  </a:txBody>
                  <a:tcPr/>
                </a:tc>
                <a:tc>
                  <a:txBody>
                    <a:bodyPr/>
                    <a:lstStyle/>
                    <a:p>
                      <a:pPr algn="ctr"/>
                      <a:r>
                        <a:rPr lang="en-US" smtClean="0"/>
                        <a:t>p4</a:t>
                      </a:r>
                      <a:endParaRPr lang="en-US"/>
                    </a:p>
                  </a:txBody>
                  <a:tcPr/>
                </a:tc>
                <a:tc>
                  <a:txBody>
                    <a:bodyPr/>
                    <a:lstStyle/>
                    <a:p>
                      <a:pPr algn="ctr"/>
                      <a:r>
                        <a:rPr lang="en-US" smtClean="0"/>
                        <a:t>300</a:t>
                      </a:r>
                      <a:endParaRPr lang="en-US"/>
                    </a:p>
                  </a:txBody>
                  <a:tcPr/>
                </a:tc>
              </a:tr>
            </a:tbl>
          </a:graphicData>
        </a:graphic>
      </p:graphicFrame>
      <p:sp>
        <p:nvSpPr>
          <p:cNvPr id="5" name="Rectangle 4"/>
          <p:cNvSpPr/>
          <p:nvPr/>
        </p:nvSpPr>
        <p:spPr>
          <a:xfrm>
            <a:off x="3581400" y="4038600"/>
            <a:ext cx="1600200" cy="24384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 name="نمودار گردش کار: پردازش 7"/>
          <p:cNvSpPr/>
          <p:nvPr/>
        </p:nvSpPr>
        <p:spPr>
          <a:xfrm>
            <a:off x="3886200" y="4267200"/>
            <a:ext cx="990600" cy="685800"/>
          </a:xfrm>
          <a:prstGeom prst="flowChartProcess">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mtClean="0"/>
              <a:t>S#</a:t>
            </a:r>
            <a:endParaRPr lang="en-US"/>
          </a:p>
        </p:txBody>
      </p:sp>
      <p:sp>
        <p:nvSpPr>
          <p:cNvPr id="9" name="نمودار گردش کار: پردازش 8"/>
          <p:cNvSpPr/>
          <p:nvPr/>
        </p:nvSpPr>
        <p:spPr>
          <a:xfrm>
            <a:off x="3886200" y="5410200"/>
            <a:ext cx="990600" cy="685800"/>
          </a:xfrm>
          <a:prstGeom prst="flowChartProcess">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mtClean="0"/>
              <a:t>P#</a:t>
            </a:r>
            <a:endParaRPr lang="en-US"/>
          </a:p>
        </p:txBody>
      </p:sp>
      <p:sp>
        <p:nvSpPr>
          <p:cNvPr id="10" name="نمودار گردش کار: پردازش 9"/>
          <p:cNvSpPr/>
          <p:nvPr/>
        </p:nvSpPr>
        <p:spPr>
          <a:xfrm>
            <a:off x="5715000" y="4267200"/>
            <a:ext cx="990600" cy="685800"/>
          </a:xfrm>
          <a:prstGeom prst="flowChartProcess">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mtClean="0"/>
              <a:t>Status</a:t>
            </a:r>
            <a:endParaRPr lang="en-US"/>
          </a:p>
        </p:txBody>
      </p:sp>
      <p:sp>
        <p:nvSpPr>
          <p:cNvPr id="11" name="نمودار گردش کار: پردازش 10"/>
          <p:cNvSpPr/>
          <p:nvPr/>
        </p:nvSpPr>
        <p:spPr>
          <a:xfrm>
            <a:off x="5715000" y="5410200"/>
            <a:ext cx="990600" cy="685800"/>
          </a:xfrm>
          <a:prstGeom prst="flowChartProcess">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mtClean="0"/>
              <a:t>City</a:t>
            </a:r>
            <a:endParaRPr lang="en-US"/>
          </a:p>
        </p:txBody>
      </p:sp>
      <p:sp>
        <p:nvSpPr>
          <p:cNvPr id="12" name="نمودار گردش کار: پردازش 11"/>
          <p:cNvSpPr/>
          <p:nvPr/>
        </p:nvSpPr>
        <p:spPr>
          <a:xfrm>
            <a:off x="1676400" y="4876800"/>
            <a:ext cx="990600" cy="685800"/>
          </a:xfrm>
          <a:prstGeom prst="flowChartProcess">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mtClean="0"/>
              <a:t>Qty</a:t>
            </a:r>
            <a:endParaRPr lang="en-US"/>
          </a:p>
        </p:txBody>
      </p:sp>
      <p:cxnSp>
        <p:nvCxnSpPr>
          <p:cNvPr id="14" name="متصل کننده پیکان مستقیم 13"/>
          <p:cNvCxnSpPr>
            <a:stCxn id="5" idx="1"/>
          </p:cNvCxnSpPr>
          <p:nvPr/>
        </p:nvCxnSpPr>
        <p:spPr>
          <a:xfrm rot="10800000">
            <a:off x="2667000" y="5257800"/>
            <a:ext cx="9144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6" name="متصل کننده پیکان مستقیم 15"/>
          <p:cNvCxnSpPr>
            <a:stCxn id="8" idx="3"/>
            <a:endCxn id="11" idx="1"/>
          </p:cNvCxnSpPr>
          <p:nvPr/>
        </p:nvCxnSpPr>
        <p:spPr>
          <a:xfrm>
            <a:off x="4876800" y="4610100"/>
            <a:ext cx="838200" cy="11430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8" name="متصل کننده پیکان مستقیم 17"/>
          <p:cNvCxnSpPr>
            <a:stCxn id="8" idx="3"/>
            <a:endCxn id="10" idx="1"/>
          </p:cNvCxnSpPr>
          <p:nvPr/>
        </p:nvCxnSpPr>
        <p:spPr>
          <a:xfrm>
            <a:off x="4876800" y="4610100"/>
            <a:ext cx="8382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0" name="متصل کننده پیکان مستقیم 19"/>
          <p:cNvCxnSpPr>
            <a:stCxn id="11" idx="0"/>
            <a:endCxn id="10" idx="2"/>
          </p:cNvCxnSpPr>
          <p:nvPr/>
        </p:nvCxnSpPr>
        <p:spPr>
          <a:xfrm rot="5400000" flipH="1" flipV="1">
            <a:off x="5981700" y="5181600"/>
            <a:ext cx="4572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5791200"/>
          </a:xfrm>
        </p:spPr>
        <p:txBody>
          <a:bodyPr>
            <a:normAutofit/>
          </a:bodyPr>
          <a:lstStyle/>
          <a:p>
            <a:pPr algn="justLow" rtl="1">
              <a:lnSpc>
                <a:spcPct val="150000"/>
              </a:lnSpc>
              <a:buNone/>
            </a:pPr>
            <a:r>
              <a:rPr lang="fa-IR" sz="2400" smtClean="0"/>
              <a:t>کلید اصلی این رابطه </a:t>
            </a:r>
            <a:r>
              <a:rPr lang="fa-IR" sz="2400" b="1" smtClean="0"/>
              <a:t>(</a:t>
            </a:r>
            <a:r>
              <a:rPr lang="en-US" sz="2400" b="1" smtClean="0"/>
              <a:t>S#,P#</a:t>
            </a:r>
            <a:r>
              <a:rPr lang="fa-IR" sz="2400" smtClean="0"/>
              <a:t>)است.همان طور که مشاهده می شود این فرم افزونگی اطلاعات است.وجود پدیده افزونگی در این رایطه آنومالهایی را ایجاد می کند که در زیر بیان می کنیم:</a:t>
            </a:r>
          </a:p>
          <a:p>
            <a:pPr algn="justLow" rtl="1">
              <a:lnSpc>
                <a:spcPct val="150000"/>
              </a:lnSpc>
              <a:buNone/>
            </a:pPr>
            <a:r>
              <a:rPr lang="fa-IR" sz="2400" smtClean="0"/>
              <a:t>آنومالی درج:در جدول فوق نمی توان واقعیت «</a:t>
            </a:r>
            <a:r>
              <a:rPr lang="en-US" sz="2400" b="1" smtClean="0"/>
              <a:t>S7</a:t>
            </a:r>
            <a:r>
              <a:rPr lang="fa-IR" sz="2400" smtClean="0"/>
              <a:t>درشهر</a:t>
            </a:r>
            <a:r>
              <a:rPr lang="en-US" sz="2400" b="1" smtClean="0"/>
              <a:t>C4</a:t>
            </a:r>
            <a:r>
              <a:rPr lang="fa-IR" sz="2400" smtClean="0"/>
              <a:t>ساکن است»رادرج کرد تا زمانیکه ندانیم چه قطعه ای را تهیه کرده است.دلیلش آن است که </a:t>
            </a:r>
            <a:r>
              <a:rPr lang="en-US" sz="2400" b="1" smtClean="0"/>
              <a:t>P#</a:t>
            </a:r>
            <a:r>
              <a:rPr lang="fa-IR" sz="2400" b="1" smtClean="0"/>
              <a:t> </a:t>
            </a:r>
            <a:r>
              <a:rPr lang="fa-IR" sz="2400" smtClean="0"/>
              <a:t>جزو کلید اصلی است و طبق قواعد جامعیت نمی تواند </a:t>
            </a:r>
            <a:r>
              <a:rPr lang="en-US" sz="2400" b="1" smtClean="0"/>
              <a:t>NULL</a:t>
            </a:r>
            <a:r>
              <a:rPr lang="fa-IR" sz="2400" smtClean="0"/>
              <a:t> باشد.</a:t>
            </a:r>
          </a:p>
          <a:p>
            <a:pPr algn="justLow" rtl="1">
              <a:lnSpc>
                <a:spcPct val="150000"/>
              </a:lnSpc>
              <a:buNone/>
            </a:pPr>
            <a:r>
              <a:rPr lang="fa-IR" sz="2400" smtClean="0"/>
              <a:t>آنومالی حذف:اگر این اطلاع را که «</a:t>
            </a:r>
            <a:r>
              <a:rPr lang="en-US" sz="2400" b="1" smtClean="0"/>
              <a:t>S3</a:t>
            </a:r>
            <a:r>
              <a:rPr lang="fa-IR" sz="2400" smtClean="0"/>
              <a:t>از </a:t>
            </a:r>
            <a:r>
              <a:rPr lang="en-US" sz="2400" b="1" smtClean="0"/>
              <a:t>P2</a:t>
            </a:r>
            <a:r>
              <a:rPr lang="fa-IR" sz="2400" b="1" smtClean="0"/>
              <a:t> </a:t>
            </a:r>
            <a:r>
              <a:rPr lang="fa-IR" sz="2400" smtClean="0"/>
              <a:t>به تعداد </a:t>
            </a:r>
            <a:r>
              <a:rPr lang="fa-IR" sz="2400" b="1" smtClean="0"/>
              <a:t>200</a:t>
            </a:r>
            <a:r>
              <a:rPr lang="fa-IR" sz="2400" smtClean="0"/>
              <a:t>عدد تهیه کرده است »را حذف کنیم اطلاع «</a:t>
            </a:r>
            <a:r>
              <a:rPr lang="en-US" sz="2400" b="1" smtClean="0"/>
              <a:t>S3</a:t>
            </a:r>
            <a:r>
              <a:rPr lang="fa-IR" sz="2400" smtClean="0"/>
              <a:t> ساکن شهر</a:t>
            </a:r>
            <a:r>
              <a:rPr lang="en-US" sz="2400" b="1" smtClean="0"/>
              <a:t>C3</a:t>
            </a:r>
            <a:r>
              <a:rPr lang="fa-IR" sz="2400" smtClean="0"/>
              <a:t>است»نیز ناخواسته حذف می شود.</a:t>
            </a:r>
            <a:endParaRPr lang="en-US" sz="2400"/>
          </a:p>
        </p:txBody>
      </p:sp>
    </p:spTree>
  </p:cSld>
  <p:clrMapOvr>
    <a:masterClrMapping/>
  </p:clrMapOvr>
  <p:transition spd="slow">
    <p:newsflash/>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5867400"/>
          </a:xfrm>
        </p:spPr>
        <p:txBody>
          <a:bodyPr>
            <a:normAutofit fontScale="92500"/>
          </a:bodyPr>
          <a:lstStyle/>
          <a:p>
            <a:pPr algn="justLow" rtl="1">
              <a:lnSpc>
                <a:spcPct val="150000"/>
              </a:lnSpc>
              <a:buNone/>
            </a:pPr>
            <a:r>
              <a:rPr lang="fa-IR" sz="2400" smtClean="0"/>
              <a:t>آنومال بهنگام سازی:دراین عمل با مشکل بهنگام سازی منتشر شونده مواجه هستیم زیرا مثلا شهر یک تهیه کننده به دفعات تکرار شده است .اگر این بهنگام سازی منتشر شونده انجام نشود داده های بانک ناسازگار می شوند.</a:t>
            </a:r>
          </a:p>
          <a:p>
            <a:pPr algn="justLow" rtl="1">
              <a:lnSpc>
                <a:spcPct val="150000"/>
              </a:lnSpc>
              <a:buNone/>
            </a:pPr>
            <a:r>
              <a:rPr lang="fa-IR" sz="2400" smtClean="0"/>
              <a:t>در واقع مشکلات فوق از آنجا ناشی شدند که در جدول </a:t>
            </a:r>
            <a:r>
              <a:rPr lang="en-US" sz="2400" b="1" smtClean="0"/>
              <a:t>First</a:t>
            </a:r>
            <a:r>
              <a:rPr lang="en-US" sz="2400" smtClean="0"/>
              <a:t> </a:t>
            </a:r>
            <a:r>
              <a:rPr lang="fa-IR" sz="2400" smtClean="0"/>
              <a:t>فیلدهای </a:t>
            </a:r>
            <a:r>
              <a:rPr lang="en-US" sz="2400" b="1" smtClean="0"/>
              <a:t>status</a:t>
            </a:r>
            <a:r>
              <a:rPr lang="en-US" sz="2400" smtClean="0"/>
              <a:t> </a:t>
            </a:r>
            <a:r>
              <a:rPr lang="fa-IR" sz="2400" smtClean="0"/>
              <a:t>و </a:t>
            </a:r>
            <a:r>
              <a:rPr lang="en-US" sz="2400" b="1" smtClean="0"/>
              <a:t>city</a:t>
            </a:r>
            <a:r>
              <a:rPr lang="fa-IR" sz="2400" smtClean="0"/>
              <a:t> با کلید اصلی (</a:t>
            </a:r>
            <a:r>
              <a:rPr lang="en-US" sz="2400" b="1" smtClean="0"/>
              <a:t>s#,p#</a:t>
            </a:r>
            <a:r>
              <a:rPr lang="fa-IR" sz="2400" smtClean="0"/>
              <a:t>)وابستگی تابعی کامل ندارند(چرا که با </a:t>
            </a:r>
            <a:r>
              <a:rPr lang="en-US" sz="2400" b="1" smtClean="0"/>
              <a:t>s#</a:t>
            </a:r>
            <a:r>
              <a:rPr lang="fa-IR" sz="2400" smtClean="0"/>
              <a:t>  وابستگی دارند و</a:t>
            </a:r>
            <a:r>
              <a:rPr lang="en-US" sz="2400" b="1" smtClean="0"/>
              <a:t>s#</a:t>
            </a:r>
            <a:r>
              <a:rPr lang="fa-IR" sz="2400" smtClean="0"/>
              <a:t>بخشی از کلید اصلی است )پس ما باید سعی کنیم این مورد را بر طرف سازیم.</a:t>
            </a:r>
          </a:p>
          <a:p>
            <a:pPr algn="justLow" rtl="1">
              <a:lnSpc>
                <a:spcPct val="150000"/>
              </a:lnSpc>
              <a:buNone/>
            </a:pPr>
            <a:r>
              <a:rPr lang="fa-IR" sz="3000" b="1" u="sng" smtClean="0"/>
              <a:t>فرم </a:t>
            </a:r>
            <a:r>
              <a:rPr lang="en-US" sz="3000" b="1" u="sng" smtClean="0"/>
              <a:t>2NF</a:t>
            </a:r>
            <a:endParaRPr lang="fa-IR" sz="3000" b="1" u="sng" smtClean="0"/>
          </a:p>
          <a:p>
            <a:pPr algn="justLow" rtl="1">
              <a:lnSpc>
                <a:spcPct val="150000"/>
              </a:lnSpc>
              <a:buNone/>
            </a:pPr>
            <a:r>
              <a:rPr lang="fa-IR" sz="2400" smtClean="0"/>
              <a:t>رابطه </a:t>
            </a:r>
            <a:r>
              <a:rPr lang="en-US" sz="2400" b="1" smtClean="0"/>
              <a:t>R</a:t>
            </a:r>
            <a:r>
              <a:rPr lang="fa-IR" sz="2400" smtClean="0"/>
              <a:t> در صورت دوم نرمال است  اگرو فقط اگر </a:t>
            </a:r>
            <a:r>
              <a:rPr lang="en-US" sz="2400" b="1" smtClean="0"/>
              <a:t>NF</a:t>
            </a:r>
            <a:r>
              <a:rPr lang="fa-IR" sz="2400" b="1" smtClean="0"/>
              <a:t>1</a:t>
            </a:r>
            <a:r>
              <a:rPr lang="fa-IR" sz="2400" smtClean="0"/>
              <a:t> باشد و هر صفت خاصه غیر کلید با کلید اصلی وابستگی تابعی کامل داشته باشد.به عبارت دیگر هر صفت غیر کلید با کلید اصلی به طور کاهش ناپذیر وابسته باشد.</a:t>
            </a:r>
            <a:endParaRPr lang="en-US" sz="2400"/>
          </a:p>
        </p:txBody>
      </p:sp>
    </p:spTree>
  </p:cSld>
  <p:clrMapOvr>
    <a:masterClrMapping/>
  </p:clrMapOvr>
  <p:transition spd="slow">
    <p:newsflash/>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381000" y="381000"/>
            <a:ext cx="8229600" cy="6019800"/>
          </a:xfrm>
        </p:spPr>
        <p:txBody>
          <a:bodyPr>
            <a:normAutofit/>
          </a:bodyPr>
          <a:lstStyle/>
          <a:p>
            <a:pPr algn="justLow" rtl="1">
              <a:lnSpc>
                <a:spcPct val="150000"/>
              </a:lnSpc>
              <a:buNone/>
            </a:pPr>
            <a:r>
              <a:rPr lang="fa-IR" sz="2400" smtClean="0"/>
              <a:t>مثلا رابطه </a:t>
            </a:r>
            <a:r>
              <a:rPr lang="en-US" sz="2400" b="1" smtClean="0"/>
              <a:t>First</a:t>
            </a:r>
            <a:r>
              <a:rPr lang="fa-IR" sz="2400" smtClean="0"/>
              <a:t> در مثال 2یک رابطه </a:t>
            </a:r>
            <a:r>
              <a:rPr lang="en-US" sz="2400" b="1" smtClean="0"/>
              <a:t>NF</a:t>
            </a:r>
            <a:r>
              <a:rPr lang="fa-IR" sz="2400" b="1" smtClean="0"/>
              <a:t>2</a:t>
            </a:r>
            <a:r>
              <a:rPr lang="fa-IR" sz="2400" smtClean="0"/>
              <a:t> نیست چرا که صفات خاصه غیر کلید</a:t>
            </a:r>
            <a:r>
              <a:rPr lang="en-US" sz="2400" b="1" smtClean="0"/>
              <a:t>City</a:t>
            </a:r>
            <a:r>
              <a:rPr lang="fa-IR" sz="2400" smtClean="0"/>
              <a:t>و</a:t>
            </a:r>
            <a:r>
              <a:rPr lang="en-US" sz="2400" b="1" smtClean="0"/>
              <a:t>status</a:t>
            </a:r>
            <a:r>
              <a:rPr lang="fa-IR" sz="2400" smtClean="0"/>
              <a:t> با کلید اصلی (</a:t>
            </a:r>
            <a:r>
              <a:rPr lang="en-US" sz="2400" b="1" smtClean="0"/>
              <a:t>s#,p#</a:t>
            </a:r>
            <a:r>
              <a:rPr lang="fa-IR" sz="2400" smtClean="0"/>
              <a:t>)وابستگی تابعی کامل ندارند.</a:t>
            </a:r>
          </a:p>
          <a:p>
            <a:pPr algn="justLow" rtl="1">
              <a:lnSpc>
                <a:spcPct val="150000"/>
              </a:lnSpc>
              <a:buNone/>
            </a:pPr>
            <a:r>
              <a:rPr lang="fa-IR" sz="2400" smtClean="0"/>
              <a:t>تذکر:صفت غیر کلیدی یعنی صفتی که خودکلید نباشد و جزء تشکیل دهنده کلید نباشد.صفتی که جزئ تشکیل دهنده کلید باشد را صفت عمده            (</a:t>
            </a:r>
            <a:r>
              <a:rPr lang="en-US" sz="2400" b="1" smtClean="0"/>
              <a:t>prime</a:t>
            </a:r>
            <a:r>
              <a:rPr lang="en-US" sz="2400" smtClean="0"/>
              <a:t>  </a:t>
            </a:r>
            <a:r>
              <a:rPr lang="en-US" sz="2400" b="1" smtClean="0"/>
              <a:t>Attribute</a:t>
            </a:r>
            <a:r>
              <a:rPr lang="fa-IR" sz="2400" smtClean="0"/>
              <a:t>)می نامیم.در مثال 2 صفت </a:t>
            </a:r>
            <a:r>
              <a:rPr lang="en-US" sz="2400" b="1" smtClean="0"/>
              <a:t>city</a:t>
            </a:r>
            <a:r>
              <a:rPr lang="fa-IR" sz="2400" smtClean="0"/>
              <a:t>غیر کلید و صفت </a:t>
            </a:r>
            <a:r>
              <a:rPr lang="en-US" sz="2400" b="1" smtClean="0"/>
              <a:t>s#</a:t>
            </a:r>
            <a:r>
              <a:rPr lang="fa-IR" sz="2400" smtClean="0"/>
              <a:t> از نوع عمده می باشند.</a:t>
            </a:r>
          </a:p>
          <a:p>
            <a:pPr algn="justLow" rtl="1">
              <a:lnSpc>
                <a:spcPct val="150000"/>
              </a:lnSpc>
              <a:buNone/>
            </a:pPr>
            <a:r>
              <a:rPr lang="fa-IR" sz="2400" smtClean="0"/>
              <a:t>مثال3:رابطه </a:t>
            </a:r>
            <a:r>
              <a:rPr lang="en-US" sz="2400" b="1" smtClean="0"/>
              <a:t>First</a:t>
            </a:r>
            <a:r>
              <a:rPr lang="en-US" sz="2400" smtClean="0"/>
              <a:t> </a:t>
            </a:r>
            <a:r>
              <a:rPr lang="fa-IR" sz="2400" smtClean="0"/>
              <a:t>در مثال 2 را به دو رابطه زیر تجزیه می کنیم :</a:t>
            </a:r>
            <a:endParaRPr lang="en-US" sz="2400" smtClean="0"/>
          </a:p>
          <a:p>
            <a:pPr algn="r" rtl="1">
              <a:lnSpc>
                <a:spcPct val="150000"/>
              </a:lnSpc>
              <a:buNone/>
            </a:pPr>
            <a:r>
              <a:rPr lang="fa-IR" sz="2400" b="1" smtClean="0"/>
              <a:t> </a:t>
            </a:r>
            <a:r>
              <a:rPr lang="en-US" sz="2400" b="1" smtClean="0"/>
              <a:t>Second(s#,status,city)</a:t>
            </a:r>
            <a:endParaRPr lang="fa-IR" sz="2400" b="1" smtClean="0"/>
          </a:p>
          <a:p>
            <a:pPr algn="r" rtl="1">
              <a:lnSpc>
                <a:spcPct val="150000"/>
              </a:lnSpc>
              <a:buNone/>
            </a:pPr>
            <a:r>
              <a:rPr lang="en-US" sz="2400" b="1" smtClean="0"/>
              <a:t>First(s#,status,city,p#,Qty)                                        </a:t>
            </a:r>
          </a:p>
          <a:p>
            <a:pPr algn="r" rtl="1">
              <a:lnSpc>
                <a:spcPct val="150000"/>
              </a:lnSpc>
              <a:buNone/>
            </a:pPr>
            <a:r>
              <a:rPr lang="en-US" sz="2400" b="1" smtClean="0"/>
              <a:t>Sp(s#,p#,Qty)           </a:t>
            </a:r>
            <a:endParaRPr lang="en-US" sz="2400" b="1"/>
          </a:p>
        </p:txBody>
      </p:sp>
      <p:sp>
        <p:nvSpPr>
          <p:cNvPr id="4" name="Left Brace 3"/>
          <p:cNvSpPr/>
          <p:nvPr/>
        </p:nvSpPr>
        <p:spPr>
          <a:xfrm>
            <a:off x="4724400" y="4495800"/>
            <a:ext cx="533400" cy="1752600"/>
          </a:xfrm>
          <a:prstGeom prst="leftBrace">
            <a:avLst>
              <a:gd name="adj1" fmla="val 8333"/>
              <a:gd name="adj2" fmla="val 45327"/>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Tree>
  </p:cSld>
  <p:clrMapOvr>
    <a:masterClrMapping/>
  </p:clrMapOvr>
  <p:transition spd="slow">
    <p:newsflash/>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381000"/>
            <a:ext cx="8229600" cy="5943600"/>
          </a:xfrm>
        </p:spPr>
        <p:txBody>
          <a:bodyPr>
            <a:normAutofit/>
          </a:bodyPr>
          <a:lstStyle/>
          <a:p>
            <a:pPr algn="r" rtl="1">
              <a:buNone/>
            </a:pPr>
            <a:r>
              <a:rPr lang="fa-IR" sz="2400" smtClean="0"/>
              <a:t>نمودار وابستگی این دو رابطه به شکل زیر خواهد بود:</a:t>
            </a:r>
            <a:endParaRPr lang="en-US" sz="2400"/>
          </a:p>
        </p:txBody>
      </p:sp>
      <p:sp>
        <p:nvSpPr>
          <p:cNvPr id="4" name="نمودار گردش کار: پردازش 3"/>
          <p:cNvSpPr/>
          <p:nvPr/>
        </p:nvSpPr>
        <p:spPr>
          <a:xfrm>
            <a:off x="533400" y="1524000"/>
            <a:ext cx="1371600" cy="1066800"/>
          </a:xfrm>
          <a:prstGeom prst="flowChart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a:t>
            </a:r>
            <a:endParaRPr lang="en-US">
              <a:solidFill>
                <a:schemeClr val="tx1"/>
              </a:solidFill>
            </a:endParaRPr>
          </a:p>
        </p:txBody>
      </p:sp>
      <p:sp>
        <p:nvSpPr>
          <p:cNvPr id="5" name="نمودار گردش کار: پردازش 4"/>
          <p:cNvSpPr/>
          <p:nvPr/>
        </p:nvSpPr>
        <p:spPr>
          <a:xfrm>
            <a:off x="2514600" y="1524000"/>
            <a:ext cx="1447800" cy="1066800"/>
          </a:xfrm>
          <a:prstGeom prst="flowChart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status</a:t>
            </a:r>
            <a:endParaRPr lang="en-US">
              <a:solidFill>
                <a:schemeClr val="tx1"/>
              </a:solidFill>
            </a:endParaRPr>
          </a:p>
        </p:txBody>
      </p:sp>
      <p:sp>
        <p:nvSpPr>
          <p:cNvPr id="6" name="نمودار گردش کار: پردازش 5"/>
          <p:cNvSpPr/>
          <p:nvPr/>
        </p:nvSpPr>
        <p:spPr>
          <a:xfrm>
            <a:off x="2514600" y="3733800"/>
            <a:ext cx="1447800" cy="1219200"/>
          </a:xfrm>
          <a:prstGeom prst="flowChart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city</a:t>
            </a:r>
            <a:endParaRPr lang="en-US">
              <a:solidFill>
                <a:schemeClr val="tx1"/>
              </a:solidFill>
            </a:endParaRPr>
          </a:p>
        </p:txBody>
      </p:sp>
      <p:sp>
        <p:nvSpPr>
          <p:cNvPr id="7" name="نمودار گردش کار: پردازش 6"/>
          <p:cNvSpPr/>
          <p:nvPr/>
        </p:nvSpPr>
        <p:spPr>
          <a:xfrm>
            <a:off x="5181600" y="1447800"/>
            <a:ext cx="1600200" cy="3505200"/>
          </a:xfrm>
          <a:prstGeom prst="flowChart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نمودار گردش کار: پردازش 7"/>
          <p:cNvSpPr/>
          <p:nvPr/>
        </p:nvSpPr>
        <p:spPr>
          <a:xfrm>
            <a:off x="5410200" y="1752600"/>
            <a:ext cx="1066800" cy="914400"/>
          </a:xfrm>
          <a:prstGeom prst="flowChart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a:t>
            </a:r>
            <a:endParaRPr lang="en-US">
              <a:solidFill>
                <a:schemeClr val="tx1"/>
              </a:solidFill>
            </a:endParaRPr>
          </a:p>
        </p:txBody>
      </p:sp>
      <p:sp>
        <p:nvSpPr>
          <p:cNvPr id="9" name="نمودار گردش کار: پردازش 8"/>
          <p:cNvSpPr/>
          <p:nvPr/>
        </p:nvSpPr>
        <p:spPr>
          <a:xfrm>
            <a:off x="5410200" y="3505200"/>
            <a:ext cx="1143000" cy="1066800"/>
          </a:xfrm>
          <a:prstGeom prst="flowChart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P#</a:t>
            </a:r>
            <a:endParaRPr lang="en-US">
              <a:solidFill>
                <a:schemeClr val="tx1"/>
              </a:solidFill>
            </a:endParaRPr>
          </a:p>
        </p:txBody>
      </p:sp>
      <p:sp>
        <p:nvSpPr>
          <p:cNvPr id="10" name="نمودار گردش کار: پردازش 9"/>
          <p:cNvSpPr/>
          <p:nvPr/>
        </p:nvSpPr>
        <p:spPr>
          <a:xfrm>
            <a:off x="7391400" y="2590800"/>
            <a:ext cx="1219200" cy="1219200"/>
          </a:xfrm>
          <a:prstGeom prst="flowChart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Qty</a:t>
            </a:r>
            <a:endParaRPr lang="en-US">
              <a:solidFill>
                <a:schemeClr val="tx1"/>
              </a:solidFill>
            </a:endParaRPr>
          </a:p>
        </p:txBody>
      </p:sp>
      <p:sp>
        <p:nvSpPr>
          <p:cNvPr id="14" name="کادر متن 13"/>
          <p:cNvSpPr txBox="1"/>
          <p:nvPr/>
        </p:nvSpPr>
        <p:spPr>
          <a:xfrm>
            <a:off x="1447800" y="5486400"/>
            <a:ext cx="1219200" cy="369332"/>
          </a:xfrm>
          <a:prstGeom prst="rect">
            <a:avLst/>
          </a:prstGeom>
          <a:noFill/>
        </p:spPr>
        <p:txBody>
          <a:bodyPr wrap="square" rtlCol="0">
            <a:spAutoFit/>
          </a:bodyPr>
          <a:lstStyle/>
          <a:p>
            <a:r>
              <a:rPr lang="en-US" smtClean="0"/>
              <a:t>second</a:t>
            </a:r>
            <a:endParaRPr lang="en-US"/>
          </a:p>
        </p:txBody>
      </p:sp>
      <p:sp>
        <p:nvSpPr>
          <p:cNvPr id="15" name="کادر متن 14"/>
          <p:cNvSpPr txBox="1"/>
          <p:nvPr/>
        </p:nvSpPr>
        <p:spPr>
          <a:xfrm>
            <a:off x="5715000" y="5486400"/>
            <a:ext cx="1143000" cy="381000"/>
          </a:xfrm>
          <a:prstGeom prst="rect">
            <a:avLst/>
          </a:prstGeom>
          <a:noFill/>
        </p:spPr>
        <p:txBody>
          <a:bodyPr wrap="square" rtlCol="0">
            <a:spAutoFit/>
          </a:bodyPr>
          <a:lstStyle/>
          <a:p>
            <a:r>
              <a:rPr lang="en-US" smtClean="0"/>
              <a:t>sp</a:t>
            </a:r>
            <a:endParaRPr lang="en-US"/>
          </a:p>
        </p:txBody>
      </p:sp>
      <p:cxnSp>
        <p:nvCxnSpPr>
          <p:cNvPr id="17" name="متصل کننده پیکان مستقیم 16"/>
          <p:cNvCxnSpPr>
            <a:stCxn id="4" idx="3"/>
            <a:endCxn id="5" idx="1"/>
          </p:cNvCxnSpPr>
          <p:nvPr/>
        </p:nvCxnSpPr>
        <p:spPr>
          <a:xfrm>
            <a:off x="1905000" y="2057400"/>
            <a:ext cx="6096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9" name="متصل کننده پیکان مستقیم 18"/>
          <p:cNvCxnSpPr>
            <a:stCxn id="4" idx="3"/>
            <a:endCxn id="6" idx="1"/>
          </p:cNvCxnSpPr>
          <p:nvPr/>
        </p:nvCxnSpPr>
        <p:spPr>
          <a:xfrm>
            <a:off x="1905000" y="2057400"/>
            <a:ext cx="609600" cy="22860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1" name="متصل کننده پیکان مستقیم 20"/>
          <p:cNvCxnSpPr>
            <a:stCxn id="7" idx="3"/>
            <a:endCxn id="10" idx="1"/>
          </p:cNvCxnSpPr>
          <p:nvPr/>
        </p:nvCxnSpPr>
        <p:spPr>
          <a:xfrm>
            <a:off x="6781800" y="3200400"/>
            <a:ext cx="6096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4" name="متصل کننده پیکان مستقیم 23"/>
          <p:cNvCxnSpPr>
            <a:stCxn id="6" idx="0"/>
            <a:endCxn id="5" idx="2"/>
          </p:cNvCxnSpPr>
          <p:nvPr/>
        </p:nvCxnSpPr>
        <p:spPr>
          <a:xfrm rot="5400000" flipH="1" flipV="1">
            <a:off x="2667000" y="3162300"/>
            <a:ext cx="11430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5791200"/>
          </a:xfrm>
        </p:spPr>
        <p:txBody>
          <a:bodyPr>
            <a:normAutofit/>
          </a:bodyPr>
          <a:lstStyle/>
          <a:p>
            <a:pPr algn="r" rtl="1">
              <a:buNone/>
            </a:pPr>
            <a:r>
              <a:rPr lang="fa-IR" sz="2400" smtClean="0"/>
              <a:t>بسط این دو رابطه جدید به صورت زیر خواهد بود:</a:t>
            </a:r>
          </a:p>
          <a:p>
            <a:pPr algn="r" rtl="1">
              <a:buNone/>
            </a:pPr>
            <a:endParaRPr lang="en-US" sz="2400"/>
          </a:p>
        </p:txBody>
      </p:sp>
      <p:graphicFrame>
        <p:nvGraphicFramePr>
          <p:cNvPr id="4" name="جدول 3"/>
          <p:cNvGraphicFramePr>
            <a:graphicFrameLocks noGrp="1"/>
          </p:cNvGraphicFramePr>
          <p:nvPr/>
        </p:nvGraphicFramePr>
        <p:xfrm>
          <a:off x="838200" y="1524000"/>
          <a:ext cx="3124200" cy="2194560"/>
        </p:xfrm>
        <a:graphic>
          <a:graphicData uri="http://schemas.openxmlformats.org/drawingml/2006/table">
            <a:tbl>
              <a:tblPr firstRow="1" bandRow="1">
                <a:tableStyleId>{F5AB1C69-6EDB-4FF4-983F-18BD219EF322}</a:tableStyleId>
              </a:tblPr>
              <a:tblGrid>
                <a:gridCol w="1041400"/>
                <a:gridCol w="1041400"/>
                <a:gridCol w="1041400"/>
              </a:tblGrid>
              <a:tr h="360680">
                <a:tc>
                  <a:txBody>
                    <a:bodyPr/>
                    <a:lstStyle/>
                    <a:p>
                      <a:pPr algn="ctr"/>
                      <a:r>
                        <a:rPr lang="en-US" smtClean="0"/>
                        <a:t>S#</a:t>
                      </a:r>
                      <a:endParaRPr lang="en-US"/>
                    </a:p>
                  </a:txBody>
                  <a:tcPr/>
                </a:tc>
                <a:tc>
                  <a:txBody>
                    <a:bodyPr/>
                    <a:lstStyle/>
                    <a:p>
                      <a:pPr algn="ctr"/>
                      <a:r>
                        <a:rPr lang="en-US" smtClean="0"/>
                        <a:t>status</a:t>
                      </a:r>
                      <a:endParaRPr lang="en-US"/>
                    </a:p>
                  </a:txBody>
                  <a:tcPr/>
                </a:tc>
                <a:tc>
                  <a:txBody>
                    <a:bodyPr/>
                    <a:lstStyle/>
                    <a:p>
                      <a:pPr algn="ctr"/>
                      <a:r>
                        <a:rPr lang="en-US" smtClean="0"/>
                        <a:t>city</a:t>
                      </a:r>
                      <a:endParaRPr lang="en-US"/>
                    </a:p>
                  </a:txBody>
                  <a:tcPr/>
                </a:tc>
              </a:tr>
              <a:tr h="360680">
                <a:tc>
                  <a:txBody>
                    <a:bodyPr/>
                    <a:lstStyle/>
                    <a:p>
                      <a:pPr algn="ctr"/>
                      <a:r>
                        <a:rPr lang="en-US" smtClean="0"/>
                        <a:t>S1</a:t>
                      </a:r>
                      <a:endParaRPr lang="en-US"/>
                    </a:p>
                  </a:txBody>
                  <a:tcPr/>
                </a:tc>
                <a:tc>
                  <a:txBody>
                    <a:bodyPr/>
                    <a:lstStyle/>
                    <a:p>
                      <a:pPr algn="ctr"/>
                      <a:r>
                        <a:rPr lang="en-US" smtClean="0"/>
                        <a:t>20</a:t>
                      </a:r>
                      <a:endParaRPr lang="en-US"/>
                    </a:p>
                  </a:txBody>
                  <a:tcPr/>
                </a:tc>
                <a:tc>
                  <a:txBody>
                    <a:bodyPr/>
                    <a:lstStyle/>
                    <a:p>
                      <a:pPr algn="ctr"/>
                      <a:r>
                        <a:rPr lang="en-US" smtClean="0"/>
                        <a:t>C2</a:t>
                      </a:r>
                      <a:endParaRPr lang="en-US"/>
                    </a:p>
                  </a:txBody>
                  <a:tcPr/>
                </a:tc>
              </a:tr>
              <a:tr h="360680">
                <a:tc>
                  <a:txBody>
                    <a:bodyPr/>
                    <a:lstStyle/>
                    <a:p>
                      <a:pPr algn="ctr"/>
                      <a:r>
                        <a:rPr lang="en-US" smtClean="0"/>
                        <a:t>S2</a:t>
                      </a:r>
                      <a:endParaRPr lang="en-US"/>
                    </a:p>
                  </a:txBody>
                  <a:tcPr/>
                </a:tc>
                <a:tc>
                  <a:txBody>
                    <a:bodyPr/>
                    <a:lstStyle/>
                    <a:p>
                      <a:pPr algn="ctr"/>
                      <a:r>
                        <a:rPr lang="en-US" smtClean="0"/>
                        <a:t>10</a:t>
                      </a:r>
                      <a:endParaRPr lang="en-US"/>
                    </a:p>
                  </a:txBody>
                  <a:tcPr/>
                </a:tc>
                <a:tc>
                  <a:txBody>
                    <a:bodyPr/>
                    <a:lstStyle/>
                    <a:p>
                      <a:pPr algn="ctr"/>
                      <a:r>
                        <a:rPr lang="en-US" smtClean="0"/>
                        <a:t>C3</a:t>
                      </a:r>
                      <a:endParaRPr lang="en-US"/>
                    </a:p>
                  </a:txBody>
                  <a:tcPr/>
                </a:tc>
              </a:tr>
              <a:tr h="360680">
                <a:tc>
                  <a:txBody>
                    <a:bodyPr/>
                    <a:lstStyle/>
                    <a:p>
                      <a:pPr algn="ctr"/>
                      <a:r>
                        <a:rPr lang="en-US" smtClean="0"/>
                        <a:t>S3</a:t>
                      </a:r>
                      <a:endParaRPr lang="en-US"/>
                    </a:p>
                  </a:txBody>
                  <a:tcPr/>
                </a:tc>
                <a:tc>
                  <a:txBody>
                    <a:bodyPr/>
                    <a:lstStyle/>
                    <a:p>
                      <a:pPr algn="ctr"/>
                      <a:r>
                        <a:rPr lang="en-US" smtClean="0"/>
                        <a:t>10</a:t>
                      </a:r>
                      <a:endParaRPr lang="en-US"/>
                    </a:p>
                  </a:txBody>
                  <a:tcPr/>
                </a:tc>
                <a:tc>
                  <a:txBody>
                    <a:bodyPr/>
                    <a:lstStyle/>
                    <a:p>
                      <a:pPr algn="ctr"/>
                      <a:r>
                        <a:rPr lang="en-US" smtClean="0"/>
                        <a:t>C3</a:t>
                      </a:r>
                      <a:endParaRPr lang="en-US"/>
                    </a:p>
                  </a:txBody>
                  <a:tcPr/>
                </a:tc>
              </a:tr>
              <a:tr h="360680">
                <a:tc>
                  <a:txBody>
                    <a:bodyPr/>
                    <a:lstStyle/>
                    <a:p>
                      <a:pPr algn="ctr"/>
                      <a:r>
                        <a:rPr lang="en-US" smtClean="0"/>
                        <a:t>S4</a:t>
                      </a:r>
                      <a:endParaRPr lang="en-US"/>
                    </a:p>
                  </a:txBody>
                  <a:tcPr/>
                </a:tc>
                <a:tc>
                  <a:txBody>
                    <a:bodyPr/>
                    <a:lstStyle/>
                    <a:p>
                      <a:pPr algn="ctr"/>
                      <a:r>
                        <a:rPr lang="en-US" smtClean="0"/>
                        <a:t>20</a:t>
                      </a:r>
                      <a:endParaRPr lang="en-US"/>
                    </a:p>
                  </a:txBody>
                  <a:tcPr/>
                </a:tc>
                <a:tc>
                  <a:txBody>
                    <a:bodyPr/>
                    <a:lstStyle/>
                    <a:p>
                      <a:pPr algn="ctr"/>
                      <a:r>
                        <a:rPr lang="en-US" smtClean="0"/>
                        <a:t>C2</a:t>
                      </a:r>
                      <a:endParaRPr lang="en-US"/>
                    </a:p>
                  </a:txBody>
                  <a:tcPr/>
                </a:tc>
              </a:tr>
              <a:tr h="360680">
                <a:tc>
                  <a:txBody>
                    <a:bodyPr/>
                    <a:lstStyle/>
                    <a:p>
                      <a:pPr algn="ctr"/>
                      <a:r>
                        <a:rPr lang="en-US" smtClean="0"/>
                        <a:t>s5</a:t>
                      </a:r>
                      <a:endParaRPr lang="en-US"/>
                    </a:p>
                  </a:txBody>
                  <a:tcPr/>
                </a:tc>
                <a:tc>
                  <a:txBody>
                    <a:bodyPr/>
                    <a:lstStyle/>
                    <a:p>
                      <a:pPr algn="ctr"/>
                      <a:r>
                        <a:rPr lang="en-US" smtClean="0"/>
                        <a:t>30</a:t>
                      </a:r>
                      <a:endParaRPr lang="en-US"/>
                    </a:p>
                  </a:txBody>
                  <a:tcPr/>
                </a:tc>
                <a:tc>
                  <a:txBody>
                    <a:bodyPr/>
                    <a:lstStyle/>
                    <a:p>
                      <a:pPr algn="ctr"/>
                      <a:r>
                        <a:rPr lang="en-US" smtClean="0"/>
                        <a:t>C1</a:t>
                      </a:r>
                      <a:endParaRPr lang="en-US"/>
                    </a:p>
                  </a:txBody>
                  <a:tcPr/>
                </a:tc>
              </a:tr>
            </a:tbl>
          </a:graphicData>
        </a:graphic>
      </p:graphicFrame>
      <p:graphicFrame>
        <p:nvGraphicFramePr>
          <p:cNvPr id="6" name="جدول 5"/>
          <p:cNvGraphicFramePr>
            <a:graphicFrameLocks noGrp="1"/>
          </p:cNvGraphicFramePr>
          <p:nvPr/>
        </p:nvGraphicFramePr>
        <p:xfrm>
          <a:off x="5181600" y="1524000"/>
          <a:ext cx="3048000" cy="4851405"/>
        </p:xfrm>
        <a:graphic>
          <a:graphicData uri="http://schemas.openxmlformats.org/drawingml/2006/table">
            <a:tbl>
              <a:tblPr firstRow="1" bandRow="1">
                <a:tableStyleId>{F5AB1C69-6EDB-4FF4-983F-18BD219EF322}</a:tableStyleId>
              </a:tblPr>
              <a:tblGrid>
                <a:gridCol w="1016000"/>
                <a:gridCol w="1016000"/>
                <a:gridCol w="1016000"/>
              </a:tblGrid>
              <a:tr h="373185">
                <a:tc>
                  <a:txBody>
                    <a:bodyPr/>
                    <a:lstStyle/>
                    <a:p>
                      <a:pPr algn="ctr"/>
                      <a:r>
                        <a:rPr lang="en-US" smtClean="0"/>
                        <a:t>S#</a:t>
                      </a:r>
                      <a:endParaRPr lang="en-US"/>
                    </a:p>
                  </a:txBody>
                  <a:tcPr/>
                </a:tc>
                <a:tc>
                  <a:txBody>
                    <a:bodyPr/>
                    <a:lstStyle/>
                    <a:p>
                      <a:pPr algn="ctr"/>
                      <a:r>
                        <a:rPr lang="en-US" smtClean="0"/>
                        <a:t>P#</a:t>
                      </a:r>
                      <a:endParaRPr lang="en-US"/>
                    </a:p>
                  </a:txBody>
                  <a:tcPr/>
                </a:tc>
                <a:tc>
                  <a:txBody>
                    <a:bodyPr/>
                    <a:lstStyle/>
                    <a:p>
                      <a:pPr algn="ctr"/>
                      <a:r>
                        <a:rPr lang="en-US" smtClean="0"/>
                        <a:t>Qty</a:t>
                      </a:r>
                      <a:endParaRPr lang="en-US"/>
                    </a:p>
                  </a:txBody>
                  <a:tcPr/>
                </a:tc>
              </a:tr>
              <a:tr h="373185">
                <a:tc>
                  <a:txBody>
                    <a:bodyPr/>
                    <a:lstStyle/>
                    <a:p>
                      <a:pPr algn="ctr"/>
                      <a:r>
                        <a:rPr lang="en-US" smtClean="0"/>
                        <a:t>S1</a:t>
                      </a:r>
                      <a:endParaRPr lang="en-US"/>
                    </a:p>
                  </a:txBody>
                  <a:tcPr/>
                </a:tc>
                <a:tc>
                  <a:txBody>
                    <a:bodyPr/>
                    <a:lstStyle/>
                    <a:p>
                      <a:pPr algn="ctr"/>
                      <a:r>
                        <a:rPr lang="en-US" smtClean="0"/>
                        <a:t>P1</a:t>
                      </a:r>
                      <a:endParaRPr lang="en-US"/>
                    </a:p>
                  </a:txBody>
                  <a:tcPr/>
                </a:tc>
                <a:tc>
                  <a:txBody>
                    <a:bodyPr/>
                    <a:lstStyle/>
                    <a:p>
                      <a:pPr algn="ctr"/>
                      <a:r>
                        <a:rPr lang="en-US" smtClean="0"/>
                        <a:t>300</a:t>
                      </a:r>
                      <a:endParaRPr lang="en-US"/>
                    </a:p>
                  </a:txBody>
                  <a:tcPr/>
                </a:tc>
              </a:tr>
              <a:tr h="373185">
                <a:tc>
                  <a:txBody>
                    <a:bodyPr/>
                    <a:lstStyle/>
                    <a:p>
                      <a:pPr algn="ctr"/>
                      <a:r>
                        <a:rPr lang="en-US" smtClean="0"/>
                        <a:t>S1</a:t>
                      </a:r>
                      <a:endParaRPr lang="en-US"/>
                    </a:p>
                  </a:txBody>
                  <a:tcPr/>
                </a:tc>
                <a:tc>
                  <a:txBody>
                    <a:bodyPr/>
                    <a:lstStyle/>
                    <a:p>
                      <a:pPr algn="ctr"/>
                      <a:r>
                        <a:rPr lang="en-US" smtClean="0"/>
                        <a:t>P2</a:t>
                      </a:r>
                      <a:endParaRPr lang="en-US"/>
                    </a:p>
                  </a:txBody>
                  <a:tcPr/>
                </a:tc>
                <a:tc>
                  <a:txBody>
                    <a:bodyPr/>
                    <a:lstStyle/>
                    <a:p>
                      <a:pPr algn="ctr"/>
                      <a:r>
                        <a:rPr lang="en-US" smtClean="0"/>
                        <a:t>200</a:t>
                      </a:r>
                      <a:endParaRPr lang="en-US"/>
                    </a:p>
                  </a:txBody>
                  <a:tcPr/>
                </a:tc>
              </a:tr>
              <a:tr h="373185">
                <a:tc>
                  <a:txBody>
                    <a:bodyPr/>
                    <a:lstStyle/>
                    <a:p>
                      <a:pPr algn="ctr"/>
                      <a:r>
                        <a:rPr lang="en-US" smtClean="0"/>
                        <a:t>S1</a:t>
                      </a:r>
                      <a:endParaRPr lang="en-US"/>
                    </a:p>
                  </a:txBody>
                  <a:tcPr/>
                </a:tc>
                <a:tc>
                  <a:txBody>
                    <a:bodyPr/>
                    <a:lstStyle/>
                    <a:p>
                      <a:pPr algn="ctr"/>
                      <a:r>
                        <a:rPr lang="en-US" smtClean="0"/>
                        <a:t>P3</a:t>
                      </a:r>
                      <a:endParaRPr lang="en-US"/>
                    </a:p>
                  </a:txBody>
                  <a:tcPr/>
                </a:tc>
                <a:tc>
                  <a:txBody>
                    <a:bodyPr/>
                    <a:lstStyle/>
                    <a:p>
                      <a:pPr algn="ctr"/>
                      <a:r>
                        <a:rPr lang="en-US" smtClean="0"/>
                        <a:t>400</a:t>
                      </a:r>
                      <a:endParaRPr lang="en-US"/>
                    </a:p>
                  </a:txBody>
                  <a:tcPr/>
                </a:tc>
              </a:tr>
              <a:tr h="373185">
                <a:tc>
                  <a:txBody>
                    <a:bodyPr/>
                    <a:lstStyle/>
                    <a:p>
                      <a:pPr algn="ctr"/>
                      <a:r>
                        <a:rPr lang="en-US" smtClean="0"/>
                        <a:t>S1</a:t>
                      </a:r>
                      <a:endParaRPr lang="en-US"/>
                    </a:p>
                  </a:txBody>
                  <a:tcPr/>
                </a:tc>
                <a:tc>
                  <a:txBody>
                    <a:bodyPr/>
                    <a:lstStyle/>
                    <a:p>
                      <a:pPr algn="ctr"/>
                      <a:r>
                        <a:rPr lang="en-US" smtClean="0"/>
                        <a:t>P4</a:t>
                      </a:r>
                      <a:endParaRPr lang="en-US"/>
                    </a:p>
                  </a:txBody>
                  <a:tcPr/>
                </a:tc>
                <a:tc>
                  <a:txBody>
                    <a:bodyPr/>
                    <a:lstStyle/>
                    <a:p>
                      <a:pPr algn="ctr"/>
                      <a:r>
                        <a:rPr lang="en-US" smtClean="0"/>
                        <a:t>200</a:t>
                      </a:r>
                      <a:endParaRPr lang="en-US"/>
                    </a:p>
                  </a:txBody>
                  <a:tcPr/>
                </a:tc>
              </a:tr>
              <a:tr h="373185">
                <a:tc>
                  <a:txBody>
                    <a:bodyPr/>
                    <a:lstStyle/>
                    <a:p>
                      <a:pPr algn="ctr"/>
                      <a:r>
                        <a:rPr lang="en-US" smtClean="0"/>
                        <a:t>S1</a:t>
                      </a:r>
                      <a:endParaRPr lang="en-US"/>
                    </a:p>
                  </a:txBody>
                  <a:tcPr/>
                </a:tc>
                <a:tc>
                  <a:txBody>
                    <a:bodyPr/>
                    <a:lstStyle/>
                    <a:p>
                      <a:pPr algn="ctr"/>
                      <a:r>
                        <a:rPr lang="en-US" smtClean="0"/>
                        <a:t>P5</a:t>
                      </a:r>
                      <a:endParaRPr lang="en-US"/>
                    </a:p>
                  </a:txBody>
                  <a:tcPr/>
                </a:tc>
                <a:tc>
                  <a:txBody>
                    <a:bodyPr/>
                    <a:lstStyle/>
                    <a:p>
                      <a:pPr algn="ctr"/>
                      <a:r>
                        <a:rPr lang="en-US" smtClean="0"/>
                        <a:t>100</a:t>
                      </a:r>
                      <a:endParaRPr lang="en-US"/>
                    </a:p>
                  </a:txBody>
                  <a:tcPr/>
                </a:tc>
              </a:tr>
              <a:tr h="373185">
                <a:tc>
                  <a:txBody>
                    <a:bodyPr/>
                    <a:lstStyle/>
                    <a:p>
                      <a:pPr algn="ctr"/>
                      <a:r>
                        <a:rPr lang="en-US" smtClean="0"/>
                        <a:t>S1</a:t>
                      </a:r>
                      <a:endParaRPr lang="en-US"/>
                    </a:p>
                  </a:txBody>
                  <a:tcPr/>
                </a:tc>
                <a:tc>
                  <a:txBody>
                    <a:bodyPr/>
                    <a:lstStyle/>
                    <a:p>
                      <a:pPr algn="ctr"/>
                      <a:r>
                        <a:rPr lang="en-US" smtClean="0"/>
                        <a:t>P6</a:t>
                      </a:r>
                      <a:endParaRPr lang="en-US"/>
                    </a:p>
                  </a:txBody>
                  <a:tcPr/>
                </a:tc>
                <a:tc>
                  <a:txBody>
                    <a:bodyPr/>
                    <a:lstStyle/>
                    <a:p>
                      <a:pPr algn="ctr"/>
                      <a:r>
                        <a:rPr lang="en-US" smtClean="0"/>
                        <a:t>100</a:t>
                      </a:r>
                      <a:endParaRPr lang="en-US"/>
                    </a:p>
                  </a:txBody>
                  <a:tcPr/>
                </a:tc>
              </a:tr>
              <a:tr h="373185">
                <a:tc>
                  <a:txBody>
                    <a:bodyPr/>
                    <a:lstStyle/>
                    <a:p>
                      <a:pPr algn="ctr"/>
                      <a:r>
                        <a:rPr lang="en-US" smtClean="0"/>
                        <a:t>S2</a:t>
                      </a:r>
                      <a:endParaRPr lang="en-US"/>
                    </a:p>
                  </a:txBody>
                  <a:tcPr/>
                </a:tc>
                <a:tc>
                  <a:txBody>
                    <a:bodyPr/>
                    <a:lstStyle/>
                    <a:p>
                      <a:pPr algn="ctr"/>
                      <a:r>
                        <a:rPr lang="en-US" smtClean="0"/>
                        <a:t>P1</a:t>
                      </a:r>
                      <a:endParaRPr lang="en-US"/>
                    </a:p>
                  </a:txBody>
                  <a:tcPr/>
                </a:tc>
                <a:tc>
                  <a:txBody>
                    <a:bodyPr/>
                    <a:lstStyle/>
                    <a:p>
                      <a:pPr algn="ctr"/>
                      <a:r>
                        <a:rPr lang="en-US" smtClean="0"/>
                        <a:t>300</a:t>
                      </a:r>
                      <a:endParaRPr lang="en-US"/>
                    </a:p>
                  </a:txBody>
                  <a:tcPr/>
                </a:tc>
              </a:tr>
              <a:tr h="373185">
                <a:tc>
                  <a:txBody>
                    <a:bodyPr/>
                    <a:lstStyle/>
                    <a:p>
                      <a:pPr algn="ctr"/>
                      <a:r>
                        <a:rPr lang="en-US" smtClean="0"/>
                        <a:t>S2</a:t>
                      </a:r>
                      <a:endParaRPr lang="en-US"/>
                    </a:p>
                  </a:txBody>
                  <a:tcPr/>
                </a:tc>
                <a:tc>
                  <a:txBody>
                    <a:bodyPr/>
                    <a:lstStyle/>
                    <a:p>
                      <a:pPr algn="ctr"/>
                      <a:r>
                        <a:rPr lang="en-US" smtClean="0"/>
                        <a:t>P2</a:t>
                      </a:r>
                      <a:endParaRPr lang="en-US"/>
                    </a:p>
                  </a:txBody>
                  <a:tcPr/>
                </a:tc>
                <a:tc>
                  <a:txBody>
                    <a:bodyPr/>
                    <a:lstStyle/>
                    <a:p>
                      <a:pPr algn="ctr"/>
                      <a:r>
                        <a:rPr lang="en-US" smtClean="0"/>
                        <a:t>200</a:t>
                      </a:r>
                      <a:endParaRPr lang="en-US"/>
                    </a:p>
                  </a:txBody>
                  <a:tcPr/>
                </a:tc>
              </a:tr>
              <a:tr h="373185">
                <a:tc>
                  <a:txBody>
                    <a:bodyPr/>
                    <a:lstStyle/>
                    <a:p>
                      <a:pPr algn="ctr"/>
                      <a:r>
                        <a:rPr lang="en-US" smtClean="0"/>
                        <a:t>S3</a:t>
                      </a:r>
                      <a:endParaRPr lang="en-US"/>
                    </a:p>
                  </a:txBody>
                  <a:tcPr/>
                </a:tc>
                <a:tc>
                  <a:txBody>
                    <a:bodyPr/>
                    <a:lstStyle/>
                    <a:p>
                      <a:pPr algn="ctr"/>
                      <a:r>
                        <a:rPr lang="en-US" smtClean="0"/>
                        <a:t>P2</a:t>
                      </a:r>
                      <a:endParaRPr lang="en-US"/>
                    </a:p>
                  </a:txBody>
                  <a:tcPr/>
                </a:tc>
                <a:tc>
                  <a:txBody>
                    <a:bodyPr/>
                    <a:lstStyle/>
                    <a:p>
                      <a:pPr algn="ctr"/>
                      <a:r>
                        <a:rPr lang="en-US" smtClean="0"/>
                        <a:t>200</a:t>
                      </a:r>
                      <a:endParaRPr lang="en-US"/>
                    </a:p>
                  </a:txBody>
                  <a:tcPr/>
                </a:tc>
              </a:tr>
              <a:tr h="373185">
                <a:tc>
                  <a:txBody>
                    <a:bodyPr/>
                    <a:lstStyle/>
                    <a:p>
                      <a:pPr algn="ctr"/>
                      <a:r>
                        <a:rPr lang="en-US" smtClean="0"/>
                        <a:t>S4</a:t>
                      </a:r>
                      <a:endParaRPr lang="en-US"/>
                    </a:p>
                  </a:txBody>
                  <a:tcPr/>
                </a:tc>
                <a:tc>
                  <a:txBody>
                    <a:bodyPr/>
                    <a:lstStyle/>
                    <a:p>
                      <a:pPr algn="ctr"/>
                      <a:r>
                        <a:rPr lang="en-US" smtClean="0"/>
                        <a:t>P2</a:t>
                      </a:r>
                      <a:endParaRPr lang="en-US"/>
                    </a:p>
                  </a:txBody>
                  <a:tcPr/>
                </a:tc>
                <a:tc>
                  <a:txBody>
                    <a:bodyPr/>
                    <a:lstStyle/>
                    <a:p>
                      <a:pPr algn="ctr"/>
                      <a:r>
                        <a:rPr lang="en-US" smtClean="0"/>
                        <a:t>200</a:t>
                      </a:r>
                      <a:endParaRPr lang="en-US"/>
                    </a:p>
                  </a:txBody>
                  <a:tcPr/>
                </a:tc>
              </a:tr>
              <a:tr h="373185">
                <a:tc>
                  <a:txBody>
                    <a:bodyPr/>
                    <a:lstStyle/>
                    <a:p>
                      <a:pPr algn="ctr"/>
                      <a:r>
                        <a:rPr lang="en-US" smtClean="0"/>
                        <a:t>S4</a:t>
                      </a:r>
                      <a:endParaRPr lang="en-US"/>
                    </a:p>
                  </a:txBody>
                  <a:tcPr/>
                </a:tc>
                <a:tc>
                  <a:txBody>
                    <a:bodyPr/>
                    <a:lstStyle/>
                    <a:p>
                      <a:pPr algn="ctr"/>
                      <a:r>
                        <a:rPr lang="en-US" smtClean="0"/>
                        <a:t>P4</a:t>
                      </a:r>
                      <a:endParaRPr lang="en-US"/>
                    </a:p>
                  </a:txBody>
                  <a:tcPr/>
                </a:tc>
                <a:tc>
                  <a:txBody>
                    <a:bodyPr/>
                    <a:lstStyle/>
                    <a:p>
                      <a:pPr algn="ctr"/>
                      <a:r>
                        <a:rPr lang="en-US" smtClean="0"/>
                        <a:t>300</a:t>
                      </a:r>
                      <a:endParaRPr lang="en-US"/>
                    </a:p>
                  </a:txBody>
                  <a:tcPr/>
                </a:tc>
              </a:tr>
              <a:tr h="373185">
                <a:tc>
                  <a:txBody>
                    <a:bodyPr/>
                    <a:lstStyle/>
                    <a:p>
                      <a:pPr algn="ctr"/>
                      <a:r>
                        <a:rPr lang="en-US" smtClean="0"/>
                        <a:t>s4</a:t>
                      </a:r>
                      <a:endParaRPr lang="en-US"/>
                    </a:p>
                  </a:txBody>
                  <a:tcPr/>
                </a:tc>
                <a:tc>
                  <a:txBody>
                    <a:bodyPr/>
                    <a:lstStyle/>
                    <a:p>
                      <a:pPr algn="ctr"/>
                      <a:r>
                        <a:rPr lang="en-US" smtClean="0"/>
                        <a:t>p5</a:t>
                      </a:r>
                      <a:endParaRPr lang="en-US"/>
                    </a:p>
                  </a:txBody>
                  <a:tcPr/>
                </a:tc>
                <a:tc>
                  <a:txBody>
                    <a:bodyPr/>
                    <a:lstStyle/>
                    <a:p>
                      <a:pPr algn="ctr"/>
                      <a:r>
                        <a:rPr lang="en-US" smtClean="0"/>
                        <a:t>400</a:t>
                      </a:r>
                      <a:endParaRPr lang="en-US"/>
                    </a:p>
                  </a:txBody>
                  <a:tcPr/>
                </a:tc>
              </a:tr>
            </a:tbl>
          </a:graphicData>
        </a:graphic>
      </p:graphicFrame>
      <p:sp>
        <p:nvSpPr>
          <p:cNvPr id="7" name="کادر متن 6"/>
          <p:cNvSpPr txBox="1"/>
          <p:nvPr/>
        </p:nvSpPr>
        <p:spPr>
          <a:xfrm>
            <a:off x="1447800" y="990600"/>
            <a:ext cx="1828800" cy="369332"/>
          </a:xfrm>
          <a:prstGeom prst="rect">
            <a:avLst/>
          </a:prstGeom>
          <a:noFill/>
        </p:spPr>
        <p:txBody>
          <a:bodyPr wrap="square" rtlCol="0">
            <a:spAutoFit/>
          </a:bodyPr>
          <a:lstStyle/>
          <a:p>
            <a:pPr algn="ctr" rtl="1"/>
            <a:r>
              <a:rPr lang="fa-IR" smtClean="0"/>
              <a:t>جدول </a:t>
            </a:r>
            <a:r>
              <a:rPr lang="en-US" b="1" smtClean="0"/>
              <a:t>second</a:t>
            </a:r>
            <a:endParaRPr lang="en-US" b="1"/>
          </a:p>
        </p:txBody>
      </p:sp>
      <p:sp>
        <p:nvSpPr>
          <p:cNvPr id="8" name="کادر متن 7"/>
          <p:cNvSpPr txBox="1"/>
          <p:nvPr/>
        </p:nvSpPr>
        <p:spPr>
          <a:xfrm>
            <a:off x="6019800" y="1066800"/>
            <a:ext cx="1447800" cy="369332"/>
          </a:xfrm>
          <a:prstGeom prst="rect">
            <a:avLst/>
          </a:prstGeom>
          <a:noFill/>
        </p:spPr>
        <p:txBody>
          <a:bodyPr wrap="square" rtlCol="0">
            <a:spAutoFit/>
          </a:bodyPr>
          <a:lstStyle/>
          <a:p>
            <a:pPr algn="ctr" rtl="1"/>
            <a:r>
              <a:rPr lang="fa-IR" smtClean="0"/>
              <a:t>جدول</a:t>
            </a:r>
            <a:r>
              <a:rPr lang="en-US" b="1" smtClean="0"/>
              <a:t>sp</a:t>
            </a:r>
            <a:endParaRPr lang="en-US" b="1"/>
          </a:p>
        </p:txBody>
      </p:sp>
    </p:spTree>
  </p:cSld>
  <p:clrMapOvr>
    <a:masterClrMapping/>
  </p:clrMapOvr>
  <p:transition spd="slow">
    <p:newsflash/>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533400"/>
            <a:ext cx="8229600" cy="5791200"/>
          </a:xfrm>
        </p:spPr>
        <p:txBody>
          <a:bodyPr>
            <a:normAutofit/>
          </a:bodyPr>
          <a:lstStyle/>
          <a:p>
            <a:pPr algn="justLow" rtl="1">
              <a:lnSpc>
                <a:spcPct val="150000"/>
              </a:lnSpc>
              <a:buNone/>
            </a:pPr>
            <a:r>
              <a:rPr lang="fa-IR" sz="2400" smtClean="0"/>
              <a:t>روابط فوق مشکلات رابطه </a:t>
            </a:r>
            <a:r>
              <a:rPr lang="en-US" sz="2400" b="1" smtClean="0"/>
              <a:t>First</a:t>
            </a:r>
            <a:r>
              <a:rPr lang="en-US" sz="2400" smtClean="0"/>
              <a:t> </a:t>
            </a:r>
            <a:r>
              <a:rPr lang="fa-IR" sz="2400" smtClean="0"/>
              <a:t> راندارند.مثلا این اطلاع را که «</a:t>
            </a:r>
            <a:r>
              <a:rPr lang="en-US" sz="2400" b="1" smtClean="0"/>
              <a:t>S5</a:t>
            </a:r>
            <a:r>
              <a:rPr lang="fa-IR" sz="2400" smtClean="0"/>
              <a:t>در شهر </a:t>
            </a:r>
            <a:r>
              <a:rPr lang="en-US" sz="2400" b="1" smtClean="0"/>
              <a:t>c1</a:t>
            </a:r>
            <a:r>
              <a:rPr lang="fa-IR" sz="2400" smtClean="0"/>
              <a:t>است »دربانک درج کرد بدون آنکه بدانیم چه قطعه ای را تولید کرده است.همچنین می توان این اطلاع را که «</a:t>
            </a:r>
            <a:r>
              <a:rPr lang="en-US" sz="2400" b="1" smtClean="0"/>
              <a:t>S3</a:t>
            </a:r>
            <a:r>
              <a:rPr lang="fa-IR" sz="2400" smtClean="0"/>
              <a:t>از </a:t>
            </a:r>
            <a:r>
              <a:rPr lang="en-US" sz="2400" b="1" smtClean="0"/>
              <a:t>p2</a:t>
            </a:r>
            <a:r>
              <a:rPr lang="fa-IR" sz="2400" smtClean="0"/>
              <a:t>به تعداد 200عدد تهیه کرده است»را حذف کرد بی آنکه اطلاع نا خواسته ای از بین برود.به همین ترتیب از آنجا که در رابطه </a:t>
            </a:r>
            <a:r>
              <a:rPr lang="en-US" sz="2400" b="1" smtClean="0"/>
              <a:t>Second</a:t>
            </a:r>
            <a:r>
              <a:rPr lang="fa-IR" sz="2400" smtClean="0"/>
              <a:t>شهر هر تهیه کننده فقط یکبار در رابطه وجود دارد لذا با مشکل بهنگام سازی منتشر شونده مواجه نیستیم.</a:t>
            </a:r>
          </a:p>
          <a:p>
            <a:pPr algn="justLow" rtl="1">
              <a:lnSpc>
                <a:spcPct val="150000"/>
              </a:lnSpc>
              <a:buNone/>
            </a:pPr>
            <a:r>
              <a:rPr lang="fa-IR" sz="2400" smtClean="0"/>
              <a:t>در واقع رابطه </a:t>
            </a:r>
            <a:r>
              <a:rPr lang="en-US" sz="2400" b="1" smtClean="0"/>
              <a:t>Frist</a:t>
            </a:r>
            <a:r>
              <a:rPr lang="en-US" sz="2400" smtClean="0"/>
              <a:t> </a:t>
            </a:r>
            <a:r>
              <a:rPr lang="fa-IR" sz="2400" smtClean="0"/>
              <a:t>را با عملگرپرتو چنان  تجزیه کرده ایم که وابستگی تابعی غیر کامل موجود در </a:t>
            </a:r>
            <a:r>
              <a:rPr lang="en-US" sz="2400" b="1" smtClean="0"/>
              <a:t>First</a:t>
            </a:r>
            <a:r>
              <a:rPr lang="fa-IR" sz="2400" smtClean="0"/>
              <a:t>از بین رفته است.حذف همین وابستگی تابعی غیر کامل سبب  از بین رفتن مشکلات </a:t>
            </a:r>
            <a:r>
              <a:rPr lang="en-US" sz="2400" b="1" smtClean="0"/>
              <a:t>First</a:t>
            </a:r>
            <a:r>
              <a:rPr lang="fa-IR" sz="2400" smtClean="0"/>
              <a:t>شده است.</a:t>
            </a:r>
          </a:p>
          <a:p>
            <a:pPr algn="r" rtl="1">
              <a:lnSpc>
                <a:spcPct val="150000"/>
              </a:lnSpc>
              <a:buNone/>
            </a:pPr>
            <a:endParaRPr lang="en-US" sz="2400"/>
          </a:p>
        </p:txBody>
      </p:sp>
    </p:spTree>
  </p:cSld>
  <p:clrMapOvr>
    <a:masterClrMapping/>
  </p:clrMapOvr>
  <p:transition spd="slow">
    <p:newsflash/>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5867400"/>
          </a:xfrm>
        </p:spPr>
        <p:txBody>
          <a:bodyPr>
            <a:normAutofit/>
          </a:bodyPr>
          <a:lstStyle/>
          <a:p>
            <a:pPr algn="justLow" rtl="1">
              <a:lnSpc>
                <a:spcPct val="150000"/>
              </a:lnSpc>
              <a:buNone/>
            </a:pPr>
            <a:r>
              <a:rPr lang="fa-IR" sz="2400" smtClean="0"/>
              <a:t>اما رابطه </a:t>
            </a:r>
            <a:r>
              <a:rPr lang="en-US" sz="2400" b="1" smtClean="0"/>
              <a:t>second</a:t>
            </a:r>
            <a:r>
              <a:rPr lang="fa-IR" sz="2400" smtClean="0"/>
              <a:t>هنوز هم آنومالیهائی دارد(هرچندکه آنومالیهای</a:t>
            </a:r>
            <a:r>
              <a:rPr lang="en-US" sz="2400" b="1" smtClean="0"/>
              <a:t>First</a:t>
            </a:r>
            <a:r>
              <a:rPr lang="fa-IR" sz="2400" smtClean="0"/>
              <a:t> راندارد)از جمله در درج نمی توان این اطلاع را که «یک شهر خاص دارای یک مقدار مشخص وضعیت»است ،درج کرد.درواقع تا ندانیم چه تهیه کننده ای در شهر ساکن است درج اطلاعات فوق نا ممکن است (مقدار کلید اصلی </a:t>
            </a:r>
            <a:r>
              <a:rPr lang="en-US" sz="2400" b="1" smtClean="0"/>
              <a:t>s#</a:t>
            </a:r>
            <a:r>
              <a:rPr lang="fa-IR" sz="2400" smtClean="0"/>
              <a:t>در این حالت باید </a:t>
            </a:r>
            <a:r>
              <a:rPr lang="en-US" sz="2400" b="1" smtClean="0"/>
              <a:t>NULL</a:t>
            </a:r>
            <a:r>
              <a:rPr lang="fa-IR" sz="2400" b="1" smtClean="0"/>
              <a:t> </a:t>
            </a:r>
            <a:r>
              <a:rPr lang="fa-IR" sz="2400" smtClean="0"/>
              <a:t>شود که نا ممکن است)همچنین اگر تاپلی از رابطه </a:t>
            </a:r>
            <a:r>
              <a:rPr lang="en-US" sz="2400" b="1" smtClean="0"/>
              <a:t>Second</a:t>
            </a:r>
            <a:r>
              <a:rPr lang="fa-IR" sz="2400" smtClean="0"/>
              <a:t>را حذف کنیم نه تنها تهیه کننده ای را حذف کرده ایم بلکه این اطلاع که «شهر خاصی دارای وضعیت مشخص است»نیز حذف می شود.البته این مشکل در حالتی که فقط یک تهیه کننده در شهر ساکن باشد بروز می کند.همچنین در بهنگام سازی وضعیت یک شهر چندین بار تکرار شده لذا سیستم باید بهنگام سازی منتشر شونده را انجام دهد.</a:t>
            </a:r>
            <a:endParaRPr lang="en-US" sz="2400"/>
          </a:p>
        </p:txBody>
      </p:sp>
    </p:spTree>
  </p:cSld>
  <p:clrMapOvr>
    <a:masterClrMapping/>
  </p:clrMapOvr>
  <p:transition spd="slow">
    <p:newsflash/>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5943600"/>
          </a:xfrm>
        </p:spPr>
        <p:txBody>
          <a:bodyPr>
            <a:normAutofit/>
          </a:bodyPr>
          <a:lstStyle/>
          <a:p>
            <a:pPr algn="justLow" rtl="1">
              <a:lnSpc>
                <a:spcPct val="150000"/>
              </a:lnSpc>
              <a:buNone/>
            </a:pPr>
            <a:r>
              <a:rPr lang="fa-IR" sz="2400" smtClean="0"/>
              <a:t>علت بروز مشکلات فوق این است که </a:t>
            </a:r>
            <a:r>
              <a:rPr lang="en-US" sz="2400" b="1" smtClean="0"/>
              <a:t>Status</a:t>
            </a:r>
            <a:r>
              <a:rPr lang="fa-IR" sz="2400" smtClean="0"/>
              <a:t>با صفت </a:t>
            </a:r>
            <a:r>
              <a:rPr lang="en-US" sz="2400" b="1" smtClean="0"/>
              <a:t>s#</a:t>
            </a:r>
            <a:r>
              <a:rPr lang="fa-IR" sz="2400" smtClean="0"/>
              <a:t>(کلید اصلی)وابستگی کامل دارد و از سوی دیگر </a:t>
            </a:r>
            <a:r>
              <a:rPr lang="en-US" sz="2400" b="1" smtClean="0"/>
              <a:t>Status</a:t>
            </a:r>
            <a:r>
              <a:rPr lang="fa-IR" sz="2400" smtClean="0"/>
              <a:t>از طریق </a:t>
            </a:r>
            <a:r>
              <a:rPr lang="en-US" sz="2400" b="1" smtClean="0"/>
              <a:t>city</a:t>
            </a:r>
            <a:r>
              <a:rPr lang="fa-IR" sz="2400" smtClean="0"/>
              <a:t> نیز با </a:t>
            </a:r>
            <a:r>
              <a:rPr lang="en-US" sz="2400" b="1" smtClean="0"/>
              <a:t>s#</a:t>
            </a:r>
            <a:r>
              <a:rPr lang="fa-IR" sz="2400" smtClean="0"/>
              <a:t> وابستگی دارد. </a:t>
            </a:r>
          </a:p>
          <a:p>
            <a:pPr algn="justLow" rtl="1">
              <a:lnSpc>
                <a:spcPct val="150000"/>
              </a:lnSpc>
              <a:buNone/>
            </a:pPr>
            <a:r>
              <a:rPr lang="fa-IR" sz="2400" smtClean="0"/>
              <a:t>اصطلاحا می گوئیم یک وابستگی با واسطه (تراگذاری- تعدی</a:t>
            </a:r>
            <a:r>
              <a:rPr lang="en-US" sz="2400" b="1" smtClean="0"/>
              <a:t>Transitive</a:t>
            </a:r>
            <a:r>
              <a:rPr lang="fa-IR" sz="2400" smtClean="0"/>
              <a:t>) بین </a:t>
            </a:r>
            <a:r>
              <a:rPr lang="en-US" sz="2400" b="1" smtClean="0"/>
              <a:t>status</a:t>
            </a:r>
            <a:r>
              <a:rPr lang="fa-IR" sz="2400" smtClean="0"/>
              <a:t>و</a:t>
            </a:r>
            <a:r>
              <a:rPr lang="en-US" sz="2400" b="1" smtClean="0"/>
              <a:t>s#</a:t>
            </a:r>
            <a:r>
              <a:rPr lang="fa-IR" sz="2400" b="1" smtClean="0"/>
              <a:t> </a:t>
            </a:r>
            <a:r>
              <a:rPr lang="fa-IR" sz="2400" smtClean="0"/>
              <a:t>(با واسطه </a:t>
            </a:r>
            <a:r>
              <a:rPr lang="en-US" sz="2400" b="1" smtClean="0"/>
              <a:t>city</a:t>
            </a:r>
            <a:r>
              <a:rPr lang="fa-IR" sz="2400" smtClean="0"/>
              <a:t>)وجود دارد.</a:t>
            </a:r>
          </a:p>
          <a:p>
            <a:pPr algn="r" rtl="1">
              <a:lnSpc>
                <a:spcPct val="150000"/>
              </a:lnSpc>
              <a:buNone/>
            </a:pPr>
            <a:endParaRPr lang="en-US" sz="2400" smtClean="0"/>
          </a:p>
          <a:p>
            <a:pPr algn="r" rtl="1">
              <a:lnSpc>
                <a:spcPct val="150000"/>
              </a:lnSpc>
              <a:buNone/>
            </a:pPr>
            <a:endParaRPr lang="en-US" sz="2400" smtClean="0"/>
          </a:p>
          <a:p>
            <a:pPr algn="justLow" rtl="1">
              <a:lnSpc>
                <a:spcPct val="150000"/>
              </a:lnSpc>
              <a:buNone/>
            </a:pPr>
            <a:r>
              <a:rPr lang="fa-IR" sz="2400" smtClean="0"/>
              <a:t>پس باید این نوع وابستگی ها را از بین ببریم تا مشکلات فوق بر طرف گردد (در فرم </a:t>
            </a:r>
            <a:r>
              <a:rPr lang="en-US" sz="2400" b="1" smtClean="0"/>
              <a:t>NF</a:t>
            </a:r>
            <a:r>
              <a:rPr lang="fa-IR" sz="2400" b="1" smtClean="0"/>
              <a:t>3</a:t>
            </a:r>
            <a:r>
              <a:rPr lang="fa-IR" sz="2400" smtClean="0"/>
              <a:t> اینکار را انجام خواهیم داد)به عبارت دیگر مشکلات فوق ازآنجا ناشی می شود که دو فیلد غیر کلید با یکدیگر وابستگی داشته باشند</a:t>
            </a:r>
          </a:p>
        </p:txBody>
      </p:sp>
      <p:sp>
        <p:nvSpPr>
          <p:cNvPr id="4" name="Rectangle 3"/>
          <p:cNvSpPr/>
          <p:nvPr/>
        </p:nvSpPr>
        <p:spPr>
          <a:xfrm>
            <a:off x="1143000" y="3276600"/>
            <a:ext cx="1143000" cy="6858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a:t>
            </a:r>
            <a:endParaRPr lang="en-US">
              <a:solidFill>
                <a:schemeClr val="tx1"/>
              </a:solidFill>
            </a:endParaRPr>
          </a:p>
        </p:txBody>
      </p:sp>
      <p:sp>
        <p:nvSpPr>
          <p:cNvPr id="5" name="Rectangle 4"/>
          <p:cNvSpPr/>
          <p:nvPr/>
        </p:nvSpPr>
        <p:spPr>
          <a:xfrm>
            <a:off x="3429000" y="3276600"/>
            <a:ext cx="1143000" cy="6858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city</a:t>
            </a:r>
            <a:endParaRPr lang="en-US">
              <a:solidFill>
                <a:schemeClr val="tx1"/>
              </a:solidFill>
            </a:endParaRPr>
          </a:p>
        </p:txBody>
      </p:sp>
      <p:sp>
        <p:nvSpPr>
          <p:cNvPr id="6" name="Rectangle 5"/>
          <p:cNvSpPr/>
          <p:nvPr/>
        </p:nvSpPr>
        <p:spPr>
          <a:xfrm>
            <a:off x="5867400" y="3276600"/>
            <a:ext cx="1143000" cy="6858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status</a:t>
            </a:r>
            <a:endParaRPr lang="en-US">
              <a:solidFill>
                <a:schemeClr val="tx1"/>
              </a:solidFill>
            </a:endParaRPr>
          </a:p>
        </p:txBody>
      </p:sp>
      <p:cxnSp>
        <p:nvCxnSpPr>
          <p:cNvPr id="8" name="متصل کننده پیکان مستقیم 7"/>
          <p:cNvCxnSpPr>
            <a:stCxn id="4" idx="3"/>
            <a:endCxn id="5" idx="1"/>
          </p:cNvCxnSpPr>
          <p:nvPr/>
        </p:nvCxnSpPr>
        <p:spPr>
          <a:xfrm>
            <a:off x="2286000" y="3619500"/>
            <a:ext cx="11430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0" name="متصل کننده پیکان مستقیم 9"/>
          <p:cNvCxnSpPr>
            <a:stCxn id="5" idx="3"/>
            <a:endCxn id="6" idx="1"/>
          </p:cNvCxnSpPr>
          <p:nvPr/>
        </p:nvCxnSpPr>
        <p:spPr>
          <a:xfrm>
            <a:off x="4572000" y="3619500"/>
            <a:ext cx="12954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5943600"/>
          </a:xfrm>
        </p:spPr>
        <p:txBody>
          <a:bodyPr>
            <a:normAutofit/>
          </a:bodyPr>
          <a:lstStyle/>
          <a:p>
            <a:pPr algn="r" rtl="1">
              <a:lnSpc>
                <a:spcPct val="150000"/>
              </a:lnSpc>
              <a:buNone/>
            </a:pPr>
            <a:r>
              <a:rPr lang="fa-IR" sz="2400" smtClean="0"/>
              <a:t>تعریف وابستگی با واسطه یا انتقالی </a:t>
            </a:r>
            <a:r>
              <a:rPr lang="fa-IR" sz="2400" b="1" smtClean="0"/>
              <a:t>(</a:t>
            </a:r>
            <a:r>
              <a:rPr lang="en-US" sz="2400" b="1" smtClean="0"/>
              <a:t>Transitive</a:t>
            </a:r>
            <a:r>
              <a:rPr lang="fa-IR" sz="2400" b="1" smtClean="0"/>
              <a:t>)</a:t>
            </a:r>
            <a:r>
              <a:rPr lang="fa-IR" sz="2400" smtClean="0"/>
              <a:t>:اگر صفت خاصه </a:t>
            </a:r>
            <a:r>
              <a:rPr lang="en-US" sz="2400" b="1" smtClean="0"/>
              <a:t>B</a:t>
            </a:r>
            <a:r>
              <a:rPr lang="fa-IR" sz="2400" smtClean="0"/>
              <a:t> از رابطه </a:t>
            </a:r>
            <a:r>
              <a:rPr lang="en-US" sz="2400" b="1" smtClean="0"/>
              <a:t>R</a:t>
            </a:r>
            <a:r>
              <a:rPr lang="fa-IR" sz="2400" smtClean="0"/>
              <a:t> با صفت خاصه </a:t>
            </a:r>
            <a:r>
              <a:rPr lang="en-US" sz="2400" b="1" smtClean="0"/>
              <a:t>A</a:t>
            </a:r>
            <a:r>
              <a:rPr lang="fa-IR" sz="2400" smtClean="0"/>
              <a:t> از همین رابطه وابستگی داشته باشد و صفت خاصه </a:t>
            </a:r>
            <a:r>
              <a:rPr lang="en-US" sz="2400" b="1" smtClean="0"/>
              <a:t>C</a:t>
            </a:r>
            <a:r>
              <a:rPr lang="fa-IR" sz="2400" smtClean="0"/>
              <a:t> از همین رابطه با صفت خاصه </a:t>
            </a:r>
            <a:r>
              <a:rPr lang="en-US" sz="2400" b="1" smtClean="0"/>
              <a:t>B</a:t>
            </a:r>
            <a:r>
              <a:rPr lang="fa-IR" sz="2400" smtClean="0"/>
              <a:t> بستگی داشته باشد یعنی:</a:t>
            </a:r>
          </a:p>
          <a:p>
            <a:pPr algn="r" rtl="1">
              <a:lnSpc>
                <a:spcPct val="150000"/>
              </a:lnSpc>
              <a:buNone/>
            </a:pPr>
            <a:endParaRPr lang="en-US" sz="2400" smtClean="0"/>
          </a:p>
          <a:p>
            <a:pPr algn="r" rtl="1">
              <a:lnSpc>
                <a:spcPct val="150000"/>
              </a:lnSpc>
              <a:buNone/>
            </a:pPr>
            <a:endParaRPr lang="en-US" sz="2400" smtClean="0"/>
          </a:p>
          <a:p>
            <a:pPr algn="r" rtl="1">
              <a:lnSpc>
                <a:spcPct val="150000"/>
              </a:lnSpc>
              <a:buNone/>
            </a:pPr>
            <a:r>
              <a:rPr lang="fa-IR" sz="2400" smtClean="0"/>
              <a:t>و </a:t>
            </a:r>
            <a:r>
              <a:rPr lang="en-US" sz="2400" b="1" smtClean="0"/>
              <a:t>A</a:t>
            </a:r>
            <a:r>
              <a:rPr lang="fa-IR" sz="2400" smtClean="0"/>
              <a:t>با </a:t>
            </a:r>
            <a:r>
              <a:rPr lang="en-US" sz="2400" b="1" smtClean="0"/>
              <a:t>B</a:t>
            </a:r>
            <a:r>
              <a:rPr lang="fa-IR" sz="2400" smtClean="0"/>
              <a:t> وابستگی نداشته باشد می گوئیم </a:t>
            </a:r>
            <a:r>
              <a:rPr lang="en-US" sz="2400" b="1" smtClean="0"/>
              <a:t>C</a:t>
            </a:r>
            <a:r>
              <a:rPr lang="fa-IR" sz="2400" smtClean="0"/>
              <a:t>با </a:t>
            </a:r>
            <a:r>
              <a:rPr lang="en-US" sz="2400" b="1" smtClean="0"/>
              <a:t>A</a:t>
            </a:r>
            <a:r>
              <a:rPr lang="en-US" sz="2400" smtClean="0"/>
              <a:t> </a:t>
            </a:r>
            <a:r>
              <a:rPr lang="fa-IR" sz="2400" smtClean="0"/>
              <a:t>وابستگی با واسطه دارد.</a:t>
            </a:r>
          </a:p>
          <a:p>
            <a:pPr algn="r" rtl="1">
              <a:lnSpc>
                <a:spcPct val="150000"/>
              </a:lnSpc>
              <a:buNone/>
            </a:pPr>
            <a:r>
              <a:rPr lang="fa-IR" sz="2400" smtClean="0"/>
              <a:t>باید توجه داشت وابستگی شکل زیر «وابستگی با واسطه »نیست و باعث بروز آنومالی های فوق نخواهد شد.</a:t>
            </a:r>
          </a:p>
          <a:p>
            <a:pPr algn="r" rtl="1">
              <a:lnSpc>
                <a:spcPct val="150000"/>
              </a:lnSpc>
              <a:buNone/>
            </a:pPr>
            <a:endParaRPr lang="en-US" sz="2400"/>
          </a:p>
        </p:txBody>
      </p:sp>
      <p:sp>
        <p:nvSpPr>
          <p:cNvPr id="4" name="Rectangle 3"/>
          <p:cNvSpPr/>
          <p:nvPr/>
        </p:nvSpPr>
        <p:spPr>
          <a:xfrm>
            <a:off x="914400" y="2514600"/>
            <a:ext cx="1143000" cy="7620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A</a:t>
            </a:r>
            <a:endParaRPr lang="en-US">
              <a:solidFill>
                <a:schemeClr val="tx1"/>
              </a:solidFill>
            </a:endParaRPr>
          </a:p>
        </p:txBody>
      </p:sp>
      <p:sp>
        <p:nvSpPr>
          <p:cNvPr id="7" name="Rectangle 6"/>
          <p:cNvSpPr/>
          <p:nvPr/>
        </p:nvSpPr>
        <p:spPr>
          <a:xfrm>
            <a:off x="5257800" y="2514600"/>
            <a:ext cx="1143000" cy="7620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C</a:t>
            </a:r>
            <a:endParaRPr lang="en-US">
              <a:solidFill>
                <a:schemeClr val="tx1"/>
              </a:solidFill>
            </a:endParaRPr>
          </a:p>
        </p:txBody>
      </p:sp>
      <p:sp>
        <p:nvSpPr>
          <p:cNvPr id="8" name="Rectangle 7"/>
          <p:cNvSpPr/>
          <p:nvPr/>
        </p:nvSpPr>
        <p:spPr>
          <a:xfrm>
            <a:off x="3048000" y="2514600"/>
            <a:ext cx="1143000" cy="7620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B</a:t>
            </a:r>
            <a:endParaRPr lang="en-US">
              <a:solidFill>
                <a:schemeClr val="tx1"/>
              </a:solidFill>
            </a:endParaRPr>
          </a:p>
        </p:txBody>
      </p:sp>
      <p:cxnSp>
        <p:nvCxnSpPr>
          <p:cNvPr id="10" name="متصل کننده پیکان مستقیم 9"/>
          <p:cNvCxnSpPr>
            <a:stCxn id="4" idx="3"/>
            <a:endCxn id="8" idx="1"/>
          </p:cNvCxnSpPr>
          <p:nvPr/>
        </p:nvCxnSpPr>
        <p:spPr>
          <a:xfrm>
            <a:off x="2057400" y="2895600"/>
            <a:ext cx="9906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2" name="متصل کننده پیکان مستقیم 11"/>
          <p:cNvCxnSpPr>
            <a:stCxn id="8" idx="3"/>
            <a:endCxn id="7" idx="1"/>
          </p:cNvCxnSpPr>
          <p:nvPr/>
        </p:nvCxnSpPr>
        <p:spPr>
          <a:xfrm>
            <a:off x="4191000" y="2895600"/>
            <a:ext cx="10668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23" name="نمودار گردش کار: پردازش 22"/>
          <p:cNvSpPr/>
          <p:nvPr/>
        </p:nvSpPr>
        <p:spPr>
          <a:xfrm>
            <a:off x="1524000" y="5410200"/>
            <a:ext cx="1066800" cy="685800"/>
          </a:xfrm>
          <a:prstGeom prst="flowChart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A</a:t>
            </a:r>
            <a:endParaRPr lang="en-US">
              <a:solidFill>
                <a:schemeClr val="tx1"/>
              </a:solidFill>
            </a:endParaRPr>
          </a:p>
        </p:txBody>
      </p:sp>
      <p:sp>
        <p:nvSpPr>
          <p:cNvPr id="24" name="نمودار گردش کار: پردازش 23"/>
          <p:cNvSpPr/>
          <p:nvPr/>
        </p:nvSpPr>
        <p:spPr>
          <a:xfrm>
            <a:off x="5486400" y="5410200"/>
            <a:ext cx="1066800" cy="685800"/>
          </a:xfrm>
          <a:prstGeom prst="flowChart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C</a:t>
            </a:r>
            <a:endParaRPr lang="en-US">
              <a:solidFill>
                <a:schemeClr val="tx1"/>
              </a:solidFill>
            </a:endParaRPr>
          </a:p>
        </p:txBody>
      </p:sp>
      <p:sp>
        <p:nvSpPr>
          <p:cNvPr id="25" name="نمودار گردش کار: پردازش 24"/>
          <p:cNvSpPr/>
          <p:nvPr/>
        </p:nvSpPr>
        <p:spPr>
          <a:xfrm>
            <a:off x="3505200" y="5410200"/>
            <a:ext cx="1066800" cy="685800"/>
          </a:xfrm>
          <a:prstGeom prst="flowChart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B</a:t>
            </a:r>
            <a:endParaRPr lang="en-US">
              <a:solidFill>
                <a:schemeClr val="tx1"/>
              </a:solidFill>
            </a:endParaRPr>
          </a:p>
        </p:txBody>
      </p:sp>
      <p:cxnSp>
        <p:nvCxnSpPr>
          <p:cNvPr id="27" name="متصل کننده پیکان مستقیم 26"/>
          <p:cNvCxnSpPr>
            <a:stCxn id="23" idx="3"/>
            <a:endCxn id="25" idx="1"/>
          </p:cNvCxnSpPr>
          <p:nvPr/>
        </p:nvCxnSpPr>
        <p:spPr>
          <a:xfrm>
            <a:off x="2590800" y="5753100"/>
            <a:ext cx="9144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9" name="متصل کننده پیکان مستقیم 28"/>
          <p:cNvCxnSpPr>
            <a:stCxn id="25" idx="3"/>
            <a:endCxn id="24" idx="1"/>
          </p:cNvCxnSpPr>
          <p:nvPr/>
        </p:nvCxnSpPr>
        <p:spPr>
          <a:xfrm>
            <a:off x="4572000" y="5753100"/>
            <a:ext cx="9144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228600"/>
            <a:ext cx="8229600" cy="6400800"/>
          </a:xfrm>
        </p:spPr>
        <p:txBody>
          <a:bodyPr>
            <a:normAutofit/>
          </a:bodyPr>
          <a:lstStyle/>
          <a:p>
            <a:pPr algn="justLow" rtl="1">
              <a:lnSpc>
                <a:spcPct val="150000"/>
              </a:lnSpc>
              <a:buNone/>
            </a:pPr>
            <a:r>
              <a:rPr lang="fa-IR" sz="2400" smtClean="0"/>
              <a:t>چرا که وجود ارتباط                         معنایش این است که </a:t>
            </a:r>
            <a:r>
              <a:rPr lang="en-US" sz="2400" b="1" smtClean="0"/>
              <a:t>A</a:t>
            </a:r>
            <a:r>
              <a:rPr lang="fa-IR" sz="2400" smtClean="0"/>
              <a:t>و</a:t>
            </a:r>
            <a:r>
              <a:rPr lang="en-US" sz="2400" b="1" smtClean="0"/>
              <a:t>B</a:t>
            </a:r>
            <a:r>
              <a:rPr lang="fa-IR" sz="2400" smtClean="0"/>
              <a:t>هر دو یکتائی مقدار دارند و در نتیجه هر صفت خاصه دیگر،مثل </a:t>
            </a:r>
            <a:r>
              <a:rPr lang="en-US" sz="2400" b="1" smtClean="0"/>
              <a:t>C</a:t>
            </a:r>
            <a:r>
              <a:rPr lang="fa-IR" sz="2400" smtClean="0"/>
              <a:t>هم با </a:t>
            </a:r>
            <a:r>
              <a:rPr lang="en-US" sz="2400" b="1" smtClean="0"/>
              <a:t>A</a:t>
            </a:r>
            <a:r>
              <a:rPr lang="fa-IR" sz="2400" smtClean="0"/>
              <a:t>وابستگی خواهد داشت و هم با </a:t>
            </a:r>
            <a:r>
              <a:rPr lang="en-US" sz="2400" b="1" smtClean="0"/>
              <a:t>B</a:t>
            </a:r>
            <a:r>
              <a:rPr lang="fa-IR" sz="2400" smtClean="0"/>
              <a:t>.</a:t>
            </a:r>
          </a:p>
          <a:p>
            <a:pPr algn="justLow" rtl="1">
              <a:lnSpc>
                <a:spcPct val="150000"/>
              </a:lnSpc>
              <a:buNone/>
            </a:pPr>
            <a:r>
              <a:rPr lang="fa-IR" sz="2400" smtClean="0"/>
              <a:t>نکته:هر رابطه ای که در صورت اول نرمال باشد را همیشه می توان به تعدادی رابطه </a:t>
            </a:r>
            <a:r>
              <a:rPr lang="en-US" sz="2400" b="1" smtClean="0"/>
              <a:t>NF</a:t>
            </a:r>
            <a:r>
              <a:rPr lang="fa-IR" sz="2400" b="1" smtClean="0"/>
              <a:t>2</a:t>
            </a:r>
            <a:r>
              <a:rPr lang="fa-IR" sz="2400" smtClean="0"/>
              <a:t> تبدیل کرد.در تبدیل رابط </a:t>
            </a:r>
            <a:r>
              <a:rPr lang="en-US" sz="2400" b="1" smtClean="0"/>
              <a:t>NF</a:t>
            </a:r>
            <a:r>
              <a:rPr lang="fa-IR" sz="2400" b="1" smtClean="0"/>
              <a:t>1</a:t>
            </a:r>
            <a:r>
              <a:rPr lang="fa-IR" sz="2400" smtClean="0"/>
              <a:t>به </a:t>
            </a:r>
            <a:r>
              <a:rPr lang="en-US" sz="2400" b="1" smtClean="0"/>
              <a:t>NF</a:t>
            </a:r>
            <a:r>
              <a:rPr lang="fa-IR" sz="2400" b="1" smtClean="0"/>
              <a:t>2</a:t>
            </a:r>
            <a:r>
              <a:rPr lang="fa-IR" sz="2400" smtClean="0"/>
              <a:t>در واقع باید چنان عمل کرد که وابستگی های تابعی غیر کامل موجود در رابطه </a:t>
            </a:r>
            <a:r>
              <a:rPr lang="en-US" sz="2400" b="1" smtClean="0"/>
              <a:t>NF</a:t>
            </a:r>
            <a:r>
              <a:rPr lang="fa-IR" sz="2400" b="1" smtClean="0"/>
              <a:t>1</a:t>
            </a:r>
            <a:r>
              <a:rPr lang="fa-IR" sz="2400" smtClean="0"/>
              <a:t> از میان بروند برای این منظور با انجام پرتوهای مناسب روی </a:t>
            </a:r>
            <a:r>
              <a:rPr lang="en-US" sz="2400" b="1" smtClean="0"/>
              <a:t>NF</a:t>
            </a:r>
            <a:r>
              <a:rPr lang="fa-IR" sz="2400" b="1" smtClean="0"/>
              <a:t>1</a:t>
            </a:r>
            <a:r>
              <a:rPr lang="fa-IR" sz="2400" smtClean="0"/>
              <a:t>آنرا به </a:t>
            </a:r>
            <a:r>
              <a:rPr lang="en-US" sz="2400" b="1" smtClean="0"/>
              <a:t>NF</a:t>
            </a:r>
            <a:r>
              <a:rPr lang="fa-IR" sz="2400" b="1" smtClean="0"/>
              <a:t>2</a:t>
            </a:r>
            <a:r>
              <a:rPr lang="fa-IR" sz="2400" smtClean="0"/>
              <a:t> تبدیل می کنیم.</a:t>
            </a:r>
          </a:p>
          <a:p>
            <a:pPr algn="justLow" rtl="1">
              <a:lnSpc>
                <a:spcPct val="150000"/>
              </a:lnSpc>
              <a:buNone/>
            </a:pPr>
            <a:r>
              <a:rPr lang="fa-IR" sz="2400" smtClean="0"/>
              <a:t>نکته:در تجزیه </a:t>
            </a:r>
            <a:r>
              <a:rPr lang="en-US" sz="2400" b="1" smtClean="0"/>
              <a:t>NF</a:t>
            </a:r>
            <a:r>
              <a:rPr lang="fa-IR" sz="2400" b="1" smtClean="0"/>
              <a:t>1</a:t>
            </a:r>
            <a:r>
              <a:rPr lang="fa-IR" sz="2400" smtClean="0"/>
              <a:t>به منظور رسیدن به رابطه ای </a:t>
            </a:r>
            <a:r>
              <a:rPr lang="en-US" sz="2400" b="1" smtClean="0"/>
              <a:t>NF</a:t>
            </a:r>
            <a:r>
              <a:rPr lang="fa-IR" sz="2400" b="1" smtClean="0"/>
              <a:t>2</a:t>
            </a:r>
            <a:r>
              <a:rPr lang="fa-IR" sz="2400" smtClean="0"/>
              <a:t>هیچ اطلاعی از دست نمی رود زیرا با پیوند مجدد ومناسب رابطه های </a:t>
            </a:r>
            <a:r>
              <a:rPr lang="en-US" sz="2400" b="1" smtClean="0"/>
              <a:t>NF</a:t>
            </a:r>
            <a:r>
              <a:rPr lang="fa-IR" sz="2400" b="1" smtClean="0"/>
              <a:t>2</a:t>
            </a:r>
            <a:r>
              <a:rPr lang="fa-IR" sz="2400" smtClean="0"/>
              <a:t>می</a:t>
            </a:r>
            <a:r>
              <a:rPr lang="fa-IR" sz="2400" b="1" smtClean="0"/>
              <a:t> </a:t>
            </a:r>
            <a:r>
              <a:rPr lang="fa-IR" sz="2400" smtClean="0"/>
              <a:t>توان به رابطه اولی رسید</a:t>
            </a:r>
            <a:endParaRPr lang="en-US" sz="2400"/>
          </a:p>
        </p:txBody>
      </p:sp>
      <p:sp>
        <p:nvSpPr>
          <p:cNvPr id="4" name="Rectangle 3"/>
          <p:cNvSpPr/>
          <p:nvPr/>
        </p:nvSpPr>
        <p:spPr>
          <a:xfrm>
            <a:off x="5410200" y="381000"/>
            <a:ext cx="6096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B</a:t>
            </a:r>
            <a:endParaRPr lang="en-US">
              <a:solidFill>
                <a:schemeClr val="tx1"/>
              </a:solidFill>
            </a:endParaRPr>
          </a:p>
        </p:txBody>
      </p:sp>
      <p:sp>
        <p:nvSpPr>
          <p:cNvPr id="5" name="Rectangle 4"/>
          <p:cNvSpPr/>
          <p:nvPr/>
        </p:nvSpPr>
        <p:spPr>
          <a:xfrm>
            <a:off x="4191000" y="381000"/>
            <a:ext cx="6096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A</a:t>
            </a:r>
            <a:endParaRPr lang="en-US">
              <a:solidFill>
                <a:schemeClr val="tx1"/>
              </a:solidFill>
            </a:endParaRPr>
          </a:p>
        </p:txBody>
      </p:sp>
      <p:cxnSp>
        <p:nvCxnSpPr>
          <p:cNvPr id="9" name="متصل کننده پیکان مستقیم 8"/>
          <p:cNvCxnSpPr/>
          <p:nvPr/>
        </p:nvCxnSpPr>
        <p:spPr>
          <a:xfrm>
            <a:off x="4876800" y="381000"/>
            <a:ext cx="5334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1" name="متصل کننده پیکان مستقیم 10"/>
          <p:cNvCxnSpPr/>
          <p:nvPr/>
        </p:nvCxnSpPr>
        <p:spPr>
          <a:xfrm rot="10800000">
            <a:off x="4876800" y="762000"/>
            <a:ext cx="5334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228600"/>
            <a:ext cx="8229600" cy="6400800"/>
          </a:xfrm>
        </p:spPr>
        <p:txBody>
          <a:bodyPr>
            <a:normAutofit fontScale="85000" lnSpcReduction="10000"/>
          </a:bodyPr>
          <a:lstStyle/>
          <a:p>
            <a:pPr algn="just" rtl="1">
              <a:lnSpc>
                <a:spcPct val="160000"/>
              </a:lnSpc>
              <a:buNone/>
            </a:pPr>
            <a:r>
              <a:rPr lang="fa-IR" sz="3300" b="1" u="sng" smtClean="0"/>
              <a:t>فرم </a:t>
            </a:r>
            <a:r>
              <a:rPr lang="en-US" sz="3300" b="1" u="sng" smtClean="0"/>
              <a:t>NF</a:t>
            </a:r>
            <a:r>
              <a:rPr lang="fa-IR" sz="3300" b="1" u="sng" smtClean="0"/>
              <a:t>3</a:t>
            </a:r>
          </a:p>
          <a:p>
            <a:pPr algn="justLow" rtl="1">
              <a:lnSpc>
                <a:spcPct val="160000"/>
              </a:lnSpc>
              <a:buNone/>
            </a:pPr>
            <a:r>
              <a:rPr lang="fa-IR" sz="2600" smtClean="0"/>
              <a:t>رابطه </a:t>
            </a:r>
            <a:r>
              <a:rPr lang="en-US" sz="2600" b="1" smtClean="0"/>
              <a:t>R</a:t>
            </a:r>
            <a:r>
              <a:rPr lang="fa-IR" sz="2600" smtClean="0"/>
              <a:t> درسطح </a:t>
            </a:r>
            <a:r>
              <a:rPr lang="en-US" sz="2600" b="1" smtClean="0"/>
              <a:t>NF</a:t>
            </a:r>
            <a:r>
              <a:rPr lang="fa-IR" sz="2600" b="1" smtClean="0"/>
              <a:t>3ا</a:t>
            </a:r>
            <a:r>
              <a:rPr lang="fa-IR" sz="2600" smtClean="0"/>
              <a:t>ست اگروفقط اگرصفات خاصه غیرکلید(درصورت وجود:الف)متقابلا به یکدیگر ناوابسته باشند.</a:t>
            </a:r>
          </a:p>
          <a:p>
            <a:pPr algn="justLow" rtl="1">
              <a:lnSpc>
                <a:spcPct val="160000"/>
              </a:lnSpc>
              <a:buNone/>
            </a:pPr>
            <a:r>
              <a:rPr lang="fa-IR" sz="2600" smtClean="0"/>
              <a:t>ب)با کلید اصلی رابطه </a:t>
            </a:r>
            <a:r>
              <a:rPr lang="en-US" sz="2600" b="1" smtClean="0"/>
              <a:t>R</a:t>
            </a:r>
            <a:r>
              <a:rPr lang="fa-IR" sz="2600" smtClean="0"/>
              <a:t>وابستگی تابعی کامل داشته باشند.</a:t>
            </a:r>
          </a:p>
          <a:p>
            <a:pPr algn="justLow" rtl="1">
              <a:lnSpc>
                <a:spcPct val="160000"/>
              </a:lnSpc>
              <a:buNone/>
            </a:pPr>
            <a:r>
              <a:rPr lang="fa-IR" sz="2600" smtClean="0"/>
              <a:t>منظور از«صفت خاصه غیر کلیدی»بعنی صفت خاصه ای که جزئی از کلید اصلی رابطه نباشند.</a:t>
            </a:r>
          </a:p>
          <a:p>
            <a:pPr algn="justLow" rtl="1">
              <a:lnSpc>
                <a:spcPct val="160000"/>
              </a:lnSpc>
              <a:buNone/>
            </a:pPr>
            <a:r>
              <a:rPr lang="fa-IR" sz="2600" smtClean="0"/>
              <a:t>مثال 4:رابطه (</a:t>
            </a:r>
            <a:r>
              <a:rPr lang="en-US" sz="2600" b="1" smtClean="0"/>
              <a:t>P#,Pname,color,Weight,city</a:t>
            </a:r>
            <a:r>
              <a:rPr lang="fa-IR" sz="2600" b="1" smtClean="0"/>
              <a:t>)</a:t>
            </a:r>
            <a:r>
              <a:rPr lang="en-US" sz="2600" b="1" smtClean="0"/>
              <a:t>P</a:t>
            </a:r>
            <a:r>
              <a:rPr lang="fa-IR" sz="2600" smtClean="0"/>
              <a:t>رابطه ای در سطح </a:t>
            </a:r>
            <a:r>
              <a:rPr lang="en-US" sz="2600" b="1" smtClean="0"/>
              <a:t>NF</a:t>
            </a:r>
            <a:r>
              <a:rPr lang="fa-IR" sz="2600" b="1" smtClean="0"/>
              <a:t>3</a:t>
            </a:r>
            <a:r>
              <a:rPr lang="fa-IR" sz="2600" smtClean="0"/>
              <a:t>است زیرا همه صفات با کلیداصلی رابطه (یعنی </a:t>
            </a:r>
            <a:r>
              <a:rPr lang="en-US" sz="2600" b="1" smtClean="0"/>
              <a:t>P#</a:t>
            </a:r>
            <a:r>
              <a:rPr lang="fa-IR" sz="2600" smtClean="0"/>
              <a:t>)وابستگی تابعی کامل دارند و همه صفات غیر کلید </a:t>
            </a:r>
            <a:r>
              <a:rPr lang="en-US" sz="2600" b="1" smtClean="0"/>
              <a:t>City,Weight,Color,Pname</a:t>
            </a:r>
            <a:r>
              <a:rPr lang="fa-IR" sz="2600" smtClean="0"/>
              <a:t> ناوابسته به یکدیگرند.ولی جدول </a:t>
            </a:r>
            <a:r>
              <a:rPr lang="en-US" sz="2600" b="1" smtClean="0"/>
              <a:t>second</a:t>
            </a:r>
            <a:r>
              <a:rPr lang="fa-IR" sz="2600" smtClean="0"/>
              <a:t>در مثال 3در سطح </a:t>
            </a:r>
            <a:r>
              <a:rPr lang="en-US" sz="2600" b="1" smtClean="0"/>
              <a:t>NF</a:t>
            </a:r>
            <a:r>
              <a:rPr lang="fa-IR" sz="2600" b="1" smtClean="0"/>
              <a:t>3</a:t>
            </a:r>
            <a:r>
              <a:rPr lang="fa-IR" sz="2600" smtClean="0"/>
              <a:t> نیست(فقط در سطح </a:t>
            </a:r>
            <a:r>
              <a:rPr lang="en-US" sz="2600" b="1" smtClean="0"/>
              <a:t>NF</a:t>
            </a:r>
            <a:r>
              <a:rPr lang="fa-IR" sz="2600" b="1" smtClean="0"/>
              <a:t>2ا</a:t>
            </a:r>
            <a:r>
              <a:rPr lang="fa-IR" sz="2600" smtClean="0"/>
              <a:t>ست)چرا که کلید فیلد غیر کلید </a:t>
            </a:r>
            <a:r>
              <a:rPr lang="en-US" sz="2600" b="1" smtClean="0"/>
              <a:t>status</a:t>
            </a:r>
            <a:r>
              <a:rPr lang="fa-IR" sz="2600" smtClean="0"/>
              <a:t>وابسته به فیلد کلید </a:t>
            </a:r>
            <a:r>
              <a:rPr lang="en-US" sz="2600" b="1" smtClean="0"/>
              <a:t>city</a:t>
            </a:r>
            <a:r>
              <a:rPr lang="fa-IR" sz="2600" smtClean="0"/>
              <a:t>می باشد</a:t>
            </a:r>
            <a:endParaRPr lang="en-US" sz="2600"/>
          </a:p>
        </p:txBody>
      </p:sp>
    </p:spTree>
  </p:cSld>
  <p:clrMapOvr>
    <a:masterClrMapping/>
  </p:clrMapOvr>
  <p:transition spd="slow">
    <p:newsflash/>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381000"/>
            <a:ext cx="8229600" cy="6096000"/>
          </a:xfrm>
        </p:spPr>
        <p:txBody>
          <a:bodyPr>
            <a:normAutofit/>
          </a:bodyPr>
          <a:lstStyle/>
          <a:p>
            <a:pPr algn="justLow" rtl="1">
              <a:lnSpc>
                <a:spcPct val="150000"/>
              </a:lnSpc>
              <a:buNone/>
            </a:pPr>
            <a:r>
              <a:rPr lang="fa-IR" sz="2400" smtClean="0"/>
              <a:t>این موضوع ایجاد آنومالیهائی می کرد که می بایست با تجربه جدول </a:t>
            </a:r>
            <a:r>
              <a:rPr lang="en-US" sz="2400" b="1" smtClean="0"/>
              <a:t>second</a:t>
            </a:r>
            <a:r>
              <a:rPr lang="fa-IR" sz="2400" smtClean="0"/>
              <a:t>و تبدیل آن به جداول</a:t>
            </a:r>
            <a:r>
              <a:rPr lang="en-US" sz="2400" b="1" smtClean="0"/>
              <a:t>NF</a:t>
            </a:r>
            <a:r>
              <a:rPr lang="fa-IR" sz="2400" b="1" smtClean="0"/>
              <a:t>3</a:t>
            </a:r>
            <a:r>
              <a:rPr lang="fa-IR" sz="2400" smtClean="0"/>
              <a:t> برطرف گردد.</a:t>
            </a:r>
          </a:p>
          <a:p>
            <a:pPr algn="justLow" rtl="1">
              <a:lnSpc>
                <a:spcPct val="150000"/>
              </a:lnSpc>
              <a:buNone/>
            </a:pPr>
            <a:r>
              <a:rPr lang="fa-IR" sz="2400" smtClean="0"/>
              <a:t>رابطه </a:t>
            </a:r>
            <a:r>
              <a:rPr lang="en-US" sz="2400" b="1" smtClean="0"/>
              <a:t>NF</a:t>
            </a:r>
            <a:r>
              <a:rPr lang="fa-IR" sz="2400" b="1" smtClean="0"/>
              <a:t>3</a:t>
            </a:r>
            <a:r>
              <a:rPr lang="fa-IR" sz="2400" smtClean="0"/>
              <a:t> را میتوان به صورت زیر نیز تعریف کرد:رابطه </a:t>
            </a:r>
            <a:r>
              <a:rPr lang="en-US" sz="2400" b="1" smtClean="0"/>
              <a:t>R</a:t>
            </a:r>
            <a:r>
              <a:rPr lang="fa-IR" sz="2400" smtClean="0"/>
              <a:t>در صورت سوم اگر و فقط اگر </a:t>
            </a:r>
            <a:r>
              <a:rPr lang="en-US" sz="2400" b="1" smtClean="0"/>
              <a:t>NF</a:t>
            </a:r>
            <a:r>
              <a:rPr lang="fa-IR" sz="2400" b="1" smtClean="0"/>
              <a:t>2</a:t>
            </a:r>
            <a:r>
              <a:rPr lang="fa-IR" sz="2400" smtClean="0"/>
              <a:t> بوده و هر صفت خاصه غیر کلیدی بطورمستقیم (بی واسطه)با کلید اصلی وابستگی داشته باشد.</a:t>
            </a:r>
          </a:p>
          <a:p>
            <a:pPr algn="justLow" rtl="1">
              <a:lnSpc>
                <a:spcPct val="150000"/>
              </a:lnSpc>
              <a:buNone/>
            </a:pPr>
            <a:r>
              <a:rPr lang="fa-IR" sz="2400" smtClean="0"/>
              <a:t>مثال 5:جدول</a:t>
            </a:r>
            <a:r>
              <a:rPr lang="en-US" sz="2400" b="1" smtClean="0"/>
              <a:t>Second </a:t>
            </a:r>
            <a:r>
              <a:rPr lang="fa-IR" sz="2400" smtClean="0"/>
              <a:t>را به دو جدول </a:t>
            </a:r>
            <a:r>
              <a:rPr lang="en-US" sz="2400" b="1" smtClean="0"/>
              <a:t>NF</a:t>
            </a:r>
            <a:r>
              <a:rPr lang="fa-IR" sz="2400" b="1" smtClean="0"/>
              <a:t>3 </a:t>
            </a:r>
            <a:r>
              <a:rPr lang="fa-IR" sz="2400" smtClean="0"/>
              <a:t>تجزیه کنید یک تجزیه رابطه </a:t>
            </a:r>
            <a:r>
              <a:rPr lang="fa-IR" sz="2400" b="1" smtClean="0"/>
              <a:t>(</a:t>
            </a:r>
            <a:r>
              <a:rPr lang="en-US" sz="2400" b="1" smtClean="0"/>
              <a:t>S#,city,status</a:t>
            </a:r>
            <a:r>
              <a:rPr lang="fa-IR" sz="2400" b="1" smtClean="0"/>
              <a:t>)</a:t>
            </a:r>
            <a:r>
              <a:rPr lang="en-US" sz="2400" b="1" smtClean="0"/>
              <a:t>second</a:t>
            </a:r>
            <a:r>
              <a:rPr lang="fa-IR" sz="2400" smtClean="0"/>
              <a:t>با نمودار وابستگی روبرو به صورت زیر است:</a:t>
            </a:r>
            <a:endParaRPr lang="en-US" sz="2400" smtClean="0"/>
          </a:p>
          <a:p>
            <a:pPr algn="just" rtl="1">
              <a:lnSpc>
                <a:spcPct val="150000"/>
              </a:lnSpc>
              <a:buNone/>
            </a:pPr>
            <a:endParaRPr lang="en-US" sz="1600" smtClean="0"/>
          </a:p>
          <a:p>
            <a:pPr algn="just" rtl="1">
              <a:lnSpc>
                <a:spcPct val="150000"/>
              </a:lnSpc>
              <a:buNone/>
            </a:pPr>
            <a:r>
              <a:rPr lang="en-US" sz="1800" b="1" smtClean="0"/>
              <a:t>Second  ⇒  SC(</a:t>
            </a:r>
            <a:r>
              <a:rPr lang="en-US" sz="1800" b="1" u="sng" smtClean="0"/>
              <a:t>S#,</a:t>
            </a:r>
            <a:r>
              <a:rPr lang="en-US" sz="1800" b="1" smtClean="0"/>
              <a:t>City),CS(</a:t>
            </a:r>
            <a:r>
              <a:rPr lang="en-US" sz="1800" b="1" u="sng" smtClean="0"/>
              <a:t>City</a:t>
            </a:r>
            <a:r>
              <a:rPr lang="en-US" sz="1800" b="1" smtClean="0"/>
              <a:t>,Status</a:t>
            </a:r>
            <a:r>
              <a:rPr lang="en-US" sz="1600" smtClean="0"/>
              <a:t>)</a:t>
            </a:r>
            <a:endParaRPr lang="en-US" sz="1600"/>
          </a:p>
        </p:txBody>
      </p:sp>
      <p:sp>
        <p:nvSpPr>
          <p:cNvPr id="4" name="Rectangle 3"/>
          <p:cNvSpPr/>
          <p:nvPr/>
        </p:nvSpPr>
        <p:spPr>
          <a:xfrm>
            <a:off x="1752600" y="4648200"/>
            <a:ext cx="10668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a:t>
            </a:r>
            <a:endParaRPr lang="en-US">
              <a:solidFill>
                <a:schemeClr val="tx1"/>
              </a:solidFill>
            </a:endParaRPr>
          </a:p>
        </p:txBody>
      </p:sp>
      <p:sp>
        <p:nvSpPr>
          <p:cNvPr id="5" name="Rectangle 4"/>
          <p:cNvSpPr/>
          <p:nvPr/>
        </p:nvSpPr>
        <p:spPr>
          <a:xfrm>
            <a:off x="3581400" y="5791200"/>
            <a:ext cx="10668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city</a:t>
            </a:r>
            <a:endParaRPr lang="en-US">
              <a:solidFill>
                <a:schemeClr val="tx1"/>
              </a:solidFill>
            </a:endParaRPr>
          </a:p>
        </p:txBody>
      </p:sp>
      <p:sp>
        <p:nvSpPr>
          <p:cNvPr id="6" name="Rectangle 5"/>
          <p:cNvSpPr/>
          <p:nvPr/>
        </p:nvSpPr>
        <p:spPr>
          <a:xfrm>
            <a:off x="3581400" y="4648200"/>
            <a:ext cx="10668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status</a:t>
            </a:r>
            <a:endParaRPr lang="en-US">
              <a:solidFill>
                <a:schemeClr val="tx1"/>
              </a:solidFill>
            </a:endParaRPr>
          </a:p>
        </p:txBody>
      </p:sp>
      <p:cxnSp>
        <p:nvCxnSpPr>
          <p:cNvPr id="8" name="متصل کننده پیکان مستقیم 7"/>
          <p:cNvCxnSpPr>
            <a:stCxn id="4" idx="3"/>
            <a:endCxn id="6" idx="1"/>
          </p:cNvCxnSpPr>
          <p:nvPr/>
        </p:nvCxnSpPr>
        <p:spPr>
          <a:xfrm>
            <a:off x="2819400" y="4914900"/>
            <a:ext cx="7620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0" name="متصل کننده پیکان مستقیم 9"/>
          <p:cNvCxnSpPr>
            <a:stCxn id="4" idx="3"/>
            <a:endCxn id="5" idx="1"/>
          </p:cNvCxnSpPr>
          <p:nvPr/>
        </p:nvCxnSpPr>
        <p:spPr>
          <a:xfrm>
            <a:off x="2819400" y="4914900"/>
            <a:ext cx="762000" cy="11430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2" name="متصل کننده پیکان مستقیم 11"/>
          <p:cNvCxnSpPr>
            <a:stCxn id="5" idx="0"/>
            <a:endCxn id="6" idx="2"/>
          </p:cNvCxnSpPr>
          <p:nvPr/>
        </p:nvCxnSpPr>
        <p:spPr>
          <a:xfrm rot="5400000" flipH="1" flipV="1">
            <a:off x="3810000" y="5486400"/>
            <a:ext cx="6096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6172200"/>
          </a:xfrm>
        </p:spPr>
        <p:txBody>
          <a:bodyPr>
            <a:normAutofit/>
          </a:bodyPr>
          <a:lstStyle/>
          <a:p>
            <a:pPr algn="r" rtl="1">
              <a:buNone/>
            </a:pPr>
            <a:r>
              <a:rPr lang="fa-IR" sz="2400" smtClean="0"/>
              <a:t>بسط دو رابطه اخیر به صورت زیر خواهد شد:</a:t>
            </a:r>
          </a:p>
          <a:p>
            <a:pPr algn="r" rtl="1">
              <a:buNone/>
            </a:pPr>
            <a:endParaRPr lang="en-US" sz="2400"/>
          </a:p>
        </p:txBody>
      </p:sp>
      <p:graphicFrame>
        <p:nvGraphicFramePr>
          <p:cNvPr id="4" name="جدول 3"/>
          <p:cNvGraphicFramePr>
            <a:graphicFrameLocks noGrp="1"/>
          </p:cNvGraphicFramePr>
          <p:nvPr/>
        </p:nvGraphicFramePr>
        <p:xfrm>
          <a:off x="1371600" y="1676400"/>
          <a:ext cx="2209800" cy="2743200"/>
        </p:xfrm>
        <a:graphic>
          <a:graphicData uri="http://schemas.openxmlformats.org/drawingml/2006/table">
            <a:tbl>
              <a:tblPr firstRow="1" bandRow="1">
                <a:tableStyleId>{F5AB1C69-6EDB-4FF4-983F-18BD219EF322}</a:tableStyleId>
              </a:tblPr>
              <a:tblGrid>
                <a:gridCol w="1104900"/>
                <a:gridCol w="1104900"/>
              </a:tblGrid>
              <a:tr h="457200">
                <a:tc>
                  <a:txBody>
                    <a:bodyPr/>
                    <a:lstStyle/>
                    <a:p>
                      <a:pPr algn="ctr" rtl="1"/>
                      <a:r>
                        <a:rPr lang="en-US" smtClean="0"/>
                        <a:t>S#</a:t>
                      </a:r>
                      <a:endParaRPr lang="en-US" b="0"/>
                    </a:p>
                  </a:txBody>
                  <a:tcPr/>
                </a:tc>
                <a:tc>
                  <a:txBody>
                    <a:bodyPr/>
                    <a:lstStyle/>
                    <a:p>
                      <a:pPr algn="ctr" rtl="1"/>
                      <a:r>
                        <a:rPr lang="en-US" smtClean="0"/>
                        <a:t>City</a:t>
                      </a:r>
                      <a:endParaRPr lang="en-US" b="0"/>
                    </a:p>
                  </a:txBody>
                  <a:tcPr/>
                </a:tc>
              </a:tr>
              <a:tr h="457200">
                <a:tc>
                  <a:txBody>
                    <a:bodyPr/>
                    <a:lstStyle/>
                    <a:p>
                      <a:pPr algn="ctr" rtl="1"/>
                      <a:r>
                        <a:rPr lang="en-US" smtClean="0"/>
                        <a:t>S1</a:t>
                      </a:r>
                      <a:endParaRPr lang="en-US"/>
                    </a:p>
                  </a:txBody>
                  <a:tcPr/>
                </a:tc>
                <a:tc>
                  <a:txBody>
                    <a:bodyPr/>
                    <a:lstStyle/>
                    <a:p>
                      <a:pPr algn="ctr" rtl="1"/>
                      <a:r>
                        <a:rPr lang="en-US" smtClean="0"/>
                        <a:t>C2</a:t>
                      </a:r>
                      <a:endParaRPr lang="en-US"/>
                    </a:p>
                  </a:txBody>
                  <a:tcPr/>
                </a:tc>
              </a:tr>
              <a:tr h="457200">
                <a:tc>
                  <a:txBody>
                    <a:bodyPr/>
                    <a:lstStyle/>
                    <a:p>
                      <a:pPr algn="ctr" rtl="1"/>
                      <a:r>
                        <a:rPr lang="en-US" smtClean="0"/>
                        <a:t>S2</a:t>
                      </a:r>
                      <a:endParaRPr lang="en-US"/>
                    </a:p>
                  </a:txBody>
                  <a:tcPr/>
                </a:tc>
                <a:tc>
                  <a:txBody>
                    <a:bodyPr/>
                    <a:lstStyle/>
                    <a:p>
                      <a:pPr algn="ctr" rtl="1"/>
                      <a:r>
                        <a:rPr lang="en-US" smtClean="0"/>
                        <a:t>C3</a:t>
                      </a:r>
                      <a:endParaRPr lang="en-US"/>
                    </a:p>
                  </a:txBody>
                  <a:tcPr/>
                </a:tc>
              </a:tr>
              <a:tr h="457200">
                <a:tc>
                  <a:txBody>
                    <a:bodyPr/>
                    <a:lstStyle/>
                    <a:p>
                      <a:pPr algn="ctr" rtl="1"/>
                      <a:r>
                        <a:rPr lang="en-US" smtClean="0"/>
                        <a:t>S3</a:t>
                      </a:r>
                      <a:endParaRPr lang="en-US"/>
                    </a:p>
                  </a:txBody>
                  <a:tcPr/>
                </a:tc>
                <a:tc>
                  <a:txBody>
                    <a:bodyPr/>
                    <a:lstStyle/>
                    <a:p>
                      <a:pPr algn="ctr" rtl="1"/>
                      <a:r>
                        <a:rPr lang="en-US" smtClean="0"/>
                        <a:t>C3</a:t>
                      </a:r>
                      <a:endParaRPr lang="en-US"/>
                    </a:p>
                  </a:txBody>
                  <a:tcPr/>
                </a:tc>
              </a:tr>
              <a:tr h="457200">
                <a:tc>
                  <a:txBody>
                    <a:bodyPr/>
                    <a:lstStyle/>
                    <a:p>
                      <a:pPr algn="ctr" rtl="1"/>
                      <a:r>
                        <a:rPr lang="en-US" smtClean="0"/>
                        <a:t>S4</a:t>
                      </a:r>
                      <a:endParaRPr lang="en-US"/>
                    </a:p>
                  </a:txBody>
                  <a:tcPr/>
                </a:tc>
                <a:tc>
                  <a:txBody>
                    <a:bodyPr/>
                    <a:lstStyle/>
                    <a:p>
                      <a:pPr algn="ctr" rtl="1"/>
                      <a:r>
                        <a:rPr lang="en-US" smtClean="0"/>
                        <a:t>C2</a:t>
                      </a:r>
                      <a:endParaRPr lang="en-US"/>
                    </a:p>
                  </a:txBody>
                  <a:tcPr/>
                </a:tc>
              </a:tr>
              <a:tr h="457200">
                <a:tc>
                  <a:txBody>
                    <a:bodyPr/>
                    <a:lstStyle/>
                    <a:p>
                      <a:pPr algn="ctr" rtl="1"/>
                      <a:r>
                        <a:rPr lang="en-US" smtClean="0"/>
                        <a:t>S5</a:t>
                      </a:r>
                      <a:endParaRPr lang="en-US"/>
                    </a:p>
                  </a:txBody>
                  <a:tcPr/>
                </a:tc>
                <a:tc>
                  <a:txBody>
                    <a:bodyPr/>
                    <a:lstStyle/>
                    <a:p>
                      <a:pPr algn="ctr" rtl="1"/>
                      <a:r>
                        <a:rPr lang="en-US" smtClean="0"/>
                        <a:t>C1</a:t>
                      </a:r>
                      <a:endParaRPr lang="en-US"/>
                    </a:p>
                  </a:txBody>
                  <a:tcPr/>
                </a:tc>
              </a:tr>
            </a:tbl>
          </a:graphicData>
        </a:graphic>
      </p:graphicFrame>
      <p:graphicFrame>
        <p:nvGraphicFramePr>
          <p:cNvPr id="5" name="جدول 4"/>
          <p:cNvGraphicFramePr>
            <a:graphicFrameLocks noGrp="1"/>
          </p:cNvGraphicFramePr>
          <p:nvPr/>
        </p:nvGraphicFramePr>
        <p:xfrm>
          <a:off x="5638800" y="1676400"/>
          <a:ext cx="1981200" cy="2235200"/>
        </p:xfrm>
        <a:graphic>
          <a:graphicData uri="http://schemas.openxmlformats.org/drawingml/2006/table">
            <a:tbl>
              <a:tblPr firstRow="1" bandRow="1">
                <a:tableStyleId>{F5AB1C69-6EDB-4FF4-983F-18BD219EF322}</a:tableStyleId>
              </a:tblPr>
              <a:tblGrid>
                <a:gridCol w="990600"/>
                <a:gridCol w="990600"/>
              </a:tblGrid>
              <a:tr h="558800">
                <a:tc>
                  <a:txBody>
                    <a:bodyPr/>
                    <a:lstStyle/>
                    <a:p>
                      <a:pPr algn="ctr" rtl="1"/>
                      <a:r>
                        <a:rPr lang="en-US" smtClean="0"/>
                        <a:t>City</a:t>
                      </a:r>
                      <a:endParaRPr lang="en-US" b="0"/>
                    </a:p>
                  </a:txBody>
                  <a:tcPr/>
                </a:tc>
                <a:tc>
                  <a:txBody>
                    <a:bodyPr/>
                    <a:lstStyle/>
                    <a:p>
                      <a:pPr algn="ctr" rtl="1"/>
                      <a:r>
                        <a:rPr lang="en-US" smtClean="0"/>
                        <a:t>Status</a:t>
                      </a:r>
                      <a:endParaRPr lang="en-US" b="0"/>
                    </a:p>
                  </a:txBody>
                  <a:tcPr/>
                </a:tc>
              </a:tr>
              <a:tr h="558800">
                <a:tc>
                  <a:txBody>
                    <a:bodyPr/>
                    <a:lstStyle/>
                    <a:p>
                      <a:pPr algn="ctr" rtl="1"/>
                      <a:r>
                        <a:rPr lang="en-US" smtClean="0"/>
                        <a:t>C1</a:t>
                      </a:r>
                      <a:endParaRPr lang="en-US" b="0"/>
                    </a:p>
                  </a:txBody>
                  <a:tcPr/>
                </a:tc>
                <a:tc>
                  <a:txBody>
                    <a:bodyPr/>
                    <a:lstStyle/>
                    <a:p>
                      <a:pPr algn="ctr" rtl="1"/>
                      <a:r>
                        <a:rPr lang="en-US" smtClean="0"/>
                        <a:t>30</a:t>
                      </a:r>
                      <a:endParaRPr lang="en-US" b="0"/>
                    </a:p>
                  </a:txBody>
                  <a:tcPr/>
                </a:tc>
              </a:tr>
              <a:tr h="558800">
                <a:tc>
                  <a:txBody>
                    <a:bodyPr/>
                    <a:lstStyle/>
                    <a:p>
                      <a:pPr algn="ctr" rtl="1"/>
                      <a:r>
                        <a:rPr lang="en-US" smtClean="0"/>
                        <a:t>C2</a:t>
                      </a:r>
                      <a:endParaRPr lang="en-US" b="0"/>
                    </a:p>
                  </a:txBody>
                  <a:tcPr/>
                </a:tc>
                <a:tc>
                  <a:txBody>
                    <a:bodyPr/>
                    <a:lstStyle/>
                    <a:p>
                      <a:pPr algn="ctr" rtl="1"/>
                      <a:r>
                        <a:rPr lang="en-US" smtClean="0"/>
                        <a:t>20</a:t>
                      </a:r>
                      <a:endParaRPr lang="en-US" b="0"/>
                    </a:p>
                  </a:txBody>
                  <a:tcPr/>
                </a:tc>
              </a:tr>
              <a:tr h="558800">
                <a:tc>
                  <a:txBody>
                    <a:bodyPr/>
                    <a:lstStyle/>
                    <a:p>
                      <a:pPr algn="ctr" rtl="1"/>
                      <a:r>
                        <a:rPr lang="en-US" smtClean="0"/>
                        <a:t>C3</a:t>
                      </a:r>
                      <a:endParaRPr lang="en-US" b="0"/>
                    </a:p>
                  </a:txBody>
                  <a:tcPr/>
                </a:tc>
                <a:tc>
                  <a:txBody>
                    <a:bodyPr/>
                    <a:lstStyle/>
                    <a:p>
                      <a:pPr algn="ctr" rtl="1"/>
                      <a:r>
                        <a:rPr lang="en-US" smtClean="0"/>
                        <a:t>10</a:t>
                      </a:r>
                      <a:endParaRPr lang="en-US" b="0"/>
                    </a:p>
                  </a:txBody>
                  <a:tcPr/>
                </a:tc>
              </a:tr>
            </a:tbl>
          </a:graphicData>
        </a:graphic>
      </p:graphicFrame>
      <p:sp>
        <p:nvSpPr>
          <p:cNvPr id="6" name="کادر متن 5"/>
          <p:cNvSpPr txBox="1"/>
          <p:nvPr/>
        </p:nvSpPr>
        <p:spPr>
          <a:xfrm>
            <a:off x="2133600" y="1143000"/>
            <a:ext cx="609600" cy="369332"/>
          </a:xfrm>
          <a:prstGeom prst="rect">
            <a:avLst/>
          </a:prstGeom>
          <a:noFill/>
        </p:spPr>
        <p:txBody>
          <a:bodyPr wrap="square" rtlCol="0">
            <a:spAutoFit/>
          </a:bodyPr>
          <a:lstStyle/>
          <a:p>
            <a:pPr algn="ctr"/>
            <a:r>
              <a:rPr lang="en-US" b="1" smtClean="0"/>
              <a:t>SC</a:t>
            </a:r>
            <a:endParaRPr lang="en-US" b="1"/>
          </a:p>
        </p:txBody>
      </p:sp>
      <p:sp>
        <p:nvSpPr>
          <p:cNvPr id="7" name="کادر متن 6"/>
          <p:cNvSpPr txBox="1"/>
          <p:nvPr/>
        </p:nvSpPr>
        <p:spPr>
          <a:xfrm>
            <a:off x="6324600" y="1219200"/>
            <a:ext cx="609600" cy="369332"/>
          </a:xfrm>
          <a:prstGeom prst="rect">
            <a:avLst/>
          </a:prstGeom>
          <a:noFill/>
        </p:spPr>
        <p:txBody>
          <a:bodyPr wrap="square" rtlCol="0">
            <a:spAutoFit/>
          </a:bodyPr>
          <a:lstStyle/>
          <a:p>
            <a:pPr algn="ctr"/>
            <a:r>
              <a:rPr lang="en-US" b="1" smtClean="0"/>
              <a:t>CS</a:t>
            </a:r>
            <a:endParaRPr lang="en-US" b="1"/>
          </a:p>
        </p:txBody>
      </p:sp>
      <p:sp>
        <p:nvSpPr>
          <p:cNvPr id="8" name="Rectangle 7"/>
          <p:cNvSpPr/>
          <p:nvPr/>
        </p:nvSpPr>
        <p:spPr>
          <a:xfrm>
            <a:off x="4038600" y="4343400"/>
            <a:ext cx="9144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a:t>
            </a:r>
            <a:endParaRPr lang="en-US">
              <a:solidFill>
                <a:schemeClr val="tx1"/>
              </a:solidFill>
            </a:endParaRPr>
          </a:p>
        </p:txBody>
      </p:sp>
      <p:sp>
        <p:nvSpPr>
          <p:cNvPr id="9" name="Rectangle 8"/>
          <p:cNvSpPr/>
          <p:nvPr/>
        </p:nvSpPr>
        <p:spPr>
          <a:xfrm>
            <a:off x="4038600" y="5257800"/>
            <a:ext cx="9144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city</a:t>
            </a:r>
            <a:endParaRPr lang="en-US">
              <a:solidFill>
                <a:schemeClr val="tx1"/>
              </a:solidFill>
            </a:endParaRPr>
          </a:p>
        </p:txBody>
      </p:sp>
      <p:sp>
        <p:nvSpPr>
          <p:cNvPr id="10" name="Rectangle 9"/>
          <p:cNvSpPr/>
          <p:nvPr/>
        </p:nvSpPr>
        <p:spPr>
          <a:xfrm>
            <a:off x="5943600" y="5257800"/>
            <a:ext cx="9144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status</a:t>
            </a:r>
            <a:endParaRPr lang="en-US">
              <a:solidFill>
                <a:schemeClr val="tx1"/>
              </a:solidFill>
            </a:endParaRPr>
          </a:p>
        </p:txBody>
      </p:sp>
      <p:sp>
        <p:nvSpPr>
          <p:cNvPr id="11" name="Rectangle 10"/>
          <p:cNvSpPr/>
          <p:nvPr/>
        </p:nvSpPr>
        <p:spPr>
          <a:xfrm>
            <a:off x="5943600" y="4343400"/>
            <a:ext cx="9144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city</a:t>
            </a:r>
            <a:endParaRPr lang="en-US">
              <a:solidFill>
                <a:schemeClr val="tx1"/>
              </a:solidFill>
            </a:endParaRPr>
          </a:p>
        </p:txBody>
      </p:sp>
      <p:cxnSp>
        <p:nvCxnSpPr>
          <p:cNvPr id="13" name="متصل کننده پیکان مستقیم 12"/>
          <p:cNvCxnSpPr>
            <a:stCxn id="8" idx="3"/>
            <a:endCxn id="11" idx="1"/>
          </p:cNvCxnSpPr>
          <p:nvPr/>
        </p:nvCxnSpPr>
        <p:spPr>
          <a:xfrm>
            <a:off x="4953000" y="4572000"/>
            <a:ext cx="9906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5" name="متصل کننده پیکان مستقیم 14"/>
          <p:cNvCxnSpPr>
            <a:stCxn id="9" idx="3"/>
            <a:endCxn id="10" idx="1"/>
          </p:cNvCxnSpPr>
          <p:nvPr/>
        </p:nvCxnSpPr>
        <p:spPr>
          <a:xfrm>
            <a:off x="4953000" y="5486400"/>
            <a:ext cx="9906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381000"/>
            <a:ext cx="8229600" cy="6019800"/>
          </a:xfrm>
        </p:spPr>
        <p:txBody>
          <a:bodyPr>
            <a:normAutofit/>
          </a:bodyPr>
          <a:lstStyle/>
          <a:p>
            <a:pPr algn="justLow" rtl="1">
              <a:lnSpc>
                <a:spcPct val="150000"/>
              </a:lnSpc>
              <a:buNone/>
            </a:pPr>
            <a:r>
              <a:rPr lang="fa-IR" sz="2400" smtClean="0"/>
              <a:t>در اینحالت جداول حاصله آنومالیهای </a:t>
            </a:r>
            <a:r>
              <a:rPr lang="en-US" sz="2400" b="1" smtClean="0"/>
              <a:t>second</a:t>
            </a:r>
            <a:r>
              <a:rPr lang="fa-IR" sz="2400" smtClean="0"/>
              <a:t> را ندارند.دردرج می توان این اطلاع را که «شهر خاص دارای وضعیت مشخص است»را به راحتی درج کرد بی آنکه لازم باشد بدانیم چه تهیه کننده ای در آن شهر ساکن است.در حذف اگر تاپلی را از رابطه </a:t>
            </a:r>
            <a:r>
              <a:rPr lang="en-US" sz="2400" b="1" smtClean="0"/>
              <a:t>SC</a:t>
            </a:r>
            <a:r>
              <a:rPr lang="fa-IR" sz="2400" smtClean="0"/>
              <a:t>حذف کنیم اطلاع در مورد وضعیت شهر آن از دست نمی رود.در بهنگام سازی وضعیت یک شهر فقط یک بار در رابطه </a:t>
            </a:r>
            <a:r>
              <a:rPr lang="en-US" sz="2400" b="1" smtClean="0"/>
              <a:t>CS</a:t>
            </a:r>
            <a:r>
              <a:rPr lang="fa-IR" sz="2400" smtClean="0"/>
              <a:t>وجود داردو لذا با مشکل بهنگام سازی منتشر شونده مواجه نیستیم.روابط </a:t>
            </a:r>
            <a:r>
              <a:rPr lang="en-US" sz="2400" b="1" smtClean="0"/>
              <a:t>CS,SC</a:t>
            </a:r>
            <a:r>
              <a:rPr lang="fa-IR" sz="2400" smtClean="0"/>
              <a:t> هر دو </a:t>
            </a:r>
            <a:r>
              <a:rPr lang="en-US" sz="2400" b="1" smtClean="0"/>
              <a:t>NF</a:t>
            </a:r>
            <a:r>
              <a:rPr lang="fa-IR" sz="2400" b="1" smtClean="0"/>
              <a:t>3</a:t>
            </a:r>
            <a:r>
              <a:rPr lang="fa-IR" sz="2400" smtClean="0"/>
              <a:t> هستند.</a:t>
            </a:r>
          </a:p>
          <a:p>
            <a:pPr algn="justLow" rtl="1">
              <a:lnSpc>
                <a:spcPct val="150000"/>
              </a:lnSpc>
              <a:buNone/>
            </a:pPr>
            <a:r>
              <a:rPr lang="fa-IR" sz="2400" smtClean="0"/>
              <a:t>نکته:همیشه می توان رابطه ای را که </a:t>
            </a:r>
            <a:r>
              <a:rPr lang="en-US" sz="2400" b="1" smtClean="0"/>
              <a:t>NF</a:t>
            </a:r>
            <a:r>
              <a:rPr lang="fa-IR" sz="2400" b="1" smtClean="0"/>
              <a:t>2</a:t>
            </a:r>
            <a:r>
              <a:rPr lang="fa-IR" sz="2400" smtClean="0"/>
              <a:t> است به رابطه های </a:t>
            </a:r>
            <a:r>
              <a:rPr lang="en-US" sz="2400" b="1" smtClean="0"/>
              <a:t>NF</a:t>
            </a:r>
            <a:r>
              <a:rPr lang="fa-IR" sz="2400" b="1" smtClean="0"/>
              <a:t>3</a:t>
            </a:r>
            <a:r>
              <a:rPr lang="fa-IR" sz="2400" smtClean="0"/>
              <a:t>تبدیل کرد ودر این تبدیل هیچگونه گمشدگی اطلاعات نخواهیم داشت.</a:t>
            </a:r>
          </a:p>
          <a:p>
            <a:pPr algn="just" rtl="1">
              <a:lnSpc>
                <a:spcPct val="150000"/>
              </a:lnSpc>
              <a:buNone/>
            </a:pPr>
            <a:endParaRPr lang="en-US" sz="2400"/>
          </a:p>
        </p:txBody>
      </p:sp>
    </p:spTree>
  </p:cSld>
  <p:clrMapOvr>
    <a:masterClrMapping/>
  </p:clrMapOvr>
  <p:transition spd="slow">
    <p:newsflash/>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381000"/>
            <a:ext cx="8229600" cy="5867400"/>
          </a:xfrm>
        </p:spPr>
        <p:txBody>
          <a:bodyPr>
            <a:normAutofit fontScale="92500" lnSpcReduction="20000"/>
          </a:bodyPr>
          <a:lstStyle/>
          <a:p>
            <a:pPr algn="just" rtl="1">
              <a:lnSpc>
                <a:spcPct val="150000"/>
              </a:lnSpc>
              <a:buNone/>
            </a:pPr>
            <a:r>
              <a:rPr lang="fa-IR" sz="2800" b="1" u="sng" smtClean="0"/>
              <a:t>تجزیه مطلوب (خوب)</a:t>
            </a:r>
          </a:p>
          <a:p>
            <a:pPr algn="justLow" rtl="1">
              <a:lnSpc>
                <a:spcPct val="150000"/>
              </a:lnSpc>
              <a:buNone/>
            </a:pPr>
            <a:r>
              <a:rPr lang="fa-IR" sz="2600" smtClean="0"/>
              <a:t>تا اینجا برای تبدیل روابط </a:t>
            </a:r>
            <a:r>
              <a:rPr lang="en-US" sz="2600" b="1" smtClean="0"/>
              <a:t>NF</a:t>
            </a:r>
            <a:r>
              <a:rPr lang="fa-IR" sz="2600" b="1" smtClean="0"/>
              <a:t>1</a:t>
            </a:r>
            <a:r>
              <a:rPr lang="fa-IR" sz="2600" smtClean="0"/>
              <a:t>به </a:t>
            </a:r>
            <a:r>
              <a:rPr lang="en-US" sz="2600" b="1" smtClean="0"/>
              <a:t>NF</a:t>
            </a:r>
            <a:r>
              <a:rPr lang="fa-IR" sz="2600" b="1" smtClean="0"/>
              <a:t>2</a:t>
            </a:r>
            <a:r>
              <a:rPr lang="en-US" sz="2600" smtClean="0"/>
              <a:t> </a:t>
            </a:r>
            <a:r>
              <a:rPr lang="fa-IR" sz="2600" smtClean="0"/>
              <a:t>وهمچنین </a:t>
            </a:r>
            <a:r>
              <a:rPr lang="en-US" sz="2600" b="1" smtClean="0"/>
              <a:t>NF</a:t>
            </a:r>
            <a:r>
              <a:rPr lang="fa-IR" sz="2600" b="1" smtClean="0"/>
              <a:t>2</a:t>
            </a:r>
            <a:r>
              <a:rPr lang="fa-IR" sz="2600" smtClean="0"/>
              <a:t>به</a:t>
            </a:r>
            <a:r>
              <a:rPr lang="en-US" sz="2600" b="1" smtClean="0"/>
              <a:t>NF</a:t>
            </a:r>
            <a:r>
              <a:rPr lang="fa-IR" sz="2600" b="1" smtClean="0"/>
              <a:t>3</a:t>
            </a:r>
            <a:r>
              <a:rPr lang="fa-IR" sz="2600" smtClean="0"/>
              <a:t>از عمل تجزیه جداول استفاده کردیم ولی تجزیه یک جدول به صورتهای مختلفی امکان پذیر است.سوال اصلی آن است که یک جدول چگونه باید تجزیه شود،یعنی در هرزیر جدول چه صقاتی باید قرار داده شود؟در این قسمت به این سوال پاسخ می گوئیم.</a:t>
            </a:r>
          </a:p>
          <a:p>
            <a:pPr algn="justLow" rtl="1">
              <a:lnSpc>
                <a:spcPct val="150000"/>
              </a:lnSpc>
              <a:buNone/>
            </a:pPr>
            <a:r>
              <a:rPr lang="fa-IR" sz="2600" smtClean="0"/>
              <a:t>تعریف:تجزیه ای که درآن با پیوند رابطه های حاصل از تجزیه ،همان محتوای اطلاعاتی رابطه اولیه بدست آید و اطلاعات اضافی و زاید(ناموجوددر رابطه اولیه)پدید نیاید وبه علاوه تمام وابستگی های تابعی رابطه اولیه محفوظ بمانند تجزیه ای مطلوب است.به عبارت دیگر تجزیه ای خوب است که بدون زواید و حافظ وابستگیها باشد.</a:t>
            </a:r>
            <a:endParaRPr lang="en-US" sz="2600"/>
          </a:p>
        </p:txBody>
      </p:sp>
    </p:spTree>
  </p:cSld>
  <p:clrMapOvr>
    <a:masterClrMapping/>
  </p:clrMapOvr>
  <p:transition spd="slow">
    <p:newsflash/>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5943600"/>
          </a:xfrm>
        </p:spPr>
        <p:txBody>
          <a:bodyPr>
            <a:normAutofit/>
          </a:bodyPr>
          <a:lstStyle/>
          <a:p>
            <a:pPr algn="justLow" rtl="1">
              <a:lnSpc>
                <a:spcPct val="150000"/>
              </a:lnSpc>
              <a:buNone/>
            </a:pPr>
            <a:r>
              <a:rPr lang="fa-IR" sz="2400" smtClean="0"/>
              <a:t>تذکر:همیشه پس از تجربه یک رابطه به دو رابطه و پیوند مجدد رابطه های حاصله لزوما به رابطه نخستین نمی رسیم وممکن است در اینحالت تاپلهای اضافی پدید آید.</a:t>
            </a:r>
          </a:p>
          <a:p>
            <a:pPr algn="justLow" rtl="1">
              <a:lnSpc>
                <a:spcPct val="150000"/>
              </a:lnSpc>
              <a:buNone/>
            </a:pPr>
            <a:r>
              <a:rPr lang="fa-IR" sz="2400" smtClean="0"/>
              <a:t>مثال6:رابطه </a:t>
            </a:r>
            <a:r>
              <a:rPr lang="fa-IR" sz="2400" b="1" smtClean="0"/>
              <a:t>(</a:t>
            </a:r>
            <a:r>
              <a:rPr lang="en-US" sz="2400" b="1" smtClean="0"/>
              <a:t>S#,P#,J#</a:t>
            </a:r>
            <a:r>
              <a:rPr lang="fa-IR" sz="2400" b="1" smtClean="0"/>
              <a:t>) </a:t>
            </a:r>
            <a:r>
              <a:rPr lang="en-US" sz="2400" b="1" smtClean="0"/>
              <a:t>SPJ</a:t>
            </a:r>
            <a:r>
              <a:rPr lang="fa-IR" sz="2400" smtClean="0"/>
              <a:t> را با بسط زیر در نظر بگیرید که آن را یکبار روی صفات خاصه </a:t>
            </a:r>
            <a:r>
              <a:rPr lang="en-US" sz="2400" b="1" smtClean="0"/>
              <a:t>p#</a:t>
            </a:r>
            <a:r>
              <a:rPr lang="fa-IR" sz="2400" b="1" smtClean="0"/>
              <a:t>و</a:t>
            </a:r>
            <a:r>
              <a:rPr lang="en-US" sz="2400" b="1" smtClean="0"/>
              <a:t>s#</a:t>
            </a:r>
            <a:r>
              <a:rPr lang="fa-IR" sz="2400" smtClean="0"/>
              <a:t>وبار دیگر روی صفات خاصه</a:t>
            </a:r>
            <a:r>
              <a:rPr lang="en-US" sz="2400" b="1" smtClean="0"/>
              <a:t>j#</a:t>
            </a:r>
            <a:r>
              <a:rPr lang="fa-IR" sz="2400" b="1" smtClean="0"/>
              <a:t> </a:t>
            </a:r>
            <a:r>
              <a:rPr lang="fa-IR" sz="2400" smtClean="0"/>
              <a:t>و </a:t>
            </a:r>
            <a:r>
              <a:rPr lang="en-US" sz="2400" b="1" smtClean="0"/>
              <a:t>p#</a:t>
            </a:r>
            <a:r>
              <a:rPr lang="fa-IR" sz="2400" b="1" smtClean="0"/>
              <a:t> </a:t>
            </a:r>
            <a:r>
              <a:rPr lang="fa-IR" sz="2400" smtClean="0"/>
              <a:t>پرتوکرده ایم.</a:t>
            </a:r>
          </a:p>
          <a:p>
            <a:pPr algn="just" rtl="1">
              <a:lnSpc>
                <a:spcPct val="150000"/>
              </a:lnSpc>
              <a:buNone/>
            </a:pPr>
            <a:endParaRPr lang="en-US" sz="2400"/>
          </a:p>
        </p:txBody>
      </p:sp>
      <p:graphicFrame>
        <p:nvGraphicFramePr>
          <p:cNvPr id="4" name="جدول 3"/>
          <p:cNvGraphicFramePr>
            <a:graphicFrameLocks noGrp="1"/>
          </p:cNvGraphicFramePr>
          <p:nvPr/>
        </p:nvGraphicFramePr>
        <p:xfrm>
          <a:off x="838200" y="3962400"/>
          <a:ext cx="2057400" cy="2032000"/>
        </p:xfrm>
        <a:graphic>
          <a:graphicData uri="http://schemas.openxmlformats.org/drawingml/2006/table">
            <a:tbl>
              <a:tblPr firstRow="1" bandRow="1">
                <a:tableStyleId>{F5AB1C69-6EDB-4FF4-983F-18BD219EF322}</a:tableStyleId>
              </a:tblPr>
              <a:tblGrid>
                <a:gridCol w="685800"/>
                <a:gridCol w="685800"/>
                <a:gridCol w="685800"/>
              </a:tblGrid>
              <a:tr h="406400">
                <a:tc>
                  <a:txBody>
                    <a:bodyPr/>
                    <a:lstStyle/>
                    <a:p>
                      <a:pPr algn="ctr" rtl="1"/>
                      <a:r>
                        <a:rPr lang="en-US" smtClean="0"/>
                        <a:t>S#</a:t>
                      </a:r>
                      <a:endParaRPr lang="en-US" b="0"/>
                    </a:p>
                  </a:txBody>
                  <a:tcPr/>
                </a:tc>
                <a:tc>
                  <a:txBody>
                    <a:bodyPr/>
                    <a:lstStyle/>
                    <a:p>
                      <a:pPr algn="ctr" rtl="1"/>
                      <a:r>
                        <a:rPr lang="en-US" smtClean="0"/>
                        <a:t>P#</a:t>
                      </a:r>
                      <a:endParaRPr lang="en-US" b="0"/>
                    </a:p>
                  </a:txBody>
                  <a:tcPr/>
                </a:tc>
                <a:tc>
                  <a:txBody>
                    <a:bodyPr/>
                    <a:lstStyle/>
                    <a:p>
                      <a:pPr algn="ctr" rtl="1"/>
                      <a:r>
                        <a:rPr lang="en-US" smtClean="0"/>
                        <a:t>J#</a:t>
                      </a:r>
                      <a:endParaRPr lang="en-US" b="0"/>
                    </a:p>
                  </a:txBody>
                  <a:tcPr/>
                </a:tc>
              </a:tr>
              <a:tr h="406400">
                <a:tc>
                  <a:txBody>
                    <a:bodyPr/>
                    <a:lstStyle/>
                    <a:p>
                      <a:pPr algn="ctr" rtl="1"/>
                      <a:r>
                        <a:rPr lang="en-US" smtClean="0"/>
                        <a:t>S1</a:t>
                      </a:r>
                      <a:endParaRPr lang="en-US"/>
                    </a:p>
                  </a:txBody>
                  <a:tcPr/>
                </a:tc>
                <a:tc>
                  <a:txBody>
                    <a:bodyPr/>
                    <a:lstStyle/>
                    <a:p>
                      <a:pPr algn="ctr" rtl="1"/>
                      <a:r>
                        <a:rPr lang="en-US" smtClean="0"/>
                        <a:t>P1</a:t>
                      </a:r>
                      <a:endParaRPr lang="en-US"/>
                    </a:p>
                  </a:txBody>
                  <a:tcPr/>
                </a:tc>
                <a:tc>
                  <a:txBody>
                    <a:bodyPr/>
                    <a:lstStyle/>
                    <a:p>
                      <a:pPr algn="ctr" rtl="1"/>
                      <a:r>
                        <a:rPr lang="en-US" smtClean="0"/>
                        <a:t>J2</a:t>
                      </a:r>
                      <a:endParaRPr lang="en-US"/>
                    </a:p>
                  </a:txBody>
                  <a:tcPr/>
                </a:tc>
              </a:tr>
              <a:tr h="406400">
                <a:tc>
                  <a:txBody>
                    <a:bodyPr/>
                    <a:lstStyle/>
                    <a:p>
                      <a:pPr algn="ctr" rtl="1"/>
                      <a:r>
                        <a:rPr lang="en-US" smtClean="0"/>
                        <a:t>S1</a:t>
                      </a:r>
                      <a:endParaRPr lang="en-US"/>
                    </a:p>
                  </a:txBody>
                  <a:tcPr/>
                </a:tc>
                <a:tc>
                  <a:txBody>
                    <a:bodyPr/>
                    <a:lstStyle/>
                    <a:p>
                      <a:pPr algn="ctr" rtl="1"/>
                      <a:r>
                        <a:rPr lang="en-US" smtClean="0"/>
                        <a:t>P2</a:t>
                      </a:r>
                      <a:endParaRPr lang="en-US"/>
                    </a:p>
                  </a:txBody>
                  <a:tcPr/>
                </a:tc>
                <a:tc>
                  <a:txBody>
                    <a:bodyPr/>
                    <a:lstStyle/>
                    <a:p>
                      <a:pPr algn="ctr" rtl="1"/>
                      <a:r>
                        <a:rPr lang="en-US" smtClean="0"/>
                        <a:t>J1</a:t>
                      </a:r>
                      <a:endParaRPr lang="en-US"/>
                    </a:p>
                  </a:txBody>
                  <a:tcPr/>
                </a:tc>
              </a:tr>
              <a:tr h="406400">
                <a:tc>
                  <a:txBody>
                    <a:bodyPr/>
                    <a:lstStyle/>
                    <a:p>
                      <a:pPr algn="ctr" rtl="1"/>
                      <a:r>
                        <a:rPr lang="en-US" smtClean="0"/>
                        <a:t>S2</a:t>
                      </a:r>
                      <a:endParaRPr lang="en-US"/>
                    </a:p>
                  </a:txBody>
                  <a:tcPr/>
                </a:tc>
                <a:tc>
                  <a:txBody>
                    <a:bodyPr/>
                    <a:lstStyle/>
                    <a:p>
                      <a:pPr algn="ctr" rtl="1"/>
                      <a:r>
                        <a:rPr lang="en-US" smtClean="0"/>
                        <a:t>P1</a:t>
                      </a:r>
                      <a:endParaRPr lang="en-US"/>
                    </a:p>
                  </a:txBody>
                  <a:tcPr/>
                </a:tc>
                <a:tc>
                  <a:txBody>
                    <a:bodyPr/>
                    <a:lstStyle/>
                    <a:p>
                      <a:pPr algn="ctr" rtl="1"/>
                      <a:r>
                        <a:rPr lang="en-US" smtClean="0"/>
                        <a:t>J1</a:t>
                      </a:r>
                      <a:endParaRPr lang="en-US"/>
                    </a:p>
                  </a:txBody>
                  <a:tcPr/>
                </a:tc>
              </a:tr>
              <a:tr h="406400">
                <a:tc>
                  <a:txBody>
                    <a:bodyPr/>
                    <a:lstStyle/>
                    <a:p>
                      <a:pPr algn="ctr" rtl="1"/>
                      <a:r>
                        <a:rPr lang="en-US" smtClean="0"/>
                        <a:t>S1</a:t>
                      </a:r>
                      <a:endParaRPr lang="en-US"/>
                    </a:p>
                  </a:txBody>
                  <a:tcPr/>
                </a:tc>
                <a:tc>
                  <a:txBody>
                    <a:bodyPr/>
                    <a:lstStyle/>
                    <a:p>
                      <a:pPr algn="ctr" rtl="1"/>
                      <a:r>
                        <a:rPr lang="en-US" smtClean="0"/>
                        <a:t>P1</a:t>
                      </a:r>
                      <a:endParaRPr lang="en-US"/>
                    </a:p>
                  </a:txBody>
                  <a:tcPr/>
                </a:tc>
                <a:tc>
                  <a:txBody>
                    <a:bodyPr/>
                    <a:lstStyle/>
                    <a:p>
                      <a:pPr algn="ctr" rtl="1"/>
                      <a:r>
                        <a:rPr lang="en-US" smtClean="0"/>
                        <a:t>J1</a:t>
                      </a:r>
                      <a:endParaRPr lang="en-US"/>
                    </a:p>
                  </a:txBody>
                  <a:tcPr/>
                </a:tc>
              </a:tr>
            </a:tbl>
          </a:graphicData>
        </a:graphic>
      </p:graphicFrame>
      <p:graphicFrame>
        <p:nvGraphicFramePr>
          <p:cNvPr id="5" name="جدول 4"/>
          <p:cNvGraphicFramePr>
            <a:graphicFrameLocks noGrp="1"/>
          </p:cNvGraphicFramePr>
          <p:nvPr/>
        </p:nvGraphicFramePr>
        <p:xfrm>
          <a:off x="3810000" y="3962400"/>
          <a:ext cx="1905000" cy="1981200"/>
        </p:xfrm>
        <a:graphic>
          <a:graphicData uri="http://schemas.openxmlformats.org/drawingml/2006/table">
            <a:tbl>
              <a:tblPr firstRow="1" bandRow="1">
                <a:tableStyleId>{F5AB1C69-6EDB-4FF4-983F-18BD219EF322}</a:tableStyleId>
              </a:tblPr>
              <a:tblGrid>
                <a:gridCol w="952500"/>
                <a:gridCol w="952500"/>
              </a:tblGrid>
              <a:tr h="495300">
                <a:tc>
                  <a:txBody>
                    <a:bodyPr/>
                    <a:lstStyle/>
                    <a:p>
                      <a:pPr algn="ctr" rtl="1"/>
                      <a:r>
                        <a:rPr lang="en-US" smtClean="0"/>
                        <a:t>S#</a:t>
                      </a:r>
                      <a:endParaRPr lang="en-US" b="0"/>
                    </a:p>
                  </a:txBody>
                  <a:tcPr/>
                </a:tc>
                <a:tc>
                  <a:txBody>
                    <a:bodyPr/>
                    <a:lstStyle/>
                    <a:p>
                      <a:pPr algn="ctr" rtl="1"/>
                      <a:r>
                        <a:rPr lang="en-US" smtClean="0"/>
                        <a:t>P#</a:t>
                      </a:r>
                      <a:endParaRPr lang="en-US" b="0"/>
                    </a:p>
                  </a:txBody>
                  <a:tcPr/>
                </a:tc>
              </a:tr>
              <a:tr h="495300">
                <a:tc>
                  <a:txBody>
                    <a:bodyPr/>
                    <a:lstStyle/>
                    <a:p>
                      <a:pPr algn="ctr" rtl="1"/>
                      <a:r>
                        <a:rPr lang="en-US" smtClean="0"/>
                        <a:t>S1</a:t>
                      </a:r>
                      <a:endParaRPr lang="en-US"/>
                    </a:p>
                  </a:txBody>
                  <a:tcPr/>
                </a:tc>
                <a:tc>
                  <a:txBody>
                    <a:bodyPr/>
                    <a:lstStyle/>
                    <a:p>
                      <a:pPr algn="ctr" rtl="1"/>
                      <a:r>
                        <a:rPr lang="en-US" smtClean="0"/>
                        <a:t>P1</a:t>
                      </a:r>
                      <a:endParaRPr lang="en-US"/>
                    </a:p>
                  </a:txBody>
                  <a:tcPr/>
                </a:tc>
              </a:tr>
              <a:tr h="495300">
                <a:tc>
                  <a:txBody>
                    <a:bodyPr/>
                    <a:lstStyle/>
                    <a:p>
                      <a:pPr algn="ctr" rtl="1"/>
                      <a:r>
                        <a:rPr lang="en-US" smtClean="0"/>
                        <a:t>S1</a:t>
                      </a:r>
                      <a:endParaRPr lang="en-US"/>
                    </a:p>
                  </a:txBody>
                  <a:tcPr/>
                </a:tc>
                <a:tc>
                  <a:txBody>
                    <a:bodyPr/>
                    <a:lstStyle/>
                    <a:p>
                      <a:pPr algn="ctr" rtl="1"/>
                      <a:r>
                        <a:rPr lang="en-US" smtClean="0"/>
                        <a:t>P2</a:t>
                      </a:r>
                      <a:endParaRPr lang="en-US"/>
                    </a:p>
                  </a:txBody>
                  <a:tcPr/>
                </a:tc>
              </a:tr>
              <a:tr h="495300">
                <a:tc>
                  <a:txBody>
                    <a:bodyPr/>
                    <a:lstStyle/>
                    <a:p>
                      <a:pPr algn="ctr" rtl="1"/>
                      <a:r>
                        <a:rPr lang="en-US" smtClean="0"/>
                        <a:t>S2</a:t>
                      </a:r>
                      <a:endParaRPr lang="en-US"/>
                    </a:p>
                  </a:txBody>
                  <a:tcPr/>
                </a:tc>
                <a:tc>
                  <a:txBody>
                    <a:bodyPr/>
                    <a:lstStyle/>
                    <a:p>
                      <a:pPr algn="ctr" rtl="1"/>
                      <a:r>
                        <a:rPr lang="en-US" smtClean="0"/>
                        <a:t>P1</a:t>
                      </a:r>
                      <a:endParaRPr lang="en-US"/>
                    </a:p>
                  </a:txBody>
                  <a:tcPr/>
                </a:tc>
              </a:tr>
            </a:tbl>
          </a:graphicData>
        </a:graphic>
      </p:graphicFrame>
      <p:graphicFrame>
        <p:nvGraphicFramePr>
          <p:cNvPr id="6" name="جدول 5"/>
          <p:cNvGraphicFramePr>
            <a:graphicFrameLocks noGrp="1"/>
          </p:cNvGraphicFramePr>
          <p:nvPr/>
        </p:nvGraphicFramePr>
        <p:xfrm>
          <a:off x="6324600" y="3962400"/>
          <a:ext cx="1828800" cy="1981200"/>
        </p:xfrm>
        <a:graphic>
          <a:graphicData uri="http://schemas.openxmlformats.org/drawingml/2006/table">
            <a:tbl>
              <a:tblPr firstRow="1" bandRow="1">
                <a:tableStyleId>{F5AB1C69-6EDB-4FF4-983F-18BD219EF322}</a:tableStyleId>
              </a:tblPr>
              <a:tblGrid>
                <a:gridCol w="914400"/>
                <a:gridCol w="914400"/>
              </a:tblGrid>
              <a:tr h="495300">
                <a:tc>
                  <a:txBody>
                    <a:bodyPr/>
                    <a:lstStyle/>
                    <a:p>
                      <a:pPr algn="ctr" rtl="1"/>
                      <a:r>
                        <a:rPr lang="en-US" smtClean="0"/>
                        <a:t>P#</a:t>
                      </a:r>
                      <a:endParaRPr lang="en-US" b="0"/>
                    </a:p>
                  </a:txBody>
                  <a:tcPr/>
                </a:tc>
                <a:tc>
                  <a:txBody>
                    <a:bodyPr/>
                    <a:lstStyle/>
                    <a:p>
                      <a:pPr algn="ctr" rtl="1"/>
                      <a:r>
                        <a:rPr lang="en-US" smtClean="0"/>
                        <a:t>J#</a:t>
                      </a:r>
                      <a:endParaRPr lang="en-US" b="0"/>
                    </a:p>
                  </a:txBody>
                  <a:tcPr/>
                </a:tc>
              </a:tr>
              <a:tr h="495300">
                <a:tc>
                  <a:txBody>
                    <a:bodyPr/>
                    <a:lstStyle/>
                    <a:p>
                      <a:pPr algn="ctr" rtl="1"/>
                      <a:r>
                        <a:rPr lang="en-US" smtClean="0"/>
                        <a:t>P1</a:t>
                      </a:r>
                      <a:endParaRPr lang="en-US"/>
                    </a:p>
                  </a:txBody>
                  <a:tcPr/>
                </a:tc>
                <a:tc>
                  <a:txBody>
                    <a:bodyPr/>
                    <a:lstStyle/>
                    <a:p>
                      <a:pPr algn="ctr" rtl="1"/>
                      <a:r>
                        <a:rPr lang="en-US" smtClean="0"/>
                        <a:t>J2</a:t>
                      </a:r>
                      <a:endParaRPr lang="en-US"/>
                    </a:p>
                  </a:txBody>
                  <a:tcPr/>
                </a:tc>
              </a:tr>
              <a:tr h="495300">
                <a:tc>
                  <a:txBody>
                    <a:bodyPr/>
                    <a:lstStyle/>
                    <a:p>
                      <a:pPr algn="ctr" rtl="1"/>
                      <a:r>
                        <a:rPr lang="en-US" smtClean="0"/>
                        <a:t>P2</a:t>
                      </a:r>
                      <a:endParaRPr lang="en-US"/>
                    </a:p>
                  </a:txBody>
                  <a:tcPr/>
                </a:tc>
                <a:tc>
                  <a:txBody>
                    <a:bodyPr/>
                    <a:lstStyle/>
                    <a:p>
                      <a:pPr algn="ctr" rtl="1"/>
                      <a:r>
                        <a:rPr lang="en-US" smtClean="0"/>
                        <a:t>J1</a:t>
                      </a:r>
                      <a:endParaRPr lang="en-US"/>
                    </a:p>
                  </a:txBody>
                  <a:tcPr/>
                </a:tc>
              </a:tr>
              <a:tr h="495300">
                <a:tc>
                  <a:txBody>
                    <a:bodyPr/>
                    <a:lstStyle/>
                    <a:p>
                      <a:pPr algn="ctr" rtl="1"/>
                      <a:r>
                        <a:rPr lang="en-US" smtClean="0"/>
                        <a:t>P1</a:t>
                      </a:r>
                      <a:endParaRPr lang="en-US"/>
                    </a:p>
                  </a:txBody>
                  <a:tcPr/>
                </a:tc>
                <a:tc>
                  <a:txBody>
                    <a:bodyPr/>
                    <a:lstStyle/>
                    <a:p>
                      <a:pPr algn="ctr" rtl="1"/>
                      <a:r>
                        <a:rPr lang="en-US" smtClean="0"/>
                        <a:t>J1</a:t>
                      </a:r>
                      <a:endParaRPr lang="en-US"/>
                    </a:p>
                  </a:txBody>
                  <a:tcPr/>
                </a:tc>
              </a:tr>
            </a:tbl>
          </a:graphicData>
        </a:graphic>
      </p:graphicFrame>
      <p:sp>
        <p:nvSpPr>
          <p:cNvPr id="7" name="Right Arrow 6"/>
          <p:cNvSpPr/>
          <p:nvPr/>
        </p:nvSpPr>
        <p:spPr>
          <a:xfrm>
            <a:off x="3124200" y="4876800"/>
            <a:ext cx="533400" cy="304800"/>
          </a:xfrm>
          <a:prstGeom prst="right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noFill/>
            </a:endParaRPr>
          </a:p>
        </p:txBody>
      </p:sp>
    </p:spTree>
  </p:cSld>
  <p:clrMapOvr>
    <a:masterClrMapping/>
  </p:clrMapOvr>
  <p:transition spd="slow">
    <p:newsflash/>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5943600"/>
          </a:xfrm>
        </p:spPr>
        <p:txBody>
          <a:bodyPr>
            <a:normAutofit/>
          </a:bodyPr>
          <a:lstStyle/>
          <a:p>
            <a:pPr algn="justLow" rtl="1">
              <a:lnSpc>
                <a:spcPct val="150000"/>
              </a:lnSpc>
              <a:buNone/>
            </a:pPr>
            <a:r>
              <a:rPr lang="fa-IR" sz="2400" smtClean="0"/>
              <a:t>حال به صورت برعکس دو جدول حاصله را روی صفت </a:t>
            </a:r>
            <a:r>
              <a:rPr lang="en-US" sz="2400" b="1" smtClean="0"/>
              <a:t>P#</a:t>
            </a:r>
            <a:r>
              <a:rPr lang="fa-IR" sz="2400" smtClean="0"/>
              <a:t>با هم پیوند می دهیم،حاصل برابر با جدول </a:t>
            </a:r>
            <a:r>
              <a:rPr lang="en-US" sz="2400" b="1" smtClean="0"/>
              <a:t>SPJ</a:t>
            </a:r>
            <a:r>
              <a:rPr lang="fa-IR" sz="2400" smtClean="0"/>
              <a:t> روبرو می شود:</a:t>
            </a:r>
          </a:p>
          <a:p>
            <a:pPr algn="justLow" rtl="1">
              <a:lnSpc>
                <a:spcPct val="150000"/>
              </a:lnSpc>
              <a:buNone/>
            </a:pPr>
            <a:r>
              <a:rPr lang="fa-IR" sz="2400" smtClean="0"/>
              <a:t>همانطور که مشاهده می کنید براثر پیوند تاپل اضافی </a:t>
            </a:r>
            <a:r>
              <a:rPr lang="fa-IR" sz="2400" b="1" smtClean="0"/>
              <a:t>(</a:t>
            </a:r>
            <a:r>
              <a:rPr lang="en-US" sz="2400" b="1" smtClean="0"/>
              <a:t>S2,P1,J2</a:t>
            </a:r>
            <a:r>
              <a:rPr lang="fa-IR" sz="2400" b="1" smtClean="0"/>
              <a:t>)</a:t>
            </a:r>
            <a:r>
              <a:rPr lang="fa-IR" sz="2400" smtClean="0"/>
              <a:t>که در رابطه اولیه وجود نداشته آمده است.</a:t>
            </a:r>
            <a:endParaRPr lang="en-US" sz="2400" smtClean="0"/>
          </a:p>
          <a:p>
            <a:pPr algn="r" rtl="1">
              <a:lnSpc>
                <a:spcPct val="150000"/>
              </a:lnSpc>
              <a:buNone/>
            </a:pPr>
            <a:endParaRPr lang="en-US" sz="2400" smtClean="0"/>
          </a:p>
          <a:p>
            <a:pPr algn="r" rtl="1">
              <a:lnSpc>
                <a:spcPct val="150000"/>
              </a:lnSpc>
              <a:buNone/>
            </a:pPr>
            <a:endParaRPr lang="en-US" sz="2400" smtClean="0"/>
          </a:p>
          <a:p>
            <a:pPr algn="r" rtl="1">
              <a:lnSpc>
                <a:spcPct val="150000"/>
              </a:lnSpc>
              <a:buNone/>
            </a:pPr>
            <a:endParaRPr lang="en-US" sz="2400" smtClean="0"/>
          </a:p>
          <a:p>
            <a:pPr algn="r" rtl="1">
              <a:lnSpc>
                <a:spcPct val="150000"/>
              </a:lnSpc>
              <a:buNone/>
            </a:pPr>
            <a:r>
              <a:rPr lang="fa-IR" sz="2400" smtClean="0"/>
              <a:t>   تاپل اضافه شده</a:t>
            </a:r>
            <a:endParaRPr lang="en-US" sz="2400"/>
          </a:p>
        </p:txBody>
      </p:sp>
      <p:graphicFrame>
        <p:nvGraphicFramePr>
          <p:cNvPr id="4" name="جدول 3"/>
          <p:cNvGraphicFramePr>
            <a:graphicFrameLocks noGrp="1"/>
          </p:cNvGraphicFramePr>
          <p:nvPr/>
        </p:nvGraphicFramePr>
        <p:xfrm>
          <a:off x="1447800" y="3276600"/>
          <a:ext cx="3429000" cy="2260602"/>
        </p:xfrm>
        <a:graphic>
          <a:graphicData uri="http://schemas.openxmlformats.org/drawingml/2006/table">
            <a:tbl>
              <a:tblPr firstRow="1" bandRow="1">
                <a:tableStyleId>{F5AB1C69-6EDB-4FF4-983F-18BD219EF322}</a:tableStyleId>
              </a:tblPr>
              <a:tblGrid>
                <a:gridCol w="1143000"/>
                <a:gridCol w="1143000"/>
                <a:gridCol w="1143000"/>
              </a:tblGrid>
              <a:tr h="376767">
                <a:tc>
                  <a:txBody>
                    <a:bodyPr/>
                    <a:lstStyle/>
                    <a:p>
                      <a:pPr algn="ctr" rtl="1"/>
                      <a:r>
                        <a:rPr lang="en-US" smtClean="0"/>
                        <a:t>S#</a:t>
                      </a:r>
                      <a:endParaRPr lang="en-US"/>
                    </a:p>
                  </a:txBody>
                  <a:tcPr/>
                </a:tc>
                <a:tc>
                  <a:txBody>
                    <a:bodyPr/>
                    <a:lstStyle/>
                    <a:p>
                      <a:pPr algn="ctr" rtl="1"/>
                      <a:r>
                        <a:rPr lang="en-US" smtClean="0"/>
                        <a:t>P#</a:t>
                      </a:r>
                      <a:endParaRPr lang="en-US"/>
                    </a:p>
                  </a:txBody>
                  <a:tcPr/>
                </a:tc>
                <a:tc>
                  <a:txBody>
                    <a:bodyPr/>
                    <a:lstStyle/>
                    <a:p>
                      <a:pPr algn="ctr" rtl="1"/>
                      <a:r>
                        <a:rPr lang="en-US" smtClean="0"/>
                        <a:t>J#</a:t>
                      </a:r>
                      <a:endParaRPr lang="en-US"/>
                    </a:p>
                  </a:txBody>
                  <a:tcPr/>
                </a:tc>
              </a:tr>
              <a:tr h="376767">
                <a:tc>
                  <a:txBody>
                    <a:bodyPr/>
                    <a:lstStyle/>
                    <a:p>
                      <a:pPr algn="ctr" rtl="1"/>
                      <a:r>
                        <a:rPr lang="en-US" smtClean="0"/>
                        <a:t>S1</a:t>
                      </a:r>
                      <a:endParaRPr lang="en-US"/>
                    </a:p>
                  </a:txBody>
                  <a:tcPr/>
                </a:tc>
                <a:tc>
                  <a:txBody>
                    <a:bodyPr/>
                    <a:lstStyle/>
                    <a:p>
                      <a:pPr algn="ctr" rtl="1"/>
                      <a:r>
                        <a:rPr lang="en-US" smtClean="0"/>
                        <a:t>P1</a:t>
                      </a:r>
                      <a:endParaRPr lang="en-US"/>
                    </a:p>
                  </a:txBody>
                  <a:tcPr/>
                </a:tc>
                <a:tc>
                  <a:txBody>
                    <a:bodyPr/>
                    <a:lstStyle/>
                    <a:p>
                      <a:pPr algn="ctr" rtl="1"/>
                      <a:r>
                        <a:rPr lang="en-US" smtClean="0"/>
                        <a:t>J2</a:t>
                      </a:r>
                      <a:endParaRPr lang="en-US"/>
                    </a:p>
                  </a:txBody>
                  <a:tcPr/>
                </a:tc>
              </a:tr>
              <a:tr h="376767">
                <a:tc>
                  <a:txBody>
                    <a:bodyPr/>
                    <a:lstStyle/>
                    <a:p>
                      <a:pPr algn="ctr" rtl="1"/>
                      <a:r>
                        <a:rPr lang="en-US" smtClean="0"/>
                        <a:t>S1</a:t>
                      </a:r>
                      <a:endParaRPr lang="en-US"/>
                    </a:p>
                  </a:txBody>
                  <a:tcPr/>
                </a:tc>
                <a:tc>
                  <a:txBody>
                    <a:bodyPr/>
                    <a:lstStyle/>
                    <a:p>
                      <a:pPr algn="ctr" rtl="1"/>
                      <a:r>
                        <a:rPr lang="en-US" smtClean="0"/>
                        <a:t>P1</a:t>
                      </a:r>
                      <a:endParaRPr lang="en-US"/>
                    </a:p>
                  </a:txBody>
                  <a:tcPr/>
                </a:tc>
                <a:tc>
                  <a:txBody>
                    <a:bodyPr/>
                    <a:lstStyle/>
                    <a:p>
                      <a:pPr algn="ctr" rtl="1"/>
                      <a:r>
                        <a:rPr lang="en-US" smtClean="0"/>
                        <a:t>J1</a:t>
                      </a:r>
                      <a:endParaRPr lang="en-US"/>
                    </a:p>
                  </a:txBody>
                  <a:tcPr/>
                </a:tc>
              </a:tr>
              <a:tr h="376767">
                <a:tc>
                  <a:txBody>
                    <a:bodyPr/>
                    <a:lstStyle/>
                    <a:p>
                      <a:pPr algn="ctr" rtl="1"/>
                      <a:r>
                        <a:rPr lang="en-US" smtClean="0"/>
                        <a:t>S1</a:t>
                      </a:r>
                      <a:endParaRPr lang="en-US"/>
                    </a:p>
                  </a:txBody>
                  <a:tcPr/>
                </a:tc>
                <a:tc>
                  <a:txBody>
                    <a:bodyPr/>
                    <a:lstStyle/>
                    <a:p>
                      <a:pPr algn="ctr" rtl="1"/>
                      <a:r>
                        <a:rPr lang="en-US" smtClean="0"/>
                        <a:t>P2</a:t>
                      </a:r>
                      <a:endParaRPr lang="en-US"/>
                    </a:p>
                  </a:txBody>
                  <a:tcPr/>
                </a:tc>
                <a:tc>
                  <a:txBody>
                    <a:bodyPr/>
                    <a:lstStyle/>
                    <a:p>
                      <a:pPr algn="ctr" rtl="1"/>
                      <a:r>
                        <a:rPr lang="en-US" smtClean="0"/>
                        <a:t>J1</a:t>
                      </a:r>
                      <a:endParaRPr lang="en-US"/>
                    </a:p>
                  </a:txBody>
                  <a:tcPr/>
                </a:tc>
              </a:tr>
              <a:tr h="376767">
                <a:tc>
                  <a:txBody>
                    <a:bodyPr/>
                    <a:lstStyle/>
                    <a:p>
                      <a:pPr algn="ctr" rtl="1"/>
                      <a:r>
                        <a:rPr lang="en-US" smtClean="0"/>
                        <a:t>S2</a:t>
                      </a:r>
                      <a:endParaRPr lang="en-US"/>
                    </a:p>
                  </a:txBody>
                  <a:tcPr>
                    <a:solidFill>
                      <a:srgbClr val="FFC000"/>
                    </a:solidFill>
                  </a:tcPr>
                </a:tc>
                <a:tc>
                  <a:txBody>
                    <a:bodyPr/>
                    <a:lstStyle/>
                    <a:p>
                      <a:pPr algn="ctr" rtl="1"/>
                      <a:r>
                        <a:rPr lang="en-US" smtClean="0"/>
                        <a:t>P1</a:t>
                      </a:r>
                      <a:endParaRPr lang="en-US"/>
                    </a:p>
                  </a:txBody>
                  <a:tcPr>
                    <a:solidFill>
                      <a:srgbClr val="FFC000"/>
                    </a:solidFill>
                  </a:tcPr>
                </a:tc>
                <a:tc>
                  <a:txBody>
                    <a:bodyPr/>
                    <a:lstStyle/>
                    <a:p>
                      <a:pPr algn="ctr" rtl="1"/>
                      <a:r>
                        <a:rPr lang="en-US" smtClean="0"/>
                        <a:t>J2</a:t>
                      </a:r>
                      <a:endParaRPr lang="en-US"/>
                    </a:p>
                  </a:txBody>
                  <a:tcPr>
                    <a:solidFill>
                      <a:srgbClr val="FFC000"/>
                    </a:solidFill>
                  </a:tcPr>
                </a:tc>
              </a:tr>
              <a:tr h="376767">
                <a:tc>
                  <a:txBody>
                    <a:bodyPr/>
                    <a:lstStyle/>
                    <a:p>
                      <a:pPr algn="ctr" rtl="1"/>
                      <a:r>
                        <a:rPr lang="en-US" smtClean="0"/>
                        <a:t>S2</a:t>
                      </a:r>
                      <a:endParaRPr lang="en-US"/>
                    </a:p>
                  </a:txBody>
                  <a:tcPr/>
                </a:tc>
                <a:tc>
                  <a:txBody>
                    <a:bodyPr/>
                    <a:lstStyle/>
                    <a:p>
                      <a:pPr algn="ctr" rtl="1"/>
                      <a:r>
                        <a:rPr lang="en-US" smtClean="0"/>
                        <a:t>P1</a:t>
                      </a:r>
                      <a:endParaRPr lang="en-US"/>
                    </a:p>
                  </a:txBody>
                  <a:tcPr/>
                </a:tc>
                <a:tc>
                  <a:txBody>
                    <a:bodyPr/>
                    <a:lstStyle/>
                    <a:p>
                      <a:pPr algn="ctr" rtl="1"/>
                      <a:r>
                        <a:rPr lang="en-US" smtClean="0"/>
                        <a:t>J1</a:t>
                      </a:r>
                      <a:endParaRPr lang="en-US"/>
                    </a:p>
                  </a:txBody>
                  <a:tcPr/>
                </a:tc>
              </a:tr>
            </a:tbl>
          </a:graphicData>
        </a:graphic>
      </p:graphicFrame>
      <p:sp>
        <p:nvSpPr>
          <p:cNvPr id="5" name="Left Arrow 4"/>
          <p:cNvSpPr/>
          <p:nvPr/>
        </p:nvSpPr>
        <p:spPr>
          <a:xfrm>
            <a:off x="5181600" y="4876800"/>
            <a:ext cx="1143000" cy="228600"/>
          </a:xfrm>
          <a:prstGeom prst="leftArrow">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a:solidFill>
                <a:srgbClr val="FFC000"/>
              </a:solidFill>
            </a:endParaRPr>
          </a:p>
        </p:txBody>
      </p:sp>
    </p:spTree>
  </p:cSld>
  <p:clrMapOvr>
    <a:masterClrMapping/>
  </p:clrMapOvr>
  <p:transition spd="slow">
    <p:newsflash/>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6019800"/>
          </a:xfrm>
        </p:spPr>
        <p:txBody>
          <a:bodyPr>
            <a:normAutofit/>
          </a:bodyPr>
          <a:lstStyle/>
          <a:p>
            <a:pPr algn="justLow" rtl="1">
              <a:lnSpc>
                <a:spcPct val="150000"/>
              </a:lnSpc>
              <a:buNone/>
            </a:pPr>
            <a:r>
              <a:rPr lang="fa-IR" sz="2400" smtClean="0"/>
              <a:t>یکی از پژوهشگران به نام ریسانن(</a:t>
            </a:r>
            <a:r>
              <a:rPr lang="en-US" sz="2400" b="1" smtClean="0"/>
              <a:t>Rissanen</a:t>
            </a:r>
            <a:r>
              <a:rPr lang="fa-IR" sz="2400" smtClean="0"/>
              <a:t>)ضوابطی را به صورت زیر،برای تجزیه مطلوب ارائه کرده است.</a:t>
            </a:r>
          </a:p>
          <a:p>
            <a:pPr algn="justLow" rtl="1">
              <a:lnSpc>
                <a:spcPct val="150000"/>
              </a:lnSpc>
              <a:buNone/>
            </a:pPr>
            <a:r>
              <a:rPr lang="fa-IR" sz="2400" smtClean="0"/>
              <a:t>ضوابط ریسانن:تجزیه رابطه </a:t>
            </a:r>
            <a:r>
              <a:rPr lang="en-US" sz="2400" b="1" smtClean="0"/>
              <a:t>R</a:t>
            </a:r>
            <a:r>
              <a:rPr lang="fa-IR" sz="2400" smtClean="0"/>
              <a:t>به دو رابطه </a:t>
            </a:r>
            <a:r>
              <a:rPr lang="en-US" sz="2400" b="1" smtClean="0"/>
              <a:t>R1</a:t>
            </a:r>
            <a:r>
              <a:rPr lang="fa-IR" sz="2400" smtClean="0"/>
              <a:t>و</a:t>
            </a:r>
            <a:r>
              <a:rPr lang="en-US" sz="2400" b="1" smtClean="0"/>
              <a:t>R2</a:t>
            </a:r>
            <a:r>
              <a:rPr lang="fa-IR" sz="2400" smtClean="0"/>
              <a:t>مطلوب است اگر </a:t>
            </a:r>
            <a:r>
              <a:rPr lang="en-US" sz="2400" b="1" smtClean="0"/>
              <a:t>R1</a:t>
            </a:r>
            <a:r>
              <a:rPr lang="fa-IR" sz="2400" smtClean="0"/>
              <a:t>و</a:t>
            </a:r>
            <a:r>
              <a:rPr lang="en-US" sz="2400" b="1" smtClean="0"/>
              <a:t>R2</a:t>
            </a:r>
            <a:r>
              <a:rPr lang="fa-IR" sz="2400" smtClean="0"/>
              <a:t>مستقل از یکدیگر باشند.</a:t>
            </a:r>
            <a:r>
              <a:rPr lang="en-US" sz="2400" b="1" smtClean="0"/>
              <a:t>R1</a:t>
            </a:r>
            <a:r>
              <a:rPr lang="fa-IR" sz="2400" smtClean="0"/>
              <a:t>و</a:t>
            </a:r>
            <a:r>
              <a:rPr lang="en-US" sz="2400" b="1" smtClean="0"/>
              <a:t>R2</a:t>
            </a:r>
            <a:r>
              <a:rPr lang="fa-IR" sz="2400" smtClean="0"/>
              <a:t>مستقل از یکدیگرنداگر و فقط اگر:</a:t>
            </a:r>
          </a:p>
          <a:p>
            <a:pPr algn="justLow" rtl="1">
              <a:lnSpc>
                <a:spcPct val="150000"/>
              </a:lnSpc>
              <a:buNone/>
            </a:pPr>
            <a:r>
              <a:rPr lang="fa-IR" sz="2400" smtClean="0"/>
              <a:t>1-صفت مشترک در دو رابطه ،حداقل در یکی از آنها کلید کاندید باشد.</a:t>
            </a:r>
          </a:p>
          <a:p>
            <a:pPr algn="justLow" rtl="1">
              <a:lnSpc>
                <a:spcPct val="150000"/>
              </a:lnSpc>
              <a:buNone/>
            </a:pPr>
            <a:r>
              <a:rPr lang="fa-IR" sz="2400" smtClean="0"/>
              <a:t>2-تمام </a:t>
            </a:r>
            <a:r>
              <a:rPr lang="en-US" sz="2400" b="1" smtClean="0"/>
              <a:t>FD</a:t>
            </a:r>
            <a:r>
              <a:rPr lang="fa-IR" sz="2400" smtClean="0"/>
              <a:t>های موجود در </a:t>
            </a:r>
            <a:r>
              <a:rPr lang="en-US" sz="2400" b="1" smtClean="0"/>
              <a:t>R</a:t>
            </a:r>
            <a:r>
              <a:rPr lang="fa-IR" sz="2400" smtClean="0"/>
              <a:t>یا در مجموعه </a:t>
            </a:r>
            <a:r>
              <a:rPr lang="en-US" sz="2400" b="1" smtClean="0"/>
              <a:t>FD</a:t>
            </a:r>
            <a:r>
              <a:rPr lang="fa-IR" sz="2400" smtClean="0"/>
              <a:t>های </a:t>
            </a:r>
            <a:r>
              <a:rPr lang="en-US" sz="2400" b="1" smtClean="0"/>
              <a:t>R1</a:t>
            </a:r>
            <a:r>
              <a:rPr lang="fa-IR" sz="2400" smtClean="0"/>
              <a:t>و</a:t>
            </a:r>
            <a:r>
              <a:rPr lang="en-US" sz="2400" b="1" smtClean="0"/>
              <a:t>R2</a:t>
            </a:r>
            <a:r>
              <a:rPr lang="fa-IR" sz="2400" smtClean="0"/>
              <a:t>موجود باشند و یا از این مجموعه </a:t>
            </a:r>
            <a:r>
              <a:rPr lang="en-US" sz="2400" b="1" smtClean="0"/>
              <a:t>FD</a:t>
            </a:r>
            <a:r>
              <a:rPr lang="fa-IR" sz="2400" smtClean="0"/>
              <a:t> ها قابل استنتاج باشند.</a:t>
            </a:r>
          </a:p>
          <a:p>
            <a:pPr algn="justLow" rtl="1">
              <a:lnSpc>
                <a:spcPct val="150000"/>
              </a:lnSpc>
              <a:buNone/>
            </a:pPr>
            <a:r>
              <a:rPr lang="fa-IR" sz="2400" smtClean="0"/>
              <a:t>ضابطه اول تضمین می کند که با پیوند </a:t>
            </a:r>
            <a:r>
              <a:rPr lang="en-US" sz="2400" b="1" smtClean="0"/>
              <a:t>R1</a:t>
            </a:r>
            <a:r>
              <a:rPr lang="fa-IR" sz="2400" smtClean="0"/>
              <a:t>و</a:t>
            </a:r>
            <a:r>
              <a:rPr lang="en-US" sz="2400" b="1" smtClean="0"/>
              <a:t>R2</a:t>
            </a:r>
            <a:r>
              <a:rPr lang="fa-IR" sz="2400" smtClean="0"/>
              <a:t>،تاپل حشو و زاید  ظاهر نشود و ضابطه دوم تضمین می کند که تجزیه حافظه وابستگیها باشد.</a:t>
            </a:r>
          </a:p>
          <a:p>
            <a:pPr algn="just" rtl="1">
              <a:lnSpc>
                <a:spcPct val="150000"/>
              </a:lnSpc>
              <a:buNone/>
            </a:pPr>
            <a:endParaRPr lang="en-US" sz="2400"/>
          </a:p>
        </p:txBody>
      </p:sp>
    </p:spTree>
  </p:cSld>
  <p:clrMapOvr>
    <a:masterClrMapping/>
  </p:clrMapOvr>
  <p:transition spd="slow">
    <p:newsflash/>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381000"/>
            <a:ext cx="8229600" cy="6172200"/>
          </a:xfrm>
        </p:spPr>
        <p:txBody>
          <a:bodyPr>
            <a:normAutofit/>
          </a:bodyPr>
          <a:lstStyle/>
          <a:p>
            <a:pPr algn="just" rtl="1">
              <a:lnSpc>
                <a:spcPct val="150000"/>
              </a:lnSpc>
              <a:buNone/>
            </a:pPr>
            <a:r>
              <a:rPr lang="fa-IR" sz="2400" smtClean="0"/>
              <a:t>مثال 7:رابطه </a:t>
            </a:r>
            <a:r>
              <a:rPr lang="fa-IR" sz="2400" b="1" smtClean="0"/>
              <a:t>(</a:t>
            </a:r>
            <a:r>
              <a:rPr lang="en-US" sz="2400" b="1" smtClean="0"/>
              <a:t>S#,Sname,City,Status</a:t>
            </a:r>
            <a:r>
              <a:rPr lang="fa-IR" sz="2400" smtClean="0"/>
              <a:t>)</a:t>
            </a:r>
            <a:r>
              <a:rPr lang="en-US" sz="2400" b="1" smtClean="0"/>
              <a:t>second</a:t>
            </a:r>
            <a:r>
              <a:rPr lang="fa-IR" sz="2400" smtClean="0"/>
              <a:t>رابه سه صورت زیر می توان تجزیه کرد که ما قبلا از تجزیه الف استفاده کردیم:</a:t>
            </a:r>
          </a:p>
          <a:p>
            <a:pPr rtl="1">
              <a:lnSpc>
                <a:spcPct val="150000"/>
              </a:lnSpc>
              <a:buNone/>
            </a:pPr>
            <a:r>
              <a:rPr lang="en-US" sz="2400" b="1" smtClean="0"/>
              <a:t>SC(</a:t>
            </a:r>
            <a:r>
              <a:rPr lang="en-US" sz="2400" b="1" u="sng" smtClean="0"/>
              <a:t>S#,</a:t>
            </a:r>
            <a:r>
              <a:rPr lang="en-US" sz="2400" b="1" smtClean="0"/>
              <a:t>City)      ,    CS(</a:t>
            </a:r>
            <a:r>
              <a:rPr lang="en-US" sz="2400" b="1" u="sng" smtClean="0"/>
              <a:t>City</a:t>
            </a:r>
            <a:r>
              <a:rPr lang="en-US" sz="2400" b="1" smtClean="0"/>
              <a:t>,Status)</a:t>
            </a:r>
            <a:r>
              <a:rPr lang="fa-IR" sz="2400" b="1" smtClean="0"/>
              <a:t>(الف</a:t>
            </a:r>
            <a:endParaRPr lang="en-US" sz="2400" b="1" smtClean="0"/>
          </a:p>
          <a:p>
            <a:pPr rtl="1">
              <a:lnSpc>
                <a:spcPct val="150000"/>
              </a:lnSpc>
              <a:buNone/>
            </a:pPr>
            <a:r>
              <a:rPr lang="en-US" sz="2400" b="1" smtClean="0"/>
              <a:t>SC(</a:t>
            </a:r>
            <a:r>
              <a:rPr lang="en-US" sz="2400" b="1" u="sng" smtClean="0"/>
              <a:t>S#,</a:t>
            </a:r>
            <a:r>
              <a:rPr lang="en-US" sz="2400" b="1" smtClean="0"/>
              <a:t>City)        ,    SS(</a:t>
            </a:r>
            <a:r>
              <a:rPr lang="en-US" sz="2400" b="1" u="sng" smtClean="0"/>
              <a:t>s#,</a:t>
            </a:r>
            <a:r>
              <a:rPr lang="en-US" sz="2400" b="1" smtClean="0"/>
              <a:t>status)</a:t>
            </a:r>
            <a:r>
              <a:rPr lang="fa-IR" sz="2400" b="1" smtClean="0"/>
              <a:t>(ب</a:t>
            </a:r>
            <a:endParaRPr lang="en-US" sz="2400" b="1" smtClean="0"/>
          </a:p>
          <a:p>
            <a:pPr rtl="1">
              <a:lnSpc>
                <a:spcPct val="150000"/>
              </a:lnSpc>
              <a:buNone/>
            </a:pPr>
            <a:r>
              <a:rPr lang="en-US" sz="2400" b="1" smtClean="0"/>
              <a:t>)SS(</a:t>
            </a:r>
            <a:r>
              <a:rPr lang="en-US" sz="2400" b="1" u="sng" smtClean="0"/>
              <a:t>S#,</a:t>
            </a:r>
            <a:r>
              <a:rPr lang="en-US" sz="2400" b="1" smtClean="0"/>
              <a:t>Status)      ,    CS(</a:t>
            </a:r>
            <a:r>
              <a:rPr lang="en-US" sz="2400" b="1" u="sng" smtClean="0"/>
              <a:t>City</a:t>
            </a:r>
            <a:r>
              <a:rPr lang="en-US" sz="2400" b="1" smtClean="0"/>
              <a:t>,Status) </a:t>
            </a:r>
            <a:r>
              <a:rPr lang="fa-IR" sz="2400" b="1" smtClean="0"/>
              <a:t>ج</a:t>
            </a:r>
            <a:endParaRPr lang="en-US" sz="2400" b="1" smtClean="0"/>
          </a:p>
          <a:p>
            <a:pPr algn="just" rtl="1">
              <a:lnSpc>
                <a:spcPct val="150000"/>
              </a:lnSpc>
              <a:buNone/>
            </a:pPr>
            <a:r>
              <a:rPr lang="fa-IR" sz="2400" smtClean="0"/>
              <a:t>کدام تجزیه مطلوب است؟</a:t>
            </a:r>
          </a:p>
          <a:p>
            <a:pPr algn="just" rtl="1">
              <a:lnSpc>
                <a:spcPct val="150000"/>
              </a:lnSpc>
              <a:buNone/>
            </a:pPr>
            <a:r>
              <a:rPr lang="fa-IR" sz="2400" smtClean="0"/>
              <a:t>تجزیه (ب)دارای مشکلاتی است مثلادر(ب)نمی توان این اطلاع را که«شهر خاصی دارای مقدار وضعیت مشخصی است»را درج کرد تا زمانی که ندانیم چه تهیه کننده ای درآن شهر ساکن است.در تجزیه(ج)اگر وضعیت شهری تغییر کند این تغییر هم در جدول </a:t>
            </a:r>
            <a:r>
              <a:rPr lang="en-US" sz="2400" b="1" smtClean="0"/>
              <a:t>CS</a:t>
            </a:r>
            <a:r>
              <a:rPr lang="fa-IR" sz="2400" smtClean="0"/>
              <a:t>و هم در جدول </a:t>
            </a:r>
            <a:r>
              <a:rPr lang="en-US" sz="2400" b="1" smtClean="0"/>
              <a:t>SS</a:t>
            </a:r>
            <a:r>
              <a:rPr lang="fa-IR" sz="2400" smtClean="0"/>
              <a:t> باید اعمال شود.</a:t>
            </a:r>
            <a:endParaRPr lang="en-US" sz="2400" smtClean="0"/>
          </a:p>
          <a:p>
            <a:pPr rtl="1">
              <a:lnSpc>
                <a:spcPct val="150000"/>
              </a:lnSpc>
              <a:buNone/>
            </a:pPr>
            <a:endParaRPr lang="en-US" sz="2400" smtClean="0"/>
          </a:p>
        </p:txBody>
      </p:sp>
    </p:spTree>
  </p:cSld>
  <p:clrMapOvr>
    <a:masterClrMapping/>
  </p:clrMapOvr>
  <p:transition spd="slow">
    <p:newsflash/>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381000"/>
            <a:ext cx="8229600" cy="6096000"/>
          </a:xfrm>
        </p:spPr>
        <p:txBody>
          <a:bodyPr>
            <a:normAutofit/>
          </a:bodyPr>
          <a:lstStyle/>
          <a:p>
            <a:pPr algn="justLow" rtl="1">
              <a:lnSpc>
                <a:spcPct val="150000"/>
              </a:lnSpc>
              <a:buNone/>
            </a:pPr>
            <a:r>
              <a:rPr lang="fa-IR" sz="2400" smtClean="0"/>
              <a:t>در واقع این مشکلات از آنجا ناشی می شود که پرتوهای روابط ب وج به یکدیگروابسته اند. پس تجزیه خوب تجزیه ای که پرتو های آن پرتوهای مستقل از یکدیگر باشند.حال با توجه به ضوابط به ضوابط ریسانن تجزیه مطلوب را تشخیص می دهیم.</a:t>
            </a:r>
          </a:p>
          <a:p>
            <a:pPr algn="justLow" rtl="1">
              <a:lnSpc>
                <a:spcPct val="150000"/>
              </a:lnSpc>
              <a:buNone/>
            </a:pPr>
            <a:r>
              <a:rPr lang="fa-IR" sz="2400" smtClean="0"/>
              <a:t>تجزیه الف یک تجزیه خوب است .چرا که شرط اول قضیه ریسانن را دارد:</a:t>
            </a:r>
          </a:p>
          <a:p>
            <a:pPr algn="justLow" rtl="1">
              <a:lnSpc>
                <a:spcPct val="150000"/>
              </a:lnSpc>
              <a:buNone/>
            </a:pPr>
            <a:r>
              <a:rPr lang="en-US" sz="2400" b="1" smtClean="0"/>
              <a:t>S#       City,City         Status   ⇒     S#         Status   </a:t>
            </a:r>
          </a:p>
          <a:p>
            <a:pPr algn="justLow" rtl="1">
              <a:lnSpc>
                <a:spcPct val="150000"/>
              </a:lnSpc>
              <a:buNone/>
            </a:pPr>
            <a:r>
              <a:rPr lang="fa-IR" sz="2400" smtClean="0"/>
              <a:t>همچنین شرط دوم رانیز داراست.صفت مشترک بین دورابطه تجزیه شده</a:t>
            </a:r>
            <a:r>
              <a:rPr lang="en-US" sz="2400" b="1" smtClean="0"/>
              <a:t>City</a:t>
            </a:r>
            <a:r>
              <a:rPr lang="fa-IR" sz="2400" smtClean="0"/>
              <a:t> می باشدکه </a:t>
            </a:r>
            <a:r>
              <a:rPr lang="en-US" sz="2400" b="1" smtClean="0"/>
              <a:t>City</a:t>
            </a:r>
            <a:r>
              <a:rPr lang="fa-IR" sz="2400" smtClean="0"/>
              <a:t>در رابطه </a:t>
            </a:r>
            <a:r>
              <a:rPr lang="en-US" sz="2400" b="1" smtClean="0"/>
              <a:t>CS</a:t>
            </a:r>
            <a:r>
              <a:rPr lang="fa-IR" sz="2400" smtClean="0"/>
              <a:t> کلید کاندید است.</a:t>
            </a:r>
          </a:p>
          <a:p>
            <a:pPr algn="justLow" rtl="1">
              <a:lnSpc>
                <a:spcPct val="150000"/>
              </a:lnSpc>
              <a:buNone/>
            </a:pPr>
            <a:r>
              <a:rPr lang="fa-IR" sz="2400" smtClean="0"/>
              <a:t>ولی تجزیه (ب)در مثال قبلی تجزیه خوبی نیست چرا که رابطه</a:t>
            </a:r>
            <a:r>
              <a:rPr lang="en-US" sz="2400" smtClean="0"/>
              <a:t>  </a:t>
            </a:r>
            <a:endParaRPr lang="fa-IR" sz="2400" smtClean="0"/>
          </a:p>
          <a:p>
            <a:pPr algn="justLow" rtl="1">
              <a:lnSpc>
                <a:spcPct val="150000"/>
              </a:lnSpc>
              <a:buNone/>
            </a:pPr>
            <a:r>
              <a:rPr lang="en-US" sz="2400" b="1" smtClean="0"/>
              <a:t>Status</a:t>
            </a:r>
            <a:r>
              <a:rPr lang="en-US" sz="2400" smtClean="0"/>
              <a:t> </a:t>
            </a:r>
            <a:r>
              <a:rPr lang="fa-IR" sz="2400" smtClean="0"/>
              <a:t> </a:t>
            </a:r>
            <a:r>
              <a:rPr lang="fa-IR" sz="2400" b="1" smtClean="0"/>
              <a:t>     </a:t>
            </a:r>
            <a:r>
              <a:rPr lang="en-US" sz="2400" b="1" smtClean="0"/>
              <a:t>City</a:t>
            </a:r>
            <a:r>
              <a:rPr lang="fa-IR" sz="2400" smtClean="0"/>
              <a:t> قابل استنتاج نمی باشد.   </a:t>
            </a:r>
            <a:endParaRPr lang="en-US" sz="2400"/>
          </a:p>
        </p:txBody>
      </p:sp>
      <p:cxnSp>
        <p:nvCxnSpPr>
          <p:cNvPr id="5" name="متصل کننده پیکان مستقیم 4"/>
          <p:cNvCxnSpPr/>
          <p:nvPr/>
        </p:nvCxnSpPr>
        <p:spPr>
          <a:xfrm>
            <a:off x="1066800" y="3581400"/>
            <a:ext cx="4572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 name="متصل کننده پیکان مستقیم 6"/>
          <p:cNvCxnSpPr/>
          <p:nvPr/>
        </p:nvCxnSpPr>
        <p:spPr>
          <a:xfrm>
            <a:off x="3124200" y="3581400"/>
            <a:ext cx="685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9" name="متصل کننده پیکان مستقیم 8"/>
          <p:cNvCxnSpPr/>
          <p:nvPr/>
        </p:nvCxnSpPr>
        <p:spPr>
          <a:xfrm>
            <a:off x="6553200" y="3581400"/>
            <a:ext cx="609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7" name="متصل کننده پیکان مستقیم 16"/>
          <p:cNvCxnSpPr/>
          <p:nvPr/>
        </p:nvCxnSpPr>
        <p:spPr>
          <a:xfrm>
            <a:off x="7010400" y="5943600"/>
            <a:ext cx="4572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6019800"/>
          </a:xfrm>
        </p:spPr>
        <p:txBody>
          <a:bodyPr>
            <a:normAutofit/>
          </a:bodyPr>
          <a:lstStyle/>
          <a:p>
            <a:pPr algn="justLow" rtl="1">
              <a:lnSpc>
                <a:spcPct val="150000"/>
              </a:lnSpc>
              <a:buNone/>
            </a:pPr>
            <a:r>
              <a:rPr lang="fa-IR" sz="2400" smtClean="0"/>
              <a:t>یعنی شرط دوم قضیه ریسانن برقرار نیست.</a:t>
            </a:r>
          </a:p>
          <a:p>
            <a:pPr algn="justLow" rtl="1">
              <a:lnSpc>
                <a:spcPct val="150000"/>
              </a:lnSpc>
              <a:buNone/>
            </a:pPr>
            <a:r>
              <a:rPr lang="fa-IR" sz="2400" smtClean="0"/>
              <a:t>همچنین تجزیه (ج)در مثال قبلی نیز ،تجزیه خوبی نیست چرا که فیلد مشترک دو جدول </a:t>
            </a:r>
            <a:r>
              <a:rPr lang="en-US" sz="2400" b="1" smtClean="0"/>
              <a:t>Status</a:t>
            </a:r>
            <a:r>
              <a:rPr lang="fa-IR" sz="2400" smtClean="0"/>
              <a:t>است و </a:t>
            </a:r>
            <a:r>
              <a:rPr lang="en-US" sz="2400" b="1" smtClean="0"/>
              <a:t>Status</a:t>
            </a:r>
            <a:r>
              <a:rPr lang="fa-IR" sz="2400" smtClean="0"/>
              <a:t>کلید کاندید هیچکدام از دو جدول نیست پس شرط اول قضیه ریسانن را ندارد.البته تجزیه(ج)شرط دوم را هم ندارد چرا که </a:t>
            </a:r>
            <a:r>
              <a:rPr lang="en-US" sz="2400" b="1" smtClean="0"/>
              <a:t>S#      City</a:t>
            </a:r>
            <a:r>
              <a:rPr lang="fa-IR" sz="2400" smtClean="0"/>
              <a:t>را نمی توان از آن استنتاج کرد.</a:t>
            </a:r>
          </a:p>
          <a:p>
            <a:pPr algn="justLow" rtl="1">
              <a:lnSpc>
                <a:spcPct val="150000"/>
              </a:lnSpc>
              <a:buNone/>
            </a:pPr>
            <a:r>
              <a:rPr lang="fa-IR" sz="2400" smtClean="0"/>
              <a:t>تعریف:رابطه ای که به پرتوهای مستقل تجزیه نمی شود.به رابطه تجزیه ناپذیر (اتومیک)موسوم است.</a:t>
            </a:r>
          </a:p>
          <a:p>
            <a:pPr algn="justLow" rtl="1">
              <a:lnSpc>
                <a:spcPct val="150000"/>
              </a:lnSpc>
              <a:buNone/>
            </a:pPr>
            <a:r>
              <a:rPr lang="fa-IR" sz="2800" b="1" u="sng" smtClean="0"/>
              <a:t>قضیۀ هیث(</a:t>
            </a:r>
            <a:r>
              <a:rPr lang="en-US" sz="2800" b="1" u="sng" smtClean="0"/>
              <a:t>Heath</a:t>
            </a:r>
            <a:r>
              <a:rPr lang="fa-IR" sz="2800" b="1" u="sng" smtClean="0"/>
              <a:t>)</a:t>
            </a:r>
          </a:p>
          <a:p>
            <a:pPr algn="justLow" rtl="1">
              <a:lnSpc>
                <a:spcPct val="150000"/>
              </a:lnSpc>
              <a:buNone/>
            </a:pPr>
            <a:r>
              <a:rPr lang="fa-IR" sz="2400" smtClean="0"/>
              <a:t>رابطه </a:t>
            </a:r>
            <a:r>
              <a:rPr lang="fa-IR" sz="2400" b="1" smtClean="0"/>
              <a:t>(</a:t>
            </a:r>
            <a:r>
              <a:rPr lang="en-US" sz="2400" b="1" smtClean="0"/>
              <a:t>	A,B,C</a:t>
            </a:r>
            <a:r>
              <a:rPr lang="fa-IR" sz="2400" b="1" smtClean="0"/>
              <a:t>)</a:t>
            </a:r>
            <a:r>
              <a:rPr lang="en-US" sz="2400" b="1" smtClean="0"/>
              <a:t>R</a:t>
            </a:r>
            <a:r>
              <a:rPr lang="fa-IR" sz="2400" smtClean="0"/>
              <a:t>که درآن </a:t>
            </a:r>
            <a:r>
              <a:rPr lang="en-US" sz="2400" b="1" smtClean="0"/>
              <a:t>A</a:t>
            </a:r>
            <a:r>
              <a:rPr lang="fa-IR" sz="2400" b="1" smtClean="0"/>
              <a:t>و</a:t>
            </a:r>
            <a:r>
              <a:rPr lang="en-US" sz="2400" b="1" smtClean="0"/>
              <a:t>B</a:t>
            </a:r>
            <a:r>
              <a:rPr lang="fa-IR" sz="2400" b="1" smtClean="0"/>
              <a:t>و</a:t>
            </a:r>
            <a:r>
              <a:rPr lang="en-US" sz="2400" b="1" smtClean="0"/>
              <a:t>C</a:t>
            </a:r>
            <a:r>
              <a:rPr lang="fa-IR" sz="2400" smtClean="0"/>
              <a:t>سه مجموعه از صفات هستند مفروض است.اگر </a:t>
            </a:r>
            <a:r>
              <a:rPr lang="en-US" sz="2400" b="1" smtClean="0"/>
              <a:t>A      B</a:t>
            </a:r>
            <a:r>
              <a:rPr lang="fa-IR" sz="2400" smtClean="0"/>
              <a:t>آنگاه می توان </a:t>
            </a:r>
            <a:r>
              <a:rPr lang="en-US" sz="2400" b="1" smtClean="0"/>
              <a:t>R</a:t>
            </a:r>
            <a:r>
              <a:rPr lang="fa-IR" sz="2400" smtClean="0"/>
              <a:t>را به رابطه</a:t>
            </a:r>
            <a:r>
              <a:rPr lang="fa-IR" sz="2400" b="1" smtClean="0"/>
              <a:t>(</a:t>
            </a:r>
            <a:r>
              <a:rPr lang="en-US" sz="2400" b="1" smtClean="0"/>
              <a:t>A,B,C</a:t>
            </a:r>
            <a:r>
              <a:rPr lang="fa-IR" sz="2400" b="1" smtClean="0"/>
              <a:t>)</a:t>
            </a:r>
            <a:r>
              <a:rPr lang="en-US" sz="2400" b="1" smtClean="0"/>
              <a:t>R1</a:t>
            </a:r>
            <a:r>
              <a:rPr lang="fa-IR" sz="2400" smtClean="0"/>
              <a:t>و</a:t>
            </a:r>
            <a:endParaRPr lang="en-US" sz="2400"/>
          </a:p>
        </p:txBody>
      </p:sp>
      <p:cxnSp>
        <p:nvCxnSpPr>
          <p:cNvPr id="5" name="متصل کننده پیکان مستقیم 4"/>
          <p:cNvCxnSpPr/>
          <p:nvPr/>
        </p:nvCxnSpPr>
        <p:spPr>
          <a:xfrm>
            <a:off x="7086600" y="3048000"/>
            <a:ext cx="5334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 name="متصل کننده پیکان مستقیم 6"/>
          <p:cNvCxnSpPr/>
          <p:nvPr/>
        </p:nvCxnSpPr>
        <p:spPr>
          <a:xfrm>
            <a:off x="6629400" y="60198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152400"/>
            <a:ext cx="8229600" cy="6400800"/>
          </a:xfrm>
        </p:spPr>
        <p:txBody>
          <a:bodyPr>
            <a:noAutofit/>
          </a:bodyPr>
          <a:lstStyle/>
          <a:p>
            <a:pPr algn="just" rtl="1">
              <a:lnSpc>
                <a:spcPct val="150000"/>
              </a:lnSpc>
              <a:buNone/>
            </a:pPr>
            <a:r>
              <a:rPr lang="fa-IR" sz="2400" b="1" smtClean="0"/>
              <a:t>(</a:t>
            </a:r>
            <a:r>
              <a:rPr lang="en-US" sz="2400" b="1" smtClean="0"/>
              <a:t>A,C</a:t>
            </a:r>
            <a:r>
              <a:rPr lang="fa-IR" sz="2400" b="1" smtClean="0"/>
              <a:t>)</a:t>
            </a:r>
            <a:r>
              <a:rPr lang="en-US" sz="2400" b="1" smtClean="0"/>
              <a:t>R2</a:t>
            </a:r>
            <a:r>
              <a:rPr lang="fa-IR" sz="2400" smtClean="0"/>
              <a:t>تجزیه کرد و این تجزیه ،مطلوب (خوب)است.</a:t>
            </a:r>
          </a:p>
          <a:p>
            <a:pPr algn="just" rtl="1">
              <a:lnSpc>
                <a:spcPct val="150000"/>
              </a:lnSpc>
              <a:buNone/>
            </a:pPr>
            <a:r>
              <a:rPr lang="fa-IR" sz="2400" smtClean="0"/>
              <a:t>تذکر:براساس ضوابط رسانن اگر در رابطه </a:t>
            </a:r>
            <a:r>
              <a:rPr lang="fa-IR" sz="2400" b="1" smtClean="0"/>
              <a:t>(</a:t>
            </a:r>
            <a:r>
              <a:rPr lang="en-US" sz="2400" b="1" smtClean="0"/>
              <a:t>A,B,C</a:t>
            </a:r>
            <a:r>
              <a:rPr lang="fa-IR" sz="2400" b="1" smtClean="0"/>
              <a:t>)</a:t>
            </a:r>
            <a:r>
              <a:rPr lang="en-US" sz="2400" b="1" smtClean="0"/>
              <a:t>R</a:t>
            </a:r>
            <a:r>
              <a:rPr lang="fa-IR" sz="2400" smtClean="0"/>
              <a:t> وابستگیهای </a:t>
            </a:r>
            <a:r>
              <a:rPr lang="en-US" sz="2400" smtClean="0"/>
              <a:t> </a:t>
            </a:r>
            <a:r>
              <a:rPr lang="en-US" sz="2400" b="1" smtClean="0"/>
              <a:t>A     B </a:t>
            </a:r>
            <a:r>
              <a:rPr lang="fa-IR" sz="2400" smtClean="0"/>
              <a:t>و</a:t>
            </a:r>
            <a:r>
              <a:rPr lang="en-US" sz="2400" smtClean="0"/>
              <a:t>  </a:t>
            </a:r>
            <a:r>
              <a:rPr lang="en-US" sz="2400" b="1" smtClean="0"/>
              <a:t>B      C</a:t>
            </a:r>
            <a:r>
              <a:rPr lang="fa-IR" sz="2400" smtClean="0"/>
              <a:t>برقرار باشد.در این صورت تجزیه مطلوب به صورت زیر است:</a:t>
            </a:r>
          </a:p>
          <a:p>
            <a:pPr algn="just" rtl="1">
              <a:lnSpc>
                <a:spcPct val="150000"/>
              </a:lnSpc>
              <a:buNone/>
            </a:pPr>
            <a:r>
              <a:rPr lang="en-US" sz="2400" b="1" smtClean="0"/>
              <a:t>R(A,B,C)        R1(A,B),R2(B,C)                                 </a:t>
            </a:r>
            <a:r>
              <a:rPr lang="fa-IR" sz="2400" b="1" smtClean="0"/>
              <a:t>  </a:t>
            </a:r>
            <a:endParaRPr lang="en-US" sz="2400" b="1" smtClean="0"/>
          </a:p>
          <a:p>
            <a:pPr algn="just" rtl="1">
              <a:lnSpc>
                <a:spcPct val="150000"/>
              </a:lnSpc>
              <a:buNone/>
            </a:pPr>
            <a:r>
              <a:rPr lang="fa-IR" sz="2800" b="1" u="sng" smtClean="0"/>
              <a:t>مثالی از الگوریتم تبدیل </a:t>
            </a:r>
            <a:r>
              <a:rPr lang="en-US" sz="2800" b="1" u="sng" smtClean="0"/>
              <a:t>NF</a:t>
            </a:r>
            <a:r>
              <a:rPr lang="fa-IR" sz="2800" b="1" u="sng" smtClean="0"/>
              <a:t>1به </a:t>
            </a:r>
            <a:r>
              <a:rPr lang="en-US" sz="2800" b="1" u="sng" smtClean="0"/>
              <a:t>NF</a:t>
            </a:r>
            <a:r>
              <a:rPr lang="fa-IR" sz="2800" b="1" u="sng" smtClean="0"/>
              <a:t>2و</a:t>
            </a:r>
            <a:r>
              <a:rPr lang="en-US" sz="2800" b="1" u="sng" smtClean="0"/>
              <a:t>2NF</a:t>
            </a:r>
            <a:r>
              <a:rPr lang="fa-IR" sz="2800" b="1" u="sng" smtClean="0"/>
              <a:t>به</a:t>
            </a:r>
            <a:r>
              <a:rPr lang="en-US" sz="2800" b="1" u="sng" smtClean="0"/>
              <a:t>NF</a:t>
            </a:r>
            <a:r>
              <a:rPr lang="fa-IR" sz="2800" b="1" u="sng" smtClean="0"/>
              <a:t>3 </a:t>
            </a:r>
          </a:p>
          <a:p>
            <a:pPr algn="just" rtl="1">
              <a:lnSpc>
                <a:spcPct val="150000"/>
              </a:lnSpc>
              <a:buNone/>
            </a:pPr>
            <a:r>
              <a:rPr lang="fa-IR" sz="2400" smtClean="0"/>
              <a:t>الگوریتم تبدیل جدول </a:t>
            </a:r>
            <a:r>
              <a:rPr lang="en-US" sz="2400" b="1" smtClean="0"/>
              <a:t>NF</a:t>
            </a:r>
            <a:r>
              <a:rPr lang="fa-IR" sz="2400" b="1" smtClean="0"/>
              <a:t>1</a:t>
            </a:r>
            <a:r>
              <a:rPr lang="fa-IR" sz="2400" smtClean="0"/>
              <a:t>به چند جدول </a:t>
            </a:r>
            <a:r>
              <a:rPr lang="en-US" sz="2400" b="1" smtClean="0"/>
              <a:t>NF</a:t>
            </a:r>
            <a:r>
              <a:rPr lang="fa-IR" sz="2400" b="1" smtClean="0"/>
              <a:t>2</a:t>
            </a:r>
            <a:r>
              <a:rPr lang="fa-IR" sz="2400" smtClean="0"/>
              <a:t>به صورت زیر است:</a:t>
            </a:r>
          </a:p>
          <a:p>
            <a:pPr algn="just" rtl="1">
              <a:lnSpc>
                <a:spcPct val="150000"/>
              </a:lnSpc>
              <a:buNone/>
            </a:pPr>
            <a:r>
              <a:rPr lang="fa-IR" sz="2400" smtClean="0"/>
              <a:t>1-هر بخش ازکلید راکه صفت وابسته دارد،با آن صفت ها کنارهم قرارمی دهیم.</a:t>
            </a:r>
          </a:p>
          <a:p>
            <a:pPr algn="just" rtl="1">
              <a:lnSpc>
                <a:spcPct val="150000"/>
              </a:lnSpc>
              <a:buNone/>
            </a:pPr>
            <a:r>
              <a:rPr lang="fa-IR" sz="2400" smtClean="0"/>
              <a:t>2-کل کلید اصلی را با صفتهای باقی مانده کنارهم قرار می دهیم.</a:t>
            </a:r>
          </a:p>
          <a:p>
            <a:pPr algn="just" rtl="1">
              <a:lnSpc>
                <a:spcPct val="150000"/>
              </a:lnSpc>
              <a:buNone/>
            </a:pPr>
            <a:r>
              <a:rPr lang="fa-IR" sz="2400" smtClean="0"/>
              <a:t>3-سایر وابستگی ها را ترسیم می کنیم.</a:t>
            </a:r>
          </a:p>
          <a:p>
            <a:pPr algn="just" rtl="1">
              <a:lnSpc>
                <a:spcPct val="150000"/>
              </a:lnSpc>
              <a:buNone/>
            </a:pPr>
            <a:r>
              <a:rPr lang="fa-IR" sz="2400" smtClean="0"/>
              <a:t>تذکر:اگروابستگی به بخشی ازکلید به صورت تودرتوبود آنگاه الگوریتم فوق را باید تکرار کنیم</a:t>
            </a:r>
            <a:endParaRPr lang="en-US" sz="2400"/>
          </a:p>
        </p:txBody>
      </p:sp>
      <p:cxnSp>
        <p:nvCxnSpPr>
          <p:cNvPr id="5" name="متصل کننده پیکان مستقیم 4"/>
          <p:cNvCxnSpPr/>
          <p:nvPr/>
        </p:nvCxnSpPr>
        <p:spPr>
          <a:xfrm>
            <a:off x="914400" y="11430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 name="متصل کننده پیکان مستقیم 6"/>
          <p:cNvCxnSpPr/>
          <p:nvPr/>
        </p:nvCxnSpPr>
        <p:spPr>
          <a:xfrm>
            <a:off x="7391400" y="1676400"/>
            <a:ext cx="4572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10" name="Right Arrow 9"/>
          <p:cNvSpPr/>
          <p:nvPr/>
        </p:nvSpPr>
        <p:spPr>
          <a:xfrm>
            <a:off x="2438400" y="2133600"/>
            <a:ext cx="457200" cy="228600"/>
          </a:xfrm>
          <a:prstGeom prst="rightArrow">
            <a:avLst/>
          </a:prstGeom>
          <a:no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Tree>
  </p:cSld>
  <p:clrMapOvr>
    <a:masterClrMapping/>
  </p:clrMapOvr>
  <p:transition spd="slow">
    <p:newsflash/>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533400"/>
            <a:ext cx="8229600" cy="5943600"/>
          </a:xfrm>
        </p:spPr>
        <p:txBody>
          <a:bodyPr>
            <a:normAutofit/>
          </a:bodyPr>
          <a:lstStyle/>
          <a:p>
            <a:pPr algn="just" rtl="1">
              <a:lnSpc>
                <a:spcPct val="150000"/>
              </a:lnSpc>
              <a:buNone/>
            </a:pPr>
            <a:r>
              <a:rPr lang="fa-IR" sz="2400" smtClean="0"/>
              <a:t>مثال8:فرض کنید نمودار وابستگی تابعی بانک اطلاعات ثبت نام دانشگاه به شکل زیر باشد.</a:t>
            </a:r>
          </a:p>
          <a:p>
            <a:pPr algn="just" rtl="1">
              <a:lnSpc>
                <a:spcPct val="150000"/>
              </a:lnSpc>
              <a:buNone/>
            </a:pPr>
            <a:endParaRPr lang="en-US" sz="2400"/>
          </a:p>
        </p:txBody>
      </p:sp>
      <p:sp>
        <p:nvSpPr>
          <p:cNvPr id="4" name="Rectangle 3"/>
          <p:cNvSpPr/>
          <p:nvPr/>
        </p:nvSpPr>
        <p:spPr>
          <a:xfrm>
            <a:off x="304800" y="3124200"/>
            <a:ext cx="2438400" cy="9906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mtClean="0">
                <a:solidFill>
                  <a:schemeClr val="tx1"/>
                </a:solidFill>
              </a:rPr>
              <a:t>S#</a:t>
            </a:r>
            <a:endParaRPr lang="en-US">
              <a:solidFill>
                <a:schemeClr val="tx1"/>
              </a:solidFill>
            </a:endParaRPr>
          </a:p>
        </p:txBody>
      </p:sp>
      <p:sp>
        <p:nvSpPr>
          <p:cNvPr id="5" name="Rectangle 4"/>
          <p:cNvSpPr/>
          <p:nvPr/>
        </p:nvSpPr>
        <p:spPr>
          <a:xfrm>
            <a:off x="838200" y="3352800"/>
            <a:ext cx="17526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Sec#,C#,term</a:t>
            </a:r>
            <a:endParaRPr lang="en-US">
              <a:solidFill>
                <a:schemeClr val="tx1"/>
              </a:solidFill>
            </a:endParaRPr>
          </a:p>
        </p:txBody>
      </p:sp>
      <p:sp>
        <p:nvSpPr>
          <p:cNvPr id="6" name="Rectangle 5"/>
          <p:cNvSpPr/>
          <p:nvPr/>
        </p:nvSpPr>
        <p:spPr>
          <a:xfrm>
            <a:off x="2971800" y="3352800"/>
            <a:ext cx="8382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cname</a:t>
            </a:r>
            <a:endParaRPr lang="en-US" sz="1600">
              <a:solidFill>
                <a:schemeClr val="tx1"/>
              </a:solidFill>
            </a:endParaRPr>
          </a:p>
        </p:txBody>
      </p:sp>
      <p:sp>
        <p:nvSpPr>
          <p:cNvPr id="7" name="Rectangle 6"/>
          <p:cNvSpPr/>
          <p:nvPr/>
        </p:nvSpPr>
        <p:spPr>
          <a:xfrm>
            <a:off x="3962400" y="3352800"/>
            <a:ext cx="6096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unit</a:t>
            </a:r>
            <a:endParaRPr lang="en-US" sz="1600">
              <a:solidFill>
                <a:schemeClr val="tx1"/>
              </a:solidFill>
            </a:endParaRPr>
          </a:p>
        </p:txBody>
      </p:sp>
      <p:sp>
        <p:nvSpPr>
          <p:cNvPr id="8" name="Rectangle 7"/>
          <p:cNvSpPr/>
          <p:nvPr/>
        </p:nvSpPr>
        <p:spPr>
          <a:xfrm>
            <a:off x="4724400" y="3352800"/>
            <a:ext cx="6858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Clg#</a:t>
            </a:r>
            <a:endParaRPr lang="en-US" sz="1600">
              <a:solidFill>
                <a:schemeClr val="tx1"/>
              </a:solidFill>
            </a:endParaRPr>
          </a:p>
        </p:txBody>
      </p:sp>
      <p:sp>
        <p:nvSpPr>
          <p:cNvPr id="9" name="Rectangle 8"/>
          <p:cNvSpPr/>
          <p:nvPr/>
        </p:nvSpPr>
        <p:spPr>
          <a:xfrm>
            <a:off x="5562600" y="3352800"/>
            <a:ext cx="8382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admin</a:t>
            </a:r>
            <a:endParaRPr lang="en-US" sz="1600">
              <a:solidFill>
                <a:schemeClr val="tx1"/>
              </a:solidFill>
            </a:endParaRPr>
          </a:p>
        </p:txBody>
      </p:sp>
      <p:sp>
        <p:nvSpPr>
          <p:cNvPr id="10" name="Rectangle 9"/>
          <p:cNvSpPr/>
          <p:nvPr/>
        </p:nvSpPr>
        <p:spPr>
          <a:xfrm>
            <a:off x="6553200" y="3352800"/>
            <a:ext cx="9144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pname</a:t>
            </a:r>
            <a:endParaRPr lang="en-US" sz="1600">
              <a:solidFill>
                <a:schemeClr val="tx1"/>
              </a:solidFill>
            </a:endParaRPr>
          </a:p>
        </p:txBody>
      </p:sp>
      <p:sp>
        <p:nvSpPr>
          <p:cNvPr id="11" name="Rectangle 10"/>
          <p:cNvSpPr/>
          <p:nvPr/>
        </p:nvSpPr>
        <p:spPr>
          <a:xfrm>
            <a:off x="7620000" y="3352800"/>
            <a:ext cx="8382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score</a:t>
            </a:r>
            <a:endParaRPr lang="en-US" sz="1600">
              <a:solidFill>
                <a:schemeClr val="tx1"/>
              </a:solidFill>
            </a:endParaRPr>
          </a:p>
        </p:txBody>
      </p:sp>
      <p:cxnSp>
        <p:nvCxnSpPr>
          <p:cNvPr id="25" name="متصل کننده لولایی 24"/>
          <p:cNvCxnSpPr>
            <a:stCxn id="5" idx="2"/>
            <a:endCxn id="10" idx="2"/>
          </p:cNvCxnSpPr>
          <p:nvPr/>
        </p:nvCxnSpPr>
        <p:spPr>
          <a:xfrm rot="16200000" flipH="1">
            <a:off x="4362450" y="1162050"/>
            <a:ext cx="1588" cy="5295900"/>
          </a:xfrm>
          <a:prstGeom prst="bentConnector3">
            <a:avLst>
              <a:gd name="adj1" fmla="val 86587684"/>
            </a:avLst>
          </a:prstGeom>
          <a:ln>
            <a:tailEnd type="arrow"/>
          </a:ln>
        </p:spPr>
        <p:style>
          <a:lnRef idx="1">
            <a:schemeClr val="dk1"/>
          </a:lnRef>
          <a:fillRef idx="0">
            <a:schemeClr val="dk1"/>
          </a:fillRef>
          <a:effectRef idx="0">
            <a:schemeClr val="dk1"/>
          </a:effectRef>
          <a:fontRef idx="minor">
            <a:schemeClr val="tx1"/>
          </a:fontRef>
        </p:style>
      </p:cxnSp>
      <p:cxnSp>
        <p:nvCxnSpPr>
          <p:cNvPr id="32" name="متصل کننده لولایی 31"/>
          <p:cNvCxnSpPr>
            <a:stCxn id="4" idx="0"/>
            <a:endCxn id="11" idx="0"/>
          </p:cNvCxnSpPr>
          <p:nvPr/>
        </p:nvCxnSpPr>
        <p:spPr>
          <a:xfrm rot="16200000" flipH="1">
            <a:off x="4667250" y="-19050"/>
            <a:ext cx="228600" cy="6515100"/>
          </a:xfrm>
          <a:prstGeom prst="bentConnector3">
            <a:avLst>
              <a:gd name="adj1" fmla="val -392537"/>
            </a:avLst>
          </a:prstGeom>
          <a:ln>
            <a:tailEnd type="arrow"/>
          </a:ln>
        </p:spPr>
        <p:style>
          <a:lnRef idx="1">
            <a:schemeClr val="dk1"/>
          </a:lnRef>
          <a:fillRef idx="0">
            <a:schemeClr val="dk1"/>
          </a:fillRef>
          <a:effectRef idx="0">
            <a:schemeClr val="dk1"/>
          </a:effectRef>
          <a:fontRef idx="minor">
            <a:schemeClr val="tx1"/>
          </a:fontRef>
        </p:style>
      </p:cxnSp>
      <p:cxnSp>
        <p:nvCxnSpPr>
          <p:cNvPr id="65" name="متصل کننده پیکان مستقیم 64"/>
          <p:cNvCxnSpPr>
            <a:endCxn id="7" idx="0"/>
          </p:cNvCxnSpPr>
          <p:nvPr/>
        </p:nvCxnSpPr>
        <p:spPr>
          <a:xfrm rot="5400000">
            <a:off x="3695700" y="2781300"/>
            <a:ext cx="1143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67" name="متصل کننده پیکان مستقیم 66"/>
          <p:cNvCxnSpPr/>
          <p:nvPr/>
        </p:nvCxnSpPr>
        <p:spPr>
          <a:xfrm rot="5400000">
            <a:off x="4457700" y="2781300"/>
            <a:ext cx="1143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1" name="متصل کننده پیکان مستقیم 70"/>
          <p:cNvCxnSpPr>
            <a:endCxn id="9" idx="0"/>
          </p:cNvCxnSpPr>
          <p:nvPr/>
        </p:nvCxnSpPr>
        <p:spPr>
          <a:xfrm rot="16200000" flipH="1">
            <a:off x="5391150" y="2762250"/>
            <a:ext cx="1143000" cy="381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97" name="شکل 96"/>
          <p:cNvCxnSpPr/>
          <p:nvPr/>
        </p:nvCxnSpPr>
        <p:spPr>
          <a:xfrm>
            <a:off x="2057400" y="3810000"/>
            <a:ext cx="2133600" cy="1588"/>
          </a:xfrm>
          <a:prstGeom prst="bentConnector4">
            <a:avLst>
              <a:gd name="adj1" fmla="val -639"/>
              <a:gd name="adj2" fmla="val 39848690"/>
            </a:avLst>
          </a:prstGeom>
          <a:ln>
            <a:tailEnd type="arrow"/>
          </a:ln>
        </p:spPr>
        <p:style>
          <a:lnRef idx="1">
            <a:schemeClr val="dk1"/>
          </a:lnRef>
          <a:fillRef idx="0">
            <a:schemeClr val="dk1"/>
          </a:fillRef>
          <a:effectRef idx="0">
            <a:schemeClr val="dk1"/>
          </a:effectRef>
          <a:fontRef idx="minor">
            <a:schemeClr val="tx1"/>
          </a:fontRef>
        </p:style>
      </p:cxnSp>
      <p:cxnSp>
        <p:nvCxnSpPr>
          <p:cNvPr id="115" name="متصل کننده پیکان مستقیم 114"/>
          <p:cNvCxnSpPr/>
          <p:nvPr/>
        </p:nvCxnSpPr>
        <p:spPr>
          <a:xfrm rot="5400000" flipH="1" flipV="1">
            <a:off x="2896394" y="4495800"/>
            <a:ext cx="1370806" cy="79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17" name="متصل کننده پیکان مستقیم 116"/>
          <p:cNvCxnSpPr/>
          <p:nvPr/>
        </p:nvCxnSpPr>
        <p:spPr>
          <a:xfrm rot="5400000" flipH="1" flipV="1">
            <a:off x="3810794" y="4495800"/>
            <a:ext cx="1370806" cy="79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23" name="شکل 122"/>
          <p:cNvCxnSpPr/>
          <p:nvPr/>
        </p:nvCxnSpPr>
        <p:spPr>
          <a:xfrm>
            <a:off x="5257800" y="3810000"/>
            <a:ext cx="723900" cy="1588"/>
          </a:xfrm>
          <a:prstGeom prst="bentConnector4">
            <a:avLst>
              <a:gd name="adj1" fmla="val 2200"/>
              <a:gd name="adj2" fmla="val 25238358"/>
            </a:avLst>
          </a:prstGeom>
          <a:ln>
            <a:tailEnd type="arrow"/>
          </a:ln>
        </p:spPr>
        <p:style>
          <a:lnRef idx="1">
            <a:schemeClr val="dk1"/>
          </a:lnRef>
          <a:fillRef idx="0">
            <a:schemeClr val="dk1"/>
          </a:fillRef>
          <a:effectRef idx="0">
            <a:schemeClr val="dk1"/>
          </a:effectRef>
          <a:fontRef idx="minor">
            <a:schemeClr val="tx1"/>
          </a:fontRef>
        </p:style>
      </p:cxnSp>
      <p:cxnSp>
        <p:nvCxnSpPr>
          <p:cNvPr id="128" name="متصل کننده پیکان مستقیم 127"/>
          <p:cNvCxnSpPr/>
          <p:nvPr/>
        </p:nvCxnSpPr>
        <p:spPr>
          <a:xfrm rot="5400000" flipH="1" flipV="1">
            <a:off x="2819400" y="4114800"/>
            <a:ext cx="609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32" name="متصل کننده پیکان مستقیم 131"/>
          <p:cNvCxnSpPr/>
          <p:nvPr/>
        </p:nvCxnSpPr>
        <p:spPr>
          <a:xfrm rot="5400000">
            <a:off x="2552700" y="2781300"/>
            <a:ext cx="1143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38" name="متصل کننده پیکان مستقیم 137"/>
          <p:cNvCxnSpPr/>
          <p:nvPr/>
        </p:nvCxnSpPr>
        <p:spPr>
          <a:xfrm rot="5400000">
            <a:off x="6134100" y="2781300"/>
            <a:ext cx="1143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40" name="متصل کننده پیکان مستقیم 139"/>
          <p:cNvCxnSpPr/>
          <p:nvPr/>
        </p:nvCxnSpPr>
        <p:spPr>
          <a:xfrm rot="5400000" flipH="1" flipV="1">
            <a:off x="5486400" y="4495800"/>
            <a:ext cx="1371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44" name="متصل کننده پیکان مستقیم 143"/>
          <p:cNvCxnSpPr/>
          <p:nvPr/>
        </p:nvCxnSpPr>
        <p:spPr>
          <a:xfrm rot="5400000" flipH="1" flipV="1">
            <a:off x="4114800" y="4495800"/>
            <a:ext cx="1371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163" name="کادر متن 162"/>
          <p:cNvSpPr txBox="1"/>
          <p:nvPr/>
        </p:nvSpPr>
        <p:spPr>
          <a:xfrm>
            <a:off x="533400" y="2514600"/>
            <a:ext cx="381000" cy="369332"/>
          </a:xfrm>
          <a:prstGeom prst="rect">
            <a:avLst/>
          </a:prstGeom>
          <a:noFill/>
        </p:spPr>
        <p:txBody>
          <a:bodyPr wrap="square" rtlCol="0">
            <a:spAutoFit/>
          </a:bodyPr>
          <a:lstStyle/>
          <a:p>
            <a:pPr algn="ctr"/>
            <a:r>
              <a:rPr lang="en-US" b="1" smtClean="0"/>
              <a:t>R</a:t>
            </a:r>
            <a:endParaRPr lang="en-US" b="1"/>
          </a:p>
        </p:txBody>
      </p:sp>
    </p:spTree>
  </p:cSld>
  <p:clrMapOvr>
    <a:masterClrMapping/>
  </p:clrMapOvr>
  <p:transition spd="slow">
    <p:newsflash/>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6019800"/>
          </a:xfrm>
        </p:spPr>
        <p:txBody>
          <a:bodyPr>
            <a:normAutofit/>
          </a:bodyPr>
          <a:lstStyle/>
          <a:p>
            <a:pPr algn="justLow" rtl="1">
              <a:lnSpc>
                <a:spcPct val="150000"/>
              </a:lnSpc>
              <a:buNone/>
            </a:pPr>
            <a:r>
              <a:rPr lang="en-US" sz="2400" smtClean="0"/>
              <a:t> </a:t>
            </a:r>
            <a:r>
              <a:rPr lang="en-US" sz="2400" b="1" smtClean="0"/>
              <a:t>S#</a:t>
            </a:r>
            <a:r>
              <a:rPr lang="fa-IR" sz="2400" smtClean="0"/>
              <a:t>شماره دانشجو، </a:t>
            </a:r>
            <a:r>
              <a:rPr lang="en-US" sz="2400" smtClean="0"/>
              <a:t> </a:t>
            </a:r>
            <a:r>
              <a:rPr lang="en-US" sz="2400" b="1" smtClean="0"/>
              <a:t>Sec#</a:t>
            </a:r>
            <a:r>
              <a:rPr lang="fa-IR" sz="2400" smtClean="0"/>
              <a:t>شماره گروه</a:t>
            </a:r>
            <a:r>
              <a:rPr lang="fa-IR" sz="2400" b="1" smtClean="0"/>
              <a:t>،</a:t>
            </a:r>
            <a:r>
              <a:rPr lang="en-US" sz="2400" b="1" smtClean="0"/>
              <a:t>  C#</a:t>
            </a:r>
            <a:r>
              <a:rPr lang="en-US" sz="2400" smtClean="0"/>
              <a:t> </a:t>
            </a:r>
            <a:r>
              <a:rPr lang="fa-IR" sz="2400" smtClean="0"/>
              <a:t>شماره درس، </a:t>
            </a:r>
            <a:r>
              <a:rPr lang="en-US" sz="2400" smtClean="0"/>
              <a:t>  </a:t>
            </a:r>
            <a:r>
              <a:rPr lang="en-US" sz="2400" b="1" smtClean="0"/>
              <a:t>term</a:t>
            </a:r>
            <a:r>
              <a:rPr lang="fa-IR" sz="2400" smtClean="0"/>
              <a:t>شماره ترم(1یا2)، </a:t>
            </a:r>
            <a:r>
              <a:rPr lang="en-US" sz="2400" smtClean="0"/>
              <a:t> </a:t>
            </a:r>
            <a:r>
              <a:rPr lang="en-US" sz="2400" b="1" smtClean="0"/>
              <a:t>cname</a:t>
            </a:r>
            <a:r>
              <a:rPr lang="fa-IR" sz="2400" smtClean="0"/>
              <a:t>نام درس،</a:t>
            </a:r>
            <a:r>
              <a:rPr lang="en-US" sz="2400" smtClean="0"/>
              <a:t> </a:t>
            </a:r>
            <a:r>
              <a:rPr lang="en-US" sz="2400" b="1" smtClean="0"/>
              <a:t>unit</a:t>
            </a:r>
            <a:r>
              <a:rPr lang="en-US" sz="2400" smtClean="0"/>
              <a:t> </a:t>
            </a:r>
            <a:r>
              <a:rPr lang="fa-IR" sz="2400" smtClean="0"/>
              <a:t>تعدادواحد،</a:t>
            </a:r>
            <a:r>
              <a:rPr lang="en-US" sz="2400" smtClean="0"/>
              <a:t> </a:t>
            </a:r>
            <a:r>
              <a:rPr lang="en-US" sz="2400" b="1" smtClean="0"/>
              <a:t>Clg#</a:t>
            </a:r>
            <a:r>
              <a:rPr lang="en-US" sz="2400" smtClean="0"/>
              <a:t> </a:t>
            </a:r>
            <a:r>
              <a:rPr lang="fa-IR" sz="2400" smtClean="0"/>
              <a:t>شماره دانشکده،</a:t>
            </a:r>
            <a:r>
              <a:rPr lang="en-US" sz="2400" smtClean="0"/>
              <a:t> </a:t>
            </a:r>
            <a:r>
              <a:rPr lang="en-US" sz="2400" b="1" smtClean="0"/>
              <a:t>admin</a:t>
            </a:r>
            <a:r>
              <a:rPr lang="fa-IR" sz="2400" smtClean="0"/>
              <a:t>رئیس دانشکده ،</a:t>
            </a:r>
            <a:r>
              <a:rPr lang="en-US" sz="2400" smtClean="0"/>
              <a:t> </a:t>
            </a:r>
            <a:r>
              <a:rPr lang="en-US" sz="2400" b="1" smtClean="0"/>
              <a:t>pname</a:t>
            </a:r>
            <a:r>
              <a:rPr lang="en-US" sz="2400" smtClean="0"/>
              <a:t> </a:t>
            </a:r>
            <a:r>
              <a:rPr lang="fa-IR" sz="2400" smtClean="0"/>
              <a:t>نام استاد و</a:t>
            </a:r>
            <a:r>
              <a:rPr lang="en-US" sz="2400" smtClean="0"/>
              <a:t> </a:t>
            </a:r>
            <a:r>
              <a:rPr lang="en-US" sz="2400" b="1" smtClean="0"/>
              <a:t>score</a:t>
            </a:r>
            <a:r>
              <a:rPr lang="fa-IR" sz="2400" smtClean="0"/>
              <a:t>نمره </a:t>
            </a:r>
            <a:r>
              <a:rPr lang="en-US" sz="2400" smtClean="0"/>
              <a:t> </a:t>
            </a:r>
            <a:r>
              <a:rPr lang="fa-IR" sz="2400" smtClean="0"/>
              <a:t>می باشد.کلیدکاندید رابط</a:t>
            </a:r>
            <a:r>
              <a:rPr lang="fa-IR" sz="2400" b="1" smtClean="0"/>
              <a:t>(</a:t>
            </a:r>
            <a:r>
              <a:rPr lang="en-US" sz="2400" b="1" smtClean="0"/>
              <a:t>S#,Sec#,C#,Term</a:t>
            </a:r>
            <a:r>
              <a:rPr lang="fa-IR" sz="2400" smtClean="0"/>
              <a:t>د)می باشد.</a:t>
            </a:r>
          </a:p>
          <a:p>
            <a:pPr algn="justLow" rtl="1">
              <a:lnSpc>
                <a:spcPct val="150000"/>
              </a:lnSpc>
              <a:buNone/>
            </a:pPr>
            <a:r>
              <a:rPr lang="fa-IR" sz="2400" smtClean="0"/>
              <a:t>رابطه فوق </a:t>
            </a:r>
            <a:r>
              <a:rPr lang="en-US" sz="2400" b="1" smtClean="0"/>
              <a:t>NF</a:t>
            </a:r>
            <a:r>
              <a:rPr lang="fa-IR" sz="2400" b="1" smtClean="0"/>
              <a:t>1</a:t>
            </a:r>
            <a:r>
              <a:rPr lang="fa-IR" sz="2400" smtClean="0"/>
              <a:t>بوده و</a:t>
            </a:r>
            <a:r>
              <a:rPr lang="en-US" sz="2400" b="1" smtClean="0"/>
              <a:t>NF</a:t>
            </a:r>
            <a:r>
              <a:rPr lang="fa-IR" sz="2400" b="1" smtClean="0"/>
              <a:t>2 </a:t>
            </a:r>
            <a:r>
              <a:rPr lang="fa-IR" sz="2400" smtClean="0"/>
              <a:t>نیست برای تبدیل آن به</a:t>
            </a:r>
            <a:r>
              <a:rPr lang="en-US" sz="2400" b="1" smtClean="0"/>
              <a:t>NF</a:t>
            </a:r>
            <a:r>
              <a:rPr lang="fa-IR" sz="2400" b="1" smtClean="0"/>
              <a:t>2</a:t>
            </a:r>
            <a:r>
              <a:rPr lang="fa-IR" sz="2400" smtClean="0"/>
              <a:t>الگوریتم فوق را اعمال می کنیم:</a:t>
            </a:r>
          </a:p>
          <a:p>
            <a:pPr algn="just" rtl="1">
              <a:lnSpc>
                <a:spcPct val="150000"/>
              </a:lnSpc>
              <a:buNone/>
            </a:pPr>
            <a:endParaRPr lang="en-US" sz="2400"/>
          </a:p>
        </p:txBody>
      </p:sp>
      <p:sp>
        <p:nvSpPr>
          <p:cNvPr id="4" name="Rectangle 3"/>
          <p:cNvSpPr/>
          <p:nvPr/>
        </p:nvSpPr>
        <p:spPr>
          <a:xfrm>
            <a:off x="457200" y="4267200"/>
            <a:ext cx="18288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Sec#,C#,term</a:t>
            </a:r>
            <a:endParaRPr lang="en-US">
              <a:solidFill>
                <a:schemeClr val="tx1"/>
              </a:solidFill>
            </a:endParaRPr>
          </a:p>
        </p:txBody>
      </p:sp>
      <p:sp>
        <p:nvSpPr>
          <p:cNvPr id="5" name="Rectangle 4"/>
          <p:cNvSpPr/>
          <p:nvPr/>
        </p:nvSpPr>
        <p:spPr>
          <a:xfrm>
            <a:off x="7162800" y="4267200"/>
            <a:ext cx="9144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pname</a:t>
            </a:r>
            <a:endParaRPr lang="en-US" sz="1600">
              <a:solidFill>
                <a:schemeClr val="tx1"/>
              </a:solidFill>
            </a:endParaRPr>
          </a:p>
        </p:txBody>
      </p:sp>
      <p:sp>
        <p:nvSpPr>
          <p:cNvPr id="6" name="Rectangle 5"/>
          <p:cNvSpPr/>
          <p:nvPr/>
        </p:nvSpPr>
        <p:spPr>
          <a:xfrm>
            <a:off x="6019800" y="4267200"/>
            <a:ext cx="9144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admin</a:t>
            </a:r>
            <a:endParaRPr lang="en-US">
              <a:solidFill>
                <a:schemeClr val="tx1"/>
              </a:solidFill>
            </a:endParaRPr>
          </a:p>
        </p:txBody>
      </p:sp>
      <p:sp>
        <p:nvSpPr>
          <p:cNvPr id="7" name="Rectangle 6"/>
          <p:cNvSpPr/>
          <p:nvPr/>
        </p:nvSpPr>
        <p:spPr>
          <a:xfrm>
            <a:off x="4876800" y="4267200"/>
            <a:ext cx="8382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Clg#</a:t>
            </a:r>
            <a:endParaRPr lang="en-US">
              <a:solidFill>
                <a:schemeClr val="tx1"/>
              </a:solidFill>
            </a:endParaRPr>
          </a:p>
        </p:txBody>
      </p:sp>
      <p:sp>
        <p:nvSpPr>
          <p:cNvPr id="8" name="Rectangle 7"/>
          <p:cNvSpPr/>
          <p:nvPr/>
        </p:nvSpPr>
        <p:spPr>
          <a:xfrm>
            <a:off x="3733800" y="4267200"/>
            <a:ext cx="8382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unit</a:t>
            </a:r>
            <a:endParaRPr lang="en-US">
              <a:solidFill>
                <a:schemeClr val="tx1"/>
              </a:solidFill>
            </a:endParaRPr>
          </a:p>
        </p:txBody>
      </p:sp>
      <p:sp>
        <p:nvSpPr>
          <p:cNvPr id="9" name="Rectangle 8"/>
          <p:cNvSpPr/>
          <p:nvPr/>
        </p:nvSpPr>
        <p:spPr>
          <a:xfrm>
            <a:off x="2590800" y="4267200"/>
            <a:ext cx="8382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cname</a:t>
            </a:r>
            <a:endParaRPr lang="en-US" sz="1600">
              <a:solidFill>
                <a:schemeClr val="tx1"/>
              </a:solidFill>
            </a:endParaRPr>
          </a:p>
        </p:txBody>
      </p:sp>
      <p:sp>
        <p:nvSpPr>
          <p:cNvPr id="10" name="Rectangle 9"/>
          <p:cNvSpPr/>
          <p:nvPr/>
        </p:nvSpPr>
        <p:spPr>
          <a:xfrm>
            <a:off x="5715000" y="5638800"/>
            <a:ext cx="8382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score</a:t>
            </a:r>
            <a:endParaRPr lang="en-US">
              <a:solidFill>
                <a:schemeClr val="tx1"/>
              </a:solidFill>
            </a:endParaRPr>
          </a:p>
        </p:txBody>
      </p:sp>
      <p:sp>
        <p:nvSpPr>
          <p:cNvPr id="11" name="Rectangle 10"/>
          <p:cNvSpPr/>
          <p:nvPr/>
        </p:nvSpPr>
        <p:spPr>
          <a:xfrm>
            <a:off x="3200400" y="5638800"/>
            <a:ext cx="19050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S#,Sec#,C#,term</a:t>
            </a:r>
            <a:endParaRPr lang="en-US" sz="1600">
              <a:solidFill>
                <a:schemeClr val="tx1"/>
              </a:solidFill>
            </a:endParaRPr>
          </a:p>
        </p:txBody>
      </p:sp>
      <p:sp>
        <p:nvSpPr>
          <p:cNvPr id="12" name="کادر متن 11"/>
          <p:cNvSpPr txBox="1"/>
          <p:nvPr/>
        </p:nvSpPr>
        <p:spPr>
          <a:xfrm>
            <a:off x="457200" y="3581400"/>
            <a:ext cx="685800" cy="369332"/>
          </a:xfrm>
          <a:prstGeom prst="rect">
            <a:avLst/>
          </a:prstGeom>
          <a:noFill/>
        </p:spPr>
        <p:txBody>
          <a:bodyPr wrap="square" rtlCol="0">
            <a:spAutoFit/>
          </a:bodyPr>
          <a:lstStyle/>
          <a:p>
            <a:pPr algn="ctr"/>
            <a:r>
              <a:rPr lang="en-US" b="1" smtClean="0"/>
              <a:t>R1</a:t>
            </a:r>
            <a:endParaRPr lang="en-US" b="1"/>
          </a:p>
        </p:txBody>
      </p:sp>
      <p:sp>
        <p:nvSpPr>
          <p:cNvPr id="13" name="کادر متن 12"/>
          <p:cNvSpPr txBox="1"/>
          <p:nvPr/>
        </p:nvSpPr>
        <p:spPr>
          <a:xfrm>
            <a:off x="2286000" y="5562600"/>
            <a:ext cx="609600" cy="369332"/>
          </a:xfrm>
          <a:prstGeom prst="rect">
            <a:avLst/>
          </a:prstGeom>
          <a:noFill/>
        </p:spPr>
        <p:txBody>
          <a:bodyPr wrap="square" rtlCol="0">
            <a:spAutoFit/>
          </a:bodyPr>
          <a:lstStyle/>
          <a:p>
            <a:pPr algn="ctr"/>
            <a:r>
              <a:rPr lang="en-US" b="1" smtClean="0"/>
              <a:t>R2</a:t>
            </a:r>
            <a:endParaRPr lang="en-US" b="1"/>
          </a:p>
        </p:txBody>
      </p:sp>
      <p:cxnSp>
        <p:nvCxnSpPr>
          <p:cNvPr id="18" name="متصل کننده لولایی 17"/>
          <p:cNvCxnSpPr>
            <a:stCxn id="4" idx="0"/>
            <a:endCxn id="5" idx="0"/>
          </p:cNvCxnSpPr>
          <p:nvPr/>
        </p:nvCxnSpPr>
        <p:spPr>
          <a:xfrm rot="5400000" flipH="1" flipV="1">
            <a:off x="4495800" y="1143000"/>
            <a:ext cx="1588" cy="6248400"/>
          </a:xfrm>
          <a:prstGeom prst="bentConnector3">
            <a:avLst>
              <a:gd name="adj1" fmla="val 26427527"/>
            </a:avLst>
          </a:prstGeom>
          <a:ln>
            <a:tailEnd type="arrow"/>
          </a:ln>
        </p:spPr>
        <p:style>
          <a:lnRef idx="1">
            <a:schemeClr val="dk1"/>
          </a:lnRef>
          <a:fillRef idx="0">
            <a:schemeClr val="dk1"/>
          </a:fillRef>
          <a:effectRef idx="0">
            <a:schemeClr val="dk1"/>
          </a:effectRef>
          <a:fontRef idx="minor">
            <a:schemeClr val="tx1"/>
          </a:fontRef>
        </p:style>
      </p:cxnSp>
      <p:cxnSp>
        <p:nvCxnSpPr>
          <p:cNvPr id="21" name="متصل کننده پیکان مستقیم 20"/>
          <p:cNvCxnSpPr/>
          <p:nvPr/>
        </p:nvCxnSpPr>
        <p:spPr>
          <a:xfrm rot="5400000">
            <a:off x="2705100" y="40767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3" name="متصل کننده پیکان مستقیم 22"/>
          <p:cNvCxnSpPr/>
          <p:nvPr/>
        </p:nvCxnSpPr>
        <p:spPr>
          <a:xfrm rot="5400000">
            <a:off x="3848100" y="40767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9" name="متصل کننده پیکان مستقیم 28"/>
          <p:cNvCxnSpPr/>
          <p:nvPr/>
        </p:nvCxnSpPr>
        <p:spPr>
          <a:xfrm rot="5400000">
            <a:off x="6134100" y="40767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1" name="متصل کننده پیکان مستقیم 30"/>
          <p:cNvCxnSpPr/>
          <p:nvPr/>
        </p:nvCxnSpPr>
        <p:spPr>
          <a:xfrm rot="5400000">
            <a:off x="4838700" y="40767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5" name="متصل کننده لولایی 34"/>
          <p:cNvCxnSpPr>
            <a:stCxn id="7" idx="2"/>
            <a:endCxn id="6" idx="2"/>
          </p:cNvCxnSpPr>
          <p:nvPr/>
        </p:nvCxnSpPr>
        <p:spPr>
          <a:xfrm rot="16200000" flipH="1">
            <a:off x="5886450" y="4210050"/>
            <a:ext cx="1588" cy="1181100"/>
          </a:xfrm>
          <a:prstGeom prst="bentConnector3">
            <a:avLst>
              <a:gd name="adj1" fmla="val 14395466"/>
            </a:avLst>
          </a:prstGeom>
          <a:ln>
            <a:tailEnd type="arrow"/>
          </a:ln>
        </p:spPr>
        <p:style>
          <a:lnRef idx="1">
            <a:schemeClr val="dk1"/>
          </a:lnRef>
          <a:fillRef idx="0">
            <a:schemeClr val="dk1"/>
          </a:fillRef>
          <a:effectRef idx="0">
            <a:schemeClr val="dk1"/>
          </a:effectRef>
          <a:fontRef idx="minor">
            <a:schemeClr val="tx1"/>
          </a:fontRef>
        </p:style>
      </p:cxnSp>
      <p:cxnSp>
        <p:nvCxnSpPr>
          <p:cNvPr id="37" name="متصل کننده لولایی 36"/>
          <p:cNvCxnSpPr>
            <a:stCxn id="4" idx="2"/>
            <a:endCxn id="8" idx="2"/>
          </p:cNvCxnSpPr>
          <p:nvPr/>
        </p:nvCxnSpPr>
        <p:spPr>
          <a:xfrm rot="16200000" flipH="1">
            <a:off x="2762250" y="3409950"/>
            <a:ext cx="1588" cy="2781300"/>
          </a:xfrm>
          <a:prstGeom prst="bentConnector3">
            <a:avLst>
              <a:gd name="adj1" fmla="val 14395466"/>
            </a:avLst>
          </a:prstGeom>
          <a:ln>
            <a:tailEnd type="arrow"/>
          </a:ln>
        </p:spPr>
        <p:style>
          <a:lnRef idx="1">
            <a:schemeClr val="dk1"/>
          </a:lnRef>
          <a:fillRef idx="0">
            <a:schemeClr val="dk1"/>
          </a:fillRef>
          <a:effectRef idx="0">
            <a:schemeClr val="dk1"/>
          </a:effectRef>
          <a:fontRef idx="minor">
            <a:schemeClr val="tx1"/>
          </a:fontRef>
        </p:style>
      </p:cxnSp>
      <p:cxnSp>
        <p:nvCxnSpPr>
          <p:cNvPr id="41" name="متصل کننده پیکان مستقیم 40"/>
          <p:cNvCxnSpPr/>
          <p:nvPr/>
        </p:nvCxnSpPr>
        <p:spPr>
          <a:xfrm rot="5400000" flipH="1" flipV="1">
            <a:off x="2857500" y="4914900"/>
            <a:ext cx="228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46" name="متصل کننده لولایی 45"/>
          <p:cNvCxnSpPr>
            <a:stCxn id="11" idx="0"/>
            <a:endCxn id="10" idx="0"/>
          </p:cNvCxnSpPr>
          <p:nvPr/>
        </p:nvCxnSpPr>
        <p:spPr>
          <a:xfrm rot="5400000" flipH="1" flipV="1">
            <a:off x="5143500" y="4648200"/>
            <a:ext cx="1588" cy="1981200"/>
          </a:xfrm>
          <a:prstGeom prst="bentConnector3">
            <a:avLst>
              <a:gd name="adj1" fmla="val 14395466"/>
            </a:avLst>
          </a:prstGeom>
          <a:ln>
            <a:tailEnd type="arrow"/>
          </a:ln>
        </p:spPr>
        <p:style>
          <a:lnRef idx="1">
            <a:schemeClr val="dk1"/>
          </a:lnRef>
          <a:fillRef idx="0">
            <a:schemeClr val="dk1"/>
          </a:fillRef>
          <a:effectRef idx="0">
            <a:schemeClr val="dk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6019800"/>
          </a:xfrm>
        </p:spPr>
        <p:txBody>
          <a:bodyPr>
            <a:normAutofit/>
          </a:bodyPr>
          <a:lstStyle/>
          <a:p>
            <a:pPr algn="r" rtl="1">
              <a:lnSpc>
                <a:spcPct val="150000"/>
              </a:lnSpc>
              <a:buNone/>
            </a:pPr>
            <a:r>
              <a:rPr lang="fa-IR" sz="2400" smtClean="0"/>
              <a:t>ولی خود </a:t>
            </a:r>
            <a:r>
              <a:rPr lang="en-US" sz="2400" b="1" smtClean="0"/>
              <a:t>R1</a:t>
            </a:r>
            <a:r>
              <a:rPr lang="fa-IR" sz="2400" smtClean="0"/>
              <a:t>هنوز در سطح </a:t>
            </a:r>
            <a:r>
              <a:rPr lang="en-US" sz="2400" b="1" smtClean="0"/>
              <a:t>NF</a:t>
            </a:r>
            <a:r>
              <a:rPr lang="fa-IR" sz="2400" b="1" smtClean="0"/>
              <a:t>2</a:t>
            </a:r>
            <a:r>
              <a:rPr lang="fa-IR" sz="2400" smtClean="0"/>
              <a:t>نمی باشد و باید آن راباتجزیه به دو رابطه </a:t>
            </a:r>
            <a:r>
              <a:rPr lang="en-US" sz="2400" b="1" smtClean="0"/>
              <a:t>NF</a:t>
            </a:r>
            <a:r>
              <a:rPr lang="fa-IR" sz="2400" b="1" smtClean="0"/>
              <a:t>2</a:t>
            </a:r>
            <a:r>
              <a:rPr lang="fa-IR" sz="2400" smtClean="0"/>
              <a:t> تجزیه کنیم .پس الگوریتم را دوباره برای </a:t>
            </a:r>
            <a:r>
              <a:rPr lang="en-US" sz="2400" b="1" smtClean="0"/>
              <a:t>R1</a:t>
            </a:r>
            <a:r>
              <a:rPr lang="fa-IR" sz="2400" smtClean="0"/>
              <a:t>اعمال می کنیم وآن را به </a:t>
            </a:r>
            <a:r>
              <a:rPr lang="en-US" sz="2400" b="1" smtClean="0"/>
              <a:t>R11</a:t>
            </a:r>
            <a:r>
              <a:rPr lang="fa-IR" sz="2400" smtClean="0"/>
              <a:t>و</a:t>
            </a:r>
            <a:r>
              <a:rPr lang="en-US" sz="2400" b="1" smtClean="0"/>
              <a:t>R12</a:t>
            </a:r>
            <a:r>
              <a:rPr lang="fa-IR" sz="2400" smtClean="0"/>
              <a:t>تجزیه می کنیم.</a:t>
            </a:r>
          </a:p>
        </p:txBody>
      </p:sp>
      <p:sp>
        <p:nvSpPr>
          <p:cNvPr id="4" name="Rectangle 3"/>
          <p:cNvSpPr/>
          <p:nvPr/>
        </p:nvSpPr>
        <p:spPr>
          <a:xfrm>
            <a:off x="3124200" y="2667000"/>
            <a:ext cx="8382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C#</a:t>
            </a:r>
            <a:endParaRPr lang="en-US" sz="1600">
              <a:solidFill>
                <a:schemeClr val="tx1"/>
              </a:solidFill>
            </a:endParaRPr>
          </a:p>
        </p:txBody>
      </p:sp>
      <p:sp>
        <p:nvSpPr>
          <p:cNvPr id="5" name="Rectangle 4"/>
          <p:cNvSpPr/>
          <p:nvPr/>
        </p:nvSpPr>
        <p:spPr>
          <a:xfrm>
            <a:off x="6172200" y="2667000"/>
            <a:ext cx="8382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unit</a:t>
            </a:r>
            <a:endParaRPr lang="en-US" sz="1600">
              <a:solidFill>
                <a:schemeClr val="tx1"/>
              </a:solidFill>
            </a:endParaRPr>
          </a:p>
        </p:txBody>
      </p:sp>
      <p:sp>
        <p:nvSpPr>
          <p:cNvPr id="6" name="Rectangle 5"/>
          <p:cNvSpPr/>
          <p:nvPr/>
        </p:nvSpPr>
        <p:spPr>
          <a:xfrm>
            <a:off x="4648200" y="2667000"/>
            <a:ext cx="8382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cname</a:t>
            </a:r>
            <a:endParaRPr lang="en-US" sz="1600">
              <a:solidFill>
                <a:schemeClr val="tx1"/>
              </a:solidFill>
            </a:endParaRPr>
          </a:p>
        </p:txBody>
      </p:sp>
      <p:sp>
        <p:nvSpPr>
          <p:cNvPr id="7" name="Rectangle 6"/>
          <p:cNvSpPr/>
          <p:nvPr/>
        </p:nvSpPr>
        <p:spPr>
          <a:xfrm>
            <a:off x="838200" y="4038600"/>
            <a:ext cx="16764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Sec#,C#,term</a:t>
            </a:r>
            <a:endParaRPr lang="en-US" sz="1600">
              <a:solidFill>
                <a:schemeClr val="tx1"/>
              </a:solidFill>
            </a:endParaRPr>
          </a:p>
        </p:txBody>
      </p:sp>
      <p:sp>
        <p:nvSpPr>
          <p:cNvPr id="8" name="Rectangle 7"/>
          <p:cNvSpPr/>
          <p:nvPr/>
        </p:nvSpPr>
        <p:spPr>
          <a:xfrm>
            <a:off x="6248400" y="4038600"/>
            <a:ext cx="9144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pname</a:t>
            </a:r>
            <a:endParaRPr lang="en-US" sz="1600">
              <a:solidFill>
                <a:schemeClr val="tx1"/>
              </a:solidFill>
            </a:endParaRPr>
          </a:p>
        </p:txBody>
      </p:sp>
      <p:sp>
        <p:nvSpPr>
          <p:cNvPr id="9" name="Rectangle 8"/>
          <p:cNvSpPr/>
          <p:nvPr/>
        </p:nvSpPr>
        <p:spPr>
          <a:xfrm>
            <a:off x="3124200" y="4038600"/>
            <a:ext cx="8382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Clg#</a:t>
            </a:r>
            <a:endParaRPr lang="en-US" sz="1600">
              <a:solidFill>
                <a:schemeClr val="tx1"/>
              </a:solidFill>
            </a:endParaRPr>
          </a:p>
        </p:txBody>
      </p:sp>
      <p:sp>
        <p:nvSpPr>
          <p:cNvPr id="10" name="Rectangle 9"/>
          <p:cNvSpPr/>
          <p:nvPr/>
        </p:nvSpPr>
        <p:spPr>
          <a:xfrm>
            <a:off x="4648200" y="4038600"/>
            <a:ext cx="8382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admin</a:t>
            </a:r>
            <a:endParaRPr lang="en-US" sz="1600">
              <a:solidFill>
                <a:schemeClr val="tx1"/>
              </a:solidFill>
            </a:endParaRPr>
          </a:p>
        </p:txBody>
      </p:sp>
      <p:sp>
        <p:nvSpPr>
          <p:cNvPr id="11" name="Rectangle 10"/>
          <p:cNvSpPr/>
          <p:nvPr/>
        </p:nvSpPr>
        <p:spPr>
          <a:xfrm>
            <a:off x="2362200" y="5562600"/>
            <a:ext cx="19812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S#,Sec#,c#,term</a:t>
            </a:r>
            <a:endParaRPr lang="en-US" sz="1600">
              <a:solidFill>
                <a:schemeClr val="tx1"/>
              </a:solidFill>
            </a:endParaRPr>
          </a:p>
        </p:txBody>
      </p:sp>
      <p:sp>
        <p:nvSpPr>
          <p:cNvPr id="12" name="Rectangle 11"/>
          <p:cNvSpPr/>
          <p:nvPr/>
        </p:nvSpPr>
        <p:spPr>
          <a:xfrm>
            <a:off x="5486400" y="5562600"/>
            <a:ext cx="8382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score</a:t>
            </a:r>
            <a:endParaRPr lang="en-US" sz="1600">
              <a:solidFill>
                <a:schemeClr val="tx1"/>
              </a:solidFill>
            </a:endParaRPr>
          </a:p>
        </p:txBody>
      </p:sp>
      <p:cxnSp>
        <p:nvCxnSpPr>
          <p:cNvPr id="15" name="متصل کننده لولایی 14"/>
          <p:cNvCxnSpPr>
            <a:stCxn id="4" idx="0"/>
            <a:endCxn id="5" idx="0"/>
          </p:cNvCxnSpPr>
          <p:nvPr/>
        </p:nvCxnSpPr>
        <p:spPr>
          <a:xfrm rot="5400000" flipH="1" flipV="1">
            <a:off x="5067300" y="1143000"/>
            <a:ext cx="1588" cy="3048000"/>
          </a:xfrm>
          <a:prstGeom prst="bentConnector3">
            <a:avLst>
              <a:gd name="adj1" fmla="val 28146356"/>
            </a:avLst>
          </a:prstGeom>
          <a:ln>
            <a:tailEnd type="arrow"/>
          </a:ln>
        </p:spPr>
        <p:style>
          <a:lnRef idx="1">
            <a:schemeClr val="dk1"/>
          </a:lnRef>
          <a:fillRef idx="0">
            <a:schemeClr val="dk1"/>
          </a:fillRef>
          <a:effectRef idx="0">
            <a:schemeClr val="dk1"/>
          </a:effectRef>
          <a:fontRef idx="minor">
            <a:schemeClr val="tx1"/>
          </a:fontRef>
        </p:style>
      </p:cxnSp>
      <p:cxnSp>
        <p:nvCxnSpPr>
          <p:cNvPr id="23" name="متصل کننده پیکان مستقیم 22"/>
          <p:cNvCxnSpPr/>
          <p:nvPr/>
        </p:nvCxnSpPr>
        <p:spPr>
          <a:xfrm rot="5400000">
            <a:off x="4648200" y="2438400"/>
            <a:ext cx="4572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5" name="متصل کننده لولایی 24"/>
          <p:cNvCxnSpPr>
            <a:stCxn id="7" idx="0"/>
            <a:endCxn id="8" idx="0"/>
          </p:cNvCxnSpPr>
          <p:nvPr/>
        </p:nvCxnSpPr>
        <p:spPr>
          <a:xfrm rot="5400000" flipH="1" flipV="1">
            <a:off x="4191000" y="1524000"/>
            <a:ext cx="1588" cy="5029200"/>
          </a:xfrm>
          <a:prstGeom prst="bentConnector3">
            <a:avLst>
              <a:gd name="adj1" fmla="val 38459521"/>
            </a:avLst>
          </a:prstGeom>
          <a:ln>
            <a:tailEnd type="arrow"/>
          </a:ln>
        </p:spPr>
        <p:style>
          <a:lnRef idx="1">
            <a:schemeClr val="dk1"/>
          </a:lnRef>
          <a:fillRef idx="0">
            <a:schemeClr val="dk1"/>
          </a:fillRef>
          <a:effectRef idx="0">
            <a:schemeClr val="dk1"/>
          </a:effectRef>
          <a:fontRef idx="minor">
            <a:schemeClr val="tx1"/>
          </a:fontRef>
        </p:style>
      </p:cxnSp>
      <p:cxnSp>
        <p:nvCxnSpPr>
          <p:cNvPr id="28" name="متصل کننده پیکان مستقیم 27"/>
          <p:cNvCxnSpPr/>
          <p:nvPr/>
        </p:nvCxnSpPr>
        <p:spPr>
          <a:xfrm rot="5400000">
            <a:off x="3048000" y="3733800"/>
            <a:ext cx="609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2" name="متصل کننده پیکان مستقیم 31"/>
          <p:cNvCxnSpPr/>
          <p:nvPr/>
        </p:nvCxnSpPr>
        <p:spPr>
          <a:xfrm rot="5400000">
            <a:off x="4572000" y="3733800"/>
            <a:ext cx="609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4" name="متصل کننده لولایی 33"/>
          <p:cNvCxnSpPr>
            <a:stCxn id="9" idx="2"/>
            <a:endCxn id="10" idx="2"/>
          </p:cNvCxnSpPr>
          <p:nvPr/>
        </p:nvCxnSpPr>
        <p:spPr>
          <a:xfrm rot="16200000" flipH="1">
            <a:off x="4305300" y="3733800"/>
            <a:ext cx="1588" cy="1524000"/>
          </a:xfrm>
          <a:prstGeom prst="bentConnector3">
            <a:avLst>
              <a:gd name="adj1" fmla="val 14395466"/>
            </a:avLst>
          </a:prstGeom>
          <a:ln>
            <a:tailEnd type="arrow"/>
          </a:ln>
        </p:spPr>
        <p:style>
          <a:lnRef idx="1">
            <a:schemeClr val="dk1"/>
          </a:lnRef>
          <a:fillRef idx="0">
            <a:schemeClr val="dk1"/>
          </a:fillRef>
          <a:effectRef idx="0">
            <a:schemeClr val="dk1"/>
          </a:effectRef>
          <a:fontRef idx="minor">
            <a:schemeClr val="tx1"/>
          </a:fontRef>
        </p:style>
      </p:cxnSp>
      <p:cxnSp>
        <p:nvCxnSpPr>
          <p:cNvPr id="40" name="متصل کننده لولایی 39"/>
          <p:cNvCxnSpPr>
            <a:stCxn id="11" idx="0"/>
            <a:endCxn id="12" idx="0"/>
          </p:cNvCxnSpPr>
          <p:nvPr/>
        </p:nvCxnSpPr>
        <p:spPr>
          <a:xfrm rot="5400000" flipH="1" flipV="1">
            <a:off x="4629150" y="4286250"/>
            <a:ext cx="1588" cy="2552700"/>
          </a:xfrm>
          <a:prstGeom prst="bentConnector3">
            <a:avLst>
              <a:gd name="adj1" fmla="val 29865249"/>
            </a:avLst>
          </a:prstGeom>
          <a:ln>
            <a:tailEnd type="arrow"/>
          </a:ln>
        </p:spPr>
        <p:style>
          <a:lnRef idx="1">
            <a:schemeClr val="dk1"/>
          </a:lnRef>
          <a:fillRef idx="0">
            <a:schemeClr val="dk1"/>
          </a:fillRef>
          <a:effectRef idx="0">
            <a:schemeClr val="dk1"/>
          </a:effectRef>
          <a:fontRef idx="minor">
            <a:schemeClr val="tx1"/>
          </a:fontRef>
        </p:style>
      </p:cxnSp>
      <p:sp>
        <p:nvSpPr>
          <p:cNvPr id="45" name="کادر متن 44"/>
          <p:cNvSpPr txBox="1"/>
          <p:nvPr/>
        </p:nvSpPr>
        <p:spPr>
          <a:xfrm>
            <a:off x="7772400" y="2667000"/>
            <a:ext cx="685800" cy="369332"/>
          </a:xfrm>
          <a:prstGeom prst="rect">
            <a:avLst/>
          </a:prstGeom>
          <a:noFill/>
        </p:spPr>
        <p:txBody>
          <a:bodyPr wrap="square" rtlCol="0">
            <a:spAutoFit/>
          </a:bodyPr>
          <a:lstStyle/>
          <a:p>
            <a:r>
              <a:rPr lang="en-US" b="1" smtClean="0"/>
              <a:t>R11</a:t>
            </a:r>
            <a:endParaRPr lang="en-US" b="1"/>
          </a:p>
        </p:txBody>
      </p:sp>
      <p:sp>
        <p:nvSpPr>
          <p:cNvPr id="46" name="کادر متن 45"/>
          <p:cNvSpPr txBox="1"/>
          <p:nvPr/>
        </p:nvSpPr>
        <p:spPr>
          <a:xfrm>
            <a:off x="7772400" y="4038600"/>
            <a:ext cx="685800" cy="369332"/>
          </a:xfrm>
          <a:prstGeom prst="rect">
            <a:avLst/>
          </a:prstGeom>
          <a:noFill/>
        </p:spPr>
        <p:txBody>
          <a:bodyPr wrap="square" rtlCol="0">
            <a:spAutoFit/>
          </a:bodyPr>
          <a:lstStyle/>
          <a:p>
            <a:r>
              <a:rPr lang="en-US" b="1" smtClean="0"/>
              <a:t>R12</a:t>
            </a:r>
            <a:endParaRPr lang="en-US" b="1"/>
          </a:p>
        </p:txBody>
      </p:sp>
      <p:sp>
        <p:nvSpPr>
          <p:cNvPr id="47" name="کادر متن 46"/>
          <p:cNvSpPr txBox="1"/>
          <p:nvPr/>
        </p:nvSpPr>
        <p:spPr>
          <a:xfrm>
            <a:off x="7772400" y="5638800"/>
            <a:ext cx="533400" cy="369332"/>
          </a:xfrm>
          <a:prstGeom prst="rect">
            <a:avLst/>
          </a:prstGeom>
          <a:noFill/>
        </p:spPr>
        <p:txBody>
          <a:bodyPr wrap="square" rtlCol="0">
            <a:spAutoFit/>
          </a:bodyPr>
          <a:lstStyle/>
          <a:p>
            <a:r>
              <a:rPr lang="en-US" b="1" smtClean="0"/>
              <a:t>R2</a:t>
            </a:r>
            <a:endParaRPr lang="en-US" b="1"/>
          </a:p>
        </p:txBody>
      </p:sp>
    </p:spTree>
  </p:cSld>
  <p:clrMapOvr>
    <a:masterClrMapping/>
  </p:clrMapOvr>
  <p:transition spd="slow">
    <p:newsflash/>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381000"/>
            <a:ext cx="8229600" cy="6172200"/>
          </a:xfrm>
        </p:spPr>
        <p:txBody>
          <a:bodyPr>
            <a:normAutofit/>
          </a:bodyPr>
          <a:lstStyle/>
          <a:p>
            <a:pPr algn="justLow" rtl="1">
              <a:lnSpc>
                <a:spcPct val="150000"/>
              </a:lnSpc>
              <a:buNone/>
            </a:pPr>
            <a:r>
              <a:rPr lang="fa-IR" sz="2400" smtClean="0"/>
              <a:t>حال هر سه جدول فوق در سطح </a:t>
            </a:r>
            <a:r>
              <a:rPr lang="en-US" sz="2400" b="1" smtClean="0"/>
              <a:t>NF</a:t>
            </a:r>
            <a:r>
              <a:rPr lang="fa-IR" sz="2400" b="1" smtClean="0"/>
              <a:t>2</a:t>
            </a:r>
            <a:r>
              <a:rPr lang="fa-IR" sz="2400" smtClean="0"/>
              <a:t>می باشند.توجه کنید که معمولا وابستگی به کلید اصلی را به صورت فلشهای بالای مستطیل ها ترسیم می کنیم.</a:t>
            </a:r>
          </a:p>
          <a:p>
            <a:pPr algn="justLow" rtl="1">
              <a:lnSpc>
                <a:spcPct val="150000"/>
              </a:lnSpc>
              <a:buNone/>
            </a:pPr>
            <a:r>
              <a:rPr lang="fa-IR" sz="2400" smtClean="0"/>
              <a:t>حال الگوریتم تبدیل جدول </a:t>
            </a:r>
            <a:r>
              <a:rPr lang="en-US" sz="2400" b="1" smtClean="0"/>
              <a:t>NF</a:t>
            </a:r>
            <a:r>
              <a:rPr lang="fa-IR" sz="2400" b="1" smtClean="0"/>
              <a:t>2</a:t>
            </a:r>
            <a:r>
              <a:rPr lang="fa-IR" sz="2400" smtClean="0"/>
              <a:t>به </a:t>
            </a:r>
            <a:r>
              <a:rPr lang="en-US" sz="2400" b="1" smtClean="0"/>
              <a:t>NF</a:t>
            </a:r>
            <a:r>
              <a:rPr lang="fa-IR" sz="2400" b="1" smtClean="0"/>
              <a:t>3</a:t>
            </a:r>
            <a:r>
              <a:rPr lang="fa-IR" sz="2400" smtClean="0"/>
              <a:t> را بیان می کنیم :</a:t>
            </a:r>
          </a:p>
          <a:p>
            <a:pPr algn="justLow" rtl="1">
              <a:lnSpc>
                <a:spcPct val="150000"/>
              </a:lnSpc>
              <a:buNone/>
            </a:pPr>
            <a:r>
              <a:rPr lang="fa-IR" sz="2400" smtClean="0"/>
              <a:t>1-صفتهای را که وابستگی انتقالی ایجاد کرده اند،با وابسته های آنها کنار هم قرار می دهیم .</a:t>
            </a:r>
          </a:p>
          <a:p>
            <a:pPr algn="justLow" rtl="1">
              <a:lnSpc>
                <a:spcPct val="150000"/>
              </a:lnSpc>
              <a:buNone/>
            </a:pPr>
            <a:r>
              <a:rPr lang="fa-IR" sz="2400" smtClean="0"/>
              <a:t>2-کلید اصلی را با صفتهای باقی مانده کنار هم قرار می دهیم .</a:t>
            </a:r>
          </a:p>
          <a:p>
            <a:pPr algn="justLow" rtl="1">
              <a:lnSpc>
                <a:spcPct val="150000"/>
              </a:lnSpc>
              <a:buNone/>
            </a:pPr>
            <a:r>
              <a:rPr lang="fa-IR" sz="2400" smtClean="0"/>
              <a:t>3-صفتهای کلیدی را به عنوان کلید خارجی در</a:t>
            </a:r>
            <a:r>
              <a:rPr lang="fa-IR" sz="2400" b="1" smtClean="0"/>
              <a:t>2</a:t>
            </a:r>
            <a:r>
              <a:rPr lang="fa-IR" sz="2400" smtClean="0"/>
              <a:t>تکرارمی کنیم.</a:t>
            </a:r>
          </a:p>
          <a:p>
            <a:pPr algn="justLow" rtl="1">
              <a:lnSpc>
                <a:spcPct val="150000"/>
              </a:lnSpc>
              <a:buNone/>
            </a:pPr>
            <a:r>
              <a:rPr lang="fa-IR" sz="2400" smtClean="0"/>
              <a:t>مثال 9:جداول مثال </a:t>
            </a:r>
            <a:r>
              <a:rPr lang="fa-IR" sz="2400" b="1" smtClean="0"/>
              <a:t>8</a:t>
            </a:r>
            <a:r>
              <a:rPr lang="fa-IR" sz="2400" smtClean="0"/>
              <a:t> را به سطح </a:t>
            </a:r>
            <a:r>
              <a:rPr lang="en-US" sz="2400" b="1" smtClean="0"/>
              <a:t>NF</a:t>
            </a:r>
            <a:r>
              <a:rPr lang="fa-IR" sz="2400" b="1" smtClean="0"/>
              <a:t>3</a:t>
            </a:r>
            <a:r>
              <a:rPr lang="fa-IR" sz="2400" smtClean="0"/>
              <a:t>ببرید.</a:t>
            </a:r>
          </a:p>
          <a:p>
            <a:pPr algn="justLow" rtl="1">
              <a:lnSpc>
                <a:spcPct val="150000"/>
              </a:lnSpc>
              <a:buNone/>
            </a:pPr>
            <a:r>
              <a:rPr lang="fa-IR" sz="2400" smtClean="0"/>
              <a:t>حل:جداول</a:t>
            </a:r>
            <a:r>
              <a:rPr lang="en-US" sz="2400" b="1" smtClean="0"/>
              <a:t>R11</a:t>
            </a:r>
            <a:r>
              <a:rPr lang="fa-IR" sz="2400" smtClean="0"/>
              <a:t>و</a:t>
            </a:r>
            <a:r>
              <a:rPr lang="en-US" sz="2400" b="1" smtClean="0"/>
              <a:t>R2</a:t>
            </a:r>
            <a:r>
              <a:rPr lang="fa-IR" sz="2400" smtClean="0"/>
              <a:t>در سطح</a:t>
            </a:r>
            <a:r>
              <a:rPr lang="en-US" sz="2400" b="1" smtClean="0"/>
              <a:t>NF</a:t>
            </a:r>
            <a:r>
              <a:rPr lang="fa-IR" sz="2400" b="1" smtClean="0"/>
              <a:t>3</a:t>
            </a:r>
            <a:r>
              <a:rPr lang="fa-IR" sz="2400" smtClean="0"/>
              <a:t>هستند.جدول</a:t>
            </a:r>
            <a:r>
              <a:rPr lang="en-US" sz="2400" b="1" smtClean="0"/>
              <a:t>R12</a:t>
            </a:r>
            <a:r>
              <a:rPr lang="fa-IR" sz="2400" smtClean="0"/>
              <a:t>راطبق الگوریتم فوق به جدول </a:t>
            </a:r>
            <a:r>
              <a:rPr lang="en-US" sz="2400" b="1" smtClean="0"/>
              <a:t>R121</a:t>
            </a:r>
            <a:r>
              <a:rPr lang="fa-IR" sz="2400" smtClean="0"/>
              <a:t>و</a:t>
            </a:r>
            <a:r>
              <a:rPr lang="en-US" sz="2400" b="1" smtClean="0"/>
              <a:t>R122</a:t>
            </a:r>
            <a:r>
              <a:rPr lang="fa-IR" sz="2400" smtClean="0"/>
              <a:t>تجزیه می کنیم.</a:t>
            </a:r>
            <a:endParaRPr lang="en-US" sz="2400"/>
          </a:p>
        </p:txBody>
      </p:sp>
    </p:spTree>
  </p:cSld>
  <p:clrMapOvr>
    <a:masterClrMapping/>
  </p:clrMapOvr>
  <p:transition spd="slow">
    <p:newsflash/>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905000" y="1905000"/>
            <a:ext cx="9144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Cname</a:t>
            </a:r>
            <a:endParaRPr lang="en-US" sz="1600">
              <a:solidFill>
                <a:schemeClr val="tx1"/>
              </a:solidFill>
            </a:endParaRPr>
          </a:p>
        </p:txBody>
      </p:sp>
      <p:sp>
        <p:nvSpPr>
          <p:cNvPr id="7" name="Rectangle 6"/>
          <p:cNvSpPr/>
          <p:nvPr/>
        </p:nvSpPr>
        <p:spPr>
          <a:xfrm>
            <a:off x="3276600" y="1905000"/>
            <a:ext cx="7620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unit</a:t>
            </a:r>
            <a:endParaRPr lang="en-US">
              <a:solidFill>
                <a:schemeClr val="tx1"/>
              </a:solidFill>
            </a:endParaRPr>
          </a:p>
        </p:txBody>
      </p:sp>
      <p:sp>
        <p:nvSpPr>
          <p:cNvPr id="8" name="Rectangle 7"/>
          <p:cNvSpPr/>
          <p:nvPr/>
        </p:nvSpPr>
        <p:spPr>
          <a:xfrm>
            <a:off x="6934200" y="1905000"/>
            <a:ext cx="7620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score</a:t>
            </a:r>
            <a:endParaRPr lang="en-US" sz="1600">
              <a:solidFill>
                <a:schemeClr val="tx1"/>
              </a:solidFill>
            </a:endParaRPr>
          </a:p>
        </p:txBody>
      </p:sp>
      <p:sp>
        <p:nvSpPr>
          <p:cNvPr id="9" name="Rectangle 8"/>
          <p:cNvSpPr/>
          <p:nvPr/>
        </p:nvSpPr>
        <p:spPr>
          <a:xfrm>
            <a:off x="6400800" y="4267200"/>
            <a:ext cx="9144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pname</a:t>
            </a:r>
            <a:endParaRPr lang="en-US" sz="1600">
              <a:solidFill>
                <a:schemeClr val="tx1"/>
              </a:solidFill>
            </a:endParaRPr>
          </a:p>
        </p:txBody>
      </p:sp>
      <p:sp>
        <p:nvSpPr>
          <p:cNvPr id="10" name="Rectangle 9"/>
          <p:cNvSpPr/>
          <p:nvPr/>
        </p:nvSpPr>
        <p:spPr>
          <a:xfrm>
            <a:off x="7543800" y="4267200"/>
            <a:ext cx="7620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Clg#</a:t>
            </a:r>
            <a:endParaRPr lang="en-US">
              <a:solidFill>
                <a:schemeClr val="tx1"/>
              </a:solidFill>
            </a:endParaRPr>
          </a:p>
        </p:txBody>
      </p:sp>
      <p:sp>
        <p:nvSpPr>
          <p:cNvPr id="11" name="Rectangle 10"/>
          <p:cNvSpPr/>
          <p:nvPr/>
        </p:nvSpPr>
        <p:spPr>
          <a:xfrm>
            <a:off x="2514600" y="4267200"/>
            <a:ext cx="8382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admin</a:t>
            </a:r>
            <a:endParaRPr lang="en-US" sz="1600">
              <a:solidFill>
                <a:schemeClr val="tx1"/>
              </a:solidFill>
            </a:endParaRPr>
          </a:p>
        </p:txBody>
      </p:sp>
      <p:sp>
        <p:nvSpPr>
          <p:cNvPr id="12" name="Rectangle 11"/>
          <p:cNvSpPr/>
          <p:nvPr/>
        </p:nvSpPr>
        <p:spPr>
          <a:xfrm>
            <a:off x="914400" y="4267200"/>
            <a:ext cx="7620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Clg#</a:t>
            </a:r>
            <a:endParaRPr lang="en-US">
              <a:solidFill>
                <a:schemeClr val="tx1"/>
              </a:solidFill>
            </a:endParaRPr>
          </a:p>
        </p:txBody>
      </p:sp>
      <p:sp>
        <p:nvSpPr>
          <p:cNvPr id="13" name="Rectangle 12"/>
          <p:cNvSpPr/>
          <p:nvPr/>
        </p:nvSpPr>
        <p:spPr>
          <a:xfrm>
            <a:off x="4495800" y="1905000"/>
            <a:ext cx="20574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S#,sec#,c#,term</a:t>
            </a:r>
            <a:endParaRPr lang="en-US">
              <a:solidFill>
                <a:schemeClr val="tx1"/>
              </a:solidFill>
            </a:endParaRPr>
          </a:p>
        </p:txBody>
      </p:sp>
      <p:sp>
        <p:nvSpPr>
          <p:cNvPr id="15" name="Rectangle 14"/>
          <p:cNvSpPr/>
          <p:nvPr/>
        </p:nvSpPr>
        <p:spPr>
          <a:xfrm>
            <a:off x="4267200" y="4267200"/>
            <a:ext cx="18288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Sec#,C#,term</a:t>
            </a:r>
            <a:endParaRPr lang="en-US">
              <a:solidFill>
                <a:schemeClr val="tx1"/>
              </a:solidFill>
            </a:endParaRPr>
          </a:p>
        </p:txBody>
      </p:sp>
      <p:cxnSp>
        <p:nvCxnSpPr>
          <p:cNvPr id="19" name="متصل کننده لولایی 18"/>
          <p:cNvCxnSpPr>
            <a:endCxn id="7" idx="0"/>
          </p:cNvCxnSpPr>
          <p:nvPr/>
        </p:nvCxnSpPr>
        <p:spPr>
          <a:xfrm rot="5400000" flipH="1" flipV="1">
            <a:off x="2400300" y="647700"/>
            <a:ext cx="1588" cy="2514600"/>
          </a:xfrm>
          <a:prstGeom prst="bentConnector3">
            <a:avLst>
              <a:gd name="adj1" fmla="val 44475644"/>
            </a:avLst>
          </a:prstGeom>
          <a:ln>
            <a:tailEnd type="arrow"/>
          </a:ln>
        </p:spPr>
        <p:style>
          <a:lnRef idx="1">
            <a:schemeClr val="dk1"/>
          </a:lnRef>
          <a:fillRef idx="0">
            <a:schemeClr val="dk1"/>
          </a:fillRef>
          <a:effectRef idx="0">
            <a:schemeClr val="dk1"/>
          </a:effectRef>
          <a:fontRef idx="minor">
            <a:schemeClr val="tx1"/>
          </a:fontRef>
        </p:style>
      </p:cxnSp>
      <p:cxnSp>
        <p:nvCxnSpPr>
          <p:cNvPr id="24" name="متصل کننده پیکان مستقیم 23"/>
          <p:cNvCxnSpPr/>
          <p:nvPr/>
        </p:nvCxnSpPr>
        <p:spPr>
          <a:xfrm rot="5400000">
            <a:off x="1943894" y="1561306"/>
            <a:ext cx="685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6" name="متصل کننده لولایی 25"/>
          <p:cNvCxnSpPr>
            <a:stCxn id="13" idx="0"/>
            <a:endCxn id="8" idx="0"/>
          </p:cNvCxnSpPr>
          <p:nvPr/>
        </p:nvCxnSpPr>
        <p:spPr>
          <a:xfrm rot="5400000" flipH="1" flipV="1">
            <a:off x="6419850" y="1009650"/>
            <a:ext cx="1588" cy="1790700"/>
          </a:xfrm>
          <a:prstGeom prst="bentConnector3">
            <a:avLst>
              <a:gd name="adj1" fmla="val 44475518"/>
            </a:avLst>
          </a:prstGeom>
          <a:ln>
            <a:tailEnd type="arrow"/>
          </a:ln>
        </p:spPr>
        <p:style>
          <a:lnRef idx="1">
            <a:schemeClr val="dk1"/>
          </a:lnRef>
          <a:fillRef idx="0">
            <a:schemeClr val="dk1"/>
          </a:fillRef>
          <a:effectRef idx="0">
            <a:schemeClr val="dk1"/>
          </a:effectRef>
          <a:fontRef idx="minor">
            <a:schemeClr val="tx1"/>
          </a:fontRef>
        </p:style>
      </p:cxnSp>
      <p:cxnSp>
        <p:nvCxnSpPr>
          <p:cNvPr id="29" name="متصل کننده لولایی 28"/>
          <p:cNvCxnSpPr>
            <a:stCxn id="12" idx="0"/>
            <a:endCxn id="11" idx="0"/>
          </p:cNvCxnSpPr>
          <p:nvPr/>
        </p:nvCxnSpPr>
        <p:spPr>
          <a:xfrm rot="5400000" flipH="1" flipV="1">
            <a:off x="2114550" y="3448050"/>
            <a:ext cx="1588" cy="1638300"/>
          </a:xfrm>
          <a:prstGeom prst="bentConnector3">
            <a:avLst>
              <a:gd name="adj1" fmla="val 34162353"/>
            </a:avLst>
          </a:prstGeom>
          <a:ln>
            <a:tailEnd type="arrow"/>
          </a:ln>
        </p:spPr>
        <p:style>
          <a:lnRef idx="1">
            <a:schemeClr val="dk1"/>
          </a:lnRef>
          <a:fillRef idx="0">
            <a:schemeClr val="dk1"/>
          </a:fillRef>
          <a:effectRef idx="0">
            <a:schemeClr val="dk1"/>
          </a:effectRef>
          <a:fontRef idx="minor">
            <a:schemeClr val="tx1"/>
          </a:fontRef>
        </p:style>
      </p:cxnSp>
      <p:cxnSp>
        <p:nvCxnSpPr>
          <p:cNvPr id="34" name="متصل کننده لولایی 33"/>
          <p:cNvCxnSpPr>
            <a:stCxn id="15" idx="0"/>
            <a:endCxn id="10" idx="0"/>
          </p:cNvCxnSpPr>
          <p:nvPr/>
        </p:nvCxnSpPr>
        <p:spPr>
          <a:xfrm rot="5400000" flipH="1" flipV="1">
            <a:off x="6553200" y="2895600"/>
            <a:ext cx="1588" cy="2743200"/>
          </a:xfrm>
          <a:prstGeom prst="bentConnector3">
            <a:avLst>
              <a:gd name="adj1" fmla="val 40178413"/>
            </a:avLst>
          </a:prstGeom>
          <a:ln>
            <a:tailEnd type="arrow"/>
          </a:ln>
        </p:spPr>
        <p:style>
          <a:lnRef idx="1">
            <a:schemeClr val="dk1"/>
          </a:lnRef>
          <a:fillRef idx="0">
            <a:schemeClr val="dk1"/>
          </a:fillRef>
          <a:effectRef idx="0">
            <a:schemeClr val="dk1"/>
          </a:effectRef>
          <a:fontRef idx="minor">
            <a:schemeClr val="tx1"/>
          </a:fontRef>
        </p:style>
      </p:cxnSp>
      <p:cxnSp>
        <p:nvCxnSpPr>
          <p:cNvPr id="37" name="متصل کننده پیکان مستقیم 36"/>
          <p:cNvCxnSpPr/>
          <p:nvPr/>
        </p:nvCxnSpPr>
        <p:spPr>
          <a:xfrm rot="5400000">
            <a:off x="6248400" y="3962400"/>
            <a:ext cx="609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43" name="Rectangle 42"/>
          <p:cNvSpPr/>
          <p:nvPr/>
        </p:nvSpPr>
        <p:spPr>
          <a:xfrm>
            <a:off x="762000" y="1905000"/>
            <a:ext cx="7620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C#</a:t>
            </a:r>
            <a:endParaRPr lang="en-US">
              <a:solidFill>
                <a:schemeClr val="tx1"/>
              </a:solidFill>
            </a:endParaRPr>
          </a:p>
        </p:txBody>
      </p:sp>
      <p:sp>
        <p:nvSpPr>
          <p:cNvPr id="52" name="کادر متن 51"/>
          <p:cNvSpPr txBox="1"/>
          <p:nvPr/>
        </p:nvSpPr>
        <p:spPr>
          <a:xfrm>
            <a:off x="2057400" y="609600"/>
            <a:ext cx="762000" cy="369332"/>
          </a:xfrm>
          <a:prstGeom prst="rect">
            <a:avLst/>
          </a:prstGeom>
          <a:noFill/>
        </p:spPr>
        <p:txBody>
          <a:bodyPr wrap="square" rtlCol="0">
            <a:spAutoFit/>
          </a:bodyPr>
          <a:lstStyle/>
          <a:p>
            <a:pPr algn="ctr"/>
            <a:r>
              <a:rPr lang="en-US" smtClean="0"/>
              <a:t>R11</a:t>
            </a:r>
            <a:endParaRPr lang="en-US"/>
          </a:p>
        </p:txBody>
      </p:sp>
      <p:sp>
        <p:nvSpPr>
          <p:cNvPr id="53" name="کادر متن 52"/>
          <p:cNvSpPr txBox="1"/>
          <p:nvPr/>
        </p:nvSpPr>
        <p:spPr>
          <a:xfrm>
            <a:off x="6019800" y="685800"/>
            <a:ext cx="609600" cy="369332"/>
          </a:xfrm>
          <a:prstGeom prst="rect">
            <a:avLst/>
          </a:prstGeom>
          <a:noFill/>
        </p:spPr>
        <p:txBody>
          <a:bodyPr wrap="square" rtlCol="0">
            <a:spAutoFit/>
          </a:bodyPr>
          <a:lstStyle/>
          <a:p>
            <a:pPr algn="ctr"/>
            <a:r>
              <a:rPr lang="en-US" b="1" smtClean="0"/>
              <a:t>R2</a:t>
            </a:r>
            <a:endParaRPr lang="en-US" b="1"/>
          </a:p>
        </p:txBody>
      </p:sp>
      <p:sp>
        <p:nvSpPr>
          <p:cNvPr id="54" name="کادر متن 53"/>
          <p:cNvSpPr txBox="1"/>
          <p:nvPr/>
        </p:nvSpPr>
        <p:spPr>
          <a:xfrm>
            <a:off x="1752600" y="3200400"/>
            <a:ext cx="838200" cy="369332"/>
          </a:xfrm>
          <a:prstGeom prst="rect">
            <a:avLst/>
          </a:prstGeom>
          <a:noFill/>
        </p:spPr>
        <p:txBody>
          <a:bodyPr wrap="square" rtlCol="0">
            <a:spAutoFit/>
          </a:bodyPr>
          <a:lstStyle/>
          <a:p>
            <a:pPr algn="ctr"/>
            <a:r>
              <a:rPr lang="en-US" b="1" smtClean="0"/>
              <a:t>R121</a:t>
            </a:r>
            <a:endParaRPr lang="en-US" b="1"/>
          </a:p>
        </p:txBody>
      </p:sp>
      <p:sp>
        <p:nvSpPr>
          <p:cNvPr id="55" name="کادر متن 54"/>
          <p:cNvSpPr txBox="1"/>
          <p:nvPr/>
        </p:nvSpPr>
        <p:spPr>
          <a:xfrm>
            <a:off x="6172200" y="2971800"/>
            <a:ext cx="762000" cy="369332"/>
          </a:xfrm>
          <a:prstGeom prst="rect">
            <a:avLst/>
          </a:prstGeom>
          <a:noFill/>
        </p:spPr>
        <p:txBody>
          <a:bodyPr wrap="square" rtlCol="0">
            <a:spAutoFit/>
          </a:bodyPr>
          <a:lstStyle/>
          <a:p>
            <a:r>
              <a:rPr lang="en-US" b="1" smtClean="0"/>
              <a:t>R122</a:t>
            </a:r>
            <a:endParaRPr lang="en-US" b="1"/>
          </a:p>
        </p:txBody>
      </p:sp>
      <p:sp>
        <p:nvSpPr>
          <p:cNvPr id="57" name="نگهدارنده مکان محتوا 56"/>
          <p:cNvSpPr>
            <a:spLocks noGrp="1"/>
          </p:cNvSpPr>
          <p:nvPr>
            <p:ph idx="1"/>
          </p:nvPr>
        </p:nvSpPr>
        <p:spPr>
          <a:xfrm>
            <a:off x="457200" y="304800"/>
            <a:ext cx="8229600" cy="6172200"/>
          </a:xfrm>
        </p:spPr>
        <p:txBody>
          <a:bodyPr>
            <a:normAutofit/>
          </a:bodyPr>
          <a:lstStyle/>
          <a:p>
            <a:pPr algn="just" rtl="1">
              <a:lnSpc>
                <a:spcPct val="150000"/>
              </a:lnSpc>
              <a:buNone/>
            </a:pPr>
            <a:endParaRPr lang="en-US" sz="2400" smtClean="0"/>
          </a:p>
          <a:p>
            <a:pPr algn="just" rtl="1">
              <a:lnSpc>
                <a:spcPct val="150000"/>
              </a:lnSpc>
              <a:buNone/>
            </a:pPr>
            <a:endParaRPr lang="en-US" sz="2400" smtClean="0"/>
          </a:p>
          <a:p>
            <a:pPr algn="just" rtl="1">
              <a:lnSpc>
                <a:spcPct val="150000"/>
              </a:lnSpc>
              <a:buNone/>
            </a:pPr>
            <a:endParaRPr lang="en-US" sz="2400" smtClean="0"/>
          </a:p>
          <a:p>
            <a:pPr algn="just" rtl="1">
              <a:lnSpc>
                <a:spcPct val="150000"/>
              </a:lnSpc>
              <a:buNone/>
            </a:pPr>
            <a:endParaRPr lang="en-US" sz="2400" smtClean="0"/>
          </a:p>
          <a:p>
            <a:pPr algn="just" rtl="1">
              <a:lnSpc>
                <a:spcPct val="150000"/>
              </a:lnSpc>
              <a:buNone/>
            </a:pPr>
            <a:endParaRPr lang="en-US" sz="2400" b="1" smtClean="0"/>
          </a:p>
          <a:p>
            <a:pPr algn="just" rtl="1">
              <a:lnSpc>
                <a:spcPct val="150000"/>
              </a:lnSpc>
              <a:buNone/>
            </a:pPr>
            <a:endParaRPr lang="en-US" sz="2400" smtClean="0"/>
          </a:p>
          <a:p>
            <a:pPr algn="just" rtl="1">
              <a:lnSpc>
                <a:spcPct val="150000"/>
              </a:lnSpc>
              <a:buNone/>
            </a:pPr>
            <a:endParaRPr lang="en-US" sz="2400" smtClean="0"/>
          </a:p>
          <a:p>
            <a:pPr algn="just" rtl="1">
              <a:lnSpc>
                <a:spcPct val="150000"/>
              </a:lnSpc>
              <a:buNone/>
            </a:pPr>
            <a:endParaRPr lang="en-US" sz="2400" smtClean="0"/>
          </a:p>
          <a:p>
            <a:pPr algn="just" rtl="1">
              <a:lnSpc>
                <a:spcPct val="150000"/>
              </a:lnSpc>
              <a:buNone/>
            </a:pPr>
            <a:r>
              <a:rPr lang="fa-IR" sz="2400" smtClean="0"/>
              <a:t>تمام جداول فوق در سطح </a:t>
            </a:r>
            <a:r>
              <a:rPr lang="en-US" sz="2400" b="1" smtClean="0"/>
              <a:t>NF</a:t>
            </a:r>
            <a:r>
              <a:rPr lang="fa-IR" sz="2400" b="1" smtClean="0"/>
              <a:t>3</a:t>
            </a:r>
            <a:r>
              <a:rPr lang="fa-IR" sz="2400" smtClean="0"/>
              <a:t>می باشد</a:t>
            </a:r>
            <a:endParaRPr lang="en-US" sz="2400"/>
          </a:p>
        </p:txBody>
      </p:sp>
    </p:spTree>
  </p:cSld>
  <p:clrMapOvr>
    <a:masterClrMapping/>
  </p:clrMapOvr>
  <p:transition spd="slow">
    <p:newsflash/>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6096000"/>
          </a:xfrm>
        </p:spPr>
        <p:txBody>
          <a:bodyPr>
            <a:normAutofit/>
          </a:bodyPr>
          <a:lstStyle/>
          <a:p>
            <a:pPr algn="justLow" rtl="1">
              <a:lnSpc>
                <a:spcPct val="150000"/>
              </a:lnSpc>
              <a:buNone/>
            </a:pPr>
            <a:r>
              <a:rPr lang="fa-IR" sz="2800" b="1" u="sng" smtClean="0"/>
              <a:t>فرم </a:t>
            </a:r>
            <a:r>
              <a:rPr lang="en-US" sz="2800" b="1" u="sng" smtClean="0"/>
              <a:t>BCNF</a:t>
            </a:r>
          </a:p>
          <a:p>
            <a:pPr algn="justLow" rtl="1">
              <a:lnSpc>
                <a:spcPct val="150000"/>
              </a:lnSpc>
              <a:buNone/>
            </a:pPr>
            <a:r>
              <a:rPr lang="fa-IR" sz="2400" smtClean="0"/>
              <a:t>صورت سوم نرمال در واقع تفسیر تابعی کامل و بی واسطه تمام صفات خاصه با کلید اصلی می باشد.هرچند با </a:t>
            </a:r>
            <a:r>
              <a:rPr lang="en-US" sz="2400" b="1" smtClean="0"/>
              <a:t>NF</a:t>
            </a:r>
            <a:r>
              <a:rPr lang="fa-IR" sz="2400" b="1" smtClean="0"/>
              <a:t>3</a:t>
            </a:r>
            <a:r>
              <a:rPr lang="fa-IR" sz="2400" smtClean="0"/>
              <a:t>کردن رابطه ها،افزونگی به مقدار قابل توجه ای کاهش می یابد ولی از سوی دیگر تبدیل یک رابطه به چند رابطه </a:t>
            </a:r>
            <a:r>
              <a:rPr lang="en-US" sz="2400" b="1" smtClean="0"/>
              <a:t>NF</a:t>
            </a:r>
            <a:r>
              <a:rPr lang="fa-IR" sz="2400" b="1" smtClean="0"/>
              <a:t>3</a:t>
            </a:r>
            <a:r>
              <a:rPr lang="fa-IR" sz="2400" smtClean="0"/>
              <a:t>باعث افت کارایی سیستم در عمل بازیابی می شود،چرا که برای بازیابی اطلاعات موجود در رابطه اولیه،باید روابط </a:t>
            </a:r>
            <a:r>
              <a:rPr lang="en-US" sz="2400" b="1" smtClean="0"/>
              <a:t>NF</a:t>
            </a:r>
            <a:r>
              <a:rPr lang="fa-IR" sz="2400" b="1" smtClean="0"/>
              <a:t>3</a:t>
            </a:r>
            <a:r>
              <a:rPr lang="fa-IR" sz="2400" smtClean="0"/>
              <a:t>بطور مناسب با یکدیگر پیوند داده شوندو این عمل زمانگیر است.گاهی اوقات  برای اجتناب از این عمل پیوند در عمل تا حدی باید افزونگی را پذیرفت.به نظر دیت «رابطه ها را اقلا باید به صورت </a:t>
            </a:r>
            <a:r>
              <a:rPr lang="en-US" sz="2400" b="1" smtClean="0"/>
              <a:t>NF</a:t>
            </a:r>
            <a:r>
              <a:rPr lang="fa-IR" sz="2400" b="1" smtClean="0"/>
              <a:t>3</a:t>
            </a:r>
            <a:r>
              <a:rPr lang="fa-IR" sz="2400" smtClean="0"/>
              <a:t>طراحی کرد ودر صورت لزوم یک افزونگی کنترل شده در محیط فیزیکی ذخیره سازی ایجاد کرد،به بیانی دیگر </a:t>
            </a:r>
            <a:endParaRPr lang="en-US" sz="2400"/>
          </a:p>
        </p:txBody>
      </p:sp>
    </p:spTree>
  </p:cSld>
  <p:clrMapOvr>
    <a:masterClrMapping/>
  </p:clrMapOvr>
  <p:transition spd="slow">
    <p:newsflash/>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6019800"/>
          </a:xfrm>
        </p:spPr>
        <p:txBody>
          <a:bodyPr>
            <a:normAutofit/>
          </a:bodyPr>
          <a:lstStyle/>
          <a:p>
            <a:pPr algn="justLow" rtl="1">
              <a:lnSpc>
                <a:spcPct val="150000"/>
              </a:lnSpc>
              <a:buNone/>
            </a:pPr>
            <a:r>
              <a:rPr lang="fa-IR" sz="2400" smtClean="0"/>
              <a:t>افزونگی انتزاعی را باید حداقل کرد تا آنومالیهای عملیاتی در محیط انتزاعی کاهش یابند»</a:t>
            </a:r>
          </a:p>
          <a:p>
            <a:pPr algn="justLow" rtl="1">
              <a:lnSpc>
                <a:spcPct val="150000"/>
              </a:lnSpc>
              <a:buNone/>
            </a:pPr>
            <a:r>
              <a:rPr lang="fa-IR" sz="2400" smtClean="0"/>
              <a:t>نکته:</a:t>
            </a:r>
            <a:r>
              <a:rPr lang="en-US" sz="2400" b="1" smtClean="0"/>
              <a:t>NF</a:t>
            </a:r>
            <a:r>
              <a:rPr lang="fa-IR" sz="2400" b="1" smtClean="0"/>
              <a:t>3</a:t>
            </a:r>
            <a:r>
              <a:rPr lang="fa-IR" sz="2400" smtClean="0"/>
              <a:t>در مواردی که هر سه شرط زیر برقرار باشند ممکن است مشکل داشته باشند:</a:t>
            </a:r>
          </a:p>
          <a:p>
            <a:pPr algn="justLow" rtl="1">
              <a:lnSpc>
                <a:spcPct val="150000"/>
              </a:lnSpc>
              <a:buNone/>
            </a:pPr>
            <a:r>
              <a:rPr lang="fa-IR" sz="2400" smtClean="0"/>
              <a:t>1-وقتی که رابطه دارای چند کلید کاندید باشد.</a:t>
            </a:r>
          </a:p>
          <a:p>
            <a:pPr algn="justLow" rtl="1">
              <a:lnSpc>
                <a:spcPct val="150000"/>
              </a:lnSpc>
              <a:buNone/>
            </a:pPr>
            <a:r>
              <a:rPr lang="fa-IR" sz="2400" smtClean="0"/>
              <a:t>2-وقتی که کلید های کاندید رابطه مرکب باشند.</a:t>
            </a:r>
          </a:p>
          <a:p>
            <a:pPr algn="justLow" rtl="1">
              <a:lnSpc>
                <a:spcPct val="150000"/>
              </a:lnSpc>
              <a:buNone/>
            </a:pPr>
            <a:r>
              <a:rPr lang="fa-IR" sz="2400" smtClean="0"/>
              <a:t>3-وقتی که کلید های کاندید با یکدیگراشتراک صفت خاصه داشته باشندیعنی اقلا یک صفت خاصه در آنها مشترک باشد.</a:t>
            </a:r>
          </a:p>
          <a:p>
            <a:pPr algn="justLow" rtl="1">
              <a:lnSpc>
                <a:spcPct val="150000"/>
              </a:lnSpc>
              <a:buNone/>
            </a:pPr>
            <a:r>
              <a:rPr lang="fa-IR" sz="2400" smtClean="0"/>
              <a:t>در این صورت این نوع جداول را تا سطح بیشتری باید نرمال سازی کرد.</a:t>
            </a:r>
          </a:p>
          <a:p>
            <a:pPr algn="justLow" rtl="1">
              <a:lnSpc>
                <a:spcPct val="150000"/>
              </a:lnSpc>
              <a:buNone/>
            </a:pPr>
            <a:r>
              <a:rPr lang="fa-IR" sz="2400" smtClean="0"/>
              <a:t>مثالهای زیر این موضوع را نشان می دهند.</a:t>
            </a:r>
            <a:endParaRPr lang="en-US" sz="2400"/>
          </a:p>
        </p:txBody>
      </p:sp>
    </p:spTree>
  </p:cSld>
  <p:clrMapOvr>
    <a:masterClrMapping/>
  </p:clrMapOvr>
  <p:transition spd="slow">
    <p:newsflash/>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5943600"/>
          </a:xfrm>
        </p:spPr>
        <p:txBody>
          <a:bodyPr>
            <a:normAutofit/>
          </a:bodyPr>
          <a:lstStyle/>
          <a:p>
            <a:pPr algn="just" rtl="1">
              <a:lnSpc>
                <a:spcPct val="150000"/>
              </a:lnSpc>
              <a:buNone/>
            </a:pPr>
            <a:r>
              <a:rPr lang="fa-IR" sz="2400" smtClean="0"/>
              <a:t>مثال 10:رابطه(</a:t>
            </a:r>
            <a:r>
              <a:rPr lang="en-US" sz="2400" b="1" smtClean="0"/>
              <a:t>S#,Sname,P#,Qty</a:t>
            </a:r>
            <a:r>
              <a:rPr lang="fa-IR" sz="2400" b="1" smtClean="0"/>
              <a:t>)</a:t>
            </a:r>
            <a:r>
              <a:rPr lang="en-US" sz="2400" b="1" smtClean="0"/>
              <a:t>SSP</a:t>
            </a:r>
            <a:r>
              <a:rPr lang="fa-IR" sz="2400" smtClean="0"/>
              <a:t>را در نظر بگیرید .کلید های کاندید این رابطه عبارتنداز(</a:t>
            </a:r>
            <a:r>
              <a:rPr lang="en-US" sz="2400" b="1" smtClean="0"/>
              <a:t>S#,P#</a:t>
            </a:r>
            <a:r>
              <a:rPr lang="fa-IR" sz="2400" b="1" smtClean="0"/>
              <a:t>)</a:t>
            </a:r>
            <a:r>
              <a:rPr lang="fa-IR" sz="2400" smtClean="0"/>
              <a:t>و(</a:t>
            </a:r>
            <a:r>
              <a:rPr lang="en-US" sz="2400" b="1" smtClean="0"/>
              <a:t>Sname,P#</a:t>
            </a:r>
            <a:r>
              <a:rPr lang="fa-IR" sz="2400" smtClean="0"/>
              <a:t>)نمودار وابستگی و یک بسط فرضی از این رابطه به صورت زیر است:</a:t>
            </a:r>
            <a:endParaRPr lang="en-US" sz="2400"/>
          </a:p>
        </p:txBody>
      </p:sp>
      <p:sp>
        <p:nvSpPr>
          <p:cNvPr id="4" name="Rectangle 3"/>
          <p:cNvSpPr/>
          <p:nvPr/>
        </p:nvSpPr>
        <p:spPr>
          <a:xfrm>
            <a:off x="914400" y="2743200"/>
            <a:ext cx="1143000" cy="22098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1066800" y="2971800"/>
            <a:ext cx="838200" cy="6096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a:t>
            </a:r>
            <a:endParaRPr lang="en-US">
              <a:solidFill>
                <a:schemeClr val="tx1"/>
              </a:solidFill>
            </a:endParaRPr>
          </a:p>
        </p:txBody>
      </p:sp>
      <p:sp>
        <p:nvSpPr>
          <p:cNvPr id="6" name="Rectangle 5"/>
          <p:cNvSpPr/>
          <p:nvPr/>
        </p:nvSpPr>
        <p:spPr>
          <a:xfrm>
            <a:off x="1066800" y="3962400"/>
            <a:ext cx="838200" cy="6096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P#</a:t>
            </a:r>
            <a:endParaRPr lang="en-US">
              <a:solidFill>
                <a:schemeClr val="tx1"/>
              </a:solidFill>
            </a:endParaRPr>
          </a:p>
        </p:txBody>
      </p:sp>
      <p:sp>
        <p:nvSpPr>
          <p:cNvPr id="7" name="Rectangle 6"/>
          <p:cNvSpPr/>
          <p:nvPr/>
        </p:nvSpPr>
        <p:spPr>
          <a:xfrm>
            <a:off x="2667000" y="2971800"/>
            <a:ext cx="838200" cy="6096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Qty</a:t>
            </a:r>
            <a:endParaRPr lang="en-US">
              <a:solidFill>
                <a:schemeClr val="tx1"/>
              </a:solidFill>
            </a:endParaRPr>
          </a:p>
        </p:txBody>
      </p:sp>
      <p:sp>
        <p:nvSpPr>
          <p:cNvPr id="8" name="Rectangle 7"/>
          <p:cNvSpPr/>
          <p:nvPr/>
        </p:nvSpPr>
        <p:spPr>
          <a:xfrm>
            <a:off x="2667000" y="3962400"/>
            <a:ext cx="838200" cy="6096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smtClean="0">
                <a:solidFill>
                  <a:schemeClr val="tx1"/>
                </a:solidFill>
              </a:rPr>
              <a:t>snsme</a:t>
            </a:r>
            <a:endParaRPr lang="en-US" sz="1600">
              <a:solidFill>
                <a:schemeClr val="tx1"/>
              </a:solidFill>
            </a:endParaRPr>
          </a:p>
        </p:txBody>
      </p:sp>
      <p:sp>
        <p:nvSpPr>
          <p:cNvPr id="9" name="Rectangle 8"/>
          <p:cNvSpPr/>
          <p:nvPr/>
        </p:nvSpPr>
        <p:spPr>
          <a:xfrm>
            <a:off x="533400" y="3733800"/>
            <a:ext cx="3429000" cy="1600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متصل کننده پیکان مستقیم 10"/>
          <p:cNvCxnSpPr>
            <a:stCxn id="5" idx="3"/>
            <a:endCxn id="8" idx="1"/>
          </p:cNvCxnSpPr>
          <p:nvPr/>
        </p:nvCxnSpPr>
        <p:spPr>
          <a:xfrm>
            <a:off x="1905000" y="3276600"/>
            <a:ext cx="762000" cy="990600"/>
          </a:xfrm>
          <a:prstGeom prst="straightConnector1">
            <a:avLst/>
          </a:prstGeom>
          <a:ln>
            <a:headEnd type="arrow"/>
            <a:tailEnd type="arrow"/>
          </a:ln>
        </p:spPr>
        <p:style>
          <a:lnRef idx="1">
            <a:schemeClr val="dk1"/>
          </a:lnRef>
          <a:fillRef idx="0">
            <a:schemeClr val="dk1"/>
          </a:fillRef>
          <a:effectRef idx="0">
            <a:schemeClr val="dk1"/>
          </a:effectRef>
          <a:fontRef idx="minor">
            <a:schemeClr val="tx1"/>
          </a:fontRef>
        </p:style>
      </p:cxnSp>
      <p:cxnSp>
        <p:nvCxnSpPr>
          <p:cNvPr id="13" name="متصل کننده پیکان مستقیم 12"/>
          <p:cNvCxnSpPr>
            <a:stCxn id="5" idx="3"/>
            <a:endCxn id="7" idx="1"/>
          </p:cNvCxnSpPr>
          <p:nvPr/>
        </p:nvCxnSpPr>
        <p:spPr>
          <a:xfrm>
            <a:off x="1905000" y="3276600"/>
            <a:ext cx="762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5" name="متصل کننده پیکان مستقیم 14"/>
          <p:cNvCxnSpPr>
            <a:stCxn id="8" idx="0"/>
            <a:endCxn id="7" idx="2"/>
          </p:cNvCxnSpPr>
          <p:nvPr/>
        </p:nvCxnSpPr>
        <p:spPr>
          <a:xfrm rot="5400000" flipH="1" flipV="1">
            <a:off x="2895600" y="37719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graphicFrame>
        <p:nvGraphicFramePr>
          <p:cNvPr id="16" name="جدول 15"/>
          <p:cNvGraphicFramePr>
            <a:graphicFrameLocks noGrp="1"/>
          </p:cNvGraphicFramePr>
          <p:nvPr/>
        </p:nvGraphicFramePr>
        <p:xfrm>
          <a:off x="4648200" y="2743200"/>
          <a:ext cx="3733800" cy="2971800"/>
        </p:xfrm>
        <a:graphic>
          <a:graphicData uri="http://schemas.openxmlformats.org/drawingml/2006/table">
            <a:tbl>
              <a:tblPr firstRow="1" bandRow="1">
                <a:tableStyleId>{F5AB1C69-6EDB-4FF4-983F-18BD219EF322}</a:tableStyleId>
              </a:tblPr>
              <a:tblGrid>
                <a:gridCol w="933450"/>
                <a:gridCol w="933450"/>
                <a:gridCol w="933450"/>
                <a:gridCol w="933450"/>
              </a:tblGrid>
              <a:tr h="685800">
                <a:tc>
                  <a:txBody>
                    <a:bodyPr/>
                    <a:lstStyle/>
                    <a:p>
                      <a:pPr algn="ctr" rtl="1"/>
                      <a:r>
                        <a:rPr lang="en-US" smtClean="0"/>
                        <a:t>S#</a:t>
                      </a:r>
                      <a:endParaRPr lang="en-US" b="0"/>
                    </a:p>
                  </a:txBody>
                  <a:tcPr/>
                </a:tc>
                <a:tc>
                  <a:txBody>
                    <a:bodyPr/>
                    <a:lstStyle/>
                    <a:p>
                      <a:pPr algn="ctr" rtl="1"/>
                      <a:r>
                        <a:rPr lang="en-US" smtClean="0"/>
                        <a:t>Sname</a:t>
                      </a:r>
                      <a:endParaRPr lang="en-US" b="0"/>
                    </a:p>
                  </a:txBody>
                  <a:tcPr/>
                </a:tc>
                <a:tc>
                  <a:txBody>
                    <a:bodyPr/>
                    <a:lstStyle/>
                    <a:p>
                      <a:pPr algn="ctr" rtl="1"/>
                      <a:r>
                        <a:rPr lang="en-US" smtClean="0"/>
                        <a:t>P#</a:t>
                      </a:r>
                      <a:endParaRPr lang="en-US" b="0"/>
                    </a:p>
                  </a:txBody>
                  <a:tcPr/>
                </a:tc>
                <a:tc>
                  <a:txBody>
                    <a:bodyPr/>
                    <a:lstStyle/>
                    <a:p>
                      <a:pPr algn="ctr" rtl="1"/>
                      <a:r>
                        <a:rPr lang="en-US" smtClean="0"/>
                        <a:t>Qty</a:t>
                      </a:r>
                      <a:endParaRPr lang="en-US" b="0"/>
                    </a:p>
                  </a:txBody>
                  <a:tcPr/>
                </a:tc>
              </a:tr>
              <a:tr h="571500">
                <a:tc>
                  <a:txBody>
                    <a:bodyPr/>
                    <a:lstStyle/>
                    <a:p>
                      <a:pPr algn="ctr"/>
                      <a:r>
                        <a:rPr lang="en-US" smtClean="0"/>
                        <a:t>S1</a:t>
                      </a:r>
                      <a:endParaRPr lang="en-US"/>
                    </a:p>
                  </a:txBody>
                  <a:tcPr/>
                </a:tc>
                <a:tc>
                  <a:txBody>
                    <a:bodyPr/>
                    <a:lstStyle/>
                    <a:p>
                      <a:pPr algn="ctr"/>
                      <a:r>
                        <a:rPr lang="en-US" smtClean="0"/>
                        <a:t>Sn1</a:t>
                      </a:r>
                      <a:endParaRPr lang="en-US"/>
                    </a:p>
                  </a:txBody>
                  <a:tcPr/>
                </a:tc>
                <a:tc>
                  <a:txBody>
                    <a:bodyPr/>
                    <a:lstStyle/>
                    <a:p>
                      <a:pPr algn="ctr"/>
                      <a:r>
                        <a:rPr lang="en-US" smtClean="0"/>
                        <a:t>P1</a:t>
                      </a:r>
                      <a:endParaRPr lang="en-US"/>
                    </a:p>
                  </a:txBody>
                  <a:tcPr/>
                </a:tc>
                <a:tc>
                  <a:txBody>
                    <a:bodyPr/>
                    <a:lstStyle/>
                    <a:p>
                      <a:pPr algn="ctr"/>
                      <a:r>
                        <a:rPr lang="en-US" smtClean="0"/>
                        <a:t>300</a:t>
                      </a:r>
                      <a:endParaRPr lang="en-US"/>
                    </a:p>
                  </a:txBody>
                  <a:tcPr/>
                </a:tc>
              </a:tr>
              <a:tr h="571500">
                <a:tc>
                  <a:txBody>
                    <a:bodyPr/>
                    <a:lstStyle/>
                    <a:p>
                      <a:pPr algn="ctr"/>
                      <a:r>
                        <a:rPr lang="en-US" smtClean="0"/>
                        <a:t>S1</a:t>
                      </a:r>
                      <a:endParaRPr lang="en-US"/>
                    </a:p>
                  </a:txBody>
                  <a:tcPr/>
                </a:tc>
                <a:tc>
                  <a:txBody>
                    <a:bodyPr/>
                    <a:lstStyle/>
                    <a:p>
                      <a:pPr algn="ctr"/>
                      <a:r>
                        <a:rPr lang="en-US" smtClean="0"/>
                        <a:t>Sn1</a:t>
                      </a:r>
                      <a:endParaRPr lang="en-US"/>
                    </a:p>
                  </a:txBody>
                  <a:tcPr/>
                </a:tc>
                <a:tc>
                  <a:txBody>
                    <a:bodyPr/>
                    <a:lstStyle/>
                    <a:p>
                      <a:pPr algn="ctr"/>
                      <a:r>
                        <a:rPr lang="en-US" smtClean="0"/>
                        <a:t>P1</a:t>
                      </a:r>
                      <a:endParaRPr lang="en-US"/>
                    </a:p>
                  </a:txBody>
                  <a:tcPr/>
                </a:tc>
                <a:tc>
                  <a:txBody>
                    <a:bodyPr/>
                    <a:lstStyle/>
                    <a:p>
                      <a:pPr algn="ctr"/>
                      <a:r>
                        <a:rPr lang="en-US" smtClean="0"/>
                        <a:t>200</a:t>
                      </a:r>
                      <a:endParaRPr lang="en-US"/>
                    </a:p>
                  </a:txBody>
                  <a:tcPr/>
                </a:tc>
              </a:tr>
              <a:tr h="571500">
                <a:tc>
                  <a:txBody>
                    <a:bodyPr/>
                    <a:lstStyle/>
                    <a:p>
                      <a:pPr algn="ctr"/>
                      <a:r>
                        <a:rPr lang="en-US" smtClean="0"/>
                        <a:t>S1</a:t>
                      </a:r>
                      <a:endParaRPr lang="en-US"/>
                    </a:p>
                  </a:txBody>
                  <a:tcPr/>
                </a:tc>
                <a:tc>
                  <a:txBody>
                    <a:bodyPr/>
                    <a:lstStyle/>
                    <a:p>
                      <a:pPr algn="ctr"/>
                      <a:r>
                        <a:rPr lang="en-US" smtClean="0"/>
                        <a:t>Sn1</a:t>
                      </a:r>
                      <a:endParaRPr lang="en-US"/>
                    </a:p>
                  </a:txBody>
                  <a:tcPr/>
                </a:tc>
                <a:tc>
                  <a:txBody>
                    <a:bodyPr/>
                    <a:lstStyle/>
                    <a:p>
                      <a:pPr algn="ctr"/>
                      <a:r>
                        <a:rPr lang="en-US" smtClean="0"/>
                        <a:t>P1</a:t>
                      </a:r>
                      <a:endParaRPr lang="en-US"/>
                    </a:p>
                  </a:txBody>
                  <a:tcPr/>
                </a:tc>
                <a:tc>
                  <a:txBody>
                    <a:bodyPr/>
                    <a:lstStyle/>
                    <a:p>
                      <a:pPr algn="ctr"/>
                      <a:r>
                        <a:rPr lang="en-US" smtClean="0"/>
                        <a:t>400</a:t>
                      </a:r>
                      <a:endParaRPr lang="en-US"/>
                    </a:p>
                  </a:txBody>
                  <a:tcPr/>
                </a:tc>
              </a:tr>
              <a:tr h="571500">
                <a:tc>
                  <a:txBody>
                    <a:bodyPr/>
                    <a:lstStyle/>
                    <a:p>
                      <a:pPr algn="ctr"/>
                      <a:r>
                        <a:rPr lang="en-US" smtClean="0"/>
                        <a:t>S1</a:t>
                      </a:r>
                      <a:endParaRPr lang="en-US"/>
                    </a:p>
                  </a:txBody>
                  <a:tcPr/>
                </a:tc>
                <a:tc>
                  <a:txBody>
                    <a:bodyPr/>
                    <a:lstStyle/>
                    <a:p>
                      <a:pPr algn="ctr"/>
                      <a:r>
                        <a:rPr lang="en-US" smtClean="0"/>
                        <a:t>Sn1</a:t>
                      </a:r>
                      <a:endParaRPr lang="en-US"/>
                    </a:p>
                  </a:txBody>
                  <a:tcPr/>
                </a:tc>
                <a:tc>
                  <a:txBody>
                    <a:bodyPr/>
                    <a:lstStyle/>
                    <a:p>
                      <a:pPr algn="ctr"/>
                      <a:r>
                        <a:rPr lang="en-US" smtClean="0"/>
                        <a:t>P1</a:t>
                      </a:r>
                      <a:endParaRPr lang="en-US"/>
                    </a:p>
                  </a:txBody>
                  <a:tcPr/>
                </a:tc>
                <a:tc>
                  <a:txBody>
                    <a:bodyPr/>
                    <a:lstStyle/>
                    <a:p>
                      <a:pPr algn="ctr"/>
                      <a:r>
                        <a:rPr lang="en-US" smtClean="0"/>
                        <a:t>200</a:t>
                      </a:r>
                      <a:endParaRPr lang="en-US"/>
                    </a:p>
                  </a:txBody>
                  <a:tcPr/>
                </a:tc>
              </a:tr>
            </a:tbl>
          </a:graphicData>
        </a:graphic>
      </p:graphicFrame>
    </p:spTree>
  </p:cSld>
  <p:clrMapOvr>
    <a:masterClrMapping/>
  </p:clrMapOvr>
  <p:transition spd="slow">
    <p:newsflash/>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304800"/>
            <a:ext cx="8229600" cy="6324600"/>
          </a:xfrm>
        </p:spPr>
        <p:txBody>
          <a:bodyPr>
            <a:normAutofit/>
          </a:bodyPr>
          <a:lstStyle/>
          <a:p>
            <a:pPr algn="justLow" rtl="1">
              <a:lnSpc>
                <a:spcPct val="150000"/>
              </a:lnSpc>
              <a:buNone/>
            </a:pPr>
            <a:r>
              <a:rPr lang="fa-IR" sz="2400" smtClean="0"/>
              <a:t>در این مثال </a:t>
            </a:r>
            <a:r>
              <a:rPr lang="en-US" sz="2400" b="1" smtClean="0"/>
              <a:t>Qty</a:t>
            </a:r>
            <a:r>
              <a:rPr lang="fa-IR" sz="2400" smtClean="0"/>
              <a:t>صفت غیر کلید و</a:t>
            </a:r>
            <a:r>
              <a:rPr lang="en-US" sz="2400" b="1" smtClean="0"/>
              <a:t>Sname</a:t>
            </a:r>
            <a:r>
              <a:rPr lang="fa-IR" sz="2400" smtClean="0"/>
              <a:t>و</a:t>
            </a:r>
            <a:r>
              <a:rPr lang="en-US" sz="2400" b="1" smtClean="0"/>
              <a:t>S#</a:t>
            </a:r>
            <a:r>
              <a:rPr lang="fa-IR" sz="2400" smtClean="0"/>
              <a:t>صفات عمده می باشند.</a:t>
            </a:r>
          </a:p>
          <a:p>
            <a:pPr algn="justLow" rtl="1">
              <a:lnSpc>
                <a:spcPct val="150000"/>
              </a:lnSpc>
              <a:buNone/>
            </a:pPr>
            <a:r>
              <a:rPr lang="fa-IR" sz="2400" smtClean="0"/>
              <a:t>دررابطه فوق </a:t>
            </a:r>
            <a:r>
              <a:rPr lang="en-US" sz="2400" b="1" smtClean="0"/>
              <a:t>P#</a:t>
            </a:r>
            <a:r>
              <a:rPr lang="fa-IR" sz="2400" smtClean="0"/>
              <a:t>بین کلیدهای کاندید مشترک است.همانطور که مشاهده می شودرابطه فوق دارای افزونگی است لذا مشکل بهنگام سازی منتشرشونده را دارد.</a:t>
            </a:r>
          </a:p>
          <a:p>
            <a:pPr algn="justLow" rtl="1">
              <a:lnSpc>
                <a:spcPct val="150000"/>
              </a:lnSpc>
              <a:buNone/>
            </a:pPr>
            <a:r>
              <a:rPr lang="fa-IR" sz="2400" smtClean="0"/>
              <a:t>توجه کنید رابطه فوق در</a:t>
            </a:r>
            <a:r>
              <a:rPr lang="en-US" sz="2400" b="1" smtClean="0"/>
              <a:t>NF</a:t>
            </a:r>
            <a:r>
              <a:rPr lang="fa-IR" sz="2400" b="1" smtClean="0"/>
              <a:t>3</a:t>
            </a:r>
            <a:r>
              <a:rPr lang="fa-IR" sz="2400" smtClean="0"/>
              <a:t>است،اگر صفت خاصه ای خود جزئی از کلید کاندید باشد(یعنی صفت عمده باشد)طبق تعریف </a:t>
            </a:r>
            <a:r>
              <a:rPr lang="en-US" sz="2400" b="1" smtClean="0"/>
              <a:t>NF</a:t>
            </a:r>
            <a:r>
              <a:rPr lang="fa-IR" sz="2400" b="1" smtClean="0"/>
              <a:t>2</a:t>
            </a:r>
            <a:r>
              <a:rPr lang="fa-IR" sz="2400" smtClean="0"/>
              <a:t>لزومی ندارد که با کلید اصلی وابستگی تابعی کامل داشته باشد،بدین ترتیب اگر فرض کنیم که (</a:t>
            </a:r>
            <a:r>
              <a:rPr lang="en-US" sz="2400" b="1" smtClean="0"/>
              <a:t>S#,P#</a:t>
            </a:r>
            <a:r>
              <a:rPr lang="fa-IR" sz="2400" smtClean="0"/>
              <a:t>)کلید اصلی است،این واقعیت که صفت خاصه</a:t>
            </a:r>
            <a:r>
              <a:rPr lang="en-US" sz="2400" b="1" smtClean="0"/>
              <a:t>Sname</a:t>
            </a:r>
            <a:r>
              <a:rPr lang="fa-IR" sz="2400" smtClean="0"/>
              <a:t> با آن وابستگی تابعی کامل نداردنادیده گرفته می شود.توجه کنید که درتعریف </a:t>
            </a:r>
            <a:r>
              <a:rPr lang="en-US" sz="2400" b="1" smtClean="0"/>
              <a:t>NF</a:t>
            </a:r>
            <a:r>
              <a:rPr lang="fa-IR" sz="2400" b="1" smtClean="0"/>
              <a:t>2</a:t>
            </a:r>
            <a:r>
              <a:rPr lang="fa-IR" sz="2400" smtClean="0"/>
              <a:t>و</a:t>
            </a:r>
            <a:r>
              <a:rPr lang="en-US" sz="2400" b="1" smtClean="0"/>
              <a:t>NF</a:t>
            </a:r>
            <a:r>
              <a:rPr lang="fa-IR" sz="2400" b="1" smtClean="0"/>
              <a:t> </a:t>
            </a:r>
            <a:r>
              <a:rPr lang="fa-IR" sz="2400" smtClean="0"/>
              <a:t>بحث بر سر صفت غیر کلید است و نه صفت عمده.به هر حال مثال فوق یک رابطه </a:t>
            </a:r>
            <a:r>
              <a:rPr lang="en-US" sz="2400" b="1" smtClean="0"/>
              <a:t>NF</a:t>
            </a:r>
            <a:r>
              <a:rPr lang="fa-IR" sz="2400" b="1" smtClean="0"/>
              <a:t>3</a:t>
            </a:r>
            <a:r>
              <a:rPr lang="fa-IR" sz="2400" smtClean="0"/>
              <a:t>است که مشکل افزونگی داده را دارد</a:t>
            </a:r>
            <a:endParaRPr lang="en-US" sz="2400"/>
          </a:p>
        </p:txBody>
      </p:sp>
    </p:spTree>
  </p:cSld>
  <p:clrMapOvr>
    <a:masterClrMapping/>
  </p:clrMapOvr>
  <p:transition spd="slow">
    <p:newsflash/>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381000"/>
            <a:ext cx="8229600" cy="5943600"/>
          </a:xfrm>
        </p:spPr>
        <p:txBody>
          <a:bodyPr>
            <a:normAutofit/>
          </a:bodyPr>
          <a:lstStyle/>
          <a:p>
            <a:pPr algn="justLow" rtl="1">
              <a:lnSpc>
                <a:spcPct val="150000"/>
              </a:lnSpc>
              <a:buNone/>
            </a:pPr>
            <a:r>
              <a:rPr lang="fa-IR" sz="2400" smtClean="0"/>
              <a:t>برای رفع مشکل فوق جدول را می بایست به دو جدول زیر تجزیه کرد(</a:t>
            </a:r>
            <a:r>
              <a:rPr lang="en-US" sz="2400" b="1" smtClean="0"/>
              <a:t>S#,P#,Qty</a:t>
            </a:r>
            <a:r>
              <a:rPr lang="fa-IR" sz="2400" b="1" smtClean="0"/>
              <a:t>)</a:t>
            </a:r>
            <a:r>
              <a:rPr lang="en-US" sz="2400" b="1" smtClean="0"/>
              <a:t>SP</a:t>
            </a:r>
            <a:r>
              <a:rPr lang="fa-IR" sz="2400" smtClean="0"/>
              <a:t>و(</a:t>
            </a:r>
            <a:r>
              <a:rPr lang="en-US" sz="2400" b="1" smtClean="0"/>
              <a:t>S#,Sname</a:t>
            </a:r>
            <a:r>
              <a:rPr lang="fa-IR" sz="2400" b="1" smtClean="0"/>
              <a:t>)</a:t>
            </a:r>
            <a:r>
              <a:rPr lang="en-US" sz="2400" b="1" smtClean="0"/>
              <a:t>SS</a:t>
            </a:r>
            <a:r>
              <a:rPr lang="fa-IR" sz="2400" b="1" smtClean="0"/>
              <a:t>.</a:t>
            </a:r>
          </a:p>
          <a:p>
            <a:pPr algn="justLow" rtl="1">
              <a:lnSpc>
                <a:spcPct val="150000"/>
              </a:lnSpc>
              <a:buNone/>
            </a:pPr>
            <a:r>
              <a:rPr lang="fa-IR" sz="2400" smtClean="0"/>
              <a:t>البته </a:t>
            </a:r>
            <a:r>
              <a:rPr lang="en-US" sz="2400" b="1" smtClean="0"/>
              <a:t>SP</a:t>
            </a:r>
            <a:r>
              <a:rPr lang="fa-IR" sz="2400" smtClean="0"/>
              <a:t>رامی توان به صورت </a:t>
            </a:r>
            <a:r>
              <a:rPr lang="fa-IR" sz="2400" b="1" smtClean="0"/>
              <a:t>(</a:t>
            </a:r>
            <a:r>
              <a:rPr lang="en-US" sz="2400" b="1" smtClean="0"/>
              <a:t>Sname,P#,Qty</a:t>
            </a:r>
            <a:r>
              <a:rPr lang="fa-IR" sz="2400" smtClean="0"/>
              <a:t>)</a:t>
            </a:r>
            <a:r>
              <a:rPr lang="en-US" sz="2400" b="1" smtClean="0"/>
              <a:t>SP</a:t>
            </a:r>
            <a:r>
              <a:rPr lang="fa-IR" sz="2400" smtClean="0"/>
              <a:t> نیز در نظر گرفت .حال دو جدول </a:t>
            </a:r>
            <a:r>
              <a:rPr lang="en-US" sz="2400" b="1" smtClean="0"/>
              <a:t>SS</a:t>
            </a:r>
            <a:r>
              <a:rPr lang="fa-IR" sz="2400" smtClean="0"/>
              <a:t>و</a:t>
            </a:r>
            <a:r>
              <a:rPr lang="en-US" sz="2400" b="1" smtClean="0"/>
              <a:t>SP</a:t>
            </a:r>
            <a:r>
              <a:rPr lang="fa-IR" sz="2400" smtClean="0"/>
              <a:t>مشکل فوق را دیگر ندارندواین روابط حاصله در سطح </a:t>
            </a:r>
            <a:r>
              <a:rPr lang="en-US" sz="2400" b="1" smtClean="0"/>
              <a:t>BCNF</a:t>
            </a:r>
            <a:r>
              <a:rPr lang="fa-IR" sz="2400" smtClean="0"/>
              <a:t>قرار دارند.</a:t>
            </a:r>
          </a:p>
          <a:p>
            <a:pPr algn="justLow" rtl="1">
              <a:lnSpc>
                <a:spcPct val="150000"/>
              </a:lnSpc>
              <a:buNone/>
            </a:pPr>
            <a:r>
              <a:rPr lang="fa-IR" sz="2400" smtClean="0"/>
              <a:t>تذکر:شکل زیربا آنکه سه شرط عنوان شده برای احتمال عدم </a:t>
            </a:r>
            <a:r>
              <a:rPr lang="en-US" sz="2400" b="1" smtClean="0"/>
              <a:t>BCNF</a:t>
            </a:r>
            <a:r>
              <a:rPr lang="fa-IR" sz="2400" smtClean="0"/>
              <a:t>بودن را داراست ولی </a:t>
            </a:r>
            <a:r>
              <a:rPr lang="en-US" sz="2400" b="1" smtClean="0"/>
              <a:t>BCNF</a:t>
            </a:r>
            <a:r>
              <a:rPr lang="fa-IR" sz="2400" smtClean="0"/>
              <a:t>است.</a:t>
            </a:r>
            <a:endParaRPr lang="en-US" sz="2400"/>
          </a:p>
        </p:txBody>
      </p:sp>
      <p:sp>
        <p:nvSpPr>
          <p:cNvPr id="4" name="Rectangle 3"/>
          <p:cNvSpPr/>
          <p:nvPr/>
        </p:nvSpPr>
        <p:spPr>
          <a:xfrm>
            <a:off x="2362200" y="4038600"/>
            <a:ext cx="1219200" cy="1981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2667000" y="4267200"/>
            <a:ext cx="6096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A</a:t>
            </a:r>
            <a:endParaRPr lang="en-US">
              <a:solidFill>
                <a:schemeClr val="tx1"/>
              </a:solidFill>
            </a:endParaRPr>
          </a:p>
        </p:txBody>
      </p:sp>
      <p:sp>
        <p:nvSpPr>
          <p:cNvPr id="6" name="Rectangle 5"/>
          <p:cNvSpPr/>
          <p:nvPr/>
        </p:nvSpPr>
        <p:spPr>
          <a:xfrm>
            <a:off x="2667000" y="5334000"/>
            <a:ext cx="6096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B</a:t>
            </a:r>
            <a:endParaRPr lang="en-US">
              <a:solidFill>
                <a:schemeClr val="tx1"/>
              </a:solidFill>
            </a:endParaRPr>
          </a:p>
        </p:txBody>
      </p:sp>
      <p:sp>
        <p:nvSpPr>
          <p:cNvPr id="7" name="Rectangle 6"/>
          <p:cNvSpPr/>
          <p:nvPr/>
        </p:nvSpPr>
        <p:spPr>
          <a:xfrm>
            <a:off x="4114800" y="5334000"/>
            <a:ext cx="6096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C</a:t>
            </a:r>
            <a:endParaRPr lang="en-US">
              <a:solidFill>
                <a:schemeClr val="tx1"/>
              </a:solidFill>
            </a:endParaRPr>
          </a:p>
        </p:txBody>
      </p:sp>
      <p:sp>
        <p:nvSpPr>
          <p:cNvPr id="8" name="Rectangle 7"/>
          <p:cNvSpPr/>
          <p:nvPr/>
        </p:nvSpPr>
        <p:spPr>
          <a:xfrm>
            <a:off x="2057400" y="5029200"/>
            <a:ext cx="2971800" cy="1219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متصل کننده مستقیم 18"/>
          <p:cNvCxnSpPr/>
          <p:nvPr/>
        </p:nvCxnSpPr>
        <p:spPr>
          <a:xfrm rot="5400000" flipH="1" flipV="1">
            <a:off x="3657600" y="4724400"/>
            <a:ext cx="609600" cy="1588"/>
          </a:xfrm>
          <a:prstGeom prst="line">
            <a:avLst/>
          </a:prstGeom>
        </p:spPr>
        <p:style>
          <a:lnRef idx="1">
            <a:schemeClr val="dk1"/>
          </a:lnRef>
          <a:fillRef idx="0">
            <a:schemeClr val="dk1"/>
          </a:fillRef>
          <a:effectRef idx="0">
            <a:schemeClr val="dk1"/>
          </a:effectRef>
          <a:fontRef idx="minor">
            <a:schemeClr val="tx1"/>
          </a:fontRef>
        </p:style>
      </p:cxnSp>
      <p:cxnSp>
        <p:nvCxnSpPr>
          <p:cNvPr id="21" name="متصل کننده پیکان مستقیم 20"/>
          <p:cNvCxnSpPr/>
          <p:nvPr/>
        </p:nvCxnSpPr>
        <p:spPr>
          <a:xfrm rot="10800000">
            <a:off x="3352800" y="4419600"/>
            <a:ext cx="609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3" name="متصل کننده لولایی 22"/>
          <p:cNvCxnSpPr>
            <a:endCxn id="7" idx="0"/>
          </p:cNvCxnSpPr>
          <p:nvPr/>
        </p:nvCxnSpPr>
        <p:spPr>
          <a:xfrm rot="16200000" flipH="1">
            <a:off x="3429000" y="4343400"/>
            <a:ext cx="1143000" cy="838200"/>
          </a:xfrm>
          <a:prstGeom prst="bentConnector3">
            <a:avLst>
              <a:gd name="adj1" fmla="val 3433"/>
            </a:avLst>
          </a:prstGeom>
          <a:ln>
            <a:tailEnd type="arrow"/>
          </a:ln>
        </p:spPr>
        <p:style>
          <a:lnRef idx="1">
            <a:schemeClr val="dk1"/>
          </a:lnRef>
          <a:fillRef idx="0">
            <a:schemeClr val="dk1"/>
          </a:fillRef>
          <a:effectRef idx="0">
            <a:schemeClr val="dk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381000"/>
            <a:ext cx="8229600" cy="6019800"/>
          </a:xfrm>
        </p:spPr>
        <p:txBody>
          <a:bodyPr>
            <a:normAutofit/>
          </a:bodyPr>
          <a:lstStyle/>
          <a:p>
            <a:pPr algn="justLow" rtl="1">
              <a:lnSpc>
                <a:spcPct val="150000"/>
              </a:lnSpc>
              <a:buNone/>
            </a:pPr>
            <a:r>
              <a:rPr lang="fa-IR" sz="2400" smtClean="0"/>
              <a:t>تعریف دترمینان(</a:t>
            </a:r>
            <a:r>
              <a:rPr lang="en-US" sz="2400" b="1" smtClean="0"/>
              <a:t>Determinant</a:t>
            </a:r>
            <a:r>
              <a:rPr lang="fa-IR" sz="2400" b="1" smtClean="0"/>
              <a:t>):</a:t>
            </a:r>
            <a:r>
              <a:rPr lang="fa-IR" sz="2400" smtClean="0"/>
              <a:t>هر صفت خاصه ای که صفت خاصه ای دیگر با آن وابستگی تابعی کامل داشته باشد،دترمینال نامیده می شودیعنی اگر داشته باشیم </a:t>
            </a:r>
            <a:r>
              <a:rPr lang="en-US" sz="2400" b="1" smtClean="0"/>
              <a:t>R.B</a:t>
            </a:r>
            <a:r>
              <a:rPr lang="fa-IR" sz="2400" smtClean="0"/>
              <a:t>      </a:t>
            </a:r>
            <a:r>
              <a:rPr lang="en-US" sz="2400" b="1" smtClean="0"/>
              <a:t>R.A</a:t>
            </a:r>
            <a:r>
              <a:rPr lang="fa-IR" sz="2400" smtClean="0"/>
              <a:t> و این وابستگی کامل باشدصفت خاصه </a:t>
            </a:r>
            <a:r>
              <a:rPr lang="en-US" sz="2400" b="1" smtClean="0"/>
              <a:t>A</a:t>
            </a:r>
            <a:r>
              <a:rPr lang="fa-IR" sz="2400" smtClean="0"/>
              <a:t>رادترمینان می نامیم.</a:t>
            </a:r>
          </a:p>
          <a:p>
            <a:pPr algn="justLow" rtl="1">
              <a:lnSpc>
                <a:spcPct val="150000"/>
              </a:lnSpc>
              <a:buNone/>
            </a:pPr>
            <a:r>
              <a:rPr lang="fa-IR" sz="2400" smtClean="0"/>
              <a:t>تعریف </a:t>
            </a:r>
            <a:r>
              <a:rPr lang="en-US" sz="2400" b="1" smtClean="0"/>
              <a:t>BCNF</a:t>
            </a:r>
            <a:r>
              <a:rPr lang="fa-IR" sz="2400" smtClean="0"/>
              <a:t>:رابطه </a:t>
            </a:r>
            <a:r>
              <a:rPr lang="en-US" sz="2400" b="1" smtClean="0"/>
              <a:t>R</a:t>
            </a:r>
            <a:r>
              <a:rPr lang="fa-IR" sz="2400" smtClean="0"/>
              <a:t>درسطح </a:t>
            </a:r>
            <a:r>
              <a:rPr lang="en-US" sz="2400" b="1" smtClean="0"/>
              <a:t>BCNF</a:t>
            </a:r>
            <a:r>
              <a:rPr lang="fa-IR" sz="2400" smtClean="0"/>
              <a:t>است اگروفقط اگر هر دترمینان ،کلید کاندید باشد به عبارتی دیگر جدولی در </a:t>
            </a:r>
            <a:r>
              <a:rPr lang="en-US" sz="2400" b="1" smtClean="0"/>
              <a:t>BCNF</a:t>
            </a:r>
            <a:r>
              <a:rPr lang="fa-IR" sz="2400" smtClean="0"/>
              <a:t> است که ستونهای ان  فقط به کلیدهای کاندیدش وابستگی  تابعی داشته باشند.توجه کنیدکه در تعریف فوق تاکید برروی کلید کاندید است و نه فقط کلید اصلی،همچنین تعریف </a:t>
            </a:r>
            <a:r>
              <a:rPr lang="en-US" sz="2400" b="1" smtClean="0"/>
              <a:t>BCNF</a:t>
            </a:r>
            <a:r>
              <a:rPr lang="fa-IR" sz="2400" smtClean="0"/>
              <a:t>ساده تر از تعریف </a:t>
            </a:r>
            <a:r>
              <a:rPr lang="en-US" sz="2400" b="1" smtClean="0"/>
              <a:t>NF</a:t>
            </a:r>
            <a:r>
              <a:rPr lang="fa-IR" sz="2400" b="1" smtClean="0"/>
              <a:t>3</a:t>
            </a:r>
            <a:r>
              <a:rPr lang="fa-IR" sz="2400" smtClean="0"/>
              <a:t> است زیرا مبتنی بر مفاهیم </a:t>
            </a:r>
            <a:r>
              <a:rPr lang="en-US" sz="2400" b="1" smtClean="0"/>
              <a:t>NF</a:t>
            </a:r>
            <a:r>
              <a:rPr lang="fa-IR" sz="2400" b="1" smtClean="0"/>
              <a:t>1</a:t>
            </a:r>
            <a:r>
              <a:rPr lang="fa-IR" sz="2400" smtClean="0"/>
              <a:t>و</a:t>
            </a:r>
            <a:r>
              <a:rPr lang="en-US" sz="2400" b="1" smtClean="0"/>
              <a:t>NF</a:t>
            </a:r>
            <a:r>
              <a:rPr lang="fa-IR" sz="2400" b="1" smtClean="0"/>
              <a:t>2</a:t>
            </a:r>
            <a:r>
              <a:rPr lang="fa-IR" sz="2400" smtClean="0"/>
              <a:t> و وابستگی با واسطه نیست.</a:t>
            </a:r>
            <a:endParaRPr lang="en-US" sz="2400"/>
          </a:p>
        </p:txBody>
      </p:sp>
      <p:cxnSp>
        <p:nvCxnSpPr>
          <p:cNvPr id="5" name="متصل کننده پیکان مستقیم 4"/>
          <p:cNvCxnSpPr/>
          <p:nvPr/>
        </p:nvCxnSpPr>
        <p:spPr>
          <a:xfrm>
            <a:off x="5867400" y="18288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5943600"/>
          </a:xfrm>
        </p:spPr>
        <p:txBody>
          <a:bodyPr>
            <a:normAutofit/>
          </a:bodyPr>
          <a:lstStyle/>
          <a:p>
            <a:pPr algn="justLow" rtl="1">
              <a:lnSpc>
                <a:spcPct val="150000"/>
              </a:lnSpc>
              <a:buNone/>
            </a:pPr>
            <a:r>
              <a:rPr lang="fa-IR" sz="2400" smtClean="0"/>
              <a:t>نکته:رابطه ای که </a:t>
            </a:r>
            <a:r>
              <a:rPr lang="en-US" sz="2400" b="1" smtClean="0"/>
              <a:t>NF</a:t>
            </a:r>
            <a:r>
              <a:rPr lang="fa-IR" sz="2400" b="1" smtClean="0"/>
              <a:t>3</a:t>
            </a:r>
            <a:r>
              <a:rPr lang="fa-IR" sz="2400" smtClean="0"/>
              <a:t>نباشد،</a:t>
            </a:r>
            <a:r>
              <a:rPr lang="en-US" sz="2400" b="1" smtClean="0"/>
              <a:t>BCNF</a:t>
            </a:r>
            <a:r>
              <a:rPr lang="fa-IR" sz="2400" smtClean="0"/>
              <a:t>نیزنخواهدبود.هر رابطه </a:t>
            </a:r>
            <a:r>
              <a:rPr lang="en-US" sz="2400" b="1" smtClean="0"/>
              <a:t>BCNF</a:t>
            </a:r>
            <a:r>
              <a:rPr lang="fa-IR" sz="2400" smtClean="0"/>
              <a:t>حتما</a:t>
            </a:r>
            <a:r>
              <a:rPr lang="en-US" sz="2400" b="1" smtClean="0"/>
              <a:t>NF</a:t>
            </a:r>
            <a:r>
              <a:rPr lang="fa-IR" sz="2400" b="1" smtClean="0"/>
              <a:t>3</a:t>
            </a:r>
            <a:r>
              <a:rPr lang="en-US" sz="2400" smtClean="0"/>
              <a:t>  </a:t>
            </a:r>
            <a:r>
              <a:rPr lang="fa-IR" sz="2400" smtClean="0"/>
              <a:t>هم هست ولی هر رابطه </a:t>
            </a:r>
            <a:r>
              <a:rPr lang="en-US" sz="2400" b="1" smtClean="0"/>
              <a:t>NF</a:t>
            </a:r>
            <a:r>
              <a:rPr lang="fa-IR" sz="2400" b="1" smtClean="0"/>
              <a:t>3</a:t>
            </a:r>
            <a:r>
              <a:rPr lang="fa-IR" sz="2400" smtClean="0"/>
              <a:t> الزاما </a:t>
            </a:r>
            <a:r>
              <a:rPr lang="en-US" sz="2400" b="1" smtClean="0"/>
              <a:t>BCNF</a:t>
            </a:r>
            <a:r>
              <a:rPr lang="fa-IR" sz="2400" smtClean="0"/>
              <a:t> نیست.</a:t>
            </a:r>
          </a:p>
          <a:p>
            <a:pPr algn="justLow" rtl="1">
              <a:lnSpc>
                <a:spcPct val="150000"/>
              </a:lnSpc>
              <a:buNone/>
            </a:pPr>
            <a:r>
              <a:rPr lang="fa-IR" sz="2400" smtClean="0"/>
              <a:t>مثال11:رابطه </a:t>
            </a:r>
            <a:r>
              <a:rPr lang="fa-IR" sz="2400" b="1" smtClean="0"/>
              <a:t>(</a:t>
            </a:r>
            <a:r>
              <a:rPr lang="en-US" sz="2400" b="1" smtClean="0"/>
              <a:t>S#,P#,Qty</a:t>
            </a:r>
            <a:r>
              <a:rPr lang="fa-IR" sz="2400" b="1" smtClean="0"/>
              <a:t>)</a:t>
            </a:r>
            <a:r>
              <a:rPr lang="en-US" sz="2400" b="1" smtClean="0"/>
              <a:t>sp</a:t>
            </a:r>
            <a:r>
              <a:rPr lang="fa-IR" sz="2400" smtClean="0"/>
              <a:t>که کلید(</a:t>
            </a:r>
            <a:r>
              <a:rPr lang="en-US" sz="2400" b="1" smtClean="0"/>
              <a:t>s#,p#</a:t>
            </a:r>
            <a:r>
              <a:rPr lang="fa-IR" sz="2400" b="1" smtClean="0"/>
              <a:t>)</a:t>
            </a:r>
            <a:r>
              <a:rPr lang="fa-IR" sz="2400" smtClean="0"/>
              <a:t>رادارد درسطح</a:t>
            </a:r>
            <a:r>
              <a:rPr lang="en-US" sz="2400" b="1" smtClean="0"/>
              <a:t>BCNF</a:t>
            </a:r>
            <a:r>
              <a:rPr lang="fa-IR" sz="2400" smtClean="0"/>
              <a:t>است چرا که  صفت </a:t>
            </a:r>
            <a:r>
              <a:rPr lang="en-US" sz="2400" b="1" smtClean="0"/>
              <a:t>Qty</a:t>
            </a:r>
            <a:r>
              <a:rPr lang="fa-IR" sz="2400" smtClean="0"/>
              <a:t>فقط به کلید(</a:t>
            </a:r>
            <a:r>
              <a:rPr lang="en-US" sz="2400" b="1" smtClean="0"/>
              <a:t>S#,p#</a:t>
            </a:r>
            <a:r>
              <a:rPr lang="fa-IR" sz="2400" b="1" smtClean="0"/>
              <a:t>)</a:t>
            </a:r>
            <a:r>
              <a:rPr lang="fa-IR" sz="2400" smtClean="0"/>
              <a:t>وابستگی دارد</a:t>
            </a:r>
            <a:r>
              <a:rPr lang="en-US" sz="2400" smtClean="0"/>
              <a:t>.</a:t>
            </a:r>
            <a:endParaRPr lang="fa-IR" sz="2400" smtClean="0"/>
          </a:p>
          <a:p>
            <a:pPr algn="justLow" rtl="1">
              <a:lnSpc>
                <a:spcPct val="150000"/>
              </a:lnSpc>
              <a:buNone/>
            </a:pPr>
            <a:r>
              <a:rPr lang="fa-IR" sz="2400" smtClean="0"/>
              <a:t>مثال 12:رابطه(</a:t>
            </a:r>
            <a:r>
              <a:rPr lang="en-US" sz="2400" b="1" smtClean="0"/>
              <a:t>S#,Status,city,Qty</a:t>
            </a:r>
            <a:r>
              <a:rPr lang="fa-IR" sz="2400" b="1" smtClean="0"/>
              <a:t>)</a:t>
            </a:r>
            <a:r>
              <a:rPr lang="en-US" sz="2400" b="1" smtClean="0"/>
              <a:t>First</a:t>
            </a:r>
            <a:r>
              <a:rPr lang="fa-IR" sz="2400" smtClean="0"/>
              <a:t>شکل روبرو در سطح </a:t>
            </a:r>
            <a:r>
              <a:rPr lang="en-US" sz="2400" b="1" smtClean="0"/>
              <a:t>BCNF</a:t>
            </a:r>
            <a:r>
              <a:rPr lang="fa-IR" sz="2400" smtClean="0"/>
              <a:t>نیست چراکه سه دترمینان </a:t>
            </a:r>
            <a:r>
              <a:rPr lang="en-US" sz="2400" b="1" smtClean="0"/>
              <a:t>S#</a:t>
            </a:r>
            <a:r>
              <a:rPr lang="fa-IR" sz="2400" smtClean="0"/>
              <a:t>و</a:t>
            </a:r>
            <a:r>
              <a:rPr lang="en-US" sz="2400" b="1" smtClean="0"/>
              <a:t>CITY</a:t>
            </a:r>
            <a:r>
              <a:rPr lang="fa-IR" sz="2400" smtClean="0"/>
              <a:t>و(</a:t>
            </a:r>
            <a:r>
              <a:rPr lang="en-US" sz="2400" b="1" smtClean="0"/>
              <a:t>S#,P#</a:t>
            </a:r>
            <a:r>
              <a:rPr lang="fa-IR" sz="2400" b="1" smtClean="0"/>
              <a:t>)</a:t>
            </a:r>
            <a:r>
              <a:rPr lang="fa-IR" sz="2400" smtClean="0"/>
              <a:t>دارد که دوتای آنها کلید نیست (یعنی </a:t>
            </a:r>
            <a:r>
              <a:rPr lang="en-US" sz="2400" b="1" smtClean="0"/>
              <a:t>City,s#</a:t>
            </a:r>
            <a:r>
              <a:rPr lang="fa-IR" sz="2400" b="1" smtClean="0"/>
              <a:t>)</a:t>
            </a:r>
            <a:endParaRPr lang="en-US" sz="2400" b="1"/>
          </a:p>
        </p:txBody>
      </p:sp>
      <p:sp>
        <p:nvSpPr>
          <p:cNvPr id="4" name="Rectangle 3"/>
          <p:cNvSpPr/>
          <p:nvPr/>
        </p:nvSpPr>
        <p:spPr>
          <a:xfrm>
            <a:off x="2286000" y="4114800"/>
            <a:ext cx="1143000" cy="1981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2514600" y="4267200"/>
            <a:ext cx="6858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a:t>
            </a:r>
            <a:endParaRPr lang="en-US">
              <a:solidFill>
                <a:schemeClr val="tx1"/>
              </a:solidFill>
            </a:endParaRPr>
          </a:p>
        </p:txBody>
      </p:sp>
      <p:sp>
        <p:nvSpPr>
          <p:cNvPr id="6" name="Rectangle 5"/>
          <p:cNvSpPr/>
          <p:nvPr/>
        </p:nvSpPr>
        <p:spPr>
          <a:xfrm>
            <a:off x="2514600" y="5181600"/>
            <a:ext cx="6858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P#</a:t>
            </a:r>
            <a:endParaRPr lang="en-US">
              <a:solidFill>
                <a:schemeClr val="tx1"/>
              </a:solidFill>
            </a:endParaRPr>
          </a:p>
        </p:txBody>
      </p:sp>
      <p:sp>
        <p:nvSpPr>
          <p:cNvPr id="7" name="Rectangle 6"/>
          <p:cNvSpPr/>
          <p:nvPr/>
        </p:nvSpPr>
        <p:spPr>
          <a:xfrm>
            <a:off x="3886200" y="4267200"/>
            <a:ext cx="9144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status</a:t>
            </a:r>
            <a:endParaRPr lang="en-US">
              <a:solidFill>
                <a:schemeClr val="tx1"/>
              </a:solidFill>
            </a:endParaRPr>
          </a:p>
        </p:txBody>
      </p:sp>
      <p:sp>
        <p:nvSpPr>
          <p:cNvPr id="8" name="Rectangle 7"/>
          <p:cNvSpPr/>
          <p:nvPr/>
        </p:nvSpPr>
        <p:spPr>
          <a:xfrm>
            <a:off x="3886200" y="5181600"/>
            <a:ext cx="9144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city</a:t>
            </a:r>
            <a:endParaRPr lang="en-US">
              <a:solidFill>
                <a:schemeClr val="tx1"/>
              </a:solidFill>
            </a:endParaRPr>
          </a:p>
        </p:txBody>
      </p:sp>
      <p:sp>
        <p:nvSpPr>
          <p:cNvPr id="9" name="Rectangle 8"/>
          <p:cNvSpPr/>
          <p:nvPr/>
        </p:nvSpPr>
        <p:spPr>
          <a:xfrm>
            <a:off x="914400" y="4800600"/>
            <a:ext cx="685800" cy="533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Qty</a:t>
            </a:r>
            <a:endParaRPr lang="en-US">
              <a:solidFill>
                <a:schemeClr val="tx1"/>
              </a:solidFill>
            </a:endParaRPr>
          </a:p>
        </p:txBody>
      </p:sp>
      <p:cxnSp>
        <p:nvCxnSpPr>
          <p:cNvPr id="20" name="متصل کننده پیکان مستقیم 19"/>
          <p:cNvCxnSpPr>
            <a:stCxn id="4" idx="1"/>
            <a:endCxn id="9" idx="3"/>
          </p:cNvCxnSpPr>
          <p:nvPr/>
        </p:nvCxnSpPr>
        <p:spPr>
          <a:xfrm rot="10800000">
            <a:off x="1600200" y="5067300"/>
            <a:ext cx="685800" cy="381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4" name="متصل کننده پیکان مستقیم 23"/>
          <p:cNvCxnSpPr>
            <a:stCxn id="5" idx="3"/>
            <a:endCxn id="7" idx="1"/>
          </p:cNvCxnSpPr>
          <p:nvPr/>
        </p:nvCxnSpPr>
        <p:spPr>
          <a:xfrm>
            <a:off x="3200400" y="4533900"/>
            <a:ext cx="685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6" name="متصل کننده پیکان مستقیم 25"/>
          <p:cNvCxnSpPr>
            <a:stCxn id="5" idx="3"/>
            <a:endCxn id="8" idx="1"/>
          </p:cNvCxnSpPr>
          <p:nvPr/>
        </p:nvCxnSpPr>
        <p:spPr>
          <a:xfrm>
            <a:off x="3200400" y="4533900"/>
            <a:ext cx="685800" cy="9144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8" name="متصل کننده پیکان مستقیم 27"/>
          <p:cNvCxnSpPr>
            <a:stCxn id="8" idx="0"/>
            <a:endCxn id="7" idx="2"/>
          </p:cNvCxnSpPr>
          <p:nvPr/>
        </p:nvCxnSpPr>
        <p:spPr>
          <a:xfrm rot="5400000" flipH="1" flipV="1">
            <a:off x="4152900" y="49911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229600" cy="5943600"/>
          </a:xfrm>
        </p:spPr>
        <p:txBody>
          <a:bodyPr>
            <a:normAutofit/>
          </a:bodyPr>
          <a:lstStyle/>
          <a:p>
            <a:pPr algn="just" rtl="1">
              <a:lnSpc>
                <a:spcPct val="150000"/>
              </a:lnSpc>
              <a:buNone/>
            </a:pPr>
            <a:r>
              <a:rPr lang="fa-IR" sz="2400" smtClean="0"/>
              <a:t>مثال13:رابطه(</a:t>
            </a:r>
            <a:r>
              <a:rPr lang="en-US" sz="2400" b="1" u="sng" smtClean="0"/>
              <a:t>S#</a:t>
            </a:r>
            <a:r>
              <a:rPr lang="en-US" sz="2400" b="1" smtClean="0"/>
              <a:t>,</a:t>
            </a:r>
            <a:r>
              <a:rPr lang="en-US" sz="2400" b="1" u="sng" smtClean="0"/>
              <a:t>Sname</a:t>
            </a:r>
            <a:r>
              <a:rPr lang="en-US" sz="2400" b="1" smtClean="0"/>
              <a:t>,status,city</a:t>
            </a:r>
            <a:r>
              <a:rPr lang="fa-IR" sz="2400" b="1" smtClean="0"/>
              <a:t>)</a:t>
            </a:r>
            <a:r>
              <a:rPr lang="en-US" sz="2400" b="1" smtClean="0"/>
              <a:t>S</a:t>
            </a:r>
            <a:r>
              <a:rPr lang="fa-IR" sz="2400" smtClean="0"/>
              <a:t>با نموداروابستگی زیر درسطح </a:t>
            </a:r>
            <a:r>
              <a:rPr lang="en-US" sz="2400" b="1" smtClean="0"/>
              <a:t>BCNF</a:t>
            </a:r>
            <a:r>
              <a:rPr lang="fa-IR" sz="2400" smtClean="0"/>
              <a:t>است.</a:t>
            </a:r>
            <a:endParaRPr lang="en-US" sz="2400" smtClean="0"/>
          </a:p>
          <a:p>
            <a:pPr algn="just" rtl="1">
              <a:lnSpc>
                <a:spcPct val="150000"/>
              </a:lnSpc>
              <a:buNone/>
            </a:pPr>
            <a:endParaRPr lang="en-US" sz="2400" smtClean="0"/>
          </a:p>
          <a:p>
            <a:pPr algn="just" rtl="1">
              <a:lnSpc>
                <a:spcPct val="150000"/>
              </a:lnSpc>
              <a:buNone/>
            </a:pPr>
            <a:endParaRPr lang="en-US" sz="2400" smtClean="0"/>
          </a:p>
          <a:p>
            <a:pPr algn="just" rtl="1">
              <a:lnSpc>
                <a:spcPct val="150000"/>
              </a:lnSpc>
              <a:buNone/>
            </a:pPr>
            <a:endParaRPr lang="fa-IR" sz="2400" smtClean="0"/>
          </a:p>
          <a:p>
            <a:pPr algn="just" rtl="1">
              <a:lnSpc>
                <a:spcPct val="150000"/>
              </a:lnSpc>
              <a:buNone/>
            </a:pPr>
            <a:r>
              <a:rPr lang="fa-IR" sz="2400" smtClean="0"/>
              <a:t>نکته:هررابطه تمام کلید و هررابطه باینری(جدولی که فقط دو ستون دارد) حتما </a:t>
            </a:r>
            <a:r>
              <a:rPr lang="en-US" sz="2400" b="1" smtClean="0"/>
              <a:t>BCNF</a:t>
            </a:r>
            <a:r>
              <a:rPr lang="fa-IR" sz="2400" smtClean="0"/>
              <a:t>هستند.</a:t>
            </a:r>
          </a:p>
          <a:p>
            <a:pPr algn="just" rtl="1">
              <a:lnSpc>
                <a:spcPct val="150000"/>
              </a:lnSpc>
              <a:buNone/>
            </a:pPr>
            <a:r>
              <a:rPr lang="fa-IR" sz="2400" smtClean="0"/>
              <a:t>مثال 14:رابطه{</a:t>
            </a:r>
            <a:r>
              <a:rPr lang="en-US" sz="2400" b="1" smtClean="0"/>
              <a:t>X,Y,Z,S,T,U,W</a:t>
            </a:r>
            <a:r>
              <a:rPr lang="fa-IR" sz="2400" b="1" smtClean="0"/>
              <a:t>}=</a:t>
            </a:r>
            <a:r>
              <a:rPr lang="en-US" sz="2400" b="1" smtClean="0"/>
              <a:t>R</a:t>
            </a:r>
            <a:r>
              <a:rPr lang="fa-IR" sz="2400" smtClean="0"/>
              <a:t>رابا </a:t>
            </a:r>
            <a:r>
              <a:rPr lang="en-US" sz="2400" b="1" smtClean="0"/>
              <a:t>FD</a:t>
            </a:r>
            <a:r>
              <a:rPr lang="fa-IR" sz="2400" smtClean="0"/>
              <a:t>های زیر در نظر بگیرید:</a:t>
            </a:r>
          </a:p>
          <a:p>
            <a:pPr algn="just" rtl="1">
              <a:lnSpc>
                <a:spcPct val="150000"/>
              </a:lnSpc>
              <a:buNone/>
            </a:pPr>
            <a:r>
              <a:rPr lang="en-US" sz="2400" b="1" smtClean="0"/>
              <a:t>F={S     X,T     Y,X    Y,XY    TUZ}                             </a:t>
            </a:r>
          </a:p>
        </p:txBody>
      </p:sp>
      <p:sp>
        <p:nvSpPr>
          <p:cNvPr id="4" name="Rectangle 3"/>
          <p:cNvSpPr/>
          <p:nvPr/>
        </p:nvSpPr>
        <p:spPr>
          <a:xfrm>
            <a:off x="1143000" y="1600200"/>
            <a:ext cx="9906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a:t>
            </a:r>
            <a:endParaRPr lang="en-US">
              <a:solidFill>
                <a:schemeClr val="tx1"/>
              </a:solidFill>
            </a:endParaRPr>
          </a:p>
        </p:txBody>
      </p:sp>
      <p:sp>
        <p:nvSpPr>
          <p:cNvPr id="5" name="Rectangle 4"/>
          <p:cNvSpPr/>
          <p:nvPr/>
        </p:nvSpPr>
        <p:spPr>
          <a:xfrm>
            <a:off x="2819400" y="2514600"/>
            <a:ext cx="9906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city</a:t>
            </a:r>
            <a:endParaRPr lang="en-US">
              <a:solidFill>
                <a:schemeClr val="tx1"/>
              </a:solidFill>
            </a:endParaRPr>
          </a:p>
        </p:txBody>
      </p:sp>
      <p:sp>
        <p:nvSpPr>
          <p:cNvPr id="6" name="Rectangle 5"/>
          <p:cNvSpPr/>
          <p:nvPr/>
        </p:nvSpPr>
        <p:spPr>
          <a:xfrm>
            <a:off x="1143000" y="2514600"/>
            <a:ext cx="9906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Sname</a:t>
            </a:r>
            <a:endParaRPr lang="en-US">
              <a:solidFill>
                <a:schemeClr val="tx1"/>
              </a:solidFill>
            </a:endParaRPr>
          </a:p>
        </p:txBody>
      </p:sp>
      <p:sp>
        <p:nvSpPr>
          <p:cNvPr id="7" name="Rectangle 6"/>
          <p:cNvSpPr/>
          <p:nvPr/>
        </p:nvSpPr>
        <p:spPr>
          <a:xfrm>
            <a:off x="2819400" y="1600200"/>
            <a:ext cx="9906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status</a:t>
            </a:r>
            <a:endParaRPr lang="en-US">
              <a:solidFill>
                <a:schemeClr val="tx1"/>
              </a:solidFill>
            </a:endParaRPr>
          </a:p>
        </p:txBody>
      </p:sp>
      <p:cxnSp>
        <p:nvCxnSpPr>
          <p:cNvPr id="11" name="متصل کننده پیکان مستقیم 10"/>
          <p:cNvCxnSpPr>
            <a:stCxn id="4" idx="3"/>
          </p:cNvCxnSpPr>
          <p:nvPr/>
        </p:nvCxnSpPr>
        <p:spPr>
          <a:xfrm>
            <a:off x="2133600" y="1828800"/>
            <a:ext cx="609600" cy="7620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3" name="متصل کننده پیکان مستقیم 12"/>
          <p:cNvCxnSpPr>
            <a:stCxn id="4" idx="3"/>
          </p:cNvCxnSpPr>
          <p:nvPr/>
        </p:nvCxnSpPr>
        <p:spPr>
          <a:xfrm>
            <a:off x="2133600" y="1828800"/>
            <a:ext cx="609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5" name="متصل کننده پیکان مستقیم 14"/>
          <p:cNvCxnSpPr>
            <a:stCxn id="6" idx="3"/>
          </p:cNvCxnSpPr>
          <p:nvPr/>
        </p:nvCxnSpPr>
        <p:spPr>
          <a:xfrm>
            <a:off x="2133600" y="2743200"/>
            <a:ext cx="609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7" name="متصل کننده پیکان مستقیم 16"/>
          <p:cNvCxnSpPr>
            <a:stCxn id="6" idx="3"/>
          </p:cNvCxnSpPr>
          <p:nvPr/>
        </p:nvCxnSpPr>
        <p:spPr>
          <a:xfrm flipV="1">
            <a:off x="2133600" y="1981200"/>
            <a:ext cx="533400" cy="7620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9" name="متصل کننده پیکان مستقیم 18"/>
          <p:cNvCxnSpPr/>
          <p:nvPr/>
        </p:nvCxnSpPr>
        <p:spPr>
          <a:xfrm>
            <a:off x="1752600" y="55626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1" name="متصل کننده پیکان مستقیم 20"/>
          <p:cNvCxnSpPr/>
          <p:nvPr/>
        </p:nvCxnSpPr>
        <p:spPr>
          <a:xfrm>
            <a:off x="2667000" y="55626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3" name="متصل کننده پیکان مستقیم 22"/>
          <p:cNvCxnSpPr/>
          <p:nvPr/>
        </p:nvCxnSpPr>
        <p:spPr>
          <a:xfrm>
            <a:off x="3581400" y="55626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5" name="متصل کننده پیکان مستقیم 24"/>
          <p:cNvCxnSpPr/>
          <p:nvPr/>
        </p:nvCxnSpPr>
        <p:spPr>
          <a:xfrm>
            <a:off x="4648200" y="55626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457200"/>
            <a:ext cx="8458200" cy="6019800"/>
          </a:xfrm>
        </p:spPr>
        <p:txBody>
          <a:bodyPr>
            <a:normAutofit/>
          </a:bodyPr>
          <a:lstStyle/>
          <a:p>
            <a:pPr algn="r" rtl="1">
              <a:lnSpc>
                <a:spcPct val="150000"/>
              </a:lnSpc>
              <a:buNone/>
            </a:pPr>
            <a:r>
              <a:rPr lang="fa-IR" sz="2400" smtClean="0"/>
              <a:t>الف)کلیدهای کاندید رابیابید،  ب)رابطه را بطور کامل نرمال سازی کنید.</a:t>
            </a:r>
          </a:p>
          <a:p>
            <a:pPr rtl="1">
              <a:lnSpc>
                <a:spcPct val="150000"/>
              </a:lnSpc>
              <a:buNone/>
            </a:pPr>
            <a:r>
              <a:rPr lang="fa-IR" sz="2400" smtClean="0"/>
              <a:t>حل</a:t>
            </a:r>
            <a:r>
              <a:rPr lang="fa-IR" sz="2400" b="1" smtClean="0"/>
              <a:t>: </a:t>
            </a:r>
            <a:r>
              <a:rPr lang="en-US" sz="2400" b="1" smtClean="0"/>
              <a:t>                           </a:t>
            </a:r>
            <a:r>
              <a:rPr lang="fa-IR" sz="2400" b="1" smtClean="0"/>
              <a:t>     </a:t>
            </a:r>
            <a:r>
              <a:rPr lang="en-US" sz="2400" b="1" smtClean="0"/>
              <a:t>S   X,X    Y      S    Y     S     XY </a:t>
            </a:r>
          </a:p>
          <a:p>
            <a:pPr rtl="1">
              <a:lnSpc>
                <a:spcPct val="150000"/>
              </a:lnSpc>
              <a:buNone/>
            </a:pPr>
            <a:r>
              <a:rPr lang="en-US" sz="2400" b="1" smtClean="0"/>
              <a:t>  </a:t>
            </a:r>
            <a:r>
              <a:rPr lang="fa-IR" sz="2400" b="1" smtClean="0"/>
              <a:t> </a:t>
            </a:r>
            <a:r>
              <a:rPr lang="en-US" sz="2400" b="1" smtClean="0"/>
              <a:t>S       XY,XY    TUZ       S    TUZ      S    T,S    U,S    </a:t>
            </a:r>
            <a:r>
              <a:rPr lang="en-US" sz="2000" b="1" smtClean="0"/>
              <a:t>Z</a:t>
            </a:r>
            <a:r>
              <a:rPr lang="en-US" sz="2400" b="1" smtClean="0"/>
              <a:t> </a:t>
            </a:r>
          </a:p>
          <a:p>
            <a:pPr rtl="1">
              <a:lnSpc>
                <a:spcPct val="150000"/>
              </a:lnSpc>
              <a:buNone/>
            </a:pPr>
            <a:r>
              <a:rPr lang="en-US" sz="2400" b="1" smtClean="0"/>
              <a:t>      </a:t>
            </a:r>
            <a:r>
              <a:rPr lang="fa-IR" sz="2400" b="1" smtClean="0"/>
              <a:t> </a:t>
            </a:r>
            <a:r>
              <a:rPr lang="en-US" sz="2400" b="1" smtClean="0"/>
              <a:t> X     Y      X       XY,XY     TUZ        X     TUZ                        </a:t>
            </a:r>
            <a:r>
              <a:rPr lang="fa-IR" sz="2400" b="1" smtClean="0"/>
              <a:t> </a:t>
            </a:r>
            <a:r>
              <a:rPr lang="en-US" sz="2400" b="1" smtClean="0"/>
              <a:t>X    TUZ        X    T,X     U,X     Z   </a:t>
            </a:r>
          </a:p>
          <a:p>
            <a:pPr rtl="1">
              <a:lnSpc>
                <a:spcPct val="150000"/>
              </a:lnSpc>
              <a:buNone/>
            </a:pPr>
            <a:r>
              <a:rPr lang="en-US" sz="2400" b="1" smtClean="0"/>
              <a:t>F</a:t>
            </a:r>
            <a:r>
              <a:rPr lang="en-US" sz="1200" b="1" smtClean="0"/>
              <a:t>opt</a:t>
            </a:r>
            <a:r>
              <a:rPr lang="en-US" sz="2400" b="1" smtClean="0"/>
              <a:t>={S    X,S     Y,S    Z,S    T,S     U,T    Y,X     Y,X    T,     X     U,X     Z }</a:t>
            </a:r>
            <a:endParaRPr lang="fa-IR" sz="2400" b="1" smtClean="0"/>
          </a:p>
          <a:p>
            <a:pPr algn="r" rtl="1">
              <a:lnSpc>
                <a:spcPct val="150000"/>
              </a:lnSpc>
              <a:buNone/>
            </a:pPr>
            <a:r>
              <a:rPr lang="en-US" sz="2400" b="1" smtClean="0"/>
              <a:t>S</a:t>
            </a:r>
            <a:r>
              <a:rPr lang="fa-IR" sz="2400" smtClean="0"/>
              <a:t>تمام صفات دیگر را به جز</a:t>
            </a:r>
            <a:r>
              <a:rPr lang="en-US" sz="2400" b="1" smtClean="0"/>
              <a:t>W</a:t>
            </a:r>
            <a:r>
              <a:rPr lang="fa-IR" sz="2400" smtClean="0"/>
              <a:t>می دهد پس</a:t>
            </a:r>
            <a:r>
              <a:rPr lang="fa-IR" sz="2400" b="1" smtClean="0"/>
              <a:t>(</a:t>
            </a:r>
            <a:r>
              <a:rPr lang="en-US" sz="2400" b="1" smtClean="0"/>
              <a:t>S,W</a:t>
            </a:r>
            <a:r>
              <a:rPr lang="fa-IR" sz="2400" smtClean="0"/>
              <a:t>)کلید کاندید است.رابطه </a:t>
            </a:r>
            <a:r>
              <a:rPr lang="en-US" sz="2400" b="1" smtClean="0"/>
              <a:t>F</a:t>
            </a:r>
            <a:r>
              <a:rPr lang="fa-IR" sz="2400" smtClean="0"/>
              <a:t>با نمودار وابستگی زیر در سطح </a:t>
            </a:r>
            <a:r>
              <a:rPr lang="en-US" sz="2400" b="1" smtClean="0"/>
              <a:t>NF</a:t>
            </a:r>
            <a:r>
              <a:rPr lang="fa-IR" sz="2400" b="1" smtClean="0"/>
              <a:t>1</a:t>
            </a:r>
            <a:r>
              <a:rPr lang="fa-IR" sz="2400" smtClean="0"/>
              <a:t>است.</a:t>
            </a:r>
            <a:r>
              <a:rPr lang="en-US" sz="2400" smtClean="0"/>
              <a:t>      </a:t>
            </a:r>
          </a:p>
        </p:txBody>
      </p:sp>
      <p:cxnSp>
        <p:nvCxnSpPr>
          <p:cNvPr id="5" name="متصل کننده پیکان مستقیم 4"/>
          <p:cNvCxnSpPr/>
          <p:nvPr/>
        </p:nvCxnSpPr>
        <p:spPr>
          <a:xfrm>
            <a:off x="762000" y="1447800"/>
            <a:ext cx="228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 name="متصل کننده پیکان مستقیم 6"/>
          <p:cNvCxnSpPr/>
          <p:nvPr/>
        </p:nvCxnSpPr>
        <p:spPr>
          <a:xfrm>
            <a:off x="1524000" y="14478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9" name="متصل کننده پیکان مستقیم 8"/>
          <p:cNvCxnSpPr/>
          <p:nvPr/>
        </p:nvCxnSpPr>
        <p:spPr>
          <a:xfrm>
            <a:off x="2895600" y="14478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1" name="متصل کننده پیکان مستقیم 10"/>
          <p:cNvCxnSpPr/>
          <p:nvPr/>
        </p:nvCxnSpPr>
        <p:spPr>
          <a:xfrm>
            <a:off x="4191000" y="1447800"/>
            <a:ext cx="228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12" name="Right Arrow 11"/>
          <p:cNvSpPr/>
          <p:nvPr/>
        </p:nvSpPr>
        <p:spPr>
          <a:xfrm>
            <a:off x="2133600" y="1295400"/>
            <a:ext cx="381000" cy="304800"/>
          </a:xfrm>
          <a:prstGeom prst="rightArrow">
            <a:avLst/>
          </a:prstGeom>
          <a:solidFill>
            <a:schemeClr val="bg1"/>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4" name="Right Arrow 13"/>
          <p:cNvSpPr/>
          <p:nvPr/>
        </p:nvSpPr>
        <p:spPr>
          <a:xfrm>
            <a:off x="3429000" y="1295400"/>
            <a:ext cx="381000" cy="304800"/>
          </a:xfrm>
          <a:prstGeom prst="rightArrow">
            <a:avLst/>
          </a:prstGeom>
          <a:solidFill>
            <a:schemeClr val="bg1"/>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cxnSp>
        <p:nvCxnSpPr>
          <p:cNvPr id="17" name="متصل کننده پیکان مستقیم 16"/>
          <p:cNvCxnSpPr/>
          <p:nvPr/>
        </p:nvCxnSpPr>
        <p:spPr>
          <a:xfrm>
            <a:off x="838200" y="1981200"/>
            <a:ext cx="4572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9" name="متصل کننده پیکان مستقیم 18"/>
          <p:cNvCxnSpPr/>
          <p:nvPr/>
        </p:nvCxnSpPr>
        <p:spPr>
          <a:xfrm>
            <a:off x="2286000" y="19812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20" name="Right Arrow 19"/>
          <p:cNvSpPr/>
          <p:nvPr/>
        </p:nvSpPr>
        <p:spPr>
          <a:xfrm>
            <a:off x="3429000" y="1828800"/>
            <a:ext cx="381000" cy="304800"/>
          </a:xfrm>
          <a:prstGeom prst="rightArrow">
            <a:avLst/>
          </a:prstGeom>
          <a:solidFill>
            <a:schemeClr val="bg1"/>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cxnSp>
        <p:nvCxnSpPr>
          <p:cNvPr id="22" name="متصل کننده پیکان مستقیم 21"/>
          <p:cNvCxnSpPr/>
          <p:nvPr/>
        </p:nvCxnSpPr>
        <p:spPr>
          <a:xfrm>
            <a:off x="4114800" y="19812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23" name="Right Arrow 22"/>
          <p:cNvSpPr/>
          <p:nvPr/>
        </p:nvSpPr>
        <p:spPr>
          <a:xfrm>
            <a:off x="5181600" y="1828800"/>
            <a:ext cx="381000" cy="304800"/>
          </a:xfrm>
          <a:prstGeom prst="rightArrow">
            <a:avLst/>
          </a:prstGeom>
          <a:solidFill>
            <a:schemeClr val="bg1"/>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cxnSp>
        <p:nvCxnSpPr>
          <p:cNvPr id="25" name="متصل کننده پیکان مستقیم 24"/>
          <p:cNvCxnSpPr/>
          <p:nvPr/>
        </p:nvCxnSpPr>
        <p:spPr>
          <a:xfrm>
            <a:off x="5867400" y="19812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7" name="متصل کننده پیکان مستقیم 26"/>
          <p:cNvCxnSpPr/>
          <p:nvPr/>
        </p:nvCxnSpPr>
        <p:spPr>
          <a:xfrm>
            <a:off x="6629400" y="19812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9" name="متصل کننده پیکان مستقیم 28"/>
          <p:cNvCxnSpPr/>
          <p:nvPr/>
        </p:nvCxnSpPr>
        <p:spPr>
          <a:xfrm>
            <a:off x="7543800" y="19812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1" name="متصل کننده پیکان مستقیم 30"/>
          <p:cNvCxnSpPr/>
          <p:nvPr/>
        </p:nvCxnSpPr>
        <p:spPr>
          <a:xfrm>
            <a:off x="914400" y="25908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3" name="متصل کننده پیکان مستقیم 32"/>
          <p:cNvCxnSpPr/>
          <p:nvPr/>
        </p:nvCxnSpPr>
        <p:spPr>
          <a:xfrm>
            <a:off x="2438400" y="25908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5" name="متصل کننده پیکان مستقیم 34"/>
          <p:cNvCxnSpPr/>
          <p:nvPr/>
        </p:nvCxnSpPr>
        <p:spPr>
          <a:xfrm>
            <a:off x="3886200" y="25908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36" name="Right Arrow 35"/>
          <p:cNvSpPr/>
          <p:nvPr/>
        </p:nvSpPr>
        <p:spPr>
          <a:xfrm>
            <a:off x="1676400" y="2514600"/>
            <a:ext cx="381000" cy="304800"/>
          </a:xfrm>
          <a:prstGeom prst="rightArrow">
            <a:avLst/>
          </a:prstGeom>
          <a:solidFill>
            <a:schemeClr val="bg1"/>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37" name="Right Arrow 36"/>
          <p:cNvSpPr/>
          <p:nvPr/>
        </p:nvSpPr>
        <p:spPr>
          <a:xfrm>
            <a:off x="5181600" y="2514600"/>
            <a:ext cx="381000" cy="304800"/>
          </a:xfrm>
          <a:prstGeom prst="rightArrow">
            <a:avLst/>
          </a:prstGeom>
          <a:solidFill>
            <a:schemeClr val="bg1"/>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cxnSp>
        <p:nvCxnSpPr>
          <p:cNvPr id="39" name="متصل کننده پیکان مستقیم 38"/>
          <p:cNvCxnSpPr/>
          <p:nvPr/>
        </p:nvCxnSpPr>
        <p:spPr>
          <a:xfrm>
            <a:off x="5943600" y="2590800"/>
            <a:ext cx="4572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41" name="متصل کننده پیکان مستقیم 40"/>
          <p:cNvCxnSpPr/>
          <p:nvPr/>
        </p:nvCxnSpPr>
        <p:spPr>
          <a:xfrm>
            <a:off x="838200" y="31242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42" name="Right Arrow 41"/>
          <p:cNvSpPr/>
          <p:nvPr/>
        </p:nvSpPr>
        <p:spPr>
          <a:xfrm>
            <a:off x="1905000" y="3048000"/>
            <a:ext cx="381000" cy="304800"/>
          </a:xfrm>
          <a:prstGeom prst="rightArrow">
            <a:avLst/>
          </a:prstGeom>
          <a:solidFill>
            <a:schemeClr val="bg1"/>
          </a:solidFill>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cxnSp>
        <p:nvCxnSpPr>
          <p:cNvPr id="44" name="متصل کننده پیکان مستقیم 43"/>
          <p:cNvCxnSpPr/>
          <p:nvPr/>
        </p:nvCxnSpPr>
        <p:spPr>
          <a:xfrm>
            <a:off x="2743200" y="32004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46" name="متصل کننده پیکان مستقیم 45"/>
          <p:cNvCxnSpPr/>
          <p:nvPr/>
        </p:nvCxnSpPr>
        <p:spPr>
          <a:xfrm>
            <a:off x="3657600" y="32004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48" name="متصل کننده پیکان مستقیم 47"/>
          <p:cNvCxnSpPr/>
          <p:nvPr/>
        </p:nvCxnSpPr>
        <p:spPr>
          <a:xfrm>
            <a:off x="4648200" y="32004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53" name="متصل کننده پیکان مستقیم 52"/>
          <p:cNvCxnSpPr/>
          <p:nvPr/>
        </p:nvCxnSpPr>
        <p:spPr>
          <a:xfrm>
            <a:off x="1524000" y="3733800"/>
            <a:ext cx="228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55" name="متصل کننده پیکان مستقیم 54"/>
          <p:cNvCxnSpPr/>
          <p:nvPr/>
        </p:nvCxnSpPr>
        <p:spPr>
          <a:xfrm>
            <a:off x="2362200" y="37338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57" name="متصل کننده پیکان مستقیم 56"/>
          <p:cNvCxnSpPr/>
          <p:nvPr/>
        </p:nvCxnSpPr>
        <p:spPr>
          <a:xfrm>
            <a:off x="3276600" y="3733800"/>
            <a:ext cx="381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59" name="متصل کننده پیکان مستقیم 58"/>
          <p:cNvCxnSpPr/>
          <p:nvPr/>
        </p:nvCxnSpPr>
        <p:spPr>
          <a:xfrm>
            <a:off x="4114800" y="37338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61" name="متصل کننده پیکان مستقیم 60"/>
          <p:cNvCxnSpPr/>
          <p:nvPr/>
        </p:nvCxnSpPr>
        <p:spPr>
          <a:xfrm>
            <a:off x="4953000" y="3733800"/>
            <a:ext cx="228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63" name="متصل کننده پیکان مستقیم 62"/>
          <p:cNvCxnSpPr/>
          <p:nvPr/>
        </p:nvCxnSpPr>
        <p:spPr>
          <a:xfrm>
            <a:off x="5867400" y="37338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65" name="متصل کننده پیکان مستقیم 64"/>
          <p:cNvCxnSpPr/>
          <p:nvPr/>
        </p:nvCxnSpPr>
        <p:spPr>
          <a:xfrm>
            <a:off x="6934200" y="3733800"/>
            <a:ext cx="228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67" name="متصل کننده پیکان مستقیم 66"/>
          <p:cNvCxnSpPr/>
          <p:nvPr/>
        </p:nvCxnSpPr>
        <p:spPr>
          <a:xfrm>
            <a:off x="2057400" y="42672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69" name="متصل کننده پیکان مستقیم 68"/>
          <p:cNvCxnSpPr/>
          <p:nvPr/>
        </p:nvCxnSpPr>
        <p:spPr>
          <a:xfrm>
            <a:off x="7772400" y="3733800"/>
            <a:ext cx="228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1" name="متصل کننده پیکان مستقیم 70"/>
          <p:cNvCxnSpPr/>
          <p:nvPr/>
        </p:nvCxnSpPr>
        <p:spPr>
          <a:xfrm>
            <a:off x="990600" y="4267200"/>
            <a:ext cx="3048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cSld>
  <p:clrMapOvr>
    <a:masterClrMapping/>
  </p:clrMapOvr>
  <p:transition spd="slow">
    <p:newsflash/>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نگهدارنده مکان محتوا 1"/>
          <p:cNvSpPr>
            <a:spLocks noGrp="1"/>
          </p:cNvSpPr>
          <p:nvPr>
            <p:ph idx="1"/>
          </p:nvPr>
        </p:nvSpPr>
        <p:spPr>
          <a:xfrm>
            <a:off x="457200" y="304800"/>
            <a:ext cx="8229600" cy="6172200"/>
          </a:xfrm>
        </p:spPr>
        <p:txBody>
          <a:bodyPr>
            <a:normAutofit/>
          </a:bodyPr>
          <a:lstStyle/>
          <a:p>
            <a:pPr algn="r" rtl="1">
              <a:lnSpc>
                <a:spcPct val="150000"/>
              </a:lnSpc>
              <a:buNone/>
            </a:pPr>
            <a:endParaRPr lang="en-US" sz="2400" smtClean="0"/>
          </a:p>
          <a:p>
            <a:pPr algn="r" rtl="1">
              <a:lnSpc>
                <a:spcPct val="150000"/>
              </a:lnSpc>
              <a:buNone/>
            </a:pPr>
            <a:endParaRPr lang="en-US" sz="2400" smtClean="0"/>
          </a:p>
          <a:p>
            <a:pPr algn="r" rtl="1">
              <a:lnSpc>
                <a:spcPct val="150000"/>
              </a:lnSpc>
              <a:buNone/>
            </a:pPr>
            <a:endParaRPr lang="en-US" sz="2400" smtClean="0"/>
          </a:p>
          <a:p>
            <a:pPr algn="r" rtl="1">
              <a:lnSpc>
                <a:spcPct val="150000"/>
              </a:lnSpc>
              <a:buNone/>
            </a:pPr>
            <a:endParaRPr lang="en-US" sz="2400" smtClean="0"/>
          </a:p>
          <a:p>
            <a:pPr algn="r" rtl="1">
              <a:lnSpc>
                <a:spcPct val="150000"/>
              </a:lnSpc>
              <a:buNone/>
            </a:pPr>
            <a:endParaRPr lang="en-US" sz="2400" smtClean="0"/>
          </a:p>
          <a:p>
            <a:pPr algn="r" rtl="1">
              <a:lnSpc>
                <a:spcPct val="150000"/>
              </a:lnSpc>
              <a:buNone/>
            </a:pPr>
            <a:endParaRPr lang="en-US" sz="2400" b="1" smtClean="0"/>
          </a:p>
          <a:p>
            <a:pPr rtl="1">
              <a:lnSpc>
                <a:spcPct val="150000"/>
              </a:lnSpc>
              <a:buNone/>
            </a:pPr>
            <a:r>
              <a:rPr lang="en-US" sz="2400" b="1" smtClean="0"/>
              <a:t>2NF   (</a:t>
            </a:r>
            <a:r>
              <a:rPr lang="en-US" sz="2400" b="1" u="sng" smtClean="0"/>
              <a:t>S,W</a:t>
            </a:r>
            <a:r>
              <a:rPr lang="en-US" sz="2400" b="1" smtClean="0"/>
              <a:t>)                              3NF      (</a:t>
            </a:r>
            <a:r>
              <a:rPr lang="en-US" sz="2400" b="1" u="sng" smtClean="0"/>
              <a:t>S,W</a:t>
            </a:r>
            <a:r>
              <a:rPr lang="en-US" sz="2400" b="1" smtClean="0"/>
              <a:t>)</a:t>
            </a:r>
            <a:r>
              <a:rPr lang="fa-IR" sz="2400" b="1" smtClean="0"/>
              <a:t> </a:t>
            </a:r>
            <a:endParaRPr lang="en-US" sz="2400" b="1" smtClean="0"/>
          </a:p>
          <a:p>
            <a:pPr rtl="1">
              <a:lnSpc>
                <a:spcPct val="150000"/>
              </a:lnSpc>
              <a:buNone/>
            </a:pPr>
            <a:r>
              <a:rPr lang="en-US" sz="2400" b="1" smtClean="0"/>
              <a:t>                           (</a:t>
            </a:r>
            <a:r>
              <a:rPr lang="en-US" sz="2400" b="1" u="sng" smtClean="0"/>
              <a:t>S</a:t>
            </a:r>
            <a:r>
              <a:rPr lang="en-US" sz="2400" b="1" smtClean="0"/>
              <a:t>,X) </a:t>
            </a:r>
            <a:r>
              <a:rPr lang="fa-IR" sz="2400" b="1" smtClean="0"/>
              <a:t>    </a:t>
            </a:r>
            <a:r>
              <a:rPr lang="en-US" sz="2400" b="1" smtClean="0"/>
              <a:t>         (</a:t>
            </a:r>
            <a:r>
              <a:rPr lang="en-US" sz="2400" b="1" u="sng" smtClean="0"/>
              <a:t>S</a:t>
            </a:r>
            <a:r>
              <a:rPr lang="en-US" sz="2400" b="1" smtClean="0"/>
              <a:t>,X,Y,Z,T,U)</a:t>
            </a:r>
          </a:p>
          <a:p>
            <a:pPr rtl="1">
              <a:lnSpc>
                <a:spcPct val="150000"/>
              </a:lnSpc>
              <a:buNone/>
            </a:pPr>
            <a:r>
              <a:rPr lang="en-US" sz="2400" b="1" smtClean="0"/>
              <a:t>                                                          (</a:t>
            </a:r>
            <a:r>
              <a:rPr lang="en-US" sz="2400" b="1" u="sng" smtClean="0"/>
              <a:t>X</a:t>
            </a:r>
            <a:r>
              <a:rPr lang="en-US" sz="2400" b="1" smtClean="0"/>
              <a:t>,Z,T,U)</a:t>
            </a:r>
          </a:p>
          <a:p>
            <a:pPr rtl="1">
              <a:lnSpc>
                <a:spcPct val="150000"/>
              </a:lnSpc>
              <a:buNone/>
            </a:pPr>
            <a:r>
              <a:rPr lang="en-US" sz="2400" b="1" smtClean="0"/>
              <a:t>                                                           (</a:t>
            </a:r>
            <a:r>
              <a:rPr lang="en-US" sz="2400" b="1" u="sng" smtClean="0"/>
              <a:t>T</a:t>
            </a:r>
            <a:r>
              <a:rPr lang="en-US" sz="2400" b="1" smtClean="0"/>
              <a:t>,Y)          </a:t>
            </a:r>
            <a:endParaRPr lang="en-US" sz="2400" b="1"/>
          </a:p>
        </p:txBody>
      </p:sp>
      <p:sp>
        <p:nvSpPr>
          <p:cNvPr id="4" name="Rectangle 3"/>
          <p:cNvSpPr/>
          <p:nvPr/>
        </p:nvSpPr>
        <p:spPr>
          <a:xfrm>
            <a:off x="1066800" y="1447800"/>
            <a:ext cx="1600200" cy="914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 name="Rectangle 4"/>
          <p:cNvSpPr/>
          <p:nvPr/>
        </p:nvSpPr>
        <p:spPr>
          <a:xfrm>
            <a:off x="3048000" y="1676400"/>
            <a:ext cx="6858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X</a:t>
            </a:r>
            <a:endParaRPr lang="en-US">
              <a:solidFill>
                <a:schemeClr val="tx1"/>
              </a:solidFill>
            </a:endParaRPr>
          </a:p>
        </p:txBody>
      </p:sp>
      <p:sp>
        <p:nvSpPr>
          <p:cNvPr id="6" name="Rectangle 5"/>
          <p:cNvSpPr/>
          <p:nvPr/>
        </p:nvSpPr>
        <p:spPr>
          <a:xfrm>
            <a:off x="6858000" y="1676400"/>
            <a:ext cx="6858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U</a:t>
            </a:r>
            <a:endParaRPr lang="en-US">
              <a:solidFill>
                <a:schemeClr val="tx1"/>
              </a:solidFill>
            </a:endParaRPr>
          </a:p>
        </p:txBody>
      </p:sp>
      <p:sp>
        <p:nvSpPr>
          <p:cNvPr id="7" name="Rectangle 6"/>
          <p:cNvSpPr/>
          <p:nvPr/>
        </p:nvSpPr>
        <p:spPr>
          <a:xfrm>
            <a:off x="5943600" y="1676400"/>
            <a:ext cx="6858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T</a:t>
            </a:r>
            <a:endParaRPr lang="en-US">
              <a:solidFill>
                <a:schemeClr val="tx1"/>
              </a:solidFill>
            </a:endParaRPr>
          </a:p>
        </p:txBody>
      </p:sp>
      <p:sp>
        <p:nvSpPr>
          <p:cNvPr id="8" name="Rectangle 7"/>
          <p:cNvSpPr/>
          <p:nvPr/>
        </p:nvSpPr>
        <p:spPr>
          <a:xfrm>
            <a:off x="4953000" y="1676400"/>
            <a:ext cx="6858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Z</a:t>
            </a:r>
            <a:endParaRPr lang="en-US">
              <a:solidFill>
                <a:schemeClr val="tx1"/>
              </a:solidFill>
            </a:endParaRPr>
          </a:p>
        </p:txBody>
      </p:sp>
      <p:sp>
        <p:nvSpPr>
          <p:cNvPr id="9" name="Rectangle 8"/>
          <p:cNvSpPr/>
          <p:nvPr/>
        </p:nvSpPr>
        <p:spPr>
          <a:xfrm>
            <a:off x="3962400" y="1676400"/>
            <a:ext cx="6858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Y</a:t>
            </a:r>
            <a:endParaRPr lang="en-US">
              <a:solidFill>
                <a:schemeClr val="tx1"/>
              </a:solidFill>
            </a:endParaRPr>
          </a:p>
        </p:txBody>
      </p:sp>
      <p:sp>
        <p:nvSpPr>
          <p:cNvPr id="10" name="Rectangle 9"/>
          <p:cNvSpPr/>
          <p:nvPr/>
        </p:nvSpPr>
        <p:spPr>
          <a:xfrm>
            <a:off x="1295400" y="1676400"/>
            <a:ext cx="381000" cy="3810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S</a:t>
            </a:r>
            <a:endParaRPr lang="en-US">
              <a:solidFill>
                <a:schemeClr val="tx1"/>
              </a:solidFill>
            </a:endParaRPr>
          </a:p>
        </p:txBody>
      </p:sp>
      <p:sp>
        <p:nvSpPr>
          <p:cNvPr id="11" name="Rectangle 10"/>
          <p:cNvSpPr/>
          <p:nvPr/>
        </p:nvSpPr>
        <p:spPr>
          <a:xfrm>
            <a:off x="1981200" y="1676400"/>
            <a:ext cx="381000" cy="3810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W</a:t>
            </a:r>
            <a:endParaRPr lang="en-US">
              <a:solidFill>
                <a:schemeClr val="tx1"/>
              </a:solidFill>
            </a:endParaRPr>
          </a:p>
        </p:txBody>
      </p:sp>
      <p:cxnSp>
        <p:nvCxnSpPr>
          <p:cNvPr id="13" name="متصل کننده لولایی 12"/>
          <p:cNvCxnSpPr>
            <a:stCxn id="4" idx="0"/>
            <a:endCxn id="6" idx="0"/>
          </p:cNvCxnSpPr>
          <p:nvPr/>
        </p:nvCxnSpPr>
        <p:spPr>
          <a:xfrm rot="16200000" flipH="1">
            <a:off x="4419600" y="-1104900"/>
            <a:ext cx="228600" cy="5334000"/>
          </a:xfrm>
          <a:prstGeom prst="bentConnector3">
            <a:avLst>
              <a:gd name="adj1" fmla="val -458208"/>
            </a:avLst>
          </a:prstGeom>
          <a:ln>
            <a:tailEnd type="arrow"/>
          </a:ln>
        </p:spPr>
        <p:style>
          <a:lnRef idx="1">
            <a:schemeClr val="dk1"/>
          </a:lnRef>
          <a:fillRef idx="0">
            <a:schemeClr val="dk1"/>
          </a:fillRef>
          <a:effectRef idx="0">
            <a:schemeClr val="dk1"/>
          </a:effectRef>
          <a:fontRef idx="minor">
            <a:schemeClr val="tx1"/>
          </a:fontRef>
        </p:style>
      </p:cxnSp>
      <p:cxnSp>
        <p:nvCxnSpPr>
          <p:cNvPr id="16" name="متصل کننده پیکان مستقیم 15"/>
          <p:cNvCxnSpPr>
            <a:endCxn id="5" idx="0"/>
          </p:cNvCxnSpPr>
          <p:nvPr/>
        </p:nvCxnSpPr>
        <p:spPr>
          <a:xfrm rot="16200000" flipH="1">
            <a:off x="2724150" y="1009650"/>
            <a:ext cx="1295400" cy="381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8" name="متصل کننده پیکان مستقیم 17"/>
          <p:cNvCxnSpPr>
            <a:endCxn id="9" idx="0"/>
          </p:cNvCxnSpPr>
          <p:nvPr/>
        </p:nvCxnSpPr>
        <p:spPr>
          <a:xfrm rot="16200000" flipH="1">
            <a:off x="3638550" y="1009650"/>
            <a:ext cx="1295400" cy="381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0" name="متصل کننده پیکان مستقیم 19"/>
          <p:cNvCxnSpPr/>
          <p:nvPr/>
        </p:nvCxnSpPr>
        <p:spPr>
          <a:xfrm rot="16200000" flipH="1">
            <a:off x="4629150" y="1009650"/>
            <a:ext cx="1295400" cy="381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2" name="متصل کننده پیکان مستقیم 21"/>
          <p:cNvCxnSpPr>
            <a:endCxn id="7" idx="0"/>
          </p:cNvCxnSpPr>
          <p:nvPr/>
        </p:nvCxnSpPr>
        <p:spPr>
          <a:xfrm rot="16200000" flipH="1">
            <a:off x="5619750" y="1009650"/>
            <a:ext cx="1295400" cy="381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9" name="متصل کننده لولایی 28"/>
          <p:cNvCxnSpPr>
            <a:stCxn id="10" idx="2"/>
            <a:endCxn id="6" idx="2"/>
          </p:cNvCxnSpPr>
          <p:nvPr/>
        </p:nvCxnSpPr>
        <p:spPr>
          <a:xfrm rot="16200000" flipH="1">
            <a:off x="4305300" y="-762000"/>
            <a:ext cx="76200" cy="5715000"/>
          </a:xfrm>
          <a:prstGeom prst="bentConnector3">
            <a:avLst>
              <a:gd name="adj1" fmla="val 1313433"/>
            </a:avLst>
          </a:prstGeom>
          <a:ln>
            <a:tailEnd type="arrow"/>
          </a:ln>
        </p:spPr>
        <p:style>
          <a:lnRef idx="1">
            <a:schemeClr val="dk1"/>
          </a:lnRef>
          <a:fillRef idx="0">
            <a:schemeClr val="dk1"/>
          </a:fillRef>
          <a:effectRef idx="0">
            <a:schemeClr val="dk1"/>
          </a:effectRef>
          <a:fontRef idx="minor">
            <a:schemeClr val="tx1"/>
          </a:fontRef>
        </p:style>
      </p:cxnSp>
      <p:cxnSp>
        <p:nvCxnSpPr>
          <p:cNvPr id="56" name="شکل 55"/>
          <p:cNvCxnSpPr/>
          <p:nvPr/>
        </p:nvCxnSpPr>
        <p:spPr>
          <a:xfrm rot="16200000" flipH="1">
            <a:off x="5199856" y="210344"/>
            <a:ext cx="1588" cy="3848100"/>
          </a:xfrm>
          <a:prstGeom prst="bentConnector4">
            <a:avLst>
              <a:gd name="adj1" fmla="val 46624133"/>
              <a:gd name="adj2" fmla="val 96305"/>
            </a:avLst>
          </a:prstGeom>
          <a:ln>
            <a:tailEnd type="arrow"/>
          </a:ln>
        </p:spPr>
        <p:style>
          <a:lnRef idx="1">
            <a:schemeClr val="dk1"/>
          </a:lnRef>
          <a:fillRef idx="0">
            <a:schemeClr val="dk1"/>
          </a:fillRef>
          <a:effectRef idx="0">
            <a:schemeClr val="dk1"/>
          </a:effectRef>
          <a:fontRef idx="minor">
            <a:schemeClr val="tx1"/>
          </a:fontRef>
        </p:style>
      </p:cxnSp>
      <p:cxnSp>
        <p:nvCxnSpPr>
          <p:cNvPr id="65" name="متصل کننده پیکان مستقیم 64"/>
          <p:cNvCxnSpPr/>
          <p:nvPr/>
        </p:nvCxnSpPr>
        <p:spPr>
          <a:xfrm rot="5400000" flipH="1" flipV="1">
            <a:off x="2667000" y="2590800"/>
            <a:ext cx="9144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67" name="متصل کننده پیکان مستقیم 66"/>
          <p:cNvCxnSpPr/>
          <p:nvPr/>
        </p:nvCxnSpPr>
        <p:spPr>
          <a:xfrm rot="5400000" flipH="1" flipV="1">
            <a:off x="3733800" y="2514600"/>
            <a:ext cx="762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1" name="متصل کننده پیکان مستقیم 70"/>
          <p:cNvCxnSpPr/>
          <p:nvPr/>
        </p:nvCxnSpPr>
        <p:spPr>
          <a:xfrm rot="5400000" flipH="1" flipV="1">
            <a:off x="4801394" y="2514600"/>
            <a:ext cx="761206" cy="79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3" name="متصل کننده پیکان مستقیم 72"/>
          <p:cNvCxnSpPr/>
          <p:nvPr/>
        </p:nvCxnSpPr>
        <p:spPr>
          <a:xfrm rot="5400000" flipH="1" flipV="1">
            <a:off x="4991100" y="2552700"/>
            <a:ext cx="990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5" name="متصل کننده پیکان مستقیم 74"/>
          <p:cNvCxnSpPr/>
          <p:nvPr/>
        </p:nvCxnSpPr>
        <p:spPr>
          <a:xfrm rot="5400000" flipH="1" flipV="1">
            <a:off x="5791200" y="2514600"/>
            <a:ext cx="7620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7" name="متصل کننده پیکان مستقیم 76"/>
          <p:cNvCxnSpPr/>
          <p:nvPr/>
        </p:nvCxnSpPr>
        <p:spPr>
          <a:xfrm rot="5400000" flipH="1" flipV="1">
            <a:off x="5943600" y="2590800"/>
            <a:ext cx="9144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81" name="متصل کننده لولایی 80"/>
          <p:cNvCxnSpPr>
            <a:stCxn id="7" idx="2"/>
            <a:endCxn id="9" idx="2"/>
          </p:cNvCxnSpPr>
          <p:nvPr/>
        </p:nvCxnSpPr>
        <p:spPr>
          <a:xfrm rot="5400000">
            <a:off x="5295900" y="1143000"/>
            <a:ext cx="1588" cy="1981200"/>
          </a:xfrm>
          <a:prstGeom prst="bentConnector3">
            <a:avLst>
              <a:gd name="adj1" fmla="val 76274583"/>
            </a:avLst>
          </a:prstGeom>
          <a:ln>
            <a:tailEnd type="arrow"/>
          </a:ln>
        </p:spPr>
        <p:style>
          <a:lnRef idx="1">
            <a:schemeClr val="dk1"/>
          </a:lnRef>
          <a:fillRef idx="0">
            <a:schemeClr val="dk1"/>
          </a:fillRef>
          <a:effectRef idx="0">
            <a:schemeClr val="dk1"/>
          </a:effectRef>
          <a:fontRef idx="minor">
            <a:schemeClr val="tx1"/>
          </a:fontRef>
        </p:style>
      </p:cxnSp>
      <p:cxnSp>
        <p:nvCxnSpPr>
          <p:cNvPr id="84" name="متصل کننده پیکان مستقیم 83"/>
          <p:cNvCxnSpPr/>
          <p:nvPr/>
        </p:nvCxnSpPr>
        <p:spPr>
          <a:xfrm rot="5400000" flipH="1" flipV="1">
            <a:off x="4000500" y="2552700"/>
            <a:ext cx="99060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86" name="کادر متن 85"/>
          <p:cNvSpPr txBox="1"/>
          <p:nvPr/>
        </p:nvSpPr>
        <p:spPr>
          <a:xfrm>
            <a:off x="914400" y="762000"/>
            <a:ext cx="685800" cy="381000"/>
          </a:xfrm>
          <a:prstGeom prst="rect">
            <a:avLst/>
          </a:prstGeom>
          <a:noFill/>
        </p:spPr>
        <p:txBody>
          <a:bodyPr wrap="square" rtlCol="0">
            <a:spAutoFit/>
          </a:bodyPr>
          <a:lstStyle/>
          <a:p>
            <a:r>
              <a:rPr lang="en-US" b="1" smtClean="0"/>
              <a:t>1NF</a:t>
            </a:r>
            <a:endParaRPr lang="en-US" b="1"/>
          </a:p>
        </p:txBody>
      </p:sp>
      <p:sp>
        <p:nvSpPr>
          <p:cNvPr id="92" name="Left Brace 91"/>
          <p:cNvSpPr/>
          <p:nvPr/>
        </p:nvSpPr>
        <p:spPr>
          <a:xfrm>
            <a:off x="1066800" y="3886200"/>
            <a:ext cx="304800" cy="1524000"/>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94" name="Left Brace 93"/>
          <p:cNvSpPr/>
          <p:nvPr/>
        </p:nvSpPr>
        <p:spPr>
          <a:xfrm>
            <a:off x="5638800" y="3733800"/>
            <a:ext cx="457200" cy="2590800"/>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Tree>
  </p:cSld>
  <p:clrMapOvr>
    <a:masterClrMapping/>
  </p:clrMapOvr>
  <p:transition spd="slow">
    <p:newsflash/>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محل تلاقی جاده ها">
  <a:themeElements>
    <a:clrScheme name="محل تلاقی جاده ها">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محل تلاقی جاده ها">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محل تلاقی جاده ها">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طرح زمینه Office">
  <a:themeElements>
    <a:clrScheme name="دفتر کار">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دفتر کار">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دفتر کار">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1436</TotalTime>
  <Words>4625</Words>
  <Application>Microsoft Office PowerPoint</Application>
  <PresentationFormat>On-screen Show (4:3)</PresentationFormat>
  <Paragraphs>606</Paragraphs>
  <Slides>49</Slides>
  <Notes>0</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محل تلاقی جاده ها</vt:lpstr>
      <vt:lpstr>نرمال سازی</vt:lpstr>
      <vt:lpstr>همان طورکه مشاهده می گردد فیلد  Statusبرای s1همواره ثابت و مشخص است (عدد 20) و بی جهت در جدول  sp’تکرار شده و بدین جهت افزونگی اطلاعات داریم.</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اسلاید 1</dc:title>
  <dc:creator>asia</dc:creator>
  <cp:lastModifiedBy>killer</cp:lastModifiedBy>
  <cp:revision>154</cp:revision>
  <dcterms:created xsi:type="dcterms:W3CDTF">2011-04-14T08:57:09Z</dcterms:created>
  <dcterms:modified xsi:type="dcterms:W3CDTF">2011-05-17T06:52:23Z</dcterms:modified>
</cp:coreProperties>
</file>