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310" r:id="rId6"/>
    <p:sldId id="260" r:id="rId7"/>
    <p:sldId id="261" r:id="rId8"/>
    <p:sldId id="262" r:id="rId9"/>
    <p:sldId id="298" r:id="rId10"/>
    <p:sldId id="299" r:id="rId11"/>
    <p:sldId id="263" r:id="rId12"/>
    <p:sldId id="297" r:id="rId13"/>
    <p:sldId id="295" r:id="rId14"/>
    <p:sldId id="267" r:id="rId15"/>
    <p:sldId id="264" r:id="rId16"/>
    <p:sldId id="265" r:id="rId17"/>
    <p:sldId id="266" r:id="rId18"/>
    <p:sldId id="268" r:id="rId19"/>
    <p:sldId id="277" r:id="rId20"/>
    <p:sldId id="269" r:id="rId21"/>
    <p:sldId id="271" r:id="rId22"/>
    <p:sldId id="272" r:id="rId23"/>
    <p:sldId id="274" r:id="rId24"/>
    <p:sldId id="275" r:id="rId25"/>
    <p:sldId id="273" r:id="rId26"/>
    <p:sldId id="276" r:id="rId27"/>
    <p:sldId id="278" r:id="rId28"/>
    <p:sldId id="301" r:id="rId29"/>
    <p:sldId id="300" r:id="rId30"/>
    <p:sldId id="302" r:id="rId31"/>
    <p:sldId id="279" r:id="rId32"/>
    <p:sldId id="280" r:id="rId33"/>
    <p:sldId id="281" r:id="rId34"/>
    <p:sldId id="282" r:id="rId35"/>
    <p:sldId id="283" r:id="rId36"/>
    <p:sldId id="284" r:id="rId37"/>
    <p:sldId id="285" r:id="rId38"/>
    <p:sldId id="286" r:id="rId39"/>
    <p:sldId id="287" r:id="rId40"/>
    <p:sldId id="288" r:id="rId41"/>
    <p:sldId id="289" r:id="rId42"/>
    <p:sldId id="296" r:id="rId43"/>
    <p:sldId id="290" r:id="rId44"/>
    <p:sldId id="291" r:id="rId45"/>
    <p:sldId id="292" r:id="rId46"/>
    <p:sldId id="293" r:id="rId47"/>
    <p:sldId id="303" r:id="rId48"/>
    <p:sldId id="306" r:id="rId49"/>
    <p:sldId id="304" r:id="rId50"/>
    <p:sldId id="305" r:id="rId51"/>
    <p:sldId id="307" r:id="rId52"/>
    <p:sldId id="308" r:id="rId53"/>
    <p:sldId id="309" r:id="rId5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73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D0DC25D-9295-4F92-B3FF-92F065EECA76}" type="datetimeFigureOut">
              <a:rPr lang="en-US" smtClean="0"/>
              <a:pPr/>
              <a:t>7/21/2010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044C876-5B3B-44FD-B224-04E0CD7637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0DC25D-9295-4F92-B3FF-92F065EECA76}" type="datetimeFigureOut">
              <a:rPr lang="en-US" smtClean="0"/>
              <a:pPr/>
              <a:t>7/21/2010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44C876-5B3B-44FD-B224-04E0CD76374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0DC25D-9295-4F92-B3FF-92F065EECA76}" type="datetimeFigureOut">
              <a:rPr lang="en-US" smtClean="0"/>
              <a:pPr/>
              <a:t>7/21/2010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44C876-5B3B-44FD-B224-04E0CD76374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0DC25D-9295-4F92-B3FF-92F065EECA76}" type="datetimeFigureOut">
              <a:rPr lang="en-US" smtClean="0"/>
              <a:pPr/>
              <a:t>7/21/2010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44C876-5B3B-44FD-B224-04E0CD76374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0DC25D-9295-4F92-B3FF-92F065EECA76}" type="datetimeFigureOut">
              <a:rPr lang="en-US" smtClean="0"/>
              <a:pPr/>
              <a:t>7/21/2010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44C876-5B3B-44FD-B224-04E0CD7637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0DC25D-9295-4F92-B3FF-92F065EECA76}" type="datetimeFigureOut">
              <a:rPr lang="en-US" smtClean="0"/>
              <a:pPr/>
              <a:t>7/21/2010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44C876-5B3B-44FD-B224-04E0CD76374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0DC25D-9295-4F92-B3FF-92F065EECA76}" type="datetimeFigureOut">
              <a:rPr lang="en-US" smtClean="0"/>
              <a:pPr/>
              <a:t>7/21/2010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44C876-5B3B-44FD-B224-04E0CD7637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6D0DC25D-9295-4F92-B3FF-92F065EECA76}" type="datetimeFigureOut">
              <a:rPr lang="en-US" smtClean="0"/>
              <a:pPr/>
              <a:t>7/21/2010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44C876-5B3B-44FD-B224-04E0CD7637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D0DC25D-9295-4F92-B3FF-92F065EECA76}" type="datetimeFigureOut">
              <a:rPr lang="en-US" smtClean="0"/>
              <a:pPr/>
              <a:t>7/21/2010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044C876-5B3B-44FD-B224-04E0CD76374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0DC25D-9295-4F92-B3FF-92F065EECA76}" type="datetimeFigureOut">
              <a:rPr lang="en-US" smtClean="0"/>
              <a:pPr/>
              <a:t>7/21/2010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44C876-5B3B-44FD-B224-04E0CD7637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0DC25D-9295-4F92-B3FF-92F065EECA76}" type="datetimeFigureOut">
              <a:rPr lang="en-US" smtClean="0"/>
              <a:pPr/>
              <a:t>7/21/2010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44C876-5B3B-44FD-B224-04E0CD7637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617538"/>
            <a:ext cx="7793037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182688" y="2017713"/>
            <a:ext cx="7772400" cy="411480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144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324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818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4A143FB0-57B6-4C75-BB08-C96F6674A48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zoom dir="in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D0DC25D-9295-4F92-B3FF-92F065EECA76}" type="datetimeFigureOut">
              <a:rPr lang="en-US" smtClean="0"/>
              <a:pPr/>
              <a:t>7/21/2010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1044C876-5B3B-44FD-B224-04E0CD76374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نارسایی قلبی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نارسایی قلبی یک سندرم بالینی است که بدلیل اختلالات ارثی یا اکتسابی ساختار یا عملکرد قلب رخ می دهد.</a:t>
            </a:r>
          </a:p>
          <a:p>
            <a:pPr algn="r" rtl="1"/>
            <a:r>
              <a:rPr lang="fa-IR" dirty="0" smtClean="0"/>
              <a:t>مجموعه ای از علایم (تنگی نفس و خستگی) و نشانه های (ادم و رال) توام است که به بستری شدن مکرر، کیفیت زندگی پایین و امید به زندگی کم منجر می شود.</a:t>
            </a:r>
          </a:p>
          <a:p>
            <a:pPr algn="r" rtl="1"/>
            <a:r>
              <a:rPr lang="fa-IR" dirty="0" smtClean="0"/>
              <a:t>وضعیتی که قلب قادر به پمپاژ خون کافی جهت تامین برون ده کافی برای تامین نیازهای متابولیک بدن نیست.</a:t>
            </a:r>
          </a:p>
          <a:p>
            <a:pPr algn="r" rtl="1"/>
            <a:r>
              <a:rPr lang="fa-IR" dirty="0" smtClean="0"/>
              <a:t>گاهی از عنوان نارسایی احتقانی قلبی استفاده می شود چون علایم افزایش فشار وریدی اغلب وجود دارند.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تعریف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en-US" dirty="0" smtClean="0"/>
              <a:t>HF</a:t>
            </a:r>
            <a:r>
              <a:rPr lang="fa-IR" dirty="0" smtClean="0"/>
              <a:t> یک مشکل در حال گسترش در سراسر جهان است که بیش از 20 میلیون نفر را گرفتار کرده است.</a:t>
            </a:r>
          </a:p>
          <a:p>
            <a:pPr algn="r" rtl="1"/>
            <a:r>
              <a:rPr lang="fa-IR" dirty="0" smtClean="0"/>
              <a:t>شیوع آن با سن افزایش می یابد و 10-6% افراد بالای 65 سال را مبتلا می کند.</a:t>
            </a:r>
          </a:p>
          <a:p>
            <a:pPr algn="r" rtl="1"/>
            <a:r>
              <a:rPr lang="fa-IR" dirty="0" smtClean="0"/>
              <a:t>بروز نسبی آن در زنان کمتر است. ولی زنان بدلیل طول عمر بیشتر حداقل نیمی از موارد </a:t>
            </a:r>
            <a:r>
              <a:rPr lang="en-US" dirty="0" smtClean="0"/>
              <a:t>HF</a:t>
            </a:r>
            <a:r>
              <a:rPr lang="fa-IR" dirty="0" smtClean="0"/>
              <a:t> را تشکیل می دهند.</a:t>
            </a:r>
          </a:p>
          <a:p>
            <a:pPr algn="r" rtl="1"/>
            <a:r>
              <a:rPr lang="fa-IR" dirty="0" smtClean="0"/>
              <a:t>شیوع کلی</a:t>
            </a:r>
            <a:r>
              <a:rPr lang="en-US" dirty="0" smtClean="0"/>
              <a:t> </a:t>
            </a:r>
            <a:r>
              <a:rPr lang="fa-IR" dirty="0" smtClean="0"/>
              <a:t> </a:t>
            </a:r>
            <a:r>
              <a:rPr lang="en-US" dirty="0" smtClean="0"/>
              <a:t>HF</a:t>
            </a:r>
            <a:r>
              <a:rPr lang="fa-IR" dirty="0" smtClean="0"/>
              <a:t> افزایش یابنده است که بخشی از آن بدلیل درمانهای اختلالات قلبی مانند </a:t>
            </a:r>
            <a:r>
              <a:rPr lang="en-US" dirty="0" smtClean="0"/>
              <a:t>MI</a:t>
            </a:r>
            <a:r>
              <a:rPr lang="fa-IR" dirty="0" smtClean="0"/>
              <a:t>، بیماری دریچه ای قلبی و آریتمی هاست.</a:t>
            </a:r>
          </a:p>
          <a:p>
            <a:pPr algn="r" rtl="1"/>
            <a:r>
              <a:rPr lang="fa-IR" dirty="0" smtClean="0"/>
              <a:t>میزان شیوع هر دهه دو برابر می شود.</a:t>
            </a:r>
          </a:p>
          <a:p>
            <a:pPr algn="r" rtl="1"/>
            <a:r>
              <a:rPr lang="fa-IR" dirty="0" smtClean="0"/>
              <a:t>هزینه های </a:t>
            </a:r>
            <a:r>
              <a:rPr lang="en-US" dirty="0" smtClean="0"/>
              <a:t>HF</a:t>
            </a:r>
            <a:r>
              <a:rPr lang="fa-IR" dirty="0" smtClean="0"/>
              <a:t> تقریبا دو برابرهر تشخیص کانسر است.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اپیدمیولوژی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 rtl="1"/>
            <a:r>
              <a:rPr lang="fa-IR" dirty="0" smtClean="0"/>
              <a:t>معمولا نقطه پایانی تمام بیماریهای قلبی است.</a:t>
            </a:r>
          </a:p>
          <a:p>
            <a:pPr algn="r" rtl="1"/>
            <a:r>
              <a:rPr lang="fa-IR" dirty="0" smtClean="0"/>
              <a:t>هر وضعیتی که منجر به تغییر ساختار یا عملکرد </a:t>
            </a:r>
            <a:r>
              <a:rPr lang="en-US" dirty="0" smtClean="0"/>
              <a:t>LV</a:t>
            </a:r>
            <a:r>
              <a:rPr lang="fa-IR" dirty="0" smtClean="0"/>
              <a:t> شود بیمار را مستعد </a:t>
            </a:r>
            <a:r>
              <a:rPr lang="en-US" dirty="0" smtClean="0"/>
              <a:t>HF</a:t>
            </a:r>
            <a:r>
              <a:rPr lang="fa-IR" dirty="0" smtClean="0"/>
              <a:t> میکند.</a:t>
            </a:r>
          </a:p>
          <a:p>
            <a:pPr algn="r" rtl="1"/>
            <a:r>
              <a:rPr lang="fa-IR" dirty="0" smtClean="0"/>
              <a:t>در جوامع صنعتی </a:t>
            </a:r>
            <a:r>
              <a:rPr lang="en-US" dirty="0" smtClean="0"/>
              <a:t>CAD</a:t>
            </a:r>
            <a:r>
              <a:rPr lang="fa-IR" dirty="0" smtClean="0"/>
              <a:t> علت اصلی (75-60%) درمردان و زنان است.</a:t>
            </a:r>
          </a:p>
          <a:p>
            <a:pPr algn="r" rtl="1"/>
            <a:r>
              <a:rPr lang="en-US" dirty="0" smtClean="0"/>
              <a:t>HTN</a:t>
            </a:r>
            <a:r>
              <a:rPr lang="fa-IR" dirty="0" smtClean="0"/>
              <a:t> در 75% بیماران به ایجاد </a:t>
            </a:r>
            <a:r>
              <a:rPr lang="en-US" dirty="0" smtClean="0"/>
              <a:t>HF</a:t>
            </a:r>
            <a:r>
              <a:rPr lang="fa-IR" dirty="0" smtClean="0"/>
              <a:t> کمک می کند.</a:t>
            </a:r>
          </a:p>
          <a:p>
            <a:pPr algn="r" rtl="1"/>
            <a:r>
              <a:rPr lang="fa-IR" dirty="0" smtClean="0"/>
              <a:t>در 30-20% موارد </a:t>
            </a:r>
            <a:r>
              <a:rPr lang="en-US" dirty="0" smtClean="0"/>
              <a:t>HF</a:t>
            </a:r>
            <a:r>
              <a:rPr lang="fa-IR" dirty="0" smtClean="0"/>
              <a:t> با </a:t>
            </a:r>
            <a:r>
              <a:rPr lang="en-US" dirty="0" smtClean="0"/>
              <a:t>EF</a:t>
            </a:r>
            <a:r>
              <a:rPr lang="fa-IR" dirty="0" smtClean="0"/>
              <a:t> پایین علت دقیق شناخته شده نیست.(کاریومیوپاتی غیر ایسکمیک، اتساعی یا ایدیوپاتیک)</a:t>
            </a:r>
          </a:p>
          <a:p>
            <a:pPr algn="r" rtl="1"/>
            <a:r>
              <a:rPr lang="fa-IR" dirty="0" smtClean="0"/>
              <a:t>دلایل احتمالی </a:t>
            </a:r>
            <a:r>
              <a:rPr lang="en-US" dirty="0" smtClean="0"/>
              <a:t>HF</a:t>
            </a:r>
            <a:r>
              <a:rPr lang="fa-IR" dirty="0" smtClean="0"/>
              <a:t>:</a:t>
            </a:r>
          </a:p>
          <a:p>
            <a:pPr algn="r" rtl="1"/>
            <a:r>
              <a:rPr lang="fa-IR" dirty="0" smtClean="0"/>
              <a:t>بارکاری نامناسب: افزایش حجم یا فشار، محدودیت پرشدگی، فقدان میوسیتها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اتیولوژی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 rtl="1">
              <a:buNone/>
            </a:pPr>
            <a:r>
              <a:rPr lang="en-US" dirty="0" smtClean="0"/>
              <a:t>EF</a:t>
            </a:r>
            <a:r>
              <a:rPr lang="fa-IR" dirty="0" smtClean="0"/>
              <a:t> کم: </a:t>
            </a:r>
            <a:r>
              <a:rPr lang="en-US" dirty="0" smtClean="0"/>
              <a:t>CAD</a:t>
            </a:r>
            <a:r>
              <a:rPr lang="fa-IR" dirty="0" smtClean="0"/>
              <a:t>، </a:t>
            </a:r>
            <a:r>
              <a:rPr lang="en-US" dirty="0" smtClean="0"/>
              <a:t>MI</a:t>
            </a:r>
            <a:r>
              <a:rPr lang="fa-IR" dirty="0" smtClean="0"/>
              <a:t>*، ایسکمی میوکارد، اضافه بار مزمن فشار( هایپرتانسیون* و بیماری دریچه ای انسدادی*)، اضافه بار مزمن حجم ( نارسایی دریچه ، شانت چپ به راست قلب، شانت خارج قلبی) ، کاردیومیوپاتی اتساعی غیرایسکمیک، اختلالات ژنتیکی، اختلالات ارتشاحی*، آسیب ناشی از سموم و داروها، اختلالات متابولیک*، بیماری شاگاس، اختلالات ریتم و سرعت (برادی و تاکی آریتمی مزمن) </a:t>
            </a:r>
          </a:p>
          <a:p>
            <a:pPr algn="r" rtl="1">
              <a:buNone/>
            </a:pPr>
            <a:r>
              <a:rPr lang="en-US" dirty="0" smtClean="0"/>
              <a:t>EF</a:t>
            </a:r>
            <a:r>
              <a:rPr lang="fa-IR" dirty="0" smtClean="0"/>
              <a:t> طبیعی و حفظ شده: هیپرتروفی پاتولوژیک: اولیه (کاردیومیوپاتی هیپرتروفیک) و ثانویه (هیپرتانسیون)، افزایش سن، کاریومیوپاتی تحدیدی، اختلالات ارتشاحی (آمیلوئیدوز، سارکوئیدوز)، بیماریهای ذخیره ای (هموکروماتوز)، فیبروز و اختلالات اندومیوکارد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اتیولوژی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افزایش حجم: نارسایی دریچه، برون ده بالا</a:t>
            </a:r>
          </a:p>
          <a:p>
            <a:pPr algn="r" rtl="1"/>
            <a:r>
              <a:rPr lang="fa-IR" dirty="0" smtClean="0"/>
              <a:t>افزایش فشار: پرفشار سیستمیک خون، انسداد جریان خروجی</a:t>
            </a:r>
          </a:p>
          <a:p>
            <a:pPr algn="r" rtl="1"/>
            <a:r>
              <a:rPr lang="fa-IR" dirty="0" smtClean="0"/>
              <a:t>فقدان عضله: بعد از </a:t>
            </a:r>
            <a:r>
              <a:rPr lang="en-US" dirty="0" smtClean="0"/>
              <a:t>MI</a:t>
            </a:r>
            <a:r>
              <a:rPr lang="fa-IR" dirty="0" smtClean="0"/>
              <a:t>، ایسکمی مزمن، بیماری عفونی بافت همبند، سموم (الکل)</a:t>
            </a:r>
          </a:p>
          <a:p>
            <a:pPr algn="r" rtl="1"/>
            <a:r>
              <a:rPr lang="fa-IR" dirty="0" smtClean="0"/>
              <a:t>محدودیت پرشدگی: بیماری پریکارد، کاردیومیوپاتی تحدیدی، تاکی آریتمی ها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دلایل نارسایی بطن ها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 بیماری روماتیسمی قلب همچنان یک علت عمده </a:t>
            </a:r>
            <a:r>
              <a:rPr lang="en-US" dirty="0" smtClean="0"/>
              <a:t>HF</a:t>
            </a:r>
            <a:r>
              <a:rPr lang="fa-IR" dirty="0" smtClean="0"/>
              <a:t> در آفریقا و آسیا بویژه در افراد جوان باقی مانده است.</a:t>
            </a:r>
          </a:p>
          <a:p>
            <a:pPr algn="r" rtl="1"/>
            <a:r>
              <a:rPr lang="en-US" dirty="0" smtClean="0"/>
              <a:t>HTN</a:t>
            </a:r>
            <a:r>
              <a:rPr lang="fa-IR" dirty="0" smtClean="0"/>
              <a:t> یک علت مهم در آفریقایی ها و آفریقایی آمریکایی هاست.</a:t>
            </a:r>
          </a:p>
          <a:p>
            <a:pPr algn="r" rtl="1"/>
            <a:r>
              <a:rPr lang="fa-IR" dirty="0" smtClean="0"/>
              <a:t>آنمی یک عامل همراه شایع در کشورهای در حال توسعه است.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ملاحظات جهانی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علیرغم پیشرفتهای بسیار پیش آگهی </a:t>
            </a:r>
            <a:r>
              <a:rPr lang="en-US" dirty="0" smtClean="0"/>
              <a:t>HF</a:t>
            </a:r>
            <a:r>
              <a:rPr lang="fa-IR" dirty="0" smtClean="0"/>
              <a:t> همچنان بد است.</a:t>
            </a:r>
          </a:p>
          <a:p>
            <a:pPr algn="r" rtl="1"/>
            <a:r>
              <a:rPr lang="fa-IR" dirty="0" smtClean="0"/>
              <a:t>40-30% بیماران طی یکسال اول و 70-60% در پنج سال اول در اثر بدتر شدن </a:t>
            </a:r>
            <a:r>
              <a:rPr lang="en-US" dirty="0" smtClean="0"/>
              <a:t>HF</a:t>
            </a:r>
            <a:r>
              <a:rPr lang="fa-IR" dirty="0" smtClean="0"/>
              <a:t> یا وقایع ناگهانی (آریتمی های بطنی)فوت می کنند.</a:t>
            </a:r>
          </a:p>
          <a:p>
            <a:pPr algn="r" rtl="1"/>
            <a:r>
              <a:rPr lang="fa-IR" dirty="0" smtClean="0"/>
              <a:t>بیماران کلاس 4 سالیانه 70-30% و بیماران کلاس 2 10-5% مورتالیته دارند.</a:t>
            </a:r>
          </a:p>
          <a:p>
            <a:pPr algn="r" rtl="1"/>
            <a:r>
              <a:rPr lang="fa-IR" dirty="0" smtClean="0"/>
              <a:t>بنابراین وضعیت عملکردی یک عامل پیش بینی کننده پیامد بیمار است.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پیش آگهی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r" rtl="1"/>
            <a:r>
              <a:rPr lang="en-US" dirty="0" smtClean="0"/>
              <a:t>HF</a:t>
            </a:r>
            <a:r>
              <a:rPr lang="fa-IR" dirty="0" smtClean="0"/>
              <a:t> پس از یک واقعه مشخص ایجاد کننده کاهش اولیه در توانایی پمپاژ قلب مانند آسیب به میوکارد و از بین رفتن عملکرد میوسیتها و یا بعنوان جایگزین اختلال در توانایی میوکارد برای تولید نیرو و اختلال انقباض طبیعی شروع می شود. بدنبال آن مکانیسم های جبرانی متفاوتی فعال می شوند که عبارتند از: 1) سیستم عصبی آدرنژیک، سیستم رنین آنژیوتانسین و سیستم آدرنژیککه مسئول حفظ برونده قلب از طریق احتباس آب و نمک می باشند و 2) افزایش انقباض پذیری میوکارد و فعال شدن گروهی از مولکولهای وازودیلاتور شامل </a:t>
            </a:r>
            <a:r>
              <a:rPr lang="en-US" dirty="0" smtClean="0"/>
              <a:t>BNP</a:t>
            </a:r>
            <a:r>
              <a:rPr lang="fa-IR" dirty="0" smtClean="0"/>
              <a:t> و </a:t>
            </a:r>
            <a:r>
              <a:rPr lang="en-US" dirty="0" smtClean="0"/>
              <a:t>ANP</a:t>
            </a:r>
            <a:r>
              <a:rPr lang="fa-IR" dirty="0" smtClean="0"/>
              <a:t> ، پروستاگلاندینها و اکسید نیتریک </a:t>
            </a:r>
          </a:p>
          <a:p>
            <a:pPr algn="r" rtl="1"/>
            <a:r>
              <a:rPr lang="fa-IR" dirty="0" smtClean="0"/>
              <a:t>این واقعه مشخص ممکن است شروع ناگهانی داشته باشد مثل </a:t>
            </a:r>
            <a:r>
              <a:rPr lang="en-US" dirty="0" smtClean="0"/>
              <a:t>MI</a:t>
            </a:r>
            <a:r>
              <a:rPr lang="fa-IR" dirty="0" smtClean="0"/>
              <a:t> یا با شروع تدریجی و مرموز همراه باشد (اضافه بار فشار یا حجم) و یا اینکه ارثی باشد مانند کاردیومیوپاتی ژنتیکی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پاتوژنز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en-US" dirty="0" smtClean="0"/>
              <a:t>Remodeling</a:t>
            </a:r>
            <a:r>
              <a:rPr lang="fa-IR" dirty="0" smtClean="0"/>
              <a:t> بطن چپ در پاسخ به مجموعه ای از تغییرات در سطح سلولی و مولکولی روی می دهد که عبارتند از: 1) هیپرتروفی میوسیت، 2) تغییر در خواص انقباضی میوسیتها، 3) از دست دادن پیشرونده میوسیتها بدلیل نکروز، آپوپتوزیز و مرگ سلولی 4) حساسیت زدایی به بتا آدرنژیک 5) انرژی و متابولیسم غیرطبیعی میوکارد 6) سازمان دهی مجدد ماتریکس خارج سلولی یا تخریب کلاژن اطراف میوسیتها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مکانیسم های پایه نارسایی قلب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تغییرات همودینامیک</a:t>
            </a:r>
          </a:p>
          <a:p>
            <a:pPr algn="r" rtl="1"/>
            <a:r>
              <a:rPr lang="fa-IR" dirty="0" smtClean="0"/>
              <a:t>تغییرات نوروهورمونی</a:t>
            </a:r>
          </a:p>
          <a:p>
            <a:pPr algn="r" rtl="1"/>
            <a:r>
              <a:rPr lang="fa-IR" dirty="0" smtClean="0"/>
              <a:t>تغییرات سلولی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پاتوفیزیولوژی</a:t>
            </a: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914400"/>
            <a:ext cx="5429250" cy="531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Neurohormonal changes</a:t>
            </a:r>
          </a:p>
        </p:txBody>
      </p:sp>
      <p:graphicFrame>
        <p:nvGraphicFramePr>
          <p:cNvPr id="11353" name="Group 89"/>
          <p:cNvGraphicFramePr>
            <a:graphicFrameLocks noGrp="1"/>
          </p:cNvGraphicFramePr>
          <p:nvPr>
            <p:ph type="tbl" idx="1"/>
          </p:nvPr>
        </p:nvGraphicFramePr>
        <p:xfrm>
          <a:off x="1182688" y="2017713"/>
          <a:ext cx="7772400" cy="4245864"/>
        </p:xfrm>
        <a:graphic>
          <a:graphicData uri="http://schemas.openxmlformats.org/drawingml/2006/table">
            <a:tbl>
              <a:tblPr/>
              <a:tblGrid>
                <a:gridCol w="2590800"/>
                <a:gridCol w="2590800"/>
                <a:gridCol w="2590800"/>
              </a:tblGrid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N/H changes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Favorable effect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Unfavor. effect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 pitchFamily="18" charset="2"/>
                        </a:rPr>
                        <a:t> Sympathetic activity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 pitchFamily="18" charset="2"/>
                        </a:rPr>
                        <a:t> HR , contractility,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 pitchFamily="18" charset="2"/>
                        </a:rPr>
                        <a:t> vasoconst.   V return,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 pitchFamily="18" charset="2"/>
                        </a:rPr>
                        <a:t>  filling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 pitchFamily="18" charset="2"/>
                        </a:rPr>
                        <a:t>Arteriolar constriction 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 pitchFamily="18" charset="2"/>
                        </a:rPr>
                        <a:t>After load  workload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 pitchFamily="18" charset="2"/>
                        </a:rPr>
                        <a:t> O</a:t>
                      </a:r>
                      <a:r>
                        <a:rPr kumimoji="0" lang="en-US" sz="1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 pitchFamily="18" charset="2"/>
                        </a:rPr>
                        <a:t>2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 pitchFamily="18" charset="2"/>
                        </a:rPr>
                        <a:t> consumption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 pitchFamily="18" charset="2"/>
                        </a:rPr>
                        <a:t>   Renin-Angiotensin –   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 pitchFamily="18" charset="2"/>
                        </a:rPr>
                        <a:t>   Aldosterone 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Salt &amp; water retention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 pitchFamily="18" charset="2"/>
                        </a:rPr>
                        <a:t>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VR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 pitchFamily="18" charset="2"/>
                        </a:rPr>
                        <a:t>Vasoconstriction 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 pitchFamily="18" charset="2"/>
                        </a:rPr>
                        <a:t> after load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 pitchFamily="18" charset="2"/>
                        </a:rPr>
                        <a:t>   Vasopressin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Same effect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Same effect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 pitchFamily="18" charset="2"/>
                        </a:rPr>
                        <a:t>   interleukins &amp;TNF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May have roles in myocyte hypertrophy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Apoptosis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 pitchFamily="18" charset="2"/>
                        </a:rPr>
                        <a:t>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Endothelin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Vasoconstriction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 pitchFamily="18" charset="2"/>
                        </a:rPr>
                        <a:t> VR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 pitchFamily="18" charset="2"/>
                        </a:rPr>
                        <a:t> After load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نشانه های اصلی </a:t>
            </a:r>
            <a:r>
              <a:rPr lang="en-US" dirty="0" smtClean="0"/>
              <a:t>HF</a:t>
            </a:r>
            <a:r>
              <a:rPr lang="fa-IR" dirty="0" smtClean="0"/>
              <a:t> خستگی و تنگی نفس است.</a:t>
            </a:r>
          </a:p>
          <a:p>
            <a:pPr algn="r" rtl="1"/>
            <a:r>
              <a:rPr lang="fa-IR" dirty="0" smtClean="0"/>
              <a:t>ارتوپنه </a:t>
            </a:r>
          </a:p>
          <a:p>
            <a:pPr algn="r" rtl="1"/>
            <a:r>
              <a:rPr lang="en-US" dirty="0" smtClean="0"/>
              <a:t>PND</a:t>
            </a:r>
            <a:r>
              <a:rPr lang="fa-IR" dirty="0" smtClean="0"/>
              <a:t> </a:t>
            </a:r>
          </a:p>
          <a:p>
            <a:pPr algn="r" rtl="1"/>
            <a:r>
              <a:rPr lang="fa-IR" dirty="0" smtClean="0"/>
              <a:t>تنفس شین استوکس: در </a:t>
            </a:r>
            <a:r>
              <a:rPr lang="en-US" dirty="0" smtClean="0"/>
              <a:t>HF</a:t>
            </a:r>
            <a:r>
              <a:rPr lang="fa-IR" dirty="0" smtClean="0"/>
              <a:t> پیشرفته شایع بوده و با برون ده قلبی پایین همراه است.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تظاهرات بالینی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 smtClean="0"/>
          </a:p>
          <a:p>
            <a:pPr algn="r" rtl="1"/>
            <a:r>
              <a:rPr lang="fa-IR" dirty="0" smtClean="0"/>
              <a:t> علایم مربوط به کاهش برون ده قلب</a:t>
            </a:r>
          </a:p>
          <a:p>
            <a:pPr algn="r" rtl="1"/>
            <a:r>
              <a:rPr lang="fa-IR" dirty="0" smtClean="0"/>
              <a:t>علایم شکمی: بی اشتهایی، تهوع، احساس پری شکم، درد </a:t>
            </a:r>
            <a:r>
              <a:rPr lang="en-US" dirty="0" smtClean="0"/>
              <a:t>RUQ</a:t>
            </a:r>
            <a:r>
              <a:rPr lang="fa-IR" dirty="0" smtClean="0"/>
              <a:t> </a:t>
            </a:r>
          </a:p>
          <a:p>
            <a:pPr algn="r" rtl="1"/>
            <a:r>
              <a:rPr lang="fa-IR" dirty="0" smtClean="0"/>
              <a:t>علایم مغزی: گیجی، عدم ارینتاسیونو اختلالات خواب و خلق</a:t>
            </a:r>
          </a:p>
          <a:p>
            <a:pPr algn="r" rtl="1"/>
            <a:r>
              <a:rPr lang="fa-IR" dirty="0" smtClean="0"/>
              <a:t>شب ادراری نیز شایع است.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علایم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 rtl="1"/>
            <a:r>
              <a:rPr lang="fa-IR" dirty="0" smtClean="0"/>
              <a:t>افزایش فشارخون دیاستولیک و اغلب کاهش فشارخون سیستولیک</a:t>
            </a:r>
          </a:p>
          <a:p>
            <a:pPr algn="r" rtl="1"/>
            <a:r>
              <a:rPr lang="en-US" dirty="0" smtClean="0"/>
              <a:t>JVD</a:t>
            </a:r>
            <a:endParaRPr lang="fa-IR" dirty="0" smtClean="0"/>
          </a:p>
          <a:p>
            <a:pPr algn="r" rtl="1"/>
            <a:r>
              <a:rPr lang="fa-IR" dirty="0" smtClean="0"/>
              <a:t>رال (دمی)</a:t>
            </a:r>
          </a:p>
          <a:p>
            <a:pPr algn="r" rtl="1"/>
            <a:r>
              <a:rPr lang="fa-IR" dirty="0" smtClean="0"/>
              <a:t>ضربانات نابجای نوک قلبی</a:t>
            </a:r>
          </a:p>
          <a:p>
            <a:pPr algn="r" rtl="1"/>
            <a:r>
              <a:rPr lang="en-US" dirty="0" smtClean="0"/>
              <a:t>S3</a:t>
            </a:r>
            <a:endParaRPr lang="fa-IR" dirty="0" smtClean="0"/>
          </a:p>
          <a:p>
            <a:pPr algn="r" rtl="1"/>
            <a:r>
              <a:rPr lang="en-US" dirty="0" smtClean="0"/>
              <a:t>S4</a:t>
            </a:r>
            <a:endParaRPr lang="fa-IR" dirty="0" smtClean="0"/>
          </a:p>
          <a:p>
            <a:pPr algn="r" rtl="1"/>
            <a:r>
              <a:rPr lang="fa-IR" dirty="0" smtClean="0"/>
              <a:t>پوست رنگ پریده و سرد و مرطوب</a:t>
            </a:r>
          </a:p>
          <a:p>
            <a:pPr algn="r" rtl="1"/>
            <a:r>
              <a:rPr lang="fa-IR" dirty="0" smtClean="0"/>
              <a:t>کاشکسی قلبی: بدلیل افزایش متابولیسم در حالت استراحت، بی اشتهایی، تهوع و استفراغ، بالا رفتن غلظت سیتوکینها مانند </a:t>
            </a:r>
            <a:r>
              <a:rPr lang="en-US" dirty="0" smtClean="0"/>
              <a:t>TNF</a:t>
            </a:r>
            <a:r>
              <a:rPr lang="fa-IR" dirty="0" smtClean="0"/>
              <a:t> و اختلال در جذب روده ای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نشانه های فیزیکی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ماژور: </a:t>
            </a:r>
            <a:r>
              <a:rPr lang="en-US" dirty="0" smtClean="0"/>
              <a:t>PND</a:t>
            </a:r>
            <a:r>
              <a:rPr lang="fa-IR" dirty="0" smtClean="0"/>
              <a:t>، </a:t>
            </a:r>
            <a:r>
              <a:rPr lang="en-US" dirty="0" smtClean="0"/>
              <a:t>JVD</a:t>
            </a:r>
            <a:r>
              <a:rPr lang="fa-IR" dirty="0" smtClean="0"/>
              <a:t>، رال، کاردیومگالی، ادم ریه حاد، </a:t>
            </a:r>
            <a:r>
              <a:rPr lang="en-US" dirty="0" smtClean="0"/>
              <a:t>S3</a:t>
            </a:r>
            <a:r>
              <a:rPr lang="fa-IR" dirty="0" smtClean="0"/>
              <a:t>، رفلکس هپاتوژگولار مثبت، افزایش فشار وریدی به بیش از </a:t>
            </a:r>
            <a:r>
              <a:rPr lang="en-US" dirty="0" smtClean="0"/>
              <a:t>16 cmH2O</a:t>
            </a:r>
            <a:r>
              <a:rPr lang="fa-IR" dirty="0" smtClean="0"/>
              <a:t> </a:t>
            </a:r>
          </a:p>
          <a:p>
            <a:pPr algn="r" rtl="1"/>
            <a:endParaRPr lang="fa-IR" dirty="0" smtClean="0"/>
          </a:p>
          <a:p>
            <a:pPr algn="r" rtl="1"/>
            <a:r>
              <a:rPr lang="fa-IR" dirty="0" smtClean="0"/>
              <a:t>مینور: ادم، سرفه شبانه، تنگی نفس کوششی، هپاتومگالی، افیوژن پلور، کاهش ظرفیت حیاتی به 1/3 حد معمول، تاکیکاردی و کاهش وزن در حدود 4/5 کلیوگرم بعد از 5 روز درمان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 rtl="1"/>
            <a:r>
              <a:rPr lang="fa-IR" dirty="0" smtClean="0"/>
              <a:t>معیارهای فرامینگهام برای تشخیص </a:t>
            </a:r>
            <a:r>
              <a:rPr lang="en-US" dirty="0" smtClean="0"/>
              <a:t>HF</a:t>
            </a:r>
            <a:r>
              <a:rPr lang="fa-IR" dirty="0" smtClean="0"/>
              <a:t/>
            </a:r>
            <a:br>
              <a:rPr lang="fa-IR" dirty="0" smtClean="0"/>
            </a:b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 rtl="1"/>
            <a:r>
              <a:rPr lang="fa-IR" dirty="0" smtClean="0"/>
              <a:t> سیتولیک و دیاستولیک</a:t>
            </a:r>
          </a:p>
          <a:p>
            <a:pPr algn="r" rtl="1"/>
            <a:r>
              <a:rPr lang="fa-IR" dirty="0" smtClean="0"/>
              <a:t>نارسایی با برونده بالا ( حاملگی، آنمی، تیروتوکسیکوز،بیماری پاژه و....)</a:t>
            </a:r>
          </a:p>
          <a:p>
            <a:pPr algn="r" rtl="1"/>
            <a:r>
              <a:rPr lang="fa-IR" dirty="0" smtClean="0"/>
              <a:t>نارسایی با برون ده کم</a:t>
            </a:r>
          </a:p>
          <a:p>
            <a:pPr algn="r" rtl="1"/>
            <a:r>
              <a:rPr lang="fa-IR" dirty="0" smtClean="0"/>
              <a:t>حاد (</a:t>
            </a:r>
            <a:r>
              <a:rPr lang="en-US" dirty="0" smtClean="0"/>
              <a:t>MI</a:t>
            </a:r>
            <a:r>
              <a:rPr lang="fa-IR" dirty="0" smtClean="0"/>
              <a:t> وسیع، اختلال عملکرد دریچه آئورت)</a:t>
            </a:r>
          </a:p>
          <a:p>
            <a:pPr algn="r" rtl="1"/>
            <a:r>
              <a:rPr lang="fa-IR" dirty="0" smtClean="0"/>
              <a:t>مزمن</a:t>
            </a:r>
          </a:p>
          <a:p>
            <a:pPr algn="r" rtl="1"/>
            <a:r>
              <a:rPr lang="fa-IR" dirty="0" smtClean="0"/>
              <a:t>نارسایی سمت راست یا چپ</a:t>
            </a:r>
          </a:p>
          <a:p>
            <a:pPr algn="r" rtl="1"/>
            <a:r>
              <a:rPr lang="fa-IR" dirty="0" smtClean="0"/>
              <a:t>نارسایی سمت راست: شایعترین علت آن نارسایی سمت چپ است و علل دیگر شامل: آمبولی ریه، پرفشاری ریه، انفارکتوس </a:t>
            </a:r>
            <a:r>
              <a:rPr lang="en-US" dirty="0" smtClean="0"/>
              <a:t>RV</a:t>
            </a:r>
            <a:r>
              <a:rPr lang="fa-IR" dirty="0" smtClean="0"/>
              <a:t> و </a:t>
            </a:r>
            <a:r>
              <a:rPr lang="en-US" dirty="0" smtClean="0"/>
              <a:t>MS</a:t>
            </a:r>
            <a:endParaRPr lang="fa-IR" dirty="0" smtClean="0"/>
          </a:p>
          <a:p>
            <a:pPr algn="r" rtl="1"/>
            <a:r>
              <a:rPr lang="fa-IR" dirty="0" smtClean="0"/>
              <a:t>علایم شایع: ادم ، آسیت، احتقان کبد، سیروز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انواع </a:t>
            </a:r>
            <a:r>
              <a:rPr lang="en-US" dirty="0" smtClean="0"/>
              <a:t>HF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اختلال در قدرت انقباضی منجر به افزایش حجم و فشارهای قلبی شده که در نهایت باعث احتقان ریوی و علایم تنفسی می شود.</a:t>
            </a:r>
          </a:p>
          <a:p>
            <a:pPr algn="r" rtl="1"/>
            <a:r>
              <a:rPr lang="fa-IR" dirty="0" smtClean="0"/>
              <a:t>نارسایی دیاستولیک: کاهش کمپلیانس بطن چپ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نارسایی سیستولیک و دیاستولیک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تستهای آزمایشگاهی معمول: </a:t>
            </a:r>
            <a:r>
              <a:rPr lang="en-US" dirty="0" smtClean="0"/>
              <a:t>CBC</a:t>
            </a:r>
            <a:r>
              <a:rPr lang="fa-IR" dirty="0" smtClean="0"/>
              <a:t>، الکترولیتها، </a:t>
            </a:r>
            <a:r>
              <a:rPr lang="en-US" dirty="0" smtClean="0"/>
              <a:t>BUN</a:t>
            </a:r>
            <a:r>
              <a:rPr lang="fa-IR" dirty="0" smtClean="0"/>
              <a:t>، </a:t>
            </a:r>
            <a:r>
              <a:rPr lang="en-US" dirty="0" smtClean="0"/>
              <a:t>Cr</a:t>
            </a:r>
            <a:r>
              <a:rPr lang="fa-IR" dirty="0" smtClean="0"/>
              <a:t>، آنزیم های کبدی و </a:t>
            </a:r>
            <a:r>
              <a:rPr lang="en-US" dirty="0" smtClean="0"/>
              <a:t>UA</a:t>
            </a:r>
            <a:r>
              <a:rPr lang="fa-IR" dirty="0" smtClean="0"/>
              <a:t> </a:t>
            </a:r>
          </a:p>
          <a:p>
            <a:pPr algn="r" rtl="1"/>
            <a:r>
              <a:rPr lang="en-US" dirty="0" smtClean="0"/>
              <a:t>ECG</a:t>
            </a:r>
            <a:r>
              <a:rPr lang="fa-IR" dirty="0" smtClean="0"/>
              <a:t> : ارزیابی ریتم ، تعیین </a:t>
            </a:r>
            <a:r>
              <a:rPr lang="en-US" dirty="0" smtClean="0"/>
              <a:t>LVH</a:t>
            </a:r>
            <a:r>
              <a:rPr lang="fa-IR" dirty="0" smtClean="0"/>
              <a:t>، </a:t>
            </a:r>
            <a:r>
              <a:rPr lang="en-US" dirty="0" smtClean="0"/>
              <a:t>MI</a:t>
            </a:r>
            <a:r>
              <a:rPr lang="fa-IR" dirty="0" smtClean="0"/>
              <a:t> قدیمی</a:t>
            </a:r>
          </a:p>
          <a:p>
            <a:pPr algn="r" rtl="1"/>
            <a:r>
              <a:rPr lang="en-US" dirty="0" smtClean="0"/>
              <a:t>Chest X Ray</a:t>
            </a:r>
            <a:r>
              <a:rPr lang="fa-IR" dirty="0" smtClean="0"/>
              <a:t> : اندازه و شکل قلب و وضعیت عروقی </a:t>
            </a:r>
          </a:p>
          <a:p>
            <a:pPr algn="r" rtl="1"/>
            <a:r>
              <a:rPr lang="fa-IR" dirty="0" smtClean="0"/>
              <a:t>ارزیابی عملکرد </a:t>
            </a:r>
            <a:r>
              <a:rPr lang="en-US" dirty="0" smtClean="0"/>
              <a:t>LV</a:t>
            </a:r>
            <a:r>
              <a:rPr lang="fa-IR" dirty="0" smtClean="0"/>
              <a:t> : اکوکاردیوگرافی</a:t>
            </a:r>
          </a:p>
          <a:p>
            <a:pPr algn="r" rtl="1"/>
            <a:r>
              <a:rPr lang="fa-IR" dirty="0" smtClean="0"/>
              <a:t>بیومارکرها: </a:t>
            </a:r>
            <a:r>
              <a:rPr lang="en-US" dirty="0" smtClean="0"/>
              <a:t>BNP</a:t>
            </a:r>
            <a:r>
              <a:rPr lang="fa-IR" dirty="0" smtClean="0"/>
              <a:t> </a:t>
            </a:r>
          </a:p>
          <a:p>
            <a:pPr algn="r" rtl="1"/>
            <a:r>
              <a:rPr lang="fa-IR" dirty="0" smtClean="0"/>
              <a:t>تست ورزش: برای بررسی نیاز به پیوند قلب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تست های تشخیصی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 مرحله </a:t>
            </a:r>
            <a:r>
              <a:rPr lang="en-US" dirty="0" smtClean="0"/>
              <a:t>A</a:t>
            </a:r>
            <a:r>
              <a:rPr lang="fa-IR" dirty="0" smtClean="0"/>
              <a:t>: بیمارانی که در معرض خطر زیاد برای پیدایش </a:t>
            </a:r>
            <a:r>
              <a:rPr lang="en-US" dirty="0" smtClean="0"/>
              <a:t>HF</a:t>
            </a:r>
            <a:r>
              <a:rPr lang="fa-IR" dirty="0" smtClean="0"/>
              <a:t> هستند ولی فاقد بیماری ساختمانی قلب و نشانه های </a:t>
            </a:r>
            <a:r>
              <a:rPr lang="en-US" dirty="0" smtClean="0"/>
              <a:t>HF</a:t>
            </a:r>
            <a:r>
              <a:rPr lang="fa-IR" dirty="0" smtClean="0"/>
              <a:t> می باشند (مانند بیمارن دیابتی یا پرفشاری خون).</a:t>
            </a:r>
          </a:p>
          <a:p>
            <a:pPr algn="r" rtl="1"/>
            <a:r>
              <a:rPr lang="fa-IR" dirty="0" smtClean="0"/>
              <a:t>مرحله </a:t>
            </a:r>
            <a:r>
              <a:rPr lang="en-US" dirty="0" smtClean="0"/>
              <a:t>B</a:t>
            </a:r>
            <a:r>
              <a:rPr lang="fa-IR" dirty="0" smtClean="0"/>
              <a:t>: بیمارانی که بیماری ساختاری قلب دارند ولی فاقد علایم </a:t>
            </a:r>
            <a:r>
              <a:rPr lang="en-US" dirty="0" smtClean="0"/>
              <a:t>HF</a:t>
            </a:r>
            <a:r>
              <a:rPr lang="fa-IR" dirty="0" smtClean="0"/>
              <a:t> هستند (مانند بیمارن دچار </a:t>
            </a:r>
            <a:r>
              <a:rPr lang="en-US" dirty="0" smtClean="0"/>
              <a:t>MI</a:t>
            </a:r>
            <a:r>
              <a:rPr lang="fa-IR" dirty="0" smtClean="0"/>
              <a:t> قبلی یا اختلال عملکرد بطنی بدون علامت)</a:t>
            </a:r>
          </a:p>
          <a:p>
            <a:pPr algn="r" rtl="1"/>
            <a:r>
              <a:rPr lang="fa-IR" dirty="0" smtClean="0"/>
              <a:t>مرحله </a:t>
            </a:r>
            <a:r>
              <a:rPr lang="en-US" dirty="0" smtClean="0"/>
              <a:t>C</a:t>
            </a:r>
            <a:r>
              <a:rPr lang="fa-IR" dirty="0" smtClean="0"/>
              <a:t>: بیمارانی که بیماری ساختمانی قلب دارند و دچار علایم </a:t>
            </a:r>
            <a:r>
              <a:rPr lang="en-US" dirty="0" smtClean="0"/>
              <a:t>HF</a:t>
            </a:r>
            <a:r>
              <a:rPr lang="fa-IR" dirty="0" smtClean="0"/>
              <a:t>شده اند.</a:t>
            </a:r>
          </a:p>
          <a:p>
            <a:pPr algn="r" rtl="1"/>
            <a:r>
              <a:rPr lang="fa-IR" dirty="0" smtClean="0"/>
              <a:t>مرحله </a:t>
            </a:r>
            <a:r>
              <a:rPr lang="en-US" dirty="0" smtClean="0"/>
              <a:t>D</a:t>
            </a:r>
            <a:r>
              <a:rPr lang="fa-IR" dirty="0" smtClean="0"/>
              <a:t>: بیماران مبتلا به </a:t>
            </a:r>
            <a:r>
              <a:rPr lang="en-US" dirty="0" smtClean="0"/>
              <a:t>HF </a:t>
            </a:r>
            <a:r>
              <a:rPr lang="fa-IR" dirty="0" smtClean="0"/>
              <a:t> مقاوم</a:t>
            </a:r>
          </a:p>
          <a:p>
            <a:pPr algn="r" rtl="1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مراحل </a:t>
            </a:r>
            <a:r>
              <a:rPr lang="en-US" dirty="0" smtClean="0"/>
              <a:t>HF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کلاس </a:t>
            </a:r>
            <a:r>
              <a:rPr lang="en-US" dirty="0" smtClean="0"/>
              <a:t>1</a:t>
            </a:r>
            <a:r>
              <a:rPr lang="fa-IR" dirty="0" smtClean="0"/>
              <a:t>: بدون محدودیت در فعالیت فیزیکی</a:t>
            </a:r>
          </a:p>
          <a:p>
            <a:pPr algn="r" rtl="1"/>
            <a:r>
              <a:rPr lang="fa-IR" dirty="0" smtClean="0"/>
              <a:t>کلاس 2: محدودیت خفیف فعالیت فیزیکی . در زمان استراحت مشکلی ندارند ولی فعالیت فیزیکی معمول موجب ایجاد علایم می شود.</a:t>
            </a:r>
          </a:p>
          <a:p>
            <a:pPr algn="r" rtl="1"/>
            <a:r>
              <a:rPr lang="fa-IR" dirty="0" smtClean="0"/>
              <a:t>کلاس 3: محدودیت قابل ملاحظه در فعالیت فیزیکی. فعالیت کمتر از معمول باعث ایجاد علایم می شود.</a:t>
            </a:r>
          </a:p>
          <a:p>
            <a:pPr algn="r" rtl="1"/>
            <a:r>
              <a:rPr lang="fa-IR" dirty="0" smtClean="0"/>
              <a:t>کلاس 4:  ناتوانی در انجام فعالیت های فیزیکی علایم در حال استراحت نیز وجود دارند.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طبقه بندی انجمن قلب نیویورک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در بیماران کلاس 1 هدف کند کردن پیشرفت بیماری از طریق بلوک سیستمهای نوروهورمونی منجر به رمودلینگ قلب می باشد.</a:t>
            </a:r>
          </a:p>
          <a:p>
            <a:pPr algn="r" rtl="1"/>
            <a:r>
              <a:rPr lang="fa-IR" dirty="0" smtClean="0"/>
              <a:t>در بیماران علامت دار هدف اصلی کاهش احتباس مایع، کم کردن ناتوانی و کاستن خطر پیشرفت بیشتر بیماری و مرگ است.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 rtl="1"/>
            <a:r>
              <a:rPr lang="fa-IR" dirty="0" smtClean="0"/>
              <a:t>تعیین استراتژی درمانی مناسب برای </a:t>
            </a:r>
            <a:r>
              <a:rPr lang="en-US" dirty="0" smtClean="0"/>
              <a:t>HF</a:t>
            </a:r>
            <a:r>
              <a:rPr lang="fa-IR" dirty="0" smtClean="0"/>
              <a:t> مزمن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شناخت و درمان بیماریهای همراه از قبیل </a:t>
            </a:r>
            <a:r>
              <a:rPr lang="en-US" dirty="0" smtClean="0"/>
              <a:t>HTN</a:t>
            </a:r>
            <a:r>
              <a:rPr lang="fa-IR" dirty="0" smtClean="0"/>
              <a:t>، </a:t>
            </a:r>
            <a:r>
              <a:rPr lang="en-US" dirty="0" smtClean="0"/>
              <a:t>CAD</a:t>
            </a:r>
            <a:r>
              <a:rPr lang="fa-IR" dirty="0" smtClean="0"/>
              <a:t>، دیابت، آنمی و آپنه حین خواب</a:t>
            </a:r>
          </a:p>
          <a:p>
            <a:pPr algn="r" rtl="1"/>
            <a:r>
              <a:rPr lang="fa-IR" dirty="0" smtClean="0"/>
              <a:t>قطع مصرف دخانیات و محدودیت مصرف الکل</a:t>
            </a:r>
          </a:p>
          <a:p>
            <a:pPr algn="r" rtl="1"/>
            <a:r>
              <a:rPr lang="fa-IR" dirty="0" smtClean="0"/>
              <a:t>اجتناب از فعالیت فیزیکی سنگین و درجه حرارت غیر معتدل</a:t>
            </a:r>
          </a:p>
          <a:p>
            <a:pPr algn="r" rtl="1"/>
            <a:r>
              <a:rPr lang="fa-IR" dirty="0" smtClean="0"/>
              <a:t>واکسیناسیون برعلیه پنومونی و آنفلوانزا</a:t>
            </a:r>
          </a:p>
          <a:p>
            <a:pPr algn="r" rtl="1"/>
            <a:r>
              <a:rPr lang="fa-IR" dirty="0" smtClean="0"/>
              <a:t>انجام فعالیت های فیزیکی خفیف و </a:t>
            </a:r>
            <a:r>
              <a:rPr lang="fa-IR" dirty="0" smtClean="0"/>
              <a:t>منظم</a:t>
            </a:r>
          </a:p>
          <a:p>
            <a:pPr algn="r" rtl="1"/>
            <a:r>
              <a:rPr lang="fa-IR" dirty="0" smtClean="0"/>
              <a:t>آموزش بیمار و خانواده در رابطه با </a:t>
            </a:r>
            <a:r>
              <a:rPr lang="en-US" dirty="0" smtClean="0"/>
              <a:t>HF</a:t>
            </a:r>
            <a:r>
              <a:rPr lang="fa-IR" dirty="0" smtClean="0"/>
              <a:t> ، اهمیت رژیم غذایی مناسب و اهمیت مصرف درست داروها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درمان </a:t>
            </a:r>
            <a:r>
              <a:rPr lang="en-US" dirty="0" smtClean="0"/>
              <a:t>HF</a:t>
            </a:r>
            <a:r>
              <a:rPr lang="fa-IR" dirty="0" smtClean="0"/>
              <a:t> با </a:t>
            </a:r>
            <a:r>
              <a:rPr lang="en-US" dirty="0" smtClean="0"/>
              <a:t>EF</a:t>
            </a:r>
            <a:r>
              <a:rPr lang="fa-IR" dirty="0" smtClean="0"/>
              <a:t> کمتر از 40%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محدودیت آب و نمک</a:t>
            </a:r>
          </a:p>
          <a:p>
            <a:pPr algn="r" rtl="1"/>
            <a:r>
              <a:rPr lang="fa-IR" dirty="0" smtClean="0"/>
              <a:t>توزین روزانه</a:t>
            </a:r>
          </a:p>
          <a:p>
            <a:pPr algn="r" rtl="1"/>
            <a:r>
              <a:rPr lang="fa-IR" dirty="0" smtClean="0"/>
              <a:t>برنامه های ورزشی تدریجی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رژیم غذایی و فعالیت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دیورتیک</a:t>
            </a:r>
          </a:p>
          <a:p>
            <a:pPr algn="r" rtl="1"/>
            <a:r>
              <a:rPr lang="en-US" dirty="0" smtClean="0"/>
              <a:t>ACEI</a:t>
            </a:r>
            <a:endParaRPr lang="fa-IR" dirty="0" smtClean="0"/>
          </a:p>
          <a:p>
            <a:pPr algn="r" rtl="1"/>
            <a:r>
              <a:rPr lang="en-US" dirty="0" smtClean="0"/>
              <a:t>ARB</a:t>
            </a:r>
            <a:endParaRPr lang="fa-IR" dirty="0" smtClean="0"/>
          </a:p>
          <a:p>
            <a:pPr algn="r" rtl="1"/>
            <a:r>
              <a:rPr lang="fa-IR" dirty="0" smtClean="0"/>
              <a:t>بتابلوکر</a:t>
            </a:r>
          </a:p>
          <a:p>
            <a:pPr algn="r" rtl="1"/>
            <a:r>
              <a:rPr lang="fa-IR" dirty="0" smtClean="0"/>
              <a:t>آنتاگونیست آلدسترون</a:t>
            </a:r>
          </a:p>
          <a:p>
            <a:pPr algn="r" rtl="1"/>
            <a:r>
              <a:rPr lang="fa-IR" dirty="0" smtClean="0"/>
              <a:t>آنتی کواگولانتها</a:t>
            </a:r>
          </a:p>
          <a:p>
            <a:pPr algn="r" rtl="1"/>
            <a:r>
              <a:rPr lang="fa-IR" dirty="0" smtClean="0"/>
              <a:t>آنتی آریتمی</a:t>
            </a:r>
          </a:p>
          <a:p>
            <a:pPr algn="r" rtl="1"/>
            <a:r>
              <a:rPr lang="fa-IR" dirty="0" smtClean="0"/>
              <a:t>درمان با وسایل هماهنگ سازی مجدد قلب</a:t>
            </a:r>
          </a:p>
          <a:p>
            <a:pPr algn="r" rtl="1"/>
            <a:r>
              <a:rPr lang="fa-IR" dirty="0" smtClean="0"/>
              <a:t>دفیبریلاتورهای قلبی قابل کاشت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داروها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اکسیژن 100% با ماسک</a:t>
            </a:r>
          </a:p>
          <a:p>
            <a:pPr algn="r" rtl="1"/>
            <a:r>
              <a:rPr lang="fa-IR" dirty="0" smtClean="0"/>
              <a:t>کنترل راه هوایی و ونتیلاسیون کافی</a:t>
            </a:r>
          </a:p>
          <a:p>
            <a:pPr algn="r" rtl="1"/>
            <a:r>
              <a:rPr lang="fa-IR" dirty="0" smtClean="0"/>
              <a:t>اینتوباسیون در بیماران بیهوش، بیماران ناپایدار و بیماران با تقلای تنفسی</a:t>
            </a:r>
          </a:p>
          <a:p>
            <a:pPr algn="r" rtl="1"/>
            <a:r>
              <a:rPr lang="fa-IR" dirty="0" smtClean="0"/>
              <a:t>استفاده از </a:t>
            </a:r>
            <a:r>
              <a:rPr lang="en-US" dirty="0" smtClean="0"/>
              <a:t>CPAP</a:t>
            </a:r>
            <a:r>
              <a:rPr lang="fa-IR" dirty="0" smtClean="0"/>
              <a:t> یا </a:t>
            </a:r>
            <a:r>
              <a:rPr lang="en-US" dirty="0" err="1" smtClean="0"/>
              <a:t>BiPAP</a:t>
            </a:r>
            <a:endParaRPr lang="fa-IR" dirty="0" smtClean="0"/>
          </a:p>
          <a:p>
            <a:pPr algn="r" rt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درمان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r" rtl="1"/>
            <a:r>
              <a:rPr lang="fa-IR" dirty="0" smtClean="0"/>
              <a:t>فشارهای پرشدگی </a:t>
            </a:r>
            <a:r>
              <a:rPr lang="en-US" dirty="0" smtClean="0"/>
              <a:t>LV</a:t>
            </a:r>
            <a:endParaRPr lang="fa-IR" dirty="0" smtClean="0"/>
          </a:p>
          <a:p>
            <a:pPr algn="r" rtl="1"/>
            <a:r>
              <a:rPr lang="fa-IR" dirty="0" smtClean="0"/>
              <a:t>کاهش برون ده قلبی که با افزایش </a:t>
            </a:r>
            <a:r>
              <a:rPr lang="en-US" dirty="0" smtClean="0"/>
              <a:t>VSR</a:t>
            </a:r>
            <a:r>
              <a:rPr lang="fa-IR" dirty="0" smtClean="0"/>
              <a:t> همراه است.</a:t>
            </a:r>
          </a:p>
          <a:p>
            <a:pPr algn="r" rtl="1"/>
            <a:r>
              <a:rPr lang="fa-IR" dirty="0" smtClean="0"/>
              <a:t>الگوهای همودینامیک </a:t>
            </a:r>
            <a:r>
              <a:rPr lang="en-US" dirty="0" smtClean="0"/>
              <a:t>HF </a:t>
            </a:r>
            <a:r>
              <a:rPr lang="fa-IR" dirty="0" smtClean="0"/>
              <a:t> حاد</a:t>
            </a:r>
          </a:p>
          <a:p>
            <a:pPr algn="r" rtl="1"/>
            <a:r>
              <a:rPr lang="fa-IR" dirty="0" smtClean="0"/>
              <a:t>1) فشار پرشدگی طبیعی </a:t>
            </a:r>
            <a:r>
              <a:rPr lang="en-US" dirty="0" smtClean="0"/>
              <a:t>LV</a:t>
            </a:r>
            <a:r>
              <a:rPr lang="fa-IR" dirty="0" smtClean="0"/>
              <a:t> و پرفوزیون </a:t>
            </a:r>
            <a:r>
              <a:rPr lang="fa-IR" dirty="0" smtClean="0"/>
              <a:t>طبیعی (گرم و خشک)</a:t>
            </a:r>
            <a:endParaRPr lang="fa-IR" dirty="0" smtClean="0"/>
          </a:p>
          <a:p>
            <a:pPr algn="r" rtl="1"/>
            <a:r>
              <a:rPr lang="fa-IR" dirty="0" smtClean="0"/>
              <a:t>2) افزایش فشار پرشدگی </a:t>
            </a:r>
            <a:r>
              <a:rPr lang="en-US" dirty="0" smtClean="0"/>
              <a:t>LV</a:t>
            </a:r>
            <a:r>
              <a:rPr lang="fa-IR" dirty="0" smtClean="0"/>
              <a:t> و پرفوزیون </a:t>
            </a:r>
            <a:r>
              <a:rPr lang="fa-IR" dirty="0" smtClean="0"/>
              <a:t>طبیعی (گرم و مرطوب)</a:t>
            </a:r>
            <a:endParaRPr lang="fa-IR" dirty="0" smtClean="0"/>
          </a:p>
          <a:p>
            <a:pPr algn="r" rtl="1"/>
            <a:r>
              <a:rPr lang="fa-IR" dirty="0" smtClean="0"/>
              <a:t>3) افزایش فشار پرشدگی </a:t>
            </a:r>
            <a:r>
              <a:rPr lang="en-US" dirty="0" smtClean="0"/>
              <a:t>LV</a:t>
            </a:r>
            <a:r>
              <a:rPr lang="fa-IR" dirty="0" smtClean="0"/>
              <a:t> و کاهش </a:t>
            </a:r>
            <a:r>
              <a:rPr lang="fa-IR" dirty="0" smtClean="0"/>
              <a:t>پرفوزیون (سرد و مرطوب)</a:t>
            </a:r>
            <a:endParaRPr lang="fa-IR" dirty="0" smtClean="0"/>
          </a:p>
          <a:p>
            <a:pPr algn="r" rtl="1"/>
            <a:r>
              <a:rPr lang="fa-IR" dirty="0" smtClean="0"/>
              <a:t>4) فشار پرشدگی طبیعی یا پایین </a:t>
            </a:r>
            <a:r>
              <a:rPr lang="en-US" dirty="0" smtClean="0"/>
              <a:t>LV</a:t>
            </a:r>
            <a:r>
              <a:rPr lang="fa-IR" dirty="0" smtClean="0"/>
              <a:t> و کاهش پرفوزیون </a:t>
            </a:r>
            <a:r>
              <a:rPr lang="fa-IR" dirty="0" smtClean="0"/>
              <a:t>بافتی ( سرد و خشک)</a:t>
            </a:r>
            <a:endParaRPr lang="fa-IR" dirty="0" smtClean="0"/>
          </a:p>
          <a:p>
            <a:pPr algn="r" rtl="1"/>
            <a:r>
              <a:rPr lang="fa-IR" dirty="0" smtClean="0"/>
              <a:t>افزایش فشار پرشدگی موجب علایم احتباس مایع شده و بعنوان خیس خوانده می شود.</a:t>
            </a:r>
          </a:p>
          <a:p>
            <a:pPr algn="r" rtl="1"/>
            <a:r>
              <a:rPr lang="fa-IR" dirty="0" smtClean="0"/>
              <a:t>کاهش برونده قلبی و انتهاهای سرد بعنوان سرد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مولفه های همودینامیک </a:t>
            </a:r>
            <a:r>
              <a:rPr lang="en-US" dirty="0" smtClean="0"/>
              <a:t>HF</a:t>
            </a:r>
            <a:r>
              <a:rPr lang="fa-IR" dirty="0" smtClean="0"/>
              <a:t> حاد</a:t>
            </a:r>
            <a:endParaRPr lang="en-US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اهداف درمانی عبارتنداز: 1) پایدار کردن اختلالات همودینامیکی 2) تعیین و درمان عوامل برگشت پذیر باعث عدم جبران 3) تعیین مجدد یک رژیم درمانی سرپایی موثر که از پیشرفت و عود بیماری جلوگیری می کند</a:t>
            </a:r>
            <a:r>
              <a:rPr lang="fa-IR" dirty="0" smtClean="0"/>
              <a:t>.</a:t>
            </a:r>
          </a:p>
          <a:p>
            <a:pPr algn="r" rtl="1"/>
            <a:r>
              <a:rPr lang="fa-IR" dirty="0" smtClean="0"/>
              <a:t>شناسایی عوامل ایجاد کننده مانند عفونتها، آنمی، آریتمی ها، عدم رعایت رژیم غذایی، ایسکمی، انفارکتوس میوکارد، استرس های محیطی و هیجانی، مصرف الکل، حاملگی، تشدید هیپرتانسیون، مصرف برخی داروها، نارسایی حاد دریچه ای، قطع درمان </a:t>
            </a:r>
            <a:r>
              <a:rPr lang="en-US" dirty="0" smtClean="0"/>
              <a:t>HF</a:t>
            </a:r>
            <a:r>
              <a:rPr lang="fa-IR" dirty="0" smtClean="0"/>
              <a:t>  و رفع آنها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درمان </a:t>
            </a:r>
            <a:r>
              <a:rPr lang="en-US" dirty="0" smtClean="0"/>
              <a:t>HF</a:t>
            </a:r>
            <a:r>
              <a:rPr lang="fa-IR" dirty="0" smtClean="0"/>
              <a:t> حاد</a:t>
            </a:r>
            <a:endParaRPr lang="en-US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r" rtl="1"/>
            <a:r>
              <a:rPr lang="fa-IR" dirty="0" smtClean="0"/>
              <a:t>وازودیلاتورها: </a:t>
            </a:r>
            <a:r>
              <a:rPr lang="en-US" dirty="0" smtClean="0"/>
              <a:t>TNG</a:t>
            </a:r>
            <a:r>
              <a:rPr lang="fa-IR" dirty="0" smtClean="0"/>
              <a:t>، نیتروپروساید و نیستریتید</a:t>
            </a:r>
          </a:p>
          <a:p>
            <a:pPr algn="r" rtl="1"/>
            <a:r>
              <a:rPr lang="fa-IR" dirty="0" smtClean="0"/>
              <a:t>داروهای اینوتروپیک: دبوتامین ، میلرینون</a:t>
            </a:r>
          </a:p>
          <a:p>
            <a:pPr algn="r" rtl="1"/>
            <a:r>
              <a:rPr lang="fa-IR" dirty="0" smtClean="0"/>
              <a:t>وازوکنسترکسیون: دوپامین</a:t>
            </a:r>
          </a:p>
          <a:p>
            <a:pPr algn="r" rtl="1"/>
            <a:r>
              <a:rPr lang="fa-IR" dirty="0" smtClean="0"/>
              <a:t>مداخلات مکانیکی و جراحی</a:t>
            </a:r>
          </a:p>
          <a:p>
            <a:pPr algn="r" rtl="1"/>
            <a:r>
              <a:rPr lang="fa-IR" dirty="0" smtClean="0"/>
              <a:t>برنامه ریزی برای </a:t>
            </a:r>
            <a:r>
              <a:rPr lang="fa-IR" dirty="0" smtClean="0"/>
              <a:t>ترخیص</a:t>
            </a:r>
            <a:endParaRPr lang="fa-IR" dirty="0" smtClean="0"/>
          </a:p>
          <a:p>
            <a:pPr algn="r" rtl="1"/>
            <a:r>
              <a:rPr lang="fa-IR" dirty="0" smtClean="0"/>
              <a:t>شایعترین علت برای بستری شدن مجدد عدم رعایت معیارهای ترخیص است.</a:t>
            </a:r>
          </a:p>
          <a:p>
            <a:pPr algn="r" rtl="1"/>
            <a:r>
              <a:rPr lang="fa-IR" dirty="0" smtClean="0"/>
              <a:t>معیارهای ترخیص:</a:t>
            </a:r>
          </a:p>
          <a:p>
            <a:pPr algn="r" rtl="1"/>
            <a:r>
              <a:rPr lang="fa-IR" smtClean="0"/>
              <a:t>24 ساعت وضعیت پایدار مایع؛ فشارخون و عملکرد کلیوی با رزیم خوراکی برنامه ریزی شده بریا مصرف در منزل، فقدان تنگی نفس و هیپوتانسیون علامت دار در زمان استراحت، حمام و قدم زدن در بخش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درمان دارویی </a:t>
            </a:r>
            <a:r>
              <a:rPr lang="en-US" dirty="0" smtClean="0"/>
              <a:t>HF</a:t>
            </a:r>
            <a:r>
              <a:rPr lang="fa-IR" dirty="0" smtClean="0"/>
              <a:t> حاد</a:t>
            </a:r>
            <a:endParaRPr lang="en-US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مراقبتهای استاندارد شامل مانیتورینگ قلبی، پالس اکسی متری، </a:t>
            </a:r>
            <a:r>
              <a:rPr lang="en-US" dirty="0" smtClean="0"/>
              <a:t>ECG</a:t>
            </a:r>
            <a:r>
              <a:rPr lang="fa-IR" dirty="0" smtClean="0"/>
              <a:t>، برقراری خط وریدی و کنترل علایم حیاتی</a:t>
            </a:r>
          </a:p>
          <a:p>
            <a:pPr algn="r" rtl="1"/>
            <a:r>
              <a:rPr lang="fa-IR" dirty="0" smtClean="0"/>
              <a:t>برقراری کتتر فولی  جهت اندازه گیری برونده ادراری</a:t>
            </a:r>
          </a:p>
          <a:p>
            <a:pPr algn="r" rtl="1"/>
            <a:r>
              <a:rPr lang="en-US" dirty="0" smtClean="0"/>
              <a:t>TNG</a:t>
            </a:r>
            <a:r>
              <a:rPr lang="fa-IR" dirty="0" smtClean="0"/>
              <a:t> </a:t>
            </a:r>
            <a:endParaRPr lang="fa-IR" dirty="0" smtClean="0"/>
          </a:p>
          <a:p>
            <a:pPr algn="r" rtl="1"/>
            <a:r>
              <a:rPr lang="fa-IR" dirty="0" smtClean="0"/>
              <a:t>آموزش بیمار و آماده سازی برای ترخیص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انواع کاردیومیوپاتی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اولیه: بیماری عضله قلب با علت ناشناخته</a:t>
            </a:r>
          </a:p>
          <a:p>
            <a:pPr algn="r" rtl="1"/>
            <a:r>
              <a:rPr lang="fa-IR" dirty="0" smtClean="0"/>
              <a:t>ثانویه: با علت شناخته شده یا همراه با بیماری درگیر کننده سایر دستگاههای بدن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انواع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اتساعی </a:t>
            </a:r>
            <a:r>
              <a:rPr lang="en-US" dirty="0" smtClean="0"/>
              <a:t>Dilated</a:t>
            </a:r>
            <a:endParaRPr lang="fa-IR" dirty="0" smtClean="0"/>
          </a:p>
          <a:p>
            <a:pPr algn="r" rtl="1"/>
            <a:r>
              <a:rPr lang="fa-IR" dirty="0" smtClean="0"/>
              <a:t>هایپرتروفیک</a:t>
            </a:r>
          </a:p>
          <a:p>
            <a:pPr algn="r" rtl="1"/>
            <a:r>
              <a:rPr lang="fa-IR" dirty="0" smtClean="0"/>
              <a:t>تحدیدی</a:t>
            </a:r>
            <a:endParaRPr lang="en-US" dirty="0"/>
          </a:p>
        </p:txBody>
      </p:sp>
      <p:pic>
        <p:nvPicPr>
          <p:cNvPr id="3074" name="Picture 2" descr="I:\cardiomyopath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295400"/>
            <a:ext cx="4400550" cy="44005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کاردیومیوپاتی اتساعی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/>
              <a:t>موجب 1/3 موارد </a:t>
            </a:r>
            <a:r>
              <a:rPr lang="en-US" dirty="0" smtClean="0"/>
              <a:t>CHF</a:t>
            </a:r>
            <a:r>
              <a:rPr lang="fa-IR" dirty="0" smtClean="0"/>
              <a:t> می شود.</a:t>
            </a:r>
          </a:p>
          <a:p>
            <a:pPr algn="r" rtl="1"/>
            <a:r>
              <a:rPr lang="fa-IR" dirty="0" smtClean="0"/>
              <a:t>اختلال عملکرد سیستولی بطن چپ یا راست منجر به هایپرتروفی پیشرونده قلب </a:t>
            </a:r>
            <a:r>
              <a:rPr lang="en-US" dirty="0" smtClean="0"/>
              <a:t>(Remodeling)</a:t>
            </a:r>
            <a:r>
              <a:rPr lang="fa-IR" dirty="0" smtClean="0"/>
              <a:t> می شود.</a:t>
            </a:r>
          </a:p>
          <a:p>
            <a:pPr algn="r" rtl="1"/>
            <a:r>
              <a:rPr lang="fa-IR" dirty="0" smtClean="0"/>
              <a:t>نتیجه نهایی آسیب میوکارد ناشی از عوامل مختلف سمی، متابولیک یا عفونی می باشد.</a:t>
            </a:r>
          </a:p>
          <a:p>
            <a:pPr algn="r" rtl="1"/>
            <a:r>
              <a:rPr lang="fa-IR" dirty="0" smtClean="0"/>
              <a:t>ممکن است عارضه دیررس میوکاردیت حاد ویروسی باشد.</a:t>
            </a:r>
          </a:p>
          <a:p>
            <a:pPr algn="r" rtl="1"/>
            <a:r>
              <a:rPr lang="fa-IR" dirty="0" smtClean="0"/>
              <a:t>در مردان میانسال و در دهه سوم و چهارم زندگی شایعتر است.</a:t>
            </a:r>
          </a:p>
          <a:p>
            <a:pPr algn="r" rtl="1"/>
            <a:r>
              <a:rPr lang="fa-IR" dirty="0" smtClean="0"/>
              <a:t>در اثر سوئ مصرف الکل، حاملگی، بیماری تبروئید، مصرف کوکائین و تاکیکاردی کنترل نشده مزمن نوع برگشت پذیر </a:t>
            </a:r>
            <a:r>
              <a:rPr lang="en-US" dirty="0" smtClean="0"/>
              <a:t>DCMP</a:t>
            </a:r>
            <a:r>
              <a:rPr lang="fa-IR" dirty="0" smtClean="0"/>
              <a:t> ایجاد می شود.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علایم نارسایی چپ و راست قلب</a:t>
            </a:r>
          </a:p>
          <a:p>
            <a:pPr algn="r" rtl="1"/>
            <a:r>
              <a:rPr lang="fa-IR" dirty="0" smtClean="0"/>
              <a:t>ماهها یا سالها قبل از بروز علایم بالینی اتساع بطن چپ دیده می شود.</a:t>
            </a:r>
          </a:p>
          <a:p>
            <a:pPr algn="r" rtl="1"/>
            <a:r>
              <a:rPr lang="fa-IR" dirty="0" smtClean="0"/>
              <a:t>درد مبهم قفسه سینه</a:t>
            </a:r>
          </a:p>
          <a:p>
            <a:pPr algn="r" rtl="1"/>
            <a:r>
              <a:rPr lang="fa-IR" dirty="0" smtClean="0"/>
              <a:t>سنکوب بدلیل آریتمی ها و آمبولی سیستمیک</a:t>
            </a:r>
          </a:p>
          <a:p>
            <a:pPr algn="r" rtl="1"/>
            <a:r>
              <a:rPr lang="fa-IR" dirty="0" smtClean="0"/>
              <a:t>کاهش فشار نبض</a:t>
            </a:r>
          </a:p>
          <a:p>
            <a:pPr algn="r" rtl="1"/>
            <a:r>
              <a:rPr lang="fa-IR" dirty="0" smtClean="0"/>
              <a:t>افزایش فشار ورید ژوگولار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تظاهرات بالینی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بزرگی بطن چپ</a:t>
            </a:r>
          </a:p>
          <a:p>
            <a:pPr algn="r" rtl="1"/>
            <a:r>
              <a:rPr lang="fa-IR" dirty="0" smtClean="0"/>
              <a:t>هایپرتانسیون پولمونر و ادم بینابینی</a:t>
            </a:r>
          </a:p>
          <a:p>
            <a:pPr algn="r" rtl="1"/>
            <a:r>
              <a:rPr lang="fa-IR" dirty="0" smtClean="0"/>
              <a:t>تاکیکاردی سینوسی یا </a:t>
            </a:r>
            <a:r>
              <a:rPr lang="en-US" dirty="0" smtClean="0"/>
              <a:t>AF</a:t>
            </a:r>
            <a:r>
              <a:rPr lang="fa-IR" dirty="0" smtClean="0"/>
              <a:t>، آریتمی های بطنی، ناهنجاری های دهلیز چپ، ولتاژ کم، تغییرات غیر اختصاصی </a:t>
            </a:r>
            <a:r>
              <a:rPr lang="en-US" dirty="0" smtClean="0"/>
              <a:t>ST, T</a:t>
            </a:r>
            <a:r>
              <a:rPr lang="fa-IR" dirty="0" smtClean="0"/>
              <a:t> ، اختلالات هدایت داخل بطنی و یا </a:t>
            </a:r>
            <a:r>
              <a:rPr lang="en-US" dirty="0" smtClean="0"/>
              <a:t>AV</a:t>
            </a:r>
            <a:r>
              <a:rPr lang="fa-IR" dirty="0" smtClean="0"/>
              <a:t>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یافته های آزمایشگاهی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این نوع کاردیومیوپاتی با هایپرتروفی بطن چپ (معمولا بدون اتساع) مشخص می شود.</a:t>
            </a:r>
          </a:p>
          <a:p>
            <a:pPr algn="r" rtl="1"/>
            <a:r>
              <a:rPr lang="fa-IR" dirty="0" smtClean="0"/>
              <a:t>میزان شیوع آن 1 در 500 نفر است.</a:t>
            </a:r>
          </a:p>
          <a:p>
            <a:pPr algn="r" rtl="1"/>
            <a:r>
              <a:rPr lang="fa-IR" dirty="0" smtClean="0"/>
              <a:t>دو نوع کلی دارد:</a:t>
            </a:r>
          </a:p>
          <a:p>
            <a:pPr algn="r" rtl="1"/>
            <a:r>
              <a:rPr lang="fa-IR" dirty="0" smtClean="0"/>
              <a:t>هایپرتروفی ناهمگن بطن چپ و اغلب با هایپرتروفی سپتوم</a:t>
            </a:r>
          </a:p>
          <a:p>
            <a:pPr algn="r" rtl="1"/>
            <a:r>
              <a:rPr lang="fa-IR" dirty="0" smtClean="0"/>
              <a:t>اختلاف فشار در مجرای خروجی بطن چپ به علت تنگی ناحیه زیر آئورت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کاردیومیوپاتی هایپرتروفیک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بسیاری از بیماران فاقد علامتند یا دارای علایم خفیف هستند.</a:t>
            </a:r>
          </a:p>
          <a:p>
            <a:pPr algn="r" rtl="1"/>
            <a:r>
              <a:rPr lang="fa-IR" dirty="0" smtClean="0"/>
              <a:t>ممکن است اولین تظاهر بیماری مرگ ناگهانی باشد که بطور شایعی در کودکان و جوانان و اغلب در حین یا بعد از فعالیت فیزیکی رخ می دهد.</a:t>
            </a:r>
          </a:p>
          <a:p>
            <a:pPr algn="r" rtl="1"/>
            <a:r>
              <a:rPr lang="fa-IR" dirty="0" smtClean="0"/>
              <a:t>شایعترین علت مرگ قلبی ناگهانی در ورزشکاران جوان </a:t>
            </a:r>
            <a:r>
              <a:rPr lang="en-US" dirty="0" smtClean="0"/>
              <a:t>HCMP</a:t>
            </a:r>
            <a:r>
              <a:rPr lang="fa-IR" dirty="0" smtClean="0"/>
              <a:t> است.</a:t>
            </a:r>
          </a:p>
          <a:p>
            <a:pPr algn="r" rtl="1"/>
            <a:r>
              <a:rPr lang="fa-IR" dirty="0" smtClean="0"/>
              <a:t>شایعترین شکایت، تنگی نفس است. علایم دیگر شامل آنژین صدری، خستگی، سنکوب می باشد.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تظاهرات بالینی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وجه مشخصه کاردیومیوپاتی تحدیدی عملکرد غیرطبیعی دیاستولی است. جدارهای بطن سفت بوده و مانع پر شدن آن می گردند. در مراحل پیشرفته اختلال سیستولی نیز پیش می آید.</a:t>
            </a:r>
          </a:p>
          <a:p>
            <a:pPr algn="r" rtl="1"/>
            <a:r>
              <a:rPr lang="fa-IR" dirty="0" smtClean="0"/>
              <a:t>فیبروز، هایپرتروفی یا ارتشاح میوکارد ثانوی به عوامل مختلف معمولا عامل بروز هستند.</a:t>
            </a:r>
          </a:p>
          <a:p>
            <a:pPr algn="r" rtl="1"/>
            <a:r>
              <a:rPr lang="fa-IR" dirty="0" smtClean="0"/>
              <a:t>علت شایع گرفتاری میوکارد توسط آمیلوئیدوز است.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کاردیومیوپاتی تحدیدی</a:t>
            </a:r>
            <a:r>
              <a:rPr lang="en-US" dirty="0" smtClean="0"/>
              <a:t>RCMP</a:t>
            </a:r>
            <a:r>
              <a:rPr lang="fa-IR" dirty="0" smtClean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محدودیت برون ده قلبی و افزایش فشار پرشدگی بطن</a:t>
            </a:r>
          </a:p>
          <a:p>
            <a:pPr algn="r" rtl="1"/>
            <a:r>
              <a:rPr lang="fa-IR" dirty="0" smtClean="0"/>
              <a:t>عدم تحمل فعالیت و تنگی نفس بارزترین علایم هستند.</a:t>
            </a:r>
          </a:p>
          <a:p>
            <a:pPr algn="r" rtl="1"/>
            <a:r>
              <a:rPr lang="fa-IR" dirty="0" smtClean="0"/>
              <a:t>افزایش فشار وریدی موجب ادم، آسیت و بزرگی کبد، افزایش فشار ورید ژوگولار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تظاهرات بالینی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آنتی کواگولانت</a:t>
            </a:r>
          </a:p>
          <a:p>
            <a:pPr algn="r" rtl="1"/>
            <a:r>
              <a:rPr lang="fa-IR" dirty="0" smtClean="0"/>
              <a:t> درمان کلاسیک نارسایی قلبی </a:t>
            </a:r>
          </a:p>
          <a:p>
            <a:pPr algn="r" rtl="1"/>
            <a:r>
              <a:rPr lang="fa-IR" dirty="0" smtClean="0"/>
              <a:t>اجتناب از مصرف کلسیم بلوکرها و و ضدالتهاب غیر استروئیدی</a:t>
            </a:r>
          </a:p>
          <a:p>
            <a:pPr algn="r" rtl="1"/>
            <a:r>
              <a:rPr lang="fa-IR" dirty="0" smtClean="0"/>
              <a:t>اجتناب از الکل</a:t>
            </a:r>
          </a:p>
          <a:p>
            <a:pPr algn="r" rtl="1"/>
            <a:r>
              <a:rPr lang="fa-IR" dirty="0" smtClean="0"/>
              <a:t>اجتناب از ورزشهای رقابتی و شدید، اجتناب از دهیدراتاسیون، بتابلوکرها در </a:t>
            </a:r>
            <a:r>
              <a:rPr lang="en-US" dirty="0" smtClean="0"/>
              <a:t>HCMP</a:t>
            </a:r>
            <a:endParaRPr lang="fa-IR" dirty="0" smtClean="0"/>
          </a:p>
          <a:p>
            <a:pPr algn="r" rtl="1"/>
            <a:r>
              <a:rPr lang="fa-IR" dirty="0" smtClean="0"/>
              <a:t>درمان </a:t>
            </a:r>
            <a:r>
              <a:rPr lang="en-US" dirty="0" smtClean="0"/>
              <a:t>RCMP</a:t>
            </a:r>
            <a:r>
              <a:rPr lang="fa-IR" dirty="0" smtClean="0"/>
              <a:t> معمولا امیدوار کننده نیست.</a:t>
            </a:r>
          </a:p>
          <a:p>
            <a:pPr algn="r" rt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درمان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:\9140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0" y="1947863"/>
            <a:ext cx="4114800" cy="2962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اغلب با شروع ناگهانی یا تشدید تنگی نفس در حالت استراحت، تاکی پنه، تاکیکاردی و هایپوکسمی شدید تظاهر می یابد.</a:t>
            </a:r>
          </a:p>
          <a:p>
            <a:pPr algn="r" rtl="1"/>
            <a:r>
              <a:rPr lang="fa-IR" dirty="0" smtClean="0"/>
              <a:t>اغلب تشخیص علل ادم ریه حاد کاردیوژنیک یا غیرکاردیوژنیک مشکل است.</a:t>
            </a:r>
          </a:p>
          <a:p>
            <a:pPr algn="r" rtl="1"/>
            <a:r>
              <a:rPr lang="en-US" dirty="0" smtClean="0"/>
              <a:t>ECG</a:t>
            </a:r>
            <a:r>
              <a:rPr lang="fa-IR" dirty="0" smtClean="0"/>
              <a:t>، اکوکاردیوگرافی، کاتتر سوان گنز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ادم ریه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درمان بستگی به علت دارد. با توجه به ماهیت حاد و تهدید کننده حیات این وضعیت، باید اقداماتی جهت حمایت از گردش خون، تبادلات گازی و مکانیک ریه ها انجام داد. بعلاوه شرایطی مثل عفونت، اسیدمی و نارسایی کلیوی باید اصلاح شوند.</a:t>
            </a:r>
          </a:p>
          <a:p>
            <a:pPr algn="r" rtl="1"/>
            <a:r>
              <a:rPr lang="fa-IR" dirty="0" smtClean="0"/>
              <a:t>حمایت از اکسیژناسیون و تهویه: ادم کاردیوژنیک علت قابل تشخیص داشته و بسرعت قابل درمان است. در حالی که ادم غیرکاردیوژنیک اغلب با سرعت کمتری بهبود می یابد و اغلب بیماران نیاز به تهویه مکانیکی دارند.</a:t>
            </a:r>
          </a:p>
          <a:p>
            <a:pPr algn="r" rtl="1"/>
            <a:r>
              <a:rPr lang="fa-IR" dirty="0" smtClean="0"/>
              <a:t>تهویه با فشار مثبت</a:t>
            </a:r>
          </a:p>
          <a:p>
            <a:pPr algn="r" rt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درمان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کاهش پیش بار و پس بار</a:t>
            </a:r>
          </a:p>
          <a:p>
            <a:pPr algn="r" rtl="1"/>
            <a:r>
              <a:rPr lang="fa-IR" dirty="0" smtClean="0"/>
              <a:t>توزیع مجدد مایع از فضای داخل آلوئولی به فضای خارج آلوئولی</a:t>
            </a:r>
          </a:p>
          <a:p>
            <a:pPr algn="r" rtl="1"/>
            <a:r>
              <a:rPr lang="fa-IR" dirty="0" smtClean="0"/>
              <a:t>افزایش حجم ریه و پیشگیری از آتلکتازی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اثرات </a:t>
            </a:r>
            <a:r>
              <a:rPr lang="en-US" dirty="0" smtClean="0"/>
              <a:t>PEEP</a:t>
            </a:r>
            <a:r>
              <a:rPr lang="fa-IR" dirty="0" smtClean="0"/>
              <a:t> بر ادم ریه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دیورتیکها</a:t>
            </a:r>
          </a:p>
          <a:p>
            <a:pPr algn="r" rtl="1"/>
            <a:r>
              <a:rPr lang="fa-IR" dirty="0" smtClean="0"/>
              <a:t>نیتراتها</a:t>
            </a:r>
          </a:p>
          <a:p>
            <a:pPr algn="r" rtl="1"/>
            <a:r>
              <a:rPr lang="fa-IR" dirty="0" smtClean="0"/>
              <a:t>مورفین</a:t>
            </a:r>
          </a:p>
          <a:p>
            <a:pPr algn="r" rtl="1"/>
            <a:r>
              <a:rPr lang="en-US" dirty="0" smtClean="0"/>
              <a:t>ACEI</a:t>
            </a:r>
            <a:endParaRPr lang="fa-IR" dirty="0" smtClean="0"/>
          </a:p>
          <a:p>
            <a:pPr algn="r" rtl="1"/>
            <a:r>
              <a:rPr lang="fa-IR" dirty="0" smtClean="0"/>
              <a:t>نسریتید</a:t>
            </a:r>
          </a:p>
          <a:p>
            <a:pPr algn="r" rtl="1"/>
            <a:r>
              <a:rPr lang="fa-IR" dirty="0" smtClean="0"/>
              <a:t>پوزیشن نشسته با پاهای آویزان</a:t>
            </a:r>
          </a:p>
          <a:p>
            <a:pPr algn="r" rtl="1"/>
            <a:r>
              <a:rPr lang="fa-IR" dirty="0" smtClean="0"/>
              <a:t>دیژِیتال</a:t>
            </a:r>
          </a:p>
          <a:p>
            <a:pPr algn="r" rtl="1"/>
            <a:r>
              <a:rPr lang="fa-IR" dirty="0" smtClean="0"/>
              <a:t>بالون پمپ داخل آئورت</a:t>
            </a:r>
          </a:p>
          <a:p>
            <a:pPr algn="r" rtl="1"/>
            <a:r>
              <a:rPr lang="fa-IR" dirty="0" smtClean="0"/>
              <a:t>درمان تاکی آریتمی ها و همزمان سازی دهلیزی بطنی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درمانهای دارویی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اختلال تبادل گازی در رابطه با عملکرد پمپاز قلب</a:t>
            </a:r>
          </a:p>
          <a:p>
            <a:pPr algn="r" rtl="1"/>
            <a:r>
              <a:rPr lang="fa-IR" dirty="0" smtClean="0"/>
              <a:t>کاهش برونده قلب در رابطه با کاهش حجم ضربه ای در اثر اختلال عملکرد مکانیکی</a:t>
            </a:r>
          </a:p>
          <a:p>
            <a:pPr algn="r" rtl="1"/>
            <a:r>
              <a:rPr lang="fa-IR" dirty="0" smtClean="0"/>
              <a:t>عدم تحمل فعالیت در رابطه با عدم تعادل بین </a:t>
            </a:r>
            <a:r>
              <a:rPr lang="en-US" dirty="0" smtClean="0"/>
              <a:t>O2 Demand </a:t>
            </a:r>
            <a:r>
              <a:rPr lang="fa-IR" dirty="0" smtClean="0"/>
              <a:t> و </a:t>
            </a:r>
            <a:r>
              <a:rPr lang="en-US" dirty="0" smtClean="0"/>
              <a:t>O2 Supply</a:t>
            </a:r>
            <a:r>
              <a:rPr lang="fa-IR" dirty="0" smtClean="0"/>
              <a:t> ، خستگی و عدم تعادل الکترولیت ها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تشخیص های پرستاری</a:t>
            </a:r>
            <a:endParaRPr lang="en-US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نتایج مورد انتظار:</a:t>
            </a:r>
          </a:p>
          <a:p>
            <a:pPr algn="r" rtl="1"/>
            <a:r>
              <a:rPr lang="fa-IR" dirty="0" smtClean="0"/>
              <a:t>ریت، ریتم و عمق تنفسی نرمال</a:t>
            </a:r>
          </a:p>
          <a:p>
            <a:pPr algn="r" rtl="1"/>
            <a:r>
              <a:rPr lang="fa-IR" dirty="0" smtClean="0"/>
              <a:t>اشباع اکسیژن در محدوده نرمال</a:t>
            </a:r>
          </a:p>
          <a:p>
            <a:pPr algn="r" rtl="1"/>
            <a:r>
              <a:rPr lang="fa-IR" dirty="0" smtClean="0"/>
              <a:t>عدم وجود تنگی نفس در حالت استراحت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اختلال تبادل گازی</a:t>
            </a:r>
            <a:endParaRPr lang="en-US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مداخلات:</a:t>
            </a:r>
          </a:p>
          <a:p>
            <a:pPr algn="r" rtl="1"/>
            <a:r>
              <a:rPr lang="fa-IR" dirty="0" smtClean="0"/>
              <a:t>با هدف ارتقا تنفس خودبخودی با افزایش اکسیژن رسانی و نگهداری سطوح نرمال </a:t>
            </a:r>
            <a:r>
              <a:rPr lang="en-US" dirty="0" smtClean="0"/>
              <a:t>CO2</a:t>
            </a:r>
            <a:r>
              <a:rPr lang="fa-IR" dirty="0" smtClean="0"/>
              <a:t> در ریه ها</a:t>
            </a:r>
          </a:p>
          <a:p>
            <a:pPr algn="r" rtl="1"/>
            <a:r>
              <a:rPr lang="fa-IR" dirty="0" smtClean="0"/>
              <a:t>صداهای تنفسی را گوش کرده و تعداد، ریتم و ویزگی های تنفسرا هر 4-1 ساعت مانیتور و چارت کنید.</a:t>
            </a:r>
          </a:p>
          <a:p>
            <a:pPr algn="r" rtl="1"/>
            <a:r>
              <a:rPr lang="fa-IR" dirty="0" smtClean="0"/>
              <a:t>جهت حفظ </a:t>
            </a:r>
            <a:r>
              <a:rPr lang="en-US" dirty="0" smtClean="0"/>
              <a:t>O2 Sat</a:t>
            </a:r>
            <a:r>
              <a:rPr lang="fa-IR" dirty="0" smtClean="0"/>
              <a:t> در حد 92% و بالاتر از اکسیژن مکمل استفاده نمایید.</a:t>
            </a:r>
          </a:p>
          <a:p>
            <a:pPr algn="r" rtl="1"/>
            <a:r>
              <a:rPr lang="fa-IR" dirty="0" smtClean="0"/>
              <a:t>بیمار را در وضعیت راحت برای انجام تنفس قرار دهید.</a:t>
            </a:r>
          </a:p>
          <a:p>
            <a:pPr algn="r" rtl="1"/>
            <a:r>
              <a:rPr lang="fa-IR" dirty="0" smtClean="0"/>
              <a:t>بیمار را وادار به انجام سرفه و نفس های عمیق هر 2 ساعت نمایید.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اختلال تبادل گازی</a:t>
            </a:r>
            <a:endParaRPr lang="en-US"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نتایج مورد نظر:</a:t>
            </a:r>
          </a:p>
          <a:p>
            <a:pPr algn="r" rtl="1"/>
            <a:r>
              <a:rPr lang="fa-IR" dirty="0" smtClean="0"/>
              <a:t>برون ده قلب در حد مطلوبی حفظ شود که با علایم زیر مشخص می شود</a:t>
            </a:r>
          </a:p>
          <a:p>
            <a:pPr algn="r" rtl="1"/>
            <a:r>
              <a:rPr lang="en-US" dirty="0" smtClean="0"/>
              <a:t>HR</a:t>
            </a:r>
            <a:r>
              <a:rPr lang="fa-IR" dirty="0" smtClean="0"/>
              <a:t> در محدوده مورد انتظار</a:t>
            </a:r>
          </a:p>
          <a:p>
            <a:pPr algn="r" rtl="1"/>
            <a:r>
              <a:rPr lang="fa-IR" dirty="0" smtClean="0"/>
              <a:t>بدون آریتمی</a:t>
            </a:r>
          </a:p>
          <a:p>
            <a:pPr algn="r" rtl="1"/>
            <a:r>
              <a:rPr lang="fa-IR" dirty="0" smtClean="0"/>
              <a:t>بدون صداهای قلبی غیرطبیعی</a:t>
            </a:r>
          </a:p>
          <a:p>
            <a:pPr algn="r" rtl="1"/>
            <a:r>
              <a:rPr lang="fa-IR" dirty="0" smtClean="0"/>
              <a:t>نبض های محیطی قوی</a:t>
            </a:r>
          </a:p>
          <a:p>
            <a:pPr algn="r" rtl="1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کاهش برون ده قلب</a:t>
            </a:r>
            <a:endParaRPr lang="en-US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مداخلات:</a:t>
            </a:r>
          </a:p>
          <a:p>
            <a:pPr algn="r" rtl="1"/>
            <a:r>
              <a:rPr lang="fa-IR" dirty="0" smtClean="0"/>
              <a:t>هدف از مراقبت مطلوب کردن پیش بار، پس بار و قدرت انقباضی قلب است.</a:t>
            </a:r>
          </a:p>
          <a:p>
            <a:pPr algn="r" rtl="1"/>
            <a:r>
              <a:rPr lang="fa-IR" dirty="0" smtClean="0"/>
              <a:t>مطلوب کردن حجم ضربه ای و </a:t>
            </a:r>
            <a:r>
              <a:rPr lang="en-US" dirty="0" smtClean="0"/>
              <a:t>HR</a:t>
            </a:r>
          </a:p>
          <a:p>
            <a:pPr algn="r" rtl="1">
              <a:buFontTx/>
              <a:buChar char="-"/>
            </a:pPr>
            <a:r>
              <a:rPr lang="fa-IR" dirty="0" smtClean="0"/>
              <a:t>کاهش پس بار</a:t>
            </a:r>
          </a:p>
          <a:p>
            <a:pPr algn="r" rtl="1">
              <a:buFontTx/>
              <a:buChar char="-"/>
            </a:pPr>
            <a:r>
              <a:rPr lang="fa-IR" dirty="0" smtClean="0"/>
              <a:t>کاهش پیش بار</a:t>
            </a:r>
          </a:p>
          <a:p>
            <a:pPr algn="r" rtl="1">
              <a:buNone/>
            </a:pPr>
            <a:r>
              <a:rPr lang="fa-IR" dirty="0" smtClean="0"/>
              <a:t>بهبود قدرت انقباضی قلب</a:t>
            </a:r>
            <a:br>
              <a:rPr lang="fa-IR" dirty="0" smtClean="0"/>
            </a:b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کاهش برونده قلب</a:t>
            </a:r>
            <a:endParaRPr lang="en-US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نتایج مورد انتظار:</a:t>
            </a:r>
          </a:p>
          <a:p>
            <a:pPr algn="r" rtl="1"/>
            <a:r>
              <a:rPr lang="fa-IR" dirty="0" smtClean="0"/>
              <a:t>بیمار مبتلا به </a:t>
            </a:r>
            <a:r>
              <a:rPr lang="en-US" dirty="0" smtClean="0"/>
              <a:t>HF </a:t>
            </a:r>
            <a:r>
              <a:rPr lang="fa-IR" dirty="0" smtClean="0"/>
              <a:t> باید بتواند:</a:t>
            </a:r>
          </a:p>
          <a:p>
            <a:pPr algn="r" rtl="1"/>
            <a:r>
              <a:rPr lang="en-US" dirty="0" smtClean="0"/>
              <a:t>ADLs</a:t>
            </a:r>
            <a:r>
              <a:rPr lang="fa-IR" dirty="0" smtClean="0"/>
              <a:t> را انجام دهد.</a:t>
            </a:r>
          </a:p>
          <a:p>
            <a:pPr algn="r" rtl="1"/>
            <a:r>
              <a:rPr lang="fa-IR" dirty="0" smtClean="0"/>
              <a:t>بتواند به آرامی و بدون خستگی  زیاد و تنگی نفس قدم بزند.</a:t>
            </a:r>
          </a:p>
          <a:p>
            <a:pPr algn="r" rtl="1"/>
            <a:r>
              <a:rPr lang="fa-IR" dirty="0" smtClean="0"/>
              <a:t>بعد از دوره استراحت انرزی کافی ذخیره کرده باشد.</a:t>
            </a:r>
          </a:p>
          <a:p>
            <a:pPr algn="r" rtl="1"/>
            <a:r>
              <a:rPr lang="fa-IR" dirty="0" smtClean="0"/>
              <a:t>کارهای معمول خود را از سر گیرد.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عدم تحمل فعالیت</a:t>
            </a:r>
            <a:endParaRPr lang="en-US" dirty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مداخلات:</a:t>
            </a:r>
          </a:p>
          <a:p>
            <a:pPr algn="r" rtl="1"/>
            <a:r>
              <a:rPr lang="fa-IR" dirty="0" smtClean="0"/>
              <a:t>با هدف حفظ انرژی، جلوگیری از خستگی و حداکثر کارآیی</a:t>
            </a:r>
          </a:p>
          <a:p>
            <a:pPr algn="r" rtl="1"/>
            <a:r>
              <a:rPr lang="fa-IR" dirty="0" smtClean="0"/>
              <a:t>تکنیک های حفظ انرژی</a:t>
            </a:r>
          </a:p>
          <a:p>
            <a:pPr algn="r" rtl="1"/>
            <a:r>
              <a:rPr lang="fa-IR" dirty="0" smtClean="0"/>
              <a:t>پاشخهای فیزیولوزیک به فعالیت را مانیتور و چارت کنید.</a:t>
            </a:r>
          </a:p>
          <a:p>
            <a:pPr algn="r" rtl="1"/>
            <a:r>
              <a:rPr lang="fa-IR" dirty="0" smtClean="0"/>
              <a:t>با افزایش فعالیت، </a:t>
            </a:r>
            <a:r>
              <a:rPr lang="en-US" dirty="0" smtClean="0"/>
              <a:t>Bp </a:t>
            </a:r>
            <a:r>
              <a:rPr lang="fa-IR" dirty="0" smtClean="0"/>
              <a:t>، </a:t>
            </a:r>
            <a:r>
              <a:rPr lang="en-US" dirty="0" smtClean="0"/>
              <a:t>HR</a:t>
            </a:r>
            <a:r>
              <a:rPr lang="fa-IR" dirty="0" smtClean="0"/>
              <a:t> و </a:t>
            </a:r>
            <a:r>
              <a:rPr lang="en-US" dirty="0" smtClean="0"/>
              <a:t>O2 sat</a:t>
            </a:r>
            <a:r>
              <a:rPr lang="fa-IR" dirty="0" smtClean="0"/>
              <a:t> را مانیتور کنید.</a:t>
            </a:r>
          </a:p>
          <a:p>
            <a:pPr algn="r" rtl="1"/>
            <a:r>
              <a:rPr lang="fa-IR" dirty="0" smtClean="0"/>
              <a:t>علایم عدم تحمل فعالیت را مانیتور و درمان کنید: تنگی نفس، خستگی و درد قفسه سینه</a:t>
            </a:r>
          </a:p>
          <a:p>
            <a:pPr algn="r" rtl="1"/>
            <a:r>
              <a:rPr lang="fa-IR" dirty="0" smtClean="0"/>
              <a:t>در صورت تحمل میزان فعالیت را بتدریج افزایش دهید.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عدم تحمل فعالیت</a:t>
            </a:r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550</TotalTime>
  <Words>2943</Words>
  <Application>Microsoft Office PowerPoint</Application>
  <PresentationFormat>On-screen Show (4:3)</PresentationFormat>
  <Paragraphs>298</Paragraphs>
  <Slides>53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4" baseType="lpstr">
      <vt:lpstr>Concourse</vt:lpstr>
      <vt:lpstr>نارسایی قلبی</vt:lpstr>
      <vt:lpstr>تعریف</vt:lpstr>
      <vt:lpstr>اپیدمیولوژی</vt:lpstr>
      <vt:lpstr>اتیولوژی</vt:lpstr>
      <vt:lpstr>اتیولوژی</vt:lpstr>
      <vt:lpstr>دلایل نارسایی بطن ها</vt:lpstr>
      <vt:lpstr>ملاحظات جهانی</vt:lpstr>
      <vt:lpstr>پیش آگهی</vt:lpstr>
      <vt:lpstr>پاتوژنز</vt:lpstr>
      <vt:lpstr>مکانیسم های پایه نارسایی قلب</vt:lpstr>
      <vt:lpstr>پاتوفیزیولوژی</vt:lpstr>
      <vt:lpstr>Slide 12</vt:lpstr>
      <vt:lpstr>Neurohormonal changes</vt:lpstr>
      <vt:lpstr>تظاهرات بالینی</vt:lpstr>
      <vt:lpstr>علایم</vt:lpstr>
      <vt:lpstr>نشانه های فیزیکی</vt:lpstr>
      <vt:lpstr>معیارهای فرامینگهام برای تشخیص HF </vt:lpstr>
      <vt:lpstr>انواع HF</vt:lpstr>
      <vt:lpstr>نارسایی سیستولیک و دیاستولیک</vt:lpstr>
      <vt:lpstr>تست های تشخیصی</vt:lpstr>
      <vt:lpstr>مراحل HF</vt:lpstr>
      <vt:lpstr>طبقه بندی انجمن قلب نیویورک</vt:lpstr>
      <vt:lpstr>تعیین استراتژی درمانی مناسب برای HF مزمن</vt:lpstr>
      <vt:lpstr>درمان HF با EF کمتر از 40%</vt:lpstr>
      <vt:lpstr>رژیم غذایی و فعالیت</vt:lpstr>
      <vt:lpstr>داروها</vt:lpstr>
      <vt:lpstr>درمان</vt:lpstr>
      <vt:lpstr>مولفه های همودینامیک HF حاد</vt:lpstr>
      <vt:lpstr>درمان HF حاد</vt:lpstr>
      <vt:lpstr>درمان دارویی HF حاد</vt:lpstr>
      <vt:lpstr>Slide 31</vt:lpstr>
      <vt:lpstr>انواع کاردیومیوپاتی</vt:lpstr>
      <vt:lpstr>انواع</vt:lpstr>
      <vt:lpstr>کاردیومیوپاتی اتساعی</vt:lpstr>
      <vt:lpstr>تظاهرات بالینی</vt:lpstr>
      <vt:lpstr>یافته های آزمایشگاهی</vt:lpstr>
      <vt:lpstr>کاردیومیوپاتی هایپرتروفیک</vt:lpstr>
      <vt:lpstr>تظاهرات بالینی</vt:lpstr>
      <vt:lpstr>کاردیومیوپاتی تحدیدیRCMP </vt:lpstr>
      <vt:lpstr>تظاهرات بالینی</vt:lpstr>
      <vt:lpstr>درمان</vt:lpstr>
      <vt:lpstr>Slide 42</vt:lpstr>
      <vt:lpstr>ادم ریه</vt:lpstr>
      <vt:lpstr>درمان</vt:lpstr>
      <vt:lpstr>اثرات PEEP بر ادم ریه</vt:lpstr>
      <vt:lpstr>درمانهای دارویی</vt:lpstr>
      <vt:lpstr>تشخیص های پرستاری</vt:lpstr>
      <vt:lpstr>اختلال تبادل گازی</vt:lpstr>
      <vt:lpstr>اختلال تبادل گازی</vt:lpstr>
      <vt:lpstr>کاهش برون ده قلب</vt:lpstr>
      <vt:lpstr>کاهش برونده قلب</vt:lpstr>
      <vt:lpstr>عدم تحمل فعالیت</vt:lpstr>
      <vt:lpstr>عدم تحمل فعالیت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نارسایی قلبی</dc:title>
  <dc:creator>mahroo</dc:creator>
  <cp:lastModifiedBy>mahroo</cp:lastModifiedBy>
  <cp:revision>113</cp:revision>
  <dcterms:created xsi:type="dcterms:W3CDTF">2010-07-20T11:18:05Z</dcterms:created>
  <dcterms:modified xsi:type="dcterms:W3CDTF">2010-07-21T05:10:35Z</dcterms:modified>
</cp:coreProperties>
</file>