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96" r:id="rId1"/>
  </p:sldMasterIdLst>
  <p:sldIdLst>
    <p:sldId id="256" r:id="rId2"/>
    <p:sldId id="262" r:id="rId3"/>
    <p:sldId id="263" r:id="rId4"/>
    <p:sldId id="264" r:id="rId5"/>
    <p:sldId id="265" r:id="rId6"/>
    <p:sldId id="266" r:id="rId7"/>
    <p:sldId id="267" r:id="rId8"/>
    <p:sldId id="268" r:id="rId9"/>
    <p:sldId id="269" r:id="rId10"/>
    <p:sldId id="270" r:id="rId11"/>
    <p:sldId id="271" r:id="rId12"/>
  </p:sldIdLst>
  <p:sldSz cx="9504363" cy="6858000"/>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99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85" d="100"/>
          <a:sy n="85" d="100"/>
        </p:scale>
        <p:origin x="1458" y="108"/>
      </p:cViewPr>
      <p:guideLst>
        <p:guide orient="horz" pos="2160"/>
        <p:guide pos="299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95" name="Group 94"/>
          <p:cNvGrpSpPr/>
          <p:nvPr/>
        </p:nvGrpSpPr>
        <p:grpSpPr>
          <a:xfrm>
            <a:off x="0" y="-30477"/>
            <a:ext cx="9425160" cy="6889273"/>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fld id="{2470D580-9EC5-49EB-A41D-4CA7199C3B62}" type="datetimeFigureOut">
              <a:rPr lang="fa-IR" smtClean="0"/>
              <a:t>12/03/1448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520E9BE-4A09-4A8A-AEA3-CECC707FC499}" type="slidenum">
              <a:rPr lang="fa-IR" smtClean="0"/>
              <a:t>‹#›</a:t>
            </a:fld>
            <a:endParaRPr lang="fa-IR"/>
          </a:p>
        </p:txBody>
      </p:sp>
      <p:sp>
        <p:nvSpPr>
          <p:cNvPr id="113" name="Rectangle 112"/>
          <p:cNvSpPr/>
          <p:nvPr/>
        </p:nvSpPr>
        <p:spPr>
          <a:xfrm>
            <a:off x="0" y="1905000"/>
            <a:ext cx="5148197"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grpSp>
        <p:nvGrpSpPr>
          <p:cNvPr id="94" name="Group 93"/>
          <p:cNvGrpSpPr/>
          <p:nvPr/>
        </p:nvGrpSpPr>
        <p:grpSpPr>
          <a:xfrm>
            <a:off x="0" y="2057400"/>
            <a:ext cx="4990616" cy="2820988"/>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37609" y="2130426"/>
            <a:ext cx="4593775" cy="1600327"/>
          </a:xfrm>
        </p:spPr>
        <p:txBody>
          <a:bodyPr anchor="b">
            <a:normAutofit/>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en-US"/>
              <a:t>Click to edit Master title style</a:t>
            </a:r>
            <a:endParaRPr lang="en-US" dirty="0"/>
          </a:p>
        </p:txBody>
      </p:sp>
      <p:sp>
        <p:nvSpPr>
          <p:cNvPr id="3" name="Subtitle 2"/>
          <p:cNvSpPr>
            <a:spLocks noGrp="1"/>
          </p:cNvSpPr>
          <p:nvPr>
            <p:ph type="subTitle" idx="1"/>
          </p:nvPr>
        </p:nvSpPr>
        <p:spPr>
          <a:xfrm>
            <a:off x="237609" y="3733800"/>
            <a:ext cx="4593775"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470D580-9EC5-49EB-A41D-4CA7199C3B62}" type="datetimeFigureOut">
              <a:rPr lang="fa-IR" smtClean="0"/>
              <a:t>12/03/1448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520E9BE-4A09-4A8A-AEA3-CECC707FC499}" type="slidenum">
              <a:rPr lang="fa-IR" smtClean="0"/>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grpSp>
        <p:nvGrpSpPr>
          <p:cNvPr id="7" name="Group 92"/>
          <p:cNvGrpSpPr/>
          <p:nvPr/>
        </p:nvGrpSpPr>
        <p:grpSpPr>
          <a:xfrm>
            <a:off x="2" y="-30478"/>
            <a:ext cx="9425159" cy="4846320"/>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4311168"/>
            <a:ext cx="9504363"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96" name="Straight Connector 95"/>
          <p:cNvCxnSpPr/>
          <p:nvPr/>
        </p:nvCxnSpPr>
        <p:spPr>
          <a:xfrm>
            <a:off x="0" y="4387368"/>
            <a:ext cx="9504363"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6138380"/>
            <a:ext cx="9504363"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75218" y="5621365"/>
            <a:ext cx="8633130" cy="414649"/>
          </a:xfrm>
        </p:spPr>
        <p:txBody>
          <a:bodyPr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5" name="Title 94"/>
          <p:cNvSpPr>
            <a:spLocks noGrp="1"/>
          </p:cNvSpPr>
          <p:nvPr>
            <p:ph type="title"/>
          </p:nvPr>
        </p:nvSpPr>
        <p:spPr>
          <a:xfrm>
            <a:off x="475218" y="4463568"/>
            <a:ext cx="8633130" cy="1143000"/>
          </a:xfrm>
        </p:spPr>
        <p:txBody>
          <a:bodyPr/>
          <a:lstStyle/>
          <a:p>
            <a:r>
              <a:rPr lang="en-US"/>
              <a:t>Click to edit Master title style</a:t>
            </a:r>
          </a:p>
        </p:txBody>
      </p:sp>
      <p:sp>
        <p:nvSpPr>
          <p:cNvPr id="2" name="Date Placeholder 1"/>
          <p:cNvSpPr>
            <a:spLocks noGrp="1"/>
          </p:cNvSpPr>
          <p:nvPr>
            <p:ph type="dt" sz="half" idx="10"/>
          </p:nvPr>
        </p:nvSpPr>
        <p:spPr/>
        <p:txBody>
          <a:bodyPr/>
          <a:lstStyle/>
          <a:p>
            <a:fld id="{2470D580-9EC5-49EB-A41D-4CA7199C3B62}" type="datetimeFigureOut">
              <a:rPr lang="fa-IR" smtClean="0"/>
              <a:t>12/03/1448</a:t>
            </a:fld>
            <a:endParaRPr lang="fa-IR"/>
          </a:p>
        </p:txBody>
      </p:sp>
      <p:sp>
        <p:nvSpPr>
          <p:cNvPr id="91" name="Footer Placeholder 90"/>
          <p:cNvSpPr>
            <a:spLocks noGrp="1"/>
          </p:cNvSpPr>
          <p:nvPr>
            <p:ph type="ftr" sz="quarter" idx="11"/>
          </p:nvPr>
        </p:nvSpPr>
        <p:spPr/>
        <p:txBody>
          <a:bodyPr/>
          <a:lstStyle/>
          <a:p>
            <a:endParaRPr lang="fa-IR"/>
          </a:p>
        </p:txBody>
      </p:sp>
      <p:sp>
        <p:nvSpPr>
          <p:cNvPr id="92" name="Slide Number Placeholder 91"/>
          <p:cNvSpPr>
            <a:spLocks noGrp="1"/>
          </p:cNvSpPr>
          <p:nvPr>
            <p:ph type="sldNum" sz="quarter" idx="12"/>
          </p:nvPr>
        </p:nvSpPr>
        <p:spPr/>
        <p:txBody>
          <a:bodyPr/>
          <a:lstStyle/>
          <a:p>
            <a:fld id="{B520E9BE-4A09-4A8A-AEA3-CECC707FC499}" type="slidenum">
              <a:rPr lang="fa-IR" smtClean="0"/>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5218" y="1600201"/>
            <a:ext cx="419776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831385" y="1600201"/>
            <a:ext cx="419776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470D580-9EC5-49EB-A41D-4CA7199C3B62}" type="datetimeFigureOut">
              <a:rPr lang="fa-IR" smtClean="0"/>
              <a:t>12/03/1448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B520E9BE-4A09-4A8A-AEA3-CECC707FC499}" type="slidenum">
              <a:rPr lang="fa-IR" smtClean="0"/>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75218" y="1535113"/>
            <a:ext cx="4199411"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75218" y="2174875"/>
            <a:ext cx="419941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828085" y="1535113"/>
            <a:ext cx="4201060"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828085" y="2174875"/>
            <a:ext cx="420106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470D580-9EC5-49EB-A41D-4CA7199C3B62}" type="datetimeFigureOut">
              <a:rPr lang="fa-IR" smtClean="0"/>
              <a:t>12/03/1448</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B520E9BE-4A09-4A8A-AEA3-CECC707FC499}" type="slidenum">
              <a:rPr lang="fa-IR" smtClean="0"/>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470D580-9EC5-49EB-A41D-4CA7199C3B62}" type="datetimeFigureOut">
              <a:rPr lang="fa-IR" smtClean="0"/>
              <a:t>12/03/1448</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B520E9BE-4A09-4A8A-AEA3-CECC707FC499}" type="slidenum">
              <a:rPr lang="fa-IR" smtClean="0"/>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70D580-9EC5-49EB-A41D-4CA7199C3B62}" type="datetimeFigureOut">
              <a:rPr lang="fa-IR" smtClean="0"/>
              <a:t>12/03/1448</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B520E9BE-4A09-4A8A-AEA3-CECC707FC499}"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326527" y="273051"/>
            <a:ext cx="570261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470D580-9EC5-49EB-A41D-4CA7199C3B62}" type="datetimeFigureOut">
              <a:rPr lang="fa-IR" smtClean="0"/>
              <a:t>12/03/1448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B520E9BE-4A09-4A8A-AEA3-CECC707FC499}" type="slidenum">
              <a:rPr lang="fa-IR" smtClean="0"/>
              <a:t>‹#›</a:t>
            </a:fld>
            <a:endParaRPr lang="fa-IR"/>
          </a:p>
        </p:txBody>
      </p:sp>
      <p:sp>
        <p:nvSpPr>
          <p:cNvPr id="37" name="Rectangle 36"/>
          <p:cNvSpPr/>
          <p:nvPr/>
        </p:nvSpPr>
        <p:spPr>
          <a:xfrm>
            <a:off x="0" y="1563624"/>
            <a:ext cx="287031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9" name="Straight Connector 38"/>
          <p:cNvCxnSpPr/>
          <p:nvPr/>
        </p:nvCxnSpPr>
        <p:spPr>
          <a:xfrm rot="5400000">
            <a:off x="1232077" y="3221324"/>
            <a:ext cx="3017520" cy="825"/>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1712976"/>
            <a:ext cx="2756265"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4733544"/>
            <a:ext cx="2756265"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8406" y="1901952"/>
            <a:ext cx="2471134" cy="1371600"/>
          </a:xfrm>
        </p:spPr>
        <p:txBody>
          <a:bodyPr anchor="b">
            <a:normAutofit/>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n-US"/>
              <a:t>Click to edit Master title style</a:t>
            </a:r>
            <a:endParaRPr lang="en-US" dirty="0"/>
          </a:p>
        </p:txBody>
      </p:sp>
      <p:sp>
        <p:nvSpPr>
          <p:cNvPr id="4" name="Text Placeholder 3"/>
          <p:cNvSpPr>
            <a:spLocks noGrp="1"/>
          </p:cNvSpPr>
          <p:nvPr>
            <p:ph type="body" sz="half" idx="2"/>
          </p:nvPr>
        </p:nvSpPr>
        <p:spPr>
          <a:xfrm>
            <a:off x="158406" y="3273552"/>
            <a:ext cx="2471134"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326527" y="381000"/>
            <a:ext cx="5781821"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5" name="Date Placeholder 4"/>
          <p:cNvSpPr>
            <a:spLocks noGrp="1"/>
          </p:cNvSpPr>
          <p:nvPr>
            <p:ph type="dt" sz="half" idx="10"/>
          </p:nvPr>
        </p:nvSpPr>
        <p:spPr/>
        <p:txBody>
          <a:bodyPr/>
          <a:lstStyle/>
          <a:p>
            <a:fld id="{2470D580-9EC5-49EB-A41D-4CA7199C3B62}" type="datetimeFigureOut">
              <a:rPr lang="fa-IR" smtClean="0"/>
              <a:t>12/03/1448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B520E9BE-4A09-4A8A-AEA3-CECC707FC499}" type="slidenum">
              <a:rPr lang="fa-IR" smtClean="0"/>
              <a:t>‹#›</a:t>
            </a:fld>
            <a:endParaRPr lang="fa-IR"/>
          </a:p>
        </p:txBody>
      </p:sp>
      <p:sp>
        <p:nvSpPr>
          <p:cNvPr id="33" name="Rectangle 32"/>
          <p:cNvSpPr/>
          <p:nvPr/>
        </p:nvSpPr>
        <p:spPr>
          <a:xfrm>
            <a:off x="0" y="1563624"/>
            <a:ext cx="287031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4" name="Straight Connector 33"/>
          <p:cNvCxnSpPr/>
          <p:nvPr/>
        </p:nvCxnSpPr>
        <p:spPr>
          <a:xfrm rot="5400000">
            <a:off x="1232077" y="3221324"/>
            <a:ext cx="3017520" cy="825"/>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1712976"/>
            <a:ext cx="2756265"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4733544"/>
            <a:ext cx="2756265"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61574" y="1905000"/>
            <a:ext cx="2471134" cy="1371600"/>
          </a:xfrm>
        </p:spPr>
        <p:txBody>
          <a:bodyPr anchor="b">
            <a:normAutofit/>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en-US"/>
              <a:t>Click to edit Master title style</a:t>
            </a:r>
            <a:endParaRPr lang="en-US" dirty="0"/>
          </a:p>
        </p:txBody>
      </p:sp>
      <p:sp>
        <p:nvSpPr>
          <p:cNvPr id="4" name="Text Placeholder 3"/>
          <p:cNvSpPr>
            <a:spLocks noGrp="1"/>
          </p:cNvSpPr>
          <p:nvPr>
            <p:ph type="body" sz="half" idx="2"/>
          </p:nvPr>
        </p:nvSpPr>
        <p:spPr>
          <a:xfrm>
            <a:off x="158406" y="3276600"/>
            <a:ext cx="2471134"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470D580-9EC5-49EB-A41D-4CA7199C3B62}" type="datetimeFigureOut">
              <a:rPr lang="fa-IR" smtClean="0"/>
              <a:t>12/03/1448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520E9BE-4A09-4A8A-AEA3-CECC707FC499}"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90663" y="274639"/>
            <a:ext cx="2138482"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5218" y="274639"/>
            <a:ext cx="6257039"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470D580-9EC5-49EB-A41D-4CA7199C3B62}" type="datetimeFigureOut">
              <a:rPr lang="fa-IR" smtClean="0"/>
              <a:t>12/03/1448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520E9BE-4A09-4A8A-AEA3-CECC707FC499}" type="slidenum">
              <a:rPr lang="fa-IR" smtClean="0"/>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0" name="Rectangle 189"/>
          <p:cNvSpPr/>
          <p:nvPr/>
        </p:nvSpPr>
        <p:spPr>
          <a:xfrm>
            <a:off x="155238" y="137160"/>
            <a:ext cx="9219232" cy="658368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sp>
        <p:nvSpPr>
          <p:cNvPr id="2" name="Title Placeholder 1"/>
          <p:cNvSpPr>
            <a:spLocks noGrp="1"/>
          </p:cNvSpPr>
          <p:nvPr>
            <p:ph type="title"/>
          </p:nvPr>
        </p:nvSpPr>
        <p:spPr>
          <a:xfrm>
            <a:off x="475218" y="274638"/>
            <a:ext cx="8553927" cy="114300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475218" y="1600201"/>
            <a:ext cx="8553927"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5218" y="6312409"/>
            <a:ext cx="2217685" cy="365125"/>
          </a:xfrm>
          <a:prstGeom prst="rect">
            <a:avLst/>
          </a:prstGeom>
        </p:spPr>
        <p:txBody>
          <a:bodyPr vert="horz" lIns="91440" tIns="45720" rIns="91440" bIns="45720" rtlCol="0" anchor="ctr"/>
          <a:lstStyle>
            <a:lvl1pPr algn="l">
              <a:defRPr sz="1200">
                <a:solidFill>
                  <a:schemeClr val="tx2"/>
                </a:solidFill>
              </a:defRPr>
            </a:lvl1pPr>
          </a:lstStyle>
          <a:p>
            <a:fld id="{2470D580-9EC5-49EB-A41D-4CA7199C3B62}" type="datetimeFigureOut">
              <a:rPr lang="fa-IR" smtClean="0"/>
              <a:t>12/03/1448</a:t>
            </a:fld>
            <a:endParaRPr lang="fa-IR"/>
          </a:p>
        </p:txBody>
      </p:sp>
      <p:sp>
        <p:nvSpPr>
          <p:cNvPr id="5" name="Footer Placeholder 4"/>
          <p:cNvSpPr>
            <a:spLocks noGrp="1"/>
          </p:cNvSpPr>
          <p:nvPr>
            <p:ph type="ftr" sz="quarter" idx="3"/>
          </p:nvPr>
        </p:nvSpPr>
        <p:spPr>
          <a:xfrm>
            <a:off x="2942697" y="6312409"/>
            <a:ext cx="3618969" cy="365125"/>
          </a:xfrm>
          <a:prstGeom prst="rect">
            <a:avLst/>
          </a:prstGeom>
        </p:spPr>
        <p:txBody>
          <a:bodyPr vert="horz" lIns="91440" tIns="45720" rIns="91440" bIns="45720" rtlCol="0" anchor="ctr"/>
          <a:lstStyle>
            <a:lvl1pPr algn="ctr">
              <a:defRPr sz="1200">
                <a:solidFill>
                  <a:schemeClr val="tx2"/>
                </a:solidFill>
              </a:defRPr>
            </a:lvl1pPr>
          </a:lstStyle>
          <a:p>
            <a:endParaRPr lang="fa-IR"/>
          </a:p>
        </p:txBody>
      </p:sp>
      <p:sp>
        <p:nvSpPr>
          <p:cNvPr id="6" name="Slide Number Placeholder 5"/>
          <p:cNvSpPr>
            <a:spLocks noGrp="1"/>
          </p:cNvSpPr>
          <p:nvPr>
            <p:ph type="sldNum" sz="quarter" idx="4"/>
          </p:nvPr>
        </p:nvSpPr>
        <p:spPr>
          <a:xfrm>
            <a:off x="6811460" y="6312409"/>
            <a:ext cx="2217685" cy="365125"/>
          </a:xfrm>
          <a:prstGeom prst="rect">
            <a:avLst/>
          </a:prstGeom>
        </p:spPr>
        <p:txBody>
          <a:bodyPr vert="horz" lIns="91440" tIns="45720" rIns="91440" bIns="45720" rtlCol="0" anchor="ctr"/>
          <a:lstStyle>
            <a:lvl1pPr algn="r">
              <a:defRPr sz="1200">
                <a:solidFill>
                  <a:schemeClr val="tx2"/>
                </a:solidFill>
              </a:defRPr>
            </a:lvl1pPr>
          </a:lstStyle>
          <a:p>
            <a:fld id="{B520E9BE-4A09-4A8A-AEA3-CECC707FC499}" type="slidenum">
              <a:rPr lang="fa-IR" smtClean="0"/>
              <a:t>‹#›</a:t>
            </a:fld>
            <a:endParaRPr lang="fa-IR"/>
          </a:p>
        </p:txBody>
      </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1"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274320" indent="-274320" algn="r" defTabSz="914400" rtl="1"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r" defTabSz="914400" rtl="1"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r" defTabSz="914400" rtl="1"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r" defTabSz="914400" rtl="1"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r" defTabSz="914400" rtl="1"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r" defTabSz="914400" rtl="1"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r" defTabSz="914400" rtl="1"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r" defTabSz="914400" rtl="1"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r" defTabSz="914400" rtl="1"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11.jpg"/><Relationship Id="rId7" Type="http://schemas.openxmlformats.org/officeDocument/2006/relationships/image" Target="../media/image9.jpeg"/><Relationship Id="rId2" Type="http://schemas.openxmlformats.org/officeDocument/2006/relationships/image" Target="../media/image10.jp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jpeg"/><Relationship Id="rId10" Type="http://schemas.openxmlformats.org/officeDocument/2006/relationships/image" Target="../media/image2.jpeg"/><Relationship Id="rId4" Type="http://schemas.openxmlformats.org/officeDocument/2006/relationships/image" Target="../media/image12.jpeg"/><Relationship Id="rId9"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18762" y="1402549"/>
            <a:ext cx="4593775" cy="1600327"/>
          </a:xfrm>
        </p:spPr>
        <p:txBody>
          <a:bodyPr/>
          <a:lstStyle/>
          <a:p>
            <a:r>
              <a:rPr lang="fa-IR" dirty="0"/>
              <a:t>بنای الهام گرفته از طبیعت</a:t>
            </a:r>
          </a:p>
        </p:txBody>
      </p:sp>
      <p:sp>
        <p:nvSpPr>
          <p:cNvPr id="3" name="Subtitle 2"/>
          <p:cNvSpPr>
            <a:spLocks noGrp="1"/>
          </p:cNvSpPr>
          <p:nvPr>
            <p:ph type="subTitle" idx="1"/>
          </p:nvPr>
        </p:nvSpPr>
        <p:spPr>
          <a:xfrm>
            <a:off x="575717" y="2960350"/>
            <a:ext cx="4593775" cy="1066800"/>
          </a:xfrm>
        </p:spPr>
        <p:txBody>
          <a:bodyPr>
            <a:noAutofit/>
          </a:bodyPr>
          <a:lstStyle/>
          <a:p>
            <a:r>
              <a:rPr lang="en-US" sz="8800" dirty="0">
                <a:latin typeface="Bodoni MT Black" pitchFamily="18" charset="0"/>
              </a:rPr>
              <a:t>Lotus</a:t>
            </a:r>
            <a:endParaRPr lang="fa-IR" sz="8800" dirty="0">
              <a:latin typeface="Bodoni MT Black" pitchFamily="18" charset="0"/>
            </a:endParaRPr>
          </a:p>
        </p:txBody>
      </p:sp>
      <p:sp>
        <p:nvSpPr>
          <p:cNvPr id="4" name="TextBox 3"/>
          <p:cNvSpPr txBox="1"/>
          <p:nvPr/>
        </p:nvSpPr>
        <p:spPr>
          <a:xfrm>
            <a:off x="6019191" y="22664"/>
            <a:ext cx="3456384" cy="1323439"/>
          </a:xfrm>
          <a:prstGeom prst="rect">
            <a:avLst/>
          </a:prstGeom>
          <a:noFill/>
        </p:spPr>
        <p:txBody>
          <a:bodyPr wrap="square" rtlCol="1">
            <a:spAutoFit/>
          </a:bodyPr>
          <a:lstStyle/>
          <a:p>
            <a:r>
              <a:rPr lang="fa-IR" sz="8000" dirty="0">
                <a:latin typeface="Andalus" pitchFamily="18" charset="-78"/>
                <a:cs typeface="Andalus" pitchFamily="18" charset="-78"/>
              </a:rPr>
              <a:t>انسان</a:t>
            </a:r>
          </a:p>
        </p:txBody>
      </p:sp>
      <p:sp>
        <p:nvSpPr>
          <p:cNvPr id="5" name="TextBox 4"/>
          <p:cNvSpPr txBox="1"/>
          <p:nvPr/>
        </p:nvSpPr>
        <p:spPr>
          <a:xfrm>
            <a:off x="5323549" y="1484784"/>
            <a:ext cx="3096344" cy="1323439"/>
          </a:xfrm>
          <a:prstGeom prst="rect">
            <a:avLst/>
          </a:prstGeom>
          <a:noFill/>
        </p:spPr>
        <p:txBody>
          <a:bodyPr wrap="square" rtlCol="1">
            <a:spAutoFit/>
          </a:bodyPr>
          <a:lstStyle/>
          <a:p>
            <a:r>
              <a:rPr lang="fa-IR" sz="8000" dirty="0">
                <a:latin typeface="Andalus" pitchFamily="18" charset="-78"/>
                <a:cs typeface="Andalus" pitchFamily="18" charset="-78"/>
              </a:rPr>
              <a:t>طبیعت</a:t>
            </a:r>
          </a:p>
        </p:txBody>
      </p:sp>
      <p:sp>
        <p:nvSpPr>
          <p:cNvPr id="6" name="TextBox 5"/>
          <p:cNvSpPr txBox="1"/>
          <p:nvPr/>
        </p:nvSpPr>
        <p:spPr>
          <a:xfrm>
            <a:off x="4912537" y="2708920"/>
            <a:ext cx="2892340" cy="1569660"/>
          </a:xfrm>
          <a:prstGeom prst="rect">
            <a:avLst/>
          </a:prstGeom>
          <a:noFill/>
        </p:spPr>
        <p:txBody>
          <a:bodyPr wrap="square" rtlCol="1">
            <a:spAutoFit/>
          </a:bodyPr>
          <a:lstStyle/>
          <a:p>
            <a:r>
              <a:rPr lang="fa-IR" sz="9600" dirty="0">
                <a:latin typeface="Andalus" pitchFamily="18" charset="-78"/>
                <a:cs typeface="Andalus" pitchFamily="18" charset="-78"/>
              </a:rPr>
              <a:t>معماری</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82276" y="4653137"/>
            <a:ext cx="4193299" cy="2204864"/>
          </a:xfrm>
          <a:prstGeom prst="rect">
            <a:avLst/>
          </a:prstGeom>
        </p:spPr>
      </p:pic>
      <p:sp>
        <p:nvSpPr>
          <p:cNvPr id="10" name="Rectangle 9"/>
          <p:cNvSpPr/>
          <p:nvPr/>
        </p:nvSpPr>
        <p:spPr>
          <a:xfrm>
            <a:off x="-1" y="141656"/>
            <a:ext cx="9475575" cy="1189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1" name="Rectangle 10"/>
          <p:cNvSpPr/>
          <p:nvPr/>
        </p:nvSpPr>
        <p:spPr>
          <a:xfrm>
            <a:off x="232017" y="12215"/>
            <a:ext cx="144016" cy="683533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2681697476"/>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5218" y="274638"/>
            <a:ext cx="8453427" cy="1138138"/>
          </a:xfrm>
        </p:spPr>
        <p:txBody>
          <a:bodyPr>
            <a:normAutofit/>
          </a:bodyPr>
          <a:lstStyle/>
          <a:p>
            <a:pPr algn="ctr"/>
            <a:r>
              <a:rPr lang="fa-IR" sz="6000" dirty="0">
                <a:solidFill>
                  <a:schemeClr val="accent2">
                    <a:lumMod val="60000"/>
                    <a:lumOff val="40000"/>
                  </a:schemeClr>
                </a:solidFill>
              </a:rPr>
              <a:t>لوتوس تمپل یا معبد نیلوفر ابی</a:t>
            </a:r>
          </a:p>
        </p:txBody>
      </p:sp>
      <p:sp>
        <p:nvSpPr>
          <p:cNvPr id="3" name="Content Placeholder 2"/>
          <p:cNvSpPr>
            <a:spLocks noGrp="1"/>
          </p:cNvSpPr>
          <p:nvPr>
            <p:ph idx="1"/>
          </p:nvPr>
        </p:nvSpPr>
        <p:spPr>
          <a:xfrm>
            <a:off x="4188727" y="1770654"/>
            <a:ext cx="5256584" cy="4791722"/>
          </a:xfrm>
        </p:spPr>
        <p:txBody>
          <a:bodyPr>
            <a:normAutofit/>
          </a:bodyPr>
          <a:lstStyle/>
          <a:p>
            <a:pPr algn="justLow"/>
            <a:r>
              <a:rPr lang="fa-IR" sz="3600" dirty="0"/>
              <a:t>معبد ایین یا مشرق الاذکاربهاییان در شهر دهلی نو پایتخت هندوستان</a:t>
            </a:r>
          </a:p>
          <a:p>
            <a:pPr marL="0" indent="0" algn="justLow">
              <a:buNone/>
            </a:pPr>
            <a:r>
              <a:rPr lang="fa-IR" sz="3600" dirty="0"/>
              <a:t>و به عنوان مادر معابدشبه قاره هند شناخته شده است.</a:t>
            </a:r>
          </a:p>
          <a:p>
            <a:pPr marL="0" indent="0">
              <a:buNone/>
            </a:pPr>
            <a:endParaRPr lang="fa-IR" sz="36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1612" y="3930894"/>
            <a:ext cx="3957115" cy="2631482"/>
          </a:xfrm>
          <a:prstGeom prst="rect">
            <a:avLst/>
          </a:prstGeom>
        </p:spPr>
      </p:pic>
      <p:sp>
        <p:nvSpPr>
          <p:cNvPr id="6" name="Rectangle 5"/>
          <p:cNvSpPr/>
          <p:nvPr/>
        </p:nvSpPr>
        <p:spPr>
          <a:xfrm>
            <a:off x="4464149" y="5176937"/>
            <a:ext cx="4680520" cy="1446550"/>
          </a:xfrm>
          <a:prstGeom prst="rect">
            <a:avLst/>
          </a:prstGeom>
        </p:spPr>
        <p:txBody>
          <a:bodyPr wrap="square">
            <a:spAutoFit/>
          </a:bodyPr>
          <a:lstStyle/>
          <a:p>
            <a:r>
              <a:rPr lang="fa-IR" sz="4400" dirty="0">
                <a:latin typeface="Arial"/>
                <a:ea typeface="Calibri"/>
              </a:rPr>
              <a:t>ازشگفتیهای معماری مدرن میباشد</a:t>
            </a:r>
            <a:r>
              <a:rPr lang="fa-IR" sz="1400" dirty="0">
                <a:solidFill>
                  <a:srgbClr val="000000"/>
                </a:solidFill>
                <a:latin typeface="Arial"/>
                <a:ea typeface="Calibri"/>
              </a:rPr>
              <a:t>...</a:t>
            </a:r>
            <a:endParaRPr lang="fa-IR" dirty="0"/>
          </a:p>
        </p:txBody>
      </p:sp>
    </p:spTree>
    <p:extLst>
      <p:ext uri="{BB962C8B-B14F-4D97-AF65-F5344CB8AC3E}">
        <p14:creationId xmlns:p14="http://schemas.microsoft.com/office/powerpoint/2010/main" val="4054471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5716" y="0"/>
            <a:ext cx="8553927" cy="1143000"/>
          </a:xfrm>
        </p:spPr>
        <p:txBody>
          <a:bodyPr>
            <a:normAutofit fontScale="90000"/>
          </a:bodyPr>
          <a:lstStyle/>
          <a:p>
            <a:r>
              <a:rPr lang="fa-IR" dirty="0"/>
              <a:t>معمار این ساختمان یک ایرانی بهایی بنام </a:t>
            </a:r>
            <a:r>
              <a:rPr lang="fa-IR" dirty="0">
                <a:solidFill>
                  <a:srgbClr val="FFC000"/>
                </a:solidFill>
              </a:rPr>
              <a:t>فریبرزصهبا</a:t>
            </a:r>
            <a:r>
              <a:rPr lang="fa-IR" dirty="0"/>
              <a:t> است</a:t>
            </a:r>
          </a:p>
        </p:txBody>
      </p:sp>
      <p:sp>
        <p:nvSpPr>
          <p:cNvPr id="3" name="Content Placeholder 2"/>
          <p:cNvSpPr>
            <a:spLocks noGrp="1"/>
          </p:cNvSpPr>
          <p:nvPr>
            <p:ph idx="1"/>
          </p:nvPr>
        </p:nvSpPr>
        <p:spPr>
          <a:xfrm>
            <a:off x="4680173" y="1600201"/>
            <a:ext cx="4348972" cy="4525963"/>
          </a:xfrm>
        </p:spPr>
        <p:txBody>
          <a:bodyPr/>
          <a:lstStyle/>
          <a:p>
            <a:r>
              <a:rPr lang="fa-IR" sz="3200" dirty="0"/>
              <a:t>که در طرح معماریه این بنا ازگل نیلوفر ابی الهام گرفته است.</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7231" y="3784724"/>
            <a:ext cx="4856998" cy="28172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5717" y="1340768"/>
            <a:ext cx="3080113" cy="2250669"/>
          </a:xfrm>
          <a:prstGeom prst="rect">
            <a:avLst/>
          </a:prstGeom>
        </p:spPr>
      </p:pic>
      <p:sp>
        <p:nvSpPr>
          <p:cNvPr id="6" name="TextBox 5"/>
          <p:cNvSpPr txBox="1"/>
          <p:nvPr/>
        </p:nvSpPr>
        <p:spPr>
          <a:xfrm>
            <a:off x="5976317" y="4077072"/>
            <a:ext cx="3024336" cy="1508105"/>
          </a:xfrm>
          <a:prstGeom prst="rect">
            <a:avLst/>
          </a:prstGeom>
          <a:noFill/>
        </p:spPr>
        <p:txBody>
          <a:bodyPr wrap="square" rtlCol="1">
            <a:spAutoFit/>
          </a:bodyPr>
          <a:lstStyle/>
          <a:p>
            <a:r>
              <a:rPr lang="fa-IR" sz="2800" dirty="0"/>
              <a:t>این گل در هندوستان باعبادت و دیانت  </a:t>
            </a:r>
            <a:r>
              <a:rPr lang="fa-IR" sz="3200" dirty="0"/>
              <a:t>پیوند داشته </a:t>
            </a:r>
            <a:r>
              <a:rPr lang="fa-IR" sz="2800" dirty="0"/>
              <a:t>است.</a:t>
            </a:r>
          </a:p>
        </p:txBody>
      </p:sp>
      <p:sp>
        <p:nvSpPr>
          <p:cNvPr id="7" name="TextBox 6"/>
          <p:cNvSpPr txBox="1"/>
          <p:nvPr/>
        </p:nvSpPr>
        <p:spPr>
          <a:xfrm>
            <a:off x="5328245" y="5626016"/>
            <a:ext cx="3888432" cy="400110"/>
          </a:xfrm>
          <a:prstGeom prst="rect">
            <a:avLst/>
          </a:prstGeom>
          <a:noFill/>
        </p:spPr>
        <p:txBody>
          <a:bodyPr wrap="square" rtlCol="1">
            <a:spAutoFit/>
          </a:bodyPr>
          <a:lstStyle/>
          <a:p>
            <a:r>
              <a:rPr lang="fa-IR" sz="2000" dirty="0">
                <a:solidFill>
                  <a:srgbClr val="FFC000"/>
                </a:solidFill>
              </a:rPr>
              <a:t>این معبد در سال 1386تکمیل شده است</a:t>
            </a:r>
          </a:p>
        </p:txBody>
      </p:sp>
      <p:sp>
        <p:nvSpPr>
          <p:cNvPr id="8" name="Rectangle 7"/>
          <p:cNvSpPr/>
          <p:nvPr/>
        </p:nvSpPr>
        <p:spPr>
          <a:xfrm>
            <a:off x="6984429" y="6398699"/>
            <a:ext cx="2397002" cy="369332"/>
          </a:xfrm>
          <a:prstGeom prst="rect">
            <a:avLst/>
          </a:prstGeom>
        </p:spPr>
        <p:txBody>
          <a:bodyPr wrap="none">
            <a:spAutoFit/>
          </a:bodyPr>
          <a:lstStyle/>
          <a:p>
            <a:r>
              <a:rPr lang="en-US" dirty="0"/>
              <a:t>www. Online-Architect.ir</a:t>
            </a:r>
            <a:endParaRPr lang="fa-IR" dirty="0"/>
          </a:p>
        </p:txBody>
      </p:sp>
    </p:spTree>
    <p:extLst>
      <p:ext uri="{BB962C8B-B14F-4D97-AF65-F5344CB8AC3E}">
        <p14:creationId xmlns:p14="http://schemas.microsoft.com/office/powerpoint/2010/main" val="3267315266"/>
      </p:ext>
    </p:extLst>
  </p:cSld>
  <p:clrMapOvr>
    <a:masterClrMapping/>
  </p:clrMapOvr>
  <p:transition spd="slow">
    <p:pull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a:t>این ساختمان شامل 27 گلبرگ واز بتن سفید ساخته شده</a:t>
            </a:r>
            <a:br>
              <a:rPr lang="fa-IR" dirty="0"/>
            </a:br>
            <a:r>
              <a:rPr lang="fa-IR" dirty="0">
                <a:solidFill>
                  <a:srgbClr val="FFC000"/>
                </a:solidFill>
              </a:rPr>
              <a:t>وباسنگ مرمرسفید پوشیده شده</a:t>
            </a:r>
          </a:p>
        </p:txBody>
      </p:sp>
      <p:sp>
        <p:nvSpPr>
          <p:cNvPr id="3" name="Content Placeholder 2"/>
          <p:cNvSpPr>
            <a:spLocks noGrp="1"/>
          </p:cNvSpPr>
          <p:nvPr>
            <p:ph idx="1"/>
          </p:nvPr>
        </p:nvSpPr>
        <p:spPr/>
        <p:txBody>
          <a:bodyPr/>
          <a:lstStyle/>
          <a:p>
            <a:r>
              <a:rPr lang="fa-IR" sz="2800" dirty="0">
                <a:solidFill>
                  <a:srgbClr val="FFC000"/>
                </a:solidFill>
              </a:rPr>
              <a:t>این سنگها ازیونان خریداری شده ودرایتالیا برش داده شده اند.</a:t>
            </a:r>
          </a:p>
          <a:p>
            <a:r>
              <a:rPr lang="fa-IR" sz="2800" dirty="0">
                <a:solidFill>
                  <a:srgbClr val="FFC000"/>
                </a:solidFill>
              </a:rPr>
              <a:t>هریک از 9طرف ساختمان3 گلبرگ دارد.</a:t>
            </a:r>
          </a:p>
          <a:p>
            <a:r>
              <a:rPr lang="fa-IR" sz="2800" dirty="0">
                <a:solidFill>
                  <a:srgbClr val="FFC000"/>
                </a:solidFill>
              </a:rPr>
              <a:t>و9 در بزرگ به تالار مرکزی.به ظرفیت 1300نفرباز میشود.</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2021" y="2996952"/>
            <a:ext cx="5791438" cy="3619649"/>
          </a:xfrm>
          <a:prstGeom prst="rect">
            <a:avLst/>
          </a:prstGeom>
          <a:ln>
            <a:noFill/>
          </a:ln>
          <a:effectLst>
            <a:softEdge rad="112500"/>
          </a:effectLst>
        </p:spPr>
      </p:pic>
      <p:sp>
        <p:nvSpPr>
          <p:cNvPr id="5" name="Rectangle 4"/>
          <p:cNvSpPr/>
          <p:nvPr/>
        </p:nvSpPr>
        <p:spPr>
          <a:xfrm>
            <a:off x="6984429" y="6398699"/>
            <a:ext cx="2397002" cy="369332"/>
          </a:xfrm>
          <a:prstGeom prst="rect">
            <a:avLst/>
          </a:prstGeom>
        </p:spPr>
        <p:txBody>
          <a:bodyPr wrap="none">
            <a:spAutoFit/>
          </a:bodyPr>
          <a:lstStyle/>
          <a:p>
            <a:r>
              <a:rPr lang="en-US" dirty="0"/>
              <a:t>www. Online-Architect.ir</a:t>
            </a:r>
            <a:endParaRPr lang="fa-IR" dirty="0"/>
          </a:p>
        </p:txBody>
      </p:sp>
    </p:spTree>
    <p:extLst>
      <p:ext uri="{BB962C8B-B14F-4D97-AF65-F5344CB8AC3E}">
        <p14:creationId xmlns:p14="http://schemas.microsoft.com/office/powerpoint/2010/main" val="4567101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1701" y="404664"/>
            <a:ext cx="8553927" cy="4525963"/>
          </a:xfrm>
        </p:spPr>
        <p:txBody>
          <a:bodyPr/>
          <a:lstStyle/>
          <a:p>
            <a:r>
              <a:rPr lang="fa-IR" dirty="0"/>
              <a:t>این بنا از کف تا بالای ساختمان 27/34 متر است.</a:t>
            </a:r>
          </a:p>
          <a:p>
            <a:r>
              <a:rPr lang="fa-IR" dirty="0"/>
              <a:t>وقطر ساختمان70متراست.</a:t>
            </a:r>
          </a:p>
          <a:p>
            <a:r>
              <a:rPr lang="fa-IR" dirty="0"/>
              <a:t>در زمینی به مساحت 46/10هکتاردر نزدیکی کاخ ریاست جمهوری هندوستان نشسته است.</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5677" y="2348880"/>
            <a:ext cx="8928992" cy="4260676"/>
          </a:xfrm>
          <a:prstGeom prst="rect">
            <a:avLst/>
          </a:prstGeom>
          <a:ln>
            <a:noFill/>
          </a:ln>
          <a:effectLst>
            <a:softEdge rad="112500"/>
          </a:effec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916832"/>
            <a:ext cx="2087885" cy="1572358"/>
          </a:xfrm>
          <a:prstGeom prst="rect">
            <a:avLst/>
          </a:prstGeom>
          <a:ln>
            <a:noFill/>
          </a:ln>
          <a:effectLst>
            <a:softEdge rad="112500"/>
          </a:effectLst>
        </p:spPr>
      </p:pic>
      <p:sp>
        <p:nvSpPr>
          <p:cNvPr id="6" name="Rectangle 5"/>
          <p:cNvSpPr/>
          <p:nvPr/>
        </p:nvSpPr>
        <p:spPr>
          <a:xfrm>
            <a:off x="6984429" y="6398699"/>
            <a:ext cx="2397002" cy="369332"/>
          </a:xfrm>
          <a:prstGeom prst="rect">
            <a:avLst/>
          </a:prstGeom>
        </p:spPr>
        <p:txBody>
          <a:bodyPr wrap="none">
            <a:spAutoFit/>
          </a:bodyPr>
          <a:lstStyle/>
          <a:p>
            <a:r>
              <a:rPr lang="en-US" dirty="0"/>
              <a:t>www. Online-Architect.ir</a:t>
            </a:r>
            <a:endParaRPr lang="fa-IR" dirty="0"/>
          </a:p>
        </p:txBody>
      </p:sp>
    </p:spTree>
    <p:extLst>
      <p:ext uri="{BB962C8B-B14F-4D97-AF65-F5344CB8AC3E}">
        <p14:creationId xmlns:p14="http://schemas.microsoft.com/office/powerpoint/2010/main" val="3584717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28245" y="274638"/>
            <a:ext cx="3700900" cy="6034682"/>
          </a:xfrm>
        </p:spPr>
        <p:style>
          <a:lnRef idx="1">
            <a:schemeClr val="accent4"/>
          </a:lnRef>
          <a:fillRef idx="3">
            <a:schemeClr val="accent4"/>
          </a:fillRef>
          <a:effectRef idx="2">
            <a:schemeClr val="accent4"/>
          </a:effectRef>
          <a:fontRef idx="minor">
            <a:schemeClr val="lt1"/>
          </a:fontRef>
        </p:style>
        <p:txBody>
          <a:bodyPr>
            <a:normAutofit fontScale="90000"/>
          </a:bodyPr>
          <a:lstStyle/>
          <a:p>
            <a:pPr algn="ctr"/>
            <a:r>
              <a:rPr lang="fa-IR" dirty="0"/>
              <a:t>این بنای عظیم جدیدترین مشرق الاذکاربهاییان است که در جهان ساخنه شده است.  </a:t>
            </a:r>
            <a:br>
              <a:rPr lang="fa-IR" dirty="0"/>
            </a:br>
            <a:br>
              <a:rPr lang="fa-IR" dirty="0"/>
            </a:br>
            <a:r>
              <a:rPr lang="fa-IR" dirty="0"/>
              <a:t>وزمین ان درسال 1953خریداری </a:t>
            </a:r>
            <a:br>
              <a:rPr lang="fa-IR" dirty="0"/>
            </a:br>
            <a:r>
              <a:rPr lang="fa-IR" dirty="0"/>
              <a:t>وساخت ان درسال 1980شروع و پس 6سال در24دسامبر1986</a:t>
            </a:r>
            <a:br>
              <a:rPr lang="fa-IR" dirty="0"/>
            </a:br>
            <a:r>
              <a:rPr lang="fa-IR" dirty="0"/>
              <a:t>ب اتمام رسیده.</a:t>
            </a:r>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7685" y="332656"/>
            <a:ext cx="4680520" cy="6254375"/>
          </a:xfrm>
        </p:spPr>
      </p:pic>
      <p:sp>
        <p:nvSpPr>
          <p:cNvPr id="4" name="Rectangle 3"/>
          <p:cNvSpPr/>
          <p:nvPr/>
        </p:nvSpPr>
        <p:spPr>
          <a:xfrm>
            <a:off x="6984429" y="6398699"/>
            <a:ext cx="2397002" cy="369332"/>
          </a:xfrm>
          <a:prstGeom prst="rect">
            <a:avLst/>
          </a:prstGeom>
        </p:spPr>
        <p:txBody>
          <a:bodyPr wrap="none">
            <a:spAutoFit/>
          </a:bodyPr>
          <a:lstStyle/>
          <a:p>
            <a:r>
              <a:rPr lang="en-US" dirty="0"/>
              <a:t>www. Online-Architect.ir</a:t>
            </a:r>
            <a:endParaRPr lang="fa-IR" dirty="0"/>
          </a:p>
        </p:txBody>
      </p:sp>
    </p:spTree>
    <p:extLst>
      <p:ext uri="{BB962C8B-B14F-4D97-AF65-F5344CB8AC3E}">
        <p14:creationId xmlns:p14="http://schemas.microsoft.com/office/powerpoint/2010/main" val="112715569"/>
      </p:ext>
    </p:extLst>
  </p:cSld>
  <p:clrMapOvr>
    <a:masterClrMapping/>
  </p:clrMapOvr>
  <p:transition spd="slow">
    <p:pull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1741" y="692696"/>
            <a:ext cx="8553927" cy="1143000"/>
          </a:xfrm>
        </p:spPr>
        <p:txBody>
          <a:bodyPr>
            <a:normAutofit fontScale="90000"/>
          </a:bodyPr>
          <a:lstStyle/>
          <a:p>
            <a:pPr algn="r"/>
            <a:r>
              <a:rPr lang="fa-IR" dirty="0">
                <a:solidFill>
                  <a:srgbClr val="FFC000"/>
                </a:solidFill>
              </a:rPr>
              <a:t>20سال ازعمر این بنا میگذرد</a:t>
            </a:r>
            <a:br>
              <a:rPr lang="fa-IR" dirty="0"/>
            </a:br>
            <a:r>
              <a:rPr lang="fa-IR" dirty="0">
                <a:solidFill>
                  <a:srgbClr val="FFC000"/>
                </a:solidFill>
              </a:rPr>
              <a:t>بیش از 50میلیون نفر از ان دیدن کردن.</a:t>
            </a:r>
            <a:br>
              <a:rPr lang="fa-IR" dirty="0"/>
            </a:br>
            <a:endParaRPr lang="fa-IR"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30365" y="2852936"/>
            <a:ext cx="5630700" cy="3744416"/>
          </a:xfrm>
        </p:spPr>
      </p:pic>
      <p:sp>
        <p:nvSpPr>
          <p:cNvPr id="5" name="TextBox 4"/>
          <p:cNvSpPr txBox="1"/>
          <p:nvPr/>
        </p:nvSpPr>
        <p:spPr>
          <a:xfrm>
            <a:off x="1275595" y="1690057"/>
            <a:ext cx="7848872" cy="1077218"/>
          </a:xfrm>
          <a:prstGeom prst="rect">
            <a:avLst/>
          </a:prstGeom>
          <a:noFill/>
        </p:spPr>
        <p:txBody>
          <a:bodyPr wrap="square" rtlCol="1">
            <a:spAutoFit/>
          </a:bodyPr>
          <a:lstStyle/>
          <a:p>
            <a:r>
              <a:rPr lang="fa-IR" sz="3200" dirty="0"/>
              <a:t>هنگام تعطیلات مملکتی هند بیش از یکصد هزار نفر بازید کننده دارد</a:t>
            </a:r>
            <a:r>
              <a:rPr lang="fa-IR" dirty="0"/>
              <a:t>.</a:t>
            </a:r>
          </a:p>
        </p:txBody>
      </p:sp>
      <p:sp>
        <p:nvSpPr>
          <p:cNvPr id="6" name="Rectangle 5"/>
          <p:cNvSpPr/>
          <p:nvPr/>
        </p:nvSpPr>
        <p:spPr>
          <a:xfrm>
            <a:off x="6984429" y="6398699"/>
            <a:ext cx="2397002" cy="369332"/>
          </a:xfrm>
          <a:prstGeom prst="rect">
            <a:avLst/>
          </a:prstGeom>
        </p:spPr>
        <p:txBody>
          <a:bodyPr wrap="none">
            <a:spAutoFit/>
          </a:bodyPr>
          <a:lstStyle/>
          <a:p>
            <a:r>
              <a:rPr lang="en-US" dirty="0"/>
              <a:t>www. Online-Architect.ir</a:t>
            </a:r>
            <a:endParaRPr lang="fa-IR" dirty="0"/>
          </a:p>
        </p:txBody>
      </p:sp>
    </p:spTree>
    <p:extLst>
      <p:ext uri="{BB962C8B-B14F-4D97-AF65-F5344CB8AC3E}">
        <p14:creationId xmlns:p14="http://schemas.microsoft.com/office/powerpoint/2010/main" val="207983990"/>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5218" y="476673"/>
            <a:ext cx="8553927" cy="2808311"/>
          </a:xfrm>
        </p:spPr>
        <p:txBody>
          <a:bodyPr/>
          <a:lstStyle/>
          <a:p>
            <a:r>
              <a:rPr lang="fa-IR" dirty="0"/>
              <a:t>هندوستان با جمعیتی بین 17تا 22 میلیون نفربهایی  که بزرگترین جمعیت پیروان این ایین در جهان بشمار می اید.</a:t>
            </a:r>
          </a:p>
          <a:p>
            <a:endParaRPr lang="fa-IR" dirty="0"/>
          </a:p>
          <a:p>
            <a:r>
              <a:rPr lang="fa-IR" dirty="0"/>
              <a:t>در این بنا به ندرت مناسکی ویژه بهاییان انجام میشود وهمه میتوانند با هر اعتقادی با سکوت به تفکر و مناجات خود بپردازند.</a:t>
            </a:r>
          </a:p>
          <a:p>
            <a:endParaRPr lang="fa-IR" dirty="0"/>
          </a:p>
        </p:txBody>
      </p:sp>
      <p:sp>
        <p:nvSpPr>
          <p:cNvPr id="6" name="Rectangle 5"/>
          <p:cNvSpPr/>
          <p:nvPr/>
        </p:nvSpPr>
        <p:spPr>
          <a:xfrm>
            <a:off x="3960093" y="3140968"/>
            <a:ext cx="4893816" cy="2862322"/>
          </a:xfrm>
          <a:prstGeom prst="rect">
            <a:avLst/>
          </a:prstGeom>
        </p:spPr>
        <p:txBody>
          <a:bodyPr wrap="square">
            <a:spAutoFit/>
          </a:bodyPr>
          <a:lstStyle/>
          <a:p>
            <a:r>
              <a:rPr lang="fa-IR" sz="3600" dirty="0"/>
              <a:t>انجام مراسم مذهبی وسخنرانی درسالن اصلی ممنوع است واغلب مردم هندوستان از هرمذهب و طایفه ایی ان را محترم میشمارند..</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7765" y="3283568"/>
            <a:ext cx="3617494" cy="2719722"/>
          </a:xfrm>
          <a:prstGeom prst="rect">
            <a:avLst/>
          </a:prstGeom>
        </p:spPr>
      </p:pic>
      <p:sp>
        <p:nvSpPr>
          <p:cNvPr id="5" name="Rectangle 4"/>
          <p:cNvSpPr/>
          <p:nvPr/>
        </p:nvSpPr>
        <p:spPr>
          <a:xfrm>
            <a:off x="6984429" y="6398699"/>
            <a:ext cx="2397002" cy="369332"/>
          </a:xfrm>
          <a:prstGeom prst="rect">
            <a:avLst/>
          </a:prstGeom>
        </p:spPr>
        <p:txBody>
          <a:bodyPr wrap="none">
            <a:spAutoFit/>
          </a:bodyPr>
          <a:lstStyle/>
          <a:p>
            <a:r>
              <a:rPr lang="en-US" dirty="0"/>
              <a:t>www. Online-Architect.ir</a:t>
            </a:r>
            <a:endParaRPr lang="fa-IR" dirty="0"/>
          </a:p>
        </p:txBody>
      </p:sp>
    </p:spTree>
    <p:extLst>
      <p:ext uri="{BB962C8B-B14F-4D97-AF65-F5344CB8AC3E}">
        <p14:creationId xmlns:p14="http://schemas.microsoft.com/office/powerpoint/2010/main" val="2511337204"/>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60093" y="764704"/>
            <a:ext cx="5112568" cy="5786199"/>
          </a:xfrm>
          <a:prstGeom prst="rect">
            <a:avLst/>
          </a:prstGeom>
        </p:spPr>
        <p:txBody>
          <a:bodyPr wrap="square">
            <a:spAutoFit/>
          </a:bodyPr>
          <a:lstStyle/>
          <a:p>
            <a:pPr>
              <a:lnSpc>
                <a:spcPct val="115000"/>
              </a:lnSpc>
              <a:spcAft>
                <a:spcPts val="1000"/>
              </a:spcAft>
            </a:pPr>
            <a:r>
              <a:rPr lang="ar-SA" sz="2000" b="1" dirty="0">
                <a:solidFill>
                  <a:schemeClr val="accent2">
                    <a:lumMod val="60000"/>
                    <a:lumOff val="40000"/>
                  </a:schemeClr>
                </a:solidFill>
                <a:latin typeface="Arial"/>
                <a:ea typeface="Calibri"/>
              </a:rPr>
              <a:t>ترجمه هندسه از طراحی</a:t>
            </a:r>
            <a:r>
              <a:rPr lang="fa-IR" sz="2000" b="1" dirty="0">
                <a:solidFill>
                  <a:schemeClr val="accent2">
                    <a:lumMod val="60000"/>
                    <a:lumOff val="40000"/>
                  </a:schemeClr>
                </a:solidFill>
                <a:latin typeface="Arial"/>
                <a:ea typeface="Calibri"/>
              </a:rPr>
              <a:t> پوسته</a:t>
            </a:r>
            <a:r>
              <a:rPr lang="ar-SA" sz="2000" b="1" dirty="0">
                <a:solidFill>
                  <a:schemeClr val="accent2">
                    <a:lumMod val="60000"/>
                    <a:lumOff val="40000"/>
                  </a:schemeClr>
                </a:solidFill>
                <a:latin typeface="Arial"/>
                <a:ea typeface="Calibri"/>
              </a:rPr>
              <a:t> بنا</a:t>
            </a:r>
            <a:r>
              <a:rPr lang="ar-SA" sz="2000" dirty="0">
                <a:solidFill>
                  <a:schemeClr val="accent2">
                    <a:lumMod val="60000"/>
                    <a:lumOff val="40000"/>
                  </a:schemeClr>
                </a:solidFill>
                <a:latin typeface="Arial"/>
                <a:ea typeface="Calibri"/>
              </a:rPr>
              <a:t>: </a:t>
            </a:r>
            <a:r>
              <a:rPr lang="ar-SA" sz="2000" dirty="0">
                <a:solidFill>
                  <a:schemeClr val="accent3">
                    <a:lumMod val="20000"/>
                    <a:lumOff val="80000"/>
                  </a:schemeClr>
                </a:solidFill>
                <a:latin typeface="Arial"/>
                <a:ea typeface="Calibri"/>
              </a:rPr>
              <a:t>در این بنا عملا خطوط مستقیم وجود ندارد و در آن چالش های خاص در زمینه طراحی و احداث چارچوب واقعی ساختار ارائه شده است. برای جلوگیری از لکه های زنگ در بتن سفید در شرایط مرطوب غالب، تمام فولادی که برای تقویت پوسته گل نیلوفر آبی استفاده شد گالوانیزه بود.</a:t>
            </a:r>
          </a:p>
          <a:p>
            <a:pPr>
              <a:lnSpc>
                <a:spcPct val="115000"/>
              </a:lnSpc>
              <a:spcAft>
                <a:spcPts val="1000"/>
              </a:spcAft>
            </a:pPr>
            <a:r>
              <a:rPr lang="ar-SA" sz="2000" dirty="0">
                <a:solidFill>
                  <a:schemeClr val="accent2">
                    <a:lumMod val="60000"/>
                    <a:lumOff val="40000"/>
                  </a:schemeClr>
                </a:solidFill>
                <a:latin typeface="Arial"/>
                <a:ea typeface="Calibri"/>
              </a:rPr>
              <a:t> </a:t>
            </a:r>
          </a:p>
          <a:p>
            <a:pPr>
              <a:lnSpc>
                <a:spcPct val="115000"/>
              </a:lnSpc>
              <a:spcAft>
                <a:spcPts val="1000"/>
              </a:spcAft>
            </a:pPr>
            <a:r>
              <a:rPr lang="ar-SA" sz="2000" b="1" dirty="0">
                <a:solidFill>
                  <a:schemeClr val="accent2">
                    <a:lumMod val="60000"/>
                    <a:lumOff val="40000"/>
                  </a:schemeClr>
                </a:solidFill>
                <a:latin typeface="Arial"/>
                <a:ea typeface="Calibri"/>
              </a:rPr>
              <a:t>تحویه</a:t>
            </a:r>
            <a:r>
              <a:rPr lang="ar-SA" sz="2000" dirty="0">
                <a:solidFill>
                  <a:schemeClr val="accent2">
                    <a:lumMod val="60000"/>
                    <a:lumOff val="40000"/>
                  </a:schemeClr>
                </a:solidFill>
                <a:latin typeface="Arial"/>
                <a:ea typeface="Calibri"/>
              </a:rPr>
              <a:t>: </a:t>
            </a:r>
            <a:r>
              <a:rPr lang="ar-SA" sz="2000" dirty="0">
                <a:solidFill>
                  <a:schemeClr val="accent3">
                    <a:lumMod val="20000"/>
                    <a:lumOff val="80000"/>
                  </a:schemeClr>
                </a:solidFill>
                <a:latin typeface="Arial"/>
                <a:ea typeface="Calibri"/>
              </a:rPr>
              <a:t>این عبادت گاه بزرگ که مظهر صلح و آرامش است حتی در اوج گرمای فصل تابستان هوایی خنک و مطبوعی دارد. سیستم تهویه و خنک کننده این بنا به گونه ای است که هوای تازه و گرم با برخورد به آب استخر خنک شده و به داخل سالن مرکزی هدایت می شود و از طریق منافذ در بالای گنبد به بیرون میرود ( استفاده از تکنیک بادگیرهای ایران )</a:t>
            </a:r>
          </a:p>
          <a:p>
            <a:pPr>
              <a:lnSpc>
                <a:spcPct val="115000"/>
              </a:lnSpc>
              <a:spcAft>
                <a:spcPts val="1000"/>
              </a:spcAft>
            </a:pPr>
            <a:r>
              <a:rPr lang="ar-SA" sz="2000" dirty="0">
                <a:solidFill>
                  <a:schemeClr val="accent2">
                    <a:lumMod val="60000"/>
                    <a:lumOff val="40000"/>
                  </a:schemeClr>
                </a:solidFill>
                <a:latin typeface="Arial"/>
                <a:ea typeface="Calibri"/>
              </a:rPr>
              <a:t> </a:t>
            </a:r>
          </a:p>
        </p:txBody>
      </p:sp>
      <p:sp>
        <p:nvSpPr>
          <p:cNvPr id="8" name="Rectangle 7"/>
          <p:cNvSpPr/>
          <p:nvPr/>
        </p:nvSpPr>
        <p:spPr>
          <a:xfrm>
            <a:off x="71661" y="404664"/>
            <a:ext cx="3709133" cy="3539430"/>
          </a:xfrm>
          <a:prstGeom prst="rect">
            <a:avLst/>
          </a:prstGeom>
        </p:spPr>
        <p:txBody>
          <a:bodyPr wrap="square">
            <a:spAutoFit/>
          </a:bodyPr>
          <a:lstStyle/>
          <a:p>
            <a:r>
              <a:rPr lang="fa-IR" sz="3200" dirty="0">
                <a:solidFill>
                  <a:srgbClr val="FFFF00"/>
                </a:solidFill>
              </a:rPr>
              <a:t>نورگیری طبیعی</a:t>
            </a:r>
            <a:r>
              <a:rPr lang="fa-IR" sz="3200" dirty="0"/>
              <a:t>: نورگیری داخل ساختمان از مابین گلبرگهای گل نیلوفرآبی (پوسته ساختمان) انجام میشود و در عکس هایی که قرار داده شده است مشاهده میشود</a:t>
            </a:r>
            <a:r>
              <a:rPr lang="fa-IR" dirty="0"/>
              <a:t>.</a:t>
            </a: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3709" y="3944094"/>
            <a:ext cx="2952328" cy="2637413"/>
          </a:xfrm>
          <a:prstGeom prst="rect">
            <a:avLst/>
          </a:prstGeom>
        </p:spPr>
      </p:pic>
      <p:sp>
        <p:nvSpPr>
          <p:cNvPr id="5" name="Rectangle 4"/>
          <p:cNvSpPr/>
          <p:nvPr/>
        </p:nvSpPr>
        <p:spPr>
          <a:xfrm>
            <a:off x="6984429" y="6398699"/>
            <a:ext cx="2397002" cy="369332"/>
          </a:xfrm>
          <a:prstGeom prst="rect">
            <a:avLst/>
          </a:prstGeom>
        </p:spPr>
        <p:txBody>
          <a:bodyPr wrap="none">
            <a:spAutoFit/>
          </a:bodyPr>
          <a:lstStyle/>
          <a:p>
            <a:r>
              <a:rPr lang="en-US" dirty="0"/>
              <a:t>www. Online-Architect.ir</a:t>
            </a:r>
            <a:endParaRPr lang="fa-IR" dirty="0"/>
          </a:p>
        </p:txBody>
      </p:sp>
    </p:spTree>
    <p:extLst>
      <p:ext uri="{BB962C8B-B14F-4D97-AF65-F5344CB8AC3E}">
        <p14:creationId xmlns:p14="http://schemas.microsoft.com/office/powerpoint/2010/main" val="2718953150"/>
      </p:ext>
    </p:extLst>
  </p:cSld>
  <p:clrMapOvr>
    <a:masterClrMapping/>
  </p:clrMapOvr>
  <p:transition spd="slow">
    <p:randomBar dir="ver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3709" y="523217"/>
            <a:ext cx="8553927" cy="4525963"/>
          </a:xfrm>
        </p:spPr>
        <p:txBody>
          <a:bodyPr/>
          <a:lstStyle/>
          <a:p>
            <a:r>
              <a:rPr lang="ar-SA" sz="2800" b="1" dirty="0">
                <a:solidFill>
                  <a:schemeClr val="tx1"/>
                </a:solidFill>
                <a:latin typeface="Arial"/>
                <a:ea typeface="Calibri"/>
              </a:rPr>
              <a:t>دلیل استفاده از عدد 9 ( 9 استخر – 9 گلبرگ </a:t>
            </a:r>
            <a:r>
              <a:rPr lang="fa-IR" sz="2800" b="1" dirty="0">
                <a:solidFill>
                  <a:schemeClr val="tx1"/>
                </a:solidFill>
                <a:latin typeface="Arial"/>
                <a:ea typeface="Calibri"/>
              </a:rPr>
              <a:t>{ سه ردیف 9 تایی }</a:t>
            </a:r>
            <a:r>
              <a:rPr lang="ar-SA" sz="2800" b="1" dirty="0">
                <a:solidFill>
                  <a:schemeClr val="tx1"/>
                </a:solidFill>
                <a:latin typeface="Arial"/>
                <a:ea typeface="Calibri"/>
              </a:rPr>
              <a:t> </a:t>
            </a:r>
            <a:r>
              <a:rPr lang="ar-SA" sz="2800" dirty="0">
                <a:solidFill>
                  <a:schemeClr val="tx1"/>
                </a:solidFill>
                <a:latin typeface="Arial"/>
                <a:ea typeface="Calibri"/>
              </a:rPr>
              <a:t>عدد 9 در میان بهائیان نیز مقدس است زیرا بهائیان فرقه خود را نهمین آئین از سلسله ادیان موجود می‌دانند و همچنین عدد 9 که معادل ابجد کلمه بهاء است و اسم اعظم الهیست، نمادی از یک نام مقدس به شمار می آید و مورد توجه ویژه است.</a:t>
            </a:r>
            <a:endParaRPr lang="fa-IR" sz="2800" dirty="0">
              <a:solidFill>
                <a:schemeClr val="tx1"/>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3669" y="2780928"/>
            <a:ext cx="6192688" cy="3816424"/>
          </a:xfrm>
          <a:prstGeom prst="rect">
            <a:avLst/>
          </a:prstGeom>
        </p:spPr>
      </p:pic>
      <p:sp>
        <p:nvSpPr>
          <p:cNvPr id="5" name="Rectangle 4"/>
          <p:cNvSpPr/>
          <p:nvPr/>
        </p:nvSpPr>
        <p:spPr>
          <a:xfrm>
            <a:off x="6984429" y="6398699"/>
            <a:ext cx="2397002" cy="369332"/>
          </a:xfrm>
          <a:prstGeom prst="rect">
            <a:avLst/>
          </a:prstGeom>
        </p:spPr>
        <p:txBody>
          <a:bodyPr wrap="none">
            <a:spAutoFit/>
          </a:bodyPr>
          <a:lstStyle/>
          <a:p>
            <a:r>
              <a:rPr lang="en-US" dirty="0"/>
              <a:t>www. Online-Architect.ir</a:t>
            </a:r>
            <a:endParaRPr lang="fa-IR" dirty="0"/>
          </a:p>
        </p:txBody>
      </p:sp>
    </p:spTree>
    <p:extLst>
      <p:ext uri="{BB962C8B-B14F-4D97-AF65-F5344CB8AC3E}">
        <p14:creationId xmlns:p14="http://schemas.microsoft.com/office/powerpoint/2010/main" val="929788591"/>
      </p:ext>
    </p:extLst>
  </p:cSld>
  <p:clrMapOvr>
    <a:masterClrMapping/>
  </p:clrMapOvr>
  <mc:AlternateContent xmlns:mc="http://schemas.openxmlformats.org/markup-compatibility/2006" xmlns:p14="http://schemas.microsoft.com/office/powerpoint/2010/main">
    <mc:Choice Requires="p14">
      <p:transition spd="slow" p14:dur="1600">
        <p14:prism dir="r" isContent="1" isInverted="1"/>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40780" y="3516650"/>
            <a:ext cx="2521005" cy="1895354"/>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6335" y="188640"/>
            <a:ext cx="1988422" cy="1776324"/>
          </a:xfrm>
          <a:prstGeom prst="rect">
            <a:avLst/>
          </a:prstGeom>
        </p:spPr>
      </p:pic>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48325" y="2204864"/>
            <a:ext cx="3212254" cy="3698490"/>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3637" y="1818270"/>
            <a:ext cx="2975293" cy="2016224"/>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06649" y="344930"/>
            <a:ext cx="3820206" cy="2008689"/>
          </a:xfrm>
          <a:prstGeom prst="rect">
            <a:avLst/>
          </a:prstGeom>
        </p:spPr>
      </p:pic>
      <p:sp>
        <p:nvSpPr>
          <p:cNvPr id="9" name="TextBox 8"/>
          <p:cNvSpPr txBox="1"/>
          <p:nvPr/>
        </p:nvSpPr>
        <p:spPr>
          <a:xfrm>
            <a:off x="2646520" y="4797152"/>
            <a:ext cx="3240360" cy="1569660"/>
          </a:xfrm>
          <a:prstGeom prst="rect">
            <a:avLst/>
          </a:prstGeom>
          <a:noFill/>
        </p:spPr>
        <p:txBody>
          <a:bodyPr wrap="square" rtlCol="1">
            <a:spAutoFit/>
          </a:bodyPr>
          <a:lstStyle/>
          <a:p>
            <a:r>
              <a:rPr lang="fa-IR" sz="9600" dirty="0"/>
              <a:t>پایان</a:t>
            </a:r>
          </a:p>
        </p:txBody>
      </p:sp>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31901" y="1800963"/>
            <a:ext cx="4824536" cy="3198877"/>
          </a:xfrm>
          <a:prstGeom prst="rect">
            <a:avLst/>
          </a:prstGeom>
        </p:spPr>
      </p:pic>
      <p:pic>
        <p:nvPicPr>
          <p:cNvPr id="11" name="Pictur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7200" y="472746"/>
            <a:ext cx="1905000" cy="1266825"/>
          </a:xfrm>
          <a:prstGeom prst="rect">
            <a:avLst/>
          </a:prstGeom>
        </p:spPr>
      </p:pic>
      <p:pic>
        <p:nvPicPr>
          <p:cNvPr id="12" name="Picture 1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266700" y="364267"/>
            <a:ext cx="1139949" cy="1521891"/>
          </a:xfrm>
          <a:prstGeom prst="rect">
            <a:avLst/>
          </a:prstGeom>
        </p:spPr>
      </p:pic>
      <p:pic>
        <p:nvPicPr>
          <p:cNvPr id="13" name="Picture 1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0" y="5176187"/>
            <a:ext cx="1905000" cy="1190625"/>
          </a:xfrm>
          <a:prstGeom prst="rect">
            <a:avLst/>
          </a:prstGeom>
        </p:spPr>
      </p:pic>
      <p:pic>
        <p:nvPicPr>
          <p:cNvPr id="14" name="Picture 1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855465" y="4948709"/>
            <a:ext cx="1905000" cy="1909291"/>
          </a:xfrm>
          <a:prstGeom prst="rect">
            <a:avLst/>
          </a:prstGeom>
        </p:spPr>
      </p:pic>
      <p:sp>
        <p:nvSpPr>
          <p:cNvPr id="3" name="Title 2"/>
          <p:cNvSpPr>
            <a:spLocks noGrp="1"/>
          </p:cNvSpPr>
          <p:nvPr>
            <p:ph type="title"/>
          </p:nvPr>
        </p:nvSpPr>
        <p:spPr/>
        <p:txBody>
          <a:bodyPr/>
          <a:lstStyle/>
          <a:p>
            <a:endParaRPr lang="fa-IR"/>
          </a:p>
        </p:txBody>
      </p:sp>
      <p:sp>
        <p:nvSpPr>
          <p:cNvPr id="15" name="Rectangle 14"/>
          <p:cNvSpPr/>
          <p:nvPr/>
        </p:nvSpPr>
        <p:spPr>
          <a:xfrm>
            <a:off x="6984429" y="6398699"/>
            <a:ext cx="2397002" cy="369332"/>
          </a:xfrm>
          <a:prstGeom prst="rect">
            <a:avLst/>
          </a:prstGeom>
        </p:spPr>
        <p:txBody>
          <a:bodyPr wrap="none">
            <a:spAutoFit/>
          </a:bodyPr>
          <a:lstStyle/>
          <a:p>
            <a:r>
              <a:rPr lang="en-US" dirty="0"/>
              <a:t>www. Online-Architect.ir</a:t>
            </a:r>
            <a:endParaRPr lang="fa-IR" dirty="0"/>
          </a:p>
        </p:txBody>
      </p:sp>
    </p:spTree>
    <p:extLst>
      <p:ext uri="{BB962C8B-B14F-4D97-AF65-F5344CB8AC3E}">
        <p14:creationId xmlns:p14="http://schemas.microsoft.com/office/powerpoint/2010/main" val="159354823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theme/theme1.xml><?xml version="1.0" encoding="utf-8"?>
<a:theme xmlns:a="http://schemas.openxmlformats.org/drawingml/2006/main" name="Thatch">
  <a:themeElements>
    <a:clrScheme name="Thatch">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Median">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hatch">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Thatch</Template>
  <TotalTime>346</TotalTime>
  <Words>559</Words>
  <Application>Microsoft Office PowerPoint</Application>
  <PresentationFormat>Custom</PresentationFormat>
  <Paragraphs>43</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Andalus</vt:lpstr>
      <vt:lpstr>Arial</vt:lpstr>
      <vt:lpstr>Bodoni MT Black</vt:lpstr>
      <vt:lpstr>Tw Cen MT</vt:lpstr>
      <vt:lpstr>Thatch</vt:lpstr>
      <vt:lpstr>بنای الهام گرفته از طبیعت</vt:lpstr>
      <vt:lpstr>لوتوس تمپل یا معبد نیلوفر ابی</vt:lpstr>
      <vt:lpstr>معمار این ساختمان یک ایرانی بهایی بنام فریبرزصهبا است</vt:lpstr>
      <vt:lpstr>این ساختمان شامل 27 گلبرگ واز بتن سفید ساخته شده وباسنگ مرمرسفید پوشیده شده</vt:lpstr>
      <vt:lpstr>PowerPoint Presentation</vt:lpstr>
      <vt:lpstr>این بنای عظیم جدیدترین مشرق الاذکاربهاییان است که در جهان ساخنه شده است.    وزمین ان درسال 1953خریداری  وساخت ان درسال 1980شروع و پس 6سال در24دسامبر1986 ب اتمام رسیده.</vt:lpstr>
      <vt:lpstr>20سال ازعمر این بنا میگذرد بیش از 50میلیون نفر از ان دیدن کردن. </vt:lpstr>
      <vt:lpstr>PowerPoint Presentation</vt:lpstr>
      <vt:lpstr>PowerPoint Presentation</vt:lpstr>
      <vt:lpstr>PowerPoint Presentation</vt:lpstr>
      <vt:lpstr>PowerPoint Presentation</vt:lpstr>
    </vt:vector>
  </TitlesOfParts>
  <Company>Novin Pendar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Novin Pendar</dc:creator>
  <cp:lastModifiedBy>ali piroozi</cp:lastModifiedBy>
  <cp:revision>31</cp:revision>
  <dcterms:created xsi:type="dcterms:W3CDTF">2015-04-10T21:09:05Z</dcterms:created>
  <dcterms:modified xsi:type="dcterms:W3CDTF">2026-08-24T23:16:26Z</dcterms:modified>
</cp:coreProperties>
</file>