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54"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E9AC163-D88E-43BB-B920-21AC4FFDF9E4}"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3896416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9AC163-D88E-43BB-B920-21AC4FFDF9E4}"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2878404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9AC163-D88E-43BB-B920-21AC4FFDF9E4}"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1652753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E9AC163-D88E-43BB-B920-21AC4FFDF9E4}" type="datetimeFigureOut">
              <a:rPr lang="en-US" smtClean="0"/>
              <a:t>8/25/2026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2988485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E9AC163-D88E-43BB-B920-21AC4FFDF9E4}" type="datetimeFigureOut">
              <a:rPr lang="en-US" smtClean="0"/>
              <a:t>8/25/2026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2238117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E9AC163-D88E-43BB-B920-21AC4FFDF9E4}" type="datetimeFigureOut">
              <a:rPr lang="en-US" smtClean="0"/>
              <a:t>8/25/2026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3765738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9AC163-D88E-43BB-B920-21AC4FFDF9E4}" type="datetimeFigureOut">
              <a:rPr lang="en-US" smtClean="0"/>
              <a:t>8/25/2026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94880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E9AC163-D88E-43BB-B920-21AC4FFDF9E4}" type="datetimeFigureOut">
              <a:rPr lang="en-US" smtClean="0"/>
              <a:t>8/25/2026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1667202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E9AC163-D88E-43BB-B920-21AC4FFDF9E4}" type="datetimeFigureOut">
              <a:rPr lang="en-US" smtClean="0"/>
              <a:t>8/25/2026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2903563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9AC163-D88E-43BB-B920-21AC4FFDF9E4}"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1629099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9AC163-D88E-43BB-B920-21AC4FFDF9E4}"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047957-D7D0-4E22-A0D4-7D3DF2E54436}" type="slidenum">
              <a:rPr lang="en-US" smtClean="0"/>
              <a:t>‹#›</a:t>
            </a:fld>
            <a:endParaRPr lang="en-US"/>
          </a:p>
        </p:txBody>
      </p:sp>
    </p:spTree>
    <p:extLst>
      <p:ext uri="{BB962C8B-B14F-4D97-AF65-F5344CB8AC3E}">
        <p14:creationId xmlns:p14="http://schemas.microsoft.com/office/powerpoint/2010/main" val="1063649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265" y="274638"/>
            <a:ext cx="10973472" cy="1143000"/>
          </a:xfrm>
        </p:spPr>
        <p:txBody>
          <a:bodyPr/>
          <a:lstStyle/>
          <a:p>
            <a:r>
              <a:rPr lang="en-US"/>
              <a:t>Click to edit Master title style</a:t>
            </a:r>
          </a:p>
        </p:txBody>
      </p:sp>
      <p:sp>
        <p:nvSpPr>
          <p:cNvPr id="3" name="Table Placeholder 2"/>
          <p:cNvSpPr>
            <a:spLocks noGrp="1"/>
          </p:cNvSpPr>
          <p:nvPr>
            <p:ph type="tbl" idx="1"/>
          </p:nvPr>
        </p:nvSpPr>
        <p:spPr>
          <a:xfrm>
            <a:off x="609265" y="1600201"/>
            <a:ext cx="10973472" cy="4525963"/>
          </a:xfrm>
        </p:spPr>
        <p:txBody>
          <a:bodyPr/>
          <a:lstStyle/>
          <a:p>
            <a:endParaRPr lang="en-US"/>
          </a:p>
        </p:txBody>
      </p:sp>
      <p:sp>
        <p:nvSpPr>
          <p:cNvPr id="4" name="Date Placeholder 3"/>
          <p:cNvSpPr>
            <a:spLocks noGrp="1"/>
          </p:cNvSpPr>
          <p:nvPr>
            <p:ph type="dt" sz="half" idx="10"/>
          </p:nvPr>
        </p:nvSpPr>
        <p:spPr>
          <a:xfrm>
            <a:off x="8738012" y="6245225"/>
            <a:ext cx="2844725" cy="476250"/>
          </a:xfrm>
        </p:spPr>
        <p:txBody>
          <a:bodyPr/>
          <a:lstStyle>
            <a:lvl1pPr>
              <a:defRPr/>
            </a:lvl1pPr>
          </a:lstStyle>
          <a:p>
            <a:endParaRPr lang="en-US" altLang="en-US"/>
          </a:p>
        </p:txBody>
      </p:sp>
      <p:sp>
        <p:nvSpPr>
          <p:cNvPr id="5" name="Footer Placeholder 4"/>
          <p:cNvSpPr>
            <a:spLocks noGrp="1"/>
          </p:cNvSpPr>
          <p:nvPr>
            <p:ph type="ftr" sz="quarter" idx="11"/>
          </p:nvPr>
        </p:nvSpPr>
        <p:spPr>
          <a:xfrm>
            <a:off x="4166291" y="6245225"/>
            <a:ext cx="3859419" cy="47625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609265" y="6245225"/>
            <a:ext cx="2844725" cy="476250"/>
          </a:xfrm>
        </p:spPr>
        <p:txBody>
          <a:bodyPr/>
          <a:lstStyle>
            <a:lvl1pPr>
              <a:defRPr/>
            </a:lvl1pPr>
          </a:lstStyle>
          <a:p>
            <a:fld id="{647F2545-AE22-4D2C-A712-2059580947B1}" type="slidenum">
              <a:rPr lang="fa-IR" altLang="en-US"/>
              <a:pPr/>
              <a:t>‹#›</a:t>
            </a:fld>
            <a:endParaRPr lang="en-US" altLang="en-US"/>
          </a:p>
        </p:txBody>
      </p:sp>
    </p:spTree>
    <p:extLst>
      <p:ext uri="{BB962C8B-B14F-4D97-AF65-F5344CB8AC3E}">
        <p14:creationId xmlns:p14="http://schemas.microsoft.com/office/powerpoint/2010/main" val="11757644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265" y="274638"/>
            <a:ext cx="10973472" cy="1143000"/>
          </a:xfrm>
        </p:spPr>
        <p:txBody>
          <a:bodyPr/>
          <a:lstStyle/>
          <a:p>
            <a:r>
              <a:rPr lang="en-US"/>
              <a:t>Click to edit Master title style</a:t>
            </a:r>
          </a:p>
        </p:txBody>
      </p:sp>
      <p:sp>
        <p:nvSpPr>
          <p:cNvPr id="3" name="Text Placeholder 2"/>
          <p:cNvSpPr>
            <a:spLocks noGrp="1"/>
          </p:cNvSpPr>
          <p:nvPr>
            <p:ph type="body" sz="half" idx="1"/>
          </p:nvPr>
        </p:nvSpPr>
        <p:spPr>
          <a:xfrm>
            <a:off x="609264" y="1600201"/>
            <a:ext cx="5378099"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2398" y="1600201"/>
            <a:ext cx="5380338"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738012" y="6245225"/>
            <a:ext cx="2844725" cy="476250"/>
          </a:xfrm>
        </p:spPr>
        <p:txBody>
          <a:bodyPr/>
          <a:lstStyle>
            <a:lvl1pPr>
              <a:defRPr/>
            </a:lvl1pPr>
          </a:lstStyle>
          <a:p>
            <a:endParaRPr lang="en-US" altLang="en-US"/>
          </a:p>
        </p:txBody>
      </p:sp>
      <p:sp>
        <p:nvSpPr>
          <p:cNvPr id="6" name="Footer Placeholder 5"/>
          <p:cNvSpPr>
            <a:spLocks noGrp="1"/>
          </p:cNvSpPr>
          <p:nvPr>
            <p:ph type="ftr" sz="quarter" idx="11"/>
          </p:nvPr>
        </p:nvSpPr>
        <p:spPr>
          <a:xfrm>
            <a:off x="4166291" y="6245225"/>
            <a:ext cx="3859419" cy="47625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09265" y="6245225"/>
            <a:ext cx="2844725" cy="476250"/>
          </a:xfrm>
        </p:spPr>
        <p:txBody>
          <a:bodyPr/>
          <a:lstStyle>
            <a:lvl1pPr>
              <a:defRPr/>
            </a:lvl1pPr>
          </a:lstStyle>
          <a:p>
            <a:fld id="{919005B1-EFC3-4686-A88D-009147449127}" type="slidenum">
              <a:rPr lang="fa-IR" altLang="en-US"/>
              <a:pPr/>
              <a:t>‹#›</a:t>
            </a:fld>
            <a:endParaRPr lang="en-US" altLang="en-US"/>
          </a:p>
        </p:txBody>
      </p:sp>
    </p:spTree>
    <p:extLst>
      <p:ext uri="{BB962C8B-B14F-4D97-AF65-F5344CB8AC3E}">
        <p14:creationId xmlns:p14="http://schemas.microsoft.com/office/powerpoint/2010/main" val="2530882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265" y="274638"/>
            <a:ext cx="10973472" cy="1143000"/>
          </a:xfrm>
        </p:spPr>
        <p:txBody>
          <a:bodyPr/>
          <a:lstStyle/>
          <a:p>
            <a:r>
              <a:rPr lang="en-US"/>
              <a:t>Click to edit Master title style</a:t>
            </a:r>
          </a:p>
        </p:txBody>
      </p:sp>
      <p:sp>
        <p:nvSpPr>
          <p:cNvPr id="3" name="Text Placeholder 2"/>
          <p:cNvSpPr>
            <a:spLocks noGrp="1"/>
          </p:cNvSpPr>
          <p:nvPr>
            <p:ph type="body" sz="half" idx="1"/>
          </p:nvPr>
        </p:nvSpPr>
        <p:spPr>
          <a:xfrm>
            <a:off x="609264" y="1600201"/>
            <a:ext cx="5378099"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202398" y="1600200"/>
            <a:ext cx="5380338" cy="21859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202398" y="3938589"/>
            <a:ext cx="5380338" cy="21875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a:xfrm>
            <a:off x="8738012" y="6245225"/>
            <a:ext cx="2844725" cy="476250"/>
          </a:xfrm>
        </p:spPr>
        <p:txBody>
          <a:bodyPr/>
          <a:lstStyle>
            <a:lvl1pPr>
              <a:defRPr/>
            </a:lvl1pPr>
          </a:lstStyle>
          <a:p>
            <a:endParaRPr lang="en-US" altLang="en-US"/>
          </a:p>
        </p:txBody>
      </p:sp>
      <p:sp>
        <p:nvSpPr>
          <p:cNvPr id="7" name="Footer Placeholder 6"/>
          <p:cNvSpPr>
            <a:spLocks noGrp="1"/>
          </p:cNvSpPr>
          <p:nvPr>
            <p:ph type="ftr" sz="quarter" idx="11"/>
          </p:nvPr>
        </p:nvSpPr>
        <p:spPr>
          <a:xfrm>
            <a:off x="4166291" y="6245225"/>
            <a:ext cx="3859419" cy="476250"/>
          </a:xfrm>
        </p:spPr>
        <p:txBody>
          <a:bodyPr/>
          <a:lstStyle>
            <a:lvl1pPr>
              <a:defRPr/>
            </a:lvl1pPr>
          </a:lstStyle>
          <a:p>
            <a:endParaRPr lang="en-US" altLang="en-US"/>
          </a:p>
        </p:txBody>
      </p:sp>
      <p:sp>
        <p:nvSpPr>
          <p:cNvPr id="8" name="Slide Number Placeholder 7"/>
          <p:cNvSpPr>
            <a:spLocks noGrp="1"/>
          </p:cNvSpPr>
          <p:nvPr>
            <p:ph type="sldNum" sz="quarter" idx="12"/>
          </p:nvPr>
        </p:nvSpPr>
        <p:spPr>
          <a:xfrm>
            <a:off x="609265" y="6245225"/>
            <a:ext cx="2844725" cy="476250"/>
          </a:xfrm>
        </p:spPr>
        <p:txBody>
          <a:bodyPr/>
          <a:lstStyle>
            <a:lvl1pPr>
              <a:defRPr/>
            </a:lvl1pPr>
          </a:lstStyle>
          <a:p>
            <a:fld id="{37564756-7462-4571-AB98-2C323BA297FD}" type="slidenum">
              <a:rPr lang="fa-IR" altLang="en-US"/>
              <a:pPr/>
              <a:t>‹#›</a:t>
            </a:fld>
            <a:endParaRPr lang="en-US" altLang="en-US"/>
          </a:p>
        </p:txBody>
      </p:sp>
    </p:spTree>
    <p:extLst>
      <p:ext uri="{BB962C8B-B14F-4D97-AF65-F5344CB8AC3E}">
        <p14:creationId xmlns:p14="http://schemas.microsoft.com/office/powerpoint/2010/main" val="1130559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9AC163-D88E-43BB-B920-21AC4FFDF9E4}" type="datetimeFigureOut">
              <a:rPr lang="en-US" smtClean="0"/>
              <a:t>8/25/2026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047957-D7D0-4E22-A0D4-7D3DF2E54436}" type="slidenum">
              <a:rPr lang="en-US" smtClean="0"/>
              <a:t>‹#›</a:t>
            </a:fld>
            <a:endParaRPr lang="en-US"/>
          </a:p>
        </p:txBody>
      </p:sp>
    </p:spTree>
    <p:extLst>
      <p:ext uri="{BB962C8B-B14F-4D97-AF65-F5344CB8AC3E}">
        <p14:creationId xmlns:p14="http://schemas.microsoft.com/office/powerpoint/2010/main" val="3367267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oleObject" Target="../embeddings/oleObject1.bin"/><Relationship Id="rId1" Type="http://schemas.openxmlformats.org/officeDocument/2006/relationships/slideLayout" Target="../slideLayouts/slideLayout2.x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oleObject" Target="../embeddings/oleObject3.bin"/><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oleObject" Target="../embeddings/oleObject4.bin"/><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oleObject" Target="../embeddings/oleObject5.bin"/><Relationship Id="rId1" Type="http://schemas.openxmlformats.org/officeDocument/2006/relationships/slideLayout" Target="../slideLayouts/slideLayout14.xml"/><Relationship Id="rId5" Type="http://schemas.openxmlformats.org/officeDocument/2006/relationships/image" Target="../media/image8.wmf"/><Relationship Id="rId4" Type="http://schemas.openxmlformats.org/officeDocument/2006/relationships/oleObject" Target="../embeddings/oleObject6.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7.bin"/><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oleObject" Target="../embeddings/oleObject8.bin"/><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oleObject" Target="../embeddings/oleObject9.bin"/><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oleObject" Target="../embeddings/oleObject10.bin"/><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7.wmf"/><Relationship Id="rId2" Type="http://schemas.openxmlformats.org/officeDocument/2006/relationships/oleObject" Target="../embeddings/oleObject11.bin"/><Relationship Id="rId1" Type="http://schemas.openxmlformats.org/officeDocument/2006/relationships/slideLayout" Target="../slideLayouts/slideLayout2.xml"/><Relationship Id="rId6" Type="http://schemas.openxmlformats.org/officeDocument/2006/relationships/oleObject" Target="../embeddings/oleObject13.bin"/><Relationship Id="rId5" Type="http://schemas.openxmlformats.org/officeDocument/2006/relationships/image" Target="../media/image16.wmf"/><Relationship Id="rId4" Type="http://schemas.openxmlformats.org/officeDocument/2006/relationships/oleObject" Target="../embeddings/oleObject12.bin"/></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2207420" y="2070100"/>
            <a:ext cx="7777163" cy="1143000"/>
          </a:xfrm>
        </p:spPr>
        <p:txBody>
          <a:bodyPr/>
          <a:lstStyle/>
          <a:p>
            <a:r>
              <a:rPr lang="fa-IR" altLang="en-US" dirty="0">
                <a:solidFill>
                  <a:srgbClr val="FF0000"/>
                </a:solidFill>
                <a:cs typeface="B Titr" pitchFamily="2" charset="0"/>
              </a:rPr>
              <a:t>پاورپوینت </a:t>
            </a:r>
            <a:r>
              <a:rPr lang="ar-SA" altLang="en-US" dirty="0">
                <a:solidFill>
                  <a:srgbClr val="FF0000"/>
                </a:solidFill>
                <a:cs typeface="B Titr" pitchFamily="2" charset="0"/>
              </a:rPr>
              <a:t>مخاطره و بازده </a:t>
            </a:r>
            <a:endParaRPr lang="en-US" altLang="en-US" dirty="0">
              <a:solidFill>
                <a:srgbClr val="FF0000"/>
              </a:solidFill>
              <a:cs typeface="B Titr" pitchFamily="2" charset="0"/>
            </a:endParaRPr>
          </a:p>
        </p:txBody>
      </p:sp>
    </p:spTree>
    <p:extLst>
      <p:ext uri="{BB962C8B-B14F-4D97-AF65-F5344CB8AC3E}">
        <p14:creationId xmlns:p14="http://schemas.microsoft.com/office/powerpoint/2010/main" val="2230981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body" idx="1"/>
          </p:nvPr>
        </p:nvSpPr>
        <p:spPr>
          <a:xfrm>
            <a:off x="2207420" y="908051"/>
            <a:ext cx="7777163" cy="4525963"/>
          </a:xfrm>
        </p:spPr>
        <p:txBody>
          <a:bodyPr>
            <a:normAutofit lnSpcReduction="10000"/>
          </a:bodyPr>
          <a:lstStyle/>
          <a:p>
            <a:pPr algn="just">
              <a:lnSpc>
                <a:spcPct val="90000"/>
              </a:lnSpc>
              <a:buFontTx/>
              <a:buNone/>
            </a:pPr>
            <a:r>
              <a:rPr lang="ar-SA" altLang="en-US" b="1">
                <a:solidFill>
                  <a:srgbClr val="FF0000"/>
                </a:solidFill>
                <a:cs typeface="B Titr" pitchFamily="2" charset="0"/>
              </a:rPr>
              <a:t>اهداف رفتاري: </a:t>
            </a:r>
          </a:p>
          <a:p>
            <a:pPr algn="just">
              <a:lnSpc>
                <a:spcPct val="90000"/>
              </a:lnSpc>
              <a:buFontTx/>
              <a:buNone/>
            </a:pPr>
            <a:r>
              <a:rPr lang="ar-SA" altLang="en-US" b="1">
                <a:cs typeface="B Mitra" pitchFamily="2" charset="0"/>
              </a:rPr>
              <a:t>از دانشجو انتظار مي رود پس از مشاهده اين برنامه: </a:t>
            </a:r>
          </a:p>
          <a:p>
            <a:pPr algn="just">
              <a:lnSpc>
                <a:spcPct val="90000"/>
              </a:lnSpc>
              <a:buFontTx/>
              <a:buNone/>
            </a:pPr>
            <a:r>
              <a:rPr lang="ar-SA" altLang="en-US" b="1">
                <a:cs typeface="B Mitra" pitchFamily="2" charset="0"/>
              </a:rPr>
              <a:t>1 - مفهوم مخاطره (ريسك) و ارتباط بين مخاطره و بازده سرمايه گذاريها را بداند. </a:t>
            </a:r>
          </a:p>
          <a:p>
            <a:pPr algn="just">
              <a:lnSpc>
                <a:spcPct val="90000"/>
              </a:lnSpc>
              <a:buFontTx/>
              <a:buNone/>
            </a:pPr>
            <a:r>
              <a:rPr lang="ar-SA" altLang="en-US" b="1">
                <a:cs typeface="B Mitra" pitchFamily="2" charset="0"/>
              </a:rPr>
              <a:t>2 - نحوه اندازه گيري مخاطره اوراق بهادار را بداند. </a:t>
            </a:r>
          </a:p>
          <a:p>
            <a:pPr algn="just">
              <a:lnSpc>
                <a:spcPct val="90000"/>
              </a:lnSpc>
              <a:buFontTx/>
              <a:buNone/>
            </a:pPr>
            <a:r>
              <a:rPr lang="ar-SA" altLang="en-US" b="1">
                <a:cs typeface="B Mitra" pitchFamily="2" charset="0"/>
              </a:rPr>
              <a:t>3 - نحوه كاهش مخاطره از طريق متنوع ساختن دارائيها را بداند. </a:t>
            </a:r>
          </a:p>
          <a:p>
            <a:pPr algn="just">
              <a:lnSpc>
                <a:spcPct val="90000"/>
              </a:lnSpc>
              <a:buFontTx/>
              <a:buNone/>
            </a:pPr>
            <a:r>
              <a:rPr lang="ar-SA" altLang="en-US" b="1">
                <a:cs typeface="B Mitra" pitchFamily="2" charset="0"/>
              </a:rPr>
              <a:t>4 -  مفهوم بتا به عنوان معيار اندازه گيري مخاطره را بداند. </a:t>
            </a:r>
          </a:p>
          <a:p>
            <a:pPr algn="just">
              <a:lnSpc>
                <a:spcPct val="90000"/>
              </a:lnSpc>
              <a:buFontTx/>
              <a:buNone/>
            </a:pPr>
            <a:r>
              <a:rPr lang="ar-SA" altLang="en-US" b="1">
                <a:cs typeface="B Mitra" pitchFamily="2" charset="0"/>
              </a:rPr>
              <a:t>5 - نحوه محاسبه نرخ بازده مورد انتظار سهام عادي با استفاده از مدل قيمت گذاري دارائيهاي سرمايه اي را بداند. </a:t>
            </a:r>
          </a:p>
        </p:txBody>
      </p:sp>
    </p:spTree>
    <p:extLst>
      <p:ext uri="{BB962C8B-B14F-4D97-AF65-F5344CB8AC3E}">
        <p14:creationId xmlns:p14="http://schemas.microsoft.com/office/powerpoint/2010/main" val="1540932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Grp="1" noChangeArrowheads="1"/>
          </p:cNvSpPr>
          <p:nvPr>
            <p:ph type="body" idx="1"/>
          </p:nvPr>
        </p:nvSpPr>
        <p:spPr>
          <a:xfrm>
            <a:off x="2207420" y="1125539"/>
            <a:ext cx="7777163" cy="5000625"/>
          </a:xfrm>
        </p:spPr>
        <p:txBody>
          <a:bodyPr/>
          <a:lstStyle/>
          <a:p>
            <a:pPr algn="just">
              <a:buFontTx/>
              <a:buNone/>
            </a:pPr>
            <a:r>
              <a:rPr lang="en-US" altLang="en-US">
                <a:cs typeface="B Mitra" pitchFamily="2" charset="0"/>
              </a:rPr>
              <a:t> </a:t>
            </a:r>
            <a:r>
              <a:rPr lang="fa-IR" altLang="en-US" b="1">
                <a:cs typeface="B Mitra" pitchFamily="2" charset="0"/>
              </a:rPr>
              <a:t>هرگاه بازده يك دارائي بطور دقيق قابل پيش بيني نباشد، سرمايه گذاري در آن دارائي همراه با ريسك (مخاطره) است. مثلا چون بازده سرمايه گذاري در سهام عادي بطور دقيق قابل پيش بيني نيست، سرمايه گذاري در سهام عادي همراه با ريسك است اما چون با سرمايه گذاري در اوراق قرضه دولتي اصل و بهره آن حتما دريافت خواهد شد، سرمايه گذاري در اوراق قرضه دولتي همراه با ريسك نيست.</a:t>
            </a:r>
            <a:endParaRPr lang="en-US" altLang="en-US" b="1">
              <a:cs typeface="B Mitra" pitchFamily="2" charset="0"/>
            </a:endParaRPr>
          </a:p>
        </p:txBody>
      </p:sp>
    </p:spTree>
    <p:extLst>
      <p:ext uri="{BB962C8B-B14F-4D97-AF65-F5344CB8AC3E}">
        <p14:creationId xmlns:p14="http://schemas.microsoft.com/office/powerpoint/2010/main" val="3519061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2218533" y="981076"/>
            <a:ext cx="7775575" cy="854075"/>
          </a:xfrm>
        </p:spPr>
        <p:txBody>
          <a:bodyPr/>
          <a:lstStyle/>
          <a:p>
            <a:pPr algn="r"/>
            <a:r>
              <a:rPr lang="fa-IR" altLang="en-US" sz="3600" b="1">
                <a:solidFill>
                  <a:srgbClr val="FF0000"/>
                </a:solidFill>
                <a:cs typeface="B Titr" pitchFamily="2" charset="0"/>
              </a:rPr>
              <a:t>اندازه گيري مخاطره</a:t>
            </a:r>
            <a:r>
              <a:rPr lang="fa-IR" altLang="en-US" sz="3600">
                <a:solidFill>
                  <a:srgbClr val="FF0000"/>
                </a:solidFill>
                <a:cs typeface="B Titr" pitchFamily="2" charset="0"/>
              </a:rPr>
              <a:t> </a:t>
            </a:r>
            <a:endParaRPr lang="en-US" altLang="en-US" sz="3600" b="1">
              <a:solidFill>
                <a:srgbClr val="FF0000"/>
              </a:solidFill>
              <a:cs typeface="B Titr" pitchFamily="2" charset="0"/>
            </a:endParaRPr>
          </a:p>
        </p:txBody>
      </p:sp>
      <p:sp>
        <p:nvSpPr>
          <p:cNvPr id="121859" name="Rectangle 3"/>
          <p:cNvSpPr>
            <a:spLocks noGrp="1" noChangeArrowheads="1"/>
          </p:cNvSpPr>
          <p:nvPr>
            <p:ph type="body" idx="1"/>
          </p:nvPr>
        </p:nvSpPr>
        <p:spPr>
          <a:xfrm>
            <a:off x="2207420" y="2205038"/>
            <a:ext cx="7777163" cy="3168650"/>
          </a:xfrm>
        </p:spPr>
        <p:txBody>
          <a:bodyPr/>
          <a:lstStyle/>
          <a:p>
            <a:pPr algn="just">
              <a:buFontTx/>
              <a:buNone/>
            </a:pPr>
            <a:r>
              <a:rPr lang="fa-IR" altLang="en-US" b="1">
                <a:cs typeface="B Mitra" pitchFamily="2" charset="0"/>
              </a:rPr>
              <a:t>    براي اندازه گيري مخاطره طرحهاي سرمايه گذاري، از انحراف معيار استفاده مي شود. انحراف معيار، عدم قطعيت يا مخاطره جريان نقدينه را نشان مي دهد. ضريب تغييرات معياري نسبي است كه بصورت درصد بيان مي شود.</a:t>
            </a:r>
            <a:r>
              <a:rPr lang="fa-IR"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1353185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2207420" y="490538"/>
            <a:ext cx="7777163" cy="1858962"/>
          </a:xfrm>
        </p:spPr>
        <p:txBody>
          <a:bodyPr/>
          <a:lstStyle/>
          <a:p>
            <a:pPr algn="just"/>
            <a:r>
              <a:rPr lang="fa-IR" altLang="en-US" sz="2400" b="1">
                <a:cs typeface="B Titr" pitchFamily="2" charset="0"/>
              </a:rPr>
              <a:t>مثال1: فرض كنيد قيمت جاري هر برگ سهام عادي شركت سروستان 500 ريال است و قيمت سال آتي آن به احتمال 20% مبلغ 400 ريال، به احتمال 50% مبلغ 550 ريال و به احتمال 30% مبلغ 600 ريال است. مطلوبست محاسبه انحراف معيار نرخ بازده.</a:t>
            </a:r>
            <a:endParaRPr lang="en-US" altLang="en-US" sz="2400" b="1">
              <a:cs typeface="B Titr" pitchFamily="2" charset="0"/>
            </a:endParaRPr>
          </a:p>
        </p:txBody>
      </p:sp>
      <p:graphicFrame>
        <p:nvGraphicFramePr>
          <p:cNvPr id="122883" name="Group 3"/>
          <p:cNvGraphicFramePr>
            <a:graphicFrameLocks noGrp="1"/>
          </p:cNvGraphicFramePr>
          <p:nvPr>
            <p:ph idx="1"/>
          </p:nvPr>
        </p:nvGraphicFramePr>
        <p:xfrm>
          <a:off x="2712245" y="2819400"/>
          <a:ext cx="6913563" cy="3489326"/>
        </p:xfrm>
        <a:graphic>
          <a:graphicData uri="http://schemas.openxmlformats.org/drawingml/2006/table">
            <a:tbl>
              <a:tblPr rtl="1"/>
              <a:tblGrid>
                <a:gridCol w="2378075">
                  <a:extLst>
                    <a:ext uri="{9D8B030D-6E8A-4147-A177-3AD203B41FA5}">
                      <a16:colId xmlns:a16="http://schemas.microsoft.com/office/drawing/2014/main" val="39567433"/>
                    </a:ext>
                  </a:extLst>
                </a:gridCol>
                <a:gridCol w="4535488">
                  <a:extLst>
                    <a:ext uri="{9D8B030D-6E8A-4147-A177-3AD203B41FA5}">
                      <a16:colId xmlns:a16="http://schemas.microsoft.com/office/drawing/2014/main" val="1249486366"/>
                    </a:ext>
                  </a:extLst>
                </a:gridCol>
              </a:tblGrid>
              <a:tr h="87312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600" b="1" i="0" u="none" strike="noStrike" cap="none" normalizeH="0" baseline="0">
                          <a:ln>
                            <a:noFill/>
                          </a:ln>
                          <a:solidFill>
                            <a:schemeClr val="tx1"/>
                          </a:solidFill>
                          <a:effectLst/>
                          <a:latin typeface="Arial" panose="020B0604020202020204" pitchFamily="34" charset="0"/>
                          <a:cs typeface="B Mitra" pitchFamily="2" charset="0"/>
                        </a:rPr>
                        <a:t>قيمت احتمالي آتي</a:t>
                      </a:r>
                      <a:r>
                        <a:rPr kumimoji="0" lang="en-US" altLang="en-US" sz="2600" b="1" i="0" u="none" strike="noStrike" cap="none" normalizeH="0" baseline="0">
                          <a:ln>
                            <a:noFill/>
                          </a:ln>
                          <a:solidFill>
                            <a:schemeClr val="tx1"/>
                          </a:solidFill>
                          <a:effectLst/>
                          <a:latin typeface="Arial" panose="020B0604020202020204" pitchFamily="34" charset="0"/>
                          <a:cs typeface="B Mitra" pitchFamily="2" charset="0"/>
                        </a:rPr>
                        <a:t> </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2400" b="1" i="0" u="none" strike="noStrike" cap="none" normalizeH="0" baseline="0">
                          <a:ln>
                            <a:noFill/>
                          </a:ln>
                          <a:solidFill>
                            <a:schemeClr val="tx1"/>
                          </a:solidFill>
                          <a:effectLst/>
                          <a:latin typeface="Arial" panose="020B0604020202020204" pitchFamily="34" charset="0"/>
                          <a:cs typeface="B Titr" pitchFamily="2" charset="0"/>
                        </a:rPr>
                        <a:t>400         550        600</a:t>
                      </a:r>
                      <a:r>
                        <a:rPr kumimoji="0" lang="fa-IR" altLang="en-US" sz="2400" b="0" i="0" u="none" strike="noStrike" cap="none" normalizeH="0" baseline="0">
                          <a:ln>
                            <a:noFill/>
                          </a:ln>
                          <a:solidFill>
                            <a:schemeClr val="tx1"/>
                          </a:solidFill>
                          <a:effectLst/>
                          <a:latin typeface="Arial" panose="020B0604020202020204" pitchFamily="34" charset="0"/>
                          <a:cs typeface="B Titr" pitchFamily="2" charset="0"/>
                        </a:rPr>
                        <a:t> </a:t>
                      </a:r>
                      <a:endParaRPr kumimoji="0" lang="en-US" altLang="en-US" sz="24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22951449"/>
                  </a:ext>
                </a:extLst>
              </a:tr>
              <a:tr h="8715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600" b="1" i="0" u="none" strike="noStrike" cap="none" normalizeH="0" baseline="0">
                          <a:ln>
                            <a:noFill/>
                          </a:ln>
                          <a:solidFill>
                            <a:schemeClr val="tx1"/>
                          </a:solidFill>
                          <a:effectLst/>
                          <a:latin typeface="Arial" panose="020B0604020202020204" pitchFamily="34" charset="0"/>
                          <a:cs typeface="B Mitra" pitchFamily="2" charset="0"/>
                        </a:rPr>
                        <a:t>نرخ بازده </a:t>
                      </a:r>
                      <a:endParaRPr kumimoji="0" lang="en-US" altLang="en-US" sz="2600" b="1" i="0" u="none" strike="noStrike" cap="none" normalizeH="0" baseline="0">
                        <a:ln>
                          <a:noFill/>
                        </a:ln>
                        <a:solidFill>
                          <a:schemeClr val="tx1"/>
                        </a:solidFill>
                        <a:effectLst/>
                        <a:latin typeface="Arial" panose="020B0604020202020204" pitchFamily="34" charset="0"/>
                        <a:cs typeface="B Mitra"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2400" b="1" i="0" u="none" strike="noStrike" cap="none" normalizeH="0" baseline="0">
                          <a:ln>
                            <a:noFill/>
                          </a:ln>
                          <a:solidFill>
                            <a:schemeClr val="tx1"/>
                          </a:solidFill>
                          <a:effectLst/>
                          <a:latin typeface="Arial" panose="020B0604020202020204" pitchFamily="34" charset="0"/>
                          <a:cs typeface="B Titr" pitchFamily="2" charset="0"/>
                        </a:rPr>
                        <a:t>20%ـ         10%        20%</a:t>
                      </a:r>
                      <a:r>
                        <a:rPr kumimoji="0" lang="fa-IR" altLang="en-US" sz="2400" b="0" i="0" u="none" strike="noStrike" cap="none" normalizeH="0" baseline="0">
                          <a:ln>
                            <a:noFill/>
                          </a:ln>
                          <a:solidFill>
                            <a:schemeClr val="tx1"/>
                          </a:solidFill>
                          <a:effectLst/>
                          <a:latin typeface="Arial" panose="020B0604020202020204" pitchFamily="34" charset="0"/>
                          <a:cs typeface="B Titr" pitchFamily="2" charset="0"/>
                        </a:rPr>
                        <a:t> </a:t>
                      </a:r>
                      <a:endParaRPr kumimoji="0" lang="en-US" altLang="en-US" sz="24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214011235"/>
                  </a:ext>
                </a:extLst>
              </a:tr>
              <a:tr h="8715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600" b="1" i="0" u="none" strike="noStrike" cap="none" normalizeH="0" baseline="0">
                          <a:ln>
                            <a:noFill/>
                          </a:ln>
                          <a:solidFill>
                            <a:schemeClr val="tx1"/>
                          </a:solidFill>
                          <a:effectLst/>
                          <a:latin typeface="Arial" panose="020B0604020202020204" pitchFamily="34" charset="0"/>
                          <a:cs typeface="B Mitra" pitchFamily="2" charset="0"/>
                        </a:rPr>
                        <a:t>احتمال </a:t>
                      </a:r>
                      <a:endParaRPr kumimoji="0" lang="en-US" altLang="en-US" sz="2600" b="1" i="0" u="none" strike="noStrike" cap="none" normalizeH="0" baseline="0">
                        <a:ln>
                          <a:noFill/>
                        </a:ln>
                        <a:solidFill>
                          <a:schemeClr val="tx1"/>
                        </a:solidFill>
                        <a:effectLst/>
                        <a:latin typeface="Arial" panose="020B0604020202020204" pitchFamily="34" charset="0"/>
                        <a:cs typeface="B Mitra"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2400" b="1" i="0" u="none" strike="noStrike" cap="none" normalizeH="0" baseline="0">
                          <a:ln>
                            <a:noFill/>
                          </a:ln>
                          <a:solidFill>
                            <a:schemeClr val="tx1"/>
                          </a:solidFill>
                          <a:effectLst/>
                          <a:latin typeface="Arial" panose="020B0604020202020204" pitchFamily="34" charset="0"/>
                          <a:cs typeface="B Titr" pitchFamily="2" charset="0"/>
                        </a:rPr>
                        <a:t>20%          50%        30%</a:t>
                      </a:r>
                      <a:r>
                        <a:rPr kumimoji="0" lang="en-US" altLang="en-US" sz="2400" b="0" i="0" u="none" strike="noStrike" cap="none" normalizeH="0" baseline="0">
                          <a:ln>
                            <a:noFill/>
                          </a:ln>
                          <a:solidFill>
                            <a:schemeClr val="tx1"/>
                          </a:solidFill>
                          <a:effectLst/>
                          <a:latin typeface="Arial" panose="020B0604020202020204" pitchFamily="34" charset="0"/>
                          <a:cs typeface="B Titr" pitchFamily="2" charset="0"/>
                        </a:rPr>
                        <a:t> </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78982696"/>
                  </a:ext>
                </a:extLst>
              </a:tr>
              <a:tr h="87312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600" b="1" i="0" u="none" strike="noStrike" cap="none" normalizeH="0" baseline="0">
                          <a:ln>
                            <a:noFill/>
                          </a:ln>
                          <a:solidFill>
                            <a:schemeClr val="tx1"/>
                          </a:solidFill>
                          <a:effectLst/>
                          <a:latin typeface="Arial" panose="020B0604020202020204" pitchFamily="34" charset="0"/>
                          <a:cs typeface="B Mitra" pitchFamily="2" charset="0"/>
                        </a:rPr>
                        <a:t>احتمال * نرخ بازده </a:t>
                      </a:r>
                      <a:endParaRPr kumimoji="0" lang="en-US" altLang="en-US" sz="2600" b="1" i="0" u="none" strike="noStrike" cap="none" normalizeH="0" baseline="0">
                        <a:ln>
                          <a:noFill/>
                        </a:ln>
                        <a:solidFill>
                          <a:schemeClr val="tx1"/>
                        </a:solidFill>
                        <a:effectLst/>
                        <a:latin typeface="Arial" panose="020B0604020202020204" pitchFamily="34" charset="0"/>
                        <a:cs typeface="B Mitra"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2400" b="1" i="0" u="none" strike="noStrike" cap="none" normalizeH="0" baseline="0">
                          <a:ln>
                            <a:noFill/>
                          </a:ln>
                          <a:solidFill>
                            <a:schemeClr val="tx1"/>
                          </a:solidFill>
                          <a:effectLst/>
                          <a:latin typeface="Arial" panose="020B0604020202020204" pitchFamily="34" charset="0"/>
                          <a:cs typeface="B Titr" pitchFamily="2" charset="0"/>
                        </a:rPr>
                        <a:t>4% ـ           5%           6%</a:t>
                      </a:r>
                      <a:r>
                        <a:rPr kumimoji="0" lang="fa-IR" altLang="en-US" sz="2400" b="0" i="0" u="none" strike="noStrike" cap="none" normalizeH="0" baseline="0">
                          <a:ln>
                            <a:noFill/>
                          </a:ln>
                          <a:solidFill>
                            <a:schemeClr val="tx1"/>
                          </a:solidFill>
                          <a:effectLst/>
                          <a:latin typeface="Arial" panose="020B0604020202020204" pitchFamily="34" charset="0"/>
                          <a:cs typeface="B Titr" pitchFamily="2" charset="0"/>
                        </a:rPr>
                        <a:t> </a:t>
                      </a:r>
                      <a:endParaRPr kumimoji="0" lang="en-US" altLang="en-US" sz="24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47717740"/>
                  </a:ext>
                </a:extLst>
              </a:tr>
            </a:tbl>
          </a:graphicData>
        </a:graphic>
      </p:graphicFrame>
    </p:spTree>
    <p:extLst>
      <p:ext uri="{BB962C8B-B14F-4D97-AF65-F5344CB8AC3E}">
        <p14:creationId xmlns:p14="http://schemas.microsoft.com/office/powerpoint/2010/main" val="30517070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Grp="1" noChangeArrowheads="1"/>
          </p:cNvSpPr>
          <p:nvPr>
            <p:ph type="body" idx="1"/>
          </p:nvPr>
        </p:nvSpPr>
        <p:spPr/>
        <p:txBody>
          <a:bodyPr/>
          <a:lstStyle/>
          <a:p>
            <a:pPr algn="just">
              <a:buFontTx/>
              <a:buNone/>
            </a:pPr>
            <a:r>
              <a:rPr lang="fa-IR" altLang="en-US" b="1">
                <a:cs typeface="B Mitra" pitchFamily="2" charset="0"/>
              </a:rPr>
              <a:t>    براي محاسبه نرخ بازده بايد قيمت جاري را از قيمت احتمالي كسر كرده و حاصل را بر قيمت جاري تقسيم نمائيم:</a:t>
            </a:r>
          </a:p>
          <a:p>
            <a:pPr algn="ctr">
              <a:buFontTx/>
              <a:buNone/>
            </a:pPr>
            <a:r>
              <a:rPr lang="fa-IR" altLang="en-US" sz="2000" b="1">
                <a:cs typeface="B Titr" pitchFamily="2" charset="0"/>
              </a:rPr>
              <a:t>20% ـ = 500 ÷ (500 ـ 400) </a:t>
            </a:r>
          </a:p>
          <a:p>
            <a:pPr algn="ctr">
              <a:buFontTx/>
              <a:buNone/>
            </a:pPr>
            <a:r>
              <a:rPr lang="fa-IR" altLang="en-US" sz="2000" b="1">
                <a:cs typeface="B Titr" pitchFamily="2" charset="0"/>
              </a:rPr>
              <a:t>10% = 500 ÷ (500 ـ 550) </a:t>
            </a:r>
          </a:p>
          <a:p>
            <a:pPr algn="ctr">
              <a:buFontTx/>
              <a:buNone/>
            </a:pPr>
            <a:r>
              <a:rPr lang="fa-IR" altLang="en-US" sz="2000" b="1">
                <a:cs typeface="B Titr" pitchFamily="2" charset="0"/>
              </a:rPr>
              <a:t>20% = 500 ÷ (500 ـ 600) </a:t>
            </a:r>
          </a:p>
          <a:p>
            <a:pPr algn="ctr">
              <a:buFontTx/>
              <a:buNone/>
            </a:pPr>
            <a:endParaRPr lang="fa-IR" altLang="en-US" sz="2000" b="1">
              <a:cs typeface="B Titr" pitchFamily="2" charset="0"/>
            </a:endParaRPr>
          </a:p>
          <a:p>
            <a:pPr algn="ctr">
              <a:buFontTx/>
              <a:buNone/>
            </a:pPr>
            <a:r>
              <a:rPr lang="fa-IR" altLang="en-US" sz="2000" b="1">
                <a:cs typeface="B Titr" pitchFamily="2" charset="0"/>
              </a:rPr>
              <a:t>اميد رياضي نرخ بازده(نرخ بازده مورد انتظار) = 4% ـ 5% + 6%  = </a:t>
            </a:r>
            <a:r>
              <a:rPr lang="fa-IR" altLang="en-US" sz="2000" b="1" u="sng">
                <a:cs typeface="B Titr" pitchFamily="2" charset="0"/>
              </a:rPr>
              <a:t>7%</a:t>
            </a:r>
            <a:r>
              <a:rPr lang="fa-IR" altLang="en-US" sz="2000">
                <a:cs typeface="B Titr" pitchFamily="2" charset="0"/>
              </a:rPr>
              <a:t> </a:t>
            </a:r>
            <a:endParaRPr lang="en-US" altLang="en-US" sz="2000">
              <a:cs typeface="B Titr" pitchFamily="2" charset="0"/>
            </a:endParaRPr>
          </a:p>
        </p:txBody>
      </p:sp>
    </p:spTree>
    <p:extLst>
      <p:ext uri="{BB962C8B-B14F-4D97-AF65-F5344CB8AC3E}">
        <p14:creationId xmlns:p14="http://schemas.microsoft.com/office/powerpoint/2010/main" val="2493331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ChangeArrowheads="1"/>
          </p:cNvSpPr>
          <p:nvPr/>
        </p:nvSpPr>
        <p:spPr bwMode="auto">
          <a:xfrm>
            <a:off x="177562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24932" name="Object 4"/>
          <p:cNvGraphicFramePr>
            <a:graphicFrameLocks noChangeAspect="1"/>
          </p:cNvGraphicFramePr>
          <p:nvPr/>
        </p:nvGraphicFramePr>
        <p:xfrm>
          <a:off x="2351883" y="1989139"/>
          <a:ext cx="7272337" cy="549275"/>
        </p:xfrm>
        <a:graphic>
          <a:graphicData uri="http://schemas.openxmlformats.org/presentationml/2006/ole">
            <mc:AlternateContent xmlns:mc="http://schemas.openxmlformats.org/markup-compatibility/2006">
              <mc:Choice xmlns:v="urn:schemas-microsoft-com:vml" Requires="v">
                <p:oleObj name="Equation" r:id="rId2" imgW="3797300" imgH="279400" progId="Equation.3">
                  <p:embed/>
                </p:oleObj>
              </mc:Choice>
              <mc:Fallback>
                <p:oleObj name="Equation" r:id="rId2" imgW="3797300" imgH="279400" progId="Equation.3">
                  <p:embed/>
                  <p:pic>
                    <p:nvPicPr>
                      <p:cNvPr id="124932"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883" y="1989139"/>
                        <a:ext cx="7272337" cy="549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4933" name="Rectangle 5"/>
          <p:cNvSpPr>
            <a:spLocks noChangeArrowheads="1"/>
          </p:cNvSpPr>
          <p:nvPr/>
        </p:nvSpPr>
        <p:spPr bwMode="auto">
          <a:xfrm>
            <a:off x="1775620" y="1487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pic>
        <p:nvPicPr>
          <p:cNvPr id="124934" name="Picture 6"/>
          <p:cNvPicPr>
            <a:picLocks noGrp="1" noChangeAspect="1" noChangeArrowheads="1"/>
          </p:cNvPicPr>
          <p:nvPr>
            <p:ph type="body" idx="1"/>
          </p:nvPr>
        </p:nvPicPr>
        <p:blipFill>
          <a:blip r:embed="rId4" cstate="print">
            <a:extLst>
              <a:ext uri="{28A0092B-C50C-407E-A947-70E740481C1C}">
                <a14:useLocalDpi xmlns:a14="http://schemas.microsoft.com/office/drawing/2010/main" val="0"/>
              </a:ext>
            </a:extLst>
          </a:blip>
          <a:srcRect/>
          <a:stretch>
            <a:fillRect/>
          </a:stretch>
        </p:blipFill>
        <p:spPr>
          <a:xfrm>
            <a:off x="3071020" y="3009901"/>
            <a:ext cx="5707063" cy="779463"/>
          </a:xfrm>
          <a:noFill/>
          <a:ln/>
        </p:spPr>
      </p:pic>
      <p:sp>
        <p:nvSpPr>
          <p:cNvPr id="124935" name="Rectangle 7"/>
          <p:cNvSpPr>
            <a:spLocks noChangeArrowheads="1"/>
          </p:cNvSpPr>
          <p:nvPr/>
        </p:nvSpPr>
        <p:spPr bwMode="auto">
          <a:xfrm>
            <a:off x="1775620" y="302525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24936" name="Object 8"/>
          <p:cNvGraphicFramePr>
            <a:graphicFrameLocks noChangeAspect="1"/>
          </p:cNvGraphicFramePr>
          <p:nvPr/>
        </p:nvGraphicFramePr>
        <p:xfrm>
          <a:off x="4871245" y="4292600"/>
          <a:ext cx="1800225" cy="909638"/>
        </p:xfrm>
        <a:graphic>
          <a:graphicData uri="http://schemas.openxmlformats.org/presentationml/2006/ole">
            <mc:AlternateContent xmlns:mc="http://schemas.openxmlformats.org/markup-compatibility/2006">
              <mc:Choice xmlns:v="urn:schemas-microsoft-com:vml" Requires="v">
                <p:oleObj name="Equation" r:id="rId5" imgW="761669" imgH="393529" progId="Equation.3">
                  <p:embed/>
                </p:oleObj>
              </mc:Choice>
              <mc:Fallback>
                <p:oleObj name="Equation" r:id="rId5" imgW="761669" imgH="393529" progId="Equation.3">
                  <p:embed/>
                  <p:pic>
                    <p:nvPicPr>
                      <p:cNvPr id="124936"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71245" y="4292600"/>
                        <a:ext cx="1800225" cy="909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4937" name="Rectangle 9"/>
          <p:cNvSpPr>
            <a:spLocks noChangeArrowheads="1"/>
          </p:cNvSpPr>
          <p:nvPr/>
        </p:nvSpPr>
        <p:spPr bwMode="auto">
          <a:xfrm>
            <a:off x="1775620" y="34634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extLst>
      <p:ext uri="{BB962C8B-B14F-4D97-AF65-F5344CB8AC3E}">
        <p14:creationId xmlns:p14="http://schemas.microsoft.com/office/powerpoint/2010/main" val="2976023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pPr algn="r"/>
            <a:r>
              <a:rPr lang="fa-IR" altLang="en-US" sz="3600" b="1">
                <a:solidFill>
                  <a:srgbClr val="FF0000"/>
                </a:solidFill>
                <a:cs typeface="B Titr" pitchFamily="2" charset="0"/>
              </a:rPr>
              <a:t>قاعده ميانگين – واريانس</a:t>
            </a:r>
            <a:r>
              <a:rPr lang="fa-IR" altLang="en-US"/>
              <a:t> </a:t>
            </a:r>
            <a:endParaRPr lang="en-US" altLang="en-US"/>
          </a:p>
        </p:txBody>
      </p:sp>
      <p:sp>
        <p:nvSpPr>
          <p:cNvPr id="125955" name="Rectangle 3"/>
          <p:cNvSpPr>
            <a:spLocks noGrp="1" noChangeArrowheads="1"/>
          </p:cNvSpPr>
          <p:nvPr>
            <p:ph type="body" idx="1"/>
          </p:nvPr>
        </p:nvSpPr>
        <p:spPr>
          <a:xfrm>
            <a:off x="2207420" y="1412875"/>
            <a:ext cx="7777163" cy="4813300"/>
          </a:xfrm>
        </p:spPr>
        <p:txBody>
          <a:bodyPr/>
          <a:lstStyle/>
          <a:p>
            <a:pPr algn="just">
              <a:lnSpc>
                <a:spcPct val="90000"/>
              </a:lnSpc>
              <a:buFontTx/>
              <a:buNone/>
            </a:pPr>
            <a:r>
              <a:rPr lang="fa-IR" altLang="en-US" sz="2400" b="1">
                <a:cs typeface="B Mitra" pitchFamily="2" charset="0"/>
              </a:rPr>
              <a:t>     بر اساس قاعده اي كه ماركوئيتز بيان نمود، در صورتيكه يكي از شرايط زير فراهم باشد، اوراق بهادار الف به اوراق بهادار ب ترجيح دارد:</a:t>
            </a:r>
          </a:p>
          <a:p>
            <a:pPr algn="just">
              <a:lnSpc>
                <a:spcPct val="90000"/>
              </a:lnSpc>
              <a:buFontTx/>
              <a:buNone/>
            </a:pPr>
            <a:endParaRPr lang="fa-IR" altLang="en-US" sz="2400" b="1">
              <a:cs typeface="B Mitra" pitchFamily="2" charset="0"/>
            </a:endParaRPr>
          </a:p>
          <a:p>
            <a:pPr algn="just">
              <a:lnSpc>
                <a:spcPct val="90000"/>
              </a:lnSpc>
              <a:buFontTx/>
              <a:buNone/>
            </a:pPr>
            <a:r>
              <a:rPr lang="fa-IR" altLang="en-US" sz="2400" b="1">
                <a:cs typeface="B Mitra" pitchFamily="2" charset="0"/>
              </a:rPr>
              <a:t>1 – بازده مورد انتظار اوراق بهادار الف حداقل برابر با بازده مورد انتظار اوراق بهادار ب باشد و واريانس بازده اوراق بهادار الف كمتر از واريانس بازده اوراق بهادار ب باشد. </a:t>
            </a:r>
            <a:endParaRPr lang="en-US" altLang="en-US" sz="2400" b="1">
              <a:cs typeface="B Mitra" pitchFamily="2" charset="0"/>
            </a:endParaRPr>
          </a:p>
          <a:p>
            <a:pPr algn="ctr">
              <a:lnSpc>
                <a:spcPct val="90000"/>
              </a:lnSpc>
              <a:buFontTx/>
              <a:buNone/>
            </a:pPr>
            <a:r>
              <a:rPr lang="en-US" altLang="en-US" sz="2400" b="1">
                <a:cs typeface="B Mitra" pitchFamily="2" charset="0"/>
              </a:rPr>
              <a:t>E (A) </a:t>
            </a:r>
            <a:r>
              <a:rPr lang="en-US" altLang="en-US" sz="2400" b="1"/>
              <a:t>≥</a:t>
            </a:r>
            <a:r>
              <a:rPr lang="en-US" altLang="en-US" sz="2400" b="1">
                <a:cs typeface="B Mitra" pitchFamily="2" charset="0"/>
              </a:rPr>
              <a:t> E (B)     and     V (A) &lt; V (B)  </a:t>
            </a:r>
            <a:endParaRPr lang="fa-IR" altLang="en-US" sz="2400" b="1">
              <a:cs typeface="B Mitra" pitchFamily="2" charset="0"/>
            </a:endParaRPr>
          </a:p>
          <a:p>
            <a:pPr>
              <a:lnSpc>
                <a:spcPct val="90000"/>
              </a:lnSpc>
              <a:buFontTx/>
              <a:buNone/>
            </a:pPr>
            <a:endParaRPr lang="fa-IR" altLang="en-US" sz="2400" b="1">
              <a:cs typeface="B Mitra" pitchFamily="2" charset="0"/>
            </a:endParaRPr>
          </a:p>
          <a:p>
            <a:pPr algn="just">
              <a:lnSpc>
                <a:spcPct val="90000"/>
              </a:lnSpc>
              <a:buFontTx/>
              <a:buNone/>
            </a:pPr>
            <a:r>
              <a:rPr lang="fa-IR" altLang="en-US" sz="2400" b="1">
                <a:cs typeface="B Mitra" pitchFamily="2" charset="0"/>
              </a:rPr>
              <a:t>2 – بازده مورد انتظار اوراق بهادار الف بزرگتر از بازده مورد انتظار اوراق بهادار ب باشد و واريانس اين دو نوع اوراق برابر باشد. </a:t>
            </a:r>
            <a:endParaRPr lang="en-US" altLang="en-US" sz="2400" b="1">
              <a:cs typeface="B Mitra" pitchFamily="2" charset="0"/>
            </a:endParaRPr>
          </a:p>
          <a:p>
            <a:pPr algn="ctr">
              <a:lnSpc>
                <a:spcPct val="90000"/>
              </a:lnSpc>
              <a:buFontTx/>
              <a:buNone/>
            </a:pPr>
            <a:r>
              <a:rPr lang="en-US" altLang="en-US" sz="2400" b="1">
                <a:cs typeface="B Mitra" pitchFamily="2" charset="0"/>
              </a:rPr>
              <a:t>E (A) &gt; E (B)     and     V (A) </a:t>
            </a:r>
            <a:r>
              <a:rPr lang="en-US" altLang="en-US" sz="2400" b="1"/>
              <a:t>≤</a:t>
            </a:r>
            <a:r>
              <a:rPr lang="en-US" altLang="en-US" sz="2400" b="1">
                <a:cs typeface="B Mitra" pitchFamily="2" charset="0"/>
              </a:rPr>
              <a:t> V (B)</a:t>
            </a:r>
            <a:r>
              <a:rPr lang="en-US" altLang="en-US" sz="2400">
                <a:cs typeface="B Mitra" pitchFamily="2" charset="0"/>
              </a:rPr>
              <a:t> </a:t>
            </a:r>
          </a:p>
        </p:txBody>
      </p:sp>
    </p:spTree>
    <p:extLst>
      <p:ext uri="{BB962C8B-B14F-4D97-AF65-F5344CB8AC3E}">
        <p14:creationId xmlns:p14="http://schemas.microsoft.com/office/powerpoint/2010/main" val="342109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2207420" y="274638"/>
            <a:ext cx="7561263" cy="1143000"/>
          </a:xfrm>
        </p:spPr>
        <p:txBody>
          <a:bodyPr/>
          <a:lstStyle/>
          <a:p>
            <a:pPr algn="r"/>
            <a:r>
              <a:rPr lang="fa-IR" altLang="en-US" sz="3200" b="1">
                <a:solidFill>
                  <a:srgbClr val="FF0000"/>
                </a:solidFill>
                <a:cs typeface="B Titr" pitchFamily="2" charset="0"/>
              </a:rPr>
              <a:t>مخاطره مجموعه دارائي و پراكنده سازي يا متنوع ساختن دارائيها</a:t>
            </a:r>
            <a:r>
              <a:rPr lang="fa-IR" altLang="en-US" sz="4000"/>
              <a:t> </a:t>
            </a:r>
            <a:endParaRPr lang="en-US" altLang="en-US" sz="4000"/>
          </a:p>
        </p:txBody>
      </p:sp>
      <p:sp>
        <p:nvSpPr>
          <p:cNvPr id="126979" name="Rectangle 3"/>
          <p:cNvSpPr>
            <a:spLocks noGrp="1" noChangeArrowheads="1"/>
          </p:cNvSpPr>
          <p:nvPr>
            <p:ph type="body" idx="1"/>
          </p:nvPr>
        </p:nvSpPr>
        <p:spPr>
          <a:xfrm>
            <a:off x="2207420" y="1700214"/>
            <a:ext cx="7777163" cy="4752975"/>
          </a:xfrm>
        </p:spPr>
        <p:txBody>
          <a:bodyPr/>
          <a:lstStyle/>
          <a:p>
            <a:pPr algn="just">
              <a:lnSpc>
                <a:spcPct val="90000"/>
              </a:lnSpc>
            </a:pPr>
            <a:r>
              <a:rPr lang="fa-IR" altLang="en-US" b="1">
                <a:cs typeface="B Mitra" pitchFamily="2" charset="0"/>
              </a:rPr>
              <a:t>هر گاه تمام پول شخص در يك نوع دارائي سرمايه گذاري شود، بازده اي كه او به دست مي آورد فقط به بازده همان دارائي بستگي پيدا مي كند. در اين حالت ريسك سرمايه گذاري بالا است. اما اگر پول شخص در چندين دارائي سرمايه گذاري شود، چنانچه يكي از دارائيها متحمل زيان شود، بازده دارائيهاي ديگر آن را به احتمال زياد جبران خواهد نمود. لذا شخص با توزيع پول خود بين چند نوع دارائي مي تواند ريسك را كاهش دهد (يا از ميان ببرد). به اين كار پراكنده سازي دارائيها به خاطر اجتناب از ريسك مي گويند.</a:t>
            </a:r>
            <a:r>
              <a:rPr lang="fa-IR"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2414094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2207420" y="419100"/>
            <a:ext cx="7705725" cy="3441700"/>
          </a:xfrm>
        </p:spPr>
        <p:txBody>
          <a:bodyPr/>
          <a:lstStyle/>
          <a:p>
            <a:pPr algn="just"/>
            <a:r>
              <a:rPr lang="fa-IR" altLang="en-US" sz="2400" b="1">
                <a:cs typeface="B Mitra" pitchFamily="2" charset="0"/>
              </a:rPr>
              <a:t>فرض كنيد سه نفر قصد سرمايه گذاري دارند. نفر اول تمامي پول خود را در سهام شركت تاكسيراني، شخص دوم تمامي پول خود را در سهام شركت اتوبوسراني و شخص سوم پول خود را بالسويه در سهام دو شركت سرمايه گذاري مي كند. ضمنا فرض كنيد شركت تاكسيراني در شرايط رونق 40% سود مي كند ولي در شرايط ركود 20% زيان مي دهد. و شرك اتوبوسراني كاملا برعكس است، يعني در شرايط رونق 20% زيان مي كند اما در شرايط ركود 40% سود مي دهد. احتمال وقوع رونق يا ركود را 50% در نظر بگيريد. با اين مفروضات وضعيت بازده اين سه نفر بصورت زير خواهد بود:</a:t>
            </a:r>
            <a:endParaRPr lang="en-US" altLang="en-US" sz="2400" b="1">
              <a:cs typeface="B Mitra" pitchFamily="2" charset="0"/>
            </a:endParaRPr>
          </a:p>
        </p:txBody>
      </p:sp>
      <p:graphicFrame>
        <p:nvGraphicFramePr>
          <p:cNvPr id="128003" name="Group 3"/>
          <p:cNvGraphicFramePr>
            <a:graphicFrameLocks noGrp="1"/>
          </p:cNvGraphicFramePr>
          <p:nvPr>
            <p:ph sz="half" idx="2"/>
          </p:nvPr>
        </p:nvGraphicFramePr>
        <p:xfrm>
          <a:off x="2712245" y="4076701"/>
          <a:ext cx="6696075" cy="1368425"/>
        </p:xfrm>
        <a:graphic>
          <a:graphicData uri="http://schemas.openxmlformats.org/drawingml/2006/table">
            <a:tbl>
              <a:tblPr rtl="1"/>
              <a:tblGrid>
                <a:gridCol w="1081087">
                  <a:extLst>
                    <a:ext uri="{9D8B030D-6E8A-4147-A177-3AD203B41FA5}">
                      <a16:colId xmlns:a16="http://schemas.microsoft.com/office/drawing/2014/main" val="2184757706"/>
                    </a:ext>
                  </a:extLst>
                </a:gridCol>
                <a:gridCol w="1008063">
                  <a:extLst>
                    <a:ext uri="{9D8B030D-6E8A-4147-A177-3AD203B41FA5}">
                      <a16:colId xmlns:a16="http://schemas.microsoft.com/office/drawing/2014/main" val="491934285"/>
                    </a:ext>
                  </a:extLst>
                </a:gridCol>
                <a:gridCol w="1439862">
                  <a:extLst>
                    <a:ext uri="{9D8B030D-6E8A-4147-A177-3AD203B41FA5}">
                      <a16:colId xmlns:a16="http://schemas.microsoft.com/office/drawing/2014/main" val="1309048728"/>
                    </a:ext>
                  </a:extLst>
                </a:gridCol>
                <a:gridCol w="1584325">
                  <a:extLst>
                    <a:ext uri="{9D8B030D-6E8A-4147-A177-3AD203B41FA5}">
                      <a16:colId xmlns:a16="http://schemas.microsoft.com/office/drawing/2014/main" val="1156606754"/>
                    </a:ext>
                  </a:extLst>
                </a:gridCol>
                <a:gridCol w="1582738">
                  <a:extLst>
                    <a:ext uri="{9D8B030D-6E8A-4147-A177-3AD203B41FA5}">
                      <a16:colId xmlns:a16="http://schemas.microsoft.com/office/drawing/2014/main" val="3026618922"/>
                    </a:ext>
                  </a:extLst>
                </a:gridCol>
              </a:tblGrid>
              <a:tr h="6477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rgbClr val="000000"/>
                          </a:solidFill>
                          <a:effectLst/>
                          <a:latin typeface="Times New Roman" panose="02020603050405020304" pitchFamily="18" charset="0"/>
                          <a:ea typeface="Times New Roman" panose="02020603050405020304" pitchFamily="18" charset="0"/>
                          <a:cs typeface="B Titr" pitchFamily="2" charset="0"/>
                        </a:rPr>
                        <a:t>وضعيت اقتصادي</a:t>
                      </a:r>
                      <a:endParaRPr kumimoji="0" lang="en-US" altLang="en-US" sz="1800" b="1" i="0" u="none" strike="noStrike" cap="none" normalizeH="0" baseline="0">
                        <a:ln>
                          <a:noFill/>
                        </a:ln>
                        <a:solidFill>
                          <a:srgbClr val="000000"/>
                        </a:solidFill>
                        <a:effectLst/>
                        <a:latin typeface="Times New Roman" panose="02020603050405020304" pitchFamily="18" charset="0"/>
                        <a:ea typeface="Times New Roman" panose="02020603050405020304" pitchFamily="18" charset="0"/>
                        <a:cs typeface="B Titr" pitchFamily="2"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rgbClr val="000000"/>
                          </a:solidFill>
                          <a:effectLst/>
                          <a:latin typeface="Times New Roman" panose="02020603050405020304" pitchFamily="18" charset="0"/>
                          <a:ea typeface="Times New Roman" panose="02020603050405020304" pitchFamily="18" charset="0"/>
                          <a:cs typeface="B Titr" pitchFamily="2" charset="0"/>
                        </a:rPr>
                        <a:t>احتمال </a:t>
                      </a:r>
                      <a:endParaRPr kumimoji="0" lang="en-US" altLang="en-US" sz="1800" b="1" i="0" u="none" strike="noStrike" cap="none" normalizeH="0" baseline="0">
                        <a:ln>
                          <a:noFill/>
                        </a:ln>
                        <a:solidFill>
                          <a:srgbClr val="000000"/>
                        </a:solidFill>
                        <a:effectLst/>
                        <a:latin typeface="Times New Roman" panose="02020603050405020304" pitchFamily="18" charset="0"/>
                        <a:ea typeface="Times New Roman" panose="02020603050405020304" pitchFamily="18"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chemeClr val="tx1"/>
                          </a:solidFill>
                          <a:effectLst/>
                          <a:latin typeface="Arial" panose="020B0604020202020204" pitchFamily="34" charset="0"/>
                          <a:cs typeface="B Titr" pitchFamily="2" charset="0"/>
                        </a:rPr>
                        <a:t>بازده سرمايه گذاري نفر اول</a:t>
                      </a:r>
                      <a:r>
                        <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chemeClr val="tx1"/>
                          </a:solidFill>
                          <a:effectLst/>
                          <a:latin typeface="Arial" panose="020B0604020202020204" pitchFamily="34" charset="0"/>
                          <a:cs typeface="B Titr" pitchFamily="2" charset="0"/>
                        </a:rPr>
                        <a:t>بازده سرمايه گذاري نفر دوم</a:t>
                      </a:r>
                      <a:endParaRPr kumimoji="0" lang="en-US" altLang="en-US" sz="1800" b="1"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chemeClr val="tx1"/>
                          </a:solidFill>
                          <a:effectLst/>
                          <a:latin typeface="Arial" panose="020B0604020202020204" pitchFamily="34" charset="0"/>
                          <a:cs typeface="B Titr" pitchFamily="2" charset="0"/>
                        </a:rPr>
                        <a:t>بازده سرمايه گذاري نفر  سوم</a:t>
                      </a:r>
                      <a:endParaRPr kumimoji="0" lang="en-US" altLang="en-US" sz="1800" b="1"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47686760"/>
                  </a:ext>
                </a:extLst>
              </a:tr>
              <a:tr h="72072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رونق</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رکود </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50%</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50%</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40%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20%ـ </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20% ـ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40%</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10%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10% </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58998666"/>
                  </a:ext>
                </a:extLst>
              </a:tr>
            </a:tbl>
          </a:graphicData>
        </a:graphic>
      </p:graphicFrame>
    </p:spTree>
    <p:extLst>
      <p:ext uri="{BB962C8B-B14F-4D97-AF65-F5344CB8AC3E}">
        <p14:creationId xmlns:p14="http://schemas.microsoft.com/office/powerpoint/2010/main" val="28211612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body" sz="half" idx="1"/>
          </p:nvPr>
        </p:nvSpPr>
        <p:spPr>
          <a:xfrm>
            <a:off x="2207420" y="2781301"/>
            <a:ext cx="7777163" cy="3344863"/>
          </a:xfrm>
        </p:spPr>
        <p:txBody>
          <a:bodyPr/>
          <a:lstStyle/>
          <a:p>
            <a:pPr algn="just">
              <a:buFontTx/>
              <a:buNone/>
            </a:pPr>
            <a:r>
              <a:rPr lang="fa-IR" altLang="en-US" sz="2400" b="1">
                <a:cs typeface="B Mitra" pitchFamily="2" charset="0"/>
              </a:rPr>
              <a:t>     ملاحظه مي شود كه نفر اول در شرايط ركود احتمالا 20% زيان مي ببرد و نفر دوم نيز همينقدر زيان را در شرايط رونق متحمل مي شود اما نفر سوم در هر شرايط 10% سود بدست خواهد آورد. اين مثال، فوايد متنوع ساختن مجموعه سرمايه گذاري را به وضوح نشان مي دهد. اما توضيح اين نكته ضروري است كه متنوع ساختن مجموعه سرمايه گذاري زماني موجب حذف و يا كاهش ريسك مي شود كه بازده دارائيهاي منتخب داراي همبستگي منفي باشند. يعني زماني كه يكي سود مي دهد ديگري منجر به زيان گردد.</a:t>
            </a:r>
            <a:endParaRPr lang="en-US" altLang="en-US" sz="2400" b="1">
              <a:cs typeface="B Mitra" pitchFamily="2" charset="0"/>
            </a:endParaRPr>
          </a:p>
        </p:txBody>
      </p:sp>
      <p:graphicFrame>
        <p:nvGraphicFramePr>
          <p:cNvPr id="129027" name="Group 3"/>
          <p:cNvGraphicFramePr>
            <a:graphicFrameLocks noGrp="1"/>
          </p:cNvGraphicFramePr>
          <p:nvPr>
            <p:ph sz="half" idx="2"/>
          </p:nvPr>
        </p:nvGraphicFramePr>
        <p:xfrm>
          <a:off x="2566195" y="979488"/>
          <a:ext cx="6626225" cy="1441768"/>
        </p:xfrm>
        <a:graphic>
          <a:graphicData uri="http://schemas.openxmlformats.org/drawingml/2006/table">
            <a:tbl>
              <a:tblPr rtl="1"/>
              <a:tblGrid>
                <a:gridCol w="938212">
                  <a:extLst>
                    <a:ext uri="{9D8B030D-6E8A-4147-A177-3AD203B41FA5}">
                      <a16:colId xmlns:a16="http://schemas.microsoft.com/office/drawing/2014/main" val="1442430366"/>
                    </a:ext>
                  </a:extLst>
                </a:gridCol>
                <a:gridCol w="935038">
                  <a:extLst>
                    <a:ext uri="{9D8B030D-6E8A-4147-A177-3AD203B41FA5}">
                      <a16:colId xmlns:a16="http://schemas.microsoft.com/office/drawing/2014/main" val="3876161958"/>
                    </a:ext>
                  </a:extLst>
                </a:gridCol>
                <a:gridCol w="1728787">
                  <a:extLst>
                    <a:ext uri="{9D8B030D-6E8A-4147-A177-3AD203B41FA5}">
                      <a16:colId xmlns:a16="http://schemas.microsoft.com/office/drawing/2014/main" val="2573846750"/>
                    </a:ext>
                  </a:extLst>
                </a:gridCol>
                <a:gridCol w="1511300">
                  <a:extLst>
                    <a:ext uri="{9D8B030D-6E8A-4147-A177-3AD203B41FA5}">
                      <a16:colId xmlns:a16="http://schemas.microsoft.com/office/drawing/2014/main" val="2881187572"/>
                    </a:ext>
                  </a:extLst>
                </a:gridCol>
                <a:gridCol w="1512888">
                  <a:extLst>
                    <a:ext uri="{9D8B030D-6E8A-4147-A177-3AD203B41FA5}">
                      <a16:colId xmlns:a16="http://schemas.microsoft.com/office/drawing/2014/main" val="1609297431"/>
                    </a:ext>
                  </a:extLst>
                </a:gridCol>
              </a:tblGrid>
              <a:tr h="576263">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rgbClr val="000000"/>
                          </a:solidFill>
                          <a:effectLst/>
                          <a:latin typeface="Times New Roman" panose="02020603050405020304" pitchFamily="18" charset="0"/>
                          <a:ea typeface="Times New Roman" panose="02020603050405020304" pitchFamily="18" charset="0"/>
                          <a:cs typeface="B Titr" pitchFamily="2" charset="0"/>
                        </a:rPr>
                        <a:t>وضعيت اقتصادي</a:t>
                      </a:r>
                      <a:endParaRPr kumimoji="0" lang="en-US" altLang="en-US" sz="1800" b="1" i="0" u="none" strike="noStrike" cap="none" normalizeH="0" baseline="0">
                        <a:ln>
                          <a:noFill/>
                        </a:ln>
                        <a:solidFill>
                          <a:srgbClr val="000000"/>
                        </a:solidFill>
                        <a:effectLst/>
                        <a:latin typeface="Times New Roman" panose="02020603050405020304" pitchFamily="18" charset="0"/>
                        <a:ea typeface="Times New Roman" panose="02020603050405020304" pitchFamily="18" charset="0"/>
                        <a:cs typeface="B Titr" pitchFamily="2"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rgbClr val="000000"/>
                          </a:solidFill>
                          <a:effectLst/>
                          <a:latin typeface="Times New Roman" panose="02020603050405020304" pitchFamily="18" charset="0"/>
                          <a:ea typeface="Times New Roman" panose="02020603050405020304" pitchFamily="18" charset="0"/>
                          <a:cs typeface="B Titr" pitchFamily="2" charset="0"/>
                        </a:rPr>
                        <a:t>احتمال </a:t>
                      </a:r>
                      <a:endParaRPr kumimoji="0" lang="en-US" altLang="en-US" sz="1800" b="1" i="0" u="none" strike="noStrike" cap="none" normalizeH="0" baseline="0">
                        <a:ln>
                          <a:noFill/>
                        </a:ln>
                        <a:solidFill>
                          <a:srgbClr val="000000"/>
                        </a:solidFill>
                        <a:effectLst/>
                        <a:latin typeface="Times New Roman" panose="02020603050405020304" pitchFamily="18" charset="0"/>
                        <a:ea typeface="Times New Roman" panose="02020603050405020304" pitchFamily="18"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chemeClr val="tx1"/>
                          </a:solidFill>
                          <a:effectLst/>
                          <a:latin typeface="Arial" panose="020B0604020202020204" pitchFamily="34" charset="0"/>
                          <a:cs typeface="B Titr" pitchFamily="2" charset="0"/>
                        </a:rPr>
                        <a:t>بازده سرمايه گذاري نفر اول</a:t>
                      </a:r>
                      <a:r>
                        <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chemeClr val="tx1"/>
                          </a:solidFill>
                          <a:effectLst/>
                          <a:latin typeface="Arial" panose="020B0604020202020204" pitchFamily="34" charset="0"/>
                          <a:cs typeface="B Titr" pitchFamily="2" charset="0"/>
                        </a:rPr>
                        <a:t>بازده سرمايه گذاري نفر دوم</a:t>
                      </a:r>
                      <a:endParaRPr kumimoji="0" lang="en-US" altLang="en-US" sz="1800" b="1"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1" i="0" u="none" strike="noStrike" cap="none" normalizeH="0" baseline="0">
                          <a:ln>
                            <a:noFill/>
                          </a:ln>
                          <a:solidFill>
                            <a:schemeClr val="tx1"/>
                          </a:solidFill>
                          <a:effectLst/>
                          <a:latin typeface="Arial" panose="020B0604020202020204" pitchFamily="34" charset="0"/>
                          <a:cs typeface="B Titr" pitchFamily="2" charset="0"/>
                        </a:rPr>
                        <a:t>بازده سرمايه گذاري نفر  سوم</a:t>
                      </a:r>
                      <a:endParaRPr kumimoji="0" lang="en-US" altLang="en-US" sz="1800" b="1"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48087336"/>
                  </a:ext>
                </a:extLst>
              </a:tr>
              <a:tr h="80168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رونق</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رکود </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50%</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50%</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40%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20%ـ </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20% ـ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40%</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10%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800" b="0" i="0" u="none" strike="noStrike" cap="none" normalizeH="0" baseline="0">
                          <a:ln>
                            <a:noFill/>
                          </a:ln>
                          <a:solidFill>
                            <a:schemeClr val="tx1"/>
                          </a:solidFill>
                          <a:effectLst/>
                          <a:latin typeface="Arial" panose="020B0604020202020204" pitchFamily="34" charset="0"/>
                          <a:cs typeface="B Titr" pitchFamily="2" charset="0"/>
                        </a:rPr>
                        <a:t>10% </a:t>
                      </a:r>
                      <a:endParaRPr kumimoji="0" lang="en-US" altLang="en-US" sz="1800" b="0" i="0" u="none" strike="noStrike" cap="none" normalizeH="0" baseline="0">
                        <a:ln>
                          <a:noFill/>
                        </a:ln>
                        <a:solidFill>
                          <a:schemeClr val="tx1"/>
                        </a:solidFill>
                        <a:effectLst/>
                        <a:latin typeface="Arial" panose="020B0604020202020204" pitchFamily="34" charset="0"/>
                        <a:cs typeface="B Titr" pitchFamily="2"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03483681"/>
                  </a:ext>
                </a:extLst>
              </a:tr>
            </a:tbl>
          </a:graphicData>
        </a:graphic>
      </p:graphicFrame>
    </p:spTree>
    <p:extLst>
      <p:ext uri="{BB962C8B-B14F-4D97-AF65-F5344CB8AC3E}">
        <p14:creationId xmlns:p14="http://schemas.microsoft.com/office/powerpoint/2010/main" val="885647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body" idx="1"/>
          </p:nvPr>
        </p:nvSpPr>
        <p:spPr>
          <a:xfrm>
            <a:off x="2207420" y="836613"/>
            <a:ext cx="7777163" cy="4824412"/>
          </a:xfrm>
        </p:spPr>
        <p:txBody>
          <a:bodyPr/>
          <a:lstStyle/>
          <a:p>
            <a:pPr algn="just"/>
            <a:r>
              <a:rPr lang="fa-IR" altLang="en-US" b="1">
                <a:cs typeface="B Mitra" pitchFamily="2" charset="0"/>
              </a:rPr>
              <a:t>از آنجا كه در دنياي واقعي دارائيهائي با همبستگي كاملا منفي ناياب است، متنوع ساختن مجموعه سرمايه گذاري باعث حذف كامل ريسك نمي شود ليكن ميزان ريسك را تا حد زيادي پائين مي آورد. مطالعات تجربي ضريب همبستگي بازده اوراق بهادار شركتهاي مختلف را حدود 5/0 تا 6/0 مشخص كرده اند. </a:t>
            </a:r>
          </a:p>
        </p:txBody>
      </p:sp>
    </p:spTree>
    <p:extLst>
      <p:ext uri="{BB962C8B-B14F-4D97-AF65-F5344CB8AC3E}">
        <p14:creationId xmlns:p14="http://schemas.microsoft.com/office/powerpoint/2010/main" val="48395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body" idx="1"/>
          </p:nvPr>
        </p:nvSpPr>
        <p:spPr>
          <a:xfrm>
            <a:off x="2278857" y="1412876"/>
            <a:ext cx="7777162" cy="2881313"/>
          </a:xfrm>
        </p:spPr>
        <p:txBody>
          <a:bodyPr/>
          <a:lstStyle/>
          <a:p>
            <a:pPr algn="just"/>
            <a:r>
              <a:rPr lang="fa-IR" altLang="en-US" b="1">
                <a:cs typeface="B Mitra" pitchFamily="2" charset="0"/>
              </a:rPr>
              <a:t>نكته حائز اهميت ديگر اين است كه سرمايه گذار بايد به مخاطره كل مجموعه سرمايه گذاري خود و چگونگي تاثير يك سهام بر روي مخاطره كل مجموعه توجه داشته باشد نه مخاطره يك سهم خاص.</a:t>
            </a:r>
            <a:r>
              <a:rPr lang="fa-IR"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30765321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a:xfrm>
            <a:off x="2207420" y="490538"/>
            <a:ext cx="7345363" cy="850900"/>
          </a:xfrm>
        </p:spPr>
        <p:txBody>
          <a:bodyPr/>
          <a:lstStyle/>
          <a:p>
            <a:pPr algn="r"/>
            <a:r>
              <a:rPr lang="fa-IR" altLang="en-US" sz="3200" b="1">
                <a:solidFill>
                  <a:srgbClr val="FF0000"/>
                </a:solidFill>
                <a:cs typeface="B Titr" pitchFamily="2" charset="0"/>
              </a:rPr>
              <a:t>مخاطره و نرخ بازده مجموعه دارائيها</a:t>
            </a:r>
            <a:endParaRPr lang="en-US" altLang="en-US" sz="3200" b="1">
              <a:solidFill>
                <a:srgbClr val="FF0000"/>
              </a:solidFill>
              <a:cs typeface="B Titr" pitchFamily="2" charset="0"/>
            </a:endParaRPr>
          </a:p>
        </p:txBody>
      </p:sp>
      <p:sp>
        <p:nvSpPr>
          <p:cNvPr id="132099" name="Rectangle 3"/>
          <p:cNvSpPr>
            <a:spLocks noGrp="1" noChangeArrowheads="1"/>
          </p:cNvSpPr>
          <p:nvPr>
            <p:ph type="body" idx="1"/>
          </p:nvPr>
        </p:nvSpPr>
        <p:spPr>
          <a:xfrm>
            <a:off x="2207420" y="1628775"/>
            <a:ext cx="7777163" cy="4032250"/>
          </a:xfrm>
        </p:spPr>
        <p:txBody>
          <a:bodyPr/>
          <a:lstStyle/>
          <a:p>
            <a:pPr algn="just">
              <a:buFontTx/>
              <a:buNone/>
            </a:pPr>
            <a:r>
              <a:rPr lang="fa-IR" altLang="en-US" b="1">
                <a:cs typeface="B Mitra" pitchFamily="2" charset="0"/>
              </a:rPr>
              <a:t>    نرخ بازده مجموعه دارائيها، ميانگين موزون بازده دارائيهاي موجود در مجموعه مزبور است. وزنهاي مورد استفاده در محاسبه ميانگين موزون، سهم هر دارائي از كل مجموعه مي باشد. مثلا اگر 40% از كل مبلغ سرمايه گذاري شما در سهام شركت الف با بازده 20% و 60% آن در سهام شركت ب با بازده 15% سرمايه گذاري شده باشد، ميانگين موزون بازده مجموعه دارائيهاي شما بصورت زير محاسبه ي گردد:</a:t>
            </a:r>
          </a:p>
          <a:p>
            <a:pPr algn="ctr">
              <a:buFontTx/>
              <a:buNone/>
            </a:pPr>
            <a:r>
              <a:rPr lang="fa-IR" altLang="en-US" b="1">
                <a:cs typeface="B Mitra" pitchFamily="2" charset="0"/>
              </a:rPr>
              <a:t>17% = (20% × 40% ) + (15% × 60% )</a:t>
            </a:r>
            <a:endParaRPr lang="en-US" altLang="en-US" b="1">
              <a:cs typeface="B Mitra" pitchFamily="2" charset="0"/>
            </a:endParaRPr>
          </a:p>
        </p:txBody>
      </p:sp>
    </p:spTree>
    <p:extLst>
      <p:ext uri="{BB962C8B-B14F-4D97-AF65-F5344CB8AC3E}">
        <p14:creationId xmlns:p14="http://schemas.microsoft.com/office/powerpoint/2010/main" val="360787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2207420" y="333375"/>
            <a:ext cx="7777163" cy="2808288"/>
          </a:xfrm>
        </p:spPr>
        <p:txBody>
          <a:bodyPr/>
          <a:lstStyle/>
          <a:p>
            <a:pPr algn="just"/>
            <a:r>
              <a:rPr lang="fa-IR" altLang="en-US" sz="2400" b="1">
                <a:cs typeface="B Mitra" pitchFamily="2" charset="0"/>
              </a:rPr>
              <a:t>متنوع ساختن مجموعه سرمايه گذاري، ريسك سرمايه گذاري (كه با انحراف معيار اندازه گيري مي شود) را كاهش مي دهد. در دنياي واقعي هر چه تعداد سهام موجود در در مجموعه سرمايه گذاري بيشتر باشد، ريسك مجموعه به ميزان بيشتري كاهش مي يابد اما اضافه نمودن تعداد بسيار زيادي اوراق بهادار در مجموعه، ريسك سرمايه گذاري را بطور كامل حذف نمي كند بلكه ميزاني از مخاطره هميشه وجود دارد. اين مخاطره باقيمانده را مخاطره كلي بازار مي نامند. . نمودار زير اين وضعيت را نشان مي دهد:</a:t>
            </a:r>
            <a:endParaRPr lang="en-US" altLang="en-US" sz="2400" b="1">
              <a:cs typeface="B Mitra" pitchFamily="2" charset="0"/>
            </a:endParaRPr>
          </a:p>
        </p:txBody>
      </p:sp>
      <p:cxnSp>
        <p:nvCxnSpPr>
          <p:cNvPr id="133123" name="AutoShape 3"/>
          <p:cNvCxnSpPr>
            <a:cxnSpLocks noChangeShapeType="1"/>
          </p:cNvCxnSpPr>
          <p:nvPr/>
        </p:nvCxnSpPr>
        <p:spPr bwMode="auto">
          <a:xfrm>
            <a:off x="3647282" y="3500438"/>
            <a:ext cx="0" cy="2449512"/>
          </a:xfrm>
          <a:prstGeom prst="straightConnector1">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124" name="AutoShape 4"/>
          <p:cNvCxnSpPr>
            <a:cxnSpLocks noChangeShapeType="1"/>
          </p:cNvCxnSpPr>
          <p:nvPr/>
        </p:nvCxnSpPr>
        <p:spPr bwMode="auto">
          <a:xfrm>
            <a:off x="3647283" y="5949950"/>
            <a:ext cx="3457575" cy="0"/>
          </a:xfrm>
          <a:prstGeom prst="straightConnector1">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3125" name="Line 5"/>
          <p:cNvSpPr>
            <a:spLocks noChangeShapeType="1"/>
          </p:cNvSpPr>
          <p:nvPr/>
        </p:nvSpPr>
        <p:spPr bwMode="auto">
          <a:xfrm>
            <a:off x="3647282" y="5445125"/>
            <a:ext cx="3384550" cy="0"/>
          </a:xfrm>
          <a:prstGeom prst="line">
            <a:avLst/>
          </a:prstGeom>
          <a:noFill/>
          <a:ln w="952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126" name="Freeform 6"/>
          <p:cNvSpPr>
            <a:spLocks/>
          </p:cNvSpPr>
          <p:nvPr/>
        </p:nvSpPr>
        <p:spPr bwMode="auto">
          <a:xfrm>
            <a:off x="3647282" y="3379789"/>
            <a:ext cx="3600450" cy="2065337"/>
          </a:xfrm>
          <a:custGeom>
            <a:avLst/>
            <a:gdLst>
              <a:gd name="T0" fmla="*/ 0 w 2268"/>
              <a:gd name="T1" fmla="*/ 0 h 1301"/>
              <a:gd name="T2" fmla="*/ 544 w 2268"/>
              <a:gd name="T3" fmla="*/ 1089 h 1301"/>
              <a:gd name="T4" fmla="*/ 2268 w 2268"/>
              <a:gd name="T5" fmla="*/ 1270 h 1301"/>
            </a:gdLst>
            <a:ahLst/>
            <a:cxnLst>
              <a:cxn ang="0">
                <a:pos x="T0" y="T1"/>
              </a:cxn>
              <a:cxn ang="0">
                <a:pos x="T2" y="T3"/>
              </a:cxn>
              <a:cxn ang="0">
                <a:pos x="T4" y="T5"/>
              </a:cxn>
            </a:cxnLst>
            <a:rect l="0" t="0" r="r" b="b"/>
            <a:pathLst>
              <a:path w="2268" h="1301">
                <a:moveTo>
                  <a:pt x="0" y="0"/>
                </a:moveTo>
                <a:cubicBezTo>
                  <a:pt x="83" y="438"/>
                  <a:pt x="166" y="877"/>
                  <a:pt x="544" y="1089"/>
                </a:cubicBezTo>
                <a:cubicBezTo>
                  <a:pt x="922" y="1301"/>
                  <a:pt x="1595" y="1285"/>
                  <a:pt x="2268" y="1270"/>
                </a:cubicBezTo>
              </a:path>
            </a:pathLst>
          </a:custGeom>
          <a:noFill/>
          <a:ln w="38100" cap="rnd" cmpd="sng">
            <a:solidFill>
              <a:srgbClr val="FF000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127" name="Text Box 7"/>
          <p:cNvSpPr txBox="1">
            <a:spLocks noChangeArrowheads="1"/>
          </p:cNvSpPr>
          <p:nvPr/>
        </p:nvSpPr>
        <p:spPr bwMode="auto">
          <a:xfrm>
            <a:off x="2712244" y="3716338"/>
            <a:ext cx="914400" cy="457200"/>
          </a:xfrm>
          <a:prstGeom prst="rect">
            <a:avLst/>
          </a:prstGeom>
          <a:solidFill>
            <a:srgbClr val="FFFFFF"/>
          </a:solidFill>
          <a:ln w="9525">
            <a:solidFill>
              <a:srgbClr val="FFFFFF"/>
            </a:solidFill>
            <a:miter lim="800000"/>
            <a:headEnd/>
            <a:tailEnd/>
          </a:ln>
        </p:spPr>
        <p:txBody>
          <a:bodyPr/>
          <a:lstStyle/>
          <a:p>
            <a:pPr algn="ctr"/>
            <a:r>
              <a:rPr lang="ar-SA" altLang="en-US" sz="1200">
                <a:solidFill>
                  <a:schemeClr val="tx2"/>
                </a:solidFill>
                <a:latin typeface="Times New Roman" panose="02020603050405020304" pitchFamily="18" charset="0"/>
                <a:cs typeface="B Titr" pitchFamily="2" charset="0"/>
              </a:rPr>
              <a:t>انحراف معيار</a:t>
            </a:r>
          </a:p>
          <a:p>
            <a:pPr algn="ctr"/>
            <a:r>
              <a:rPr lang="ar-SA" altLang="en-US" sz="1200">
                <a:solidFill>
                  <a:schemeClr val="tx2"/>
                </a:solidFill>
                <a:latin typeface="Times New Roman" panose="02020603050405020304" pitchFamily="18" charset="0"/>
                <a:cs typeface="B Titr" pitchFamily="2" charset="0"/>
              </a:rPr>
              <a:t>مجموعه </a:t>
            </a:r>
            <a:endParaRPr lang="en-US" altLang="en-US" sz="3200" b="1">
              <a:solidFill>
                <a:schemeClr val="tx2"/>
              </a:solidFill>
              <a:cs typeface="B Titr" pitchFamily="2" charset="0"/>
            </a:endParaRPr>
          </a:p>
        </p:txBody>
      </p:sp>
      <p:sp>
        <p:nvSpPr>
          <p:cNvPr id="133128" name="Text Box 8"/>
          <p:cNvSpPr txBox="1">
            <a:spLocks noChangeArrowheads="1"/>
          </p:cNvSpPr>
          <p:nvPr/>
        </p:nvSpPr>
        <p:spPr bwMode="auto">
          <a:xfrm>
            <a:off x="4512469" y="5518150"/>
            <a:ext cx="914400" cy="215900"/>
          </a:xfrm>
          <a:prstGeom prst="rect">
            <a:avLst/>
          </a:prstGeom>
          <a:solidFill>
            <a:srgbClr val="FFFFFF"/>
          </a:solidFill>
          <a:ln w="9525">
            <a:solidFill>
              <a:srgbClr val="FFFFFF"/>
            </a:solidFill>
            <a:miter lim="800000"/>
            <a:headEnd/>
            <a:tailEnd/>
          </a:ln>
        </p:spPr>
        <p:txBody>
          <a:bodyPr/>
          <a:lstStyle/>
          <a:p>
            <a:r>
              <a:rPr lang="fa-IR" altLang="en-US" sz="1200" b="1">
                <a:solidFill>
                  <a:schemeClr val="tx2"/>
                </a:solidFill>
                <a:cs typeface="B Titr" pitchFamily="2" charset="0"/>
              </a:rPr>
              <a:t>مخاطره بازار</a:t>
            </a:r>
            <a:endParaRPr lang="en-US" altLang="en-US" sz="1200" b="1">
              <a:solidFill>
                <a:schemeClr val="tx2"/>
              </a:solidFill>
              <a:cs typeface="B Titr" pitchFamily="2" charset="0"/>
            </a:endParaRPr>
          </a:p>
        </p:txBody>
      </p:sp>
      <p:sp>
        <p:nvSpPr>
          <p:cNvPr id="133129" name="Text Box 9"/>
          <p:cNvSpPr txBox="1">
            <a:spLocks noChangeArrowheads="1"/>
          </p:cNvSpPr>
          <p:nvPr/>
        </p:nvSpPr>
        <p:spPr bwMode="auto">
          <a:xfrm>
            <a:off x="4944270" y="6092826"/>
            <a:ext cx="2016125" cy="288925"/>
          </a:xfrm>
          <a:prstGeom prst="rect">
            <a:avLst/>
          </a:prstGeom>
          <a:solidFill>
            <a:srgbClr val="FFFFFF"/>
          </a:solidFill>
          <a:ln w="9525">
            <a:solidFill>
              <a:srgbClr val="FFFFFF"/>
            </a:solidFill>
            <a:miter lim="800000"/>
            <a:headEnd/>
            <a:tailEnd/>
          </a:ln>
        </p:spPr>
        <p:txBody>
          <a:bodyPr/>
          <a:lstStyle/>
          <a:p>
            <a:r>
              <a:rPr lang="fa-IR" altLang="en-US" sz="1200" b="1">
                <a:solidFill>
                  <a:schemeClr val="tx2"/>
                </a:solidFill>
                <a:cs typeface="B Titr" pitchFamily="2" charset="0"/>
              </a:rPr>
              <a:t>تعداد سهام موجود در مجموعه </a:t>
            </a:r>
            <a:endParaRPr lang="en-US" altLang="en-US" sz="1200" b="1">
              <a:solidFill>
                <a:schemeClr val="tx2"/>
              </a:solidFill>
              <a:cs typeface="B Titr" pitchFamily="2" charset="0"/>
            </a:endParaRPr>
          </a:p>
        </p:txBody>
      </p:sp>
    </p:spTree>
    <p:extLst>
      <p:ext uri="{BB962C8B-B14F-4D97-AF65-F5344CB8AC3E}">
        <p14:creationId xmlns:p14="http://schemas.microsoft.com/office/powerpoint/2010/main" val="2485429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2207420" y="333376"/>
            <a:ext cx="7345363" cy="1084263"/>
          </a:xfrm>
        </p:spPr>
        <p:txBody>
          <a:bodyPr/>
          <a:lstStyle/>
          <a:p>
            <a:pPr algn="r"/>
            <a:r>
              <a:rPr lang="fa-IR" altLang="en-US" sz="3200" b="1">
                <a:solidFill>
                  <a:srgbClr val="FF0000"/>
                </a:solidFill>
                <a:cs typeface="B Titr" pitchFamily="2" charset="0"/>
              </a:rPr>
              <a:t>بتا به عنوان معيار اندازه گيري مخاطره</a:t>
            </a:r>
            <a:r>
              <a:rPr lang="fa-IR" altLang="en-US" sz="3200">
                <a:solidFill>
                  <a:srgbClr val="FF0000"/>
                </a:solidFill>
                <a:cs typeface="B Titr" pitchFamily="2" charset="0"/>
              </a:rPr>
              <a:t> </a:t>
            </a:r>
            <a:endParaRPr lang="en-US" altLang="en-US" sz="3200">
              <a:solidFill>
                <a:srgbClr val="FF0000"/>
              </a:solidFill>
              <a:cs typeface="B Titr" pitchFamily="2" charset="0"/>
            </a:endParaRPr>
          </a:p>
        </p:txBody>
      </p:sp>
      <p:sp>
        <p:nvSpPr>
          <p:cNvPr id="134147" name="Rectangle 3"/>
          <p:cNvSpPr>
            <a:spLocks noGrp="1" noChangeArrowheads="1"/>
          </p:cNvSpPr>
          <p:nvPr>
            <p:ph type="body" idx="1"/>
          </p:nvPr>
        </p:nvSpPr>
        <p:spPr>
          <a:xfrm>
            <a:off x="2207420" y="1484313"/>
            <a:ext cx="7777163" cy="4641850"/>
          </a:xfrm>
        </p:spPr>
        <p:txBody>
          <a:bodyPr/>
          <a:lstStyle/>
          <a:p>
            <a:pPr algn="just">
              <a:buFontTx/>
              <a:buNone/>
            </a:pPr>
            <a:r>
              <a:rPr lang="fa-IR" altLang="en-US" b="1">
                <a:cs typeface="B Mitra" pitchFamily="2" charset="0"/>
              </a:rPr>
              <a:t>    آن قسمت از ريسك كه با متنوع ساختن مجموعه سرمايه گذاري قابل حذف است را ريسك غير سيستماتيك و آن قسمت از ريسك كه امكان حذف آن با متنوع ساختن مجموعه سرمايه گذاري امكان پذير نمي باشد را ريسك سيستماتيك         مي نامند. ريسك غير سيستماتيك مربوط به عوامل داخلي شركتها و ريسك سيستماتيك مربوط به عوامل كلان بازار است.</a:t>
            </a:r>
            <a:r>
              <a:rPr lang="fa-IR"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3332226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Rectangle 3"/>
          <p:cNvSpPr>
            <a:spLocks noGrp="1" noChangeArrowheads="1"/>
          </p:cNvSpPr>
          <p:nvPr>
            <p:ph type="body" idx="1"/>
          </p:nvPr>
        </p:nvSpPr>
        <p:spPr>
          <a:xfrm>
            <a:off x="2207420" y="1268413"/>
            <a:ext cx="7777163" cy="4857750"/>
          </a:xfrm>
        </p:spPr>
        <p:txBody>
          <a:bodyPr/>
          <a:lstStyle/>
          <a:p>
            <a:pPr algn="just"/>
            <a:r>
              <a:rPr lang="fa-IR" altLang="en-US" b="1">
                <a:cs typeface="B Mitra" pitchFamily="2" charset="0"/>
              </a:rPr>
              <a:t>ميزان ريسك سيستماتيك هر شركت را با بتا ( </a:t>
            </a:r>
            <a:r>
              <a:rPr lang="en-US" altLang="en-US" b="1"/>
              <a:t>β</a:t>
            </a:r>
            <a:r>
              <a:rPr lang="fa-IR" altLang="en-US" b="1">
                <a:cs typeface="B Mitra" pitchFamily="2" charset="0"/>
              </a:rPr>
              <a:t>  ) اندازه گيري مي كنند. بتاي يك سهم نشان دهنده درجه حساسيت بازده آن سهم به بازده كل بازار مي باشد. بطور مثال اگر بتاي سهام شركت الف 8/. باشد نشان دهنده آن است كه اگر بازده بازار 10% افزايش پيدا كند، بازده سهام شركت الف 8% افزايش پيدا مي كند و كه اگر بازده بازار 15% كاهش پيدا كند، بازده سهام شركت الف 12%  (12% = 15% × 8/0) كاهش پيدا مي كند.</a:t>
            </a:r>
            <a:r>
              <a:rPr lang="fa-IR"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24904909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body" idx="1"/>
          </p:nvPr>
        </p:nvSpPr>
        <p:spPr/>
        <p:txBody>
          <a:bodyPr/>
          <a:lstStyle/>
          <a:p>
            <a:pPr algn="ctr"/>
            <a:r>
              <a:rPr lang="fa-IR" altLang="en-US" sz="3600" b="1">
                <a:solidFill>
                  <a:srgbClr val="0000FF"/>
                </a:solidFill>
                <a:cs typeface="B Titr" pitchFamily="2" charset="0"/>
              </a:rPr>
              <a:t>بتاي كل بازار يك است و بتاي يك مجموعه متنوع سرمايه گذاري نيز برابر يك است زيرا نمونه اي از كل بازار مي باشد.</a:t>
            </a:r>
            <a:r>
              <a:rPr lang="fa-IR" altLang="en-US">
                <a:solidFill>
                  <a:srgbClr val="0000FF"/>
                </a:solidFill>
              </a:rPr>
              <a:t> </a:t>
            </a:r>
            <a:endParaRPr lang="en-US" altLang="en-US">
              <a:solidFill>
                <a:srgbClr val="0000FF"/>
              </a:solidFill>
            </a:endParaRPr>
          </a:p>
        </p:txBody>
      </p:sp>
    </p:spTree>
    <p:extLst>
      <p:ext uri="{BB962C8B-B14F-4D97-AF65-F5344CB8AC3E}">
        <p14:creationId xmlns:p14="http://schemas.microsoft.com/office/powerpoint/2010/main" val="40050147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3"/>
          <p:cNvSpPr>
            <a:spLocks noGrp="1" noChangeArrowheads="1"/>
          </p:cNvSpPr>
          <p:nvPr>
            <p:ph type="body" idx="1"/>
          </p:nvPr>
        </p:nvSpPr>
        <p:spPr>
          <a:xfrm>
            <a:off x="2207420" y="1196975"/>
            <a:ext cx="7777163" cy="4929188"/>
          </a:xfrm>
        </p:spPr>
        <p:txBody>
          <a:bodyPr/>
          <a:lstStyle/>
          <a:p>
            <a:pPr algn="just">
              <a:buFontTx/>
              <a:buNone/>
            </a:pPr>
            <a:r>
              <a:rPr lang="fa-IR" altLang="en-US" b="1">
                <a:cs typeface="B Mitra" pitchFamily="2" charset="0"/>
              </a:rPr>
              <a:t>    براي محاسبه بتاي يك مجموعه سرمايه گذاري بايد ميانگين موزون بتاهاي تمام سهام موجود در آن مجموعه را محاسبه نمود. براي مثال اگر شخصي 40% از كل مبلغ سرمايه گذاري خود را در سهام شركت الف و 60% آن را در سهام شركت ب سرمايه گذاري كرده باشد و بتاي شركت الف 8/0 و بتاي شركت ب 5/1 باشد، بتاي مجموعه سرمايه گذاري بصورت زير محاسبه مي گردد:</a:t>
            </a:r>
          </a:p>
          <a:p>
            <a:pPr algn="ctr">
              <a:buFontTx/>
              <a:buNone/>
            </a:pPr>
            <a:r>
              <a:rPr lang="fa-IR" altLang="en-US" b="1">
                <a:solidFill>
                  <a:srgbClr val="FF0000"/>
                </a:solidFill>
                <a:cs typeface="B Titr" pitchFamily="2" charset="0"/>
              </a:rPr>
              <a:t>22/1 = (8/0 × 40% ) + (5/1 × 60% )</a:t>
            </a:r>
            <a:endParaRPr lang="en-US" altLang="en-US" b="1">
              <a:solidFill>
                <a:srgbClr val="FF0000"/>
              </a:solidFill>
              <a:cs typeface="B Titr" pitchFamily="2" charset="0"/>
            </a:endParaRPr>
          </a:p>
        </p:txBody>
      </p:sp>
    </p:spTree>
    <p:extLst>
      <p:ext uri="{BB962C8B-B14F-4D97-AF65-F5344CB8AC3E}">
        <p14:creationId xmlns:p14="http://schemas.microsoft.com/office/powerpoint/2010/main" val="4072443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2207419" y="274638"/>
            <a:ext cx="7416800" cy="1143000"/>
          </a:xfrm>
        </p:spPr>
        <p:txBody>
          <a:bodyPr/>
          <a:lstStyle/>
          <a:p>
            <a:pPr algn="r"/>
            <a:r>
              <a:rPr lang="fa-IR" altLang="en-US" sz="3600" b="1">
                <a:solidFill>
                  <a:srgbClr val="FF0000"/>
                </a:solidFill>
                <a:cs typeface="B Titr" pitchFamily="2" charset="0"/>
              </a:rPr>
              <a:t>خط بازار سهام</a:t>
            </a:r>
            <a:r>
              <a:rPr lang="fa-IR" altLang="en-US"/>
              <a:t> </a:t>
            </a:r>
            <a:endParaRPr lang="en-US" altLang="en-US"/>
          </a:p>
        </p:txBody>
      </p:sp>
      <p:sp>
        <p:nvSpPr>
          <p:cNvPr id="138243" name="Rectangle 3"/>
          <p:cNvSpPr>
            <a:spLocks noGrp="1" noChangeArrowheads="1"/>
          </p:cNvSpPr>
          <p:nvPr>
            <p:ph type="body" idx="1"/>
          </p:nvPr>
        </p:nvSpPr>
        <p:spPr/>
        <p:txBody>
          <a:bodyPr/>
          <a:lstStyle/>
          <a:p>
            <a:pPr algn="just">
              <a:buFontTx/>
              <a:buNone/>
            </a:pPr>
            <a:r>
              <a:rPr lang="fa-IR" altLang="en-US" b="1">
                <a:cs typeface="B Mitra" pitchFamily="2" charset="0"/>
              </a:rPr>
              <a:t>    بتا نشان دهنده آن قسمت از ريسك است كه با متنوع ساختن مجموعه سرمايه گذاري قابل حذف نمي باشد. با توجه به اين كه افراد جامعه ريسك گريزند و فقط در صورتي ريسك بيشتر را مي پذيرند كه بابت آن بازده بيشتري كسب نمايند، نرخ بازده مورد انتظار افراد از سهام شركتها تابعي از ريسك سيستماتيك آنها (بتا) مي باشد. يعني هر چه ريسك سيستماتيك سهام شركتي بيشتر باشد، سرمايه گذاران خواستار بازده بالاتري از سهام آن شركت هستند. لذا ارتباط بين بتا و بازده مورد انتظار سهامداران بصورت زير است:</a:t>
            </a:r>
            <a:endParaRPr lang="en-US" altLang="en-US" b="1">
              <a:cs typeface="B Mitra" pitchFamily="2" charset="0"/>
            </a:endParaRPr>
          </a:p>
        </p:txBody>
      </p:sp>
    </p:spTree>
    <p:extLst>
      <p:ext uri="{BB962C8B-B14F-4D97-AF65-F5344CB8AC3E}">
        <p14:creationId xmlns:p14="http://schemas.microsoft.com/office/powerpoint/2010/main" val="3304657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pPr algn="r"/>
            <a:r>
              <a:rPr lang="fa-IR" altLang="en-US" sz="3600">
                <a:solidFill>
                  <a:srgbClr val="FF0000"/>
                </a:solidFill>
                <a:cs typeface="B Titr" pitchFamily="2" charset="0"/>
              </a:rPr>
              <a:t>خط بازار سهام</a:t>
            </a:r>
            <a:r>
              <a:rPr lang="fa-IR" altLang="en-US"/>
              <a:t> </a:t>
            </a:r>
            <a:endParaRPr lang="en-US" altLang="en-US"/>
          </a:p>
        </p:txBody>
      </p:sp>
      <p:pic>
        <p:nvPicPr>
          <p:cNvPr id="139267" name="Picture 3" descr="sm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6344" y="1131888"/>
            <a:ext cx="7488238" cy="5618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1769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noChangeArrowheads="1"/>
          </p:cNvSpPr>
          <p:nvPr>
            <p:ph type="body" idx="1"/>
          </p:nvPr>
        </p:nvSpPr>
        <p:spPr/>
        <p:txBody>
          <a:bodyPr/>
          <a:lstStyle/>
          <a:p>
            <a:pPr>
              <a:buFontTx/>
              <a:buNone/>
            </a:pPr>
            <a:r>
              <a:rPr lang="fa-IR" altLang="en-US" b="1">
                <a:cs typeface="B Mitra" pitchFamily="2" charset="0"/>
              </a:rPr>
              <a:t>   در فرمول فوق، نمادها بصورت زير تعريف مي شوند:</a:t>
            </a:r>
          </a:p>
          <a:p>
            <a:pPr>
              <a:buFontTx/>
              <a:buNone/>
            </a:pPr>
            <a:r>
              <a:rPr lang="fa-IR" altLang="en-US" b="1">
                <a:cs typeface="B Mitra" pitchFamily="2" charset="0"/>
              </a:rPr>
              <a:t>   </a:t>
            </a:r>
            <a:r>
              <a:rPr lang="en-US" altLang="en-US" b="1">
                <a:cs typeface="B Mitra" pitchFamily="2" charset="0"/>
              </a:rPr>
              <a:t>Kj</a:t>
            </a:r>
            <a:r>
              <a:rPr lang="fa-IR" altLang="en-US" b="1">
                <a:cs typeface="B Mitra" pitchFamily="2" charset="0"/>
              </a:rPr>
              <a:t>  : نرخ بازده مورد انتظار سهام شركت </a:t>
            </a:r>
            <a:r>
              <a:rPr lang="en-US" altLang="en-US" b="1">
                <a:cs typeface="B Mitra" pitchFamily="2" charset="0"/>
              </a:rPr>
              <a:t>j</a:t>
            </a:r>
            <a:endParaRPr lang="fa-IR" altLang="en-US" b="1">
              <a:cs typeface="B Mitra" pitchFamily="2" charset="0"/>
            </a:endParaRPr>
          </a:p>
          <a:p>
            <a:pPr>
              <a:buFontTx/>
              <a:buNone/>
            </a:pPr>
            <a:r>
              <a:rPr lang="fa-IR" altLang="en-US" b="1">
                <a:cs typeface="B Mitra" pitchFamily="2" charset="0"/>
              </a:rPr>
              <a:t>   </a:t>
            </a:r>
            <a:r>
              <a:rPr lang="en-US" altLang="en-US" b="1">
                <a:cs typeface="B Mitra" pitchFamily="2" charset="0"/>
              </a:rPr>
              <a:t>i</a:t>
            </a:r>
            <a:r>
              <a:rPr lang="fa-IR" altLang="en-US" b="1">
                <a:cs typeface="B Mitra" pitchFamily="2" charset="0"/>
              </a:rPr>
              <a:t>  : نرخ بازده بدون ريسك </a:t>
            </a:r>
          </a:p>
          <a:p>
            <a:pPr>
              <a:buFontTx/>
              <a:buNone/>
            </a:pPr>
            <a:r>
              <a:rPr lang="fa-IR" altLang="en-US" b="1">
                <a:cs typeface="B Mitra" pitchFamily="2" charset="0"/>
              </a:rPr>
              <a:t>   </a:t>
            </a:r>
            <a:r>
              <a:rPr lang="en-US" altLang="en-US" b="1">
                <a:cs typeface="B Mitra" pitchFamily="2" charset="0"/>
              </a:rPr>
              <a:t>km</a:t>
            </a:r>
            <a:r>
              <a:rPr lang="fa-IR" altLang="en-US" b="1">
                <a:cs typeface="B Mitra" pitchFamily="2" charset="0"/>
              </a:rPr>
              <a:t>  : نرخ بازده مورد انتظار بازار </a:t>
            </a:r>
          </a:p>
          <a:p>
            <a:pPr>
              <a:buFontTx/>
              <a:buNone/>
            </a:pPr>
            <a:r>
              <a:rPr lang="fa-IR" altLang="en-US" b="1">
                <a:cs typeface="B Mitra" pitchFamily="2" charset="0"/>
              </a:rPr>
              <a:t>   </a:t>
            </a:r>
            <a:r>
              <a:rPr lang="en-US" altLang="en-US" b="1"/>
              <a:t>β</a:t>
            </a:r>
            <a:r>
              <a:rPr lang="fa-IR" altLang="en-US" b="1">
                <a:cs typeface="B Mitra" pitchFamily="2" charset="0"/>
              </a:rPr>
              <a:t>  : بتا (شاخص نسبي ريسك يا ريسك سيستماتيك) </a:t>
            </a:r>
          </a:p>
          <a:p>
            <a:pPr>
              <a:buFontTx/>
              <a:buNone/>
            </a:pPr>
            <a:r>
              <a:rPr lang="fa-IR" altLang="en-US" b="1">
                <a:cs typeface="B Mitra" pitchFamily="2" charset="0"/>
              </a:rPr>
              <a:t>به (</a:t>
            </a:r>
            <a:r>
              <a:rPr lang="en-US" altLang="en-US" b="1">
                <a:cs typeface="B Mitra" pitchFamily="2" charset="0"/>
              </a:rPr>
              <a:t>i</a:t>
            </a:r>
            <a:r>
              <a:rPr lang="fa-IR" altLang="en-US" b="1">
                <a:cs typeface="B Mitra" pitchFamily="2" charset="0"/>
              </a:rPr>
              <a:t> ـ </a:t>
            </a:r>
            <a:r>
              <a:rPr lang="en-US" altLang="en-US" b="1">
                <a:cs typeface="B Mitra" pitchFamily="2" charset="0"/>
              </a:rPr>
              <a:t>km</a:t>
            </a:r>
            <a:r>
              <a:rPr lang="fa-IR" altLang="en-US" b="1">
                <a:cs typeface="B Mitra" pitchFamily="2" charset="0"/>
              </a:rPr>
              <a:t> ) جايزه پذيرش ريسك (صرف ريسك) گفته مي شود.</a:t>
            </a:r>
            <a:r>
              <a:rPr lang="fa-IR" altLang="en-US">
                <a:cs typeface="B Mitra" pitchFamily="2" charset="0"/>
              </a:rPr>
              <a:t> </a:t>
            </a:r>
            <a:endParaRPr lang="en-US" altLang="en-US">
              <a:cs typeface="B Mitra" pitchFamily="2" charset="0"/>
            </a:endParaRPr>
          </a:p>
        </p:txBody>
      </p:sp>
      <p:sp>
        <p:nvSpPr>
          <p:cNvPr id="140292" name="Rectangle 4"/>
          <p:cNvSpPr>
            <a:spLocks noChangeArrowheads="1"/>
          </p:cNvSpPr>
          <p:nvPr/>
        </p:nvSpPr>
        <p:spPr bwMode="auto">
          <a:xfrm>
            <a:off x="177562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0293" name="Object 5"/>
          <p:cNvGraphicFramePr>
            <a:graphicFrameLocks noChangeAspect="1"/>
          </p:cNvGraphicFramePr>
          <p:nvPr/>
        </p:nvGraphicFramePr>
        <p:xfrm>
          <a:off x="3359945" y="411163"/>
          <a:ext cx="5256213" cy="1085850"/>
        </p:xfrm>
        <a:graphic>
          <a:graphicData uri="http://schemas.openxmlformats.org/presentationml/2006/ole">
            <mc:AlternateContent xmlns:mc="http://schemas.openxmlformats.org/markup-compatibility/2006">
              <mc:Choice xmlns:v="urn:schemas-microsoft-com:vml" Requires="v">
                <p:oleObj name="Equation" r:id="rId2" imgW="1155700" imgH="241300" progId="Equation.3">
                  <p:embed/>
                </p:oleObj>
              </mc:Choice>
              <mc:Fallback>
                <p:oleObj name="Equation" r:id="rId2" imgW="1155700" imgH="241300" progId="Equation.3">
                  <p:embed/>
                  <p:pic>
                    <p:nvPicPr>
                      <p:cNvPr id="140293"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9945" y="411163"/>
                        <a:ext cx="5256213" cy="1085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942004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a:xfrm>
            <a:off x="2207420" y="274639"/>
            <a:ext cx="7777163" cy="2649537"/>
          </a:xfrm>
        </p:spPr>
        <p:txBody>
          <a:bodyPr/>
          <a:lstStyle/>
          <a:p>
            <a:pPr algn="just"/>
            <a:r>
              <a:rPr lang="fa-IR" altLang="en-US" sz="2800" b="1">
                <a:cs typeface="B Titr" pitchFamily="2" charset="0"/>
              </a:rPr>
              <a:t>مثال2: اگر نرخ بازده مورد انتظار بازار 18% ، نرخ بازده بدون ريسك 12% و بتاي شركت نگين 2/1 باشد، نرخ بازده مورد انتظار سهام شركت نگين چقدر است؟</a:t>
            </a:r>
            <a:r>
              <a:rPr lang="fa-IR" altLang="en-US" sz="2800">
                <a:cs typeface="B Titr" pitchFamily="2" charset="0"/>
              </a:rPr>
              <a:t> </a:t>
            </a:r>
            <a:endParaRPr lang="en-US" altLang="en-US" sz="2800">
              <a:cs typeface="B Titr" pitchFamily="2" charset="0"/>
            </a:endParaRPr>
          </a:p>
        </p:txBody>
      </p:sp>
      <p:sp>
        <p:nvSpPr>
          <p:cNvPr id="141315" name="Rectangle 3"/>
          <p:cNvSpPr>
            <a:spLocks noGrp="1" noChangeArrowheads="1"/>
          </p:cNvSpPr>
          <p:nvPr>
            <p:ph type="body" idx="1"/>
          </p:nvPr>
        </p:nvSpPr>
        <p:spPr>
          <a:xfrm>
            <a:off x="2207420" y="2708275"/>
            <a:ext cx="7777163" cy="3417888"/>
          </a:xfrm>
        </p:spPr>
        <p:txBody>
          <a:bodyPr/>
          <a:lstStyle/>
          <a:p>
            <a:pPr algn="ctr">
              <a:buFontTx/>
              <a:buNone/>
            </a:pPr>
            <a:r>
              <a:rPr lang="fa-IR" altLang="en-US" b="1">
                <a:cs typeface="B Titr" pitchFamily="2" charset="0"/>
              </a:rPr>
              <a:t>2/19% = ( 12% - 18% ) 2/1 + 12% = </a:t>
            </a:r>
            <a:r>
              <a:rPr lang="en-US" altLang="en-US" b="1">
                <a:cs typeface="B Titr" pitchFamily="2" charset="0"/>
              </a:rPr>
              <a:t>Kj</a:t>
            </a:r>
          </a:p>
        </p:txBody>
      </p:sp>
    </p:spTree>
    <p:extLst>
      <p:ext uri="{BB962C8B-B14F-4D97-AF65-F5344CB8AC3E}">
        <p14:creationId xmlns:p14="http://schemas.microsoft.com/office/powerpoint/2010/main" val="41041444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2207420" y="549276"/>
            <a:ext cx="7777163" cy="2663825"/>
          </a:xfrm>
        </p:spPr>
        <p:txBody>
          <a:bodyPr/>
          <a:lstStyle/>
          <a:p>
            <a:pPr algn="just"/>
            <a:r>
              <a:rPr lang="fa-IR" altLang="en-US" sz="3200" b="1">
                <a:cs typeface="B Titr" pitchFamily="2" charset="0"/>
              </a:rPr>
              <a:t>مثال3: انتظار مي رود سود سهام شركت نيكان در سال آتي 360 ريال، بازده مورد انتظار 20%  و بتاي شركت مزبور 9/0 باشد. چنانچه نرخ بازده بدون ريسك 14%  و نرخ رشد شركت 5% باشد، قيمت سهام اين شركت را محاسبه كنيد.</a:t>
            </a:r>
            <a:endParaRPr lang="en-US" altLang="en-US" sz="3200" b="1">
              <a:cs typeface="B Titr" pitchFamily="2" charset="0"/>
            </a:endParaRPr>
          </a:p>
        </p:txBody>
      </p:sp>
      <p:sp>
        <p:nvSpPr>
          <p:cNvPr id="142339" name="Rectangle 3"/>
          <p:cNvSpPr>
            <a:spLocks noGrp="1" noChangeArrowheads="1"/>
          </p:cNvSpPr>
          <p:nvPr>
            <p:ph type="body" idx="1"/>
          </p:nvPr>
        </p:nvSpPr>
        <p:spPr>
          <a:xfrm>
            <a:off x="2207420" y="3500439"/>
            <a:ext cx="7777163" cy="2625725"/>
          </a:xfrm>
        </p:spPr>
        <p:txBody>
          <a:bodyPr/>
          <a:lstStyle/>
          <a:p>
            <a:pPr algn="ctr">
              <a:buFontTx/>
              <a:buNone/>
            </a:pPr>
            <a:r>
              <a:rPr lang="fa-IR" altLang="en-US" b="1">
                <a:cs typeface="B Mitra" pitchFamily="2" charset="0"/>
              </a:rPr>
              <a:t>4/19% = ( 14% - 20% ) 9/0 + 14% = </a:t>
            </a:r>
            <a:r>
              <a:rPr lang="en-US" altLang="en-US" b="1">
                <a:cs typeface="B Mitra" pitchFamily="2" charset="0"/>
              </a:rPr>
              <a:t>Kj</a:t>
            </a:r>
          </a:p>
        </p:txBody>
      </p:sp>
      <p:sp>
        <p:nvSpPr>
          <p:cNvPr id="142340" name="Rectangle 4"/>
          <p:cNvSpPr>
            <a:spLocks noChangeArrowheads="1"/>
          </p:cNvSpPr>
          <p:nvPr/>
        </p:nvSpPr>
        <p:spPr bwMode="auto">
          <a:xfrm>
            <a:off x="1775620" y="30490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2341" name="Object 5"/>
          <p:cNvGraphicFramePr>
            <a:graphicFrameLocks noChangeAspect="1"/>
          </p:cNvGraphicFramePr>
          <p:nvPr/>
        </p:nvGraphicFramePr>
        <p:xfrm>
          <a:off x="3575845" y="4221164"/>
          <a:ext cx="5040313" cy="1260475"/>
        </p:xfrm>
        <a:graphic>
          <a:graphicData uri="http://schemas.openxmlformats.org/presentationml/2006/ole">
            <mc:AlternateContent xmlns:mc="http://schemas.openxmlformats.org/markup-compatibility/2006">
              <mc:Choice xmlns:v="urn:schemas-microsoft-com:vml" Requires="v">
                <p:oleObj name="Equation" r:id="rId2" imgW="1562100" imgH="393700" progId="Equation.3">
                  <p:embed/>
                </p:oleObj>
              </mc:Choice>
              <mc:Fallback>
                <p:oleObj name="Equation" r:id="rId2" imgW="1562100" imgH="393700" progId="Equation.3">
                  <p:embed/>
                  <p:pic>
                    <p:nvPicPr>
                      <p:cNvPr id="142341"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5845" y="4221164"/>
                        <a:ext cx="5040313" cy="12604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1016080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pPr algn="r"/>
            <a:r>
              <a:rPr lang="fa-IR" altLang="en-US" sz="3600" b="1">
                <a:solidFill>
                  <a:srgbClr val="FF0000"/>
                </a:solidFill>
                <a:cs typeface="B Titr" pitchFamily="2" charset="0"/>
              </a:rPr>
              <a:t>تمرينهاي كتاب</a:t>
            </a:r>
            <a:endParaRPr lang="en-US" altLang="en-US" sz="3600" b="1">
              <a:solidFill>
                <a:srgbClr val="FF0000"/>
              </a:solidFill>
              <a:cs typeface="B Titr" pitchFamily="2" charset="0"/>
            </a:endParaRPr>
          </a:p>
        </p:txBody>
      </p:sp>
      <p:sp>
        <p:nvSpPr>
          <p:cNvPr id="143363" name="Rectangle 3"/>
          <p:cNvSpPr>
            <a:spLocks noGrp="1" noChangeArrowheads="1"/>
          </p:cNvSpPr>
          <p:nvPr>
            <p:ph type="body" sz="half" idx="1"/>
          </p:nvPr>
        </p:nvSpPr>
        <p:spPr>
          <a:xfrm>
            <a:off x="2207419" y="1600200"/>
            <a:ext cx="7632700" cy="1468438"/>
          </a:xfrm>
        </p:spPr>
        <p:txBody>
          <a:bodyPr/>
          <a:lstStyle/>
          <a:p>
            <a:pPr algn="just">
              <a:buFontTx/>
              <a:buNone/>
            </a:pPr>
            <a:r>
              <a:rPr lang="fa-IR" altLang="en-US" sz="2400" b="1" i="1">
                <a:cs typeface="B Mitra" pitchFamily="2" charset="0"/>
              </a:rPr>
              <a:t>1 – قيمت بازار سهام شركتي 20 واحد پولي است. ارزيابي شما از بازده سهام شركت (قيمت سهام بعلاوه سود سهام) پس از يك سال و احتمالات مربوطه در جدول زير آمده است:</a:t>
            </a:r>
            <a:endParaRPr lang="en-US" altLang="en-US" sz="2400" b="1" i="1">
              <a:cs typeface="B Mitra" pitchFamily="2" charset="0"/>
            </a:endParaRPr>
          </a:p>
        </p:txBody>
      </p:sp>
      <p:graphicFrame>
        <p:nvGraphicFramePr>
          <p:cNvPr id="143364" name="Group 4"/>
          <p:cNvGraphicFramePr>
            <a:graphicFrameLocks noGrp="1"/>
          </p:cNvGraphicFramePr>
          <p:nvPr>
            <p:ph sz="half" idx="2"/>
          </p:nvPr>
        </p:nvGraphicFramePr>
        <p:xfrm>
          <a:off x="2783683" y="2924176"/>
          <a:ext cx="6624637" cy="1833563"/>
        </p:xfrm>
        <a:graphic>
          <a:graphicData uri="http://schemas.openxmlformats.org/drawingml/2006/table">
            <a:tbl>
              <a:tblPr rtl="1"/>
              <a:tblGrid>
                <a:gridCol w="1152525">
                  <a:extLst>
                    <a:ext uri="{9D8B030D-6E8A-4147-A177-3AD203B41FA5}">
                      <a16:colId xmlns:a16="http://schemas.microsoft.com/office/drawing/2014/main" val="3110897129"/>
                    </a:ext>
                  </a:extLst>
                </a:gridCol>
                <a:gridCol w="5472112">
                  <a:extLst>
                    <a:ext uri="{9D8B030D-6E8A-4147-A177-3AD203B41FA5}">
                      <a16:colId xmlns:a16="http://schemas.microsoft.com/office/drawing/2014/main" val="4189856568"/>
                    </a:ext>
                  </a:extLst>
                </a:gridCol>
              </a:tblGrid>
              <a:tr h="91757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بازده</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14            18           20               22               24               26 </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53902078"/>
                  </a:ext>
                </a:extLst>
              </a:tr>
              <a:tr h="91598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احتمال</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1/0          1/0           3/0            2/0              2/0             1/0 </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12662574"/>
                  </a:ext>
                </a:extLst>
              </a:tr>
            </a:tbl>
          </a:graphicData>
        </a:graphic>
      </p:graphicFrame>
    </p:spTree>
    <p:extLst>
      <p:ext uri="{BB962C8B-B14F-4D97-AF65-F5344CB8AC3E}">
        <p14:creationId xmlns:p14="http://schemas.microsoft.com/office/powerpoint/2010/main" val="11136628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pPr algn="r"/>
            <a:r>
              <a:rPr lang="fa-IR" altLang="en-US" sz="2800" b="1" i="1">
                <a:cs typeface="B Titr" pitchFamily="2" charset="0"/>
              </a:rPr>
              <a:t>الف) نرخ بازده مورد انتظار و انحراف معيار نرخ بازده را براي سرمايه گذاري در يك سهم محاسبه كنيد.</a:t>
            </a:r>
            <a:endParaRPr lang="en-US" altLang="en-US" sz="2800" b="1" i="1">
              <a:cs typeface="B Titr" pitchFamily="2" charset="0"/>
            </a:endParaRPr>
          </a:p>
        </p:txBody>
      </p:sp>
      <p:graphicFrame>
        <p:nvGraphicFramePr>
          <p:cNvPr id="144387" name="Group 3"/>
          <p:cNvGraphicFramePr>
            <a:graphicFrameLocks noGrp="1"/>
          </p:cNvGraphicFramePr>
          <p:nvPr>
            <p:ph sz="quarter" idx="2"/>
          </p:nvPr>
        </p:nvGraphicFramePr>
        <p:xfrm>
          <a:off x="2855119" y="1600200"/>
          <a:ext cx="6840538" cy="1406400"/>
        </p:xfrm>
        <a:graphic>
          <a:graphicData uri="http://schemas.openxmlformats.org/drawingml/2006/table">
            <a:tbl>
              <a:tblPr rtl="1"/>
              <a:tblGrid>
                <a:gridCol w="1190625">
                  <a:extLst>
                    <a:ext uri="{9D8B030D-6E8A-4147-A177-3AD203B41FA5}">
                      <a16:colId xmlns:a16="http://schemas.microsoft.com/office/drawing/2014/main" val="580023863"/>
                    </a:ext>
                  </a:extLst>
                </a:gridCol>
                <a:gridCol w="5649913">
                  <a:extLst>
                    <a:ext uri="{9D8B030D-6E8A-4147-A177-3AD203B41FA5}">
                      <a16:colId xmlns:a16="http://schemas.microsoft.com/office/drawing/2014/main" val="587922281"/>
                    </a:ext>
                  </a:extLst>
                </a:gridCol>
              </a:tblGrid>
              <a:tr h="67627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بازده</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14            18           20               22               24               26 </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08324507"/>
                  </a:ext>
                </a:extLst>
              </a:tr>
              <a:tr h="4318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احتمال</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1/0          1/0           3/0            2/0              2/0             1/0 </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30239168"/>
                  </a:ext>
                </a:extLst>
              </a:tr>
            </a:tbl>
          </a:graphicData>
        </a:graphic>
      </p:graphicFrame>
      <p:graphicFrame>
        <p:nvGraphicFramePr>
          <p:cNvPr id="144398" name="Group 14"/>
          <p:cNvGraphicFramePr>
            <a:graphicFrameLocks noGrp="1"/>
          </p:cNvGraphicFramePr>
          <p:nvPr>
            <p:ph sz="quarter" idx="3"/>
          </p:nvPr>
        </p:nvGraphicFramePr>
        <p:xfrm>
          <a:off x="2855119" y="2708275"/>
          <a:ext cx="6840538" cy="1406400"/>
        </p:xfrm>
        <a:graphic>
          <a:graphicData uri="http://schemas.openxmlformats.org/drawingml/2006/table">
            <a:tbl>
              <a:tblPr rtl="1"/>
              <a:tblGrid>
                <a:gridCol w="1190625">
                  <a:extLst>
                    <a:ext uri="{9D8B030D-6E8A-4147-A177-3AD203B41FA5}">
                      <a16:colId xmlns:a16="http://schemas.microsoft.com/office/drawing/2014/main" val="2865163948"/>
                    </a:ext>
                  </a:extLst>
                </a:gridCol>
                <a:gridCol w="5649913">
                  <a:extLst>
                    <a:ext uri="{9D8B030D-6E8A-4147-A177-3AD203B41FA5}">
                      <a16:colId xmlns:a16="http://schemas.microsoft.com/office/drawing/2014/main" val="2998365925"/>
                    </a:ext>
                  </a:extLst>
                </a:gridCol>
              </a:tblGrid>
              <a:tr h="43338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نرخ بازده</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14            18           20               22               24               26 </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37675223"/>
                  </a:ext>
                </a:extLst>
              </a:tr>
              <a:tr h="5032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1000" b="0" i="0" u="none" strike="noStrike" cap="none" normalizeH="0" baseline="0">
                          <a:ln>
                            <a:noFill/>
                          </a:ln>
                          <a:solidFill>
                            <a:schemeClr val="tx1"/>
                          </a:solidFill>
                          <a:effectLst/>
                          <a:latin typeface="Arial" panose="020B0604020202020204" pitchFamily="34" charset="0"/>
                          <a:cs typeface="B Titr" pitchFamily="2" charset="0"/>
                        </a:rPr>
                        <a:t>نرخ بازده *احتمال</a:t>
                      </a:r>
                      <a:endParaRPr kumimoji="0" lang="en-US" altLang="en-US" sz="1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000" b="0" i="0" u="none" strike="noStrike" cap="none" normalizeH="0" baseline="0">
                          <a:ln>
                            <a:noFill/>
                          </a:ln>
                          <a:solidFill>
                            <a:schemeClr val="tx1"/>
                          </a:solidFill>
                          <a:effectLst/>
                          <a:latin typeface="Arial" panose="020B0604020202020204" pitchFamily="34" charset="0"/>
                          <a:cs typeface="B Titr" pitchFamily="2" charset="0"/>
                        </a:rPr>
                        <a:t>1/0          1/0           3/0            2/0              2/0             1/0 </a:t>
                      </a:r>
                      <a:endParaRPr kumimoji="0" lang="en-US" altLang="en-US" sz="2000" b="0" i="0" u="none" strike="noStrike" cap="none" normalizeH="0" baseline="0">
                        <a:ln>
                          <a:noFill/>
                        </a:ln>
                        <a:solidFill>
                          <a:schemeClr val="tx1"/>
                        </a:solidFill>
                        <a:effectLst/>
                        <a:latin typeface="Arial" panose="020B0604020202020204" pitchFamily="34" charset="0"/>
                        <a:cs typeface="B Titr" pitchFamily="2" charset="0"/>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13064174"/>
                  </a:ext>
                </a:extLst>
              </a:tr>
            </a:tbl>
          </a:graphicData>
        </a:graphic>
      </p:graphicFrame>
      <p:sp>
        <p:nvSpPr>
          <p:cNvPr id="144409" name="Rectangle 25"/>
          <p:cNvSpPr>
            <a:spLocks noGrp="1" noChangeArrowheads="1"/>
          </p:cNvSpPr>
          <p:nvPr>
            <p:ph type="body" sz="half" idx="1"/>
          </p:nvPr>
        </p:nvSpPr>
        <p:spPr>
          <a:xfrm>
            <a:off x="2783683" y="4149725"/>
            <a:ext cx="6840537" cy="1150938"/>
          </a:xfrm>
        </p:spPr>
        <p:txBody>
          <a:bodyPr/>
          <a:lstStyle/>
          <a:p>
            <a:pPr algn="ctr">
              <a:buFontTx/>
              <a:buNone/>
            </a:pPr>
            <a:r>
              <a:rPr lang="fa-IR" altLang="en-US" sz="2000" b="1">
                <a:cs typeface="B Titr" pitchFamily="2" charset="0"/>
              </a:rPr>
              <a:t>ميانگين نرخ بازده مورد انتظار =   5% = 3% ـ 1% ـ 2% + 4% + 3%</a:t>
            </a:r>
            <a:r>
              <a:rPr lang="fa-IR" altLang="en-US" sz="2000">
                <a:cs typeface="B Titr" pitchFamily="2" charset="0"/>
              </a:rPr>
              <a:t> </a:t>
            </a:r>
            <a:endParaRPr lang="en-US" altLang="en-US" sz="2000">
              <a:cs typeface="B Titr" pitchFamily="2" charset="0"/>
            </a:endParaRPr>
          </a:p>
        </p:txBody>
      </p:sp>
      <p:sp>
        <p:nvSpPr>
          <p:cNvPr id="144410" name="Rectangle 26"/>
          <p:cNvSpPr>
            <a:spLocks noChangeArrowheads="1"/>
          </p:cNvSpPr>
          <p:nvPr/>
        </p:nvSpPr>
        <p:spPr bwMode="auto">
          <a:xfrm>
            <a:off x="1775620" y="311574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4411" name="Object 27"/>
          <p:cNvGraphicFramePr>
            <a:graphicFrameLocks noChangeAspect="1"/>
          </p:cNvGraphicFramePr>
          <p:nvPr/>
        </p:nvGraphicFramePr>
        <p:xfrm>
          <a:off x="2423320" y="4811714"/>
          <a:ext cx="7345363" cy="314325"/>
        </p:xfrm>
        <a:graphic>
          <a:graphicData uri="http://schemas.openxmlformats.org/presentationml/2006/ole">
            <mc:AlternateContent xmlns:mc="http://schemas.openxmlformats.org/markup-compatibility/2006">
              <mc:Choice xmlns:v="urn:schemas-microsoft-com:vml" Requires="v">
                <p:oleObj name="Equation" r:id="rId2" imgW="6972300" imgH="279400" progId="Equation.3">
                  <p:embed/>
                </p:oleObj>
              </mc:Choice>
              <mc:Fallback>
                <p:oleObj name="Equation" r:id="rId2" imgW="6972300" imgH="279400" progId="Equation.3">
                  <p:embed/>
                  <p:pic>
                    <p:nvPicPr>
                      <p:cNvPr id="144411" name="Object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3320" y="4811714"/>
                        <a:ext cx="7345363" cy="314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4412" name="Rectangle 28"/>
          <p:cNvSpPr>
            <a:spLocks noChangeArrowheads="1"/>
          </p:cNvSpPr>
          <p:nvPr/>
        </p:nvSpPr>
        <p:spPr bwMode="auto">
          <a:xfrm>
            <a:off x="1775620" y="337292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44413" name="Rectangle 29"/>
          <p:cNvSpPr>
            <a:spLocks noChangeArrowheads="1"/>
          </p:cNvSpPr>
          <p:nvPr/>
        </p:nvSpPr>
        <p:spPr bwMode="auto">
          <a:xfrm>
            <a:off x="2999583" y="5734051"/>
            <a:ext cx="6840537" cy="57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har char="»"/>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har char="»"/>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har char="»"/>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har char="»"/>
              <a:defRPr>
                <a:solidFill>
                  <a:schemeClr val="tx1"/>
                </a:solidFill>
                <a:latin typeface="Arial" panose="020B0604020202020204" pitchFamily="34" charset="0"/>
                <a:cs typeface="Arial" panose="020B0604020202020204" pitchFamily="34" charset="0"/>
              </a:defRPr>
            </a:lvl9pPr>
          </a:lstStyle>
          <a:p>
            <a:pPr algn="ctr">
              <a:buFontTx/>
              <a:buNone/>
            </a:pPr>
            <a:r>
              <a:rPr lang="fa-IR" altLang="en-US" b="1">
                <a:cs typeface="B Mitra" pitchFamily="2" charset="0"/>
              </a:rPr>
              <a:t>انحراف معيار = 1668/0 =</a:t>
            </a:r>
            <a:r>
              <a:rPr lang="fa-IR" altLang="en-US"/>
              <a:t> </a:t>
            </a:r>
            <a:endParaRPr lang="en-US" altLang="en-US"/>
          </a:p>
        </p:txBody>
      </p:sp>
      <p:sp>
        <p:nvSpPr>
          <p:cNvPr id="144414" name="Rectangle 30"/>
          <p:cNvSpPr>
            <a:spLocks noChangeArrowheads="1"/>
          </p:cNvSpPr>
          <p:nvPr/>
        </p:nvSpPr>
        <p:spPr bwMode="auto">
          <a:xfrm>
            <a:off x="177562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4415" name="Object 31"/>
          <p:cNvGraphicFramePr>
            <a:graphicFrameLocks noChangeAspect="1"/>
          </p:cNvGraphicFramePr>
          <p:nvPr/>
        </p:nvGraphicFramePr>
        <p:xfrm>
          <a:off x="3504407" y="5705476"/>
          <a:ext cx="1295400" cy="517525"/>
        </p:xfrm>
        <a:graphic>
          <a:graphicData uri="http://schemas.openxmlformats.org/presentationml/2006/ole">
            <mc:AlternateContent xmlns:mc="http://schemas.openxmlformats.org/markup-compatibility/2006">
              <mc:Choice xmlns:v="urn:schemas-microsoft-com:vml" Requires="v">
                <p:oleObj name="Equation" r:id="rId4" imgW="571252" imgH="228501" progId="Equation.3">
                  <p:embed/>
                </p:oleObj>
              </mc:Choice>
              <mc:Fallback>
                <p:oleObj name="Equation" r:id="rId4" imgW="571252" imgH="228501" progId="Equation.3">
                  <p:embed/>
                  <p:pic>
                    <p:nvPicPr>
                      <p:cNvPr id="144415" name="Object 3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4407" y="5705476"/>
                        <a:ext cx="1295400" cy="517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477016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2496345" y="1408114"/>
            <a:ext cx="7199313" cy="1012825"/>
          </a:xfrm>
        </p:spPr>
        <p:txBody>
          <a:bodyPr/>
          <a:lstStyle/>
          <a:p>
            <a:pPr algn="just"/>
            <a:r>
              <a:rPr lang="fa-IR" altLang="en-US" sz="2400" b="1" i="1">
                <a:cs typeface="B Titr" pitchFamily="2" charset="0"/>
              </a:rPr>
              <a:t>ب) نرخ بازده مورد انتظار و انحراف معيار نرخ بازده را براي سرمايه گذاري در 100 سهم محاسبه كنيد.</a:t>
            </a:r>
            <a:r>
              <a:rPr lang="fa-IR" altLang="en-US" sz="4000"/>
              <a:t> </a:t>
            </a:r>
            <a:endParaRPr lang="en-US" altLang="en-US" sz="4000"/>
          </a:p>
        </p:txBody>
      </p:sp>
      <p:sp>
        <p:nvSpPr>
          <p:cNvPr id="145411" name="Rectangle 3"/>
          <p:cNvSpPr>
            <a:spLocks noGrp="1" noChangeArrowheads="1"/>
          </p:cNvSpPr>
          <p:nvPr>
            <p:ph type="body" idx="1"/>
          </p:nvPr>
        </p:nvSpPr>
        <p:spPr>
          <a:xfrm>
            <a:off x="2207420" y="2924176"/>
            <a:ext cx="7777163" cy="1584325"/>
          </a:xfrm>
        </p:spPr>
        <p:txBody>
          <a:bodyPr/>
          <a:lstStyle/>
          <a:p>
            <a:pPr>
              <a:buFontTx/>
              <a:buNone/>
            </a:pPr>
            <a:r>
              <a:rPr lang="fa-IR" altLang="en-US" b="1">
                <a:cs typeface="B Mitra" pitchFamily="2" charset="0"/>
              </a:rPr>
              <a:t>   انحراف معيار نرخ بازده سرمايه گذاري در يك سهم و انحراف معيار نرخ بازده سرمايه گذاري در صد سهم يكسان است.</a:t>
            </a:r>
            <a:r>
              <a:rPr lang="fa-IR"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26591947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a:xfrm>
            <a:off x="2278857" y="692151"/>
            <a:ext cx="7345362" cy="1800225"/>
          </a:xfrm>
        </p:spPr>
        <p:txBody>
          <a:bodyPr/>
          <a:lstStyle/>
          <a:p>
            <a:pPr algn="just"/>
            <a:r>
              <a:rPr lang="fa-IR" altLang="en-US" sz="2800" b="1" i="1">
                <a:cs typeface="B Titr" pitchFamily="2" charset="0"/>
              </a:rPr>
              <a:t>ج) نرخ بهره بدون مخاطره 6% است. آيا خريد سهام اين شركت با قيمت 20 واحد پولي سرمايه گذاري مناسبي است؟</a:t>
            </a:r>
            <a:endParaRPr lang="en-US" altLang="en-US" sz="2800" b="1" i="1">
              <a:cs typeface="B Titr" pitchFamily="2" charset="0"/>
            </a:endParaRPr>
          </a:p>
        </p:txBody>
      </p:sp>
      <p:sp>
        <p:nvSpPr>
          <p:cNvPr id="146435" name="Rectangle 3"/>
          <p:cNvSpPr>
            <a:spLocks noGrp="1" noChangeArrowheads="1"/>
          </p:cNvSpPr>
          <p:nvPr>
            <p:ph type="body" idx="1"/>
          </p:nvPr>
        </p:nvSpPr>
        <p:spPr>
          <a:xfrm>
            <a:off x="2207420" y="2852739"/>
            <a:ext cx="7777163" cy="2592387"/>
          </a:xfrm>
        </p:spPr>
        <p:txBody>
          <a:bodyPr/>
          <a:lstStyle/>
          <a:p>
            <a:pPr algn="just">
              <a:buFontTx/>
              <a:buNone/>
            </a:pPr>
            <a:r>
              <a:rPr lang="fa-IR" altLang="en-US" b="1">
                <a:cs typeface="B Mitra" pitchFamily="2" charset="0"/>
              </a:rPr>
              <a:t>    خير. زيرا بازده اين سهام از بازده بدون ريسک نيز کمتر است. شرط پذيرش سرمايه گذاري در يک دارائي آن است که بازده آن بيشتر از نرخ بازده بدون ريسک باشد.</a:t>
            </a:r>
            <a:r>
              <a:rPr lang="fa-IR"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6227888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2207420" y="274638"/>
            <a:ext cx="7561263" cy="2290762"/>
          </a:xfrm>
        </p:spPr>
        <p:txBody>
          <a:bodyPr/>
          <a:lstStyle/>
          <a:p>
            <a:pPr algn="just"/>
            <a:r>
              <a:rPr lang="fa-IR" altLang="en-US" sz="2800" b="1" i="1">
                <a:cs typeface="B Titr" pitchFamily="2" charset="0"/>
              </a:rPr>
              <a:t>2 ـ فرض كنيد نرخ بهره بدون مخاطره 7%  و بتاي سرمايه گذاري بدون مخاطره صفر است. نرخ بازده مورد انتظار براي سهامي با بتاي برابر يك، 12% مي باشد. </a:t>
            </a:r>
            <a:br>
              <a:rPr lang="fa-IR" altLang="en-US" sz="2800" b="1" i="1">
                <a:cs typeface="B Titr" pitchFamily="2" charset="0"/>
              </a:rPr>
            </a:br>
            <a:r>
              <a:rPr lang="fa-IR" altLang="en-US" sz="2800" b="1" i="1">
                <a:cs typeface="B Titr" pitchFamily="2" charset="0"/>
              </a:rPr>
              <a:t>الف) خط بازار سهام را رسم كنيد.</a:t>
            </a:r>
            <a:r>
              <a:rPr lang="fa-IR" altLang="en-US" sz="2800">
                <a:cs typeface="B Titr" pitchFamily="2" charset="0"/>
              </a:rPr>
              <a:t> </a:t>
            </a:r>
            <a:endParaRPr lang="en-US" altLang="en-US" sz="2800">
              <a:cs typeface="B Titr" pitchFamily="2" charset="0"/>
            </a:endParaRPr>
          </a:p>
        </p:txBody>
      </p:sp>
      <p:pic>
        <p:nvPicPr>
          <p:cNvPr id="147459" name="Picture 3" descr="sml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8145" y="2344739"/>
            <a:ext cx="6119813" cy="4179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99657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2278857" y="1268413"/>
            <a:ext cx="7777162" cy="1143000"/>
          </a:xfrm>
        </p:spPr>
        <p:txBody>
          <a:bodyPr/>
          <a:lstStyle/>
          <a:p>
            <a:pPr algn="just"/>
            <a:r>
              <a:rPr lang="fa-IR" altLang="en-US" sz="2400" b="1" i="1">
                <a:cs typeface="B Titr" pitchFamily="2" charset="0"/>
              </a:rPr>
              <a:t>ب) نرخ بازده مورد انتظار براي سهامي با بتاي 6/0 چه مقدار است؟</a:t>
            </a:r>
            <a:endParaRPr lang="en-US" altLang="en-US" sz="2400" b="1" i="1">
              <a:cs typeface="B Titr" pitchFamily="2" charset="0"/>
            </a:endParaRPr>
          </a:p>
        </p:txBody>
      </p:sp>
      <p:sp>
        <p:nvSpPr>
          <p:cNvPr id="148483" name="Rectangle 3"/>
          <p:cNvSpPr>
            <a:spLocks noGrp="1" noChangeArrowheads="1"/>
          </p:cNvSpPr>
          <p:nvPr>
            <p:ph type="body" idx="1"/>
          </p:nvPr>
        </p:nvSpPr>
        <p:spPr>
          <a:xfrm>
            <a:off x="2207420" y="2997201"/>
            <a:ext cx="7777163" cy="3128963"/>
          </a:xfrm>
        </p:spPr>
        <p:txBody>
          <a:bodyPr/>
          <a:lstStyle/>
          <a:p>
            <a:pPr algn="ctr">
              <a:buFontTx/>
              <a:buNone/>
            </a:pPr>
            <a:r>
              <a:rPr lang="fa-IR" altLang="en-US">
                <a:cs typeface="B Titr" pitchFamily="2" charset="0"/>
              </a:rPr>
              <a:t> </a:t>
            </a:r>
            <a:r>
              <a:rPr lang="fa-IR" altLang="en-US" b="1">
                <a:cs typeface="B Titr" pitchFamily="2" charset="0"/>
              </a:rPr>
              <a:t>10% = (5%) × 6/0 + 7% = </a:t>
            </a:r>
            <a:r>
              <a:rPr lang="en-US" altLang="en-US" b="1">
                <a:cs typeface="B Titr" pitchFamily="2" charset="0"/>
              </a:rPr>
              <a:t>k</a:t>
            </a:r>
          </a:p>
        </p:txBody>
      </p:sp>
    </p:spTree>
    <p:extLst>
      <p:ext uri="{BB962C8B-B14F-4D97-AF65-F5344CB8AC3E}">
        <p14:creationId xmlns:p14="http://schemas.microsoft.com/office/powerpoint/2010/main" val="21484226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2351882" y="836613"/>
            <a:ext cx="7561262" cy="2520950"/>
          </a:xfrm>
        </p:spPr>
        <p:txBody>
          <a:bodyPr/>
          <a:lstStyle/>
          <a:p>
            <a:pPr algn="just"/>
            <a:r>
              <a:rPr lang="fa-IR" altLang="en-US" sz="2800" b="1" i="1">
                <a:cs typeface="B Titr" pitchFamily="2" charset="0"/>
              </a:rPr>
              <a:t>ج) شما به فكر خريد سهامي با قيمت جاري 40 واحد پولي مي باشيد و انتظار داريد سال آينده 4/2 واحد پولي سود نقدي به دست آوريد و سهام را به قيمت 42 واحد پولي بفروشيد. نرخ بازده مورد انتظار براي نگهداري سهام به مدت يكسال چقد راست؟</a:t>
            </a:r>
            <a:endParaRPr lang="en-US" altLang="en-US" sz="2800" b="1" i="1">
              <a:cs typeface="B Titr" pitchFamily="2" charset="0"/>
            </a:endParaRPr>
          </a:p>
        </p:txBody>
      </p:sp>
      <p:sp>
        <p:nvSpPr>
          <p:cNvPr id="149507" name="Rectangle 3"/>
          <p:cNvSpPr>
            <a:spLocks noChangeArrowheads="1"/>
          </p:cNvSpPr>
          <p:nvPr/>
        </p:nvSpPr>
        <p:spPr bwMode="auto">
          <a:xfrm>
            <a:off x="177562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9508" name="Object 4"/>
          <p:cNvGraphicFramePr>
            <a:graphicFrameLocks noChangeAspect="1"/>
          </p:cNvGraphicFramePr>
          <p:nvPr/>
        </p:nvGraphicFramePr>
        <p:xfrm>
          <a:off x="3359945" y="3556001"/>
          <a:ext cx="5688013" cy="1457325"/>
        </p:xfrm>
        <a:graphic>
          <a:graphicData uri="http://schemas.openxmlformats.org/presentationml/2006/ole">
            <mc:AlternateContent xmlns:mc="http://schemas.openxmlformats.org/markup-compatibility/2006">
              <mc:Choice xmlns:v="urn:schemas-microsoft-com:vml" Requires="v">
                <p:oleObj name="Equation" r:id="rId2" imgW="1524000" imgH="393700" progId="Equation.3">
                  <p:embed/>
                </p:oleObj>
              </mc:Choice>
              <mc:Fallback>
                <p:oleObj name="Equation" r:id="rId2" imgW="1524000" imgH="393700" progId="Equation.3">
                  <p:embed/>
                  <p:pic>
                    <p:nvPicPr>
                      <p:cNvPr id="149508"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9945" y="3556001"/>
                        <a:ext cx="5688013" cy="1457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5751210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2207420" y="909638"/>
            <a:ext cx="7777163" cy="2303462"/>
          </a:xfrm>
        </p:spPr>
        <p:txBody>
          <a:bodyPr/>
          <a:lstStyle/>
          <a:p>
            <a:pPr algn="just"/>
            <a:r>
              <a:rPr lang="fa-IR" altLang="en-US" sz="2800" b="1" i="1">
                <a:cs typeface="B Titr" pitchFamily="2" charset="0"/>
              </a:rPr>
              <a:t>د) اگر بتاي سهام مورد اشاره در قسمت ج 8/0 باشد، با توجه به انتظارات شما و خط بازار سهام، نرخ بازده مورد انتظار  شما چه مقدار است؟ اگر ساير سرمايه گذاران نيز نظر شما را داشته باشند، قيمت اين سهام بايد چقدر باشد؟</a:t>
            </a:r>
            <a:endParaRPr lang="en-US" altLang="en-US" sz="2800" b="1" i="1">
              <a:cs typeface="B Titr" pitchFamily="2" charset="0"/>
            </a:endParaRPr>
          </a:p>
        </p:txBody>
      </p:sp>
      <p:sp>
        <p:nvSpPr>
          <p:cNvPr id="150531" name="Rectangle 3"/>
          <p:cNvSpPr>
            <a:spLocks noGrp="1" noChangeArrowheads="1"/>
          </p:cNvSpPr>
          <p:nvPr>
            <p:ph type="body" idx="1"/>
          </p:nvPr>
        </p:nvSpPr>
        <p:spPr>
          <a:xfrm>
            <a:off x="2207420" y="3500439"/>
            <a:ext cx="7777163" cy="2625725"/>
          </a:xfrm>
        </p:spPr>
        <p:txBody>
          <a:bodyPr/>
          <a:lstStyle/>
          <a:p>
            <a:pPr algn="ctr">
              <a:buFontTx/>
              <a:buNone/>
            </a:pPr>
            <a:r>
              <a:rPr lang="fa-IR" altLang="en-US">
                <a:cs typeface="B Titr" pitchFamily="2" charset="0"/>
              </a:rPr>
              <a:t> </a:t>
            </a:r>
            <a:r>
              <a:rPr lang="fa-IR" altLang="en-US" b="1">
                <a:cs typeface="B Titr" pitchFamily="2" charset="0"/>
              </a:rPr>
              <a:t>11% = (5%) × 8/0 + 7% = </a:t>
            </a:r>
            <a:r>
              <a:rPr lang="en-US" altLang="en-US" b="1">
                <a:cs typeface="B Titr" pitchFamily="2" charset="0"/>
              </a:rPr>
              <a:t>k</a:t>
            </a:r>
          </a:p>
        </p:txBody>
      </p:sp>
    </p:spTree>
    <p:extLst>
      <p:ext uri="{BB962C8B-B14F-4D97-AF65-F5344CB8AC3E}">
        <p14:creationId xmlns:p14="http://schemas.microsoft.com/office/powerpoint/2010/main" val="3265242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2207420" y="274638"/>
            <a:ext cx="7777163" cy="2506662"/>
          </a:xfrm>
        </p:spPr>
        <p:txBody>
          <a:bodyPr/>
          <a:lstStyle/>
          <a:p>
            <a:pPr algn="r"/>
            <a:r>
              <a:rPr lang="fa-IR" altLang="en-US" sz="2800" b="1" i="1">
                <a:cs typeface="B Titr" pitchFamily="2" charset="0"/>
              </a:rPr>
              <a:t>3 ـ نرخ بهره بدون مخاطره 8% و جايزه پذيرش مخاطره بازار 6% مي باشد. با استفاده از معادله الگوي قيمت گذاري دارائيهاي سرمايه اي:</a:t>
            </a:r>
            <a:br>
              <a:rPr lang="fa-IR" altLang="en-US" sz="2800" b="1" i="1">
                <a:cs typeface="B Titr" pitchFamily="2" charset="0"/>
              </a:rPr>
            </a:br>
            <a:r>
              <a:rPr lang="fa-IR" altLang="en-US" sz="2800" b="1" i="1">
                <a:cs typeface="B Titr" pitchFamily="2" charset="0"/>
              </a:rPr>
              <a:t>الف) خط بازار سهام را رسم كنيد.</a:t>
            </a:r>
            <a:endParaRPr lang="en-US" altLang="en-US" sz="2800" b="1" i="1">
              <a:cs typeface="B Titr" pitchFamily="2" charset="0"/>
            </a:endParaRPr>
          </a:p>
        </p:txBody>
      </p:sp>
      <p:pic>
        <p:nvPicPr>
          <p:cNvPr id="151555" name="Picture 3" descr="sml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5483" y="2389188"/>
            <a:ext cx="5616575" cy="3833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8829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2278857" y="1268413"/>
            <a:ext cx="7777162" cy="1143000"/>
          </a:xfrm>
        </p:spPr>
        <p:txBody>
          <a:bodyPr/>
          <a:lstStyle/>
          <a:p>
            <a:pPr algn="r"/>
            <a:r>
              <a:rPr lang="fa-IR" altLang="en-US" sz="2800" b="1" i="1">
                <a:cs typeface="B Titr" pitchFamily="2" charset="0"/>
              </a:rPr>
              <a:t>ب) نرخ بازده مورد انتظار سهامي با بتاي 5/1 چه مقدار است؟</a:t>
            </a:r>
            <a:r>
              <a:rPr lang="fa-IR" altLang="en-US" sz="2800">
                <a:cs typeface="B Titr" pitchFamily="2" charset="0"/>
              </a:rPr>
              <a:t> </a:t>
            </a:r>
            <a:endParaRPr lang="en-US" altLang="en-US" sz="2800">
              <a:cs typeface="B Titr" pitchFamily="2" charset="0"/>
            </a:endParaRPr>
          </a:p>
        </p:txBody>
      </p:sp>
      <p:sp>
        <p:nvSpPr>
          <p:cNvPr id="152579" name="Rectangle 3"/>
          <p:cNvSpPr>
            <a:spLocks noGrp="1" noChangeArrowheads="1"/>
          </p:cNvSpPr>
          <p:nvPr>
            <p:ph type="body" idx="1"/>
          </p:nvPr>
        </p:nvSpPr>
        <p:spPr>
          <a:xfrm>
            <a:off x="2207420" y="3284539"/>
            <a:ext cx="7777163" cy="2841625"/>
          </a:xfrm>
        </p:spPr>
        <p:txBody>
          <a:bodyPr/>
          <a:lstStyle/>
          <a:p>
            <a:pPr algn="ctr">
              <a:buFontTx/>
              <a:buNone/>
            </a:pPr>
            <a:r>
              <a:rPr lang="fa-IR" altLang="en-US" b="1">
                <a:cs typeface="B Titr" pitchFamily="2" charset="0"/>
              </a:rPr>
              <a:t>17% = (8% ـ 14%) × 5/1 + 8% = </a:t>
            </a:r>
            <a:r>
              <a:rPr lang="en-US" altLang="en-US" b="1">
                <a:cs typeface="B Titr" pitchFamily="2" charset="0"/>
              </a:rPr>
              <a:t>k</a:t>
            </a:r>
          </a:p>
        </p:txBody>
      </p:sp>
    </p:spTree>
    <p:extLst>
      <p:ext uri="{BB962C8B-B14F-4D97-AF65-F5344CB8AC3E}">
        <p14:creationId xmlns:p14="http://schemas.microsoft.com/office/powerpoint/2010/main" val="1944864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pPr algn="r"/>
            <a:r>
              <a:rPr lang="fa-IR" altLang="en-US" sz="3200" b="1">
                <a:solidFill>
                  <a:srgbClr val="FF0000"/>
                </a:solidFill>
                <a:cs typeface="B Titr" pitchFamily="2" charset="0"/>
              </a:rPr>
              <a:t>چند نمونه سئوال امتحاني</a:t>
            </a:r>
            <a:endParaRPr lang="en-US" altLang="en-US" sz="3200" b="1">
              <a:solidFill>
                <a:srgbClr val="FF0000"/>
              </a:solidFill>
              <a:cs typeface="B Titr" pitchFamily="2" charset="0"/>
            </a:endParaRPr>
          </a:p>
        </p:txBody>
      </p:sp>
      <p:sp>
        <p:nvSpPr>
          <p:cNvPr id="153603" name="Rectangle 3"/>
          <p:cNvSpPr>
            <a:spLocks noGrp="1" noChangeArrowheads="1"/>
          </p:cNvSpPr>
          <p:nvPr>
            <p:ph type="body" idx="1"/>
          </p:nvPr>
        </p:nvSpPr>
        <p:spPr>
          <a:xfrm>
            <a:off x="2207420" y="1600200"/>
            <a:ext cx="7777163" cy="4349750"/>
          </a:xfrm>
        </p:spPr>
        <p:txBody>
          <a:bodyPr/>
          <a:lstStyle/>
          <a:p>
            <a:pPr algn="just">
              <a:buFontTx/>
              <a:buNone/>
            </a:pPr>
            <a:r>
              <a:rPr lang="fa-IR" altLang="en-US" sz="2400" b="1">
                <a:cs typeface="B Mitra" pitchFamily="2" charset="0"/>
              </a:rPr>
              <a:t>1 ـ قيمت بازار سهام عادي شركت شهاب در حال حاضر 2500 ريال است. در صورتيكه نرخ بازده مورد انتظار بازار 20% ، نرخ بازده بدون ريسك 12% و بتاي شركت 2/1 و نرخ رشد بلند مدت شركت 5 درصد باشد، پيش بيني سهامداران از سود سال جاري شركت ( </a:t>
            </a:r>
            <a:r>
              <a:rPr lang="en-US" altLang="en-US" sz="2400" b="1">
                <a:cs typeface="B Mitra" pitchFamily="2" charset="0"/>
              </a:rPr>
              <a:t>D1</a:t>
            </a:r>
            <a:r>
              <a:rPr lang="fa-IR" altLang="en-US" sz="2400" b="1">
                <a:cs typeface="B Mitra" pitchFamily="2" charset="0"/>
              </a:rPr>
              <a:t> ) چقدر است؟</a:t>
            </a:r>
            <a:endParaRPr lang="en-US" altLang="en-US" sz="2400" b="1">
              <a:cs typeface="B Mitra" pitchFamily="2" charset="0"/>
            </a:endParaRPr>
          </a:p>
          <a:p>
            <a:pPr algn="just">
              <a:buFontTx/>
              <a:buNone/>
            </a:pPr>
            <a:endParaRPr lang="en-US" altLang="en-US" sz="2400" b="1">
              <a:cs typeface="B Mitra" pitchFamily="2" charset="0"/>
            </a:endParaRPr>
          </a:p>
          <a:p>
            <a:pPr algn="ctr">
              <a:buFontTx/>
              <a:buNone/>
            </a:pPr>
            <a:r>
              <a:rPr lang="fa-IR" altLang="en-US" sz="2400" b="1">
                <a:cs typeface="B Titr" pitchFamily="2" charset="0"/>
              </a:rPr>
              <a:t>6/21% = (12%  ـ 20%) × 2/1 + 12% = </a:t>
            </a:r>
            <a:r>
              <a:rPr lang="en-US" altLang="en-US" sz="2400" b="1">
                <a:cs typeface="B Titr" pitchFamily="2" charset="0"/>
              </a:rPr>
              <a:t>kj</a:t>
            </a:r>
          </a:p>
        </p:txBody>
      </p:sp>
      <p:sp>
        <p:nvSpPr>
          <p:cNvPr id="153604" name="Rectangle 4"/>
          <p:cNvSpPr>
            <a:spLocks noChangeArrowheads="1"/>
          </p:cNvSpPr>
          <p:nvPr/>
        </p:nvSpPr>
        <p:spPr bwMode="auto">
          <a:xfrm>
            <a:off x="1775620" y="303954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53605" name="Object 5"/>
          <p:cNvGraphicFramePr>
            <a:graphicFrameLocks noChangeAspect="1"/>
          </p:cNvGraphicFramePr>
          <p:nvPr/>
        </p:nvGraphicFramePr>
        <p:xfrm>
          <a:off x="2496344" y="4811714"/>
          <a:ext cx="7056438" cy="827087"/>
        </p:xfrm>
        <a:graphic>
          <a:graphicData uri="http://schemas.openxmlformats.org/presentationml/2006/ole">
            <mc:AlternateContent xmlns:mc="http://schemas.openxmlformats.org/markup-compatibility/2006">
              <mc:Choice xmlns:v="urn:schemas-microsoft-com:vml" Requires="v">
                <p:oleObj name="Equation" r:id="rId2" imgW="3492500" imgH="406400" progId="Equation.3">
                  <p:embed/>
                </p:oleObj>
              </mc:Choice>
              <mc:Fallback>
                <p:oleObj name="Equation" r:id="rId2" imgW="3492500" imgH="406400" progId="Equation.3">
                  <p:embed/>
                  <p:pic>
                    <p:nvPicPr>
                      <p:cNvPr id="153605"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6344" y="4811714"/>
                        <a:ext cx="7056438" cy="827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5982485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2207420" y="1138239"/>
            <a:ext cx="7777163" cy="1354137"/>
          </a:xfrm>
        </p:spPr>
        <p:txBody>
          <a:bodyPr/>
          <a:lstStyle/>
          <a:p>
            <a:pPr algn="just"/>
            <a:r>
              <a:rPr lang="fa-IR" altLang="en-US" sz="2400" b="1">
                <a:cs typeface="B Mitra" pitchFamily="2" charset="0"/>
              </a:rPr>
              <a:t>2 ـ سود سهام سال جاري شركت شبنم 340 ريال، نرخ بازده مورد انتظار بازار 15 درصد، نرخ بازده بدون ريسك 7 درصد، نرخ رشد شركت 3% و بتاي اين شركت 2/1 است. قيمت سهام شركت در حال حاضر چقدر است؟</a:t>
            </a:r>
            <a:r>
              <a:rPr lang="fa-IR" altLang="en-US" sz="2400">
                <a:cs typeface="B Mitra" pitchFamily="2" charset="0"/>
              </a:rPr>
              <a:t> </a:t>
            </a:r>
            <a:endParaRPr lang="en-US" altLang="en-US" sz="2400">
              <a:cs typeface="B Mitra" pitchFamily="2" charset="0"/>
            </a:endParaRPr>
          </a:p>
        </p:txBody>
      </p:sp>
      <p:sp>
        <p:nvSpPr>
          <p:cNvPr id="154627" name="Rectangle 3"/>
          <p:cNvSpPr>
            <a:spLocks noGrp="1" noChangeArrowheads="1"/>
          </p:cNvSpPr>
          <p:nvPr>
            <p:ph type="body" idx="1"/>
          </p:nvPr>
        </p:nvSpPr>
        <p:spPr>
          <a:xfrm>
            <a:off x="2207420" y="2997201"/>
            <a:ext cx="7777163" cy="3128963"/>
          </a:xfrm>
        </p:spPr>
        <p:txBody>
          <a:bodyPr/>
          <a:lstStyle/>
          <a:p>
            <a:pPr algn="ctr">
              <a:buFontTx/>
              <a:buNone/>
            </a:pPr>
            <a:r>
              <a:rPr lang="en-US" altLang="en-US" sz="2400">
                <a:cs typeface="B Titr" pitchFamily="2" charset="0"/>
              </a:rPr>
              <a:t> </a:t>
            </a:r>
            <a:r>
              <a:rPr lang="fa-IR" altLang="en-US" sz="2400" b="1">
                <a:cs typeface="B Titr" pitchFamily="2" charset="0"/>
              </a:rPr>
              <a:t>6/16% = (7%  ـ 15%) × 2/1 + 7% = </a:t>
            </a:r>
            <a:r>
              <a:rPr lang="en-US" altLang="en-US" sz="2400" b="1">
                <a:cs typeface="B Titr" pitchFamily="2" charset="0"/>
              </a:rPr>
              <a:t>kj</a:t>
            </a:r>
            <a:endParaRPr lang="fa-IR" altLang="en-US" sz="2400" b="1">
              <a:cs typeface="B Titr" pitchFamily="2" charset="0"/>
            </a:endParaRPr>
          </a:p>
          <a:p>
            <a:pPr algn="ctr">
              <a:buFontTx/>
              <a:buNone/>
            </a:pPr>
            <a:r>
              <a:rPr lang="fa-IR" altLang="en-US" sz="2400" b="1">
                <a:cs typeface="B Titr" pitchFamily="2" charset="0"/>
              </a:rPr>
              <a:t>2500 = (3% ـ 6/16%) ÷ 340</a:t>
            </a:r>
            <a:r>
              <a:rPr lang="fa-IR" altLang="en-US" sz="2400">
                <a:cs typeface="B Titr" pitchFamily="2" charset="0"/>
              </a:rPr>
              <a:t> </a:t>
            </a:r>
            <a:endParaRPr lang="en-US" altLang="en-US" sz="2400">
              <a:cs typeface="B Titr" pitchFamily="2" charset="0"/>
            </a:endParaRPr>
          </a:p>
        </p:txBody>
      </p:sp>
    </p:spTree>
    <p:extLst>
      <p:ext uri="{BB962C8B-B14F-4D97-AF65-F5344CB8AC3E}">
        <p14:creationId xmlns:p14="http://schemas.microsoft.com/office/powerpoint/2010/main" val="4119476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a:xfrm>
            <a:off x="2207420" y="1125538"/>
            <a:ext cx="7777163" cy="1727200"/>
          </a:xfrm>
        </p:spPr>
        <p:txBody>
          <a:bodyPr/>
          <a:lstStyle/>
          <a:p>
            <a:pPr algn="just"/>
            <a:r>
              <a:rPr lang="fa-IR" altLang="en-US" sz="2800" b="1">
                <a:cs typeface="B Mitra" pitchFamily="2" charset="0"/>
              </a:rPr>
              <a:t>3 ـ اگر نرخ بازده كل بازار 18 درصد باشد، نرخ بازده مورد انتظار سهام شركت گلستان كه بتاي آن يك است چقدر است؟</a:t>
            </a:r>
            <a:endParaRPr lang="en-US" altLang="en-US" sz="2800" b="1">
              <a:cs typeface="B Mitra" pitchFamily="2" charset="0"/>
            </a:endParaRPr>
          </a:p>
        </p:txBody>
      </p:sp>
      <p:sp>
        <p:nvSpPr>
          <p:cNvPr id="155651" name="Rectangle 3"/>
          <p:cNvSpPr>
            <a:spLocks noGrp="1" noChangeArrowheads="1"/>
          </p:cNvSpPr>
          <p:nvPr>
            <p:ph type="body" idx="1"/>
          </p:nvPr>
        </p:nvSpPr>
        <p:spPr>
          <a:xfrm>
            <a:off x="2207420" y="2997201"/>
            <a:ext cx="7777163" cy="3128963"/>
          </a:xfrm>
        </p:spPr>
        <p:txBody>
          <a:bodyPr/>
          <a:lstStyle/>
          <a:p>
            <a:pPr>
              <a:buFontTx/>
              <a:buNone/>
            </a:pPr>
            <a:r>
              <a:rPr lang="fa-IR" altLang="en-US" sz="2400" b="1">
                <a:cs typeface="B Titr" pitchFamily="2" charset="0"/>
              </a:rPr>
              <a:t>     جواب:  18 درصد. زيرا بازده سهامي كه بتاي آن با بتاي بازار برابر باشد با بازده بازار برابر است.</a:t>
            </a:r>
            <a:r>
              <a:rPr lang="fa-IR" altLang="en-US" sz="2400">
                <a:cs typeface="B Titr" pitchFamily="2" charset="0"/>
              </a:rPr>
              <a:t> </a:t>
            </a:r>
            <a:endParaRPr lang="en-US" altLang="en-US" sz="2400">
              <a:cs typeface="B Titr" pitchFamily="2" charset="0"/>
            </a:endParaRPr>
          </a:p>
        </p:txBody>
      </p:sp>
    </p:spTree>
    <p:extLst>
      <p:ext uri="{BB962C8B-B14F-4D97-AF65-F5344CB8AC3E}">
        <p14:creationId xmlns:p14="http://schemas.microsoft.com/office/powerpoint/2010/main" val="33380472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2207420" y="274639"/>
            <a:ext cx="7777163" cy="2433637"/>
          </a:xfrm>
        </p:spPr>
        <p:txBody>
          <a:bodyPr/>
          <a:lstStyle/>
          <a:p>
            <a:pPr algn="just"/>
            <a:r>
              <a:rPr lang="fa-IR" altLang="en-US" sz="2800" b="1">
                <a:cs typeface="B Mitra" pitchFamily="2" charset="0"/>
              </a:rPr>
              <a:t>4 ـ سود سهام سال جاري ( </a:t>
            </a:r>
            <a:r>
              <a:rPr lang="en-US" altLang="en-US" sz="2800" b="1">
                <a:cs typeface="B Mitra" pitchFamily="2" charset="0"/>
              </a:rPr>
              <a:t>D1</a:t>
            </a:r>
            <a:r>
              <a:rPr lang="fa-IR" altLang="en-US" sz="2800" b="1">
                <a:cs typeface="B Mitra" pitchFamily="2" charset="0"/>
              </a:rPr>
              <a:t>)  شركت شبنم 510 (پانصد و ده) ريال، نرخ بازده مورد انتظار بازار 15 درصد، نرخ بازده بدون ريسك 7 درصد، نرخ رشد شركت 3% و بتاي اين شركت 2/1 است. قيمت سهام شركت در حال حاضر چقدر است؟</a:t>
            </a:r>
            <a:r>
              <a:rPr lang="fa-IR" altLang="en-US" sz="2800">
                <a:cs typeface="B Mitra" pitchFamily="2" charset="0"/>
              </a:rPr>
              <a:t> </a:t>
            </a:r>
            <a:endParaRPr lang="en-US" altLang="en-US" sz="2800">
              <a:cs typeface="B Mitra" pitchFamily="2" charset="0"/>
            </a:endParaRPr>
          </a:p>
        </p:txBody>
      </p:sp>
      <p:sp>
        <p:nvSpPr>
          <p:cNvPr id="156675" name="Rectangle 3"/>
          <p:cNvSpPr>
            <a:spLocks noGrp="1" noChangeArrowheads="1"/>
          </p:cNvSpPr>
          <p:nvPr>
            <p:ph type="body" idx="1"/>
          </p:nvPr>
        </p:nvSpPr>
        <p:spPr>
          <a:xfrm>
            <a:off x="2207420" y="2852739"/>
            <a:ext cx="7777163" cy="3273425"/>
          </a:xfrm>
        </p:spPr>
        <p:txBody>
          <a:bodyPr/>
          <a:lstStyle/>
          <a:p>
            <a:pPr>
              <a:buFontTx/>
              <a:buNone/>
            </a:pPr>
            <a:r>
              <a:rPr lang="fa-IR" altLang="en-US" b="1">
                <a:cs typeface="B Mitra" pitchFamily="2" charset="0"/>
              </a:rPr>
              <a:t>    الف) 2833 ريال 	       ب) 3072 ريال </a:t>
            </a:r>
          </a:p>
          <a:p>
            <a:pPr>
              <a:buFontTx/>
              <a:buNone/>
            </a:pPr>
            <a:r>
              <a:rPr lang="fa-IR" altLang="en-US" b="1">
                <a:cs typeface="B Mitra" pitchFamily="2" charset="0"/>
              </a:rPr>
              <a:t>	ج) 3400 ريال               </a:t>
            </a:r>
            <a:r>
              <a:rPr lang="fa-IR" altLang="en-US" b="1">
                <a:solidFill>
                  <a:srgbClr val="FF0000"/>
                </a:solidFill>
                <a:cs typeface="B Mitra" pitchFamily="2" charset="0"/>
              </a:rPr>
              <a:t> د) 3750 ريال </a:t>
            </a:r>
          </a:p>
          <a:p>
            <a:pPr>
              <a:buFontTx/>
              <a:buNone/>
            </a:pPr>
            <a:endParaRPr lang="fa-IR" altLang="en-US" sz="1400" b="1">
              <a:solidFill>
                <a:srgbClr val="FF0000"/>
              </a:solidFill>
              <a:cs typeface="B Mitra" pitchFamily="2" charset="0"/>
            </a:endParaRPr>
          </a:p>
          <a:p>
            <a:pPr algn="ctr">
              <a:buFontTx/>
              <a:buNone/>
            </a:pPr>
            <a:r>
              <a:rPr lang="fa-IR" altLang="en-US" b="1">
                <a:cs typeface="B Titr" pitchFamily="2" charset="0"/>
              </a:rPr>
              <a:t>6/16% = (7% ـ 15%) 2/1 + 7%</a:t>
            </a:r>
            <a:endParaRPr lang="en-US" altLang="en-US" b="1">
              <a:cs typeface="B Titr" pitchFamily="2" charset="0"/>
            </a:endParaRPr>
          </a:p>
        </p:txBody>
      </p:sp>
      <p:sp>
        <p:nvSpPr>
          <p:cNvPr id="156676" name="Rectangle 4"/>
          <p:cNvSpPr>
            <a:spLocks noChangeArrowheads="1"/>
          </p:cNvSpPr>
          <p:nvPr/>
        </p:nvSpPr>
        <p:spPr bwMode="auto">
          <a:xfrm>
            <a:off x="1775620" y="30490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56677" name="Object 5"/>
          <p:cNvGraphicFramePr>
            <a:graphicFrameLocks noChangeAspect="1"/>
          </p:cNvGraphicFramePr>
          <p:nvPr/>
        </p:nvGraphicFramePr>
        <p:xfrm>
          <a:off x="3720307" y="4954589"/>
          <a:ext cx="4679950" cy="1169987"/>
        </p:xfrm>
        <a:graphic>
          <a:graphicData uri="http://schemas.openxmlformats.org/presentationml/2006/ole">
            <mc:AlternateContent xmlns:mc="http://schemas.openxmlformats.org/markup-compatibility/2006">
              <mc:Choice xmlns:v="urn:schemas-microsoft-com:vml" Requires="v">
                <p:oleObj name="Equation" r:id="rId2" imgW="1562100" imgH="393700" progId="Equation.3">
                  <p:embed/>
                </p:oleObj>
              </mc:Choice>
              <mc:Fallback>
                <p:oleObj name="Equation" r:id="rId2" imgW="1562100" imgH="393700" progId="Equation.3">
                  <p:embed/>
                  <p:pic>
                    <p:nvPicPr>
                      <p:cNvPr id="156677"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0307" y="4954589"/>
                        <a:ext cx="4679950" cy="11699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6678" name="Rectangle 6"/>
          <p:cNvSpPr>
            <a:spLocks noChangeArrowheads="1"/>
          </p:cNvSpPr>
          <p:nvPr/>
        </p:nvSpPr>
        <p:spPr bwMode="auto">
          <a:xfrm>
            <a:off x="1775620" y="343959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extLst>
      <p:ext uri="{BB962C8B-B14F-4D97-AF65-F5344CB8AC3E}">
        <p14:creationId xmlns:p14="http://schemas.microsoft.com/office/powerpoint/2010/main" val="34352321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a:xfrm>
            <a:off x="2207420" y="274639"/>
            <a:ext cx="7777163" cy="2433637"/>
          </a:xfrm>
        </p:spPr>
        <p:txBody>
          <a:bodyPr/>
          <a:lstStyle/>
          <a:p>
            <a:pPr algn="just"/>
            <a:r>
              <a:rPr lang="ar-SA" altLang="en-US" sz="2800" b="1">
                <a:cs typeface="B Mitra" pitchFamily="2" charset="0"/>
              </a:rPr>
              <a:t>5- انتظار مي رود سود جاري هر سهم عادي شركت نگار 450 ريال و نرخ رشد سالانه آن 4 درصد باشد. در صورتيكه بتاي اين شركت 2/1 نرخ بازده بدون ريسك 8 درصد و نرخ بازده مورد انتظار سهامي با بتاي يك  15 در صد باشد، نرخ بازده مورد انتظار سهام اين شركت چقدر است؟</a:t>
            </a:r>
            <a:endParaRPr lang="en-US" altLang="en-US" sz="2800" b="1">
              <a:cs typeface="B Mitra" pitchFamily="2" charset="0"/>
            </a:endParaRPr>
          </a:p>
        </p:txBody>
      </p:sp>
      <p:sp>
        <p:nvSpPr>
          <p:cNvPr id="157699" name="Rectangle 3"/>
          <p:cNvSpPr>
            <a:spLocks noGrp="1" noChangeArrowheads="1"/>
          </p:cNvSpPr>
          <p:nvPr>
            <p:ph type="body" idx="1"/>
          </p:nvPr>
        </p:nvSpPr>
        <p:spPr>
          <a:xfrm>
            <a:off x="2207420" y="2852739"/>
            <a:ext cx="7777163" cy="3273425"/>
          </a:xfrm>
        </p:spPr>
        <p:txBody>
          <a:bodyPr/>
          <a:lstStyle/>
          <a:p>
            <a:pPr>
              <a:buFontTx/>
              <a:buNone/>
            </a:pPr>
            <a:r>
              <a:rPr lang="fa-IR" altLang="en-US" b="1">
                <a:cs typeface="B Mitra" pitchFamily="2" charset="0"/>
              </a:rPr>
              <a:t>         </a:t>
            </a:r>
            <a:r>
              <a:rPr lang="ar-SA" altLang="en-US" b="1">
                <a:cs typeface="B Mitra" pitchFamily="2" charset="0"/>
              </a:rPr>
              <a:t>الف</a:t>
            </a:r>
            <a:r>
              <a:rPr lang="fa-IR" altLang="en-US" b="1">
                <a:cs typeface="B Mitra" pitchFamily="2" charset="0"/>
              </a:rPr>
              <a:t>) </a:t>
            </a:r>
            <a:r>
              <a:rPr lang="ar-SA" altLang="en-US" b="1">
                <a:cs typeface="B Mitra" pitchFamily="2" charset="0"/>
              </a:rPr>
              <a:t>26%                  </a:t>
            </a:r>
            <a:r>
              <a:rPr lang="ar-SA" altLang="en-US" b="1">
                <a:solidFill>
                  <a:srgbClr val="FF0000"/>
                </a:solidFill>
                <a:cs typeface="B Mitra" pitchFamily="2" charset="0"/>
              </a:rPr>
              <a:t>ب) 4/16%  </a:t>
            </a:r>
            <a:endParaRPr lang="fa-IR" altLang="en-US" b="1">
              <a:solidFill>
                <a:srgbClr val="FF0000"/>
              </a:solidFill>
              <a:cs typeface="B Mitra" pitchFamily="2" charset="0"/>
            </a:endParaRPr>
          </a:p>
          <a:p>
            <a:pPr>
              <a:buFontTx/>
              <a:buNone/>
            </a:pPr>
            <a:r>
              <a:rPr lang="ar-SA" altLang="en-US" b="1">
                <a:cs typeface="B Mitra" pitchFamily="2" charset="0"/>
              </a:rPr>
              <a:t>	      ج) 18%                    د) 23% </a:t>
            </a:r>
            <a:endParaRPr lang="fa-IR" altLang="en-US" b="1">
              <a:cs typeface="B Mitra" pitchFamily="2" charset="0"/>
            </a:endParaRPr>
          </a:p>
          <a:p>
            <a:pPr>
              <a:buFontTx/>
              <a:buNone/>
            </a:pPr>
            <a:endParaRPr lang="fa-IR" altLang="en-US" sz="1400" b="1">
              <a:cs typeface="B Mitra" pitchFamily="2" charset="0"/>
            </a:endParaRPr>
          </a:p>
          <a:p>
            <a:pPr algn="ctr">
              <a:buFontTx/>
              <a:buNone/>
            </a:pPr>
            <a:r>
              <a:rPr lang="fa-IR" altLang="en-US" b="1">
                <a:cs typeface="B Titr" pitchFamily="2" charset="0"/>
              </a:rPr>
              <a:t>4/16% = (8</a:t>
            </a:r>
            <a:r>
              <a:rPr lang="ar-SA" altLang="en-US" b="1">
                <a:cs typeface="B Titr" pitchFamily="2" charset="0"/>
              </a:rPr>
              <a:t>% ـ 15%) 2/1 + 8%</a:t>
            </a:r>
            <a:endParaRPr lang="en-US" altLang="en-US" b="1">
              <a:cs typeface="B Titr" pitchFamily="2" charset="0"/>
            </a:endParaRPr>
          </a:p>
        </p:txBody>
      </p:sp>
      <p:sp>
        <p:nvSpPr>
          <p:cNvPr id="157700" name="Rectangle 4"/>
          <p:cNvSpPr>
            <a:spLocks noChangeArrowheads="1"/>
          </p:cNvSpPr>
          <p:nvPr/>
        </p:nvSpPr>
        <p:spPr bwMode="auto">
          <a:xfrm>
            <a:off x="1775620" y="30490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57701" name="Rectangle 5"/>
          <p:cNvSpPr>
            <a:spLocks noChangeArrowheads="1"/>
          </p:cNvSpPr>
          <p:nvPr/>
        </p:nvSpPr>
        <p:spPr bwMode="auto">
          <a:xfrm>
            <a:off x="1775620" y="343959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57702" name="Rectangle 6"/>
          <p:cNvSpPr>
            <a:spLocks noChangeArrowheads="1"/>
          </p:cNvSpPr>
          <p:nvPr/>
        </p:nvSpPr>
        <p:spPr bwMode="auto">
          <a:xfrm>
            <a:off x="1775620" y="30490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57703" name="Rectangle 7"/>
          <p:cNvSpPr>
            <a:spLocks noChangeArrowheads="1"/>
          </p:cNvSpPr>
          <p:nvPr/>
        </p:nvSpPr>
        <p:spPr bwMode="auto">
          <a:xfrm>
            <a:off x="1775620" y="343959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extLst>
      <p:ext uri="{BB962C8B-B14F-4D97-AF65-F5344CB8AC3E}">
        <p14:creationId xmlns:p14="http://schemas.microsoft.com/office/powerpoint/2010/main" val="1693224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body" idx="1"/>
          </p:nvPr>
        </p:nvSpPr>
        <p:spPr>
          <a:xfrm>
            <a:off x="2207420" y="1268413"/>
            <a:ext cx="7777163" cy="4857750"/>
          </a:xfrm>
        </p:spPr>
        <p:txBody>
          <a:bodyPr/>
          <a:lstStyle/>
          <a:p>
            <a:pPr>
              <a:buFontTx/>
              <a:buNone/>
            </a:pPr>
            <a:r>
              <a:rPr lang="fa-IR" altLang="en-US" b="1">
                <a:cs typeface="B Mitra" pitchFamily="2" charset="0"/>
              </a:rPr>
              <a:t>6 - با توجه به اطلاعات سئوال قبل قيمت سهام شركت چقدر است؟</a:t>
            </a:r>
          </a:p>
          <a:p>
            <a:pPr>
              <a:buFontTx/>
              <a:buNone/>
            </a:pPr>
            <a:r>
              <a:rPr lang="fa-IR" altLang="en-US" b="1">
                <a:cs typeface="B Mitra" pitchFamily="2" charset="0"/>
              </a:rPr>
              <a:t>     الف) 2368 ريال         ب) 2744 ريال  </a:t>
            </a:r>
          </a:p>
          <a:p>
            <a:pPr>
              <a:buFontTx/>
              <a:buNone/>
            </a:pPr>
            <a:r>
              <a:rPr lang="fa-IR" altLang="en-US" b="1">
                <a:cs typeface="B Mitra" pitchFamily="2" charset="0"/>
              </a:rPr>
              <a:t>     ج) 3214 ريال            </a:t>
            </a:r>
            <a:r>
              <a:rPr lang="fa-IR" altLang="en-US" b="1">
                <a:solidFill>
                  <a:srgbClr val="FF0000"/>
                </a:solidFill>
                <a:cs typeface="B Mitra" pitchFamily="2" charset="0"/>
              </a:rPr>
              <a:t>د) 3629 ريال</a:t>
            </a:r>
            <a:r>
              <a:rPr lang="fa-IR" altLang="en-US">
                <a:solidFill>
                  <a:srgbClr val="FF0000"/>
                </a:solidFill>
                <a:cs typeface="B Mitra" pitchFamily="2" charset="0"/>
              </a:rPr>
              <a:t> </a:t>
            </a:r>
            <a:endParaRPr lang="en-US" altLang="en-US">
              <a:solidFill>
                <a:srgbClr val="FF0000"/>
              </a:solidFill>
              <a:cs typeface="B Mitra" pitchFamily="2" charset="0"/>
            </a:endParaRPr>
          </a:p>
        </p:txBody>
      </p:sp>
      <p:sp>
        <p:nvSpPr>
          <p:cNvPr id="158723" name="Rectangle 3"/>
          <p:cNvSpPr>
            <a:spLocks noChangeArrowheads="1"/>
          </p:cNvSpPr>
          <p:nvPr/>
        </p:nvSpPr>
        <p:spPr bwMode="auto">
          <a:xfrm>
            <a:off x="1775620" y="30490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58724" name="Object 4"/>
          <p:cNvGraphicFramePr>
            <a:graphicFrameLocks noChangeAspect="1"/>
          </p:cNvGraphicFramePr>
          <p:nvPr/>
        </p:nvGraphicFramePr>
        <p:xfrm>
          <a:off x="4079082" y="3646489"/>
          <a:ext cx="5041900" cy="1252537"/>
        </p:xfrm>
        <a:graphic>
          <a:graphicData uri="http://schemas.openxmlformats.org/presentationml/2006/ole">
            <mc:AlternateContent xmlns:mc="http://schemas.openxmlformats.org/markup-compatibility/2006">
              <mc:Choice xmlns:v="urn:schemas-microsoft-com:vml" Requires="v">
                <p:oleObj name="Equation" r:id="rId2" imgW="1574800" imgH="393700" progId="Equation.3">
                  <p:embed/>
                </p:oleObj>
              </mc:Choice>
              <mc:Fallback>
                <p:oleObj name="Equation" r:id="rId2" imgW="1574800" imgH="393700" progId="Equation.3">
                  <p:embed/>
                  <p:pic>
                    <p:nvPicPr>
                      <p:cNvPr id="158724"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9082" y="3646489"/>
                        <a:ext cx="5041900" cy="12525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8725" name="Rectangle 5"/>
          <p:cNvSpPr>
            <a:spLocks noChangeArrowheads="1"/>
          </p:cNvSpPr>
          <p:nvPr/>
        </p:nvSpPr>
        <p:spPr bwMode="auto">
          <a:xfrm>
            <a:off x="1775620" y="343959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extLst>
      <p:ext uri="{BB962C8B-B14F-4D97-AF65-F5344CB8AC3E}">
        <p14:creationId xmlns:p14="http://schemas.microsoft.com/office/powerpoint/2010/main" val="34829455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a:xfrm>
            <a:off x="2207420" y="274639"/>
            <a:ext cx="7777163" cy="346075"/>
          </a:xfrm>
        </p:spPr>
        <p:txBody>
          <a:bodyPr>
            <a:normAutofit fontScale="90000"/>
          </a:bodyPr>
          <a:lstStyle/>
          <a:p>
            <a:endParaRPr lang="en-US" altLang="en-US" sz="4000"/>
          </a:p>
        </p:txBody>
      </p:sp>
      <p:sp>
        <p:nvSpPr>
          <p:cNvPr id="159747" name="Rectangle 3"/>
          <p:cNvSpPr>
            <a:spLocks noGrp="1" noChangeArrowheads="1"/>
          </p:cNvSpPr>
          <p:nvPr>
            <p:ph type="body" idx="1"/>
          </p:nvPr>
        </p:nvSpPr>
        <p:spPr>
          <a:xfrm>
            <a:off x="2207420" y="765175"/>
            <a:ext cx="7777163" cy="5360988"/>
          </a:xfrm>
        </p:spPr>
        <p:txBody>
          <a:bodyPr/>
          <a:lstStyle/>
          <a:p>
            <a:pPr algn="just">
              <a:lnSpc>
                <a:spcPct val="90000"/>
              </a:lnSpc>
              <a:buFontTx/>
              <a:buNone/>
            </a:pPr>
            <a:r>
              <a:rPr lang="fa-IR" altLang="en-US" sz="2400" b="1">
                <a:cs typeface="B Mitra" pitchFamily="2" charset="0"/>
              </a:rPr>
              <a:t>7 ـ براي سرمايه گذاري كه مجموعه بسيار متنوعي از اوراق بهادار را در اختيار دارد ، كداميك از جملات زير صحيح نيست؟</a:t>
            </a:r>
          </a:p>
          <a:p>
            <a:pPr algn="just">
              <a:lnSpc>
                <a:spcPct val="90000"/>
              </a:lnSpc>
              <a:buFontTx/>
              <a:buNone/>
            </a:pPr>
            <a:r>
              <a:rPr lang="fa-IR" altLang="en-US" sz="2400" b="1">
                <a:cs typeface="B Mitra" pitchFamily="2" charset="0"/>
              </a:rPr>
              <a:t>الف) هر چه ضريب همبستگي بين بازده سهام جديدي كه مي خواهد خريداري كند با بازده كل بازار بيشتر باشد ، ريسك سهام جديد براي او بيشتر است.</a:t>
            </a:r>
          </a:p>
          <a:p>
            <a:pPr algn="just">
              <a:lnSpc>
                <a:spcPct val="90000"/>
              </a:lnSpc>
              <a:buFontTx/>
              <a:buNone/>
            </a:pPr>
            <a:r>
              <a:rPr lang="fa-IR" altLang="en-US" sz="2400" b="1">
                <a:cs typeface="B Mitra" pitchFamily="2" charset="0"/>
              </a:rPr>
              <a:t>ب) هر چه ضريب همبستگي بين بازده سهام جديدي كه مي خواهد خريداري كند با بازده كل بازار بيشتر باشد ، سرمايه گذار بازده بيشتري طلب مي كند.</a:t>
            </a:r>
          </a:p>
          <a:p>
            <a:pPr algn="just">
              <a:lnSpc>
                <a:spcPct val="90000"/>
              </a:lnSpc>
              <a:buFontTx/>
              <a:buNone/>
            </a:pPr>
            <a:r>
              <a:rPr lang="fa-IR" altLang="en-US" sz="2400" b="1">
                <a:solidFill>
                  <a:srgbClr val="FF0000"/>
                </a:solidFill>
                <a:cs typeface="B Mitra" pitchFamily="2" charset="0"/>
              </a:rPr>
              <a:t>ج) هر چه ضريب همبستگي بين بازده سهام جديدي كه مي خواهد خريداري كند با بازده پرتفوي او كوچكتر باشد ، ريسك سهام جديد براي او بيشتر است.</a:t>
            </a:r>
          </a:p>
          <a:p>
            <a:pPr algn="just">
              <a:lnSpc>
                <a:spcPct val="90000"/>
              </a:lnSpc>
              <a:buFontTx/>
              <a:buNone/>
            </a:pPr>
            <a:r>
              <a:rPr lang="fa-IR" altLang="en-US" sz="2400" b="1">
                <a:cs typeface="B Mitra" pitchFamily="2" charset="0"/>
              </a:rPr>
              <a:t>د) تمام گزينه هاي فوق صحيح هستند.</a:t>
            </a:r>
          </a:p>
          <a:p>
            <a:pPr algn="just">
              <a:lnSpc>
                <a:spcPct val="90000"/>
              </a:lnSpc>
              <a:buFontTx/>
              <a:buNone/>
            </a:pPr>
            <a:r>
              <a:rPr lang="fa-IR" altLang="en-US" sz="2400" b="1">
                <a:cs typeface="B Mitra" pitchFamily="2" charset="0"/>
              </a:rPr>
              <a:t>گزينه ج صحيح است.</a:t>
            </a:r>
            <a:endParaRPr lang="en-US" altLang="en-US" sz="2400" b="1">
              <a:cs typeface="B Mitra" pitchFamily="2" charset="0"/>
            </a:endParaRPr>
          </a:p>
        </p:txBody>
      </p:sp>
    </p:spTree>
    <p:extLst>
      <p:ext uri="{BB962C8B-B14F-4D97-AF65-F5344CB8AC3E}">
        <p14:creationId xmlns:p14="http://schemas.microsoft.com/office/powerpoint/2010/main" val="15135634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3"/>
          <p:cNvSpPr>
            <a:spLocks noGrp="1" noChangeArrowheads="1"/>
          </p:cNvSpPr>
          <p:nvPr>
            <p:ph type="body" idx="1"/>
          </p:nvPr>
        </p:nvSpPr>
        <p:spPr>
          <a:xfrm>
            <a:off x="2207420" y="765175"/>
            <a:ext cx="7777163" cy="5360988"/>
          </a:xfrm>
        </p:spPr>
        <p:txBody>
          <a:bodyPr/>
          <a:lstStyle/>
          <a:p>
            <a:pPr algn="just">
              <a:lnSpc>
                <a:spcPct val="90000"/>
              </a:lnSpc>
              <a:buFontTx/>
              <a:buNone/>
            </a:pPr>
            <a:r>
              <a:rPr lang="ar-SA" altLang="en-US" b="1">
                <a:cs typeface="B Mitra" pitchFamily="2" charset="0"/>
              </a:rPr>
              <a:t>8- اگر سود سهام مورد انتظار سال آتي شركت الف و شركت ب با هم برابر باشد كدام يك از گزينه هاي زير صحيح است؟</a:t>
            </a:r>
          </a:p>
          <a:p>
            <a:pPr algn="just">
              <a:lnSpc>
                <a:spcPct val="90000"/>
              </a:lnSpc>
              <a:buFontTx/>
              <a:buNone/>
            </a:pPr>
            <a:r>
              <a:rPr lang="ar-SA" altLang="en-US" b="1">
                <a:solidFill>
                  <a:srgbClr val="FF0000"/>
                </a:solidFill>
                <a:cs typeface="B Mitra" pitchFamily="2" charset="0"/>
              </a:rPr>
              <a:t>الف) اگر بتاي يكي از آنها منفي و بتاي ديگري مثبت باشد ارزش بازار سهام هر كدام كه داراي بتاي منفي است بيشتر است. </a:t>
            </a:r>
          </a:p>
          <a:p>
            <a:pPr algn="just">
              <a:lnSpc>
                <a:spcPct val="90000"/>
              </a:lnSpc>
              <a:buFontTx/>
              <a:buNone/>
            </a:pPr>
            <a:r>
              <a:rPr lang="ar-SA" altLang="en-US" b="1">
                <a:cs typeface="B Mitra" pitchFamily="2" charset="0"/>
              </a:rPr>
              <a:t>ب) همواره ارزش بازار سهام شركتي بالا تراست كه بين بازده آن با بازده كل بازار همبستگي مثبت بالاتري وجود داشته است.</a:t>
            </a:r>
          </a:p>
          <a:p>
            <a:pPr algn="just">
              <a:lnSpc>
                <a:spcPct val="90000"/>
              </a:lnSpc>
              <a:buFontTx/>
              <a:buNone/>
            </a:pPr>
            <a:r>
              <a:rPr lang="ar-SA" altLang="en-US" b="1">
                <a:cs typeface="B Mitra" pitchFamily="2" charset="0"/>
              </a:rPr>
              <a:t>ج) ارزش بازار سهام شركتي كه داراي بتاي بالاتر است بيشتر است.</a:t>
            </a:r>
          </a:p>
          <a:p>
            <a:pPr algn="just">
              <a:lnSpc>
                <a:spcPct val="90000"/>
              </a:lnSpc>
              <a:buFontTx/>
              <a:buNone/>
            </a:pPr>
            <a:r>
              <a:rPr lang="ar-SA" altLang="en-US" b="1">
                <a:cs typeface="B Mitra" pitchFamily="2" charset="0"/>
              </a:rPr>
              <a:t>د) هيچكدام از گزينه هاي فوق صحيح نيستند.</a:t>
            </a:r>
          </a:p>
          <a:p>
            <a:pPr algn="just">
              <a:lnSpc>
                <a:spcPct val="90000"/>
              </a:lnSpc>
              <a:buFontTx/>
              <a:buNone/>
            </a:pPr>
            <a:endParaRPr lang="fa-IR" altLang="en-US" b="1">
              <a:cs typeface="B Mitra" pitchFamily="2" charset="0"/>
            </a:endParaRPr>
          </a:p>
          <a:p>
            <a:pPr algn="just">
              <a:lnSpc>
                <a:spcPct val="90000"/>
              </a:lnSpc>
              <a:buFontTx/>
              <a:buNone/>
            </a:pPr>
            <a:r>
              <a:rPr lang="fa-IR" altLang="en-US" b="1">
                <a:cs typeface="B Mitra" pitchFamily="2" charset="0"/>
              </a:rPr>
              <a:t>گزينه الف صحيح است.</a:t>
            </a:r>
            <a:endParaRPr lang="en-US" altLang="en-US" b="1">
              <a:cs typeface="B Mitra" pitchFamily="2" charset="0"/>
            </a:endParaRPr>
          </a:p>
        </p:txBody>
      </p:sp>
    </p:spTree>
    <p:extLst>
      <p:ext uri="{BB962C8B-B14F-4D97-AF65-F5344CB8AC3E}">
        <p14:creationId xmlns:p14="http://schemas.microsoft.com/office/powerpoint/2010/main" val="1893356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Rectangle 3"/>
          <p:cNvSpPr>
            <a:spLocks noGrp="1" noChangeArrowheads="1"/>
          </p:cNvSpPr>
          <p:nvPr>
            <p:ph type="body" idx="1"/>
          </p:nvPr>
        </p:nvSpPr>
        <p:spPr>
          <a:xfrm>
            <a:off x="2207420" y="692151"/>
            <a:ext cx="7777163" cy="5434013"/>
          </a:xfrm>
        </p:spPr>
        <p:txBody>
          <a:bodyPr/>
          <a:lstStyle/>
          <a:p>
            <a:pPr algn="just">
              <a:buFontTx/>
              <a:buNone/>
            </a:pPr>
            <a:r>
              <a:rPr lang="fa-IR" altLang="en-US" b="1">
                <a:cs typeface="B Mitra" pitchFamily="2" charset="0"/>
              </a:rPr>
              <a:t>9- انتظار مي رود سود هر سهم عادي شركت نگار در سال آينده 400 ريال باشد. در صورتيكه بتاي اين شركت 8/0 ، نرخ بازده بدون ريسك 8  درصد و نرخ بازده مورد انتظار بازار 18 در صد باشد، قيمت سهام شركت اكنون چقدر است؟</a:t>
            </a:r>
          </a:p>
          <a:p>
            <a:pPr>
              <a:buFontTx/>
              <a:buNone/>
            </a:pPr>
            <a:endParaRPr lang="fa-IR" altLang="en-US" b="1">
              <a:cs typeface="B Mitra" pitchFamily="2" charset="0"/>
            </a:endParaRPr>
          </a:p>
          <a:p>
            <a:pPr>
              <a:buFontTx/>
              <a:buNone/>
            </a:pPr>
            <a:r>
              <a:rPr lang="fa-IR" altLang="en-US" b="1">
                <a:cs typeface="B Mitra" pitchFamily="2" charset="0"/>
              </a:rPr>
              <a:t>    الف) 1786 ريال             </a:t>
            </a:r>
            <a:r>
              <a:rPr lang="fa-IR" altLang="en-US" b="1">
                <a:solidFill>
                  <a:srgbClr val="FF0000"/>
                </a:solidFill>
                <a:cs typeface="B Mitra" pitchFamily="2" charset="0"/>
              </a:rPr>
              <a:t>ب) 2500 ريال </a:t>
            </a:r>
          </a:p>
          <a:p>
            <a:pPr>
              <a:buFontTx/>
              <a:buNone/>
            </a:pPr>
            <a:r>
              <a:rPr lang="fa-IR" altLang="en-US" b="1">
                <a:cs typeface="B Mitra" pitchFamily="2" charset="0"/>
              </a:rPr>
              <a:t>    ج) 2222 ريال               د) 5000</a:t>
            </a:r>
            <a:r>
              <a:rPr lang="fa-IR" altLang="en-US">
                <a:cs typeface="B Mitra" pitchFamily="2" charset="0"/>
              </a:rPr>
              <a:t> </a:t>
            </a:r>
          </a:p>
          <a:p>
            <a:pPr>
              <a:buFontTx/>
              <a:buNone/>
            </a:pPr>
            <a:r>
              <a:rPr lang="fa-IR" altLang="en-US">
                <a:cs typeface="B Mitra" pitchFamily="2" charset="0"/>
              </a:rPr>
              <a:t>   </a:t>
            </a:r>
          </a:p>
          <a:p>
            <a:pPr>
              <a:buFontTx/>
              <a:buNone/>
            </a:pPr>
            <a:r>
              <a:rPr lang="fa-IR" altLang="en-US">
                <a:cs typeface="B Mitra" pitchFamily="2" charset="0"/>
              </a:rPr>
              <a:t>    گزينه ب صحيح است. </a:t>
            </a:r>
            <a:endParaRPr lang="en-US" altLang="en-US">
              <a:cs typeface="B Mitra" pitchFamily="2" charset="0"/>
            </a:endParaRPr>
          </a:p>
        </p:txBody>
      </p:sp>
    </p:spTree>
    <p:extLst>
      <p:ext uri="{BB962C8B-B14F-4D97-AF65-F5344CB8AC3E}">
        <p14:creationId xmlns:p14="http://schemas.microsoft.com/office/powerpoint/2010/main" val="29341376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2207420" y="476251"/>
            <a:ext cx="7705725" cy="2074863"/>
          </a:xfrm>
        </p:spPr>
        <p:txBody>
          <a:bodyPr/>
          <a:lstStyle/>
          <a:p>
            <a:pPr algn="just"/>
            <a:r>
              <a:rPr lang="fa-IR" altLang="en-US" sz="2400" b="1">
                <a:cs typeface="B Mitra" pitchFamily="2" charset="0"/>
              </a:rPr>
              <a:t>10</a:t>
            </a:r>
            <a:r>
              <a:rPr lang="ar-SA" altLang="en-US" sz="2400" b="1">
                <a:cs typeface="B Mitra" pitchFamily="2" charset="0"/>
              </a:rPr>
              <a:t>- شركت بهاران در سال گذشته 4000 ريال سود سهام پرداخت كرده است. انتظار مي رود سود اين شركت براي سال جاري 10 درصد كاهش داشته باشد اما بعد از آن بطور مداوم با نرخ 2 درصد افزايش پيداكند. در صورتيكه بتاي شركت 5/1 نرخ بازده بازار 15 درصد و نرخ بازده بدون ريسك 9 درصد باشد سهام آن چقدر مي ارزد؟</a:t>
            </a:r>
            <a:endParaRPr lang="en-US" altLang="en-US" sz="2400" b="1">
              <a:cs typeface="B Mitra" pitchFamily="2" charset="0"/>
            </a:endParaRPr>
          </a:p>
        </p:txBody>
      </p:sp>
      <p:sp>
        <p:nvSpPr>
          <p:cNvPr id="162819" name="Rectangle 3"/>
          <p:cNvSpPr>
            <a:spLocks noGrp="1" noChangeArrowheads="1"/>
          </p:cNvSpPr>
          <p:nvPr>
            <p:ph type="body" idx="1"/>
          </p:nvPr>
        </p:nvSpPr>
        <p:spPr>
          <a:xfrm>
            <a:off x="2207420" y="2565401"/>
            <a:ext cx="7777163" cy="3489325"/>
          </a:xfrm>
        </p:spPr>
        <p:txBody>
          <a:bodyPr/>
          <a:lstStyle/>
          <a:p>
            <a:pPr>
              <a:buFontTx/>
              <a:buNone/>
            </a:pPr>
            <a:r>
              <a:rPr lang="ar-SA" altLang="en-US" sz="2400" b="1">
                <a:cs typeface="B Mitra" pitchFamily="2" charset="0"/>
              </a:rPr>
              <a:t>الف) </a:t>
            </a:r>
            <a:r>
              <a:rPr lang="fa-IR" altLang="en-US" sz="2400" b="1">
                <a:cs typeface="B Mitra" pitchFamily="2" charset="0"/>
              </a:rPr>
              <a:t>22888 </a:t>
            </a:r>
            <a:r>
              <a:rPr lang="ar-SA" altLang="en-US" sz="2400" b="1">
                <a:cs typeface="B Mitra" pitchFamily="2" charset="0"/>
              </a:rPr>
              <a:t>ريال       </a:t>
            </a:r>
            <a:r>
              <a:rPr lang="fa-IR" altLang="en-US" sz="2400" b="1">
                <a:cs typeface="B Mitra" pitchFamily="2" charset="0"/>
              </a:rPr>
              <a:t> </a:t>
            </a:r>
            <a:r>
              <a:rPr lang="ar-SA" altLang="en-US" sz="2400" b="1">
                <a:cs typeface="B Mitra" pitchFamily="2" charset="0"/>
              </a:rPr>
              <a:t>   </a:t>
            </a:r>
            <a:r>
              <a:rPr lang="fa-IR" altLang="en-US" sz="2400" b="1">
                <a:cs typeface="B Mitra" pitchFamily="2" charset="0"/>
              </a:rPr>
              <a:t>  </a:t>
            </a:r>
            <a:r>
              <a:rPr lang="ar-SA" altLang="en-US" sz="2400" b="1">
                <a:cs typeface="B Mitra" pitchFamily="2" charset="0"/>
              </a:rPr>
              <a:t> ب) </a:t>
            </a:r>
            <a:r>
              <a:rPr lang="fa-IR" altLang="en-US" sz="2400" b="1">
                <a:cs typeface="B Mitra" pitchFamily="2" charset="0"/>
              </a:rPr>
              <a:t>20339 </a:t>
            </a:r>
            <a:r>
              <a:rPr lang="ar-SA" altLang="en-US" sz="2400" b="1">
                <a:cs typeface="B Mitra" pitchFamily="2" charset="0"/>
              </a:rPr>
              <a:t>ريال            </a:t>
            </a:r>
            <a:endParaRPr lang="fa-IR" altLang="en-US" sz="2400" b="1">
              <a:cs typeface="B Mitra" pitchFamily="2" charset="0"/>
            </a:endParaRPr>
          </a:p>
          <a:p>
            <a:pPr>
              <a:buFontTx/>
              <a:buNone/>
            </a:pPr>
            <a:r>
              <a:rPr lang="ar-SA" altLang="en-US" sz="2400" b="1">
                <a:solidFill>
                  <a:srgbClr val="FF0000"/>
                </a:solidFill>
                <a:cs typeface="B Mitra" pitchFamily="2" charset="0"/>
              </a:rPr>
              <a:t> </a:t>
            </a:r>
            <a:r>
              <a:rPr lang="fa-IR" altLang="en-US" sz="2400" b="1">
                <a:solidFill>
                  <a:srgbClr val="FF0000"/>
                </a:solidFill>
                <a:cs typeface="B Mitra" pitchFamily="2" charset="0"/>
              </a:rPr>
              <a:t>ج) 22498 ريال</a:t>
            </a:r>
            <a:r>
              <a:rPr lang="ar-SA" altLang="en-US" sz="2400" b="1">
                <a:cs typeface="B Mitra" pitchFamily="2" charset="0"/>
              </a:rPr>
              <a:t>    </a:t>
            </a:r>
            <a:r>
              <a:rPr lang="fa-IR" altLang="en-US" sz="2400" b="1">
                <a:cs typeface="B Mitra" pitchFamily="2" charset="0"/>
              </a:rPr>
              <a:t>           </a:t>
            </a:r>
            <a:r>
              <a:rPr lang="ar-SA" altLang="en-US" sz="2400" b="1">
                <a:cs typeface="B Mitra" pitchFamily="2" charset="0"/>
              </a:rPr>
              <a:t> </a:t>
            </a:r>
            <a:r>
              <a:rPr lang="fa-IR" altLang="en-US" sz="2400" b="1">
                <a:cs typeface="B Mitra" pitchFamily="2" charset="0"/>
              </a:rPr>
              <a:t> </a:t>
            </a:r>
            <a:r>
              <a:rPr lang="ar-SA" altLang="en-US" sz="2400" b="1">
                <a:cs typeface="B Mitra" pitchFamily="2" charset="0"/>
              </a:rPr>
              <a:t> </a:t>
            </a:r>
            <a:r>
              <a:rPr lang="fa-IR" altLang="en-US" sz="2400" b="1">
                <a:cs typeface="B Mitra" pitchFamily="2" charset="0"/>
              </a:rPr>
              <a:t>د) 26550 ريال</a:t>
            </a:r>
          </a:p>
          <a:p>
            <a:pPr>
              <a:buFontTx/>
              <a:buNone/>
            </a:pPr>
            <a:endParaRPr lang="fa-IR" altLang="en-US" sz="2400" b="1">
              <a:cs typeface="B Mitra" pitchFamily="2" charset="0"/>
            </a:endParaRPr>
          </a:p>
          <a:p>
            <a:pPr>
              <a:buFontTx/>
              <a:buNone/>
            </a:pPr>
            <a:r>
              <a:rPr lang="fa-IR" altLang="en-US" sz="2000" b="1">
                <a:cs typeface="B Mitra" pitchFamily="2" charset="0"/>
              </a:rPr>
              <a:t>3600 = </a:t>
            </a:r>
            <a:r>
              <a:rPr lang="en-US" altLang="en-US" sz="2000" b="1">
                <a:cs typeface="B Mitra" pitchFamily="2" charset="0"/>
              </a:rPr>
              <a:t>D1</a:t>
            </a:r>
            <a:endParaRPr lang="fa-IR" altLang="en-US" sz="2000" b="1">
              <a:cs typeface="B Mitra" pitchFamily="2" charset="0"/>
            </a:endParaRPr>
          </a:p>
          <a:p>
            <a:pPr>
              <a:buFontTx/>
              <a:buNone/>
            </a:pPr>
            <a:r>
              <a:rPr lang="fa-IR" altLang="en-US" sz="2000" b="1">
                <a:cs typeface="B Mitra" pitchFamily="2" charset="0"/>
              </a:rPr>
              <a:t>3672 = 02/1 * 3600 = </a:t>
            </a:r>
            <a:r>
              <a:rPr lang="en-US" altLang="en-US" sz="2000" b="1">
                <a:cs typeface="B Mitra" pitchFamily="2" charset="0"/>
              </a:rPr>
              <a:t>D2</a:t>
            </a:r>
            <a:endParaRPr lang="fa-IR" altLang="en-US" sz="2000" b="1">
              <a:cs typeface="B Mitra" pitchFamily="2" charset="0"/>
            </a:endParaRPr>
          </a:p>
          <a:p>
            <a:pPr>
              <a:buFontTx/>
              <a:buNone/>
            </a:pPr>
            <a:r>
              <a:rPr lang="fa-IR" altLang="en-US" sz="2000" b="1">
                <a:cs typeface="B Mitra" pitchFamily="2" charset="0"/>
              </a:rPr>
              <a:t>3745 = 02/1 * 3672 = </a:t>
            </a:r>
            <a:r>
              <a:rPr lang="en-US" altLang="en-US" sz="2000" b="1">
                <a:cs typeface="B Mitra" pitchFamily="2" charset="0"/>
              </a:rPr>
              <a:t>D3</a:t>
            </a:r>
          </a:p>
        </p:txBody>
      </p:sp>
      <p:sp>
        <p:nvSpPr>
          <p:cNvPr id="162820" name="Rectangle 4"/>
          <p:cNvSpPr>
            <a:spLocks noChangeArrowheads="1"/>
          </p:cNvSpPr>
          <p:nvPr/>
        </p:nvSpPr>
        <p:spPr bwMode="auto">
          <a:xfrm>
            <a:off x="1775620" y="303002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62821" name="Object 5"/>
          <p:cNvGraphicFramePr>
            <a:graphicFrameLocks noChangeAspect="1"/>
          </p:cNvGraphicFramePr>
          <p:nvPr/>
        </p:nvGraphicFramePr>
        <p:xfrm>
          <a:off x="2351882" y="3573463"/>
          <a:ext cx="3816350" cy="806450"/>
        </p:xfrm>
        <a:graphic>
          <a:graphicData uri="http://schemas.openxmlformats.org/presentationml/2006/ole">
            <mc:AlternateContent xmlns:mc="http://schemas.openxmlformats.org/markup-compatibility/2006">
              <mc:Choice xmlns:v="urn:schemas-microsoft-com:vml" Requires="v">
                <p:oleObj name="Equation" r:id="rId2" imgW="2032000" imgH="431800" progId="Equation.3">
                  <p:embed/>
                </p:oleObj>
              </mc:Choice>
              <mc:Fallback>
                <p:oleObj name="Equation" r:id="rId2" imgW="2032000" imgH="431800" progId="Equation.3">
                  <p:embed/>
                  <p:pic>
                    <p:nvPicPr>
                      <p:cNvPr id="162821"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882" y="3573463"/>
                        <a:ext cx="3816350" cy="8064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2822" name="Rectangle 6"/>
          <p:cNvSpPr>
            <a:spLocks noChangeArrowheads="1"/>
          </p:cNvSpPr>
          <p:nvPr/>
        </p:nvSpPr>
        <p:spPr bwMode="auto">
          <a:xfrm>
            <a:off x="1775620" y="345864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62823" name="Rectangle 7"/>
          <p:cNvSpPr>
            <a:spLocks noChangeArrowheads="1"/>
          </p:cNvSpPr>
          <p:nvPr/>
        </p:nvSpPr>
        <p:spPr bwMode="auto">
          <a:xfrm>
            <a:off x="1775620" y="302049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62824" name="Object 8"/>
          <p:cNvGraphicFramePr>
            <a:graphicFrameLocks noChangeAspect="1"/>
          </p:cNvGraphicFramePr>
          <p:nvPr/>
        </p:nvGraphicFramePr>
        <p:xfrm>
          <a:off x="2351882" y="4456114"/>
          <a:ext cx="3168650" cy="860425"/>
        </p:xfrm>
        <a:graphic>
          <a:graphicData uri="http://schemas.openxmlformats.org/presentationml/2006/ole">
            <mc:AlternateContent xmlns:mc="http://schemas.openxmlformats.org/markup-compatibility/2006">
              <mc:Choice xmlns:v="urn:schemas-microsoft-com:vml" Requires="v">
                <p:oleObj name="Equation" r:id="rId4" imgW="1651000" imgH="444500" progId="Equation.3">
                  <p:embed/>
                </p:oleObj>
              </mc:Choice>
              <mc:Fallback>
                <p:oleObj name="Equation" r:id="rId4" imgW="1651000" imgH="444500" progId="Equation.3">
                  <p:embed/>
                  <p:pic>
                    <p:nvPicPr>
                      <p:cNvPr id="162824"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1882" y="4456114"/>
                        <a:ext cx="3168650" cy="86042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2825" name="Rectangle 9"/>
          <p:cNvSpPr>
            <a:spLocks noChangeArrowheads="1"/>
          </p:cNvSpPr>
          <p:nvPr/>
        </p:nvSpPr>
        <p:spPr bwMode="auto">
          <a:xfrm>
            <a:off x="1775620" y="34681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62826" name="Rectangle 10"/>
          <p:cNvSpPr>
            <a:spLocks noChangeArrowheads="1"/>
          </p:cNvSpPr>
          <p:nvPr/>
        </p:nvSpPr>
        <p:spPr bwMode="auto">
          <a:xfrm>
            <a:off x="1775620" y="303002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62827" name="Object 11"/>
          <p:cNvGraphicFramePr>
            <a:graphicFrameLocks noChangeAspect="1"/>
          </p:cNvGraphicFramePr>
          <p:nvPr/>
        </p:nvGraphicFramePr>
        <p:xfrm>
          <a:off x="2351883" y="5405438"/>
          <a:ext cx="5400675" cy="976312"/>
        </p:xfrm>
        <a:graphic>
          <a:graphicData uri="http://schemas.openxmlformats.org/presentationml/2006/ole">
            <mc:AlternateContent xmlns:mc="http://schemas.openxmlformats.org/markup-compatibility/2006">
              <mc:Choice xmlns:v="urn:schemas-microsoft-com:vml" Requires="v">
                <p:oleObj name="Equation" r:id="rId6" imgW="2374900" imgH="431800" progId="Equation.3">
                  <p:embed/>
                </p:oleObj>
              </mc:Choice>
              <mc:Fallback>
                <p:oleObj name="Equation" r:id="rId6" imgW="2374900" imgH="431800" progId="Equation.3">
                  <p:embed/>
                  <p:pic>
                    <p:nvPicPr>
                      <p:cNvPr id="162827" name="Object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51883" y="5405438"/>
                        <a:ext cx="5400675" cy="97631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2828" name="Rectangle 12"/>
          <p:cNvSpPr>
            <a:spLocks noChangeArrowheads="1"/>
          </p:cNvSpPr>
          <p:nvPr/>
        </p:nvSpPr>
        <p:spPr bwMode="auto">
          <a:xfrm>
            <a:off x="1775620" y="345864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extLst>
      <p:ext uri="{BB962C8B-B14F-4D97-AF65-F5344CB8AC3E}">
        <p14:creationId xmlns:p14="http://schemas.microsoft.com/office/powerpoint/2010/main" val="12836997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body" idx="1"/>
          </p:nvPr>
        </p:nvSpPr>
        <p:spPr>
          <a:xfrm>
            <a:off x="2062957" y="1125538"/>
            <a:ext cx="7777162" cy="3529012"/>
          </a:xfrm>
        </p:spPr>
        <p:txBody>
          <a:bodyPr/>
          <a:lstStyle/>
          <a:p>
            <a:pPr algn="just">
              <a:buFontTx/>
              <a:buNone/>
            </a:pPr>
            <a:r>
              <a:rPr lang="en-US" altLang="en-US" b="1">
                <a:cs typeface="B Mitra" pitchFamily="2" charset="0"/>
              </a:rPr>
              <a:t>   </a:t>
            </a:r>
            <a:r>
              <a:rPr lang="fa-IR" altLang="en-US" b="1">
                <a:cs typeface="B Mitra" pitchFamily="2" charset="0"/>
              </a:rPr>
              <a:t>11</a:t>
            </a:r>
            <a:r>
              <a:rPr lang="ar-SA" altLang="en-US" b="1">
                <a:cs typeface="B Mitra" pitchFamily="2" charset="0"/>
              </a:rPr>
              <a:t>- با توجه به اطلاعات سئوال قبل در صورتيكه نرخ رشد شركت نگار 4 در صد باشد قيمت سهام شركت چقدر است؟ </a:t>
            </a:r>
          </a:p>
          <a:p>
            <a:pPr algn="just">
              <a:buFontTx/>
              <a:buNone/>
            </a:pPr>
            <a:r>
              <a:rPr lang="en-US" altLang="en-US" b="1">
                <a:cs typeface="B Mitra" pitchFamily="2" charset="0"/>
              </a:rPr>
              <a:t>   </a:t>
            </a:r>
            <a:r>
              <a:rPr lang="ar-SA" altLang="en-US" b="1">
                <a:cs typeface="B Mitra" pitchFamily="2" charset="0"/>
              </a:rPr>
              <a:t>الف) 10000  ريال            ب) 2857  ريال  </a:t>
            </a:r>
            <a:endParaRPr lang="en-US" altLang="en-US" b="1">
              <a:cs typeface="B Mitra" pitchFamily="2" charset="0"/>
            </a:endParaRPr>
          </a:p>
          <a:p>
            <a:pPr algn="just">
              <a:buFontTx/>
              <a:buNone/>
            </a:pPr>
            <a:r>
              <a:rPr lang="ar-SA" altLang="en-US" b="1">
                <a:solidFill>
                  <a:srgbClr val="FF0000"/>
                </a:solidFill>
                <a:cs typeface="B Mitra" pitchFamily="2" charset="0"/>
              </a:rPr>
              <a:t>	ج) 3333 ريال</a:t>
            </a:r>
            <a:r>
              <a:rPr lang="ar-SA" altLang="en-US" b="1">
                <a:cs typeface="B Mitra" pitchFamily="2" charset="0"/>
              </a:rPr>
              <a:t>                 </a:t>
            </a:r>
            <a:r>
              <a:rPr lang="en-US" altLang="en-US" b="1">
                <a:cs typeface="B Mitra" pitchFamily="2" charset="0"/>
              </a:rPr>
              <a:t> </a:t>
            </a:r>
            <a:r>
              <a:rPr lang="ar-SA" altLang="en-US" b="1">
                <a:cs typeface="B Mitra" pitchFamily="2" charset="0"/>
              </a:rPr>
              <a:t>د) هيچكدام</a:t>
            </a:r>
            <a:r>
              <a:rPr lang="ar-SA"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8880091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body" idx="1"/>
          </p:nvPr>
        </p:nvSpPr>
        <p:spPr>
          <a:xfrm>
            <a:off x="2207420" y="765176"/>
            <a:ext cx="7777163" cy="4525963"/>
          </a:xfrm>
        </p:spPr>
        <p:txBody>
          <a:bodyPr/>
          <a:lstStyle/>
          <a:p>
            <a:pPr algn="just">
              <a:buFontTx/>
              <a:buNone/>
            </a:pPr>
            <a:r>
              <a:rPr lang="en-US" altLang="en-US" b="1">
                <a:cs typeface="B Mitra" pitchFamily="2" charset="0"/>
              </a:rPr>
              <a:t>    </a:t>
            </a:r>
            <a:r>
              <a:rPr lang="fa-IR" altLang="en-US" b="1">
                <a:cs typeface="B Mitra" pitchFamily="2" charset="0"/>
              </a:rPr>
              <a:t>12</a:t>
            </a:r>
            <a:r>
              <a:rPr lang="ar-SA" altLang="en-US" b="1">
                <a:cs typeface="B Mitra" pitchFamily="2" charset="0"/>
              </a:rPr>
              <a:t>- سود سهام جاري (</a:t>
            </a:r>
            <a:r>
              <a:rPr lang="en-US" altLang="en-US" b="1">
                <a:cs typeface="B Mitra" pitchFamily="2" charset="0"/>
              </a:rPr>
              <a:t>D1</a:t>
            </a:r>
            <a:r>
              <a:rPr lang="ar-SA" altLang="en-US" b="1">
                <a:cs typeface="B Mitra" pitchFamily="2" charset="0"/>
              </a:rPr>
              <a:t>) شركت پرستو 3000 ريال است. انتظار مي رود سود اين شركت براي مدت يك سال 8 درصد كاهش و بعد از آن بطور مداوم با نرخ 2 درصد افزايش پيداكند در صورتيكه بتاي شركت 5/1 نرخ بازده بازار 15 درصد و نرخ بازده بدون ريسك 9 درصد باشد سهام آن چقدر مي ارزد؟</a:t>
            </a:r>
          </a:p>
          <a:p>
            <a:pPr algn="just">
              <a:buFontTx/>
              <a:buNone/>
            </a:pPr>
            <a:r>
              <a:rPr lang="en-US" altLang="en-US" b="1">
                <a:cs typeface="B Mitra" pitchFamily="2" charset="0"/>
              </a:rPr>
              <a:t>   </a:t>
            </a:r>
            <a:r>
              <a:rPr lang="ar-SA" altLang="en-US" b="1">
                <a:cs typeface="B Mitra" pitchFamily="2" charset="0"/>
              </a:rPr>
              <a:t>الف) 17595 ريال          ب) 16667 ريال </a:t>
            </a:r>
            <a:endParaRPr lang="en-US" altLang="en-US" b="1">
              <a:cs typeface="B Mitra" pitchFamily="2" charset="0"/>
            </a:endParaRPr>
          </a:p>
          <a:p>
            <a:pPr algn="just">
              <a:buFontTx/>
              <a:buNone/>
            </a:pPr>
            <a:r>
              <a:rPr lang="ar-SA" altLang="en-US" b="1">
                <a:cs typeface="B Mitra" pitchFamily="2" charset="0"/>
              </a:rPr>
              <a:t>     ج) 18750 ريال     </a:t>
            </a:r>
            <a:r>
              <a:rPr lang="ar-SA" altLang="en-US" b="1">
                <a:solidFill>
                  <a:srgbClr val="FF0000"/>
                </a:solidFill>
                <a:cs typeface="B Mitra" pitchFamily="2" charset="0"/>
              </a:rPr>
              <a:t>      د) 17161 ريال</a:t>
            </a:r>
            <a:endParaRPr lang="en-US" altLang="en-US" b="1">
              <a:solidFill>
                <a:srgbClr val="FF0000"/>
              </a:solidFill>
              <a:cs typeface="B Mitra" pitchFamily="2" charset="0"/>
            </a:endParaRPr>
          </a:p>
        </p:txBody>
      </p:sp>
    </p:spTree>
    <p:extLst>
      <p:ext uri="{BB962C8B-B14F-4D97-AF65-F5344CB8AC3E}">
        <p14:creationId xmlns:p14="http://schemas.microsoft.com/office/powerpoint/2010/main" val="33685344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body" idx="1"/>
          </p:nvPr>
        </p:nvSpPr>
        <p:spPr/>
        <p:txBody>
          <a:bodyPr/>
          <a:lstStyle/>
          <a:p>
            <a:pPr>
              <a:buFontTx/>
              <a:buNone/>
            </a:pPr>
            <a:r>
              <a:rPr lang="en-US" altLang="en-US" b="1">
                <a:cs typeface="B Mitra" pitchFamily="2" charset="0"/>
              </a:rPr>
              <a:t>  </a:t>
            </a:r>
            <a:r>
              <a:rPr lang="ar-SA" altLang="en-US" b="1">
                <a:cs typeface="B Mitra" pitchFamily="2" charset="0"/>
              </a:rPr>
              <a:t>1</a:t>
            </a:r>
            <a:r>
              <a:rPr lang="fa-IR" altLang="en-US" b="1">
                <a:cs typeface="B Mitra" pitchFamily="2" charset="0"/>
              </a:rPr>
              <a:t>3</a:t>
            </a:r>
            <a:r>
              <a:rPr lang="ar-SA" altLang="en-US" b="1">
                <a:cs typeface="B Mitra" pitchFamily="2" charset="0"/>
              </a:rPr>
              <a:t> ـ اگر قيمت سهام شركت بهان در حال حاضر 2500 ريال، سود سهام مورد انتظار شركت در سال آينده 440 ريال ، نرخ بازده مورد انتظار بازار 12 درصد و نرخ بازده بدون ريسك 5 درصد باشد ، بتاي شركت چقدر است؟</a:t>
            </a:r>
          </a:p>
          <a:p>
            <a:pPr>
              <a:buFontTx/>
              <a:buNone/>
            </a:pPr>
            <a:r>
              <a:rPr lang="en-US" altLang="en-US" b="1">
                <a:solidFill>
                  <a:srgbClr val="FF0000"/>
                </a:solidFill>
                <a:cs typeface="B Mitra" pitchFamily="2" charset="0"/>
              </a:rPr>
              <a:t>    </a:t>
            </a:r>
            <a:r>
              <a:rPr lang="ar-SA" altLang="en-US" b="1">
                <a:solidFill>
                  <a:srgbClr val="FF0000"/>
                </a:solidFill>
                <a:cs typeface="B Mitra" pitchFamily="2" charset="0"/>
              </a:rPr>
              <a:t>الف) 8/1</a:t>
            </a:r>
            <a:r>
              <a:rPr lang="ar-SA" altLang="en-US" b="1">
                <a:cs typeface="B Mitra" pitchFamily="2" charset="0"/>
              </a:rPr>
              <a:t>                      ب) 58/1</a:t>
            </a:r>
            <a:endParaRPr lang="en-US" altLang="en-US" b="1">
              <a:cs typeface="B Mitra" pitchFamily="2" charset="0"/>
            </a:endParaRPr>
          </a:p>
          <a:p>
            <a:pPr>
              <a:buFontTx/>
              <a:buNone/>
            </a:pPr>
            <a:r>
              <a:rPr lang="ar-SA" altLang="en-US" b="1">
                <a:cs typeface="B Mitra" pitchFamily="2" charset="0"/>
              </a:rPr>
              <a:t>     ج) 47/1               د) هيچكدام</a:t>
            </a:r>
            <a:r>
              <a:rPr lang="ar-SA" altLang="en-US">
                <a:cs typeface="B Mitra" pitchFamily="2" charset="0"/>
              </a:rPr>
              <a:t> </a:t>
            </a:r>
            <a:endParaRPr lang="en-US" altLang="en-US">
              <a:cs typeface="B Mitra" pitchFamily="2" charset="0"/>
            </a:endParaRPr>
          </a:p>
        </p:txBody>
      </p:sp>
    </p:spTree>
    <p:extLst>
      <p:ext uri="{BB962C8B-B14F-4D97-AF65-F5344CB8AC3E}">
        <p14:creationId xmlns:p14="http://schemas.microsoft.com/office/powerpoint/2010/main" val="40087829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body" idx="1"/>
          </p:nvPr>
        </p:nvSpPr>
        <p:spPr>
          <a:xfrm>
            <a:off x="2207420" y="1196976"/>
            <a:ext cx="7777163" cy="4525963"/>
          </a:xfrm>
        </p:spPr>
        <p:txBody>
          <a:bodyPr/>
          <a:lstStyle/>
          <a:p>
            <a:pPr algn="just">
              <a:buFontTx/>
              <a:buNone/>
            </a:pPr>
            <a:r>
              <a:rPr lang="ar-SA" altLang="en-US" b="1">
                <a:cs typeface="B Mitra" pitchFamily="2" charset="0"/>
              </a:rPr>
              <a:t>1</a:t>
            </a:r>
            <a:r>
              <a:rPr lang="fa-IR" altLang="en-US" b="1">
                <a:cs typeface="B Mitra" pitchFamily="2" charset="0"/>
              </a:rPr>
              <a:t>4</a:t>
            </a:r>
            <a:r>
              <a:rPr lang="ar-SA" altLang="en-US" b="1">
                <a:cs typeface="B Mitra" pitchFamily="2" charset="0"/>
              </a:rPr>
              <a:t> ـ كداميك از اوراق بهادار زير ريسك بالاتري دارد.</a:t>
            </a:r>
          </a:p>
          <a:p>
            <a:pPr algn="just">
              <a:buFontTx/>
              <a:buNone/>
            </a:pPr>
            <a:r>
              <a:rPr lang="ar-SA" altLang="en-US" b="1">
                <a:cs typeface="B Mitra" pitchFamily="2" charset="0"/>
              </a:rPr>
              <a:t>الف) سهام ممتاز 	</a:t>
            </a:r>
            <a:endParaRPr lang="en-US" altLang="en-US" b="1">
              <a:cs typeface="B Mitra" pitchFamily="2" charset="0"/>
            </a:endParaRPr>
          </a:p>
          <a:p>
            <a:pPr algn="just">
              <a:buFontTx/>
              <a:buNone/>
            </a:pPr>
            <a:r>
              <a:rPr lang="ar-SA" altLang="en-US" b="1">
                <a:solidFill>
                  <a:srgbClr val="FF0000"/>
                </a:solidFill>
                <a:cs typeface="B Mitra" pitchFamily="2" charset="0"/>
              </a:rPr>
              <a:t>ب) سهام عادي</a:t>
            </a:r>
            <a:endParaRPr lang="en-US" altLang="en-US" b="1">
              <a:solidFill>
                <a:srgbClr val="FF0000"/>
              </a:solidFill>
              <a:cs typeface="B Mitra" pitchFamily="2" charset="0"/>
            </a:endParaRPr>
          </a:p>
          <a:p>
            <a:pPr algn="just">
              <a:buFontTx/>
              <a:buNone/>
            </a:pPr>
            <a:r>
              <a:rPr lang="ar-SA" altLang="en-US" b="1">
                <a:cs typeface="B Mitra" pitchFamily="2" charset="0"/>
              </a:rPr>
              <a:t>ج) اوراق قرضه </a:t>
            </a:r>
          </a:p>
          <a:p>
            <a:pPr algn="just">
              <a:buFontTx/>
              <a:buNone/>
            </a:pPr>
            <a:r>
              <a:rPr lang="ar-SA" altLang="en-US" b="1">
                <a:cs typeface="B Mitra" pitchFamily="2" charset="0"/>
              </a:rPr>
              <a:t>د) ريسك تمام اوراق مندرج در گزينه هاي الف ب و ج يكسان است.</a:t>
            </a:r>
            <a:endParaRPr lang="en-US" altLang="en-US" b="1">
              <a:cs typeface="B Mitra" pitchFamily="2" charset="0"/>
            </a:endParaRPr>
          </a:p>
        </p:txBody>
      </p:sp>
    </p:spTree>
    <p:extLst>
      <p:ext uri="{BB962C8B-B14F-4D97-AF65-F5344CB8AC3E}">
        <p14:creationId xmlns:p14="http://schemas.microsoft.com/office/powerpoint/2010/main" val="28160991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body" idx="1"/>
          </p:nvPr>
        </p:nvSpPr>
        <p:spPr>
          <a:xfrm>
            <a:off x="2207420" y="836613"/>
            <a:ext cx="7777163" cy="4525962"/>
          </a:xfrm>
        </p:spPr>
        <p:txBody>
          <a:bodyPr/>
          <a:lstStyle/>
          <a:p>
            <a:pPr algn="just">
              <a:lnSpc>
                <a:spcPct val="90000"/>
              </a:lnSpc>
              <a:buFontTx/>
              <a:buNone/>
            </a:pPr>
            <a:r>
              <a:rPr lang="ar-SA" altLang="en-US" b="1">
                <a:cs typeface="B Mitra" pitchFamily="2" charset="0"/>
              </a:rPr>
              <a:t>1</a:t>
            </a:r>
            <a:r>
              <a:rPr lang="fa-IR" altLang="en-US" b="1">
                <a:cs typeface="B Mitra" pitchFamily="2" charset="0"/>
              </a:rPr>
              <a:t>5</a:t>
            </a:r>
            <a:r>
              <a:rPr lang="ar-SA" altLang="en-US" b="1">
                <a:cs typeface="B Mitra" pitchFamily="2" charset="0"/>
              </a:rPr>
              <a:t> ـ كداميك از گزينه هاي زير صحيح است؟</a:t>
            </a:r>
          </a:p>
          <a:p>
            <a:pPr algn="just">
              <a:lnSpc>
                <a:spcPct val="90000"/>
              </a:lnSpc>
              <a:buFontTx/>
              <a:buNone/>
            </a:pPr>
            <a:r>
              <a:rPr lang="ar-SA" altLang="en-US" b="1">
                <a:cs typeface="B Mitra" pitchFamily="2" charset="0"/>
              </a:rPr>
              <a:t>الف) هر چه نرخ مورد انتظار سرمايه گذاران از بازده سهام شركتي بيشتر باشد، ارزش آن شركت بيشتر خواهد بود.</a:t>
            </a:r>
          </a:p>
          <a:p>
            <a:pPr algn="just">
              <a:lnSpc>
                <a:spcPct val="90000"/>
              </a:lnSpc>
              <a:buFontTx/>
              <a:buNone/>
            </a:pPr>
            <a:r>
              <a:rPr lang="ar-SA" altLang="en-US" b="1">
                <a:solidFill>
                  <a:srgbClr val="FF0000"/>
                </a:solidFill>
                <a:cs typeface="B Mitra" pitchFamily="2" charset="0"/>
              </a:rPr>
              <a:t>ب) هر چه نرخ رشد سود سهام شركتي بيشتر باشد، ارزش آن شركت بيشتر خواهد بود.</a:t>
            </a:r>
          </a:p>
          <a:p>
            <a:pPr algn="just">
              <a:lnSpc>
                <a:spcPct val="90000"/>
              </a:lnSpc>
              <a:buFontTx/>
              <a:buNone/>
            </a:pPr>
            <a:r>
              <a:rPr lang="ar-SA" altLang="en-US" b="1">
                <a:cs typeface="B Mitra" pitchFamily="2" charset="0"/>
              </a:rPr>
              <a:t>ج) رابطه بين سود نقدي سهام و ارزش سهام شركت معكوس است.</a:t>
            </a:r>
          </a:p>
          <a:p>
            <a:pPr algn="just">
              <a:lnSpc>
                <a:spcPct val="90000"/>
              </a:lnSpc>
              <a:buFontTx/>
              <a:buNone/>
            </a:pPr>
            <a:r>
              <a:rPr lang="ar-SA" altLang="en-US" b="1">
                <a:cs typeface="B Mitra" pitchFamily="2" charset="0"/>
              </a:rPr>
              <a:t>د) گزينه الف و ب هر دو صحيح است.</a:t>
            </a:r>
            <a:endParaRPr lang="en-US" altLang="en-US" b="1">
              <a:cs typeface="B Mitra" pitchFamily="2" charset="0"/>
            </a:endParaRPr>
          </a:p>
        </p:txBody>
      </p:sp>
    </p:spTree>
    <p:extLst>
      <p:ext uri="{BB962C8B-B14F-4D97-AF65-F5344CB8AC3E}">
        <p14:creationId xmlns:p14="http://schemas.microsoft.com/office/powerpoint/2010/main" val="792920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body" idx="1"/>
          </p:nvPr>
        </p:nvSpPr>
        <p:spPr>
          <a:xfrm>
            <a:off x="2207420" y="836613"/>
            <a:ext cx="7777163" cy="4525962"/>
          </a:xfrm>
        </p:spPr>
        <p:txBody>
          <a:bodyPr/>
          <a:lstStyle/>
          <a:p>
            <a:pPr algn="just">
              <a:buFontTx/>
              <a:buNone/>
            </a:pPr>
            <a:r>
              <a:rPr lang="en-US" altLang="en-US" b="1">
                <a:cs typeface="B Mitra" pitchFamily="2" charset="0"/>
              </a:rPr>
              <a:t>   </a:t>
            </a:r>
            <a:r>
              <a:rPr lang="ar-SA" altLang="en-US" b="1">
                <a:cs typeface="B Mitra" pitchFamily="2" charset="0"/>
              </a:rPr>
              <a:t>1</a:t>
            </a:r>
            <a:r>
              <a:rPr lang="fa-IR" altLang="en-US" b="1">
                <a:cs typeface="B Mitra" pitchFamily="2" charset="0"/>
              </a:rPr>
              <a:t>6</a:t>
            </a:r>
            <a:r>
              <a:rPr lang="ar-SA" altLang="en-US" b="1">
                <a:cs typeface="B Mitra" pitchFamily="2" charset="0"/>
              </a:rPr>
              <a:t> ـ قيمت سهام شركتي كه 336 ريال سود پرداخت مي كند در حال حاضر 2400 ريال است. در صورتي كه بتاي اين شركت 5/1 و نرخ بازده بدون ريسك 8 درصد باشد، نرخ بازده كل بازار چقدر است؟</a:t>
            </a:r>
          </a:p>
          <a:p>
            <a:pPr algn="just">
              <a:buFontTx/>
              <a:buNone/>
            </a:pPr>
            <a:r>
              <a:rPr lang="en-US" altLang="en-US" b="1">
                <a:cs typeface="B Mitra" pitchFamily="2" charset="0"/>
              </a:rPr>
              <a:t>   </a:t>
            </a:r>
            <a:r>
              <a:rPr lang="ar-SA" altLang="en-US" b="1">
                <a:cs typeface="B Mitra" pitchFamily="2" charset="0"/>
              </a:rPr>
              <a:t>الف) 4 درصد     	</a:t>
            </a:r>
            <a:r>
              <a:rPr lang="en-US" altLang="en-US" b="1">
                <a:cs typeface="B Mitra" pitchFamily="2" charset="0"/>
              </a:rPr>
              <a:t>      </a:t>
            </a:r>
            <a:r>
              <a:rPr lang="ar-SA" altLang="en-US" b="1">
                <a:solidFill>
                  <a:srgbClr val="FF0000"/>
                </a:solidFill>
                <a:cs typeface="B Mitra" pitchFamily="2" charset="0"/>
              </a:rPr>
              <a:t>ب) 12 درصد</a:t>
            </a:r>
            <a:r>
              <a:rPr lang="ar-SA" altLang="en-US" b="1">
                <a:cs typeface="B Mitra" pitchFamily="2" charset="0"/>
              </a:rPr>
              <a:t> </a:t>
            </a:r>
            <a:endParaRPr lang="en-US" altLang="en-US" b="1">
              <a:cs typeface="B Mitra" pitchFamily="2" charset="0"/>
            </a:endParaRPr>
          </a:p>
          <a:p>
            <a:pPr algn="just">
              <a:buFontTx/>
              <a:buNone/>
            </a:pPr>
            <a:r>
              <a:rPr lang="ar-SA" altLang="en-US" b="1">
                <a:cs typeface="B Mitra" pitchFamily="2" charset="0"/>
              </a:rPr>
              <a:t>  	ج) 14 درصد   	</a:t>
            </a:r>
            <a:r>
              <a:rPr lang="en-US" altLang="en-US" b="1">
                <a:cs typeface="B Mitra" pitchFamily="2" charset="0"/>
              </a:rPr>
              <a:t>       </a:t>
            </a:r>
            <a:r>
              <a:rPr lang="ar-SA" altLang="en-US" b="1">
                <a:cs typeface="B Mitra" pitchFamily="2" charset="0"/>
              </a:rPr>
              <a:t>د) 18 درصد</a:t>
            </a:r>
            <a:endParaRPr lang="en-US" altLang="en-US" b="1">
              <a:cs typeface="B Mitra" pitchFamily="2" charset="0"/>
            </a:endParaRPr>
          </a:p>
        </p:txBody>
      </p:sp>
    </p:spTree>
    <p:extLst>
      <p:ext uri="{BB962C8B-B14F-4D97-AF65-F5344CB8AC3E}">
        <p14:creationId xmlns:p14="http://schemas.microsoft.com/office/powerpoint/2010/main" val="31210365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body" idx="1"/>
          </p:nvPr>
        </p:nvSpPr>
        <p:spPr>
          <a:xfrm>
            <a:off x="2207420" y="836613"/>
            <a:ext cx="7777163" cy="4525962"/>
          </a:xfrm>
        </p:spPr>
        <p:txBody>
          <a:bodyPr/>
          <a:lstStyle/>
          <a:p>
            <a:pPr algn="just">
              <a:buFontTx/>
              <a:buNone/>
            </a:pPr>
            <a:r>
              <a:rPr lang="fa-IR" altLang="en-US" b="1">
                <a:cs typeface="B Mitra" pitchFamily="2" charset="0"/>
              </a:rPr>
              <a:t>   </a:t>
            </a:r>
            <a:r>
              <a:rPr lang="ar-SA" altLang="en-US" b="1">
                <a:cs typeface="B Mitra" pitchFamily="2" charset="0"/>
              </a:rPr>
              <a:t>1</a:t>
            </a:r>
            <a:r>
              <a:rPr lang="fa-IR" altLang="en-US" b="1">
                <a:cs typeface="B Mitra" pitchFamily="2" charset="0"/>
              </a:rPr>
              <a:t>7</a:t>
            </a:r>
            <a:r>
              <a:rPr lang="ar-SA" altLang="en-US" b="1">
                <a:cs typeface="B Mitra" pitchFamily="2" charset="0"/>
              </a:rPr>
              <a:t> ـ با توجه به اطلاعات سئوال قبل، در صورتيكه شركت از نرخ رشد 5/4 درصد برخوردار باشد، نرخ بازده كل بازار چقدر است؟</a:t>
            </a:r>
          </a:p>
          <a:p>
            <a:pPr algn="just">
              <a:buFontTx/>
              <a:buNone/>
            </a:pPr>
            <a:r>
              <a:rPr lang="en-US" altLang="en-US" b="1">
                <a:cs typeface="B Mitra" pitchFamily="2" charset="0"/>
              </a:rPr>
              <a:t>   </a:t>
            </a:r>
            <a:r>
              <a:rPr lang="fa-IR" altLang="en-US" b="1">
                <a:cs typeface="B Mitra" pitchFamily="2" charset="0"/>
              </a:rPr>
              <a:t>ا</a:t>
            </a:r>
            <a:r>
              <a:rPr lang="ar-SA" altLang="en-US" b="1">
                <a:cs typeface="B Mitra" pitchFamily="2" charset="0"/>
              </a:rPr>
              <a:t>لف) 5/9 درصد     	ب) 14 درصد </a:t>
            </a:r>
            <a:endParaRPr lang="en-US" altLang="en-US" b="1">
              <a:cs typeface="B Mitra" pitchFamily="2" charset="0"/>
            </a:endParaRPr>
          </a:p>
          <a:p>
            <a:pPr algn="just">
              <a:buFontTx/>
              <a:buNone/>
            </a:pPr>
            <a:r>
              <a:rPr lang="ar-SA" altLang="en-US" b="1">
                <a:solidFill>
                  <a:srgbClr val="FF0000"/>
                </a:solidFill>
                <a:cs typeface="B Mitra" pitchFamily="2" charset="0"/>
              </a:rPr>
              <a:t>  	ج) 15 درصد</a:t>
            </a:r>
            <a:r>
              <a:rPr lang="ar-SA" altLang="en-US" b="1">
                <a:cs typeface="B Mitra" pitchFamily="2" charset="0"/>
              </a:rPr>
              <a:t>   		د) 5/18 درصد</a:t>
            </a:r>
            <a:endParaRPr lang="en-US" altLang="en-US" b="1">
              <a:cs typeface="B Mitra" pitchFamily="2" charset="0"/>
            </a:endParaRPr>
          </a:p>
        </p:txBody>
      </p:sp>
    </p:spTree>
    <p:extLst>
      <p:ext uri="{BB962C8B-B14F-4D97-AF65-F5344CB8AC3E}">
        <p14:creationId xmlns:p14="http://schemas.microsoft.com/office/powerpoint/2010/main" val="3006643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body" idx="1"/>
          </p:nvPr>
        </p:nvSpPr>
        <p:spPr>
          <a:xfrm>
            <a:off x="2207420" y="1196975"/>
            <a:ext cx="7777163" cy="4929188"/>
          </a:xfrm>
        </p:spPr>
        <p:txBody>
          <a:bodyPr/>
          <a:lstStyle/>
          <a:p>
            <a:pPr>
              <a:buFontTx/>
              <a:buNone/>
            </a:pPr>
            <a:r>
              <a:rPr lang="fa-IR" altLang="en-US" b="1">
                <a:cs typeface="B Mitra" pitchFamily="2" charset="0"/>
              </a:rPr>
              <a:t>   </a:t>
            </a:r>
            <a:r>
              <a:rPr lang="ar-SA" altLang="en-US" b="1">
                <a:cs typeface="B Mitra" pitchFamily="2" charset="0"/>
              </a:rPr>
              <a:t>1</a:t>
            </a:r>
            <a:r>
              <a:rPr lang="fa-IR" altLang="en-US" b="1">
                <a:cs typeface="B Mitra" pitchFamily="2" charset="0"/>
              </a:rPr>
              <a:t>8</a:t>
            </a:r>
            <a:r>
              <a:rPr lang="ar-SA" altLang="en-US" b="1">
                <a:cs typeface="B Mitra" pitchFamily="2" charset="0"/>
              </a:rPr>
              <a:t>- با توجه به اطلاعات سئوال قبل در صورتيكه نرخ رشد شركت پيام 4 در صد باشد قيمت سهام شركت چقدر است؟ </a:t>
            </a:r>
          </a:p>
          <a:p>
            <a:pPr>
              <a:buFontTx/>
              <a:buNone/>
            </a:pPr>
            <a:r>
              <a:rPr lang="fa-IR" altLang="en-US" b="1">
                <a:cs typeface="B Mitra" pitchFamily="2" charset="0"/>
              </a:rPr>
              <a:t>   </a:t>
            </a:r>
            <a:r>
              <a:rPr lang="ar-SA" altLang="en-US" b="1">
                <a:cs typeface="B Mitra" pitchFamily="2" charset="0"/>
              </a:rPr>
              <a:t>الف) 1524 ريال        ب) 1225 ريال </a:t>
            </a:r>
            <a:endParaRPr lang="fa-IR" altLang="en-US" b="1">
              <a:cs typeface="B Mitra" pitchFamily="2" charset="0"/>
            </a:endParaRPr>
          </a:p>
          <a:p>
            <a:pPr>
              <a:buFontTx/>
              <a:buNone/>
            </a:pPr>
            <a:r>
              <a:rPr lang="ar-SA" altLang="en-US" b="1">
                <a:cs typeface="B Mitra" pitchFamily="2" charset="0"/>
              </a:rPr>
              <a:t>    ج) 1667 ريال           </a:t>
            </a:r>
            <a:r>
              <a:rPr lang="ar-SA" altLang="en-US" b="1">
                <a:solidFill>
                  <a:srgbClr val="FF0000"/>
                </a:solidFill>
                <a:cs typeface="B Mitra" pitchFamily="2" charset="0"/>
              </a:rPr>
              <a:t>د) هيچكدام</a:t>
            </a:r>
            <a:r>
              <a:rPr lang="ar-SA" altLang="en-US">
                <a:solidFill>
                  <a:srgbClr val="FF0000"/>
                </a:solidFill>
                <a:cs typeface="B Mitra" pitchFamily="2" charset="0"/>
              </a:rPr>
              <a:t> </a:t>
            </a:r>
            <a:endParaRPr lang="en-US" altLang="en-US">
              <a:solidFill>
                <a:srgbClr val="FF0000"/>
              </a:solidFill>
              <a:cs typeface="B Mitra" pitchFamily="2" charset="0"/>
            </a:endParaRPr>
          </a:p>
        </p:txBody>
      </p:sp>
    </p:spTree>
    <p:extLst>
      <p:ext uri="{BB962C8B-B14F-4D97-AF65-F5344CB8AC3E}">
        <p14:creationId xmlns:p14="http://schemas.microsoft.com/office/powerpoint/2010/main" val="11879137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body" idx="1"/>
          </p:nvPr>
        </p:nvSpPr>
        <p:spPr>
          <a:xfrm>
            <a:off x="2207420" y="908051"/>
            <a:ext cx="7777163" cy="4525963"/>
          </a:xfrm>
        </p:spPr>
        <p:txBody>
          <a:bodyPr/>
          <a:lstStyle/>
          <a:p>
            <a:pPr algn="just">
              <a:buFontTx/>
              <a:buNone/>
            </a:pPr>
            <a:r>
              <a:rPr lang="fa-IR" altLang="en-US" b="1">
                <a:cs typeface="B Mitra" pitchFamily="2" charset="0"/>
              </a:rPr>
              <a:t>   </a:t>
            </a:r>
            <a:r>
              <a:rPr lang="ar-SA" altLang="en-US" b="1">
                <a:cs typeface="B Mitra" pitchFamily="2" charset="0"/>
              </a:rPr>
              <a:t>1</a:t>
            </a:r>
            <a:r>
              <a:rPr lang="fa-IR" altLang="en-US" b="1">
                <a:cs typeface="B Mitra" pitchFamily="2" charset="0"/>
              </a:rPr>
              <a:t>9</a:t>
            </a:r>
            <a:r>
              <a:rPr lang="ar-SA" altLang="en-US" b="1">
                <a:cs typeface="B Mitra" pitchFamily="2" charset="0"/>
              </a:rPr>
              <a:t>- سود سهام جاري (</a:t>
            </a:r>
            <a:r>
              <a:rPr lang="en-US" altLang="en-US" b="1">
                <a:cs typeface="B Mitra" pitchFamily="2" charset="0"/>
              </a:rPr>
              <a:t>D1</a:t>
            </a:r>
            <a:r>
              <a:rPr lang="ar-SA" altLang="en-US" b="1">
                <a:cs typeface="B Mitra" pitchFamily="2" charset="0"/>
              </a:rPr>
              <a:t>) شركت نگار 4000 ريال است. انتظار مي رود سود اين شركت براي مدت يك سال 10 درصد و بعد از آن بطور مداوم با نرخ  5 درصد رشد كند در صورتيكه نرخ بازده مورد انتظار اين شركت  18 درصد باشد سهام آن چقدر مي ارزد؟</a:t>
            </a:r>
          </a:p>
          <a:p>
            <a:pPr algn="just">
              <a:buFontTx/>
              <a:buNone/>
            </a:pPr>
            <a:r>
              <a:rPr lang="fa-IR" altLang="en-US" b="1">
                <a:solidFill>
                  <a:srgbClr val="FF0000"/>
                </a:solidFill>
                <a:cs typeface="B Mitra" pitchFamily="2" charset="0"/>
              </a:rPr>
              <a:t>    </a:t>
            </a:r>
            <a:r>
              <a:rPr lang="ar-SA" altLang="en-US" b="1">
                <a:solidFill>
                  <a:srgbClr val="FF0000"/>
                </a:solidFill>
                <a:cs typeface="B Mitra" pitchFamily="2" charset="0"/>
              </a:rPr>
              <a:t>الف) 32073 ريال</a:t>
            </a:r>
            <a:r>
              <a:rPr lang="ar-SA" altLang="en-US" b="1">
                <a:cs typeface="B Mitra" pitchFamily="2" charset="0"/>
              </a:rPr>
              <a:t>        ب) 37846 ريال          </a:t>
            </a:r>
            <a:endParaRPr lang="fa-IR" altLang="en-US" b="1">
              <a:cs typeface="B Mitra" pitchFamily="2" charset="0"/>
            </a:endParaRPr>
          </a:p>
          <a:p>
            <a:pPr algn="just">
              <a:buFontTx/>
              <a:buNone/>
            </a:pPr>
            <a:r>
              <a:rPr lang="fa-IR" altLang="en-US" b="1">
                <a:cs typeface="B Mitra" pitchFamily="2" charset="0"/>
              </a:rPr>
              <a:t>  </a:t>
            </a:r>
            <a:r>
              <a:rPr lang="ar-SA" altLang="en-US" b="1">
                <a:cs typeface="B Mitra" pitchFamily="2" charset="0"/>
              </a:rPr>
              <a:t>  ج) 30769 ريال     </a:t>
            </a:r>
            <a:r>
              <a:rPr lang="fa-IR" altLang="en-US" b="1">
                <a:cs typeface="B Mitra" pitchFamily="2" charset="0"/>
              </a:rPr>
              <a:t>      </a:t>
            </a:r>
            <a:r>
              <a:rPr lang="ar-SA" altLang="en-US" b="1">
                <a:cs typeface="B Mitra" pitchFamily="2" charset="0"/>
              </a:rPr>
              <a:t> د) 35538 ريال</a:t>
            </a:r>
            <a:r>
              <a:rPr lang="ar-SA" altLang="en-US">
                <a:cs typeface="B Mitra" pitchFamily="2" charset="0"/>
              </a:rPr>
              <a:t> </a:t>
            </a:r>
            <a:endParaRPr lang="en-US" altLang="en-US">
              <a:cs typeface="B Mitra" pitchFamily="2" charset="0"/>
            </a:endParaRPr>
          </a:p>
        </p:txBody>
      </p:sp>
      <p:pic>
        <p:nvPicPr>
          <p:cNvPr id="1720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007" y="3352800"/>
            <a:ext cx="1524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46048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3646</Words>
  <Application>Microsoft Office PowerPoint</Application>
  <PresentationFormat>Widescreen</PresentationFormat>
  <Paragraphs>206</Paragraphs>
  <Slides>53</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61" baseType="lpstr">
      <vt:lpstr>Arial</vt:lpstr>
      <vt:lpstr>B Mitra</vt:lpstr>
      <vt:lpstr>B Titr</vt:lpstr>
      <vt:lpstr>Calibri</vt:lpstr>
      <vt:lpstr>Calibri Light</vt:lpstr>
      <vt:lpstr>Times New Roman</vt:lpstr>
      <vt:lpstr>Office Theme</vt:lpstr>
      <vt:lpstr>Equation</vt:lpstr>
      <vt:lpstr>پاورپوینت مخاطره و بازده </vt:lpstr>
      <vt:lpstr>PowerPoint Presentation</vt:lpstr>
      <vt:lpstr>PowerPoint Presentation</vt:lpstr>
      <vt:lpstr>اندازه گيري مخاطره </vt:lpstr>
      <vt:lpstr>مثال1: فرض كنيد قيمت جاري هر برگ سهام عادي شركت سروستان 500 ريال است و قيمت سال آتي آن به احتمال 20% مبلغ 400 ريال، به احتمال 50% مبلغ 550 ريال و به احتمال 30% مبلغ 600 ريال است. مطلوبست محاسبه انحراف معيار نرخ بازده.</vt:lpstr>
      <vt:lpstr>PowerPoint Presentation</vt:lpstr>
      <vt:lpstr>PowerPoint Presentation</vt:lpstr>
      <vt:lpstr>قاعده ميانگين – واريانس </vt:lpstr>
      <vt:lpstr>مخاطره مجموعه دارائي و پراكنده سازي يا متنوع ساختن دارائيها </vt:lpstr>
      <vt:lpstr>فرض كنيد سه نفر قصد سرمايه گذاري دارند. نفر اول تمامي پول خود را در سهام شركت تاكسيراني، شخص دوم تمامي پول خود را در سهام شركت اتوبوسراني و شخص سوم پول خود را بالسويه در سهام دو شركت سرمايه گذاري مي كند. ضمنا فرض كنيد شركت تاكسيراني در شرايط رونق 40% سود مي كند ولي در شرايط ركود 20% زيان مي دهد. و شرك اتوبوسراني كاملا برعكس است، يعني در شرايط رونق 20% زيان مي كند اما در شرايط ركود 40% سود مي دهد. احتمال وقوع رونق يا ركود را 50% در نظر بگيريد. با اين مفروضات وضعيت بازده اين سه نفر بصورت زير خواهد بود:</vt:lpstr>
      <vt:lpstr>PowerPoint Presentation</vt:lpstr>
      <vt:lpstr>PowerPoint Presentation</vt:lpstr>
      <vt:lpstr>PowerPoint Presentation</vt:lpstr>
      <vt:lpstr>مخاطره و نرخ بازده مجموعه دارائيها</vt:lpstr>
      <vt:lpstr>متنوع ساختن مجموعه سرمايه گذاري، ريسك سرمايه گذاري (كه با انحراف معيار اندازه گيري مي شود) را كاهش مي دهد. در دنياي واقعي هر چه تعداد سهام موجود در در مجموعه سرمايه گذاري بيشتر باشد، ريسك مجموعه به ميزان بيشتري كاهش مي يابد اما اضافه نمودن تعداد بسيار زيادي اوراق بهادار در مجموعه، ريسك سرمايه گذاري را بطور كامل حذف نمي كند بلكه ميزاني از مخاطره هميشه وجود دارد. اين مخاطره باقيمانده را مخاطره كلي بازار مي نامند. . نمودار زير اين وضعيت را نشان مي دهد:</vt:lpstr>
      <vt:lpstr>بتا به عنوان معيار اندازه گيري مخاطره </vt:lpstr>
      <vt:lpstr>PowerPoint Presentation</vt:lpstr>
      <vt:lpstr>PowerPoint Presentation</vt:lpstr>
      <vt:lpstr>PowerPoint Presentation</vt:lpstr>
      <vt:lpstr>خط بازار سهام </vt:lpstr>
      <vt:lpstr>خط بازار سهام </vt:lpstr>
      <vt:lpstr>PowerPoint Presentation</vt:lpstr>
      <vt:lpstr>مثال2: اگر نرخ بازده مورد انتظار بازار 18% ، نرخ بازده بدون ريسك 12% و بتاي شركت نگين 2/1 باشد، نرخ بازده مورد انتظار سهام شركت نگين چقدر است؟ </vt:lpstr>
      <vt:lpstr>مثال3: انتظار مي رود سود سهام شركت نيكان در سال آتي 360 ريال، بازده مورد انتظار 20%  و بتاي شركت مزبور 9/0 باشد. چنانچه نرخ بازده بدون ريسك 14%  و نرخ رشد شركت 5% باشد، قيمت سهام اين شركت را محاسبه كنيد.</vt:lpstr>
      <vt:lpstr>تمرينهاي كتاب</vt:lpstr>
      <vt:lpstr>الف) نرخ بازده مورد انتظار و انحراف معيار نرخ بازده را براي سرمايه گذاري در يك سهم محاسبه كنيد.</vt:lpstr>
      <vt:lpstr>ب) نرخ بازده مورد انتظار و انحراف معيار نرخ بازده را براي سرمايه گذاري در 100 سهم محاسبه كنيد. </vt:lpstr>
      <vt:lpstr>ج) نرخ بهره بدون مخاطره 6% است. آيا خريد سهام اين شركت با قيمت 20 واحد پولي سرمايه گذاري مناسبي است؟</vt:lpstr>
      <vt:lpstr>2 ـ فرض كنيد نرخ بهره بدون مخاطره 7%  و بتاي سرمايه گذاري بدون مخاطره صفر است. نرخ بازده مورد انتظار براي سهامي با بتاي برابر يك، 12% مي باشد.  الف) خط بازار سهام را رسم كنيد. </vt:lpstr>
      <vt:lpstr>ب) نرخ بازده مورد انتظار براي سهامي با بتاي 6/0 چه مقدار است؟</vt:lpstr>
      <vt:lpstr>ج) شما به فكر خريد سهامي با قيمت جاري 40 واحد پولي مي باشيد و انتظار داريد سال آينده 4/2 واحد پولي سود نقدي به دست آوريد و سهام را به قيمت 42 واحد پولي بفروشيد. نرخ بازده مورد انتظار براي نگهداري سهام به مدت يكسال چقد راست؟</vt:lpstr>
      <vt:lpstr>د) اگر بتاي سهام مورد اشاره در قسمت ج 8/0 باشد، با توجه به انتظارات شما و خط بازار سهام، نرخ بازده مورد انتظار  شما چه مقدار است؟ اگر ساير سرمايه گذاران نيز نظر شما را داشته باشند، قيمت اين سهام بايد چقدر باشد؟</vt:lpstr>
      <vt:lpstr>3 ـ نرخ بهره بدون مخاطره 8% و جايزه پذيرش مخاطره بازار 6% مي باشد. با استفاده از معادله الگوي قيمت گذاري دارائيهاي سرمايه اي: الف) خط بازار سهام را رسم كنيد.</vt:lpstr>
      <vt:lpstr>ب) نرخ بازده مورد انتظار سهامي با بتاي 5/1 چه مقدار است؟ </vt:lpstr>
      <vt:lpstr>چند نمونه سئوال امتحاني</vt:lpstr>
      <vt:lpstr>2 ـ سود سهام سال جاري شركت شبنم 340 ريال، نرخ بازده مورد انتظار بازار 15 درصد، نرخ بازده بدون ريسك 7 درصد، نرخ رشد شركت 3% و بتاي اين شركت 2/1 است. قيمت سهام شركت در حال حاضر چقدر است؟ </vt:lpstr>
      <vt:lpstr>3 ـ اگر نرخ بازده كل بازار 18 درصد باشد، نرخ بازده مورد انتظار سهام شركت گلستان كه بتاي آن يك است چقدر است؟</vt:lpstr>
      <vt:lpstr>4 ـ سود سهام سال جاري ( D1)  شركت شبنم 510 (پانصد و ده) ريال، نرخ بازده مورد انتظار بازار 15 درصد، نرخ بازده بدون ريسك 7 درصد، نرخ رشد شركت 3% و بتاي اين شركت 2/1 است. قيمت سهام شركت در حال حاضر چقدر است؟ </vt:lpstr>
      <vt:lpstr>5- انتظار مي رود سود جاري هر سهم عادي شركت نگار 450 ريال و نرخ رشد سالانه آن 4 درصد باشد. در صورتيكه بتاي اين شركت 2/1 نرخ بازده بدون ريسك 8 درصد و نرخ بازده مورد انتظار سهامي با بتاي يك  15 در صد باشد، نرخ بازده مورد انتظار سهام اين شركت چقدر است؟</vt:lpstr>
      <vt:lpstr>PowerPoint Presentation</vt:lpstr>
      <vt:lpstr>PowerPoint Presentation</vt:lpstr>
      <vt:lpstr>PowerPoint Presentation</vt:lpstr>
      <vt:lpstr>PowerPoint Presentation</vt:lpstr>
      <vt:lpstr>10- شركت بهاران در سال گذشته 4000 ريال سود سهام پرداخت كرده است. انتظار مي رود سود اين شركت براي سال جاري 10 درصد كاهش داشته باشد اما بعد از آن بطور مداوم با نرخ 2 درصد افزايش پيداكند. در صورتيكه بتاي شركت 5/1 نرخ بازده بازار 15 درصد و نرخ بازده بدون ريسك 9 درصد باشد سهام آن چقدر مي ارزد؟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omid</dc:creator>
  <cp:lastModifiedBy>ali piroozi</cp:lastModifiedBy>
  <cp:revision>2</cp:revision>
  <dcterms:created xsi:type="dcterms:W3CDTF">2019-12-17T19:15:39Z</dcterms:created>
  <dcterms:modified xsi:type="dcterms:W3CDTF">2026-08-24T22:38:53Z</dcterms:modified>
</cp:coreProperties>
</file>