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94" r:id="rId2"/>
    <p:sldId id="272"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5" autoAdjust="0"/>
    <p:restoredTop sz="94660"/>
  </p:normalViewPr>
  <p:slideViewPr>
    <p:cSldViewPr snapToGrid="0">
      <p:cViewPr>
        <p:scale>
          <a:sx n="81" d="100"/>
          <a:sy n="81" d="100"/>
        </p:scale>
        <p:origin x="-330"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499013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7774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90849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409256-BB9D-4EE1-978B-903609A03B5E}" type="datetimeFigureOut">
              <a:rPr lang="en-US" smtClean="0"/>
              <a:t>5/5/2023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990133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409256-BB9D-4EE1-978B-903609A03B5E}" type="datetimeFigureOut">
              <a:rPr lang="en-US" smtClean="0"/>
              <a:t>5/5/2023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136297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409256-BB9D-4EE1-978B-903609A03B5E}" type="datetimeFigureOut">
              <a:rPr lang="en-US" smtClean="0"/>
              <a:t>5/5/2023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827446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t>5/5/2023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63736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5/5/2023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61607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5/5/2023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576747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5/5/2023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707378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5542119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75447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879534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777086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4077490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819967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409256-BB9D-4EE1-978B-903609A03B5E}" type="datetimeFigureOut">
              <a:rPr lang="en-US" smtClean="0"/>
              <a:t>5/5/2023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28477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0409256-BB9D-4EE1-978B-903609A03B5E}" type="datetimeFigureOut">
              <a:rPr lang="en-US" smtClean="0"/>
              <a:t>5/5/2023</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12E791C-0A8C-41CF-A358-0882E33B6A3D}" type="slidenum">
              <a:rPr lang="en-US" smtClean="0"/>
              <a:t>‹#›</a:t>
            </a:fld>
            <a:endParaRPr lang="en-US"/>
          </a:p>
        </p:txBody>
      </p:sp>
    </p:spTree>
    <p:extLst>
      <p:ext uri="{BB962C8B-B14F-4D97-AF65-F5344CB8AC3E}">
        <p14:creationId xmlns:p14="http://schemas.microsoft.com/office/powerpoint/2010/main" val="1544934423"/>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6.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wmf"/><Relationship Id="rId5" Type="http://schemas.openxmlformats.org/officeDocument/2006/relationships/oleObject" Target="../embeddings/oleObject5.bin"/><Relationship Id="rId4" Type="http://schemas.openxmlformats.org/officeDocument/2006/relationships/image" Target="../media/image5.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9.wmf"/><Relationship Id="rId5" Type="http://schemas.openxmlformats.org/officeDocument/2006/relationships/oleObject" Target="../embeddings/oleObject8.bin"/><Relationship Id="rId4" Type="http://schemas.openxmlformats.org/officeDocument/2006/relationships/image" Target="../media/image8.w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1.wmf"/><Relationship Id="rId5" Type="http://schemas.openxmlformats.org/officeDocument/2006/relationships/oleObject" Target="../embeddings/oleObject10.bin"/><Relationship Id="rId4" Type="http://schemas.openxmlformats.org/officeDocument/2006/relationships/image" Target="../media/image10.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13.wmf"/><Relationship Id="rId5" Type="http://schemas.openxmlformats.org/officeDocument/2006/relationships/oleObject" Target="../embeddings/oleObject12.bin"/><Relationship Id="rId4" Type="http://schemas.openxmlformats.org/officeDocument/2006/relationships/image" Target="../media/image12.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14.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9403" y="1197735"/>
            <a:ext cx="9607640" cy="3000821"/>
          </a:xfrm>
          <a:prstGeom prst="rect">
            <a:avLst/>
          </a:prstGeom>
          <a:noFill/>
        </p:spPr>
        <p:txBody>
          <a:bodyPr wrap="square" rtlCol="0">
            <a:spAutoFit/>
          </a:bodyPr>
          <a:lstStyle/>
          <a:p>
            <a:pPr algn="ctr">
              <a:lnSpc>
                <a:spcPct val="150000"/>
              </a:lnSpc>
            </a:pPr>
            <a:r>
              <a:rPr lang="fa-IR" sz="6600" dirty="0">
                <a:solidFill>
                  <a:srgbClr val="C00000"/>
                </a:solidFill>
                <a:cs typeface="B Titr" panose="00000700000000000000" pitchFamily="2" charset="-78"/>
              </a:rPr>
              <a:t>فیزیک پایه دهم</a:t>
            </a:r>
          </a:p>
          <a:p>
            <a:pPr algn="ctr">
              <a:lnSpc>
                <a:spcPct val="300000"/>
              </a:lnSpc>
            </a:pPr>
            <a:r>
              <a:rPr lang="fa-IR" sz="3600" dirty="0">
                <a:solidFill>
                  <a:srgbClr val="C00000"/>
                </a:solidFill>
                <a:cs typeface="B Titr" panose="00000700000000000000" pitchFamily="2" charset="-78"/>
              </a:rPr>
              <a:t>اندازه گیری و کمیت های </a:t>
            </a:r>
            <a:r>
              <a:rPr lang="fa-IR" sz="3600" dirty="0" smtClean="0">
                <a:solidFill>
                  <a:srgbClr val="C00000"/>
                </a:solidFill>
                <a:cs typeface="B Titr" panose="00000700000000000000" pitchFamily="2" charset="-78"/>
              </a:rPr>
              <a:t>فیزیکی</a:t>
            </a:r>
            <a:endParaRPr lang="fa-IR" sz="3600" dirty="0">
              <a:solidFill>
                <a:srgbClr val="C00000"/>
              </a:solidFill>
              <a:cs typeface="B Titr" panose="00000700000000000000" pitchFamily="2" charset="-78"/>
            </a:endParaRPr>
          </a:p>
        </p:txBody>
      </p:sp>
    </p:spTree>
    <p:extLst>
      <p:ext uri="{BB962C8B-B14F-4D97-AF65-F5344CB8AC3E}">
        <p14:creationId xmlns:p14="http://schemas.microsoft.com/office/powerpoint/2010/main" val="339299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33775" y="1838406"/>
            <a:ext cx="8076319" cy="3566160"/>
          </a:xfrm>
        </p:spPr>
        <p:txBody>
          <a:bodyPr>
            <a:noAutofit/>
          </a:bodyPr>
          <a:lstStyle/>
          <a:p>
            <a:pPr algn="r" rtl="1">
              <a:lnSpc>
                <a:spcPct val="200000"/>
              </a:lnSpc>
            </a:pPr>
            <a:r>
              <a:rPr lang="fa-IR" sz="2800" b="1" dirty="0">
                <a:solidFill>
                  <a:srgbClr val="FF0000"/>
                </a:solidFill>
                <a:cs typeface="B Nazanin" panose="00000400000000000000" pitchFamily="2" charset="-78"/>
              </a:rPr>
              <a:t>اندازه گیری:</a:t>
            </a: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1.فیزیک علم اندازه گیری است که یکی از جنبه های مشترک بین همه اندازه گیری ها ، وجود یک یکای اندازه گیری است.</a:t>
            </a:r>
            <a:br>
              <a:rPr lang="fa-IR" sz="2800" b="1" dirty="0">
                <a:cs typeface="B Nazanin" panose="00000400000000000000" pitchFamily="2" charset="-78"/>
              </a:rPr>
            </a:br>
            <a:r>
              <a:rPr lang="fa-IR" sz="2800" b="1" dirty="0">
                <a:cs typeface="B Nazanin" panose="00000400000000000000" pitchFamily="2" charset="-78"/>
              </a:rPr>
              <a:t>2.یکای هر کمیت باید به گونه ای باشد که در شرایط فیزیکی تغییر نکند و در دسترس باشد مجموعه یکاهای مورد توافق بین المللی را به اختصار یکاها ی </a:t>
            </a:r>
            <a:r>
              <a:rPr lang="en-US" sz="2800" b="1" dirty="0">
                <a:cs typeface="B Nazanin" panose="00000400000000000000" pitchFamily="2" charset="-78"/>
              </a:rPr>
              <a:t>SI</a:t>
            </a:r>
            <a:r>
              <a:rPr lang="fa-IR" sz="2800" b="1" dirty="0">
                <a:cs typeface="B Nazanin" panose="00000400000000000000" pitchFamily="2" charset="-78"/>
              </a:rPr>
              <a:t>  می‌نامند.</a:t>
            </a:r>
          </a:p>
        </p:txBody>
      </p:sp>
    </p:spTree>
    <p:extLst>
      <p:ext uri="{BB962C8B-B14F-4D97-AF65-F5344CB8AC3E}">
        <p14:creationId xmlns:p14="http://schemas.microsoft.com/office/powerpoint/2010/main" val="2543508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76549" y="1631871"/>
            <a:ext cx="10151760" cy="2862322"/>
          </a:xfrm>
          <a:prstGeom prst="rect">
            <a:avLst/>
          </a:prstGeom>
        </p:spPr>
        <p:txBody>
          <a:bodyPr wrap="square">
            <a:spAutoFit/>
          </a:bodyPr>
          <a:lstStyle/>
          <a:p>
            <a:pPr algn="r" rtl="1">
              <a:lnSpc>
                <a:spcPct val="150000"/>
              </a:lnSpc>
            </a:pPr>
            <a:r>
              <a:rPr lang="fa-IR" sz="2400" b="1" dirty="0">
                <a:latin typeface="A MehdiHeydari" panose="020B0604020202020204" pitchFamily="34" charset="-78"/>
                <a:cs typeface="B Nazanin" panose="00000400000000000000" pitchFamily="2" charset="-78"/>
              </a:rPr>
              <a:t>3.یکا های اصلی آن دسته از کمیت هایی را که یکاهای آن به طور مستقل  تعریف شده اند ، کمیت های اصلی و یکاهای آن را یکاهای اصلی می نامند.مانند طول،جرم،زمان،دما،شدت جریان و سایر کمیت ها مانند مساحت ، حجم و ..... که یکا های آن ها بر حسب یکا های اصلی مشخص می شوند را کمیت های فرعی می نامند</a:t>
            </a:r>
            <a:r>
              <a:rPr lang="en-US" sz="2400" b="1" dirty="0">
                <a:latin typeface="A MehdiHeydari" panose="020B0604020202020204" pitchFamily="34" charset="-78"/>
                <a:cs typeface="B Nazanin" panose="00000400000000000000" pitchFamily="2" charset="-78"/>
              </a:rPr>
              <a:t/>
            </a:r>
            <a:br>
              <a:rPr lang="en-US" sz="2400" b="1" dirty="0">
                <a:latin typeface="A MehdiHeydari" panose="020B0604020202020204" pitchFamily="34" charset="-78"/>
                <a:cs typeface="B Nazanin" panose="00000400000000000000" pitchFamily="2" charset="-78"/>
              </a:rPr>
            </a:br>
            <a:r>
              <a:rPr lang="fa-IR" sz="2400" b="1" dirty="0">
                <a:latin typeface="A MehdiHeydari" panose="020B0604020202020204" pitchFamily="34" charset="-78"/>
                <a:cs typeface="B Nazanin" panose="00000400000000000000" pitchFamily="2" charset="-78"/>
              </a:rPr>
              <a:t>4.در </a:t>
            </a:r>
            <a:r>
              <a:rPr lang="en-US" sz="2400" b="1" dirty="0">
                <a:latin typeface="A MehdiHeydari" panose="020B0604020202020204" pitchFamily="34" charset="-78"/>
                <a:cs typeface="B Nazanin" panose="00000400000000000000" pitchFamily="2" charset="-78"/>
              </a:rPr>
              <a:t>SI</a:t>
            </a:r>
            <a:r>
              <a:rPr lang="fa-IR" sz="2400" b="1" dirty="0">
                <a:latin typeface="A MehdiHeydari" panose="020B0604020202020204" pitchFamily="34" charset="-78"/>
                <a:cs typeface="B Nazanin" panose="00000400000000000000" pitchFamily="2" charset="-78"/>
              </a:rPr>
              <a:t> یکا های کوچکتر و یا بزرگتر را توسط پیشوندی که به یکای مربوطه اضافه می شوند ، نام گذاری می کنند</a:t>
            </a:r>
            <a:endParaRPr lang="en-US" sz="2400" dirty="0">
              <a:latin typeface="A MehdiHeydari" panose="020B0604020202020204" pitchFamily="34" charset="-78"/>
              <a:cs typeface="B Nazanin" panose="00000400000000000000" pitchFamily="2" charset="-78"/>
            </a:endParaRPr>
          </a:p>
        </p:txBody>
      </p:sp>
    </p:spTree>
    <p:extLst>
      <p:ext uri="{BB962C8B-B14F-4D97-AF65-F5344CB8AC3E}">
        <p14:creationId xmlns:p14="http://schemas.microsoft.com/office/powerpoint/2010/main" val="1478697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4925082" y="1543862"/>
            <a:ext cx="6824445" cy="412948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50000"/>
              </a:lnSpc>
              <a:buNone/>
            </a:pPr>
            <a:r>
              <a:rPr lang="fa-IR" b="1" dirty="0">
                <a:latin typeface="A MehdiHeydari" panose="020B0604020202020204" pitchFamily="34" charset="-78"/>
                <a:cs typeface="B Nazanin" panose="00000400000000000000" pitchFamily="2" charset="-78"/>
              </a:rPr>
              <a:t>دسی                   10            </a:t>
            </a:r>
            <a:r>
              <a:rPr lang="en-US" b="1" dirty="0">
                <a:latin typeface="A MehdiHeydari" panose="020B0604020202020204" pitchFamily="34" charset="-78"/>
                <a:cs typeface="B Nazanin" panose="00000400000000000000" pitchFamily="2" charset="-78"/>
              </a:rPr>
              <a:t>d</a:t>
            </a:r>
            <a:r>
              <a:rPr lang="fa-IR" b="1" dirty="0">
                <a:latin typeface="A MehdiHeydari" panose="020B0604020202020204" pitchFamily="34" charset="-78"/>
                <a:cs typeface="B Nazanin" panose="00000400000000000000" pitchFamily="2" charset="-78"/>
              </a:rPr>
              <a:t>   </a:t>
            </a:r>
          </a:p>
          <a:p>
            <a:pPr marL="0" indent="0" algn="r">
              <a:lnSpc>
                <a:spcPct val="150000"/>
              </a:lnSpc>
              <a:buNone/>
            </a:pPr>
            <a:r>
              <a:rPr lang="fa-IR" b="1" dirty="0">
                <a:latin typeface="A MehdiHeydari" panose="020B0604020202020204" pitchFamily="34" charset="-78"/>
                <a:cs typeface="B Nazanin" panose="00000400000000000000" pitchFamily="2" charset="-78"/>
              </a:rPr>
              <a:t>سانتی                   10            </a:t>
            </a:r>
            <a:r>
              <a:rPr lang="en-US" b="1" dirty="0">
                <a:latin typeface="A MehdiHeydari" panose="020B0604020202020204" pitchFamily="34" charset="-78"/>
                <a:cs typeface="B Nazanin" panose="00000400000000000000" pitchFamily="2" charset="-78"/>
              </a:rPr>
              <a:t>c</a:t>
            </a:r>
            <a:r>
              <a:rPr lang="fa-IR" b="1" dirty="0">
                <a:latin typeface="A MehdiHeydari" panose="020B0604020202020204" pitchFamily="34" charset="-78"/>
                <a:cs typeface="B Nazanin" panose="00000400000000000000" pitchFamily="2" charset="-78"/>
              </a:rPr>
              <a:t>  </a:t>
            </a:r>
          </a:p>
          <a:p>
            <a:pPr marL="0" indent="0" algn="r">
              <a:lnSpc>
                <a:spcPct val="150000"/>
              </a:lnSpc>
              <a:buNone/>
            </a:pPr>
            <a:r>
              <a:rPr lang="fa-IR" b="1" dirty="0">
                <a:latin typeface="A MehdiHeydari" panose="020B0604020202020204" pitchFamily="34" charset="-78"/>
                <a:cs typeface="B Nazanin" panose="00000400000000000000" pitchFamily="2" charset="-78"/>
              </a:rPr>
              <a:t>میلی                  10             </a:t>
            </a:r>
            <a:r>
              <a:rPr lang="en-US" b="1" dirty="0">
                <a:latin typeface="A MehdiHeydari" panose="020B0604020202020204" pitchFamily="34" charset="-78"/>
                <a:cs typeface="B Nazanin" panose="00000400000000000000" pitchFamily="2" charset="-78"/>
              </a:rPr>
              <a:t>m</a:t>
            </a:r>
            <a:r>
              <a:rPr lang="fa-IR" b="1" dirty="0">
                <a:latin typeface="A MehdiHeydari" panose="020B0604020202020204" pitchFamily="34" charset="-78"/>
                <a:cs typeface="B Nazanin" panose="00000400000000000000" pitchFamily="2" charset="-78"/>
              </a:rPr>
              <a:t>   </a:t>
            </a:r>
          </a:p>
          <a:p>
            <a:pPr marL="0" indent="0" algn="r">
              <a:lnSpc>
                <a:spcPct val="150000"/>
              </a:lnSpc>
              <a:buNone/>
            </a:pPr>
            <a:r>
              <a:rPr lang="fa-IR" b="1" dirty="0">
                <a:latin typeface="A MehdiHeydari" panose="020B0604020202020204" pitchFamily="34" charset="-78"/>
                <a:cs typeface="B Nazanin" panose="00000400000000000000" pitchFamily="2" charset="-78"/>
              </a:rPr>
              <a:t>میکرو                  10             </a:t>
            </a:r>
            <a:r>
              <a:rPr lang="en-US" b="1" dirty="0">
                <a:latin typeface="A MehdiHeydari" panose="020B0604020202020204" pitchFamily="34" charset="-78"/>
                <a:cs typeface="B Nazanin" panose="00000400000000000000" pitchFamily="2" charset="-78"/>
              </a:rPr>
              <a:t>µ</a:t>
            </a:r>
            <a:r>
              <a:rPr lang="fa-IR" b="1" dirty="0">
                <a:latin typeface="A MehdiHeydari" panose="020B0604020202020204" pitchFamily="34" charset="-78"/>
                <a:cs typeface="B Nazanin" panose="00000400000000000000" pitchFamily="2" charset="-78"/>
              </a:rPr>
              <a:t>  </a:t>
            </a:r>
          </a:p>
          <a:p>
            <a:pPr marL="0" indent="0" algn="r">
              <a:lnSpc>
                <a:spcPct val="150000"/>
              </a:lnSpc>
              <a:buNone/>
            </a:pPr>
            <a:r>
              <a:rPr lang="fa-IR" b="1" dirty="0">
                <a:latin typeface="A MehdiHeydari" panose="020B0604020202020204" pitchFamily="34" charset="-78"/>
                <a:cs typeface="B Nazanin" panose="00000400000000000000" pitchFamily="2" charset="-78"/>
              </a:rPr>
              <a:t>نانو                      10             </a:t>
            </a:r>
            <a:r>
              <a:rPr lang="en-US" b="1" dirty="0">
                <a:latin typeface="A MehdiHeydari" panose="020B0604020202020204" pitchFamily="34" charset="-78"/>
                <a:cs typeface="B Nazanin" panose="00000400000000000000" pitchFamily="2" charset="-78"/>
              </a:rPr>
              <a:t>n</a:t>
            </a:r>
            <a:r>
              <a:rPr lang="fa-IR" b="1" dirty="0">
                <a:latin typeface="A MehdiHeydari" panose="020B0604020202020204" pitchFamily="34" charset="-78"/>
                <a:cs typeface="B Nazanin" panose="00000400000000000000" pitchFamily="2" charset="-78"/>
              </a:rPr>
              <a:t>  </a:t>
            </a:r>
          </a:p>
          <a:p>
            <a:pPr marL="0" indent="0" algn="r">
              <a:lnSpc>
                <a:spcPct val="150000"/>
              </a:lnSpc>
              <a:buNone/>
            </a:pPr>
            <a:r>
              <a:rPr lang="fa-IR" b="1" dirty="0">
                <a:latin typeface="A MehdiHeydari" panose="020B0604020202020204" pitchFamily="34" charset="-78"/>
                <a:cs typeface="B Nazanin" panose="00000400000000000000" pitchFamily="2" charset="-78"/>
              </a:rPr>
              <a:t>پیکو                      10              </a:t>
            </a:r>
            <a:r>
              <a:rPr lang="en-US" b="1" dirty="0">
                <a:latin typeface="A MehdiHeydari" panose="020B0604020202020204" pitchFamily="34" charset="-78"/>
                <a:cs typeface="B Nazanin" panose="00000400000000000000" pitchFamily="2" charset="-78"/>
              </a:rPr>
              <a:t>P</a:t>
            </a:r>
            <a:endParaRPr lang="fa-IR" b="1" dirty="0">
              <a:latin typeface="A MehdiHeydari" panose="020B0604020202020204" pitchFamily="34" charset="-78"/>
              <a:cs typeface="B Nazanin" panose="00000400000000000000" pitchFamily="2" charset="-78"/>
            </a:endParaRPr>
          </a:p>
        </p:txBody>
      </p:sp>
      <p:sp>
        <p:nvSpPr>
          <p:cNvPr id="5" name="Title 1"/>
          <p:cNvSpPr txBox="1">
            <a:spLocks/>
          </p:cNvSpPr>
          <p:nvPr/>
        </p:nvSpPr>
        <p:spPr>
          <a:xfrm>
            <a:off x="2004637" y="1825525"/>
            <a:ext cx="10058400" cy="3566160"/>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lnSpc>
                <a:spcPct val="150000"/>
              </a:lnSpc>
            </a:pPr>
            <a:r>
              <a:rPr lang="fa-IR" sz="3600" b="1" dirty="0">
                <a:latin typeface="A MehdiHeydari" panose="020B0604020202020204" pitchFamily="34" charset="-78"/>
                <a:cs typeface="B Nazanin" panose="00000400000000000000" pitchFamily="2" charset="-78"/>
              </a:rPr>
              <a:t>دکا                     10          </a:t>
            </a:r>
            <a:r>
              <a:rPr lang="en-US" sz="3600" b="1" dirty="0">
                <a:latin typeface="A MehdiHeydari" panose="020B0604020202020204" pitchFamily="34" charset="-78"/>
                <a:cs typeface="B Nazanin" panose="00000400000000000000" pitchFamily="2" charset="-78"/>
              </a:rPr>
              <a:t>da </a:t>
            </a:r>
            <a:br>
              <a:rPr lang="en-US" sz="3600" b="1" dirty="0">
                <a:latin typeface="A MehdiHeydari" panose="020B0604020202020204" pitchFamily="34" charset="-78"/>
                <a:cs typeface="B Nazanin" panose="00000400000000000000" pitchFamily="2" charset="-78"/>
              </a:rPr>
            </a:br>
            <a:r>
              <a:rPr lang="fa-IR" sz="3600" b="1" dirty="0">
                <a:latin typeface="A MehdiHeydari" panose="020B0604020202020204" pitchFamily="34" charset="-78"/>
                <a:cs typeface="B Nazanin" panose="00000400000000000000" pitchFamily="2" charset="-78"/>
              </a:rPr>
              <a:t>         هکتو                100       </a:t>
            </a:r>
            <a:r>
              <a:rPr lang="en-US" sz="3600" b="1" dirty="0">
                <a:latin typeface="A MehdiHeydari" panose="020B0604020202020204" pitchFamily="34" charset="-78"/>
                <a:cs typeface="B Nazanin" panose="00000400000000000000" pitchFamily="2" charset="-78"/>
              </a:rPr>
              <a:t>h      </a:t>
            </a:r>
            <a:br>
              <a:rPr lang="en-US" sz="3600" b="1" dirty="0">
                <a:latin typeface="A MehdiHeydari" panose="020B0604020202020204" pitchFamily="34" charset="-78"/>
                <a:cs typeface="B Nazanin" panose="00000400000000000000" pitchFamily="2" charset="-78"/>
              </a:rPr>
            </a:br>
            <a:r>
              <a:rPr lang="fa-IR" sz="3600" b="1" dirty="0">
                <a:latin typeface="A MehdiHeydari" panose="020B0604020202020204" pitchFamily="34" charset="-78"/>
                <a:cs typeface="B Nazanin" panose="00000400000000000000" pitchFamily="2" charset="-78"/>
              </a:rPr>
              <a:t>کیلو               1000       </a:t>
            </a:r>
            <a:r>
              <a:rPr lang="en-US" sz="3600" b="1" dirty="0">
                <a:latin typeface="A MehdiHeydari" panose="020B0604020202020204" pitchFamily="34" charset="-78"/>
                <a:cs typeface="B Nazanin" panose="00000400000000000000" pitchFamily="2" charset="-78"/>
              </a:rPr>
              <a:t>k      </a:t>
            </a:r>
            <a:br>
              <a:rPr lang="en-US" sz="3600" b="1" dirty="0">
                <a:latin typeface="A MehdiHeydari" panose="020B0604020202020204" pitchFamily="34" charset="-78"/>
                <a:cs typeface="B Nazanin" panose="00000400000000000000" pitchFamily="2" charset="-78"/>
              </a:rPr>
            </a:br>
            <a:r>
              <a:rPr lang="fa-IR" sz="3600" b="1" dirty="0">
                <a:latin typeface="A MehdiHeydari" panose="020B0604020202020204" pitchFamily="34" charset="-78"/>
                <a:cs typeface="B Nazanin" panose="00000400000000000000" pitchFamily="2" charset="-78"/>
              </a:rPr>
              <a:t>مگا                    10      </a:t>
            </a:r>
            <a:r>
              <a:rPr lang="en-US" sz="3600" b="1" dirty="0">
                <a:latin typeface="A MehdiHeydari" panose="020B0604020202020204" pitchFamily="34" charset="-78"/>
                <a:cs typeface="B Nazanin" panose="00000400000000000000" pitchFamily="2" charset="-78"/>
              </a:rPr>
              <a:t>M      </a:t>
            </a:r>
            <a:br>
              <a:rPr lang="en-US" sz="3600" b="1" dirty="0">
                <a:latin typeface="A MehdiHeydari" panose="020B0604020202020204" pitchFamily="34" charset="-78"/>
                <a:cs typeface="B Nazanin" panose="00000400000000000000" pitchFamily="2" charset="-78"/>
              </a:rPr>
            </a:br>
            <a:r>
              <a:rPr lang="fa-IR" sz="3600" b="1" dirty="0">
                <a:latin typeface="A MehdiHeydari" panose="020B0604020202020204" pitchFamily="34" charset="-78"/>
                <a:cs typeface="B Nazanin" panose="00000400000000000000" pitchFamily="2" charset="-78"/>
              </a:rPr>
              <a:t>گیگا                    10         </a:t>
            </a:r>
            <a:r>
              <a:rPr lang="en-US" sz="3600" b="1" dirty="0">
                <a:latin typeface="A MehdiHeydari" panose="020B0604020202020204" pitchFamily="34" charset="-78"/>
                <a:cs typeface="B Nazanin" panose="00000400000000000000" pitchFamily="2" charset="-78"/>
              </a:rPr>
              <a:t>G    </a:t>
            </a:r>
            <a:br>
              <a:rPr lang="en-US" sz="3600" b="1" dirty="0">
                <a:latin typeface="A MehdiHeydari" panose="020B0604020202020204" pitchFamily="34" charset="-78"/>
                <a:cs typeface="B Nazanin" panose="00000400000000000000" pitchFamily="2" charset="-78"/>
              </a:rPr>
            </a:br>
            <a:r>
              <a:rPr lang="fa-IR" sz="3600" b="1" dirty="0">
                <a:latin typeface="A MehdiHeydari" panose="020B0604020202020204" pitchFamily="34" charset="-78"/>
                <a:cs typeface="B Nazanin" panose="00000400000000000000" pitchFamily="2" charset="-78"/>
              </a:rPr>
              <a:t>ترا                    10              </a:t>
            </a:r>
            <a:r>
              <a:rPr lang="en-US" sz="3600" b="1" dirty="0">
                <a:latin typeface="A MehdiHeydari" panose="020B0604020202020204" pitchFamily="34" charset="-78"/>
                <a:cs typeface="B Nazanin" panose="00000400000000000000" pitchFamily="2" charset="-78"/>
              </a:rPr>
              <a:t>T</a:t>
            </a:r>
            <a:endParaRPr lang="fa-IR" sz="3600" b="1" dirty="0">
              <a:latin typeface="A MehdiHeydari" panose="020B0604020202020204" pitchFamily="34" charset="-78"/>
              <a:cs typeface="B Nazanin" panose="00000400000000000000" pitchFamily="2" charset="-78"/>
            </a:endParaRPr>
          </a:p>
        </p:txBody>
      </p:sp>
    </p:spTree>
    <p:extLst>
      <p:ext uri="{BB962C8B-B14F-4D97-AF65-F5344CB8AC3E}">
        <p14:creationId xmlns:p14="http://schemas.microsoft.com/office/powerpoint/2010/main" val="1679094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27927" y="1119683"/>
            <a:ext cx="10566502" cy="23876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fa-IR" sz="2800" dirty="0">
                <a:cs typeface="B Nazanin" panose="00000400000000000000" pitchFamily="2" charset="-78"/>
              </a:rPr>
              <a:t>تمرین: </a:t>
            </a:r>
          </a:p>
          <a:p>
            <a:pPr algn="r" rtl="1">
              <a:lnSpc>
                <a:spcPct val="160000"/>
              </a:lnSpc>
            </a:pP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ابعاد سلول ها و باکتری ها برابر </a:t>
            </a:r>
            <a:r>
              <a:rPr lang="en-US" sz="2800" b="1" dirty="0">
                <a:cs typeface="B Nazanin" panose="00000400000000000000" pitchFamily="2" charset="-78"/>
              </a:rPr>
              <a:t>µm</a:t>
            </a:r>
            <a:r>
              <a:rPr lang="fa-IR" sz="2800" b="1" dirty="0">
                <a:cs typeface="B Nazanin" panose="00000400000000000000" pitchFamily="2" charset="-78"/>
              </a:rPr>
              <a:t>1 است.این ابعاد بر حسب </a:t>
            </a:r>
            <a:r>
              <a:rPr lang="en-US" sz="2800" b="1" dirty="0">
                <a:cs typeface="B Nazanin" panose="00000400000000000000" pitchFamily="2" charset="-78"/>
              </a:rPr>
              <a:t>nm </a:t>
            </a:r>
            <a:r>
              <a:rPr lang="fa-IR" sz="2800" b="1" dirty="0">
                <a:cs typeface="B Nazanin" panose="00000400000000000000" pitchFamily="2" charset="-78"/>
              </a:rPr>
              <a:t> چقدر است؟</a:t>
            </a:r>
            <a:br>
              <a:rPr lang="fa-IR" sz="2800" b="1" dirty="0">
                <a:cs typeface="B Nazanin" panose="00000400000000000000" pitchFamily="2" charset="-78"/>
              </a:rPr>
            </a:br>
            <a:r>
              <a:rPr lang="fa-IR" sz="2800" b="1" dirty="0">
                <a:cs typeface="B Nazanin" panose="00000400000000000000" pitchFamily="2" charset="-78"/>
              </a:rPr>
              <a:t/>
            </a:r>
            <a:br>
              <a:rPr lang="fa-IR" sz="2800" b="1" dirty="0">
                <a:cs typeface="B Nazanin" panose="00000400000000000000" pitchFamily="2" charset="-78"/>
              </a:rPr>
            </a:br>
            <a:endParaRPr lang="fa-IR" sz="2800" b="1" dirty="0">
              <a:cs typeface="B Nazanin" panose="00000400000000000000" pitchFamily="2" charset="-78"/>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2882029871"/>
              </p:ext>
            </p:extLst>
          </p:nvPr>
        </p:nvGraphicFramePr>
        <p:xfrm>
          <a:off x="1450674" y="2920162"/>
          <a:ext cx="1782856" cy="496259"/>
        </p:xfrm>
        <a:graphic>
          <a:graphicData uri="http://schemas.openxmlformats.org/presentationml/2006/ole">
            <mc:AlternateContent xmlns:mc="http://schemas.openxmlformats.org/markup-compatibility/2006">
              <mc:Choice xmlns:v="urn:schemas-microsoft-com:vml" Requires="v">
                <p:oleObj spid="_x0000_s1026" name="Equation" r:id="rId3" imgW="1231560" imgH="342720" progId="Equation.DSMT4">
                  <p:embed/>
                </p:oleObj>
              </mc:Choice>
              <mc:Fallback>
                <p:oleObj name="Equation" r:id="rId3" imgW="1231560" imgH="342720" progId="Equation.DSMT4">
                  <p:embed/>
                  <p:pic>
                    <p:nvPicPr>
                      <p:cNvPr id="0" name=""/>
                      <p:cNvPicPr/>
                      <p:nvPr/>
                    </p:nvPicPr>
                    <p:blipFill>
                      <a:blip r:embed="rId4"/>
                      <a:stretch>
                        <a:fillRect/>
                      </a:stretch>
                    </p:blipFill>
                    <p:spPr>
                      <a:xfrm>
                        <a:off x="1450674" y="2920162"/>
                        <a:ext cx="1782856" cy="496259"/>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251717290"/>
              </p:ext>
            </p:extLst>
          </p:nvPr>
        </p:nvGraphicFramePr>
        <p:xfrm>
          <a:off x="1815756" y="3695332"/>
          <a:ext cx="2646363" cy="496888"/>
        </p:xfrm>
        <a:graphic>
          <a:graphicData uri="http://schemas.openxmlformats.org/presentationml/2006/ole">
            <mc:AlternateContent xmlns:mc="http://schemas.openxmlformats.org/markup-compatibility/2006">
              <mc:Choice xmlns:v="urn:schemas-microsoft-com:vml" Requires="v">
                <p:oleObj spid="_x0000_s1027" name="Equation" r:id="rId5" imgW="1828800" imgH="342720" progId="Equation.DSMT4">
                  <p:embed/>
                </p:oleObj>
              </mc:Choice>
              <mc:Fallback>
                <p:oleObj name="Equation" r:id="rId5" imgW="1828800" imgH="342720" progId="Equation.DSMT4">
                  <p:embed/>
                  <p:pic>
                    <p:nvPicPr>
                      <p:cNvPr id="0" name=""/>
                      <p:cNvPicPr/>
                      <p:nvPr/>
                    </p:nvPicPr>
                    <p:blipFill>
                      <a:blip r:embed="rId6"/>
                      <a:stretch>
                        <a:fillRect/>
                      </a:stretch>
                    </p:blipFill>
                    <p:spPr>
                      <a:xfrm>
                        <a:off x="1815756" y="3695332"/>
                        <a:ext cx="2646363" cy="496888"/>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762684255"/>
              </p:ext>
            </p:extLst>
          </p:nvPr>
        </p:nvGraphicFramePr>
        <p:xfrm>
          <a:off x="2736129" y="4380269"/>
          <a:ext cx="1989791" cy="517279"/>
        </p:xfrm>
        <a:graphic>
          <a:graphicData uri="http://schemas.openxmlformats.org/presentationml/2006/ole">
            <mc:AlternateContent xmlns:mc="http://schemas.openxmlformats.org/markup-compatibility/2006">
              <mc:Choice xmlns:v="urn:schemas-microsoft-com:vml" Requires="v">
                <p:oleObj spid="_x0000_s1028" name="Equation" r:id="rId7" imgW="1320480" imgH="342720" progId="Equation.DSMT4">
                  <p:embed/>
                </p:oleObj>
              </mc:Choice>
              <mc:Fallback>
                <p:oleObj name="Equation" r:id="rId7" imgW="1320480" imgH="342720" progId="Equation.DSMT4">
                  <p:embed/>
                  <p:pic>
                    <p:nvPicPr>
                      <p:cNvPr id="0" name=""/>
                      <p:cNvPicPr/>
                      <p:nvPr/>
                    </p:nvPicPr>
                    <p:blipFill>
                      <a:blip r:embed="rId8"/>
                      <a:stretch>
                        <a:fillRect/>
                      </a:stretch>
                    </p:blipFill>
                    <p:spPr>
                      <a:xfrm>
                        <a:off x="2736129" y="4380269"/>
                        <a:ext cx="1989791" cy="517279"/>
                      </a:xfrm>
                      <a:prstGeom prst="rect">
                        <a:avLst/>
                      </a:prstGeom>
                    </p:spPr>
                  </p:pic>
                </p:oleObj>
              </mc:Fallback>
            </mc:AlternateContent>
          </a:graphicData>
        </a:graphic>
      </p:graphicFrame>
    </p:spTree>
    <p:extLst>
      <p:ext uri="{BB962C8B-B14F-4D97-AF65-F5344CB8AC3E}">
        <p14:creationId xmlns:p14="http://schemas.microsoft.com/office/powerpoint/2010/main" val="2652823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702894" y="1820132"/>
            <a:ext cx="9144000" cy="23876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270000"/>
              </a:lnSpc>
            </a:pPr>
            <a:r>
              <a:rPr lang="fa-IR" sz="2800" b="1" dirty="0">
                <a:cs typeface="B Nazanin" panose="00000400000000000000" pitchFamily="2" charset="-78"/>
              </a:rPr>
              <a:t>تمرین:</a:t>
            </a:r>
            <a:br>
              <a:rPr lang="fa-IR" sz="2800" b="1" dirty="0">
                <a:cs typeface="B Nazanin" panose="00000400000000000000" pitchFamily="2" charset="-78"/>
              </a:rPr>
            </a:br>
            <a:r>
              <a:rPr lang="fa-IR" sz="2800" b="1" dirty="0">
                <a:cs typeface="B Nazanin" panose="00000400000000000000" pitchFamily="2" charset="-78"/>
              </a:rPr>
              <a:t>2 کیلو گرم چند میکرو گرم است؟</a:t>
            </a:r>
            <a:br>
              <a:rPr lang="fa-IR" sz="2800" b="1" dirty="0">
                <a:cs typeface="B Nazanin" panose="00000400000000000000" pitchFamily="2" charset="-78"/>
              </a:rPr>
            </a:br>
            <a:r>
              <a:rPr lang="en-US" sz="2800" b="1" dirty="0">
                <a:cs typeface="B Nazanin" panose="00000400000000000000" pitchFamily="2" charset="-78"/>
              </a:rPr>
              <a:t/>
            </a:r>
            <a:br>
              <a:rPr lang="en-US" sz="2800" b="1" dirty="0">
                <a:cs typeface="B Nazanin" panose="00000400000000000000" pitchFamily="2" charset="-78"/>
              </a:rPr>
            </a:br>
            <a:r>
              <a:rPr lang="en-US" sz="2800" b="1" dirty="0">
                <a:cs typeface="B Nazanin" panose="00000400000000000000" pitchFamily="2" charset="-78"/>
              </a:rPr>
              <a:t/>
            </a:r>
            <a:br>
              <a:rPr lang="en-US" sz="2800" b="1" dirty="0">
                <a:cs typeface="B Nazanin" panose="00000400000000000000" pitchFamily="2" charset="-78"/>
              </a:rPr>
            </a:br>
            <a:endParaRPr lang="fa-IR" sz="2800" b="1" dirty="0">
              <a:cs typeface="B Nazanin" panose="00000400000000000000" pitchFamily="2" charset="-78"/>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2001847898"/>
              </p:ext>
            </p:extLst>
          </p:nvPr>
        </p:nvGraphicFramePr>
        <p:xfrm>
          <a:off x="1305214" y="3264045"/>
          <a:ext cx="2527299" cy="631825"/>
        </p:xfrm>
        <a:graphic>
          <a:graphicData uri="http://schemas.openxmlformats.org/presentationml/2006/ole">
            <mc:AlternateContent xmlns:mc="http://schemas.openxmlformats.org/markup-compatibility/2006">
              <mc:Choice xmlns:v="urn:schemas-microsoft-com:vml" Requires="v">
                <p:oleObj spid="_x0000_s2050" name="Equation" r:id="rId3" imgW="1371600" imgH="342720" progId="Equation.DSMT4">
                  <p:embed/>
                </p:oleObj>
              </mc:Choice>
              <mc:Fallback>
                <p:oleObj name="Equation" r:id="rId3" imgW="1371600" imgH="342720" progId="Equation.DSMT4">
                  <p:embed/>
                  <p:pic>
                    <p:nvPicPr>
                      <p:cNvPr id="0" name=""/>
                      <p:cNvPicPr/>
                      <p:nvPr/>
                    </p:nvPicPr>
                    <p:blipFill>
                      <a:blip r:embed="rId4"/>
                      <a:stretch>
                        <a:fillRect/>
                      </a:stretch>
                    </p:blipFill>
                    <p:spPr>
                      <a:xfrm>
                        <a:off x="1305214" y="3264045"/>
                        <a:ext cx="2527299" cy="631825"/>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055959016"/>
              </p:ext>
            </p:extLst>
          </p:nvPr>
        </p:nvGraphicFramePr>
        <p:xfrm>
          <a:off x="5479473" y="3355544"/>
          <a:ext cx="3562350" cy="540326"/>
        </p:xfrm>
        <a:graphic>
          <a:graphicData uri="http://schemas.openxmlformats.org/presentationml/2006/ole">
            <mc:AlternateContent xmlns:mc="http://schemas.openxmlformats.org/markup-compatibility/2006">
              <mc:Choice xmlns:v="urn:schemas-microsoft-com:vml" Requires="v">
                <p:oleObj spid="_x0000_s2051" name="Equation" r:id="rId5" imgW="2260440" imgH="342720" progId="Equation.DSMT4">
                  <p:embed/>
                </p:oleObj>
              </mc:Choice>
              <mc:Fallback>
                <p:oleObj name="Equation" r:id="rId5" imgW="2260440" imgH="342720" progId="Equation.DSMT4">
                  <p:embed/>
                  <p:pic>
                    <p:nvPicPr>
                      <p:cNvPr id="0" name=""/>
                      <p:cNvPicPr/>
                      <p:nvPr/>
                    </p:nvPicPr>
                    <p:blipFill>
                      <a:blip r:embed="rId6"/>
                      <a:stretch>
                        <a:fillRect/>
                      </a:stretch>
                    </p:blipFill>
                    <p:spPr>
                      <a:xfrm>
                        <a:off x="5479473" y="3355544"/>
                        <a:ext cx="3562350" cy="540326"/>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543258040"/>
              </p:ext>
            </p:extLst>
          </p:nvPr>
        </p:nvGraphicFramePr>
        <p:xfrm>
          <a:off x="5484813" y="4083050"/>
          <a:ext cx="2760662" cy="631825"/>
        </p:xfrm>
        <a:graphic>
          <a:graphicData uri="http://schemas.openxmlformats.org/presentationml/2006/ole">
            <mc:AlternateContent xmlns:mc="http://schemas.openxmlformats.org/markup-compatibility/2006">
              <mc:Choice xmlns:v="urn:schemas-microsoft-com:vml" Requires="v">
                <p:oleObj spid="_x0000_s2052" name="Equation" r:id="rId7" imgW="1498320" imgH="342720" progId="Equation.DSMT4">
                  <p:embed/>
                </p:oleObj>
              </mc:Choice>
              <mc:Fallback>
                <p:oleObj name="Equation" r:id="rId7" imgW="1498320" imgH="342720" progId="Equation.DSMT4">
                  <p:embed/>
                  <p:pic>
                    <p:nvPicPr>
                      <p:cNvPr id="0" name=""/>
                      <p:cNvPicPr/>
                      <p:nvPr/>
                    </p:nvPicPr>
                    <p:blipFill>
                      <a:blip r:embed="rId8"/>
                      <a:stretch>
                        <a:fillRect/>
                      </a:stretch>
                    </p:blipFill>
                    <p:spPr>
                      <a:xfrm>
                        <a:off x="5484813" y="4083050"/>
                        <a:ext cx="2760662" cy="631825"/>
                      </a:xfrm>
                      <a:prstGeom prst="rect">
                        <a:avLst/>
                      </a:prstGeom>
                    </p:spPr>
                  </p:pic>
                </p:oleObj>
              </mc:Fallback>
            </mc:AlternateContent>
          </a:graphicData>
        </a:graphic>
      </p:graphicFrame>
    </p:spTree>
    <p:extLst>
      <p:ext uri="{BB962C8B-B14F-4D97-AF65-F5344CB8AC3E}">
        <p14:creationId xmlns:p14="http://schemas.microsoft.com/office/powerpoint/2010/main" val="4001443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543252" y="549462"/>
            <a:ext cx="9144000"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fa-IR" sz="2800" b="1" dirty="0">
                <a:cs typeface="B Nazanin" panose="00000400000000000000" pitchFamily="2" charset="-78"/>
              </a:rPr>
              <a:t>تمرین:</a:t>
            </a:r>
          </a:p>
          <a:p>
            <a:pPr algn="r" rtl="1"/>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تبدیل زیر را انجام دهید</a:t>
            </a:r>
            <a:br>
              <a:rPr lang="fa-IR" sz="2800" b="1" dirty="0">
                <a:cs typeface="B Nazanin" panose="00000400000000000000" pitchFamily="2" charset="-78"/>
              </a:rPr>
            </a:br>
            <a:r>
              <a:rPr lang="fa-IR" sz="2800" b="1" dirty="0">
                <a:cs typeface="B Nazanin" panose="00000400000000000000" pitchFamily="2" charset="-78"/>
              </a:rPr>
              <a:t>                                                                                                      </a:t>
            </a:r>
            <a:r>
              <a:rPr lang="en-US" sz="2800" b="1" dirty="0">
                <a:cs typeface="B Nazanin" panose="00000400000000000000" pitchFamily="2" charset="-78"/>
              </a:rPr>
              <a:t>                                                                               </a:t>
            </a:r>
            <a:endParaRPr lang="fa-IR" sz="2800" b="1" dirty="0">
              <a:cs typeface="B Nazanin" panose="00000400000000000000" pitchFamily="2" charset="-78"/>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770267527"/>
              </p:ext>
            </p:extLst>
          </p:nvPr>
        </p:nvGraphicFramePr>
        <p:xfrm>
          <a:off x="1429443" y="2419132"/>
          <a:ext cx="1585500" cy="1035860"/>
        </p:xfrm>
        <a:graphic>
          <a:graphicData uri="http://schemas.openxmlformats.org/presentationml/2006/ole">
            <mc:AlternateContent xmlns:mc="http://schemas.openxmlformats.org/markup-compatibility/2006">
              <mc:Choice xmlns:v="urn:schemas-microsoft-com:vml" Requires="v">
                <p:oleObj spid="_x0000_s3074" name="Equation" r:id="rId3" imgW="952200" imgH="622080" progId="Equation.DSMT4">
                  <p:embed/>
                </p:oleObj>
              </mc:Choice>
              <mc:Fallback>
                <p:oleObj name="Equation" r:id="rId3" imgW="952200" imgH="622080" progId="Equation.DSMT4">
                  <p:embed/>
                  <p:pic>
                    <p:nvPicPr>
                      <p:cNvPr id="0" name=""/>
                      <p:cNvPicPr/>
                      <p:nvPr/>
                    </p:nvPicPr>
                    <p:blipFill>
                      <a:blip r:embed="rId4"/>
                      <a:stretch>
                        <a:fillRect/>
                      </a:stretch>
                    </p:blipFill>
                    <p:spPr>
                      <a:xfrm>
                        <a:off x="1429443" y="2419132"/>
                        <a:ext cx="1585500" cy="1035860"/>
                      </a:xfrm>
                      <a:prstGeom prst="rect">
                        <a:avLst/>
                      </a:prstGeom>
                    </p:spPr>
                  </p:pic>
                </p:oleObj>
              </mc:Fallback>
            </mc:AlternateContent>
          </a:graphicData>
        </a:graphic>
      </p:graphicFrame>
      <p:sp>
        <p:nvSpPr>
          <p:cNvPr id="6" name="Rectangle 5"/>
          <p:cNvSpPr/>
          <p:nvPr/>
        </p:nvSpPr>
        <p:spPr>
          <a:xfrm>
            <a:off x="3014943" y="2708462"/>
            <a:ext cx="457200" cy="457200"/>
          </a:xfrm>
          <a:prstGeom prst="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625024511"/>
              </p:ext>
            </p:extLst>
          </p:nvPr>
        </p:nvGraphicFramePr>
        <p:xfrm>
          <a:off x="4022725" y="2387600"/>
          <a:ext cx="844550" cy="1098550"/>
        </p:xfrm>
        <a:graphic>
          <a:graphicData uri="http://schemas.openxmlformats.org/presentationml/2006/ole">
            <mc:AlternateContent xmlns:mc="http://schemas.openxmlformats.org/markup-compatibility/2006">
              <mc:Choice xmlns:v="urn:schemas-microsoft-com:vml" Requires="v">
                <p:oleObj spid="_x0000_s3075" name="Equation" r:id="rId5" imgW="507960" imgH="660240" progId="Equation.DSMT4">
                  <p:embed/>
                </p:oleObj>
              </mc:Choice>
              <mc:Fallback>
                <p:oleObj name="Equation" r:id="rId5" imgW="507960" imgH="660240" progId="Equation.DSMT4">
                  <p:embed/>
                  <p:pic>
                    <p:nvPicPr>
                      <p:cNvPr id="0" name=""/>
                      <p:cNvPicPr/>
                      <p:nvPr/>
                    </p:nvPicPr>
                    <p:blipFill>
                      <a:blip r:embed="rId6"/>
                      <a:stretch>
                        <a:fillRect/>
                      </a:stretch>
                    </p:blipFill>
                    <p:spPr>
                      <a:xfrm>
                        <a:off x="4022725" y="2387600"/>
                        <a:ext cx="844550" cy="1098550"/>
                      </a:xfrm>
                      <a:prstGeom prst="rect">
                        <a:avLst/>
                      </a:prstGeom>
                    </p:spPr>
                  </p:pic>
                </p:oleObj>
              </mc:Fallback>
            </mc:AlternateContent>
          </a:graphicData>
        </a:graphic>
      </p:graphicFrame>
    </p:spTree>
    <p:extLst>
      <p:ext uri="{BB962C8B-B14F-4D97-AF65-F5344CB8AC3E}">
        <p14:creationId xmlns:p14="http://schemas.microsoft.com/office/powerpoint/2010/main" val="4282244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55519" y="1579693"/>
            <a:ext cx="10737284" cy="23876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150000"/>
              </a:lnSpc>
            </a:pPr>
            <a:r>
              <a:rPr lang="fa-IR" sz="2800" b="1" dirty="0">
                <a:solidFill>
                  <a:srgbClr val="C00000"/>
                </a:solidFill>
                <a:cs typeface="B Titr" panose="00000700000000000000" pitchFamily="2" charset="-78"/>
              </a:rPr>
              <a:t>نماد گذاری علمی:</a:t>
            </a: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در نماد گذاری ، هر مقدار را به صورت حاصل ضرب عددی بزرگتر از 1 یا مساوی با 1 و کوچکتر از 10 و توان صحیحی از 10 می نویسند</a:t>
            </a:r>
            <a:br>
              <a:rPr lang="fa-IR" sz="2800" b="1" dirty="0">
                <a:cs typeface="B Nazanin" panose="00000400000000000000" pitchFamily="2" charset="-78"/>
              </a:rPr>
            </a:b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مثال:عدد 452000 را به صورت                  و عدد 0/019 را به صورت</a:t>
            </a:r>
            <a:br>
              <a:rPr lang="fa-IR" sz="2800" b="1" dirty="0">
                <a:cs typeface="B Nazanin" panose="00000400000000000000" pitchFamily="2" charset="-78"/>
              </a:rPr>
            </a:br>
            <a:r>
              <a:rPr lang="fa-IR" sz="2800" b="1" dirty="0">
                <a:cs typeface="B Nazanin" panose="00000400000000000000" pitchFamily="2" charset="-78"/>
              </a:rPr>
              <a:t>می نویسیم</a:t>
            </a:r>
            <a:endParaRPr lang="fa-IR" sz="2400" b="1" dirty="0">
              <a:cs typeface="B Nazanin" panose="00000400000000000000" pitchFamily="2" charset="-78"/>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473319218"/>
              </p:ext>
            </p:extLst>
          </p:nvPr>
        </p:nvGraphicFramePr>
        <p:xfrm>
          <a:off x="2439521" y="3558427"/>
          <a:ext cx="1395506" cy="503933"/>
        </p:xfrm>
        <a:graphic>
          <a:graphicData uri="http://schemas.openxmlformats.org/presentationml/2006/ole">
            <mc:AlternateContent xmlns:mc="http://schemas.openxmlformats.org/markup-compatibility/2006">
              <mc:Choice xmlns:v="urn:schemas-microsoft-com:vml" Requires="v">
                <p:oleObj spid="_x0000_s4098" name="Equation" r:id="rId3" imgW="914400" imgH="330120" progId="Equation.DSMT4">
                  <p:embed/>
                </p:oleObj>
              </mc:Choice>
              <mc:Fallback>
                <p:oleObj name="Equation" r:id="rId3" imgW="914400" imgH="330120" progId="Equation.DSMT4">
                  <p:embed/>
                  <p:pic>
                    <p:nvPicPr>
                      <p:cNvPr id="0" name=""/>
                      <p:cNvPicPr/>
                      <p:nvPr/>
                    </p:nvPicPr>
                    <p:blipFill>
                      <a:blip r:embed="rId4"/>
                      <a:stretch>
                        <a:fillRect/>
                      </a:stretch>
                    </p:blipFill>
                    <p:spPr>
                      <a:xfrm>
                        <a:off x="2439521" y="3558427"/>
                        <a:ext cx="1395506" cy="503933"/>
                      </a:xfrm>
                      <a:prstGeom prst="rect">
                        <a:avLst/>
                      </a:prstGeom>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1292259398"/>
              </p:ext>
            </p:extLst>
          </p:nvPr>
        </p:nvGraphicFramePr>
        <p:xfrm>
          <a:off x="6943949" y="3527687"/>
          <a:ext cx="1266065" cy="439606"/>
        </p:xfrm>
        <a:graphic>
          <a:graphicData uri="http://schemas.openxmlformats.org/presentationml/2006/ole">
            <mc:AlternateContent xmlns:mc="http://schemas.openxmlformats.org/markup-compatibility/2006">
              <mc:Choice xmlns:v="urn:schemas-microsoft-com:vml" Requires="v">
                <p:oleObj spid="_x0000_s4099" name="Equation" r:id="rId5" imgW="1828800" imgH="634680" progId="Equation.DSMT4">
                  <p:embed/>
                </p:oleObj>
              </mc:Choice>
              <mc:Fallback>
                <p:oleObj name="Equation" r:id="rId5" imgW="1828800" imgH="634680" progId="Equation.DSMT4">
                  <p:embed/>
                  <p:pic>
                    <p:nvPicPr>
                      <p:cNvPr id="0" name=""/>
                      <p:cNvPicPr/>
                      <p:nvPr/>
                    </p:nvPicPr>
                    <p:blipFill>
                      <a:blip r:embed="rId6"/>
                      <a:stretch>
                        <a:fillRect/>
                      </a:stretch>
                    </p:blipFill>
                    <p:spPr>
                      <a:xfrm>
                        <a:off x="6943949" y="3527687"/>
                        <a:ext cx="1266065" cy="439606"/>
                      </a:xfrm>
                      <a:prstGeom prst="rect">
                        <a:avLst/>
                      </a:prstGeom>
                    </p:spPr>
                  </p:pic>
                </p:oleObj>
              </mc:Fallback>
            </mc:AlternateContent>
          </a:graphicData>
        </a:graphic>
      </p:graphicFrame>
    </p:spTree>
    <p:extLst>
      <p:ext uri="{BB962C8B-B14F-4D97-AF65-F5344CB8AC3E}">
        <p14:creationId xmlns:p14="http://schemas.microsoft.com/office/powerpoint/2010/main" val="616894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54034" y="1615627"/>
            <a:ext cx="10579377" cy="23876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150000"/>
              </a:lnSpc>
            </a:pPr>
            <a:r>
              <a:rPr lang="fa-IR" sz="2800" b="1" dirty="0">
                <a:solidFill>
                  <a:srgbClr val="FF0000"/>
                </a:solidFill>
                <a:cs typeface="B Nazanin" panose="00000400000000000000" pitchFamily="2" charset="-78"/>
              </a:rPr>
              <a:t>دقت اندازه گیری ، وسیله و روش های اندازه گیری:</a:t>
            </a: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به طور کلی می دانیم کمترین مقداری را که یک وسیله می تواند اندازه بگیرد ، دقت اندازه گیری آن وسیله می نامیم</a:t>
            </a:r>
            <a:br>
              <a:rPr lang="fa-IR" sz="2800" b="1" dirty="0">
                <a:cs typeface="B Nazanin" panose="00000400000000000000" pitchFamily="2" charset="-78"/>
              </a:rPr>
            </a:br>
            <a:r>
              <a:rPr lang="fa-IR" sz="2800" b="1" dirty="0">
                <a:cs typeface="B Nazanin" panose="00000400000000000000" pitchFamily="2" charset="-78"/>
              </a:rPr>
              <a:t>بررسی کولیس و روش خواندن اندازه ها در کولیس:</a:t>
            </a:r>
            <a:br>
              <a:rPr lang="fa-IR" sz="2800" b="1" dirty="0">
                <a:cs typeface="B Nazanin" panose="00000400000000000000" pitchFamily="2" charset="-78"/>
              </a:rPr>
            </a:br>
            <a:r>
              <a:rPr lang="fa-IR" sz="2800" b="1" dirty="0">
                <a:cs typeface="B Nazanin" panose="00000400000000000000" pitchFamily="2" charset="-78"/>
              </a:rPr>
              <a:t>کولیس از دو قسمت ثابت و متحرک تشکیل شده است . قسمت ثابت آن یک خط کش و مدرج منتهی به فک ثابت و قسمت متحرک آن ، شامل کشویی است که فک متحرک و همچنین ورنیه روی آن قرار دارد.</a:t>
            </a:r>
            <a:endParaRPr lang="fa-IR" sz="3200" b="1" dirty="0">
              <a:cs typeface="B Nazanin" panose="00000400000000000000" pitchFamily="2" charset="-78"/>
            </a:endParaRPr>
          </a:p>
        </p:txBody>
      </p:sp>
    </p:spTree>
    <p:extLst>
      <p:ext uri="{BB962C8B-B14F-4D97-AF65-F5344CB8AC3E}">
        <p14:creationId xmlns:p14="http://schemas.microsoft.com/office/powerpoint/2010/main" val="3993953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73084" y="626578"/>
            <a:ext cx="10619311" cy="2031325"/>
          </a:xfrm>
          <a:prstGeom prst="rect">
            <a:avLst/>
          </a:prstGeom>
        </p:spPr>
        <p:txBody>
          <a:bodyPr wrap="square">
            <a:spAutoFit/>
          </a:bodyPr>
          <a:lstStyle/>
          <a:p>
            <a:pPr algn="r" rtl="1">
              <a:lnSpc>
                <a:spcPct val="150000"/>
              </a:lnSpc>
            </a:pPr>
            <a:r>
              <a:rPr lang="fa-IR" sz="2800" b="1" dirty="0">
                <a:solidFill>
                  <a:srgbClr val="C00000"/>
                </a:solidFill>
                <a:cs typeface="B Titr" panose="00000700000000000000" pitchFamily="2" charset="-78"/>
              </a:rPr>
              <a:t>ورنیه کولیس:</a:t>
            </a: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قطعه ای است که روی خط کش به طور کشویی حرکت کرده و فک متحرک را نسبت به فک ثابت ، دور و نزدیک می کند</a:t>
            </a:r>
            <a:endParaRPr lang="en-US" sz="2800" dirty="0"/>
          </a:p>
        </p:txBody>
      </p:sp>
      <p:sp>
        <p:nvSpPr>
          <p:cNvPr id="5" name="Rectangle 4"/>
          <p:cNvSpPr/>
          <p:nvPr/>
        </p:nvSpPr>
        <p:spPr>
          <a:xfrm>
            <a:off x="1560467" y="2483587"/>
            <a:ext cx="10331928" cy="2677656"/>
          </a:xfrm>
          <a:prstGeom prst="rect">
            <a:avLst/>
          </a:prstGeom>
        </p:spPr>
        <p:txBody>
          <a:bodyPr wrap="square">
            <a:spAutoFit/>
          </a:bodyPr>
          <a:lstStyle/>
          <a:p>
            <a:pPr algn="r" rtl="1">
              <a:lnSpc>
                <a:spcPct val="150000"/>
              </a:lnSpc>
            </a:pPr>
            <a:r>
              <a:rPr lang="fa-IR" sz="2800" b="1" dirty="0">
                <a:solidFill>
                  <a:srgbClr val="C00000"/>
                </a:solidFill>
                <a:cs typeface="B Titr" panose="00000700000000000000" pitchFamily="2" charset="-78"/>
              </a:rPr>
              <a:t>روش خواندن :</a:t>
            </a: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به طور کلی در تمام کولیس های میلی متری به این صورت است که اگر صفر ورنیه در مقابل یکی از تقسیمات اصلی خط کش قرار گیرد ، اندازه خوانده شده از خط کش اصلی ، که در مقابل صفر ورنیه قرار دارد ،عددی صحیح بوده و نیاز به خواندن ورنیه وجود ندارد.</a:t>
            </a:r>
            <a:endParaRPr lang="en-US" sz="2800" b="1" dirty="0"/>
          </a:p>
        </p:txBody>
      </p:sp>
    </p:spTree>
    <p:extLst>
      <p:ext uri="{BB962C8B-B14F-4D97-AF65-F5344CB8AC3E}">
        <p14:creationId xmlns:p14="http://schemas.microsoft.com/office/powerpoint/2010/main" val="367177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704974" y="1272522"/>
            <a:ext cx="10287559" cy="23876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200000"/>
              </a:lnSpc>
            </a:pP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چنانچه صفر ورنیه مابین یکی از تقسیمات خط‌کش قرار گیرد، برای قرائت اندازه‌ی مورد نظر، ابتدا تقسیمات اصلی واقع در قسمت چپ صفر ورنیه را می‌خوانیم. سپس با نگاه کردن به ورنیه، خطی از تقسیمات آن، که مقابل یکی از تقسیمات اصلی خط‌کش قرار دارد را مشخص می‌کنیم. تعداد خطوط سمت چپ آن را در دقت کولیس ضرب کرده و حاصل را به اندازه صحیح خونده شده از خط کش اصلی، اضافه می‌کنیم.</a:t>
            </a:r>
          </a:p>
        </p:txBody>
      </p:sp>
    </p:spTree>
    <p:extLst>
      <p:ext uri="{BB962C8B-B14F-4D97-AF65-F5344CB8AC3E}">
        <p14:creationId xmlns:p14="http://schemas.microsoft.com/office/powerpoint/2010/main" val="2415661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65761" y="2017152"/>
            <a:ext cx="10572718" cy="23876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250000"/>
              </a:lnSpc>
            </a:pPr>
            <a:r>
              <a:rPr lang="fa-IR" sz="2800" b="1" dirty="0">
                <a:solidFill>
                  <a:srgbClr val="FF0000"/>
                </a:solidFill>
                <a:cs typeface="B Nazanin" panose="00000400000000000000" pitchFamily="2" charset="-78"/>
              </a:rPr>
              <a:t>ریز سنج: </a:t>
            </a:r>
            <a:r>
              <a:rPr lang="fa-IR" sz="2800" b="1" dirty="0">
                <a:cs typeface="B Nazanin" panose="00000400000000000000" pitchFamily="2" charset="-78"/>
              </a:rPr>
              <a:t>به ابزار دقیقی گفته می‌شود که برای اندازه‌گیری‌های کوچک با دقت 0/01 تا 0/001 به کار می‌رود.</a:t>
            </a:r>
            <a:br>
              <a:rPr lang="fa-IR" sz="2800" b="1" dirty="0">
                <a:cs typeface="B Nazanin" panose="00000400000000000000" pitchFamily="2" charset="-78"/>
              </a:rPr>
            </a:br>
            <a:r>
              <a:rPr lang="fa-IR" sz="2800" b="1" dirty="0">
                <a:solidFill>
                  <a:srgbClr val="FF0000"/>
                </a:solidFill>
                <a:cs typeface="B Nazanin" panose="00000400000000000000" pitchFamily="2" charset="-78"/>
              </a:rPr>
              <a:t>کمیت های فیزیکی:</a:t>
            </a:r>
            <a:r>
              <a:rPr lang="fa-IR" sz="2800" b="1" dirty="0">
                <a:cs typeface="B Nazanin" panose="00000400000000000000" pitchFamily="2" charset="-78"/>
              </a:rPr>
              <a:t>کمیت‌های فیزیکی باید قابل اندازه گیری باشند، که به دو دسته نرده‌ای و برداری تقسیم می‌شوند.</a:t>
            </a:r>
            <a:br>
              <a:rPr lang="fa-IR" sz="2800" b="1" dirty="0">
                <a:cs typeface="B Nazanin" panose="00000400000000000000" pitchFamily="2" charset="-78"/>
              </a:rPr>
            </a:br>
            <a:endParaRPr lang="fa-IR" sz="2800" b="1" dirty="0">
              <a:cs typeface="B Nazanin" panose="00000400000000000000" pitchFamily="2" charset="-78"/>
            </a:endParaRPr>
          </a:p>
        </p:txBody>
      </p:sp>
    </p:spTree>
    <p:extLst>
      <p:ext uri="{BB962C8B-B14F-4D97-AF65-F5344CB8AC3E}">
        <p14:creationId xmlns:p14="http://schemas.microsoft.com/office/powerpoint/2010/main" val="1161839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67765" y="780988"/>
            <a:ext cx="10787230" cy="3970318"/>
          </a:xfrm>
          <a:prstGeom prst="rect">
            <a:avLst/>
          </a:prstGeom>
        </p:spPr>
        <p:txBody>
          <a:bodyPr wrap="square">
            <a:spAutoFit/>
          </a:bodyPr>
          <a:lstStyle/>
          <a:p>
            <a:pPr algn="r" rtl="1">
              <a:lnSpc>
                <a:spcPct val="150000"/>
              </a:lnSpc>
            </a:pPr>
            <a:r>
              <a:rPr lang="fa-IR" sz="2800" b="1" dirty="0">
                <a:solidFill>
                  <a:srgbClr val="C00000"/>
                </a:solidFill>
                <a:cs typeface="B Nazanin" panose="00000400000000000000" pitchFamily="2" charset="-78"/>
              </a:rPr>
              <a:t>1-کمیت های نرده ای :</a:t>
            </a: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کمیت هایی هستند که تنها با یک عدد بیان می شوند .مانند زمان ، انرژی و ....</a:t>
            </a:r>
            <a:br>
              <a:rPr lang="fa-IR" sz="2800" b="1" dirty="0">
                <a:cs typeface="B Nazanin" panose="00000400000000000000" pitchFamily="2" charset="-78"/>
              </a:rPr>
            </a:br>
            <a:r>
              <a:rPr lang="fa-IR" sz="2800" b="1" dirty="0">
                <a:solidFill>
                  <a:srgbClr val="C00000"/>
                </a:solidFill>
                <a:cs typeface="B Nazanin" panose="00000400000000000000" pitchFamily="2" charset="-78"/>
              </a:rPr>
              <a:t>2-کمیت های برداری:</a:t>
            </a: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کمیت هایی هستند که وقتی مشخص می شوند . برای آن ها علاوه بر اندازه ، راستا و سو نیز تعریف می کنیم.مانند:سرعت ، شتاب ، نیرو و ....</a:t>
            </a:r>
            <a:br>
              <a:rPr lang="fa-IR" sz="2800" b="1" dirty="0">
                <a:cs typeface="B Nazanin" panose="00000400000000000000" pitchFamily="2" charset="-78"/>
              </a:rPr>
            </a:br>
            <a:r>
              <a:rPr lang="fa-IR" sz="2800" b="1" dirty="0">
                <a:cs typeface="B Nazanin" panose="00000400000000000000" pitchFamily="2" charset="-78"/>
              </a:rPr>
              <a:t>این کمیت ها از قاعده جمع برداری پیروی می کنند.</a:t>
            </a:r>
          </a:p>
        </p:txBody>
      </p:sp>
    </p:spTree>
    <p:extLst>
      <p:ext uri="{BB962C8B-B14F-4D97-AF65-F5344CB8AC3E}">
        <p14:creationId xmlns:p14="http://schemas.microsoft.com/office/powerpoint/2010/main" val="2440207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26659" y="500770"/>
            <a:ext cx="9144000" cy="238760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fa-IR" sz="2800" b="1" dirty="0">
                <a:cs typeface="B Nazanin" panose="00000400000000000000" pitchFamily="2" charset="-78"/>
              </a:rPr>
              <a:t>مثال:</a:t>
            </a:r>
          </a:p>
          <a:p>
            <a:pPr algn="r" rtl="1"/>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اعداد زیر را یه صورت نماد علمی بنویسید.</a:t>
            </a:r>
            <a:br>
              <a:rPr lang="fa-IR" sz="2800" b="1" dirty="0">
                <a:cs typeface="B Nazanin" panose="00000400000000000000" pitchFamily="2" charset="-78"/>
              </a:rPr>
            </a:br>
            <a:endParaRPr lang="fa-IR" sz="2800" b="1" dirty="0">
              <a:cs typeface="B Nazanin" panose="00000400000000000000" pitchFamily="2" charset="-78"/>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1698532566"/>
              </p:ext>
            </p:extLst>
          </p:nvPr>
        </p:nvGraphicFramePr>
        <p:xfrm>
          <a:off x="1467342" y="2471189"/>
          <a:ext cx="3752358" cy="691925"/>
        </p:xfrm>
        <a:graphic>
          <a:graphicData uri="http://schemas.openxmlformats.org/presentationml/2006/ole">
            <mc:AlternateContent xmlns:mc="http://schemas.openxmlformats.org/markup-compatibility/2006">
              <mc:Choice xmlns:v="urn:schemas-microsoft-com:vml" Requires="v">
                <p:oleObj spid="_x0000_s5122" name="Equation" r:id="rId3" imgW="1790640" imgH="330120" progId="Equation.DSMT4">
                  <p:embed/>
                </p:oleObj>
              </mc:Choice>
              <mc:Fallback>
                <p:oleObj name="Equation" r:id="rId3" imgW="1790640" imgH="330120" progId="Equation.DSMT4">
                  <p:embed/>
                  <p:pic>
                    <p:nvPicPr>
                      <p:cNvPr id="0" name=""/>
                      <p:cNvPicPr/>
                      <p:nvPr/>
                    </p:nvPicPr>
                    <p:blipFill>
                      <a:blip r:embed="rId4"/>
                      <a:stretch>
                        <a:fillRect/>
                      </a:stretch>
                    </p:blipFill>
                    <p:spPr>
                      <a:xfrm>
                        <a:off x="1467342" y="2471189"/>
                        <a:ext cx="3752358" cy="691925"/>
                      </a:xfrm>
                      <a:prstGeom prst="rect">
                        <a:avLst/>
                      </a:prstGeom>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3219217292"/>
              </p:ext>
            </p:extLst>
          </p:nvPr>
        </p:nvGraphicFramePr>
        <p:xfrm>
          <a:off x="7151464" y="2507879"/>
          <a:ext cx="3402182" cy="655235"/>
        </p:xfrm>
        <a:graphic>
          <a:graphicData uri="http://schemas.openxmlformats.org/presentationml/2006/ole">
            <mc:AlternateContent xmlns:mc="http://schemas.openxmlformats.org/markup-compatibility/2006">
              <mc:Choice xmlns:v="urn:schemas-microsoft-com:vml" Requires="v">
                <p:oleObj spid="_x0000_s5123" name="Equation" r:id="rId5" imgW="1714320" imgH="330120" progId="Equation.DSMT4">
                  <p:embed/>
                </p:oleObj>
              </mc:Choice>
              <mc:Fallback>
                <p:oleObj name="Equation" r:id="rId5" imgW="1714320" imgH="330120" progId="Equation.DSMT4">
                  <p:embed/>
                  <p:pic>
                    <p:nvPicPr>
                      <p:cNvPr id="0" name=""/>
                      <p:cNvPicPr/>
                      <p:nvPr/>
                    </p:nvPicPr>
                    <p:blipFill>
                      <a:blip r:embed="rId6"/>
                      <a:stretch>
                        <a:fillRect/>
                      </a:stretch>
                    </p:blipFill>
                    <p:spPr>
                      <a:xfrm>
                        <a:off x="7151464" y="2507879"/>
                        <a:ext cx="3402182" cy="655235"/>
                      </a:xfrm>
                      <a:prstGeom prst="rect">
                        <a:avLst/>
                      </a:prstGeom>
                    </p:spPr>
                  </p:pic>
                </p:oleObj>
              </mc:Fallback>
            </mc:AlternateContent>
          </a:graphicData>
        </a:graphic>
      </p:graphicFrame>
    </p:spTree>
    <p:extLst>
      <p:ext uri="{BB962C8B-B14F-4D97-AF65-F5344CB8AC3E}">
        <p14:creationId xmlns:p14="http://schemas.microsoft.com/office/powerpoint/2010/main" val="1719011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177834" y="282647"/>
            <a:ext cx="10692636" cy="2387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150000"/>
              </a:lnSpc>
            </a:pPr>
            <a:r>
              <a:rPr lang="fa-IR" sz="2800" b="1" dirty="0">
                <a:cs typeface="B Nazanin" panose="00000400000000000000" pitchFamily="2" charset="-78"/>
              </a:rPr>
              <a:t>مثال:</a:t>
            </a:r>
            <a:br>
              <a:rPr lang="fa-IR" sz="2800" b="1" dirty="0">
                <a:cs typeface="B Nazanin" panose="00000400000000000000" pitchFamily="2" charset="-78"/>
              </a:rPr>
            </a:br>
            <a:r>
              <a:rPr lang="fa-IR" sz="2800" b="1" dirty="0">
                <a:cs typeface="B Nazanin" panose="00000400000000000000" pitchFamily="2" charset="-78"/>
              </a:rPr>
              <a:t>طول یک جسم با خط کشی که بر حسب میلی متر مدرج شده اندازه گیری شده است. این طول را بر حسب سانتی متر چگونه می توان نوشت؟</a:t>
            </a:r>
          </a:p>
          <a:p>
            <a:pPr algn="r" rtl="1">
              <a:lnSpc>
                <a:spcPct val="150000"/>
              </a:lnSpc>
            </a:pP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1)0/78       2)7/82        3)75/020                 4) 75/2   </a:t>
            </a:r>
          </a:p>
          <a:p>
            <a:pPr algn="r" rtl="1">
              <a:lnSpc>
                <a:spcPct val="150000"/>
              </a:lnSpc>
            </a:pP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گزینه 4 صحیح است .زیرا دقت اندازه گیری بر حسب میلی متر است که 0/1 سانتی متر می شود</a:t>
            </a:r>
          </a:p>
        </p:txBody>
      </p:sp>
    </p:spTree>
    <p:extLst>
      <p:ext uri="{BB962C8B-B14F-4D97-AF65-F5344CB8AC3E}">
        <p14:creationId xmlns:p14="http://schemas.microsoft.com/office/powerpoint/2010/main" val="3141298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324247" y="428064"/>
            <a:ext cx="10559686" cy="2387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lnSpc>
                <a:spcPct val="200000"/>
              </a:lnSpc>
            </a:pPr>
            <a:r>
              <a:rPr lang="fa-IR" sz="2800" b="1" dirty="0">
                <a:solidFill>
                  <a:srgbClr val="C00000"/>
                </a:solidFill>
                <a:cs typeface="B Nazanin" panose="00000400000000000000" pitchFamily="2" charset="-78"/>
              </a:rPr>
              <a:t>تمرین:</a:t>
            </a:r>
            <a:endParaRPr lang="en-US" sz="2800" b="1" dirty="0">
              <a:solidFill>
                <a:srgbClr val="C00000"/>
              </a:solidFill>
              <a:cs typeface="B Nazanin" panose="00000400000000000000" pitchFamily="2" charset="-78"/>
            </a:endParaRPr>
          </a:p>
          <a:p>
            <a:pPr algn="r" rtl="1">
              <a:lnSpc>
                <a:spcPct val="200000"/>
              </a:lnSpc>
            </a:pP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1- دقت اندازه گیری یک ترازو </a:t>
            </a:r>
            <a:r>
              <a:rPr lang="en-US" sz="2800" b="1" dirty="0">
                <a:cs typeface="B Nazanin" panose="00000400000000000000" pitchFamily="2" charset="-78"/>
              </a:rPr>
              <a:t>g </a:t>
            </a:r>
            <a:r>
              <a:rPr lang="fa-IR" sz="2800" b="1" dirty="0">
                <a:cs typeface="B Nazanin" panose="00000400000000000000" pitchFamily="2" charset="-78"/>
              </a:rPr>
              <a:t>0/01  است. اگر جرم جسمی 89200 میلی گرم باشد. این ترازو جرم آن را چند گرم نشان می‌دهد؟</a:t>
            </a:r>
            <a:br>
              <a:rPr lang="fa-IR" sz="2800" b="1" dirty="0">
                <a:cs typeface="B Nazanin" panose="00000400000000000000" pitchFamily="2" charset="-78"/>
              </a:rPr>
            </a:br>
            <a:r>
              <a:rPr lang="fa-IR" sz="2800" b="1" dirty="0">
                <a:cs typeface="B Nazanin" panose="00000400000000000000" pitchFamily="2" charset="-78"/>
              </a:rPr>
              <a:t/>
            </a:r>
            <a:br>
              <a:rPr lang="fa-IR" sz="2800" b="1" dirty="0">
                <a:cs typeface="B Nazanin" panose="00000400000000000000" pitchFamily="2" charset="-78"/>
              </a:rPr>
            </a:br>
            <a:r>
              <a:rPr lang="fa-IR" sz="2800" b="1" dirty="0">
                <a:cs typeface="B Nazanin" panose="00000400000000000000" pitchFamily="2" charset="-78"/>
              </a:rPr>
              <a:t/>
            </a:r>
            <a:br>
              <a:rPr lang="fa-IR" sz="2800" b="1" dirty="0">
                <a:cs typeface="B Nazanin" panose="00000400000000000000" pitchFamily="2" charset="-78"/>
              </a:rPr>
            </a:br>
            <a:endParaRPr lang="fa-IR" sz="2800" b="1" dirty="0">
              <a:cs typeface="B Nazanin" panose="00000400000000000000" pitchFamily="2" charset="-78"/>
            </a:endParaRPr>
          </a:p>
        </p:txBody>
      </p:sp>
    </p:spTree>
    <p:extLst>
      <p:ext uri="{BB962C8B-B14F-4D97-AF65-F5344CB8AC3E}">
        <p14:creationId xmlns:p14="http://schemas.microsoft.com/office/powerpoint/2010/main" val="4006528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p:cNvSpPr txBox="1">
            <a:spLocks/>
          </p:cNvSpPr>
          <p:nvPr/>
        </p:nvSpPr>
        <p:spPr>
          <a:xfrm>
            <a:off x="1867989" y="2580062"/>
            <a:ext cx="10122304" cy="165576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200000"/>
              </a:lnSpc>
              <a:buNone/>
            </a:pPr>
            <a:r>
              <a:rPr lang="fa-IR" b="1" dirty="0">
                <a:cs typeface="B Nazanin" panose="00000400000000000000" pitchFamily="2" charset="-78"/>
              </a:rPr>
              <a:t>2-مساحت یک مستطیل با طول </a:t>
            </a:r>
            <a:r>
              <a:rPr lang="en-US" b="1" dirty="0">
                <a:cs typeface="B Nazanin" panose="00000400000000000000" pitchFamily="2" charset="-78"/>
              </a:rPr>
              <a:t>mm </a:t>
            </a:r>
            <a:r>
              <a:rPr lang="fa-IR" b="1" dirty="0">
                <a:cs typeface="B Nazanin" panose="00000400000000000000" pitchFamily="2" charset="-78"/>
              </a:rPr>
              <a:t>4 و </a:t>
            </a:r>
            <a:r>
              <a:rPr lang="en-US" b="1" dirty="0">
                <a:cs typeface="B Nazanin" panose="00000400000000000000" pitchFamily="2" charset="-78"/>
              </a:rPr>
              <a:t>mm</a:t>
            </a:r>
            <a:r>
              <a:rPr lang="fa-IR" b="1" dirty="0">
                <a:cs typeface="B Nazanin" panose="00000400000000000000" pitchFamily="2" charset="-78"/>
              </a:rPr>
              <a:t> 5 را بر حسب           به دست اورده و حاصل را به صورت نماد علمی بنویسید </a:t>
            </a:r>
          </a:p>
        </p:txBody>
      </p:sp>
      <p:graphicFrame>
        <p:nvGraphicFramePr>
          <p:cNvPr id="3" name="Object 2"/>
          <p:cNvGraphicFramePr>
            <a:graphicFrameLocks noChangeAspect="1"/>
          </p:cNvGraphicFramePr>
          <p:nvPr>
            <p:extLst>
              <p:ext uri="{D42A27DB-BD31-4B8C-83A1-F6EECF244321}">
                <p14:modId xmlns:p14="http://schemas.microsoft.com/office/powerpoint/2010/main" val="1264315871"/>
              </p:ext>
            </p:extLst>
          </p:nvPr>
        </p:nvGraphicFramePr>
        <p:xfrm>
          <a:off x="4473323" y="2778888"/>
          <a:ext cx="648496" cy="450344"/>
        </p:xfrm>
        <a:graphic>
          <a:graphicData uri="http://schemas.openxmlformats.org/presentationml/2006/ole">
            <mc:AlternateContent xmlns:mc="http://schemas.openxmlformats.org/markup-compatibility/2006">
              <mc:Choice xmlns:v="urn:schemas-microsoft-com:vml" Requires="v">
                <p:oleObj spid="_x0000_s6146" name="Equation" r:id="rId3" imgW="457200" imgH="317160" progId="Equation.DSMT4">
                  <p:embed/>
                </p:oleObj>
              </mc:Choice>
              <mc:Fallback>
                <p:oleObj name="Equation" r:id="rId3" imgW="457200" imgH="317160" progId="Equation.DSMT4">
                  <p:embed/>
                  <p:pic>
                    <p:nvPicPr>
                      <p:cNvPr id="0" name=""/>
                      <p:cNvPicPr/>
                      <p:nvPr/>
                    </p:nvPicPr>
                    <p:blipFill>
                      <a:blip r:embed="rId4"/>
                      <a:stretch>
                        <a:fillRect/>
                      </a:stretch>
                    </p:blipFill>
                    <p:spPr>
                      <a:xfrm>
                        <a:off x="4473323" y="2778888"/>
                        <a:ext cx="648496" cy="450344"/>
                      </a:xfrm>
                      <a:prstGeom prst="rect">
                        <a:avLst/>
                      </a:prstGeom>
                    </p:spPr>
                  </p:pic>
                </p:oleObj>
              </mc:Fallback>
            </mc:AlternateContent>
          </a:graphicData>
        </a:graphic>
      </p:graphicFrame>
    </p:spTree>
    <p:extLst>
      <p:ext uri="{BB962C8B-B14F-4D97-AF65-F5344CB8AC3E}">
        <p14:creationId xmlns:p14="http://schemas.microsoft.com/office/powerpoint/2010/main" val="15099072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364</TotalTime>
  <Words>177</Words>
  <Application>Microsoft Office PowerPoint</Application>
  <PresentationFormat>Custom</PresentationFormat>
  <Paragraphs>31</Paragraphs>
  <Slides>17</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19" baseType="lpstr">
      <vt:lpstr>Parallax</vt:lpstr>
      <vt:lpstr>Equation</vt:lpstr>
      <vt:lpstr>PowerPoint Presentation</vt:lpstr>
      <vt:lpstr>اندازه گیری: 1.فیزیک علم اندازه گیری است که یکی از جنبه های مشترک بین همه اندازه گیری ها ، وجود یک یکای اندازه گیری است. 2.یکای هر کمیت باید به گونه ای باشد که در شرایط فیزیکی تغییر نکند و در دسترس باشد مجموعه یکاهای مورد توافق بین المللی را به اختصار یکاها ی SI  می‌نامند.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LENOVO</cp:lastModifiedBy>
  <cp:revision>60</cp:revision>
  <dcterms:created xsi:type="dcterms:W3CDTF">2015-07-06T05:06:21Z</dcterms:created>
  <dcterms:modified xsi:type="dcterms:W3CDTF">2023-05-05T11:24:33Z</dcterms:modified>
</cp:coreProperties>
</file>