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1" r:id="rId3"/>
    <p:sldId id="282" r:id="rId4"/>
    <p:sldId id="283" r:id="rId5"/>
    <p:sldId id="28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2700" y="2620963"/>
            <a:ext cx="98298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a-IR" sz="12800" b="1" dirty="0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فصل اول</a:t>
            </a:r>
            <a: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/>
            </a:r>
            <a:b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</a:br>
            <a:r>
              <a:rPr lang="fa-IR" sz="7200" b="1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مجموعه ها(معرفی مجموعه) </a:t>
            </a:r>
            <a:endParaRPr lang="fa-IR" sz="7200" b="1" dirty="0">
              <a:solidFill>
                <a:srgbClr val="C00000"/>
              </a:solidFill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5341938"/>
            <a:ext cx="9144000" cy="1655762"/>
          </a:xfrm>
        </p:spPr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مدرس : کاوه حامد</a:t>
            </a:r>
            <a:endParaRPr lang="fa-IR" sz="4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49528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1510" y="1557338"/>
            <a:ext cx="1115192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معرفی مجموعه: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زندگی روزمره از واژه هایی مانند دسته ، گروه و مجموعه استفاده می کنیم.اگر چند عدد را داخل دو آکولاد قرار دهیم و آن را با حرفی چون </a:t>
            </a:r>
            <a:r>
              <a:rPr lang="en-US" sz="2800" b="1" dirty="0" smtClean="0">
                <a:cs typeface="B Nazanin" panose="00000400000000000000" pitchFamily="2" charset="-78"/>
              </a:rPr>
              <a:t>A,B</a:t>
            </a:r>
            <a:r>
              <a:rPr lang="fa-IR" sz="2800" b="1" dirty="0" smtClean="0">
                <a:cs typeface="B Nazanin" panose="00000400000000000000" pitchFamily="2" charset="-78"/>
              </a:rPr>
              <a:t> و... نام گذاری کنیم و بنویسیم مثلا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                        در این صورت یک مجموعه تشکیل داده ایم .به هریک از ارقام 1،2،3 یک عضو می گوییم . مجموعه </a:t>
            </a:r>
            <a:r>
              <a:rPr lang="en-US" sz="2800" b="1" dirty="0" smtClean="0">
                <a:cs typeface="B Nazanin" panose="00000400000000000000" pitchFamily="2" charset="-78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دارای 3 عضو است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*مجموعه شمارنده های طبیعی و اول عدد60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10088050" y="3635791"/>
          <a:ext cx="1735389" cy="5530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" name="Equation" r:id="rId3" imgW="1155600" imgH="368280" progId="Equation.DSMT4">
                  <p:embed/>
                </p:oleObj>
              </mc:Choice>
              <mc:Fallback>
                <p:oleObj name="Equation" r:id="rId3" imgW="11556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88050" y="3635791"/>
                        <a:ext cx="1735389" cy="5530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1189036" y="4835158"/>
          <a:ext cx="2520021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9" name="Equation" r:id="rId5" imgW="1180800" imgH="368280" progId="Equation.DSMT4">
                  <p:embed/>
                </p:oleObj>
              </mc:Choice>
              <mc:Fallback>
                <p:oleObj name="Equation" r:id="rId5" imgW="11808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89036" y="4835158"/>
                        <a:ext cx="2520021" cy="785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8804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*در نمایش مجموعه ، جا به جایی اعضای مجموعه مهم نیست 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*عدد 2 عضوی از مجموعه</a:t>
            </a:r>
            <a:r>
              <a:rPr lang="en-US" sz="2800" b="1" dirty="0" smtClean="0">
                <a:cs typeface="B Nazanin" panose="00000400000000000000" pitchFamily="2" charset="-78"/>
              </a:rPr>
              <a:t>B</a:t>
            </a:r>
            <a:r>
              <a:rPr lang="fa-IR" sz="2800" b="1" dirty="0" smtClean="0">
                <a:cs typeface="B Nazanin" panose="00000400000000000000" pitchFamily="2" charset="-78"/>
              </a:rPr>
              <a:t> است و به این صورت نوشته می شود                   و                   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*نمایش مجموعه با استفاده از نمودار ون :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977898" y="3484292"/>
          <a:ext cx="1143477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5" name="Equation" r:id="rId3" imgW="533160" imgH="253800" progId="Equation.DSMT4">
                  <p:embed/>
                </p:oleObj>
              </mc:Choice>
              <mc:Fallback>
                <p:oleObj name="Equation" r:id="rId3" imgW="5331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7898" y="3484292"/>
                        <a:ext cx="1143477" cy="544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2527776" y="3484292"/>
          <a:ext cx="1223962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Equation" r:id="rId5" imgW="571320" imgH="241200" progId="Equation.DSMT4">
                  <p:embed/>
                </p:oleObj>
              </mc:Choice>
              <mc:Fallback>
                <p:oleObj name="Equation" r:id="rId5" imgW="57132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27776" y="3484292"/>
                        <a:ext cx="1223962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977898" y="5216067"/>
          <a:ext cx="251558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7" name="Equation" r:id="rId7" imgW="1409400" imgH="368280" progId="Equation.DSMT4">
                  <p:embed/>
                </p:oleObj>
              </mc:Choice>
              <mc:Fallback>
                <p:oleObj name="Equation" r:id="rId7" imgW="14094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7898" y="5216067"/>
                        <a:ext cx="2515585" cy="657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Oval 5"/>
          <p:cNvSpPr/>
          <p:nvPr/>
        </p:nvSpPr>
        <p:spPr>
          <a:xfrm>
            <a:off x="4122304" y="4780298"/>
            <a:ext cx="2286000" cy="1528762"/>
          </a:xfrm>
          <a:prstGeom prst="ellipse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Nazanin" panose="00000400000000000000" pitchFamily="2" charset="-78"/>
              </a:rPr>
              <a:t>1    2</a:t>
            </a:r>
          </a:p>
          <a:p>
            <a:pPr algn="ctr"/>
            <a:r>
              <a:rPr lang="fa-IR" sz="4000" dirty="0" smtClean="0">
                <a:cs typeface="B Nazanin" panose="00000400000000000000" pitchFamily="2" charset="-78"/>
              </a:rPr>
              <a:t>3     4</a:t>
            </a:r>
            <a:endParaRPr lang="en-US" sz="4000" dirty="0">
              <a:cs typeface="B Nazanin" panose="000004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6617252" y="5288255"/>
          <a:ext cx="541338" cy="512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8" name="Equation" r:id="rId9" imgW="241200" imgH="228600" progId="Equation.DSMT4">
                  <p:embed/>
                </p:oleObj>
              </mc:Choice>
              <mc:Fallback>
                <p:oleObj name="Equation" r:id="rId9" imgW="2412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617252" y="5288255"/>
                        <a:ext cx="541338" cy="512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1231717" y="827934"/>
          <a:ext cx="2520021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9" name="Equation" r:id="rId11" imgW="1180800" imgH="368280" progId="Equation.DSMT4">
                  <p:embed/>
                </p:oleObj>
              </mc:Choice>
              <mc:Fallback>
                <p:oleObj name="Equation" r:id="rId11" imgW="11808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31717" y="827934"/>
                        <a:ext cx="2520021" cy="785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2814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5797" y="2228828"/>
            <a:ext cx="1115192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 مجموعه تهی       یا         مجموعه ای است که هیچ عضوی ندارد . مجموعه اعداد طبیعی بین 5 و 6 تهی است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*دو مجموعه ی </a:t>
            </a:r>
            <a:r>
              <a:rPr lang="en-US" sz="2800" b="1" dirty="0">
                <a:cs typeface="B Nazanin" panose="00000400000000000000" pitchFamily="2" charset="-78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 و </a:t>
            </a:r>
            <a:r>
              <a:rPr lang="en-US" sz="2800" b="1" dirty="0" smtClean="0">
                <a:cs typeface="B Nazanin" panose="00000400000000000000" pitchFamily="2" charset="-78"/>
              </a:rPr>
              <a:t>B</a:t>
            </a:r>
            <a:r>
              <a:rPr lang="fa-IR" sz="2800" b="1" dirty="0" smtClean="0">
                <a:cs typeface="B Nazanin" panose="00000400000000000000" pitchFamily="2" charset="-78"/>
              </a:rPr>
              <a:t> را برابر می گوییم . هرگاه هر عضو </a:t>
            </a:r>
            <a:r>
              <a:rPr lang="en-US" sz="2800" b="1" dirty="0" smtClean="0">
                <a:cs typeface="B Nazanin" panose="00000400000000000000" pitchFamily="2" charset="-78"/>
              </a:rPr>
              <a:t>A </a:t>
            </a:r>
            <a:r>
              <a:rPr lang="fa-IR" sz="2800" b="1" dirty="0" smtClean="0">
                <a:cs typeface="B Nazanin" panose="00000400000000000000" pitchFamily="2" charset="-78"/>
              </a:rPr>
              <a:t> ، عضوی از </a:t>
            </a:r>
            <a:r>
              <a:rPr lang="en-US" sz="2800" b="1" dirty="0" smtClean="0">
                <a:cs typeface="B Nazanin" panose="00000400000000000000" pitchFamily="2" charset="-78"/>
              </a:rPr>
              <a:t>B </a:t>
            </a:r>
            <a:r>
              <a:rPr lang="fa-IR" sz="2800" b="1" dirty="0" smtClean="0">
                <a:cs typeface="B Nazanin" panose="00000400000000000000" pitchFamily="2" charset="-78"/>
              </a:rPr>
              <a:t>، و هر عضو </a:t>
            </a:r>
            <a:r>
              <a:rPr lang="en-US" sz="2800" b="1" dirty="0" smtClean="0">
                <a:cs typeface="B Nazanin" panose="00000400000000000000" pitchFamily="2" charset="-78"/>
              </a:rPr>
              <a:t>B </a:t>
            </a:r>
            <a:r>
              <a:rPr lang="fa-IR" sz="2800" b="1" dirty="0" smtClean="0">
                <a:cs typeface="B Nazanin" panose="00000400000000000000" pitchFamily="2" charset="-78"/>
              </a:rPr>
              <a:t>، عضوی از </a:t>
            </a:r>
            <a:r>
              <a:rPr lang="en-US" sz="2800" b="1" dirty="0">
                <a:cs typeface="B Nazanin" panose="00000400000000000000" pitchFamily="2" charset="-78"/>
              </a:rPr>
              <a:t>A </a:t>
            </a:r>
            <a:r>
              <a:rPr lang="fa-IR" sz="2800" b="1" dirty="0" smtClean="0">
                <a:cs typeface="B Nazanin" panose="00000400000000000000" pitchFamily="2" charset="-78"/>
              </a:rPr>
              <a:t> باشد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 مجموعه سه عدد طبیعی متوالی که جمع آنها 27 است و مجموعه عددهای طبیعی بین 7و 11 برابر هستند .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9310686" y="2228828"/>
          <a:ext cx="633413" cy="6017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name="Equation" r:id="rId3" imgW="253800" imgH="241200" progId="Equation.DSMT4">
                  <p:embed/>
                </p:oleObj>
              </mc:Choice>
              <mc:Fallback>
                <p:oleObj name="Equation" r:id="rId3" imgW="2538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10686" y="2228828"/>
                        <a:ext cx="633413" cy="6017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8343900" y="2228828"/>
          <a:ext cx="737138" cy="73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Equation" r:id="rId5" imgW="368280" imgH="368280" progId="Equation.DSMT4">
                  <p:embed/>
                </p:oleObj>
              </mc:Choice>
              <mc:Fallback>
                <p:oleObj name="Equation" r:id="rId5" imgW="3682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43900" y="2228828"/>
                        <a:ext cx="737138" cy="737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1089025" y="5905753"/>
          <a:ext cx="1468438" cy="645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Equation" r:id="rId7" imgW="838080" imgH="368280" progId="Equation.DSMT4">
                  <p:embed/>
                </p:oleObj>
              </mc:Choice>
              <mc:Fallback>
                <p:oleObj name="Equation" r:id="rId7" imgW="8380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89025" y="5905753"/>
                        <a:ext cx="1468438" cy="6452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3523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654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a-IR" sz="221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پایان</a:t>
            </a:r>
            <a:endParaRPr lang="fa-IR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049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199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 Nazanin</vt:lpstr>
      <vt:lpstr>Calibri</vt:lpstr>
      <vt:lpstr>Calibri Light</vt:lpstr>
      <vt:lpstr>Office Theme</vt:lpstr>
      <vt:lpstr>Equation</vt:lpstr>
      <vt:lpstr>فصل اول مجموعه ها(معرفی مجموعه) 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125</cp:revision>
  <dcterms:created xsi:type="dcterms:W3CDTF">2015-07-06T05:06:21Z</dcterms:created>
  <dcterms:modified xsi:type="dcterms:W3CDTF">2015-10-14T12:23:29Z</dcterms:modified>
</cp:coreProperties>
</file>