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38" r:id="rId1"/>
  </p:sldMasterIdLst>
  <p:notesMasterIdLst>
    <p:notesMasterId r:id="rId53"/>
  </p:notesMasterIdLst>
  <p:sldIdLst>
    <p:sldId id="309" r:id="rId2"/>
    <p:sldId id="258" r:id="rId3"/>
    <p:sldId id="259" r:id="rId4"/>
    <p:sldId id="261" r:id="rId5"/>
    <p:sldId id="262" r:id="rId6"/>
    <p:sldId id="263" r:id="rId7"/>
    <p:sldId id="264" r:id="rId8"/>
    <p:sldId id="265" r:id="rId9"/>
    <p:sldId id="266" r:id="rId10"/>
    <p:sldId id="267" r:id="rId11"/>
    <p:sldId id="268" r:id="rId12"/>
    <p:sldId id="269" r:id="rId13"/>
    <p:sldId id="270" r:id="rId14"/>
    <p:sldId id="271" r:id="rId15"/>
    <p:sldId id="272"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10" r:id="rId52"/>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Garamond" panose="02020404030301010803" pitchFamily="18" charset="0"/>
        <a:ea typeface="+mn-ea"/>
        <a:cs typeface="Arial" panose="020B0604020202020204" pitchFamily="34" charset="0"/>
      </a:defRPr>
    </a:lvl1pPr>
    <a:lvl2pPr marL="457200" algn="r" rtl="1" fontAlgn="base">
      <a:spcBef>
        <a:spcPct val="0"/>
      </a:spcBef>
      <a:spcAft>
        <a:spcPct val="0"/>
      </a:spcAft>
      <a:defRPr kern="1200">
        <a:solidFill>
          <a:schemeClr val="tx1"/>
        </a:solidFill>
        <a:latin typeface="Garamond" panose="02020404030301010803" pitchFamily="18" charset="0"/>
        <a:ea typeface="+mn-ea"/>
        <a:cs typeface="Arial" panose="020B0604020202020204" pitchFamily="34" charset="0"/>
      </a:defRPr>
    </a:lvl2pPr>
    <a:lvl3pPr marL="914400" algn="r" rtl="1" fontAlgn="base">
      <a:spcBef>
        <a:spcPct val="0"/>
      </a:spcBef>
      <a:spcAft>
        <a:spcPct val="0"/>
      </a:spcAft>
      <a:defRPr kern="1200">
        <a:solidFill>
          <a:schemeClr val="tx1"/>
        </a:solidFill>
        <a:latin typeface="Garamond" panose="02020404030301010803" pitchFamily="18" charset="0"/>
        <a:ea typeface="+mn-ea"/>
        <a:cs typeface="Arial" panose="020B0604020202020204" pitchFamily="34" charset="0"/>
      </a:defRPr>
    </a:lvl3pPr>
    <a:lvl4pPr marL="1371600" algn="r" rtl="1" fontAlgn="base">
      <a:spcBef>
        <a:spcPct val="0"/>
      </a:spcBef>
      <a:spcAft>
        <a:spcPct val="0"/>
      </a:spcAft>
      <a:defRPr kern="1200">
        <a:solidFill>
          <a:schemeClr val="tx1"/>
        </a:solidFill>
        <a:latin typeface="Garamond" panose="02020404030301010803" pitchFamily="18" charset="0"/>
        <a:ea typeface="+mn-ea"/>
        <a:cs typeface="Arial" panose="020B0604020202020204" pitchFamily="34" charset="0"/>
      </a:defRPr>
    </a:lvl4pPr>
    <a:lvl5pPr marL="1828800" algn="r" rtl="1" fontAlgn="base">
      <a:spcBef>
        <a:spcPct val="0"/>
      </a:spcBef>
      <a:spcAft>
        <a:spcPct val="0"/>
      </a:spcAft>
      <a:defRPr kern="1200">
        <a:solidFill>
          <a:schemeClr val="tx1"/>
        </a:solidFill>
        <a:latin typeface="Garamond" panose="02020404030301010803" pitchFamily="18" charset="0"/>
        <a:ea typeface="+mn-ea"/>
        <a:cs typeface="Arial" panose="020B0604020202020204" pitchFamily="34" charset="0"/>
      </a:defRPr>
    </a:lvl5pPr>
    <a:lvl6pPr marL="2286000" algn="r" defTabSz="914400" rtl="1" eaLnBrk="1" latinLnBrk="0" hangingPunct="1">
      <a:defRPr kern="1200">
        <a:solidFill>
          <a:schemeClr val="tx1"/>
        </a:solidFill>
        <a:latin typeface="Garamond" panose="02020404030301010803" pitchFamily="18" charset="0"/>
        <a:ea typeface="+mn-ea"/>
        <a:cs typeface="Arial" panose="020B0604020202020204" pitchFamily="34" charset="0"/>
      </a:defRPr>
    </a:lvl6pPr>
    <a:lvl7pPr marL="2743200" algn="r" defTabSz="914400" rtl="1" eaLnBrk="1" latinLnBrk="0" hangingPunct="1">
      <a:defRPr kern="1200">
        <a:solidFill>
          <a:schemeClr val="tx1"/>
        </a:solidFill>
        <a:latin typeface="Garamond" panose="02020404030301010803" pitchFamily="18" charset="0"/>
        <a:ea typeface="+mn-ea"/>
        <a:cs typeface="Arial" panose="020B0604020202020204" pitchFamily="34" charset="0"/>
      </a:defRPr>
    </a:lvl7pPr>
    <a:lvl8pPr marL="3200400" algn="r" defTabSz="914400" rtl="1" eaLnBrk="1" latinLnBrk="0" hangingPunct="1">
      <a:defRPr kern="1200">
        <a:solidFill>
          <a:schemeClr val="tx1"/>
        </a:solidFill>
        <a:latin typeface="Garamond" panose="02020404030301010803" pitchFamily="18" charset="0"/>
        <a:ea typeface="+mn-ea"/>
        <a:cs typeface="Arial" panose="020B0604020202020204" pitchFamily="34" charset="0"/>
      </a:defRPr>
    </a:lvl8pPr>
    <a:lvl9pPr marL="3657600" algn="r" defTabSz="914400" rtl="1" eaLnBrk="1" latinLnBrk="0" hangingPunct="1">
      <a:defRPr kern="1200">
        <a:solidFill>
          <a:schemeClr val="tx1"/>
        </a:solidFill>
        <a:latin typeface="Garamond" panose="02020404030301010803"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1" autoAdjust="0"/>
    <p:restoredTop sz="94720" autoAdjust="0"/>
  </p:normalViewPr>
  <p:slideViewPr>
    <p:cSldViewPr>
      <p:cViewPr varScale="1">
        <p:scale>
          <a:sx n="69" d="100"/>
          <a:sy n="69" d="100"/>
        </p:scale>
        <p:origin x="141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D2383130-C002-4B56-BEEB-985700E329E5}" type="datetimeFigureOut">
              <a:rPr lang="fa-IR" smtClean="0"/>
              <a:t>22/06/1441</a:t>
            </a:fld>
            <a:endParaRPr lang="fa-IR"/>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932D357D-33F6-4D70-ABCB-556C3DF5C688}" type="slidenum">
              <a:rPr lang="fa-IR" smtClean="0"/>
              <a:t>‹#›</a:t>
            </a:fld>
            <a:endParaRPr lang="fa-IR"/>
          </a:p>
        </p:txBody>
      </p:sp>
    </p:spTree>
    <p:extLst>
      <p:ext uri="{BB962C8B-B14F-4D97-AF65-F5344CB8AC3E}">
        <p14:creationId xmlns:p14="http://schemas.microsoft.com/office/powerpoint/2010/main" val="413571359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36194" name="Group 2"/>
          <p:cNvGrpSpPr>
            <a:grpSpLocks/>
          </p:cNvGrpSpPr>
          <p:nvPr/>
        </p:nvGrpSpPr>
        <p:grpSpPr bwMode="auto">
          <a:xfrm>
            <a:off x="0" y="0"/>
            <a:ext cx="9140825" cy="6850063"/>
            <a:chOff x="0" y="0"/>
            <a:chExt cx="5758" cy="4315"/>
          </a:xfrm>
        </p:grpSpPr>
        <p:grpSp>
          <p:nvGrpSpPr>
            <p:cNvPr id="136195" name="Group 3"/>
            <p:cNvGrpSpPr>
              <a:grpSpLocks/>
            </p:cNvGrpSpPr>
            <p:nvPr userDrawn="1"/>
          </p:nvGrpSpPr>
          <p:grpSpPr bwMode="auto">
            <a:xfrm>
              <a:off x="1728" y="2230"/>
              <a:ext cx="4027" cy="2085"/>
              <a:chOff x="1728" y="2230"/>
              <a:chExt cx="4027" cy="2085"/>
            </a:xfrm>
          </p:grpSpPr>
          <p:sp>
            <p:nvSpPr>
              <p:cNvPr id="136196" name="Freeform 4"/>
              <p:cNvSpPr>
                <a:spLocks/>
              </p:cNvSpPr>
              <p:nvPr/>
            </p:nvSpPr>
            <p:spPr bwMode="hidden">
              <a:xfrm>
                <a:off x="1728" y="264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6197" name="Freeform 5"/>
              <p:cNvSpPr>
                <a:spLocks/>
              </p:cNvSpPr>
              <p:nvPr/>
            </p:nvSpPr>
            <p:spPr bwMode="hidden">
              <a:xfrm>
                <a:off x="4170" y="267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6198" name="Freeform 6"/>
              <p:cNvSpPr>
                <a:spLocks/>
              </p:cNvSpPr>
              <p:nvPr/>
            </p:nvSpPr>
            <p:spPr bwMode="hidden">
              <a:xfrm>
                <a:off x="2900" y="334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6199" name="Freeform 7"/>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6200" name="Freeform 8"/>
              <p:cNvSpPr>
                <a:spLocks/>
              </p:cNvSpPr>
              <p:nvPr/>
            </p:nvSpPr>
            <p:spPr bwMode="hidden">
              <a:xfrm>
                <a:off x="4501" y="231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sp>
          <p:nvSpPr>
            <p:cNvPr id="136201" name="Freeform 9"/>
            <p:cNvSpPr>
              <a:spLocks/>
            </p:cNvSpPr>
            <p:nvPr/>
          </p:nvSpPr>
          <p:spPr bwMode="hidden">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6202" name="Freeform 10"/>
            <p:cNvSpPr>
              <a:spLocks/>
            </p:cNvSpPr>
            <p:nvPr/>
          </p:nvSpPr>
          <p:spPr bwMode="hidden">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Lst>
              <a:ahLst/>
              <a:cxnLst>
                <a:cxn ang="0">
                  <a:pos x="T0" y="T1"/>
                </a:cxn>
                <a:cxn ang="0">
                  <a:pos x="T2" y="T3"/>
                </a:cxn>
                <a:cxn ang="0">
                  <a:pos x="T4" y="T5"/>
                </a:cxn>
                <a:cxn ang="0">
                  <a:pos x="T6" y="T7"/>
                </a:cxn>
                <a:cxn ang="0">
                  <a:pos x="T8" y="T9"/>
                </a:cxn>
                <a:cxn ang="0">
                  <a:pos x="T10" y="T11"/>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sp>
        <p:nvSpPr>
          <p:cNvPr id="136203" name="Rectangle 11"/>
          <p:cNvSpPr>
            <a:spLocks noGrp="1" noChangeArrowheads="1"/>
          </p:cNvSpPr>
          <p:nvPr>
            <p:ph type="ctrTitle" sz="quarter"/>
          </p:nvPr>
        </p:nvSpPr>
        <p:spPr>
          <a:xfrm>
            <a:off x="685800" y="1736725"/>
            <a:ext cx="7772400" cy="1920875"/>
          </a:xfrm>
        </p:spPr>
        <p:txBody>
          <a:bodyPr/>
          <a:lstStyle>
            <a:lvl1pPr>
              <a:defRPr sz="6000"/>
            </a:lvl1pPr>
          </a:lstStyle>
          <a:p>
            <a:pPr lvl="0"/>
            <a:r>
              <a:rPr lang="en-US" noProof="0" smtClean="0"/>
              <a:t>Click to edit Master title style</a:t>
            </a:r>
          </a:p>
        </p:txBody>
      </p:sp>
      <p:sp>
        <p:nvSpPr>
          <p:cNvPr id="136204"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noProof="0" smtClean="0"/>
              <a:t>Click to edit Master subtitle style</a:t>
            </a:r>
          </a:p>
        </p:txBody>
      </p:sp>
      <p:sp>
        <p:nvSpPr>
          <p:cNvPr id="136205" name="Rectangle 13"/>
          <p:cNvSpPr>
            <a:spLocks noGrp="1" noChangeArrowheads="1"/>
          </p:cNvSpPr>
          <p:nvPr>
            <p:ph type="dt" sz="quarter" idx="2"/>
          </p:nvPr>
        </p:nvSpPr>
        <p:spPr>
          <a:xfrm>
            <a:off x="457200" y="6248400"/>
            <a:ext cx="2133600" cy="476250"/>
          </a:xfrm>
        </p:spPr>
        <p:txBody>
          <a:bodyPr/>
          <a:lstStyle>
            <a:lvl1pPr>
              <a:defRPr/>
            </a:lvl1pPr>
          </a:lstStyle>
          <a:p>
            <a:endParaRPr lang="en-US"/>
          </a:p>
        </p:txBody>
      </p:sp>
      <p:sp>
        <p:nvSpPr>
          <p:cNvPr id="136206" name="Rectangle 14"/>
          <p:cNvSpPr>
            <a:spLocks noGrp="1" noChangeArrowheads="1"/>
          </p:cNvSpPr>
          <p:nvPr>
            <p:ph type="ftr" sz="quarter" idx="3"/>
          </p:nvPr>
        </p:nvSpPr>
        <p:spPr>
          <a:xfrm>
            <a:off x="3124200" y="6251575"/>
            <a:ext cx="2895600" cy="476250"/>
          </a:xfrm>
        </p:spPr>
        <p:txBody>
          <a:bodyPr/>
          <a:lstStyle>
            <a:lvl1pPr>
              <a:defRPr/>
            </a:lvl1pPr>
          </a:lstStyle>
          <a:p>
            <a:endParaRPr lang="en-US"/>
          </a:p>
        </p:txBody>
      </p:sp>
      <p:sp>
        <p:nvSpPr>
          <p:cNvPr id="136207" name="Rectangle 15"/>
          <p:cNvSpPr>
            <a:spLocks noGrp="1" noChangeArrowheads="1"/>
          </p:cNvSpPr>
          <p:nvPr>
            <p:ph type="sldNum" sz="quarter" idx="4"/>
          </p:nvPr>
        </p:nvSpPr>
        <p:spPr>
          <a:xfrm>
            <a:off x="6553200" y="6254750"/>
            <a:ext cx="2133600" cy="476250"/>
          </a:xfrm>
        </p:spPr>
        <p:txBody>
          <a:bodyPr/>
          <a:lstStyle>
            <a:lvl1pPr>
              <a:defRPr/>
            </a:lvl1pPr>
          </a:lstStyle>
          <a:p>
            <a:fld id="{1DE5CF9E-08F7-4F5C-AFFA-8E1A29D6BBB8}" type="slidenum">
              <a:rPr lang="ar-SA"/>
              <a:pPr/>
              <a:t>‹#›</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F0B01E26-6BBD-4904-964A-B19B1CF5A135}" type="slidenum">
              <a:rPr lang="ar-SA"/>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1330256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5823D1AE-67E8-441D-B726-141061896B74}" type="slidenum">
              <a:rPr lang="ar-SA"/>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3365251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29B8A8C4-CFBB-4526-9185-6C10900152C0}" type="slidenum">
              <a:rPr lang="ar-SA"/>
              <a:pPr/>
              <a:t>‹#›</a:t>
            </a:fld>
            <a:endParaRPr lang="en-US"/>
          </a:p>
        </p:txBody>
      </p:sp>
      <p:sp>
        <p:nvSpPr>
          <p:cNvPr id="7" name="Footer Placeholder 6"/>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607340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p>
        </p:txBody>
      </p:sp>
      <p:sp>
        <p:nvSpPr>
          <p:cNvPr id="8" name="Slide Number Placeholder 7"/>
          <p:cNvSpPr>
            <a:spLocks noGrp="1"/>
          </p:cNvSpPr>
          <p:nvPr>
            <p:ph type="sldNum" sz="quarter" idx="11"/>
          </p:nvPr>
        </p:nvSpPr>
        <p:spPr/>
        <p:txBody>
          <a:bodyPr/>
          <a:lstStyle>
            <a:lvl1pPr>
              <a:defRPr/>
            </a:lvl1pPr>
          </a:lstStyle>
          <a:p>
            <a:fld id="{4A3D3A82-3A5E-4D39-AFE5-2C8124DB8A0A}" type="slidenum">
              <a:rPr lang="ar-SA"/>
              <a:pPr/>
              <a:t>‹#›</a:t>
            </a:fld>
            <a:endParaRPr lang="en-US"/>
          </a:p>
        </p:txBody>
      </p:sp>
      <p:sp>
        <p:nvSpPr>
          <p:cNvPr id="9" name="Footer Placeholder 8"/>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733704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p>
        </p:txBody>
      </p:sp>
      <p:sp>
        <p:nvSpPr>
          <p:cNvPr id="4" name="Slide Number Placeholder 3"/>
          <p:cNvSpPr>
            <a:spLocks noGrp="1"/>
          </p:cNvSpPr>
          <p:nvPr>
            <p:ph type="sldNum" sz="quarter" idx="11"/>
          </p:nvPr>
        </p:nvSpPr>
        <p:spPr/>
        <p:txBody>
          <a:bodyPr/>
          <a:lstStyle>
            <a:lvl1pPr>
              <a:defRPr/>
            </a:lvl1pPr>
          </a:lstStyle>
          <a:p>
            <a:fld id="{CBC22504-758A-4A58-B450-E085AB7CDECE}" type="slidenum">
              <a:rPr lang="ar-SA"/>
              <a:pPr/>
              <a:t>‹#›</a:t>
            </a:fld>
            <a:endParaRPr lang="en-US"/>
          </a:p>
        </p:txBody>
      </p:sp>
      <p:sp>
        <p:nvSpPr>
          <p:cNvPr id="5" name="Footer Placeholder 4"/>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1609823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Slide Number Placeholder 2"/>
          <p:cNvSpPr>
            <a:spLocks noGrp="1"/>
          </p:cNvSpPr>
          <p:nvPr>
            <p:ph type="sldNum" sz="quarter" idx="11"/>
          </p:nvPr>
        </p:nvSpPr>
        <p:spPr/>
        <p:txBody>
          <a:bodyPr/>
          <a:lstStyle>
            <a:lvl1pPr>
              <a:defRPr/>
            </a:lvl1pPr>
          </a:lstStyle>
          <a:p>
            <a:fld id="{D656560B-5370-41B3-B67D-B40E7C8F5358}" type="slidenum">
              <a:rPr lang="ar-SA"/>
              <a:pPr/>
              <a:t>‹#›</a:t>
            </a:fld>
            <a:endParaRPr lang="en-US"/>
          </a:p>
        </p:txBody>
      </p:sp>
      <p:sp>
        <p:nvSpPr>
          <p:cNvPr id="4" name="Footer Placeholder 3"/>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240078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4EFCBC55-C4D7-4980-89D2-F66875E5CBA2}" type="slidenum">
              <a:rPr lang="ar-SA"/>
              <a:pPr/>
              <a:t>‹#›</a:t>
            </a:fld>
            <a:endParaRPr lang="en-US"/>
          </a:p>
        </p:txBody>
      </p:sp>
      <p:sp>
        <p:nvSpPr>
          <p:cNvPr id="7" name="Footer Placeholder 6"/>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2553717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773376B7-E7FB-4A19-B8FD-62FDEEDE52FC}" type="slidenum">
              <a:rPr lang="ar-SA"/>
              <a:pPr/>
              <a:t>‹#›</a:t>
            </a:fld>
            <a:endParaRPr lang="en-US"/>
          </a:p>
        </p:txBody>
      </p:sp>
      <p:sp>
        <p:nvSpPr>
          <p:cNvPr id="7" name="Footer Placeholder 6"/>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4138453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6C99FC45-B23F-4D16-9B02-3D3473CF1313}" type="slidenum">
              <a:rPr lang="ar-SA"/>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2661829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5C3108B7-F2B7-43DC-97C7-7081080DC6B4}" type="slidenum">
              <a:rPr lang="ar-SA"/>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3377360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chemeClr val="tx1">
              <a:lumMod val="50000"/>
            </a:schemeClr>
          </a:fgClr>
          <a:bgClr>
            <a:schemeClr val="bg1"/>
          </a:bgClr>
        </a:pattFill>
        <a:effectLst/>
      </p:bgPr>
    </p:bg>
    <p:spTree>
      <p:nvGrpSpPr>
        <p:cNvPr id="1" name=""/>
        <p:cNvGrpSpPr/>
        <p:nvPr/>
      </p:nvGrpSpPr>
      <p:grpSpPr>
        <a:xfrm>
          <a:off x="0" y="0"/>
          <a:ext cx="0" cy="0"/>
          <a:chOff x="0" y="0"/>
          <a:chExt cx="0" cy="0"/>
        </a:xfrm>
      </p:grpSpPr>
      <p:sp>
        <p:nvSpPr>
          <p:cNvPr id="135170" name="Rectangle 2"/>
          <p:cNvSpPr>
            <a:spLocks noGrp="1" noChangeArrowheads="1"/>
          </p:cNvSpPr>
          <p:nvPr>
            <p:ph type="dt" sz="half" idx="2"/>
          </p:nvPr>
        </p:nvSpPr>
        <p:spPr bwMode="auto">
          <a:xfrm>
            <a:off x="457200" y="625157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rtl="0">
              <a:defRPr sz="1200">
                <a:latin typeface="Arial" panose="020B0604020202020204" pitchFamily="34" charset="0"/>
              </a:defRPr>
            </a:lvl1pPr>
          </a:lstStyle>
          <a:p>
            <a:endParaRPr lang="en-US"/>
          </a:p>
        </p:txBody>
      </p:sp>
      <p:sp>
        <p:nvSpPr>
          <p:cNvPr id="135171" name="Rectangle 3"/>
          <p:cNvSpPr>
            <a:spLocks noGrp="1" noChangeArrowheads="1"/>
          </p:cNvSpPr>
          <p:nvPr>
            <p:ph type="sldNum" sz="quarter" idx="4"/>
          </p:nvPr>
        </p:nvSpPr>
        <p:spPr bwMode="auto">
          <a:xfrm>
            <a:off x="6553200" y="6248400"/>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rtl="0">
              <a:defRPr sz="1200">
                <a:latin typeface="Arial" panose="020B0604020202020204" pitchFamily="34" charset="0"/>
              </a:defRPr>
            </a:lvl1pPr>
          </a:lstStyle>
          <a:p>
            <a:fld id="{3866FD12-0D8C-4F67-AE89-8F39213390F9}" type="slidenum">
              <a:rPr lang="ar-SA"/>
              <a:pPr/>
              <a:t>‹#›</a:t>
            </a:fld>
            <a:endParaRPr lang="en-US"/>
          </a:p>
        </p:txBody>
      </p:sp>
      <p:grpSp>
        <p:nvGrpSpPr>
          <p:cNvPr id="135172" name="Group 4"/>
          <p:cNvGrpSpPr>
            <a:grpSpLocks/>
          </p:cNvGrpSpPr>
          <p:nvPr/>
        </p:nvGrpSpPr>
        <p:grpSpPr bwMode="auto">
          <a:xfrm>
            <a:off x="0" y="0"/>
            <a:ext cx="9140825" cy="6850063"/>
            <a:chOff x="0" y="0"/>
            <a:chExt cx="5758" cy="4315"/>
          </a:xfrm>
        </p:grpSpPr>
        <p:grpSp>
          <p:nvGrpSpPr>
            <p:cNvPr id="135173" name="Group 5"/>
            <p:cNvGrpSpPr>
              <a:grpSpLocks/>
            </p:cNvGrpSpPr>
            <p:nvPr userDrawn="1"/>
          </p:nvGrpSpPr>
          <p:grpSpPr bwMode="auto">
            <a:xfrm>
              <a:off x="1728" y="2230"/>
              <a:ext cx="4027" cy="2085"/>
              <a:chOff x="1728" y="2230"/>
              <a:chExt cx="4027" cy="2085"/>
            </a:xfrm>
          </p:grpSpPr>
          <p:sp>
            <p:nvSpPr>
              <p:cNvPr id="135174" name="Freeform 6"/>
              <p:cNvSpPr>
                <a:spLocks/>
              </p:cNvSpPr>
              <p:nvPr/>
            </p:nvSpPr>
            <p:spPr bwMode="hidden">
              <a:xfrm>
                <a:off x="1728" y="264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75" name="Freeform 7"/>
              <p:cNvSpPr>
                <a:spLocks/>
              </p:cNvSpPr>
              <p:nvPr/>
            </p:nvSpPr>
            <p:spPr bwMode="hidden">
              <a:xfrm>
                <a:off x="4170" y="267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76" name="Freeform 8"/>
              <p:cNvSpPr>
                <a:spLocks/>
              </p:cNvSpPr>
              <p:nvPr/>
            </p:nvSpPr>
            <p:spPr bwMode="hidden">
              <a:xfrm>
                <a:off x="2900" y="334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77" name="Freeform 9"/>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78" name="Freeform 10"/>
              <p:cNvSpPr>
                <a:spLocks/>
              </p:cNvSpPr>
              <p:nvPr/>
            </p:nvSpPr>
            <p:spPr bwMode="hidden">
              <a:xfrm>
                <a:off x="4501" y="231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sp>
          <p:nvSpPr>
            <p:cNvPr id="135179" name="Freeform 11"/>
            <p:cNvSpPr>
              <a:spLocks/>
            </p:cNvSpPr>
            <p:nvPr/>
          </p:nvSpPr>
          <p:spPr bwMode="hidden">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135180" name="Freeform 12"/>
            <p:cNvSpPr>
              <a:spLocks/>
            </p:cNvSpPr>
            <p:nvPr/>
          </p:nvSpPr>
          <p:spPr bwMode="hidden">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Lst>
              <a:ahLst/>
              <a:cxnLst>
                <a:cxn ang="0">
                  <a:pos x="T0" y="T1"/>
                </a:cxn>
                <a:cxn ang="0">
                  <a:pos x="T2" y="T3"/>
                </a:cxn>
                <a:cxn ang="0">
                  <a:pos x="T4" y="T5"/>
                </a:cxn>
                <a:cxn ang="0">
                  <a:pos x="T6" y="T7"/>
                </a:cxn>
                <a:cxn ang="0">
                  <a:pos x="T8" y="T9"/>
                </a:cxn>
                <a:cxn ang="0">
                  <a:pos x="T10" y="T11"/>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sp>
        <p:nvSpPr>
          <p:cNvPr id="135181" name="Rectangle 13"/>
          <p:cNvSpPr>
            <a:spLocks noGrp="1" noRot="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35182" name="Rectangle 14"/>
          <p:cNvSpPr>
            <a:spLocks noGrp="1" noChangeArrowheads="1"/>
          </p:cNvSpPr>
          <p:nvPr>
            <p:ph type="ftr" sz="quarter" idx="3"/>
          </p:nvPr>
        </p:nvSpPr>
        <p:spPr bwMode="auto">
          <a:xfrm>
            <a:off x="3124200" y="6248400"/>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a:defRPr sz="1200">
                <a:latin typeface="Arial" panose="020B0604020202020204" pitchFamily="34" charset="0"/>
              </a:defRPr>
            </a:lvl1pPr>
          </a:lstStyle>
          <a:p>
            <a:endParaRPr lang="en-US"/>
          </a:p>
        </p:txBody>
      </p:sp>
      <p:sp>
        <p:nvSpPr>
          <p:cNvPr id="135183" name="Rectangle 15"/>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iming>
    <p:tnLst>
      <p:par>
        <p:cTn id="1" dur="indefinite" restart="never" nodeType="tmRoot"/>
      </p:par>
    </p:tnLst>
  </p:timing>
  <p:txStyles>
    <p:titleStyle>
      <a:lvl1pPr algn="ctr" rtl="1" fontAlgn="base">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1" fontAlgn="base">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cs typeface="Arial" panose="020B0604020202020204" pitchFamily="34" charset="0"/>
        </a:defRPr>
      </a:lvl2pPr>
      <a:lvl3pPr algn="ctr" rtl="1" fontAlgn="base">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cs typeface="Arial" panose="020B0604020202020204" pitchFamily="34" charset="0"/>
        </a:defRPr>
      </a:lvl3pPr>
      <a:lvl4pPr algn="ctr" rtl="1" fontAlgn="base">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cs typeface="Arial" panose="020B0604020202020204" pitchFamily="34" charset="0"/>
        </a:defRPr>
      </a:lvl4pPr>
      <a:lvl5pPr algn="ctr" rtl="1" fontAlgn="base">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cs typeface="Arial" panose="020B0604020202020204" pitchFamily="34" charset="0"/>
        </a:defRPr>
      </a:lvl5pPr>
      <a:lvl6pPr marL="457200" algn="ctr" rtl="1" fontAlgn="base">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cs typeface="Arial" panose="020B0604020202020204" pitchFamily="34" charset="0"/>
        </a:defRPr>
      </a:lvl6pPr>
      <a:lvl7pPr marL="914400" algn="ctr" rtl="1" fontAlgn="base">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cs typeface="Arial" panose="020B0604020202020204" pitchFamily="34" charset="0"/>
        </a:defRPr>
      </a:lvl7pPr>
      <a:lvl8pPr marL="1371600" algn="ctr" rtl="1" fontAlgn="base">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cs typeface="Arial" panose="020B0604020202020204" pitchFamily="34" charset="0"/>
        </a:defRPr>
      </a:lvl8pPr>
      <a:lvl9pPr marL="1828800" algn="ctr" rtl="1" fontAlgn="base">
        <a:spcBef>
          <a:spcPct val="0"/>
        </a:spcBef>
        <a:spcAft>
          <a:spcPct val="0"/>
        </a:spcAft>
        <a:defRPr sz="4400" b="1">
          <a:solidFill>
            <a:schemeClr val="tx2"/>
          </a:solidFill>
          <a:effectLst>
            <a:outerShdw blurRad="38100" dist="38100" dir="2700000" algn="tl">
              <a:srgbClr val="000000"/>
            </a:outerShdw>
          </a:effectLst>
          <a:latin typeface="Garamond" panose="02020404030301010803" pitchFamily="18" charset="0"/>
          <a:cs typeface="Arial" panose="020B0604020202020204" pitchFamily="34" charset="0"/>
        </a:defRPr>
      </a:lvl9pPr>
    </p:titleStyle>
    <p:bodyStyle>
      <a:lvl1pPr marL="342900" indent="-342900" algn="r" rtl="1" fontAlgn="base">
        <a:spcBef>
          <a:spcPct val="20000"/>
        </a:spcBef>
        <a:spcAft>
          <a:spcPct val="0"/>
        </a:spcAft>
        <a:buClr>
          <a:schemeClr val="hlink"/>
        </a:buClr>
        <a:buSzPct val="7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r" rtl="1" fontAlgn="base">
        <a:spcBef>
          <a:spcPct val="20000"/>
        </a:spcBef>
        <a:spcAft>
          <a:spcPct val="0"/>
        </a:spcAft>
        <a:buClr>
          <a:schemeClr val="accent2"/>
        </a:buClr>
        <a:buSzPct val="7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r" rtl="1" fontAlgn="base">
        <a:spcBef>
          <a:spcPct val="20000"/>
        </a:spcBef>
        <a:spcAft>
          <a:spcPct val="0"/>
        </a:spcAft>
        <a:buClr>
          <a:schemeClr val="tx2"/>
        </a:buClr>
        <a:buSzPct val="7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r" rtl="1" fontAlgn="base">
        <a:spcBef>
          <a:spcPct val="20000"/>
        </a:spcBef>
        <a:spcAft>
          <a:spcPct val="0"/>
        </a:spcAft>
        <a:buClr>
          <a:schemeClr val="accent2"/>
        </a:buClr>
        <a:buSzPct val="7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r" rtl="1" fontAlgn="base">
        <a:spcBef>
          <a:spcPct val="20000"/>
        </a:spcBef>
        <a:spcAft>
          <a:spcPct val="0"/>
        </a:spcAft>
        <a:buClr>
          <a:schemeClr val="hlink"/>
        </a:buClr>
        <a:buSzPct val="7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62818" name="WordArt 2"/>
          <p:cNvSpPr>
            <a:spLocks noChangeArrowheads="1" noChangeShapeType="1" noTextEdit="1"/>
          </p:cNvSpPr>
          <p:nvPr/>
        </p:nvSpPr>
        <p:spPr bwMode="auto">
          <a:xfrm>
            <a:off x="1258888" y="3573463"/>
            <a:ext cx="6265862" cy="2016125"/>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a-IR" sz="3600" i="1" kern="10">
                <a:ln w="9525">
                  <a:solidFill>
                    <a:srgbClr val="000000"/>
                  </a:solidFill>
                  <a:round/>
                  <a:headEnd/>
                  <a:tailEnd/>
                </a:ln>
                <a:solidFill>
                  <a:srgbClr val="000000"/>
                </a:solidFill>
                <a:latin typeface="Impact" panose="020B0806030902050204" pitchFamily="34" charset="0"/>
              </a:rPr>
              <a:t>بسم الله الرحمن الرحيم</a:t>
            </a:r>
          </a:p>
        </p:txBody>
      </p:sp>
      <p:sp>
        <p:nvSpPr>
          <p:cNvPr id="162819" name="WordArt 3"/>
          <p:cNvSpPr>
            <a:spLocks noChangeArrowheads="1" noChangeShapeType="1" noTextEdit="1"/>
          </p:cNvSpPr>
          <p:nvPr/>
        </p:nvSpPr>
        <p:spPr bwMode="auto">
          <a:xfrm>
            <a:off x="1187450" y="1773238"/>
            <a:ext cx="6913563" cy="1987550"/>
          </a:xfrm>
          <a:prstGeom prst="rect">
            <a:avLst/>
          </a:prstGeom>
        </p:spPr>
        <p:txBody>
          <a:bodyPr wrap="none" fromWordArt="1">
            <a:prstTxWarp prst="textDoubleWave1">
              <a:avLst>
                <a:gd name="adj1" fmla="val 6500"/>
                <a:gd name="adj2" fmla="val 0"/>
              </a:avLst>
            </a:prstTxWarp>
          </a:bodyPr>
          <a:lstStyle/>
          <a:p>
            <a:pPr algn="ctr"/>
            <a:r>
              <a:rPr lang="fa-IR" sz="3600" i="1" kern="10" spc="-36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بسم الله الرحمن الرحيم</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8" name="Rectangle 2"/>
          <p:cNvSpPr>
            <a:spLocks noGrp="1" noRot="1" noChangeArrowheads="1"/>
          </p:cNvSpPr>
          <p:nvPr>
            <p:ph type="title"/>
          </p:nvPr>
        </p:nvSpPr>
        <p:spPr/>
        <p:txBody>
          <a:bodyPr/>
          <a:lstStyle/>
          <a:p>
            <a:r>
              <a:rPr lang="en-US" sz="4000"/>
              <a:t/>
            </a:r>
            <a:br>
              <a:rPr lang="en-US" sz="4000"/>
            </a:br>
            <a:endParaRPr lang="en-US" sz="4000"/>
          </a:p>
        </p:txBody>
      </p:sp>
      <p:sp>
        <p:nvSpPr>
          <p:cNvPr id="4100" name="WordArt 4"/>
          <p:cNvSpPr>
            <a:spLocks noChangeArrowheads="1" noChangeShapeType="1" noTextEdit="1"/>
          </p:cNvSpPr>
          <p:nvPr/>
        </p:nvSpPr>
        <p:spPr bwMode="auto">
          <a:xfrm>
            <a:off x="1476375" y="0"/>
            <a:ext cx="7273925" cy="2876550"/>
          </a:xfrm>
          <a:prstGeom prst="rect">
            <a:avLst/>
          </a:prstGeom>
        </p:spPr>
        <p:txBody>
          <a:bodyPr wrap="none" fromWordArt="1">
            <a:prstTxWarp prst="textPlain">
              <a:avLst>
                <a:gd name="adj" fmla="val 50000"/>
              </a:avLst>
            </a:prstTxWarp>
          </a:bodyPr>
          <a:lstStyle/>
          <a:p>
            <a:pPr algn="ctr"/>
            <a:r>
              <a:rPr lang="fa-IR" sz="4000" b="1" i="1" kern="10" dirty="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panose="020B0A04020102020204" pitchFamily="34" charset="0"/>
              </a:rPr>
              <a:t>ابومسلم</a:t>
            </a:r>
            <a:endParaRPr lang="fa-IR" sz="4000" b="1" i="1" kern="10" dirty="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panose="020B0A04020102020204" pitchFamily="34"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768" decel="100000"/>
                                        <p:tgtEl>
                                          <p:spTgt spid="4098"/>
                                        </p:tgtEl>
                                      </p:cBhvr>
                                    </p:animEffect>
                                    <p:animScale>
                                      <p:cBhvr>
                                        <p:cTn id="8" dur="768" decel="100000"/>
                                        <p:tgtEl>
                                          <p:spTgt spid="4098"/>
                                        </p:tgtEl>
                                      </p:cBhvr>
                                      <p:from x="10000" y="10000"/>
                                      <p:to x="200000" y="450000"/>
                                    </p:animScale>
                                    <p:animScale>
                                      <p:cBhvr>
                                        <p:cTn id="9" dur="1230" accel="100000" fill="hold">
                                          <p:stCondLst>
                                            <p:cond delay="768"/>
                                          </p:stCondLst>
                                        </p:cTn>
                                        <p:tgtEl>
                                          <p:spTgt spid="4098"/>
                                        </p:tgtEl>
                                      </p:cBhvr>
                                      <p:from x="200000" y="450000"/>
                                      <p:to x="100000" y="100000"/>
                                    </p:animScale>
                                    <p:set>
                                      <p:cBhvr>
                                        <p:cTn id="10" dur="768" fill="hold"/>
                                        <p:tgtEl>
                                          <p:spTgt spid="4098"/>
                                        </p:tgtEl>
                                        <p:attrNameLst>
                                          <p:attrName>ppt_x</p:attrName>
                                        </p:attrNameLst>
                                      </p:cBhvr>
                                      <p:to>
                                        <p:strVal val="(0.5)"/>
                                      </p:to>
                                    </p:set>
                                    <p:anim from="(0.5)" to="(#ppt_x)" calcmode="lin" valueType="num">
                                      <p:cBhvr>
                                        <p:cTn id="11" dur="1230" accel="100000" fill="hold">
                                          <p:stCondLst>
                                            <p:cond delay="768"/>
                                          </p:stCondLst>
                                        </p:cTn>
                                        <p:tgtEl>
                                          <p:spTgt spid="4098"/>
                                        </p:tgtEl>
                                        <p:attrNameLst>
                                          <p:attrName>ppt_x</p:attrName>
                                        </p:attrNameLst>
                                      </p:cBhvr>
                                    </p:anim>
                                    <p:set>
                                      <p:cBhvr>
                                        <p:cTn id="12" dur="768" fill="hold"/>
                                        <p:tgtEl>
                                          <p:spTgt spid="4098"/>
                                        </p:tgtEl>
                                        <p:attrNameLst>
                                          <p:attrName>ppt_y</p:attrName>
                                        </p:attrNameLst>
                                      </p:cBhvr>
                                      <p:to>
                                        <p:strVal val="(#ppt_y+0.4)"/>
                                      </p:to>
                                    </p:set>
                                    <p:anim from="(#ppt_y+0.4)" to="(#ppt_y)" calcmode="lin" valueType="num">
                                      <p:cBhvr>
                                        <p:cTn id="13" dur="1230" accel="100000" fill="hold">
                                          <p:stCondLst>
                                            <p:cond delay="768"/>
                                          </p:stCondLst>
                                        </p:cTn>
                                        <p:tgtEl>
                                          <p:spTgt spid="4098"/>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122" name="Rectangle 2"/>
          <p:cNvSpPr>
            <a:spLocks noGrp="1" noRot="1" noChangeArrowheads="1"/>
          </p:cNvSpPr>
          <p:nvPr>
            <p:ph type="title"/>
          </p:nvPr>
        </p:nvSpPr>
        <p:spPr>
          <a:xfrm>
            <a:off x="4932363" y="0"/>
            <a:ext cx="4029075" cy="1143000"/>
          </a:xfrm>
        </p:spPr>
        <p:txBody>
          <a:bodyPr/>
          <a:lstStyle/>
          <a:p>
            <a:r>
              <a:rPr lang="fa-IR" sz="4000" b="0"/>
              <a:t>(اصل و تبار ابومسلم)</a:t>
            </a:r>
            <a:endParaRPr lang="en-US" sz="4000" b="0"/>
          </a:p>
        </p:txBody>
      </p:sp>
      <p:sp>
        <p:nvSpPr>
          <p:cNvPr id="5123" name="Rectangle 3"/>
          <p:cNvSpPr>
            <a:spLocks noGrp="1" noChangeArrowheads="1"/>
          </p:cNvSpPr>
          <p:nvPr>
            <p:ph type="body" idx="1"/>
          </p:nvPr>
        </p:nvSpPr>
        <p:spPr>
          <a:xfrm>
            <a:off x="0" y="908050"/>
            <a:ext cx="9144000" cy="5949950"/>
          </a:xfrm>
        </p:spPr>
        <p:txBody>
          <a:bodyPr/>
          <a:lstStyle/>
          <a:p>
            <a:r>
              <a:rPr lang="fa-IR" sz="2800" b="1"/>
              <a:t>مردی به معروفیت ابومسلم ، اصل و تبارش معلوم نیست! شاید به سبب آن که هر گروهی بمناسبتی او را به خود یا به دیگران منسوب کرده اند. در باب این که ایرانی (خراسانی یا اصفهانی)  کرد ، عرب ،  و یا ترک بوده است روایات ، گوناگون است و هیچ یک بطور قطع تکلیف را  معین نمی کند چندان که برخی از محققان معاصر که انواع آراء را درین باب بررسی کرده اند احتیاط را درین دانسته اند که فقط اشاره کنند: از موالی ایرانی و اصلش مجهول است یا به یقین می توان گفت که ابومسلم عرب نژاد نبوده است</a:t>
            </a:r>
            <a:r>
              <a:rPr lang="en-US" sz="2800"/>
              <a:t> </a:t>
            </a: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800" decel="100000"/>
                                        <p:tgtEl>
                                          <p:spTgt spid="5122"/>
                                        </p:tgtEl>
                                      </p:cBhvr>
                                    </p:animEffect>
                                    <p:anim calcmode="lin" valueType="num">
                                      <p:cBhvr>
                                        <p:cTn id="8" dur="800" decel="100000" fill="hold"/>
                                        <p:tgtEl>
                                          <p:spTgt spid="5122"/>
                                        </p:tgtEl>
                                        <p:attrNameLst>
                                          <p:attrName>style.rotation</p:attrName>
                                        </p:attrNameLst>
                                      </p:cBhvr>
                                      <p:tavLst>
                                        <p:tav tm="0">
                                          <p:val>
                                            <p:fltVal val="-90"/>
                                          </p:val>
                                        </p:tav>
                                        <p:tav tm="100000">
                                          <p:val>
                                            <p:fltVal val="0"/>
                                          </p:val>
                                        </p:tav>
                                      </p:tavLst>
                                    </p:anim>
                                    <p:anim calcmode="lin" valueType="num">
                                      <p:cBhvr>
                                        <p:cTn id="9" dur="800" decel="100000" fill="hold"/>
                                        <p:tgtEl>
                                          <p:spTgt spid="5122"/>
                                        </p:tgtEl>
                                        <p:attrNameLst>
                                          <p:attrName>ppt_x</p:attrName>
                                        </p:attrNameLst>
                                      </p:cBhvr>
                                      <p:tavLst>
                                        <p:tav tm="0">
                                          <p:val>
                                            <p:strVal val="#ppt_x+0.4"/>
                                          </p:val>
                                        </p:tav>
                                        <p:tav tm="100000">
                                          <p:val>
                                            <p:strVal val="#ppt_x-0.05"/>
                                          </p:val>
                                        </p:tav>
                                      </p:tavLst>
                                    </p:anim>
                                    <p:anim calcmode="lin" valueType="num">
                                      <p:cBhvr>
                                        <p:cTn id="10" dur="800" decel="100000" fill="hold"/>
                                        <p:tgtEl>
                                          <p:spTgt spid="512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12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122"/>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5123">
                                            <p:txEl>
                                              <p:pRg st="0" end="0"/>
                                            </p:txEl>
                                          </p:spTgt>
                                        </p:tgtEl>
                                        <p:attrNameLst>
                                          <p:attrName>style.visibility</p:attrName>
                                        </p:attrNameLst>
                                      </p:cBhvr>
                                      <p:to>
                                        <p:strVal val="visible"/>
                                      </p:to>
                                    </p:set>
                                    <p:animEffect transition="in" filter="fade">
                                      <p:cBhvr>
                                        <p:cTn id="17" dur="1000"/>
                                        <p:tgtEl>
                                          <p:spTgt spid="5123">
                                            <p:txEl>
                                              <p:pRg st="0" end="0"/>
                                            </p:txEl>
                                          </p:spTgt>
                                        </p:tgtEl>
                                      </p:cBhvr>
                                    </p:animEffect>
                                    <p:anim calcmode="lin" valueType="num">
                                      <p:cBhvr>
                                        <p:cTn id="18" dur="1000" fill="hold"/>
                                        <p:tgtEl>
                                          <p:spTgt spid="512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512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3"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179388" y="188913"/>
            <a:ext cx="8785225" cy="6669087"/>
          </a:xfrm>
        </p:spPr>
        <p:txBody>
          <a:bodyPr/>
          <a:lstStyle/>
          <a:p>
            <a:pPr>
              <a:lnSpc>
                <a:spcPct val="80000"/>
              </a:lnSpc>
            </a:pPr>
            <a:r>
              <a:rPr lang="fa-IR" sz="2800"/>
              <a:t>پس از آن که ابومسلم مورد خشم منصور، خلیفه دوم عباسی، واقع شد و بتوسط وی از پای درآمد ، منصور ابومجرمش خواند و بطبع عباسیان و منتسبان به آنان از جمله بعضی مورخان و نویسندگان از او به خصومت یاد کردند و ابودلامۀ ، ندیم و شاعر در بار خلیفه او را ابومجرم نامید و پدرشان را کرد شمرد. </a:t>
            </a:r>
          </a:p>
          <a:p>
            <a:pPr>
              <a:lnSpc>
                <a:spcPct val="80000"/>
              </a:lnSpc>
            </a:pPr>
            <a:r>
              <a:rPr lang="fa-IR" sz="2800"/>
              <a:t>در مقابل هم در آن روزگار و هم پس از آن ایرانیان در بزرگداشت او کوشیدند و بخصوص با نشر داستانها و روایات مختلف از او شخصیتی محبوب و افسانه ای ساختند. این کار به ایرانیان محصور نماند، مردم ترک آسیای مرکزی و کوه نشینان داغستان هم مانند قهرمانی ملی محترمش داشته و ازبکان و ترکمنان او را هموطن خود دانسته اند که در زیر بیرق سیاه عباسیان ترکان ماوراءالنهر و خوارزم را گرد آورده است و او را در اشعار و قصه هاشان تجلیل می کنند </a:t>
            </a:r>
          </a:p>
          <a:p>
            <a:pPr>
              <a:lnSpc>
                <a:spcPct val="80000"/>
              </a:lnSpc>
            </a:pPr>
            <a:r>
              <a:rPr lang="fa-IR" sz="2800"/>
              <a:t>حتی یکی از محققان معاصرترکیه در تاییداحتمال ترک بودن ابومسلم بشرح سخن رانده و اورا از ترکاناوغوز شمرده و گفته است که خاطره وی توسط ترکان اوغوز از آسیای مرکزی آمده و در آناتولی به حیات خود ادامه داده است. با این اقوال متفاوت و گونه گون پی بردن به واقع امر، مشکل است.</a:t>
            </a:r>
            <a:endParaRPr 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fade">
                                      <p:cBhvr>
                                        <p:cTn id="7" dur="2000"/>
                                        <p:tgtEl>
                                          <p:spTgt spid="71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Effect transition="in" filter="fade">
                                      <p:cBhvr>
                                        <p:cTn id="12" dur="2000"/>
                                        <p:tgtEl>
                                          <p:spTgt spid="717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Effect transition="in" filter="fade">
                                      <p:cBhvr>
                                        <p:cTn id="17" dur="2000"/>
                                        <p:tgtEl>
                                          <p:spTgt spid="71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195" name="Rectangle 3"/>
          <p:cNvSpPr>
            <a:spLocks noGrp="1" noChangeArrowheads="1"/>
          </p:cNvSpPr>
          <p:nvPr>
            <p:ph type="body" idx="1"/>
          </p:nvPr>
        </p:nvSpPr>
        <p:spPr>
          <a:xfrm>
            <a:off x="250825" y="188913"/>
            <a:ext cx="8713788" cy="6480175"/>
          </a:xfrm>
        </p:spPr>
        <p:txBody>
          <a:bodyPr/>
          <a:lstStyle/>
          <a:p>
            <a:pPr>
              <a:lnSpc>
                <a:spcPct val="90000"/>
              </a:lnSpc>
            </a:pPr>
            <a:endParaRPr lang="fa-IR" sz="2800"/>
          </a:p>
          <a:p>
            <a:pPr>
              <a:lnSpc>
                <a:spcPct val="90000"/>
              </a:lnSpc>
            </a:pPr>
            <a:r>
              <a:rPr lang="fa-IR" sz="2800"/>
              <a:t>نوشته اند که ابومسلم در خراسان خود را از خانواده عباسیان معرفی می کرده و می گفته از نسل سلیط بن عبدالله بن عباس است. اما عبدالله نسبت سلیط را با خود رد کرده بود و این نسبت نامه بظاهر مورد قبول عباسیان نبوده زیرا منصور خلیفه هنگام قتل ابومسلم یکی از گناهانش را این انتساب دانسته که خود را فرزند سلیط وسلیط رابرخلاف حقیقت پسرعبدالله بن عباس خوانده است.معلوم نیست که چرا ابو مسلم چنین کرده و از این کار چه مقصودی داشته است؟ « شاید برای آن که اگر فرصتی بدست آید راه رسیدن به خلافت برای او مسدود نباشد ».</a:t>
            </a:r>
          </a:p>
          <a:p>
            <a:pPr>
              <a:lnSpc>
                <a:spcPct val="90000"/>
              </a:lnSpc>
            </a:pPr>
            <a:r>
              <a:rPr lang="fa-IR" sz="2800"/>
              <a:t>نظر دیگر در باب اصل او بنا بر روایت ابومسلم نامه ها اینست که وی به آل علی منسوب بوده ولی این سخن هم درست نیست و پس از ابومسلم باید رواج گرفته باشد                                                                 « چه در زمان ابومسلم و برای خود ابومسلم انتساب به آل عباس مفیدتر بوده است از انتساب به آل علی ». 	    											</a:t>
            </a:r>
            <a:endParaRPr lang="en-US" sz="2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8195">
                                            <p:txEl>
                                              <p:pRg st="1" end="1"/>
                                            </p:txEl>
                                          </p:spTgt>
                                        </p:tgtEl>
                                        <p:attrNameLst>
                                          <p:attrName>style.visibility</p:attrName>
                                        </p:attrNameLst>
                                      </p:cBhvr>
                                      <p:to>
                                        <p:strVal val="visible"/>
                                      </p:to>
                                    </p:set>
                                    <p:animEffect transition="in" filter="fade">
                                      <p:cBhvr>
                                        <p:cTn id="7" dur="500">
                                          <p:stCondLst>
                                            <p:cond delay="0"/>
                                          </p:stCondLst>
                                        </p:cTn>
                                        <p:tgtEl>
                                          <p:spTgt spid="819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8195">
                                            <p:txEl>
                                              <p:pRg st="2" end="2"/>
                                            </p:txEl>
                                          </p:spTgt>
                                        </p:tgtEl>
                                        <p:attrNameLst>
                                          <p:attrName>style.visibility</p:attrName>
                                        </p:attrNameLst>
                                      </p:cBhvr>
                                      <p:to>
                                        <p:strVal val="visible"/>
                                      </p:to>
                                    </p:set>
                                    <p:animEffect transition="in" filter="fade">
                                      <p:cBhvr>
                                        <p:cTn id="12" dur="500">
                                          <p:stCondLst>
                                            <p:cond delay="0"/>
                                          </p:stCondLst>
                                        </p:cTn>
                                        <p:tgtEl>
                                          <p:spTgt spid="819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457200" y="333375"/>
            <a:ext cx="8229600" cy="5797550"/>
          </a:xfrm>
        </p:spPr>
        <p:txBody>
          <a:bodyPr/>
          <a:lstStyle/>
          <a:p>
            <a:r>
              <a:rPr lang="fa-IR" sz="2800"/>
              <a:t>این که نوشته اندامام عباسی به ابومسلم گفته است«تومردی ازما اهل بیت هستی» ویا مردم خراسان نیز از او بعنوان یکی از اهل بیت پیغمبر یاد می کرده اند « مؤید آن است که ابومسلم در خراسان چنین داعیه ای داشته است».</a:t>
            </a:r>
          </a:p>
          <a:p>
            <a:r>
              <a:rPr lang="fa-IR" sz="2800"/>
              <a:t>روایت معروف دیگری که درباره اصل و تبار او نوشته اند اینست که از نسل شیدوش پسر گودرز بوده است و بقولی از فرزندان بزرگمهر بختگان ؛ با این همه آراء و اقوال متفاوت شاید فقط بتوان همان ایرانی بودن او را معتبر دانست و در این باب تردید نکرد.</a:t>
            </a:r>
            <a:endParaRPr 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fade">
                                      <p:cBhvr>
                                        <p:cTn id="7" dur="1000">
                                          <p:stCondLst>
                                            <p:cond delay="0"/>
                                          </p:stCondLst>
                                        </p:cTn>
                                        <p:tgtEl>
                                          <p:spTgt spid="92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fade">
                                      <p:cBhvr>
                                        <p:cTn id="12" dur="1000">
                                          <p:stCondLst>
                                            <p:cond delay="0"/>
                                          </p:stCondLst>
                                        </p:cTn>
                                        <p:tgtEl>
                                          <p:spTgt spid="92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242" name="Rectangle 2"/>
          <p:cNvSpPr>
            <a:spLocks noGrp="1" noRot="1" noChangeArrowheads="1"/>
          </p:cNvSpPr>
          <p:nvPr>
            <p:ph type="title"/>
          </p:nvPr>
        </p:nvSpPr>
        <p:spPr>
          <a:xfrm>
            <a:off x="3781425" y="274638"/>
            <a:ext cx="4905375" cy="1143000"/>
          </a:xfrm>
        </p:spPr>
        <p:txBody>
          <a:bodyPr/>
          <a:lstStyle/>
          <a:p>
            <a:r>
              <a:rPr lang="fa-IR" b="0"/>
              <a:t>نام و زادگاه ابومسلم</a:t>
            </a:r>
            <a:endParaRPr lang="en-US" b="0"/>
          </a:p>
        </p:txBody>
      </p:sp>
      <p:sp>
        <p:nvSpPr>
          <p:cNvPr id="10243" name="Rectangle 3"/>
          <p:cNvSpPr>
            <a:spLocks noGrp="1" noChangeArrowheads="1"/>
          </p:cNvSpPr>
          <p:nvPr>
            <p:ph type="body" idx="1"/>
          </p:nvPr>
        </p:nvSpPr>
        <p:spPr>
          <a:xfrm>
            <a:off x="179388" y="1341438"/>
            <a:ext cx="8785225" cy="5327650"/>
          </a:xfrm>
        </p:spPr>
        <p:txBody>
          <a:bodyPr/>
          <a:lstStyle/>
          <a:p>
            <a:pPr>
              <a:lnSpc>
                <a:spcPct val="80000"/>
              </a:lnSpc>
            </a:pPr>
            <a:endParaRPr lang="fa-IR" sz="1800"/>
          </a:p>
          <a:p>
            <a:pPr>
              <a:lnSpc>
                <a:spcPct val="80000"/>
              </a:lnSpc>
            </a:pPr>
            <a:r>
              <a:rPr lang="fa-IR" sz="1800"/>
              <a:t>1</a:t>
            </a:r>
          </a:p>
          <a:p>
            <a:pPr>
              <a:lnSpc>
                <a:spcPct val="80000"/>
              </a:lnSpc>
            </a:pPr>
            <a:r>
              <a:rPr lang="fa-IR" sz="2800"/>
              <a:t>اکثر تاریخ های دوره اسلامی وی را ابو مسلم عبدالرحمن بن مسلم خوانده اند اما به قراری که نوشته اند گویا ابتدا ابراهیم نام داشته پسر عثمان بن یسار ( یا بشار ) سدوس (شیدوش) بن گودرز و وقتی به نزد امام عباسی راه یافت و بعد از طرف او مأمور نشر دعوت در خراسان شد، امام مصلحت دانست که وی نامش را تغییر دهد؛</a:t>
            </a:r>
          </a:p>
          <a:p>
            <a:pPr>
              <a:lnSpc>
                <a:spcPct val="80000"/>
              </a:lnSpc>
            </a:pPr>
            <a:r>
              <a:rPr lang="fa-IR" sz="2800"/>
              <a:t> به او گفت : کار ما انجام نخواهد شد مگر با تغییر نام تو و او را عبدالرحمن بن مسلم خواند و « ابومسلم» را کنیه اش قرار داد و از آن تاریخ بدین نام مشهور گشت و نام وشهرت سابقش تحت الشعاع واقع شد و کسی او را جز بنام « ابومسلم خراسانی » نشناخته است .</a:t>
            </a:r>
          </a:p>
          <a:p>
            <a:pPr>
              <a:lnSpc>
                <a:spcPct val="80000"/>
              </a:lnSpc>
            </a:pPr>
            <a:r>
              <a:rPr lang="fa-IR" sz="2800"/>
              <a:t>نسبت ابومسلم را همچنان که معروف است همه « خراسانی » نوشته اند حتی ترکان نیز که او را از نژاد خود شمرده اند در داستانهایی که در باره او پرداخته اند و هنوز به طبع می رسانند « ابومسلم خراسانی » اش می نامند</a:t>
            </a:r>
            <a:endParaRPr lang="en-US" sz="2800"/>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grpId="0" nodeType="with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p:cTn id="7" dur="2000" fill="hold"/>
                                        <p:tgtEl>
                                          <p:spTgt spid="10242"/>
                                        </p:tgtEl>
                                        <p:attrNameLst>
                                          <p:attrName>ppt_w</p:attrName>
                                        </p:attrNameLst>
                                      </p:cBhvr>
                                      <p:tavLst>
                                        <p:tav tm="0">
                                          <p:val>
                                            <p:strVal val="#ppt_w*2.5"/>
                                          </p:val>
                                        </p:tav>
                                        <p:tav tm="100000">
                                          <p:val>
                                            <p:strVal val="#ppt_w"/>
                                          </p:val>
                                        </p:tav>
                                      </p:tavLst>
                                    </p:anim>
                                    <p:anim calcmode="lin" valueType="num">
                                      <p:cBhvr>
                                        <p:cTn id="8" dur="2000" fill="hold"/>
                                        <p:tgtEl>
                                          <p:spTgt spid="10242"/>
                                        </p:tgtEl>
                                        <p:attrNameLst>
                                          <p:attrName>ppt_h</p:attrName>
                                        </p:attrNameLst>
                                      </p:cBhvr>
                                      <p:tavLst>
                                        <p:tav tm="0">
                                          <p:val>
                                            <p:strVal val="#ppt_h"/>
                                          </p:val>
                                        </p:tav>
                                        <p:tav tm="100000">
                                          <p:val>
                                            <p:strVal val="#ppt_h"/>
                                          </p:val>
                                        </p:tav>
                                      </p:tavLst>
                                    </p:anim>
                                    <p:anim calcmode="lin" valueType="num">
                                      <p:cBhvr>
                                        <p:cTn id="9" dur="2000" fill="hold"/>
                                        <p:tgtEl>
                                          <p:spTgt spid="10242"/>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10242"/>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1024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0243">
                                            <p:txEl>
                                              <p:pRg st="1" end="1"/>
                                            </p:txEl>
                                          </p:spTgt>
                                        </p:tgtEl>
                                        <p:attrNameLst>
                                          <p:attrName>style.visibility</p:attrName>
                                        </p:attrNameLst>
                                      </p:cBhvr>
                                      <p:to>
                                        <p:strVal val="visible"/>
                                      </p:to>
                                    </p:set>
                                    <p:animEffect transition="in" filter="wipe(left)">
                                      <p:cBhvr>
                                        <p:cTn id="16" dur="500"/>
                                        <p:tgtEl>
                                          <p:spTgt spid="1024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0243">
                                            <p:txEl>
                                              <p:pRg st="2" end="2"/>
                                            </p:txEl>
                                          </p:spTgt>
                                        </p:tgtEl>
                                        <p:attrNameLst>
                                          <p:attrName>style.visibility</p:attrName>
                                        </p:attrNameLst>
                                      </p:cBhvr>
                                      <p:to>
                                        <p:strVal val="visible"/>
                                      </p:to>
                                    </p:set>
                                    <p:animEffect transition="in" filter="wipe(left)">
                                      <p:cBhvr>
                                        <p:cTn id="21" dur="500"/>
                                        <p:tgtEl>
                                          <p:spTgt spid="10243">
                                            <p:txEl>
                                              <p:pRg st="2" end="2"/>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0243">
                                            <p:txEl>
                                              <p:pRg st="3" end="3"/>
                                            </p:txEl>
                                          </p:spTgt>
                                        </p:tgtEl>
                                        <p:attrNameLst>
                                          <p:attrName>style.visibility</p:attrName>
                                        </p:attrNameLst>
                                      </p:cBhvr>
                                      <p:to>
                                        <p:strVal val="visible"/>
                                      </p:to>
                                    </p:set>
                                    <p:animEffect transition="in" filter="wipe(left)">
                                      <p:cBhvr>
                                        <p:cTn id="26" dur="500"/>
                                        <p:tgtEl>
                                          <p:spTgt spid="10243">
                                            <p:txEl>
                                              <p:pRg st="3" end="3"/>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0243">
                                            <p:txEl>
                                              <p:pRg st="4" end="4"/>
                                            </p:txEl>
                                          </p:spTgt>
                                        </p:tgtEl>
                                        <p:attrNameLst>
                                          <p:attrName>style.visibility</p:attrName>
                                        </p:attrNameLst>
                                      </p:cBhvr>
                                      <p:to>
                                        <p:strVal val="visible"/>
                                      </p:to>
                                    </p:set>
                                    <p:animEffect transition="in" filter="wipe(left)">
                                      <p:cBhvr>
                                        <p:cTn id="31" dur="500"/>
                                        <p:tgtEl>
                                          <p:spTgt spid="102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a:xfrm>
            <a:off x="179388" y="188913"/>
            <a:ext cx="8785225" cy="6408737"/>
          </a:xfrm>
        </p:spPr>
        <p:txBody>
          <a:bodyPr/>
          <a:lstStyle/>
          <a:p>
            <a:r>
              <a:rPr lang="fa-IR"/>
              <a:t> امابااین همه اشتهاربه خراسانی بودن درباب زادگاه اونیزاتفاق نظرنیست.پدرش را اهل دهستان فریدن اصفهان ، از قریه سنجرد و یا دهکده ماخوان در سه فرسخی مرو دانسته اند که این قریه ماخوان و چند ده دیگر از او بوده و بدین قیاس محل تولد ابومسلم را مرو یا روستایی از اصفهان و گاه جاهایی دیگر نوشته اند . اما تاریخ تولدش را به تفاوت سال   100 ، 101، 109 هجری نگاشته اند. ابن خلکان در وقایع سال 124 هجری او را نوزده ساله دانسته است و در نتیجه سال ولادتش 105 هجری ( 19-124 ) می شود و یا در آن موقع نوزده ساله نبوده؛ در هر حال سال تولد ابومسلم هم به طور یقین معلوم نمی گردد</a:t>
            </a:r>
          </a:p>
          <a:p>
            <a:endParaRPr lang="en-US"/>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 calcmode="lin" valueType="num">
                                      <p:cBhvr>
                                        <p:cTn id="7" dur="1000" fill="hold"/>
                                        <p:tgtEl>
                                          <p:spTgt spid="11267">
                                            <p:txEl>
                                              <p:pRg st="0" end="0"/>
                                            </p:txEl>
                                          </p:spTgt>
                                        </p:tgtEl>
                                        <p:attrNameLst>
                                          <p:attrName>ppt_w</p:attrName>
                                        </p:attrNameLst>
                                      </p:cBhvr>
                                      <p:tavLst>
                                        <p:tav tm="0">
                                          <p:val>
                                            <p:strVal val="#ppt_w+.3"/>
                                          </p:val>
                                        </p:tav>
                                        <p:tav tm="100000">
                                          <p:val>
                                            <p:strVal val="#ppt_w"/>
                                          </p:val>
                                        </p:tav>
                                      </p:tavLst>
                                    </p:anim>
                                    <p:anim calcmode="lin" valueType="num">
                                      <p:cBhvr>
                                        <p:cTn id="8" dur="1000" fill="hold"/>
                                        <p:tgtEl>
                                          <p:spTgt spid="11267">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126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2291" name="Rectangle 3"/>
          <p:cNvSpPr>
            <a:spLocks noGrp="1" noChangeArrowheads="1"/>
          </p:cNvSpPr>
          <p:nvPr>
            <p:ph type="body" idx="1"/>
          </p:nvPr>
        </p:nvSpPr>
        <p:spPr>
          <a:xfrm>
            <a:off x="179388" y="765175"/>
            <a:ext cx="8713787" cy="5903913"/>
          </a:xfrm>
        </p:spPr>
        <p:txBody>
          <a:bodyPr/>
          <a:lstStyle/>
          <a:p>
            <a:pPr>
              <a:lnSpc>
                <a:spcPct val="80000"/>
              </a:lnSpc>
            </a:pPr>
            <a:r>
              <a:rPr lang="fa-IR" sz="2800"/>
              <a:t>زندگانی ابو مسلم ، پیش از آن که به امام عباسی بپیوندد و مأمور نشر دعوت در خراسان شود ، روشن نیست و یکسره در ابهام است. آنچه در اکثر اقوال راجع به او مشترک است این است که زادگاهش را اگرچه جاهای مختلف نوشته اند اما تقریبا همه منشأش را کوفه و هم در این شهر که به واسطه گرد آمدن علویان و شیعه آل علی از مراکز مخالفت با امویان بود وی در زندان با نقبای عباسی ارتباط پیدا کرده و بعد به نزد امام راه یافته است.</a:t>
            </a:r>
          </a:p>
          <a:p>
            <a:pPr>
              <a:lnSpc>
                <a:spcPct val="80000"/>
              </a:lnSpc>
            </a:pPr>
            <a:r>
              <a:rPr lang="fa-IR" sz="2800"/>
              <a:t>بعضی از مورخان نوشته اند که پیش از این واقعه وی روستا زاده ای بود ابراهیم نام و به لقب حیکان از یکی از املاک عجلیها در اصفهان و با ابوموسی سراج کارش ساختن زین و لگام و فروش آنها در اصفهان و جبال و الجزیره و موصل و دیگر جاها بود.</a:t>
            </a:r>
          </a:p>
          <a:p>
            <a:pPr>
              <a:lnSpc>
                <a:spcPct val="80000"/>
              </a:lnSpc>
            </a:pPr>
            <a:r>
              <a:rPr lang="fa-IR" sz="2800"/>
              <a:t>عاصم بن یونس العجلی و عیسی و ادریس ، پسران معقل ، به حبس افتادند و وقتی ابومسلم در زندان کوفه به خدمت عجلیها می پرداخت دعوتگران عباسی او را دیدند و پسندیدند و با خود به نزد امام ابراهیم به مکه اش بردند و ابوموسی سراج هم نامه ای راجع به او به امام نامه نوشت ؛ از این پس ابومسلم در خدمت امام ایستاد . این سرگذشت ابو مسلم است بر طبق روایات آنان که او را آزاد شمرده اند .</a:t>
            </a:r>
          </a:p>
          <a:p>
            <a:pPr>
              <a:lnSpc>
                <a:spcPct val="80000"/>
              </a:lnSpc>
            </a:pPr>
            <a:r>
              <a:rPr lang="fa-IR" sz="2800"/>
              <a:t> </a:t>
            </a:r>
            <a:endParaRPr lang="en-US" sz="2800"/>
          </a:p>
        </p:txBody>
      </p:sp>
      <p:sp>
        <p:nvSpPr>
          <p:cNvPr id="12292" name="WordArt 4" descr="White marble"/>
          <p:cNvSpPr>
            <a:spLocks noChangeArrowheads="1" noChangeShapeType="1" noTextEdit="1"/>
          </p:cNvSpPr>
          <p:nvPr/>
        </p:nvSpPr>
        <p:spPr bwMode="auto">
          <a:xfrm>
            <a:off x="6948488" y="0"/>
            <a:ext cx="1914525" cy="71913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rgbClr val="FFCC99"/>
              </a:contourClr>
            </a:sp3d>
          </a:bodyPr>
          <a:lstStyle/>
          <a:p>
            <a:pPr algn="ctr"/>
            <a:r>
              <a:rPr lang="fa-IR" sz="3600" b="1" i="1" kern="10">
                <a:ln w="9525">
                  <a:round/>
                  <a:headEnd/>
                  <a:tailEnd/>
                </a:ln>
                <a:blipFill dpi="0" rotWithShape="0">
                  <a:blip r:embed="rId2"/>
                  <a:srcRect/>
                  <a:tile tx="0" ty="0" sx="100000" sy="100000" flip="none" algn="tl"/>
                </a:blipFill>
                <a:latin typeface="Arial Black" panose="020B0A04020102020204" pitchFamily="34" charset="0"/>
              </a:rPr>
              <a:t>ابتداي زندگي</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dissolve">
                                      <p:cBhvr>
                                        <p:cTn id="7" dur="500"/>
                                        <p:tgtEl>
                                          <p:spTgt spid="122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2291">
                                            <p:txEl>
                                              <p:pRg st="1" end="1"/>
                                            </p:txEl>
                                          </p:spTgt>
                                        </p:tgtEl>
                                        <p:attrNameLst>
                                          <p:attrName>style.visibility</p:attrName>
                                        </p:attrNameLst>
                                      </p:cBhvr>
                                      <p:to>
                                        <p:strVal val="visible"/>
                                      </p:to>
                                    </p:set>
                                    <p:animEffect transition="in" filter="dissolve">
                                      <p:cBhvr>
                                        <p:cTn id="12" dur="500"/>
                                        <p:tgtEl>
                                          <p:spTgt spid="1229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2291">
                                            <p:txEl>
                                              <p:pRg st="2" end="2"/>
                                            </p:txEl>
                                          </p:spTgt>
                                        </p:tgtEl>
                                        <p:attrNameLst>
                                          <p:attrName>style.visibility</p:attrName>
                                        </p:attrNameLst>
                                      </p:cBhvr>
                                      <p:to>
                                        <p:strVal val="visible"/>
                                      </p:to>
                                    </p:set>
                                    <p:animEffect transition="in" filter="dissolve">
                                      <p:cBhvr>
                                        <p:cTn id="17" dur="500"/>
                                        <p:tgtEl>
                                          <p:spTgt spid="1229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2291">
                                            <p:txEl>
                                              <p:pRg st="3" end="3"/>
                                            </p:txEl>
                                          </p:spTgt>
                                        </p:tgtEl>
                                        <p:attrNameLst>
                                          <p:attrName>style.visibility</p:attrName>
                                        </p:attrNameLst>
                                      </p:cBhvr>
                                      <p:to>
                                        <p:strVal val="visible"/>
                                      </p:to>
                                    </p:set>
                                    <p:animEffect transition="in" filter="dissolve">
                                      <p:cBhvr>
                                        <p:cTn id="22" dur="500"/>
                                        <p:tgtEl>
                                          <p:spTgt spid="122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179388" y="188913"/>
            <a:ext cx="8785225" cy="6480175"/>
          </a:xfrm>
        </p:spPr>
        <p:txBody>
          <a:bodyPr/>
          <a:lstStyle/>
          <a:p>
            <a:pPr>
              <a:lnSpc>
                <a:spcPct val="80000"/>
              </a:lnSpc>
            </a:pPr>
            <a:r>
              <a:rPr lang="fa-IR"/>
              <a:t> </a:t>
            </a:r>
            <a:r>
              <a:rPr lang="fa-IR" sz="2400"/>
              <a:t>شرح حالی نیز ابن خلکان از این قسمت از دوره حیات ابومسلم نوشته که آن را بیشتر از دیگر روایات «قابل قبول و اعتماد» دانسته اند و خلاصه اش از این قرار است :</a:t>
            </a:r>
          </a:p>
          <a:p>
            <a:pPr>
              <a:lnSpc>
                <a:spcPct val="80000"/>
              </a:lnSpc>
            </a:pPr>
            <a:r>
              <a:rPr lang="fa-IR" sz="2400"/>
              <a:t>پدر</a:t>
            </a:r>
            <a:r>
              <a:rPr lang="fa-IR" sz="2000"/>
              <a:t> ابومسلم مالیات دهستان فریدن ( اصفهان ) را به مقاطعه عهده دارشد و چون از عهده ادای آن بر نیامد و عامل آن منطقه خواست جلبش کند با کنیزک خود - که وشیکۀ نام داشت و از کوفه او را آورده بود و آبستن بود - به فرار روی به آذربایجان نهاد. اثنای راه ، در دهستانی بنام فائق ، چند روز پیش عیسی بن معقل عجلی که عامل مالیات یا مردی مالک و چیزدار بود بماند و درآنجا خوابی دید که از بزرگی فرزند آینده او خبر می داد . پس به آذربایجان رفت و در آن دیار درگذشت . پسر نوزاد او در خانه عیسی و با فرزند وی بزرگ شد و تربیت یافت. پس از چندی عیسی و ادریس – برادرش- ، بواسطه بدهی مالیاتی به دستور خالد بن عبدالله قسری ، والی عراق ، در کوفه زندانی شدند و ابومسلم بهای غله دهستان فائق را که فروخته بود برداشت و به کوفه آمد و در زندان به نزد عیسی و ادریس می رفت. در اینجا بود که جمعی از نقیبان عباسی و شیعیان خراسان ، که در سر راه خود به مکه ، به کوفه رسیده بودند وقتی به ملاقات برادران عجلی به زندان رفتند ، ابومسلم را در آنجا دیدند و معرفت و ادب و سخنرانیش موجب شگفتی ایشان شد . ابومسلم هم که از نیتشان با خبر گردیید به کارشان گرایشی پیدا کرد . وقتی عجلیها از زندان فرار کردند ابومسلم هم محل سکونت خود ، خانه عیسی را در محله بنی عجل ، رها کرد و با این گروه به مکه رفت و بعد به نزد امام عباسی رسید و مورد نظر او قرار گرفت . تاریخ نخستین تماس ابومسلم و دعوتگران عباسی را در زندان سال 124 هجری            (2-741 م.) نوشته اند .</a:t>
            </a:r>
            <a:endParaRPr 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randombar(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randombar(horizontal)">
                                      <p:cBhvr>
                                        <p:cTn id="12" dur="500"/>
                                        <p:tgtEl>
                                          <p:spTgt spid="133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a:xfrm>
            <a:off x="179388" y="188913"/>
            <a:ext cx="8785225" cy="6553200"/>
          </a:xfrm>
        </p:spPr>
        <p:txBody>
          <a:bodyPr/>
          <a:lstStyle/>
          <a:p>
            <a:pPr>
              <a:lnSpc>
                <a:spcPct val="90000"/>
              </a:lnSpc>
            </a:pPr>
            <a:r>
              <a:rPr lang="fa-IR" sz="2300"/>
              <a:t>در اکثر این روایات نام ابوموسی سراج برده می شود و معلوم می گردد که وی مربی ابومسلم بوده چون خود در کوفه از مبلغان عباسی به شمار می آمده لابد در گرایش ابومسلم به دعوت عباسیان تأثیر داشته است .</a:t>
            </a:r>
          </a:p>
          <a:p>
            <a:pPr>
              <a:lnSpc>
                <a:spcPct val="90000"/>
              </a:lnSpc>
            </a:pPr>
            <a:r>
              <a:rPr lang="fa-IR" sz="2300"/>
              <a:t> نیز نوشته اند که بکیر بن ماهان به واسطه انتساب به بنی عباس در کوفه به زندان افتاد و در آنجا با ابو عاصم و عیسی بن معقل العجلی مأنوس شد و بکیر ایشان را به قبول عقاید خود دعوت کرد و آنان نیز پذیرفتند و بدو گرویدند .</a:t>
            </a:r>
          </a:p>
          <a:p>
            <a:pPr>
              <a:lnSpc>
                <a:spcPct val="90000"/>
              </a:lnSpc>
            </a:pPr>
            <a:r>
              <a:rPr lang="fa-IR" sz="2300"/>
              <a:t> روایت دیگر اینست که ابومسلم در حین خدمت به عجلیها ، درزندان کوفه، می دید که عیسی و ادریس در باب این موضوع ، یعنی دعوت عباسی ، سخن می گویند ؛ چون سخنان ایشان را شنید بگریست و نقیبان عباسی که چنین دیدند او را به قبول دعوت خود خواندند و ابومسلم پذیرفت و به ایشان پیوست .</a:t>
            </a:r>
          </a:p>
          <a:p>
            <a:pPr>
              <a:lnSpc>
                <a:spcPct val="90000"/>
              </a:lnSpc>
            </a:pPr>
            <a:r>
              <a:rPr lang="fa-IR" sz="2300"/>
              <a:t>نکته دیگری که نوشته اند این است که ابو مسلم پس از پیوستن به امام عباسی و پیش از آن که مأمور نشر دعوت در خراسان و گردآوردن شیعیان آن سامان شود از طرف امام به این ناحیه آمد و شد می کرده و سوار بر خر خود حامل نامه ها و پیامهایی بوده است . در خراسان بود که دختر عمران بن اسمعیل الطائی ، معروف به ابوالنجم ، را که یکی از سرکردگان نهضت عباسی و از نقیبان دوازده گانه در این دیار بود زنی گرفت و امام خود او را به ابومسلم تزویج کرده بود</a:t>
            </a:r>
            <a:r>
              <a:rPr lang="en-US" sz="2300"/>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wipe(left)">
                                      <p:cBhvr>
                                        <p:cTn id="7" dur="500"/>
                                        <p:tgtEl>
                                          <p:spTgt spid="143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339">
                                            <p:txEl>
                                              <p:pRg st="1" end="1"/>
                                            </p:txEl>
                                          </p:spTgt>
                                        </p:tgtEl>
                                        <p:attrNameLst>
                                          <p:attrName>style.visibility</p:attrName>
                                        </p:attrNameLst>
                                      </p:cBhvr>
                                      <p:to>
                                        <p:strVal val="visible"/>
                                      </p:to>
                                    </p:set>
                                    <p:animEffect transition="in" filter="wipe(left)">
                                      <p:cBhvr>
                                        <p:cTn id="12" dur="500"/>
                                        <p:tgtEl>
                                          <p:spTgt spid="1433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339">
                                            <p:txEl>
                                              <p:pRg st="2" end="2"/>
                                            </p:txEl>
                                          </p:spTgt>
                                        </p:tgtEl>
                                        <p:attrNameLst>
                                          <p:attrName>style.visibility</p:attrName>
                                        </p:attrNameLst>
                                      </p:cBhvr>
                                      <p:to>
                                        <p:strVal val="visible"/>
                                      </p:to>
                                    </p:set>
                                    <p:animEffect transition="in" filter="wipe(left)">
                                      <p:cBhvr>
                                        <p:cTn id="17" dur="500"/>
                                        <p:tgtEl>
                                          <p:spTgt spid="1433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339">
                                            <p:txEl>
                                              <p:pRg st="3" end="3"/>
                                            </p:txEl>
                                          </p:spTgt>
                                        </p:tgtEl>
                                        <p:attrNameLst>
                                          <p:attrName>style.visibility</p:attrName>
                                        </p:attrNameLst>
                                      </p:cBhvr>
                                      <p:to>
                                        <p:strVal val="visible"/>
                                      </p:to>
                                    </p:set>
                                    <p:animEffect transition="in" filter="wipe(left)">
                                      <p:cBhvr>
                                        <p:cTn id="22" dur="500"/>
                                        <p:tgtEl>
                                          <p:spTgt spid="143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362" name="Rectangle 2"/>
          <p:cNvSpPr>
            <a:spLocks noGrp="1" noRot="1" noChangeArrowheads="1"/>
          </p:cNvSpPr>
          <p:nvPr>
            <p:ph type="title"/>
          </p:nvPr>
        </p:nvSpPr>
        <p:spPr>
          <a:xfrm>
            <a:off x="3213100" y="287338"/>
            <a:ext cx="5473700" cy="311150"/>
          </a:xfrm>
        </p:spPr>
        <p:txBody>
          <a:bodyPr/>
          <a:lstStyle/>
          <a:p>
            <a:r>
              <a:rPr lang="fa-IR" sz="4000" b="0"/>
              <a:t>تصویر و ظاهری از ابومسلم</a:t>
            </a:r>
            <a:endParaRPr lang="en-US" sz="4000" b="0"/>
          </a:p>
        </p:txBody>
      </p:sp>
      <p:sp>
        <p:nvSpPr>
          <p:cNvPr id="15363" name="Rectangle 3"/>
          <p:cNvSpPr>
            <a:spLocks noGrp="1" noChangeArrowheads="1"/>
          </p:cNvSpPr>
          <p:nvPr>
            <p:ph type="body" idx="1"/>
          </p:nvPr>
        </p:nvSpPr>
        <p:spPr>
          <a:xfrm>
            <a:off x="179388" y="692150"/>
            <a:ext cx="8713787" cy="4537075"/>
          </a:xfrm>
        </p:spPr>
        <p:txBody>
          <a:bodyPr/>
          <a:lstStyle/>
          <a:p>
            <a:pPr>
              <a:buFont typeface="Wingdings" panose="05000000000000000000" pitchFamily="2" charset="2"/>
              <a:buNone/>
            </a:pPr>
            <a:endParaRPr lang="fa-IR" sz="2800"/>
          </a:p>
          <a:p>
            <a:r>
              <a:rPr lang="fa-IR" sz="2800"/>
              <a:t>روایاتی که در دست است نقشي  از چهره و اندام ابومسلم در ذهن ترسیم می کند . وی «مردی بود کوتاه به لون اسمر ؛ و نیکو و شیرین و فراخ پیشانی و نیکو محاسن ، و دراز موی ، و دراز پشت ، و کوتاه ساق و فصیح اندر  لفظ و شعر به تازی و پارسی گفتی ، و هرگز مزاح نکردی و نخندیدی مگر به حرب اندر ، و به هیچ فتح کردن و کارهای عظیم از وی خرم شدن و نشاط پیدا نیامدی و نه به هیچ حوادث و غلبه دشمنان اثر غم و خشم از وی ظاهر شدی » . جز سالی یک بار با زنان گرد نمی آمد و می گفت: جماع جنون است و کافی است انسان سالی یکبار دیوانگی کند و از با غیرت ترین مردمان بود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363">
                                            <p:txEl>
                                              <p:pRg st="1" end="1"/>
                                            </p:txEl>
                                          </p:spTgt>
                                        </p:tgtEl>
                                        <p:attrNameLst>
                                          <p:attrName>style.visibility</p:attrName>
                                        </p:attrNameLst>
                                      </p:cBhvr>
                                      <p:to>
                                        <p:strVal val="visible"/>
                                      </p:to>
                                    </p:set>
                                    <p:animEffect transition="in" filter="fade">
                                      <p:cBhvr>
                                        <p:cTn id="7" dur="1000"/>
                                        <p:tgtEl>
                                          <p:spTgt spid="15363">
                                            <p:txEl>
                                              <p:pRg st="1" end="1"/>
                                            </p:txEl>
                                          </p:spTgt>
                                        </p:tgtEl>
                                      </p:cBhvr>
                                    </p:animEffect>
                                    <p:anim calcmode="lin" valueType="num">
                                      <p:cBhvr>
                                        <p:cTn id="8" dur="1000" fill="hold"/>
                                        <p:tgtEl>
                                          <p:spTgt spid="1536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536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179388" y="188913"/>
            <a:ext cx="8785225" cy="6480175"/>
          </a:xfrm>
        </p:spPr>
        <p:txBody>
          <a:bodyPr/>
          <a:lstStyle/>
          <a:p>
            <a:pPr>
              <a:lnSpc>
                <a:spcPct val="80000"/>
              </a:lnSpc>
            </a:pPr>
            <a:endParaRPr lang="fa-IR" sz="2400"/>
          </a:p>
          <a:p>
            <a:pPr>
              <a:lnSpc>
                <a:spcPct val="80000"/>
              </a:lnSpc>
            </a:pPr>
            <a:r>
              <a:rPr lang="fa-IR" sz="2400"/>
              <a:t>از ابتدای کار او روایاتی نقل کرده اند که یاد کردنی است ، اگر این وقایع حقیقت داشته باشد از خلال آنها می توان اندکی به خوی و سیرت وی پی برد .</a:t>
            </a:r>
          </a:p>
          <a:p>
            <a:pPr>
              <a:lnSpc>
                <a:spcPct val="80000"/>
              </a:lnSpc>
            </a:pPr>
            <a:r>
              <a:rPr lang="fa-IR" sz="2400"/>
              <a:t> وقتی ابومسلم در عین جوانی مأمور دعوت خراسان شده بود و به این دیار روی نمود ، به نیشابور رسید و در روستای «بویاباد» به کاروانسرایی فرود آمد . چون برای کاری بیرون رفت ، برخی از مردم اوباش دم دراز کوشش را بریدند . وقتی ابو مسلم بازگشت از کاروانسرادار پرسید : که با خر من چنین کرده است ؟ کاروانسرادار گفت : من نمی دانم . گفت: اسم این محل چیست ؟ کاروانسرادار پاسخ داد: بویاباد . ابمسلم در جواب گفت: اگر این « بویاباد » را « گندآباد » نکنم ابومسلم نباشم و چون بر خراسان دست یافت آنجا را ویران کرد .</a:t>
            </a:r>
          </a:p>
          <a:p>
            <a:pPr>
              <a:lnSpc>
                <a:spcPct val="80000"/>
              </a:lnSpc>
            </a:pPr>
            <a:r>
              <a:rPr lang="fa-IR" sz="2400"/>
              <a:t>واقعه دیگری نیز از او نقل کرده اند که مربوط به همین زمان است و آن این است که : در همین سفر ابومسلم سوار بر خری پالانی ، تنها وارد نیشابور شد . شبی به در خانه یکی از دهقانان نیشابور که فاذوسبان نام داشت برفت و در بکوبید و به کسان دهقان که بیرون آمدند گفت: به دهقان بگویید ابومسلم بر در است و از تو هزار درهم و ستوری می طلبد . به دهقان خبر دادند ، پرسید : این مرد در چه لباسی و با چه هیأتی است ؟ بدو جواب دادند که لباس و ظاهری فقیرانه و ناچیز دارد دهقان اندکی سکوت کرد سپس هزار درهم و یکی از ستوران خاص خود را خواست و ابومسلم را به درون خواند و گفت: آنچه خواستی به تو می دهم و اگر حاجت دیگری داری در اختيار تو هستم . ابومسلم درپاسخ گفت که اجر آنچه را با من کردی ضایع نخواهم گذاشت .</a:t>
            </a:r>
            <a:endParaRPr lang="en-US" sz="2400"/>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6387">
                                            <p:txEl>
                                              <p:pRg st="1" end="1"/>
                                            </p:txEl>
                                          </p:spTgt>
                                        </p:tgtEl>
                                        <p:attrNameLst>
                                          <p:attrName>style.visibility</p:attrName>
                                        </p:attrNameLst>
                                      </p:cBhvr>
                                      <p:to>
                                        <p:strVal val="visible"/>
                                      </p:to>
                                    </p:set>
                                    <p:anim calcmode="lin" valueType="num">
                                      <p:cBhvr>
                                        <p:cTn id="7" dur="1000" fill="hold"/>
                                        <p:tgtEl>
                                          <p:spTgt spid="16387">
                                            <p:txEl>
                                              <p:pRg st="1" end="1"/>
                                            </p:txEl>
                                          </p:spTgt>
                                        </p:tgtEl>
                                        <p:attrNameLst>
                                          <p:attrName>ppt_w</p:attrName>
                                        </p:attrNameLst>
                                      </p:cBhvr>
                                      <p:tavLst>
                                        <p:tav tm="0">
                                          <p:val>
                                            <p:strVal val="#ppt_w+.3"/>
                                          </p:val>
                                        </p:tav>
                                        <p:tav tm="100000">
                                          <p:val>
                                            <p:strVal val="#ppt_w"/>
                                          </p:val>
                                        </p:tav>
                                      </p:tavLst>
                                    </p:anim>
                                    <p:anim calcmode="lin" valueType="num">
                                      <p:cBhvr>
                                        <p:cTn id="8" dur="1000" fill="hold"/>
                                        <p:tgtEl>
                                          <p:spTgt spid="16387">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16387">
                                            <p:txEl>
                                              <p:pRg st="1" end="1"/>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16387">
                                            <p:txEl>
                                              <p:pRg st="2" end="2"/>
                                            </p:txEl>
                                          </p:spTgt>
                                        </p:tgtEl>
                                        <p:attrNameLst>
                                          <p:attrName>style.visibility</p:attrName>
                                        </p:attrNameLst>
                                      </p:cBhvr>
                                      <p:to>
                                        <p:strVal val="visible"/>
                                      </p:to>
                                    </p:set>
                                    <p:anim calcmode="lin" valueType="num">
                                      <p:cBhvr>
                                        <p:cTn id="14" dur="1000" fill="hold"/>
                                        <p:tgtEl>
                                          <p:spTgt spid="16387">
                                            <p:txEl>
                                              <p:pRg st="2" end="2"/>
                                            </p:txEl>
                                          </p:spTgt>
                                        </p:tgtEl>
                                        <p:attrNameLst>
                                          <p:attrName>ppt_w</p:attrName>
                                        </p:attrNameLst>
                                      </p:cBhvr>
                                      <p:tavLst>
                                        <p:tav tm="0">
                                          <p:val>
                                            <p:strVal val="#ppt_w+.3"/>
                                          </p:val>
                                        </p:tav>
                                        <p:tav tm="100000">
                                          <p:val>
                                            <p:strVal val="#ppt_w"/>
                                          </p:val>
                                        </p:tav>
                                      </p:tavLst>
                                    </p:anim>
                                    <p:anim calcmode="lin" valueType="num">
                                      <p:cBhvr>
                                        <p:cTn id="15" dur="1000" fill="hold"/>
                                        <p:tgtEl>
                                          <p:spTgt spid="16387">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16387">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0" presetClass="entr" presetSubtype="0" decel="100000" fill="hold" grpId="0" nodeType="clickEffect">
                                  <p:stCondLst>
                                    <p:cond delay="0"/>
                                  </p:stCondLst>
                                  <p:childTnLst>
                                    <p:set>
                                      <p:cBhvr>
                                        <p:cTn id="20" dur="1" fill="hold">
                                          <p:stCondLst>
                                            <p:cond delay="0"/>
                                          </p:stCondLst>
                                        </p:cTn>
                                        <p:tgtEl>
                                          <p:spTgt spid="16387">
                                            <p:txEl>
                                              <p:pRg st="3" end="3"/>
                                            </p:txEl>
                                          </p:spTgt>
                                        </p:tgtEl>
                                        <p:attrNameLst>
                                          <p:attrName>style.visibility</p:attrName>
                                        </p:attrNameLst>
                                      </p:cBhvr>
                                      <p:to>
                                        <p:strVal val="visible"/>
                                      </p:to>
                                    </p:set>
                                    <p:anim calcmode="lin" valueType="num">
                                      <p:cBhvr>
                                        <p:cTn id="21" dur="1000" fill="hold"/>
                                        <p:tgtEl>
                                          <p:spTgt spid="16387">
                                            <p:txEl>
                                              <p:pRg st="3" end="3"/>
                                            </p:txEl>
                                          </p:spTgt>
                                        </p:tgtEl>
                                        <p:attrNameLst>
                                          <p:attrName>ppt_w</p:attrName>
                                        </p:attrNameLst>
                                      </p:cBhvr>
                                      <p:tavLst>
                                        <p:tav tm="0">
                                          <p:val>
                                            <p:strVal val="#ppt_w+.3"/>
                                          </p:val>
                                        </p:tav>
                                        <p:tav tm="100000">
                                          <p:val>
                                            <p:strVal val="#ppt_w"/>
                                          </p:val>
                                        </p:tav>
                                      </p:tavLst>
                                    </p:anim>
                                    <p:anim calcmode="lin" valueType="num">
                                      <p:cBhvr>
                                        <p:cTn id="22" dur="1000" fill="hold"/>
                                        <p:tgtEl>
                                          <p:spTgt spid="16387">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1638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179388" y="115888"/>
            <a:ext cx="8785225" cy="6626225"/>
          </a:xfrm>
        </p:spPr>
        <p:txBody>
          <a:bodyPr/>
          <a:lstStyle/>
          <a:p>
            <a:pPr>
              <a:lnSpc>
                <a:spcPct val="90000"/>
              </a:lnSpc>
              <a:buFont typeface="Wingdings" panose="05000000000000000000" pitchFamily="2" charset="2"/>
              <a:buNone/>
            </a:pPr>
            <a:endParaRPr lang="fa-IR" sz="2800"/>
          </a:p>
          <a:p>
            <a:pPr>
              <a:lnSpc>
                <a:spcPct val="90000"/>
              </a:lnSpc>
            </a:pPr>
            <a:r>
              <a:rPr lang="fa-IR" sz="2800"/>
              <a:t>نوشته اند وقتی به نیشابور دست یافت متعرض فاذوسبان مجوس و اموال او و هیچ یک از کسان وی نشد و این رفتار را ناشی از علو همت و کمال مروت ابومسلم شمرده اند.</a:t>
            </a:r>
          </a:p>
          <a:p>
            <a:pPr>
              <a:lnSpc>
                <a:spcPct val="90000"/>
              </a:lnSpc>
            </a:pPr>
            <a:r>
              <a:rPr lang="fa-IR" sz="2800"/>
              <a:t>ابومسلم هم که به قول برخی از نویسندگان هم از خردی  ادیب و خردمند و مورد نظر آنها بود و  بی گمان تربیت و تحصیلاتی خوب داشته است. نوشته اند که حدیث را از عکرمۀ و ابوالزبیرمکی و ثابت البنانی و محمد بن علی بن عبدالله بن عباس فرا گرفت و کسانی مثل ابراهیم بن میمون و عبدالله بن مبارک و دیگران از او روایت کرده اند .</a:t>
            </a:r>
          </a:p>
          <a:p>
            <a:pPr>
              <a:lnSpc>
                <a:spcPct val="90000"/>
              </a:lnSpc>
            </a:pPr>
            <a:r>
              <a:rPr lang="fa-IR" sz="2800"/>
              <a:t>شاید واقعه زیرین نموداری از اطلاعات او در حدیث سنت باشد : روزی ابومسلم سخن می گفت ، مردی برخاست و گفت: این شعار سیاهی که داری چیست ؟ ابومسلم جواب داد ابوالزبیر از قول جابر بن عبدالله براي من روایت کرد که پیغمبر (ص) روز پیروزی وارد مکه شد و بر سر دستار سیاه داشت ؛ این لباس بزرگی و دولت است. سپس فرمود: ای غلام گردن وی را بزن .</a:t>
            </a:r>
            <a:endParaRPr 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8" presetClass="entr" presetSubtype="0" fill="hold" grpId="0" nodeType="withEffect">
                                  <p:stCondLst>
                                    <p:cond delay="0"/>
                                  </p:stCondLst>
                                  <p:childTnLst>
                                    <p:set>
                                      <p:cBhvr>
                                        <p:cTn id="6" dur="1" fill="hold">
                                          <p:stCondLst>
                                            <p:cond delay="0"/>
                                          </p:stCondLst>
                                        </p:cTn>
                                        <p:tgtEl>
                                          <p:spTgt spid="17411">
                                            <p:txEl>
                                              <p:pRg st="1" end="1"/>
                                            </p:txEl>
                                          </p:spTgt>
                                        </p:tgtEl>
                                        <p:attrNameLst>
                                          <p:attrName>style.visibility</p:attrName>
                                        </p:attrNameLst>
                                      </p:cBhvr>
                                      <p:to>
                                        <p:strVal val="visible"/>
                                      </p:to>
                                    </p:set>
                                    <p:anim calcmode="lin" valueType="num">
                                      <p:cBhvr>
                                        <p:cTn id="7" dur="15000" fill="hold"/>
                                        <p:tgtEl>
                                          <p:spTgt spid="17411">
                                            <p:txEl>
                                              <p:pRg st="1" end="1"/>
                                            </p:txEl>
                                          </p:spTgt>
                                        </p:tgtEl>
                                        <p:attrNameLst>
                                          <p:attrName>ppt_x</p:attrName>
                                        </p:attrNameLst>
                                      </p:cBhvr>
                                      <p:tavLst>
                                        <p:tav tm="0">
                                          <p:val>
                                            <p:strVal val="#ppt_x"/>
                                          </p:val>
                                        </p:tav>
                                        <p:tav tm="100000">
                                          <p:val>
                                            <p:strVal val="#ppt_x"/>
                                          </p:val>
                                        </p:tav>
                                      </p:tavLst>
                                    </p:anim>
                                    <p:anim calcmode="lin" valueType="num">
                                      <p:cBhvr>
                                        <p:cTn id="8" dur="15000" fill="hold"/>
                                        <p:tgtEl>
                                          <p:spTgt spid="17411">
                                            <p:txEl>
                                              <p:pRg st="1" end="1"/>
                                            </p:txEl>
                                          </p:spTgt>
                                        </p:tgtEl>
                                        <p:attrNameLst>
                                          <p:attrName>ppt_y</p:attrName>
                                        </p:attrNameLst>
                                      </p:cBhvr>
                                      <p:tavLst>
                                        <p:tav tm="0">
                                          <p:val>
                                            <p:strVal val="#ppt_y+1"/>
                                          </p:val>
                                        </p:tav>
                                        <p:tav tm="100000">
                                          <p:val>
                                            <p:strVal val="#ppt_y-1"/>
                                          </p:val>
                                        </p:tav>
                                      </p:tavLst>
                                    </p:anim>
                                  </p:childTnLst>
                                </p:cTn>
                              </p:par>
                              <p:par>
                                <p:cTn id="9" presetID="28" presetClass="entr" presetSubtype="0" fill="hold" grpId="0" nodeType="withEffect">
                                  <p:stCondLst>
                                    <p:cond delay="0"/>
                                  </p:stCondLst>
                                  <p:childTnLst>
                                    <p:set>
                                      <p:cBhvr>
                                        <p:cTn id="10" dur="1" fill="hold">
                                          <p:stCondLst>
                                            <p:cond delay="0"/>
                                          </p:stCondLst>
                                        </p:cTn>
                                        <p:tgtEl>
                                          <p:spTgt spid="17411">
                                            <p:txEl>
                                              <p:pRg st="2" end="2"/>
                                            </p:txEl>
                                          </p:spTgt>
                                        </p:tgtEl>
                                        <p:attrNameLst>
                                          <p:attrName>style.visibility</p:attrName>
                                        </p:attrNameLst>
                                      </p:cBhvr>
                                      <p:to>
                                        <p:strVal val="visible"/>
                                      </p:to>
                                    </p:set>
                                    <p:anim calcmode="lin" valueType="num">
                                      <p:cBhvr>
                                        <p:cTn id="11" dur="15000" fill="hold"/>
                                        <p:tgtEl>
                                          <p:spTgt spid="17411">
                                            <p:txEl>
                                              <p:pRg st="2" end="2"/>
                                            </p:txEl>
                                          </p:spTgt>
                                        </p:tgtEl>
                                        <p:attrNameLst>
                                          <p:attrName>ppt_x</p:attrName>
                                        </p:attrNameLst>
                                      </p:cBhvr>
                                      <p:tavLst>
                                        <p:tav tm="0">
                                          <p:val>
                                            <p:strVal val="#ppt_x"/>
                                          </p:val>
                                        </p:tav>
                                        <p:tav tm="100000">
                                          <p:val>
                                            <p:strVal val="#ppt_x"/>
                                          </p:val>
                                        </p:tav>
                                      </p:tavLst>
                                    </p:anim>
                                    <p:anim calcmode="lin" valueType="num">
                                      <p:cBhvr>
                                        <p:cTn id="12" dur="15000" fill="hold"/>
                                        <p:tgtEl>
                                          <p:spTgt spid="17411">
                                            <p:txEl>
                                              <p:pRg st="2" end="2"/>
                                            </p:txEl>
                                          </p:spTgt>
                                        </p:tgtEl>
                                        <p:attrNameLst>
                                          <p:attrName>ppt_y</p:attrName>
                                        </p:attrNameLst>
                                      </p:cBhvr>
                                      <p:tavLst>
                                        <p:tav tm="0">
                                          <p:val>
                                            <p:strVal val="#ppt_y+1"/>
                                          </p:val>
                                        </p:tav>
                                        <p:tav tm="100000">
                                          <p:val>
                                            <p:strVal val="#ppt_y-1"/>
                                          </p:val>
                                        </p:tav>
                                      </p:tavLst>
                                    </p:anim>
                                  </p:childTnLst>
                                </p:cTn>
                              </p:par>
                              <p:par>
                                <p:cTn id="13" presetID="28" presetClass="entr" presetSubtype="0" fill="hold" grpId="0" nodeType="withEffect">
                                  <p:stCondLst>
                                    <p:cond delay="0"/>
                                  </p:stCondLst>
                                  <p:childTnLst>
                                    <p:set>
                                      <p:cBhvr>
                                        <p:cTn id="14" dur="1" fill="hold">
                                          <p:stCondLst>
                                            <p:cond delay="0"/>
                                          </p:stCondLst>
                                        </p:cTn>
                                        <p:tgtEl>
                                          <p:spTgt spid="17411">
                                            <p:txEl>
                                              <p:pRg st="3" end="3"/>
                                            </p:txEl>
                                          </p:spTgt>
                                        </p:tgtEl>
                                        <p:attrNameLst>
                                          <p:attrName>style.visibility</p:attrName>
                                        </p:attrNameLst>
                                      </p:cBhvr>
                                      <p:to>
                                        <p:strVal val="visible"/>
                                      </p:to>
                                    </p:set>
                                    <p:anim calcmode="lin" valueType="num">
                                      <p:cBhvr>
                                        <p:cTn id="15" dur="15000" fill="hold"/>
                                        <p:tgtEl>
                                          <p:spTgt spid="17411">
                                            <p:txEl>
                                              <p:pRg st="3" end="3"/>
                                            </p:txEl>
                                          </p:spTgt>
                                        </p:tgtEl>
                                        <p:attrNameLst>
                                          <p:attrName>ppt_x</p:attrName>
                                        </p:attrNameLst>
                                      </p:cBhvr>
                                      <p:tavLst>
                                        <p:tav tm="0">
                                          <p:val>
                                            <p:strVal val="#ppt_x"/>
                                          </p:val>
                                        </p:tav>
                                        <p:tav tm="100000">
                                          <p:val>
                                            <p:strVal val="#ppt_x"/>
                                          </p:val>
                                        </p:tav>
                                      </p:tavLst>
                                    </p:anim>
                                    <p:anim calcmode="lin" valueType="num">
                                      <p:cBhvr>
                                        <p:cTn id="16" dur="15000" fill="hold"/>
                                        <p:tgtEl>
                                          <p:spTgt spid="17411">
                                            <p:txEl>
                                              <p:pRg st="3" end="3"/>
                                            </p:txEl>
                                          </p:spTgt>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allAtOnce"/>
    </p:bldLst>
  </p:timing>
</p:sld>
</file>

<file path=ppt/slides/slide1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a:xfrm>
            <a:off x="250825" y="260350"/>
            <a:ext cx="8713788" cy="6408738"/>
          </a:xfrm>
        </p:spPr>
        <p:txBody>
          <a:bodyPr/>
          <a:lstStyle/>
          <a:p>
            <a:r>
              <a:rPr lang="fa-IR" sz="2800"/>
              <a:t>نیز نوشته اند در جواب نامه مروان خلیفه اموی که به قلم عبدالحمید کاتب ، نویسنده معروف ، نگاشته شده بود دو بیت مناسب و پرمغز نوشت که نمونه ای از سخنرانی و  </a:t>
            </a:r>
            <a:r>
              <a:rPr lang="en-US" sz="2800"/>
              <a:t>  </a:t>
            </a:r>
            <a:r>
              <a:rPr lang="fa-IR" sz="2800"/>
              <a:t>بلاغت اوست .</a:t>
            </a:r>
          </a:p>
          <a:p>
            <a:r>
              <a:rPr lang="fa-IR" sz="2800"/>
              <a:t>آنچه از سخنان ابومسلم و پاسخهایی که در موارد مختلف داده است نقل کرده اند همه از هوش سرشار و نکته دانی و زبان آوری او حکایت می کند و هم این که مردی بوده است بلند همت و نامجوی و اهل تدبیر  .</a:t>
            </a:r>
          </a:p>
          <a:p>
            <a:r>
              <a:rPr lang="fa-IR" sz="2800"/>
              <a:t>بسیاری از نویسندگان از شایستگی و قدرت عمل و کوشش خستگی ناپذیر ابومسلم سخن رانده اند و پیروزی عباسیان را بیشتر ثمره کار و فعالیت وی می دانند و او را به شجاعت و رأی و عقل و تدبیر و حزم و مروت وصف کرده اند . همین عقل و معرفت و سخنگویی وجودت ذهن و ادب او بوده که نقیبان عباسی را در کوفه و بعد امام ابراهیم را به اعجاب افکنده است .</a:t>
            </a:r>
            <a:endParaRPr lang="en-US" sz="2800"/>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fade">
                                      <p:cBhvr>
                                        <p:cTn id="7" dur="1000">
                                          <p:stCondLst>
                                            <p:cond delay="0"/>
                                          </p:stCondLst>
                                        </p:cTn>
                                        <p:tgtEl>
                                          <p:spTgt spid="184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435">
                                            <p:txEl>
                                              <p:pRg st="1" end="1"/>
                                            </p:txEl>
                                          </p:spTgt>
                                        </p:tgtEl>
                                        <p:attrNameLst>
                                          <p:attrName>style.visibility</p:attrName>
                                        </p:attrNameLst>
                                      </p:cBhvr>
                                      <p:to>
                                        <p:strVal val="visible"/>
                                      </p:to>
                                    </p:set>
                                    <p:animEffect transition="in" filter="fade">
                                      <p:cBhvr>
                                        <p:cTn id="12" dur="1000">
                                          <p:stCondLst>
                                            <p:cond delay="0"/>
                                          </p:stCondLst>
                                        </p:cTn>
                                        <p:tgtEl>
                                          <p:spTgt spid="1843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435">
                                            <p:txEl>
                                              <p:pRg st="2" end="2"/>
                                            </p:txEl>
                                          </p:spTgt>
                                        </p:tgtEl>
                                        <p:attrNameLst>
                                          <p:attrName>style.visibility</p:attrName>
                                        </p:attrNameLst>
                                      </p:cBhvr>
                                      <p:to>
                                        <p:strVal val="visible"/>
                                      </p:to>
                                    </p:set>
                                    <p:animEffect transition="in" filter="fade">
                                      <p:cBhvr>
                                        <p:cTn id="17" dur="1000">
                                          <p:stCondLst>
                                            <p:cond delay="0"/>
                                          </p:stCondLst>
                                        </p:cTn>
                                        <p:tgtEl>
                                          <p:spTgt spid="184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0483" name="Rectangle 3"/>
          <p:cNvSpPr>
            <a:spLocks noGrp="1" noChangeArrowheads="1"/>
          </p:cNvSpPr>
          <p:nvPr>
            <p:ph type="body" idx="1"/>
          </p:nvPr>
        </p:nvSpPr>
        <p:spPr>
          <a:xfrm>
            <a:off x="179388" y="260350"/>
            <a:ext cx="8785225" cy="6481763"/>
          </a:xfrm>
        </p:spPr>
        <p:txBody>
          <a:bodyPr/>
          <a:lstStyle/>
          <a:p>
            <a:r>
              <a:rPr lang="fa-IR" sz="2800"/>
              <a:t>معروفست که به او گفتند:چگونه توانستي دشمنان خود را قهر كني و بدين مقام برسي؟گفت: صبر پیشه کردم و خودداری و کتمان را بر گزیدم ، با حزن و اندوه مأنوس شدم و پیش آمدها را آسان گرفتم تا به غایت مطلوب و نهایت مقصود خود رسیدم . در کتابها رفتار ابومسلم را بعنوان مثل و نمونه ئ راز پوشی و حزم و خویشتن داری یاد کرده اند .</a:t>
            </a:r>
          </a:p>
          <a:p>
            <a:r>
              <a:rPr lang="fa-IR" sz="2800"/>
              <a:t>در هر حال کار بزرگ و با نام ابومسلم و قیام مهمی که به همت او صورت گرفته و به انتقال خلافت از خاندان اموی به عباسیان منجر شده سبب گشته است که او را از مردان بزرگ تاریخ بشمارند از جمله مأمون عباسی درباره وی این جمله مشهور را دارد که: بزرگترین پادشاهان زمین سه تن بوده اند و آنان کسانی هستند که به  انتقال دولت از خاندانی به خاندانی قیام کردند یعنی : اسکندر و اردشیر و ابومسلم خراسانی</a:t>
            </a:r>
          </a:p>
          <a:p>
            <a:r>
              <a:rPr lang="fa-IR" sz="2800"/>
              <a:t>این اشارات مجملی بود از فضائل و نیکوییهای ابومسلم و یاد کرد  نیک از او در کتابها </a:t>
            </a:r>
            <a:endParaRPr lang="en-US" sz="280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4" presetClass="entr" presetSubtype="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fade">
                                      <p:cBhvr>
                                        <p:cTn id="7" dur="500"/>
                                        <p:tgtEl>
                                          <p:spTgt spid="20483">
                                            <p:txEl>
                                              <p:pRg st="0" end="0"/>
                                            </p:txEl>
                                          </p:spTgt>
                                        </p:tgtEl>
                                      </p:cBhvr>
                                    </p:animEffect>
                                    <p:anim calcmode="lin" valueType="num">
                                      <p:cBhvr>
                                        <p:cTn id="8" dur="500" fill="hold"/>
                                        <p:tgtEl>
                                          <p:spTgt spid="20483">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20483">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20483">
                                            <p:txEl>
                                              <p:pRg st="1" end="1"/>
                                            </p:txEl>
                                          </p:spTgt>
                                        </p:tgtEl>
                                        <p:attrNameLst>
                                          <p:attrName>style.visibility</p:attrName>
                                        </p:attrNameLst>
                                      </p:cBhvr>
                                      <p:to>
                                        <p:strVal val="visible"/>
                                      </p:to>
                                    </p:set>
                                    <p:animEffect transition="in" filter="fade">
                                      <p:cBhvr>
                                        <p:cTn id="14" dur="500"/>
                                        <p:tgtEl>
                                          <p:spTgt spid="20483">
                                            <p:txEl>
                                              <p:pRg st="1" end="1"/>
                                            </p:txEl>
                                          </p:spTgt>
                                        </p:tgtEl>
                                      </p:cBhvr>
                                    </p:animEffect>
                                    <p:anim calcmode="lin" valueType="num">
                                      <p:cBhvr>
                                        <p:cTn id="15" dur="500" fill="hold"/>
                                        <p:tgtEl>
                                          <p:spTgt spid="20483">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20483">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20483">
                                            <p:txEl>
                                              <p:pRg st="2" end="2"/>
                                            </p:txEl>
                                          </p:spTgt>
                                        </p:tgtEl>
                                        <p:attrNameLst>
                                          <p:attrName>style.visibility</p:attrName>
                                        </p:attrNameLst>
                                      </p:cBhvr>
                                      <p:to>
                                        <p:strVal val="visible"/>
                                      </p:to>
                                    </p:set>
                                    <p:animEffect transition="in" filter="fade">
                                      <p:cBhvr>
                                        <p:cTn id="21" dur="500"/>
                                        <p:tgtEl>
                                          <p:spTgt spid="20483">
                                            <p:txEl>
                                              <p:pRg st="2" end="2"/>
                                            </p:txEl>
                                          </p:spTgt>
                                        </p:tgtEl>
                                      </p:cBhvr>
                                    </p:animEffect>
                                    <p:anim calcmode="lin" valueType="num">
                                      <p:cBhvr>
                                        <p:cTn id="22" dur="500" fill="hold"/>
                                        <p:tgtEl>
                                          <p:spTgt spid="20483">
                                            <p:txEl>
                                              <p:pRg st="2" end="2"/>
                                            </p:txEl>
                                          </p:spTgt>
                                        </p:tgtEl>
                                        <p:attrNameLst>
                                          <p:attrName>ppt_x</p:attrName>
                                        </p:attrNameLst>
                                      </p:cBhvr>
                                      <p:tavLst>
                                        <p:tav tm="0">
                                          <p:val>
                                            <p:strVal val="#ppt_x"/>
                                          </p:val>
                                        </p:tav>
                                        <p:tav tm="100000">
                                          <p:val>
                                            <p:strVal val="#ppt_x"/>
                                          </p:val>
                                        </p:tav>
                                      </p:tavLst>
                                    </p:anim>
                                    <p:anim calcmode="lin" valueType="num">
                                      <p:cBhvr>
                                        <p:cTn id="23" dur="500" fill="hold"/>
                                        <p:tgtEl>
                                          <p:spTgt spid="20483">
                                            <p:txEl>
                                              <p:pRg st="2" end="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a:xfrm>
            <a:off x="179388" y="188913"/>
            <a:ext cx="8796337" cy="6553200"/>
          </a:xfrm>
        </p:spPr>
        <p:txBody>
          <a:bodyPr/>
          <a:lstStyle/>
          <a:p>
            <a:pPr>
              <a:lnSpc>
                <a:spcPct val="90000"/>
              </a:lnSpc>
            </a:pPr>
            <a:r>
              <a:rPr lang="fa-IR" sz="2800"/>
              <a:t>اما روایات راجع به او همه از این گونه نیست و بدین جاپایان نمی پذیرد. نوشته اند که با مخالفان چنان به سختی رفتار می نمود که رحم به دل راه نمی داد و به اندک چیزی به کشتن مردم اشاره می کرد بقولی « تازیانه وی شمشیر بود و بر کس به عقوبت اندر رحمت نکرد ، از دور و نزدیک » بنابر آنچه خود او اظهار کرده بالغ بر یکصد هزار نفر مردم بی دفاع را نابود کرده بود و این عده غیر از کسانی بوده که در معرکه ها کشته شده اند .</a:t>
            </a:r>
          </a:p>
          <a:p>
            <a:pPr>
              <a:lnSpc>
                <a:spcPct val="90000"/>
              </a:lnSpc>
            </a:pPr>
            <a:r>
              <a:rPr lang="fa-IR" sz="2800"/>
              <a:t>دیگران عده کسانی را که در دولت او به هلاک رسیده اند ششصد هزار تن نوشته اند !  بدین سبب است که بعضی وی را با حجاج ؟ قیاس کرده از عبدالله بن مبارک پرسیده اند : ابومسلم بهتر بود یا حجاج ؟ و او جواب داده است : نمی گویم ابومسلم از کسی بهتر بوده است ولی حجاج از او بدتر بود . « از روسای نهضت یعنی همکاران قدیمی خود هرکه را مزاحم قدرت خود احساس می کرد از میان برداشت » چنان که در کشتن ابوسلمه خلال ، وزیر آل محمد ، دست داشت و سلیمان بن کثیر خزاعی از نقیبان بزرگ بنی عباس را هم او بکشت زبرا خبر يافته بود که سلیمان با کسی ، بر خلاف میل وی ، سخنی گفته بوده است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1507">
                                            <p:txEl>
                                              <p:pRg st="1" end="1"/>
                                            </p:txEl>
                                          </p:spTgt>
                                        </p:tgtEl>
                                        <p:attrNameLst>
                                          <p:attrName>style.visibility</p:attrName>
                                        </p:attrNameLst>
                                      </p:cBhvr>
                                      <p:to>
                                        <p:strVal val="visible"/>
                                      </p:to>
                                    </p:set>
                                    <p:anim calcmode="lin" valueType="num">
                                      <p:cBhvr additive="base">
                                        <p:cTn id="7" dur="1000" fill="hold">
                                          <p:stCondLst>
                                            <p:cond delay="0"/>
                                          </p:stCondLst>
                                        </p:cTn>
                                        <p:tgtEl>
                                          <p:spTgt spid="21507">
                                            <p:txEl>
                                              <p:pRg st="1" end="1"/>
                                            </p:txEl>
                                          </p:spTgt>
                                        </p:tgtEl>
                                        <p:attrNameLst>
                                          <p:attrName>ppt_x</p:attrName>
                                        </p:attrNameLst>
                                      </p:cBhvr>
                                      <p:tavLst>
                                        <p:tav tm="0">
                                          <p:val>
                                            <p:strVal val="#ppt_x"/>
                                          </p:val>
                                        </p:tav>
                                        <p:tav tm="100000">
                                          <p:val>
                                            <p:strVal val="#ppt_x"/>
                                          </p:val>
                                        </p:tav>
                                      </p:tavLst>
                                    </p:anim>
                                    <p:anim calcmode="lin" valueType="num">
                                      <p:cBhvr additive="base">
                                        <p:cTn id="8" dur="1000" fill="hold">
                                          <p:stCondLst>
                                            <p:cond delay="0"/>
                                          </p:stCondLst>
                                        </p:cTn>
                                        <p:tgtEl>
                                          <p:spTgt spid="21507">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21507">
                                            <p:txEl>
                                              <p:pRg st="0" end="0"/>
                                            </p:txEl>
                                          </p:spTgt>
                                        </p:tgtEl>
                                        <p:attrNameLst>
                                          <p:attrName>style.visibility</p:attrName>
                                        </p:attrNameLst>
                                      </p:cBhvr>
                                      <p:to>
                                        <p:strVal val="visible"/>
                                      </p:to>
                                    </p:set>
                                    <p:anim calcmode="lin" valueType="num">
                                      <p:cBhvr additive="base">
                                        <p:cTn id="13" dur="1000" fill="hold">
                                          <p:stCondLst>
                                            <p:cond delay="0"/>
                                          </p:stCondLst>
                                        </p:cTn>
                                        <p:tgtEl>
                                          <p:spTgt spid="21507">
                                            <p:txEl>
                                              <p:pRg st="0" end="0"/>
                                            </p:txEl>
                                          </p:spTgt>
                                        </p:tgtEl>
                                        <p:attrNameLst>
                                          <p:attrName>ppt_x</p:attrName>
                                        </p:attrNameLst>
                                      </p:cBhvr>
                                      <p:tavLst>
                                        <p:tav tm="0">
                                          <p:val>
                                            <p:strVal val="#ppt_x"/>
                                          </p:val>
                                        </p:tav>
                                        <p:tav tm="100000">
                                          <p:val>
                                            <p:strVal val="#ppt_x"/>
                                          </p:val>
                                        </p:tav>
                                      </p:tavLst>
                                    </p:anim>
                                    <p:anim calcmode="lin" valueType="num">
                                      <p:cBhvr additive="base">
                                        <p:cTn id="14" dur="1000" fill="hold">
                                          <p:stCondLst>
                                            <p:cond delay="0"/>
                                          </p:stCondLst>
                                        </p:cTn>
                                        <p:tgtEl>
                                          <p:spTgt spid="21507">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rev="1"/>
    </p:bldLst>
  </p:timing>
</p:sld>
</file>

<file path=ppt/slides/slide1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a:xfrm>
            <a:off x="179388" y="188913"/>
            <a:ext cx="8785225" cy="6553200"/>
          </a:xfrm>
        </p:spPr>
        <p:txBody>
          <a:bodyPr/>
          <a:lstStyle/>
          <a:p>
            <a:pPr>
              <a:lnSpc>
                <a:spcPct val="90000"/>
              </a:lnSpc>
            </a:pPr>
            <a:r>
              <a:rPr lang="fa-IR" sz="2800"/>
              <a:t>ابومسلم مخالفتهایی را که با خلافت بنی عباس شده ، حتی اگر از طرف شیعه علی بن ابی طالب (ع) بوده ، با سختی در هم شکسته است ؛</a:t>
            </a:r>
          </a:p>
          <a:p>
            <a:pPr>
              <a:lnSpc>
                <a:spcPct val="90000"/>
              </a:lnSpc>
            </a:pPr>
            <a:r>
              <a:rPr lang="fa-IR" sz="2800"/>
              <a:t> نمونه آن مقابله اوست با شریک بن شیخ المهری که در بخارا « مردی مبارز بود و مذهب شیعه داشتی و مردمان را دعوت کردی به خلافت فرزندان امیرالمومنین علی رضی الله عنه و گفتی ما از رنج مروانیان اکنون خلاص یافتیم ما را رنج آل عباس نمی باید ، فرزندان پیغمبر باید که خلیفه پیغمبر بود .</a:t>
            </a:r>
          </a:p>
          <a:p>
            <a:pPr>
              <a:lnSpc>
                <a:spcPct val="90000"/>
              </a:lnSpc>
            </a:pPr>
            <a:r>
              <a:rPr lang="fa-IR" sz="2800"/>
              <a:t> خلقی عظیم به وی گرد آمدند و امیر بخارا عبدالجبار بن شعیب بود و با وی بیعت کرد و امیر خوارزم عبدالملک بن هرثمه با وی بیعت کرد و اتفاق کردند و پذیرفتند که این دعوت آشکارا کنیم و هرکس که پیش آید با او حرب کنیم . این خبر به ابومسلم رسید و او زیاد بن صالح را با ده هزار مرد به بخارا فرستاد » .</a:t>
            </a:r>
          </a:p>
          <a:p>
            <a:pPr>
              <a:lnSpc>
                <a:spcPct val="90000"/>
              </a:lnSpc>
            </a:pPr>
            <a:r>
              <a:rPr lang="fa-IR" sz="2800"/>
              <a:t> شرح مبارزات این دو گروه مفصل است ؛ سرانجام « بسیار کس از اهل شهر کشته شدند و بفرمود تا هرکه را از شهر بگرفتند بر در شهر بر دار کردند و عاقبت شهر را بگرفتند » .</a:t>
            </a:r>
            <a:endParaRPr 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iterate type="lt">
                                    <p:tmPct val="10000"/>
                                  </p:iterate>
                                  <p:childTnLst>
                                    <p:set>
                                      <p:cBhvr>
                                        <p:cTn id="6" dur="1" fill="hold">
                                          <p:stCondLst>
                                            <p:cond delay="0"/>
                                          </p:stCondLst>
                                        </p:cTn>
                                        <p:tgtEl>
                                          <p:spTgt spid="22531">
                                            <p:txEl>
                                              <p:pRg st="0" end="0"/>
                                            </p:txEl>
                                          </p:spTgt>
                                        </p:tgtEl>
                                        <p:attrNameLst>
                                          <p:attrName>style.visibility</p:attrName>
                                        </p:attrNameLst>
                                      </p:cBhvr>
                                      <p:to>
                                        <p:strVal val="visible"/>
                                      </p:to>
                                    </p:set>
                                    <p:anim calcmode="lin" valueType="num">
                                      <p:cBhvr>
                                        <p:cTn id="7" dur="500" fill="hold"/>
                                        <p:tgtEl>
                                          <p:spTgt spid="2253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2531">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22531">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22531">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22531">
                                            <p:txEl>
                                              <p:pRg st="1" end="1"/>
                                            </p:txEl>
                                          </p:spTgt>
                                        </p:tgtEl>
                                        <p:attrNameLst>
                                          <p:attrName>style.visibility</p:attrName>
                                        </p:attrNameLst>
                                      </p:cBhvr>
                                      <p:to>
                                        <p:strVal val="visible"/>
                                      </p:to>
                                    </p:set>
                                    <p:anim calcmode="lin" valueType="num">
                                      <p:cBhvr>
                                        <p:cTn id="15" dur="500" fill="hold"/>
                                        <p:tgtEl>
                                          <p:spTgt spid="22531">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22531">
                                            <p:txEl>
                                              <p:pRg st="1" end="1"/>
                                            </p:txEl>
                                          </p:spTgt>
                                        </p:tgtEl>
                                        <p:attrNameLst>
                                          <p:attrName>ppt_h</p:attrName>
                                        </p:attrNameLst>
                                      </p:cBhvr>
                                      <p:tavLst>
                                        <p:tav tm="0">
                                          <p:val>
                                            <p:fltVal val="0"/>
                                          </p:val>
                                        </p:tav>
                                        <p:tav tm="100000">
                                          <p:val>
                                            <p:strVal val="#ppt_h"/>
                                          </p:val>
                                        </p:tav>
                                      </p:tavLst>
                                    </p:anim>
                                    <p:anim calcmode="lin" valueType="num">
                                      <p:cBhvr>
                                        <p:cTn id="17" dur="500" fill="hold"/>
                                        <p:tgtEl>
                                          <p:spTgt spid="22531">
                                            <p:txEl>
                                              <p:pRg st="1" end="1"/>
                                            </p:txEl>
                                          </p:spTgt>
                                        </p:tgtEl>
                                        <p:attrNameLst>
                                          <p:attrName>style.rotation</p:attrName>
                                        </p:attrNameLst>
                                      </p:cBhvr>
                                      <p:tavLst>
                                        <p:tav tm="0">
                                          <p:val>
                                            <p:fltVal val="360"/>
                                          </p:val>
                                        </p:tav>
                                        <p:tav tm="100000">
                                          <p:val>
                                            <p:fltVal val="0"/>
                                          </p:val>
                                        </p:tav>
                                      </p:tavLst>
                                    </p:anim>
                                    <p:animEffect transition="in" filter="fade">
                                      <p:cBhvr>
                                        <p:cTn id="18" dur="500"/>
                                        <p:tgtEl>
                                          <p:spTgt spid="22531">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9" presetClass="entr" presetSubtype="0" decel="100000" fill="hold" grpId="0" nodeType="clickEffect">
                                  <p:stCondLst>
                                    <p:cond delay="0"/>
                                  </p:stCondLst>
                                  <p:iterate type="lt">
                                    <p:tmPct val="10000"/>
                                  </p:iterate>
                                  <p:childTnLst>
                                    <p:set>
                                      <p:cBhvr>
                                        <p:cTn id="22" dur="1" fill="hold">
                                          <p:stCondLst>
                                            <p:cond delay="0"/>
                                          </p:stCondLst>
                                        </p:cTn>
                                        <p:tgtEl>
                                          <p:spTgt spid="22531">
                                            <p:txEl>
                                              <p:pRg st="2" end="2"/>
                                            </p:txEl>
                                          </p:spTgt>
                                        </p:tgtEl>
                                        <p:attrNameLst>
                                          <p:attrName>style.visibility</p:attrName>
                                        </p:attrNameLst>
                                      </p:cBhvr>
                                      <p:to>
                                        <p:strVal val="visible"/>
                                      </p:to>
                                    </p:set>
                                    <p:anim calcmode="lin" valueType="num">
                                      <p:cBhvr>
                                        <p:cTn id="23" dur="500" fill="hold"/>
                                        <p:tgtEl>
                                          <p:spTgt spid="22531">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22531">
                                            <p:txEl>
                                              <p:pRg st="2" end="2"/>
                                            </p:txEl>
                                          </p:spTgt>
                                        </p:tgtEl>
                                        <p:attrNameLst>
                                          <p:attrName>ppt_h</p:attrName>
                                        </p:attrNameLst>
                                      </p:cBhvr>
                                      <p:tavLst>
                                        <p:tav tm="0">
                                          <p:val>
                                            <p:fltVal val="0"/>
                                          </p:val>
                                        </p:tav>
                                        <p:tav tm="100000">
                                          <p:val>
                                            <p:strVal val="#ppt_h"/>
                                          </p:val>
                                        </p:tav>
                                      </p:tavLst>
                                    </p:anim>
                                    <p:anim calcmode="lin" valueType="num">
                                      <p:cBhvr>
                                        <p:cTn id="25" dur="500" fill="hold"/>
                                        <p:tgtEl>
                                          <p:spTgt spid="22531">
                                            <p:txEl>
                                              <p:pRg st="2" end="2"/>
                                            </p:txEl>
                                          </p:spTgt>
                                        </p:tgtEl>
                                        <p:attrNameLst>
                                          <p:attrName>style.rotation</p:attrName>
                                        </p:attrNameLst>
                                      </p:cBhvr>
                                      <p:tavLst>
                                        <p:tav tm="0">
                                          <p:val>
                                            <p:fltVal val="360"/>
                                          </p:val>
                                        </p:tav>
                                        <p:tav tm="100000">
                                          <p:val>
                                            <p:fltVal val="0"/>
                                          </p:val>
                                        </p:tav>
                                      </p:tavLst>
                                    </p:anim>
                                    <p:animEffect transition="in" filter="fade">
                                      <p:cBhvr>
                                        <p:cTn id="26" dur="500"/>
                                        <p:tgtEl>
                                          <p:spTgt spid="22531">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9" presetClass="entr" presetSubtype="0" decel="100000" fill="hold" grpId="0" nodeType="clickEffect">
                                  <p:stCondLst>
                                    <p:cond delay="0"/>
                                  </p:stCondLst>
                                  <p:iterate type="lt">
                                    <p:tmPct val="10000"/>
                                  </p:iterate>
                                  <p:childTnLst>
                                    <p:set>
                                      <p:cBhvr>
                                        <p:cTn id="30" dur="1" fill="hold">
                                          <p:stCondLst>
                                            <p:cond delay="0"/>
                                          </p:stCondLst>
                                        </p:cTn>
                                        <p:tgtEl>
                                          <p:spTgt spid="22531">
                                            <p:txEl>
                                              <p:pRg st="3" end="3"/>
                                            </p:txEl>
                                          </p:spTgt>
                                        </p:tgtEl>
                                        <p:attrNameLst>
                                          <p:attrName>style.visibility</p:attrName>
                                        </p:attrNameLst>
                                      </p:cBhvr>
                                      <p:to>
                                        <p:strVal val="visible"/>
                                      </p:to>
                                    </p:set>
                                    <p:anim calcmode="lin" valueType="num">
                                      <p:cBhvr>
                                        <p:cTn id="31" dur="500" fill="hold"/>
                                        <p:tgtEl>
                                          <p:spTgt spid="22531">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22531">
                                            <p:txEl>
                                              <p:pRg st="3" end="3"/>
                                            </p:txEl>
                                          </p:spTgt>
                                        </p:tgtEl>
                                        <p:attrNameLst>
                                          <p:attrName>ppt_h</p:attrName>
                                        </p:attrNameLst>
                                      </p:cBhvr>
                                      <p:tavLst>
                                        <p:tav tm="0">
                                          <p:val>
                                            <p:fltVal val="0"/>
                                          </p:val>
                                        </p:tav>
                                        <p:tav tm="100000">
                                          <p:val>
                                            <p:strVal val="#ppt_h"/>
                                          </p:val>
                                        </p:tav>
                                      </p:tavLst>
                                    </p:anim>
                                    <p:anim calcmode="lin" valueType="num">
                                      <p:cBhvr>
                                        <p:cTn id="33" dur="500" fill="hold"/>
                                        <p:tgtEl>
                                          <p:spTgt spid="22531">
                                            <p:txEl>
                                              <p:pRg st="3" end="3"/>
                                            </p:txEl>
                                          </p:spTgt>
                                        </p:tgtEl>
                                        <p:attrNameLst>
                                          <p:attrName>style.rotation</p:attrName>
                                        </p:attrNameLst>
                                      </p:cBhvr>
                                      <p:tavLst>
                                        <p:tav tm="0">
                                          <p:val>
                                            <p:fltVal val="360"/>
                                          </p:val>
                                        </p:tav>
                                        <p:tav tm="100000">
                                          <p:val>
                                            <p:fltVal val="0"/>
                                          </p:val>
                                        </p:tav>
                                      </p:tavLst>
                                    </p:anim>
                                    <p:animEffect transition="in" filter="fade">
                                      <p:cBhvr>
                                        <p:cTn id="34" dur="500"/>
                                        <p:tgtEl>
                                          <p:spTgt spid="2253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179388" y="188913"/>
            <a:ext cx="8785225" cy="6480175"/>
          </a:xfrm>
        </p:spPr>
        <p:txBody>
          <a:bodyPr/>
          <a:lstStyle/>
          <a:p>
            <a:pPr>
              <a:lnSpc>
                <a:spcPct val="80000"/>
              </a:lnSpc>
            </a:pPr>
            <a:r>
              <a:rPr lang="fa-IR" sz="2400"/>
              <a:t>شدت عملی که در موارد گوناگون ، بخصوص پس از رسیدن به قدرت ، از ابومسلم در کتابها نقل کرده اند سبب شده که برخی از محققان وی را مردی تلخ و سختگیر و قسی بشمارند و یا وقتی از کشته شدنش یاد می کنند با وجود اعتقاد به لیاقت و نبوغ و کوشش اوکشتارهایش را به خاطر آورند و از دلسوزی به حالش خودداری نمایند .</a:t>
            </a:r>
          </a:p>
          <a:p>
            <a:pPr>
              <a:lnSpc>
                <a:spcPct val="80000"/>
              </a:lnSpc>
            </a:pPr>
            <a:r>
              <a:rPr lang="fa-IR" sz="2400"/>
              <a:t>ممکنست پاره ای را عقیده بر این باشد که این اسنادها و روایات ساخته فکر و خامه مخالفان وی و نویسندگان و مورخان عرب است و با اصطلاح قلم در دست دشمن بوده است اما برخی دیگر این نظر را قبول ندارند و می گویند در تاریخ های اسلامی ابومسلم مردی  اهل ایمان و بر صواب و کوشا معرفی شده و فضائلی هم برای او بر شمرده اند و نمی توان گفت همه بدشمنی از اویاد کرده اند.</a:t>
            </a:r>
          </a:p>
          <a:p>
            <a:pPr>
              <a:lnSpc>
                <a:spcPct val="80000"/>
              </a:lnSpc>
            </a:pPr>
            <a:r>
              <a:rPr lang="fa-IR" sz="2400"/>
              <a:t>در هر حال ، همانطور که بسیاری از گوشه های زندگانی ابومسلم روشن نیست ارقام مذکور در باب کشتارهای او هم دقتی در بر ندارد . بعید نیست که بر اثر خوی و منش خود و یا با توجه به دستور امام عباسی که به او گفته بود: هر کسی را که به او شک بردی در کارش  شبهه ای یافتی بکش ... حتی اگر بر بچه ای پنج وجبی بدگمان شدی وی را به قتل برسان در بر انداختن مخالفان به سختی عمل کرده و احیانا در کشتن مردم زیاده روی هایی کرده باشد ، همچنان که در آن روزگار بسیاری از قدرتمندان نیز چنین کرده اند خاصه با کسانی که آنان را بدخواه و دشمن خودشان می پنداشتند . خواهیم دید که ابومسلم برای پیشرفت مقاصد خویش با کسانی یار و متعهد شده و بعد خود آنان را از پای در آورده است . این گونه اعمال او را هم ممکن است از مقوله چاره گری و تدبیرهای ملک داری بشمار آورند .</a:t>
            </a:r>
            <a:endParaRPr lang="en-US" sz="2400"/>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ipe(left)">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wipe(left)">
                                      <p:cBhvr>
                                        <p:cTn id="12" dur="500"/>
                                        <p:tgtEl>
                                          <p:spTgt spid="235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wipe(left)">
                                      <p:cBhvr>
                                        <p:cTn id="17" dur="500"/>
                                        <p:tgtEl>
                                          <p:spTgt spid="2355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4579" name="Rectangle 3"/>
          <p:cNvSpPr>
            <a:spLocks noGrp="1" noChangeArrowheads="1"/>
          </p:cNvSpPr>
          <p:nvPr>
            <p:ph type="body" idx="1"/>
          </p:nvPr>
        </p:nvSpPr>
        <p:spPr>
          <a:xfrm>
            <a:off x="179388" y="260350"/>
            <a:ext cx="8785225" cy="6481763"/>
          </a:xfrm>
        </p:spPr>
        <p:txBody>
          <a:bodyPr/>
          <a:lstStyle/>
          <a:p>
            <a:pPr>
              <a:lnSpc>
                <a:spcPct val="90000"/>
              </a:lnSpc>
            </a:pPr>
            <a:r>
              <a:rPr lang="fa-IR" sz="2800"/>
              <a:t>بهر صورت در عین حال که تاریخ کم و بیش او را اهل این گونه سیاست ها نشان می دهد کسی کار بزرگ و کوشش شگفت انگیز و شایستگی سروری و فرماندهی او و نتایجي را که از قیام وی عاید ایران و ایرانیان شد منکر نیست . بخصوص که دولت جابر اموی به همت او بر افتاد و دستگاه عباسی به نسبت بر حکومت امویان ترجیح داشت به علاوه وی توانست در میان پیروان خود روح فداکاری و اعتقاد عجیبی پدید آورد و تا صفات فرماندهی بزرگ را نمی داشت نمی توانست طوری علاقه آنان را به خود جلب کند و فرمانبردارشان نماید که نه از کسی فدیه قبول می کردند و نه دشمنی را که به پایشان می افتد ، بی فرمان سر کردگان خود ، می کشتند </a:t>
            </a:r>
          </a:p>
          <a:p>
            <a:pPr>
              <a:lnSpc>
                <a:spcPct val="90000"/>
              </a:lnSpc>
            </a:pPr>
            <a:r>
              <a:rPr lang="fa-IR" sz="2800"/>
              <a:t> به پیروان خویش می گفت : دلهای خود را جرأت و جسارت بخشید که سبب پیروزی است ، کینه ها را به یاد آورید تا شما را به اقدام برانگیزد ، از فرمانبرداری غافل نشوید که خود حصار استوار مرد جنگجوست . علاوه بر شجاعت و دلاوری و استعداد سپاهیگری و فرماندهی که به ابومسلم نسبت داده اند نوشته اند که به شکار یوز نیز علاقه فراوان داشته است .</a:t>
            </a:r>
            <a:endParaRPr 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Effect transition="in" filter="fade">
                                      <p:cBhvr>
                                        <p:cTn id="7" dur="1000"/>
                                        <p:tgtEl>
                                          <p:spTgt spid="24579">
                                            <p:txEl>
                                              <p:pRg st="0" end="0"/>
                                            </p:txEl>
                                          </p:spTgt>
                                        </p:tgtEl>
                                      </p:cBhvr>
                                    </p:animEffect>
                                    <p:anim calcmode="lin" valueType="num">
                                      <p:cBhvr>
                                        <p:cTn id="8" dur="1000" fill="hold"/>
                                        <p:tgtEl>
                                          <p:spTgt spid="24579">
                                            <p:txEl>
                                              <p:pRg st="0" end="0"/>
                                            </p:txEl>
                                          </p:spTgt>
                                        </p:tgtEl>
                                        <p:attrNameLst>
                                          <p:attrName>ppt_x</p:attrName>
                                        </p:attrNameLst>
                                      </p:cBhvr>
                                      <p:tavLst>
                                        <p:tav tm="0">
                                          <p:val>
                                            <p:strVal val="#ppt_x"/>
                                          </p:val>
                                        </p:tav>
                                        <p:tav tm="100000">
                                          <p:val>
                                            <p:strVal val="#ppt_x"/>
                                          </p:val>
                                        </p:tav>
                                      </p:tavLst>
                                    </p:anim>
                                    <p:anim calcmode="lin" valueType="num">
                                      <p:cBhvr>
                                        <p:cTn id="9" dur="898" decel="100000" fill="hold"/>
                                        <p:tgtEl>
                                          <p:spTgt spid="24579">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24579">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24579">
                                            <p:txEl>
                                              <p:pRg st="1" end="1"/>
                                            </p:txEl>
                                          </p:spTgt>
                                        </p:tgtEl>
                                        <p:attrNameLst>
                                          <p:attrName>style.visibility</p:attrName>
                                        </p:attrNameLst>
                                      </p:cBhvr>
                                      <p:to>
                                        <p:strVal val="visible"/>
                                      </p:to>
                                    </p:set>
                                    <p:animEffect transition="in" filter="fade">
                                      <p:cBhvr>
                                        <p:cTn id="15" dur="1000"/>
                                        <p:tgtEl>
                                          <p:spTgt spid="24579">
                                            <p:txEl>
                                              <p:pRg st="1" end="1"/>
                                            </p:txEl>
                                          </p:spTgt>
                                        </p:tgtEl>
                                      </p:cBhvr>
                                    </p:animEffect>
                                    <p:anim calcmode="lin" valueType="num">
                                      <p:cBhvr>
                                        <p:cTn id="16" dur="1000" fill="hold"/>
                                        <p:tgtEl>
                                          <p:spTgt spid="24579">
                                            <p:txEl>
                                              <p:pRg st="1" end="1"/>
                                            </p:txEl>
                                          </p:spTgt>
                                        </p:tgtEl>
                                        <p:attrNameLst>
                                          <p:attrName>ppt_x</p:attrName>
                                        </p:attrNameLst>
                                      </p:cBhvr>
                                      <p:tavLst>
                                        <p:tav tm="0">
                                          <p:val>
                                            <p:strVal val="#ppt_x"/>
                                          </p:val>
                                        </p:tav>
                                        <p:tav tm="100000">
                                          <p:val>
                                            <p:strVal val="#ppt_x"/>
                                          </p:val>
                                        </p:tav>
                                      </p:tavLst>
                                    </p:anim>
                                    <p:anim calcmode="lin" valueType="num">
                                      <p:cBhvr>
                                        <p:cTn id="17" dur="898" decel="100000" fill="hold"/>
                                        <p:tgtEl>
                                          <p:spTgt spid="24579">
                                            <p:txEl>
                                              <p:pRg st="1" end="1"/>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898"/>
                                          </p:stCondLst>
                                        </p:cTn>
                                        <p:tgtEl>
                                          <p:spTgt spid="24579">
                                            <p:txEl>
                                              <p:pRg st="1" end="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a:xfrm>
            <a:off x="179388" y="692150"/>
            <a:ext cx="8785225" cy="5976938"/>
          </a:xfrm>
        </p:spPr>
        <p:txBody>
          <a:bodyPr/>
          <a:lstStyle/>
          <a:p>
            <a:r>
              <a:rPr lang="fa-IR" sz="2800"/>
              <a:t>مقان با ورود اسلام در سال128هـ، به خراسان كه به منظور علني كردن دعوت صورت گرفت، سه شخصيت با نفوذ خراسان، مثلثي از قدرت همراه با رقابت و خصومت تشكيل داده بودند كه </a:t>
            </a:r>
            <a:r>
              <a:rPr lang="fa-IR" sz="2800">
                <a:solidFill>
                  <a:schemeClr val="bg2"/>
                </a:solidFill>
              </a:rPr>
              <a:t>نصر‌بن‌سيار</a:t>
            </a:r>
            <a:r>
              <a:rPr lang="fa-IR" sz="2800"/>
              <a:t> والي خراسان و طرفدار قبايل شمال (مضري) – در رأس آن قرار داشت، و «جديع كرماني» - رئيس قبايل جنوبي (ازدي) كه خود را براي تصدي حكومت خراسان محق مي‌دانست – و حارث‌بن‌سريج دو رأس ديگر اين مثلث بودند. </a:t>
            </a:r>
          </a:p>
          <a:p>
            <a:r>
              <a:rPr lang="fa-IR" sz="2800"/>
              <a:t>گرچه حارث از قبيلة مضر بود، قيامش بيشتر اعتقادي بود تا قبيله‌اي و هوادارانش را اغلب نومسلماناني تشكيل مي‌دادند كه خواهان تساوي اجتماعي بودند. هر چند در ابتدا حارث و جديع كرماني عليه نصر با يكديگر متحد شده بودند سر انجام دامنه اختلافات ميان اين دو نيز بالا گرفت ودر نزاعي خونين بسال 128 هجري حارث به دست جديع كرماني به قتل رسيد </a:t>
            </a:r>
            <a:endParaRPr lang="en-US" sz="2800"/>
          </a:p>
        </p:txBody>
      </p:sp>
      <p:sp>
        <p:nvSpPr>
          <p:cNvPr id="25604" name="Rectangle 4"/>
          <p:cNvSpPr>
            <a:spLocks noGrp="1" noRot="1" noChangeArrowheads="1"/>
          </p:cNvSpPr>
          <p:nvPr>
            <p:ph type="title"/>
          </p:nvPr>
        </p:nvSpPr>
        <p:spPr>
          <a:xfrm>
            <a:off x="4524375" y="0"/>
            <a:ext cx="4619625" cy="720725"/>
          </a:xfrm>
        </p:spPr>
        <p:txBody>
          <a:bodyPr/>
          <a:lstStyle/>
          <a:p>
            <a:r>
              <a:rPr lang="fa-IR" sz="2000"/>
              <a:t>قيام ابومسلم خراساني و انقراض حكومت امويان</a:t>
            </a:r>
            <a:endParaRPr lang="en-US" sz="20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5604"/>
                                        </p:tgtEl>
                                        <p:attrNameLst>
                                          <p:attrName>style.visibility</p:attrName>
                                        </p:attrNameLst>
                                      </p:cBhvr>
                                      <p:to>
                                        <p:strVal val="visible"/>
                                      </p:to>
                                    </p:set>
                                    <p:animEffect transition="in" filter="randombar(horizontal)">
                                      <p:cBhvr>
                                        <p:cTn id="7" dur="600">
                                          <p:stCondLst>
                                            <p:cond delay="0"/>
                                          </p:stCondLst>
                                        </p:cTn>
                                        <p:tgtEl>
                                          <p:spTgt spid="2560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603">
                                            <p:txEl>
                                              <p:pRg st="0" end="0"/>
                                            </p:txEl>
                                          </p:spTgt>
                                        </p:tgtEl>
                                        <p:attrNameLst>
                                          <p:attrName>style.visibility</p:attrName>
                                        </p:attrNameLst>
                                      </p:cBhvr>
                                      <p:to>
                                        <p:strVal val="visible"/>
                                      </p:to>
                                    </p:set>
                                    <p:animEffect transition="in" filter="randombar(horizontal)">
                                      <p:cBhvr>
                                        <p:cTn id="12" dur="500"/>
                                        <p:tgtEl>
                                          <p:spTgt spid="2560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603">
                                            <p:txEl>
                                              <p:pRg st="1" end="1"/>
                                            </p:txEl>
                                          </p:spTgt>
                                        </p:tgtEl>
                                        <p:attrNameLst>
                                          <p:attrName>style.visibility</p:attrName>
                                        </p:attrNameLst>
                                      </p:cBhvr>
                                      <p:to>
                                        <p:strVal val="visible"/>
                                      </p:to>
                                    </p:set>
                                    <p:animEffect transition="in" filter="randombar(horizontal)">
                                      <p:cBhvr>
                                        <p:cTn id="17" dur="500"/>
                                        <p:tgtEl>
                                          <p:spTgt spid="2560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P spid="25604"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6628" name="Rectangle 4"/>
          <p:cNvSpPr>
            <a:spLocks noGrp="1" noChangeArrowheads="1"/>
          </p:cNvSpPr>
          <p:nvPr>
            <p:ph type="body" idx="1"/>
          </p:nvPr>
        </p:nvSpPr>
        <p:spPr>
          <a:xfrm>
            <a:off x="0" y="188913"/>
            <a:ext cx="8964613" cy="6553200"/>
          </a:xfrm>
        </p:spPr>
        <p:txBody>
          <a:bodyPr/>
          <a:lstStyle/>
          <a:p>
            <a:r>
              <a:rPr lang="fa-IR"/>
              <a:t> </a:t>
            </a:r>
            <a:r>
              <a:rPr lang="fa-IR" sz="2400"/>
              <a:t>و چنين به نظر مي‌رسد كه هواداران او بلافاصله به ابومسلم متمايل شدند، زيرا، بر اساس نوشتة دينوري، هنگامي كه ابومسلم در سال129 هـ ، دعوت خود را آشكار كرد حدود 100هزار تن از مردم خراسان در همان ابتداي امر به وي پيوستند. قيام ابومسلم در موقعيتي كاملاً مناسب آشكار شد؛ زيرا از يك سو، تمام نيروهاي اموي در شام و عراق مشغول جنگهاي خانگي بر سر كسب قدرت بودند و از سوي ديگر، شعله‌ور شدن قيامهاي خوارج از حدود سالهاي پس از 128 هـ ،‌ در سراسر قلمرو اموي، از افريقا تا حجاز و عراق و ايران، همچنين قيام عبدالله‌بن‌معاويه طالبي در عراق و ايران، براي حكام اموي، مجالي براي توجه به خراسان باقي نمي‌گذاشت؛ همان خراساني كه اعراب شمالي و جنوبي با شدت هر چه تمامتر در آن به جنگ با يكديگر برخاسته بودند.</a:t>
            </a:r>
            <a:endParaRPr lang="en-US" sz="2400"/>
          </a:p>
        </p:txBody>
      </p:sp>
      <p:sp>
        <p:nvSpPr>
          <p:cNvPr id="26629" name="Rectangle 5"/>
          <p:cNvSpPr>
            <a:spLocks noChangeArrowheads="1"/>
          </p:cNvSpPr>
          <p:nvPr/>
        </p:nvSpPr>
        <p:spPr bwMode="auto">
          <a:xfrm>
            <a:off x="107950" y="4049713"/>
            <a:ext cx="8496300"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fa-IR" sz="2400"/>
              <a:t>با مرگ حارث، نزاع ميان نيروهاي جديع و نصر به تضعيف كامل دوطرف انجاميد و در اين ميان ابومسلم قد علم كرد؛ به گونه‌اي كه هر دو از اومتوحش شدند و حتي نزديك بود عليه ابومسلم با يكديگر متحد شوند، اما ابومسلم با زيركي نقشة آنها را باطل كرد و در نهايت با مرگ جديع‌كرماني توسط نصربن‌سيار، قبايل جنوبي هر چه بيشتر به ابومسلم نزديك شدند. سفارش ابراهيم امام به ابومسلم، هنگام روانه ساختن او به خراسان كه از وي خواست به يمانيها (ازديها) نزديك شود و مضريها را دشمن بدارد، اين موضوع را روشن‌تر مي‌سازد.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8">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26628">
                                            <p:txEl>
                                              <p:pRg st="0" end="0"/>
                                            </p:txEl>
                                          </p:spTgt>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7651" name="Rectangle 3"/>
          <p:cNvSpPr>
            <a:spLocks noGrp="1" noChangeArrowheads="1"/>
          </p:cNvSpPr>
          <p:nvPr>
            <p:ph type="body" idx="1"/>
          </p:nvPr>
        </p:nvSpPr>
        <p:spPr>
          <a:xfrm>
            <a:off x="179388" y="260350"/>
            <a:ext cx="8785225" cy="6481763"/>
          </a:xfrm>
        </p:spPr>
        <p:txBody>
          <a:bodyPr/>
          <a:lstStyle/>
          <a:p>
            <a:pPr>
              <a:lnSpc>
                <a:spcPct val="90000"/>
              </a:lnSpc>
            </a:pPr>
            <a:r>
              <a:rPr lang="fa-IR" sz="2400"/>
              <a:t> به هر حال، اوضاع به كام ابومسلم بود؛ زيرا شدت اختلاف اعراب به جايي رسيده بود كه هر دو گروه عرب وي را در خراسان چنان مؤثر و متنفذ يافتند كه براي پيروزي بر رقيب، خواهان اتحاد با او شدند در اين ميان، ابومسلم كه هر روز بر تعداد طرفدارانش افزوده مي‌شد با زيركي هر چه تمامتر، به تشديد درگيري ميان اين دو گروه پرداخت و با آنكه به هر دو گروه قول همكاري داد، عملاً نيروهاي خود را دست‌ نخورده نگاه داشت. سرانجام با مرگ جديع توسط فرزند حارث و با تحريك نصربن‌سيار، نيروهاي ازدي به رهبري «علي‌بن جديع» عملاً به ابومسلم متمايل شدند </a:t>
            </a:r>
          </a:p>
          <a:p>
            <a:pPr>
              <a:lnSpc>
                <a:spcPct val="90000"/>
              </a:lnSpc>
            </a:pPr>
            <a:r>
              <a:rPr lang="fa-IR" sz="2400"/>
              <a:t>ابومسلم با هوش و فراست منحصر به فرد بخوبي از قدرت اعراب جنوبي براي رسيدن به اهداف خود كه نهايتاً فتح مرو و مركز خراسان و مقر ارك حكومتي، توسط علي‌بن‌جديع بود، سود جست. «علي‌بن‌جديع» با حمله‌اي وسيع عليه نصر در سال 130 هـ ، مرو را اشغال كرد و ابومسلم پيروزمندانه وارد آن شد و آن‌جا را در اختيار گرفت. نصربن‌سيار نيز كه از دريافت هرگونه كمكي از مركز خلافت يا والي عراق، به واسطة شورشهاي خوارج در آن سامان نااميد بود، شكست خورد و به سمت غرب گريخت. وي عاقبت در سال 131 هـ ، در نزديكي ساوه درگذشت و به اين ترتيب خراسان به تصرف ابومسلم درآمد.</a:t>
            </a:r>
            <a:endParaRPr 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 calcmode="lin" valueType="num">
                                      <p:cBhvr>
                                        <p:cTn id="7" dur="500" fill="hold"/>
                                        <p:tgtEl>
                                          <p:spTgt spid="2765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7651">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27651">
                                            <p:txEl>
                                              <p:pRg st="1" end="1"/>
                                            </p:txEl>
                                          </p:spTgt>
                                        </p:tgtEl>
                                        <p:attrNameLst>
                                          <p:attrName>style.visibility</p:attrName>
                                        </p:attrNameLst>
                                      </p:cBhvr>
                                      <p:to>
                                        <p:strVal val="visible"/>
                                      </p:to>
                                    </p:set>
                                    <p:anim calcmode="lin" valueType="num">
                                      <p:cBhvr>
                                        <p:cTn id="13" dur="500" fill="hold"/>
                                        <p:tgtEl>
                                          <p:spTgt spid="27651">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27651">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179388" y="188913"/>
            <a:ext cx="8785225" cy="6553200"/>
          </a:xfrm>
        </p:spPr>
        <p:txBody>
          <a:bodyPr/>
          <a:lstStyle/>
          <a:p>
            <a:r>
              <a:rPr lang="fa-IR" sz="2800"/>
              <a:t>ابومسلم جهت تكميل پيروزيهاي خود، لشكري به فرماندهي «قحطبة بن شبيب»، براي نبرد با بني‌اميه به جانب غرب روانه كرد و بزودي توانست بر تمام نواحي ايران و عراق غلبه كند. مقارن با همين شرايط، ابراهيم امام، كه قبلاً توسط امويان دستگير و زنداني شده بود، در سال 132 هـ ، در زندان امويان به قتل رسيد و سپاه خراساني، در ربيع‌الآخر سال 132 هـ ، با ابوالعباس سفاح، برادر ابراهيم، به عنوان خليفه بيعت كردند؛ به اين ترتيب، عباسيان به منصب خلافت دست يافتند و در جنگي كه بلافاصله در كنار رود زاب در شمال عراق رخ داد نيروهاي مروان، آخرين خليفه اموي، از سپاهيان عباسي شكست خوردند و طومار حكومت امويان در هم پيچيد.</a:t>
            </a:r>
            <a:endParaRPr lang="en-US" sz="2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dissolve">
                                      <p:cBhvr>
                                        <p:cTn id="7" dur="500"/>
                                        <p:tgtEl>
                                          <p:spTgt spid="286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9698" name="Rectangle 2"/>
          <p:cNvSpPr>
            <a:spLocks noGrp="1" noRot="1" noChangeArrowheads="1"/>
          </p:cNvSpPr>
          <p:nvPr>
            <p:ph type="title"/>
          </p:nvPr>
        </p:nvSpPr>
        <p:spPr>
          <a:xfrm>
            <a:off x="4427538" y="115888"/>
            <a:ext cx="4546600" cy="1009650"/>
          </a:xfrm>
        </p:spPr>
        <p:txBody>
          <a:bodyPr/>
          <a:lstStyle/>
          <a:p>
            <a:r>
              <a:rPr lang="fa-IR" sz="2400"/>
              <a:t>اقدامات ابومسلم براي تثبيت قدرت عباسيان</a:t>
            </a:r>
            <a:endParaRPr lang="en-US" sz="2400"/>
          </a:p>
        </p:txBody>
      </p:sp>
      <p:sp>
        <p:nvSpPr>
          <p:cNvPr id="29699" name="Rectangle 3"/>
          <p:cNvSpPr>
            <a:spLocks noGrp="1" noChangeArrowheads="1"/>
          </p:cNvSpPr>
          <p:nvPr>
            <p:ph type="body" idx="1"/>
          </p:nvPr>
        </p:nvSpPr>
        <p:spPr>
          <a:xfrm>
            <a:off x="107950" y="908050"/>
            <a:ext cx="8856663" cy="5761038"/>
          </a:xfrm>
        </p:spPr>
        <p:txBody>
          <a:bodyPr/>
          <a:lstStyle/>
          <a:p>
            <a:pPr>
              <a:lnSpc>
                <a:spcPct val="90000"/>
              </a:lnSpc>
            </a:pPr>
            <a:r>
              <a:rPr lang="fa-IR" sz="2400"/>
              <a:t>ابومسلم براي تثبيت هر چه بيشتر قدرت خود و عباسيان در خراسان دست به اقداماتي زد. وي از جمله به تصفيه عناصري پرداخت كه هر يك به نحوي در طول مدت قيام به كمك او شتافته، اينك مدعي سهمي از پيروزي بودند و مانعي بر سر راه گسترش قدرت وي محسوب مي‌شدند.</a:t>
            </a:r>
          </a:p>
          <a:p>
            <a:pPr>
              <a:lnSpc>
                <a:spcPct val="90000"/>
              </a:lnSpc>
            </a:pPr>
            <a:r>
              <a:rPr lang="fa-IR" sz="2400"/>
              <a:t> ابومسلم، در ابتدا در شعبان سال 130 هـ ، «شيبان‌بن‌سلمه»، رهبر خوارج خراسان را كه به همراه فرزندان جديع به كمك ابومسلم شتافته بود و اينك ادعاي خلافت داشت از سر راه برداشت.</a:t>
            </a:r>
          </a:p>
          <a:p>
            <a:pPr>
              <a:lnSpc>
                <a:spcPct val="90000"/>
              </a:lnSpc>
            </a:pPr>
            <a:r>
              <a:rPr lang="fa-IR" sz="2400"/>
              <a:t> سپس به منظور كسب رضايت زرتشتيان هوادار جنبش عباسي، جنبش «به‌آفريد» را كه انديشه‌اي التقاطي از آيين زرتشت و اسلام ارائه داده بود و سوداي اصلاحات اجتماعي را در سر داشت، در سال 131هـ ، سركوب كرد.</a:t>
            </a:r>
          </a:p>
          <a:p>
            <a:pPr>
              <a:lnSpc>
                <a:spcPct val="90000"/>
              </a:lnSpc>
            </a:pPr>
            <a:r>
              <a:rPr lang="fa-IR" sz="2400"/>
              <a:t> وي پس از آن، در يك طرح دقيق، علي و عثمان فرزندان جديع كرماني را كه در تصرف مرو، پايتخت خراسان،  كمكهاي شاياني به او كرده بودند به قتل رسانيد.</a:t>
            </a:r>
          </a:p>
          <a:p>
            <a:pPr>
              <a:lnSpc>
                <a:spcPct val="90000"/>
              </a:lnSpc>
            </a:pPr>
            <a:r>
              <a:rPr lang="fa-IR" sz="2400"/>
              <a:t> ابومسلم پيش از اين نيز «عبدالله بن معاويه طالبي» را كه از چنگ نيروهاي اموي گريخته و به اميد مساعدت ابومسلم به او پناهنده شده بود، به طور مشكوكي از ميان برد. همچنين جنبش شيعيان بخارا به رهبري «شريك بن شيخ مهري» را در سال 133 هـ ، در هم كوبيد.</a:t>
            </a:r>
            <a:endParaRPr lang="en-US" sz="2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9698"/>
                                        </p:tgtEl>
                                        <p:attrNameLst>
                                          <p:attrName>style.visibility</p:attrName>
                                        </p:attrNameLst>
                                      </p:cBhvr>
                                      <p:to>
                                        <p:strVal val="visible"/>
                                      </p:to>
                                    </p:set>
                                    <p:anim calcmode="lin" valueType="num">
                                      <p:cBhvr>
                                        <p:cTn id="7" dur="500" fill="hold"/>
                                        <p:tgtEl>
                                          <p:spTgt spid="29698"/>
                                        </p:tgtEl>
                                        <p:attrNameLst>
                                          <p:attrName>ppt_w</p:attrName>
                                        </p:attrNameLst>
                                      </p:cBhvr>
                                      <p:tavLst>
                                        <p:tav tm="0">
                                          <p:val>
                                            <p:fltVal val="0"/>
                                          </p:val>
                                        </p:tav>
                                        <p:tav tm="100000">
                                          <p:val>
                                            <p:strVal val="#ppt_w"/>
                                          </p:val>
                                        </p:tav>
                                      </p:tavLst>
                                    </p:anim>
                                    <p:anim calcmode="lin" valueType="num">
                                      <p:cBhvr>
                                        <p:cTn id="8" dur="500" fill="hold"/>
                                        <p:tgtEl>
                                          <p:spTgt spid="29698"/>
                                        </p:tgtEl>
                                        <p:attrNameLst>
                                          <p:attrName>ppt_h</p:attrName>
                                        </p:attrNameLst>
                                      </p:cBhvr>
                                      <p:tavLst>
                                        <p:tav tm="0">
                                          <p:val>
                                            <p:fltVal val="0"/>
                                          </p:val>
                                        </p:tav>
                                        <p:tav tm="100000">
                                          <p:val>
                                            <p:strVal val="#ppt_h"/>
                                          </p:val>
                                        </p:tav>
                                      </p:tavLst>
                                    </p:anim>
                                    <p:animEffect transition="in" filter="fade">
                                      <p:cBhvr>
                                        <p:cTn id="9" dur="500"/>
                                        <p:tgtEl>
                                          <p:spTgt spid="2969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9699">
                                            <p:txEl>
                                              <p:pRg st="0" end="0"/>
                                            </p:txEl>
                                          </p:spTgt>
                                        </p:tgtEl>
                                        <p:attrNameLst>
                                          <p:attrName>style.visibility</p:attrName>
                                        </p:attrNameLst>
                                      </p:cBhvr>
                                      <p:to>
                                        <p:strVal val="visible"/>
                                      </p:to>
                                    </p:set>
                                    <p:animEffect transition="in" filter="fade">
                                      <p:cBhvr>
                                        <p:cTn id="14" dur="1000">
                                          <p:stCondLst>
                                            <p:cond delay="0"/>
                                          </p:stCondLst>
                                        </p:cTn>
                                        <p:tgtEl>
                                          <p:spTgt spid="29699">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9699">
                                            <p:txEl>
                                              <p:pRg st="1" end="1"/>
                                            </p:txEl>
                                          </p:spTgt>
                                        </p:tgtEl>
                                        <p:attrNameLst>
                                          <p:attrName>style.visibility</p:attrName>
                                        </p:attrNameLst>
                                      </p:cBhvr>
                                      <p:to>
                                        <p:strVal val="visible"/>
                                      </p:to>
                                    </p:set>
                                    <p:animEffect transition="in" filter="fade">
                                      <p:cBhvr>
                                        <p:cTn id="19" dur="1000">
                                          <p:stCondLst>
                                            <p:cond delay="0"/>
                                          </p:stCondLst>
                                        </p:cTn>
                                        <p:tgtEl>
                                          <p:spTgt spid="29699">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9699">
                                            <p:txEl>
                                              <p:pRg st="2" end="2"/>
                                            </p:txEl>
                                          </p:spTgt>
                                        </p:tgtEl>
                                        <p:attrNameLst>
                                          <p:attrName>style.visibility</p:attrName>
                                        </p:attrNameLst>
                                      </p:cBhvr>
                                      <p:to>
                                        <p:strVal val="visible"/>
                                      </p:to>
                                    </p:set>
                                    <p:animEffect transition="in" filter="fade">
                                      <p:cBhvr>
                                        <p:cTn id="24" dur="1000">
                                          <p:stCondLst>
                                            <p:cond delay="0"/>
                                          </p:stCondLst>
                                        </p:cTn>
                                        <p:tgtEl>
                                          <p:spTgt spid="29699">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9699">
                                            <p:txEl>
                                              <p:pRg st="3" end="3"/>
                                            </p:txEl>
                                          </p:spTgt>
                                        </p:tgtEl>
                                        <p:attrNameLst>
                                          <p:attrName>style.visibility</p:attrName>
                                        </p:attrNameLst>
                                      </p:cBhvr>
                                      <p:to>
                                        <p:strVal val="visible"/>
                                      </p:to>
                                    </p:set>
                                    <p:animEffect transition="in" filter="fade">
                                      <p:cBhvr>
                                        <p:cTn id="29" dur="1000">
                                          <p:stCondLst>
                                            <p:cond delay="0"/>
                                          </p:stCondLst>
                                        </p:cTn>
                                        <p:tgtEl>
                                          <p:spTgt spid="29699">
                                            <p:txEl>
                                              <p:pRg st="3" end="3"/>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9699">
                                            <p:txEl>
                                              <p:pRg st="4" end="4"/>
                                            </p:txEl>
                                          </p:spTgt>
                                        </p:tgtEl>
                                        <p:attrNameLst>
                                          <p:attrName>style.visibility</p:attrName>
                                        </p:attrNameLst>
                                      </p:cBhvr>
                                      <p:to>
                                        <p:strVal val="visible"/>
                                      </p:to>
                                    </p:set>
                                    <p:animEffect transition="in" filter="fade">
                                      <p:cBhvr>
                                        <p:cTn id="34" dur="1000">
                                          <p:stCondLst>
                                            <p:cond delay="0"/>
                                          </p:stCondLst>
                                        </p:cTn>
                                        <p:tgtEl>
                                          <p:spTgt spid="296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P spid="29699"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0723" name="Rectangle 3"/>
          <p:cNvSpPr>
            <a:spLocks noGrp="1" noChangeArrowheads="1"/>
          </p:cNvSpPr>
          <p:nvPr>
            <p:ph type="body" idx="1"/>
          </p:nvPr>
        </p:nvSpPr>
        <p:spPr>
          <a:xfrm>
            <a:off x="179388" y="188913"/>
            <a:ext cx="8785225" cy="6553200"/>
          </a:xfrm>
        </p:spPr>
        <p:txBody>
          <a:bodyPr/>
          <a:lstStyle/>
          <a:p>
            <a:r>
              <a:rPr lang="fa-IR" sz="2800"/>
              <a:t>اقدامات سركوبگرانه ابومسلم، در جهت تثبيت حاكميت سياسي – مذهبي عباسيان، علاوه بر نيروهاي مخالف، در ادامه شامل نيروهاي طرفدار عباسيان نيز گرديد.</a:t>
            </a:r>
          </a:p>
          <a:p>
            <a:r>
              <a:rPr lang="fa-IR" sz="2800"/>
              <a:t>طراحي و مشاركت در جريان قتل ابومسلمه، بازوي عباسي – عقيدتي عباسيان و نخستين وزير عباسي، معروف به وزير آل محمد، در كوفه به سال 132هـ ، كشتن سليمان‌بن‌كثير داعي بزرگ خراسان در همان سال، و سركوب شورش «زيادبن‌صالح خزاعي» كه به مخالفت با ابومسلم برخاسته و احتمالاً از جانب خليفه سفاح حمايت مي‌شد، در سال 135 هـ ، در ادامه سياست حذف رقيبان و حريفان از صحنه سياست به مرحله اجرا درآمد</a:t>
            </a:r>
          </a:p>
          <a:p>
            <a:r>
              <a:rPr lang="fa-IR" sz="2800"/>
              <a:t> و سرانجام تداوم همين سياست از سوي خاندان عباسي، گريبان ابومسلم را كه كنون به خطري جدي براي خلافت نوپاي عباسي بدل شده بود نيز گرفت و ا ابومسلم در توطئه‌اي حساب شده در سال 137هـ ف توسط منصور خليفة دوم عباسي به قتل رسيد.</a:t>
            </a:r>
            <a:endParaRPr 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Effect transition="in" filter="fade">
                                      <p:cBhvr>
                                        <p:cTn id="7" dur="1000"/>
                                        <p:tgtEl>
                                          <p:spTgt spid="30723">
                                            <p:txEl>
                                              <p:pRg st="0" end="0"/>
                                            </p:txEl>
                                          </p:spTgt>
                                        </p:tgtEl>
                                      </p:cBhvr>
                                    </p:animEffect>
                                    <p:anim calcmode="lin" valueType="num">
                                      <p:cBhvr>
                                        <p:cTn id="8" dur="1000" fill="hold"/>
                                        <p:tgtEl>
                                          <p:spTgt spid="30723">
                                            <p:txEl>
                                              <p:pRg st="0" end="0"/>
                                            </p:txEl>
                                          </p:spTgt>
                                        </p:tgtEl>
                                        <p:attrNameLst>
                                          <p:attrName>ppt_x</p:attrName>
                                        </p:attrNameLst>
                                      </p:cBhvr>
                                      <p:tavLst>
                                        <p:tav tm="0">
                                          <p:val>
                                            <p:strVal val="#ppt_x"/>
                                          </p:val>
                                        </p:tav>
                                        <p:tav tm="100000">
                                          <p:val>
                                            <p:strVal val="#ppt_x"/>
                                          </p:val>
                                        </p:tav>
                                      </p:tavLst>
                                    </p:anim>
                                    <p:anim calcmode="lin" valueType="num">
                                      <p:cBhvr>
                                        <p:cTn id="9" dur="898" decel="100000" fill="hold"/>
                                        <p:tgtEl>
                                          <p:spTgt spid="30723">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898"/>
                                          </p:stCondLst>
                                        </p:cTn>
                                        <p:tgtEl>
                                          <p:spTgt spid="3072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30723">
                                            <p:txEl>
                                              <p:pRg st="1" end="1"/>
                                            </p:txEl>
                                          </p:spTgt>
                                        </p:tgtEl>
                                        <p:attrNameLst>
                                          <p:attrName>style.visibility</p:attrName>
                                        </p:attrNameLst>
                                      </p:cBhvr>
                                      <p:to>
                                        <p:strVal val="visible"/>
                                      </p:to>
                                    </p:set>
                                    <p:animEffect transition="in" filter="fade">
                                      <p:cBhvr>
                                        <p:cTn id="15" dur="1000"/>
                                        <p:tgtEl>
                                          <p:spTgt spid="30723">
                                            <p:txEl>
                                              <p:pRg st="1" end="1"/>
                                            </p:txEl>
                                          </p:spTgt>
                                        </p:tgtEl>
                                      </p:cBhvr>
                                    </p:animEffect>
                                    <p:anim calcmode="lin" valueType="num">
                                      <p:cBhvr>
                                        <p:cTn id="16" dur="1000" fill="hold"/>
                                        <p:tgtEl>
                                          <p:spTgt spid="30723">
                                            <p:txEl>
                                              <p:pRg st="1" end="1"/>
                                            </p:txEl>
                                          </p:spTgt>
                                        </p:tgtEl>
                                        <p:attrNameLst>
                                          <p:attrName>ppt_x</p:attrName>
                                        </p:attrNameLst>
                                      </p:cBhvr>
                                      <p:tavLst>
                                        <p:tav tm="0">
                                          <p:val>
                                            <p:strVal val="#ppt_x"/>
                                          </p:val>
                                        </p:tav>
                                        <p:tav tm="100000">
                                          <p:val>
                                            <p:strVal val="#ppt_x"/>
                                          </p:val>
                                        </p:tav>
                                      </p:tavLst>
                                    </p:anim>
                                    <p:anim calcmode="lin" valueType="num">
                                      <p:cBhvr>
                                        <p:cTn id="17" dur="898" decel="100000" fill="hold"/>
                                        <p:tgtEl>
                                          <p:spTgt spid="30723">
                                            <p:txEl>
                                              <p:pRg st="1" end="1"/>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898"/>
                                          </p:stCondLst>
                                        </p:cTn>
                                        <p:tgtEl>
                                          <p:spTgt spid="3072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30723">
                                            <p:txEl>
                                              <p:pRg st="2" end="2"/>
                                            </p:txEl>
                                          </p:spTgt>
                                        </p:tgtEl>
                                        <p:attrNameLst>
                                          <p:attrName>style.visibility</p:attrName>
                                        </p:attrNameLst>
                                      </p:cBhvr>
                                      <p:to>
                                        <p:strVal val="visible"/>
                                      </p:to>
                                    </p:set>
                                    <p:animEffect transition="in" filter="fade">
                                      <p:cBhvr>
                                        <p:cTn id="23" dur="1000"/>
                                        <p:tgtEl>
                                          <p:spTgt spid="30723">
                                            <p:txEl>
                                              <p:pRg st="2" end="2"/>
                                            </p:txEl>
                                          </p:spTgt>
                                        </p:tgtEl>
                                      </p:cBhvr>
                                    </p:animEffect>
                                    <p:anim calcmode="lin" valueType="num">
                                      <p:cBhvr>
                                        <p:cTn id="24" dur="1000" fill="hold"/>
                                        <p:tgtEl>
                                          <p:spTgt spid="30723">
                                            <p:txEl>
                                              <p:pRg st="2" end="2"/>
                                            </p:txEl>
                                          </p:spTgt>
                                        </p:tgtEl>
                                        <p:attrNameLst>
                                          <p:attrName>ppt_x</p:attrName>
                                        </p:attrNameLst>
                                      </p:cBhvr>
                                      <p:tavLst>
                                        <p:tav tm="0">
                                          <p:val>
                                            <p:strVal val="#ppt_x"/>
                                          </p:val>
                                        </p:tav>
                                        <p:tav tm="100000">
                                          <p:val>
                                            <p:strVal val="#ppt_x"/>
                                          </p:val>
                                        </p:tav>
                                      </p:tavLst>
                                    </p:anim>
                                    <p:anim calcmode="lin" valueType="num">
                                      <p:cBhvr>
                                        <p:cTn id="25" dur="898" decel="100000" fill="hold"/>
                                        <p:tgtEl>
                                          <p:spTgt spid="30723">
                                            <p:txEl>
                                              <p:pRg st="2" end="2"/>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898"/>
                                          </p:stCondLst>
                                        </p:cTn>
                                        <p:tgtEl>
                                          <p:spTgt spid="30723">
                                            <p:txEl>
                                              <p:pRg st="2" end="2"/>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1747" name="Rectangle 3"/>
          <p:cNvSpPr>
            <a:spLocks noGrp="1" noChangeArrowheads="1"/>
          </p:cNvSpPr>
          <p:nvPr>
            <p:ph type="body" idx="1"/>
          </p:nvPr>
        </p:nvSpPr>
        <p:spPr>
          <a:xfrm>
            <a:off x="179388" y="188913"/>
            <a:ext cx="8785225" cy="6480175"/>
          </a:xfrm>
        </p:spPr>
        <p:txBody>
          <a:bodyPr/>
          <a:lstStyle/>
          <a:p>
            <a:r>
              <a:rPr lang="fa-IR" sz="2400">
                <a:latin typeface="Arial" panose="020B0604020202020204" pitchFamily="34" charset="0"/>
              </a:rPr>
              <a:t>«التون.ل.دنيل» درزمينة  علت قتل ابومسلم مي‌نويسد: « روشن است كه روابط ميان ابومسلم و خليفه، مانند رابطة خادم و مخدوم نبود و قدرت او همچون بازدارنده‌اي خليفه را محدود مي‌كرد گذشته از اين ابوجعفر منصور هر بار كه به خراسان سفر مي‌كرد از ابومسلم آزرده‌تر مي‌شد، ظاهراً ابومسلم، با او همشأن خود رفتار مي‌كرد و بدو احترامي را كه مي‌خواست نمي‌گذاشت1»</a:t>
            </a:r>
            <a:endParaRPr lang="en-US" sz="2400"/>
          </a:p>
        </p:txBody>
      </p:sp>
      <p:sp>
        <p:nvSpPr>
          <p:cNvPr id="31748" name="Rectangle 4"/>
          <p:cNvSpPr>
            <a:spLocks noChangeArrowheads="1"/>
          </p:cNvSpPr>
          <p:nvPr/>
        </p:nvSpPr>
        <p:spPr bwMode="auto">
          <a:xfrm>
            <a:off x="468313" y="2060575"/>
            <a:ext cx="84963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buClr>
                <a:schemeClr val="hlink"/>
              </a:buClr>
              <a:buSzPct val="70000"/>
              <a:buFont typeface="Wingdings" panose="05000000000000000000" pitchFamily="2" charset="2"/>
              <a:buChar char="n"/>
            </a:pPr>
            <a:r>
              <a:rPr lang="fa-IR" sz="2400">
                <a:effectLst>
                  <a:outerShdw blurRad="38100" dist="38100" dir="2700000" algn="tl">
                    <a:srgbClr val="000000"/>
                  </a:outerShdw>
                </a:effectLst>
              </a:rPr>
              <a:t>هدف ابومسلم از رهبري و هدايت عباسيان در خراسان، مورد مناقشه محققان و مورخان بوده است. برخي گفته‌اند: ابومسلم قصد برقراري حكومت ملي و ايراني داشت و براي انتقام از عرب و احياي حكومت ايراني اين طور مصلحت ديد كه حكومت را به نام خلافت به دست آورد2</a:t>
            </a:r>
          </a:p>
        </p:txBody>
      </p:sp>
      <p:sp>
        <p:nvSpPr>
          <p:cNvPr id="31749" name="Rectangle 5"/>
          <p:cNvSpPr>
            <a:spLocks noChangeArrowheads="1"/>
          </p:cNvSpPr>
          <p:nvPr/>
        </p:nvSpPr>
        <p:spPr bwMode="auto">
          <a:xfrm>
            <a:off x="468313" y="3644900"/>
            <a:ext cx="8496300" cy="301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Low"/>
            <a:r>
              <a:rPr lang="fa-IR" sz="2400"/>
              <a:t>اما از نظر «برتولداشپولر» حس ملي ايراني نمي‌توانست در آن دوره اساس و پاية كافي براي چنين قيامي باشد؛ زيرا ايراني بودن از لحاظ مذهبي، در آن هنگام ميان مسلمانان و زرتشتيان تقسيم شده و دين زرتشت نيز از لحاظ ظاهري و باطني، بيش از حد ضعيف شده بود و نمي‌توانست پايه‌اي براي چنين جنبشي باشد و قطعاً هدفهاي انقلابي ملي و اجتماعي به مفهوم ايرانيت، هيچگاه ذاتاً به عنوان هدف اصلي تعقيب نمي‌شد. در واقع، عملكرد وي نسبت به ايرانياني نظير ابومسلمه و به‌آفريد اين موضوع را روشن مي‌سازد كه ابومسلم، براي پيشبرد نهضت عباسي، از هيچ امري مضايقه نمي‌كرد</a:t>
            </a:r>
            <a:r>
              <a:rPr lang="fa-I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animEffect transition="in" filter="randombar(horizontal)">
                                      <p:cBhvr>
                                        <p:cTn id="7" dur="500"/>
                                        <p:tgtEl>
                                          <p:spTgt spid="317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8242" name="Rectangle 2"/>
          <p:cNvSpPr>
            <a:spLocks noGrp="1" noRot="1" noChangeArrowheads="1"/>
          </p:cNvSpPr>
          <p:nvPr>
            <p:ph type="title"/>
          </p:nvPr>
        </p:nvSpPr>
        <p:spPr>
          <a:xfrm>
            <a:off x="5316538" y="188913"/>
            <a:ext cx="3827462" cy="796925"/>
          </a:xfrm>
        </p:spPr>
        <p:txBody>
          <a:bodyPr/>
          <a:lstStyle/>
          <a:p>
            <a:r>
              <a:rPr lang="fa-IR" sz="2800"/>
              <a:t>ابومسلم وخلفاي عباسي</a:t>
            </a:r>
            <a:endParaRPr lang="en-US" sz="2800"/>
          </a:p>
        </p:txBody>
      </p:sp>
      <p:sp>
        <p:nvSpPr>
          <p:cNvPr id="138243" name="Rectangle 3"/>
          <p:cNvSpPr>
            <a:spLocks noGrp="1" noChangeArrowheads="1"/>
          </p:cNvSpPr>
          <p:nvPr>
            <p:ph type="body" idx="1"/>
          </p:nvPr>
        </p:nvSpPr>
        <p:spPr>
          <a:xfrm>
            <a:off x="179388" y="836613"/>
            <a:ext cx="8856662" cy="5832475"/>
          </a:xfrm>
        </p:spPr>
        <p:txBody>
          <a:bodyPr/>
          <a:lstStyle/>
          <a:p>
            <a:pPr>
              <a:lnSpc>
                <a:spcPct val="90000"/>
              </a:lnSpc>
            </a:pPr>
            <a:r>
              <a:rPr lang="fa-IR" sz="2800"/>
              <a:t>ابومسلم خراسان وشهرهاي مختلف ايران را به تدريج تسخير كرد و لشكريان وي سرانجام عراق را هم فتح كردند و بني عباس رابه خلافت رساندند در جنگهايي كه در عراق وشام روي داد ابومسلم خود شركت نداشت و در خراسان بود پس از آن نيز فرمانرواي مطلق خراسان وجبال باقي ماند وتا پايان عمر كوتاه خود همين سمت را داشت </a:t>
            </a:r>
          </a:p>
          <a:p>
            <a:pPr>
              <a:lnSpc>
                <a:spcPct val="90000"/>
              </a:lnSpc>
            </a:pPr>
            <a:r>
              <a:rPr lang="fa-IR" sz="2800"/>
              <a:t>اگر چه سفاح فرمانروايي نواحي فتح شده را تا مي توانست به افراد خاندان خود مي سپرد شايد بقولي علاقه به سرزمين وآيين نياكان و ي را درخراسان نگه مي داشت ويااحتمال مي رودكه چون خراسان رامركزقدرت ومحل اتكاي خودمي دانست دورشدن ازانجارا دورازمصلحت مي ديد</a:t>
            </a:r>
          </a:p>
          <a:p>
            <a:pPr>
              <a:lnSpc>
                <a:spcPct val="90000"/>
              </a:lnSpc>
            </a:pPr>
            <a:r>
              <a:rPr lang="fa-IR" sz="2800"/>
              <a:t>هنگامي كه ابولعباس سفاح به خلافت نشست ابومسلم درحالي كه درخراسان بود با او بيعت نمود  بروايتي سفاح برادرش ابوجعفرمنصور راكه به خراسان فرستاد ماموريت اوآن بود كه ازابومسلم بيعت بگيرد وگويامقاصدي ديگري هم داشت.</a:t>
            </a:r>
            <a:endParaRPr lang="en-US" sz="2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8242"/>
                                        </p:tgtEl>
                                        <p:attrNameLst>
                                          <p:attrName>style.visibility</p:attrName>
                                        </p:attrNameLst>
                                      </p:cBhvr>
                                      <p:to>
                                        <p:strVal val="visible"/>
                                      </p:to>
                                    </p:set>
                                    <p:animEffect transition="in" filter="fade">
                                      <p:cBhvr>
                                        <p:cTn id="7" dur="2000"/>
                                        <p:tgtEl>
                                          <p:spTgt spid="1382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8243">
                                            <p:txEl>
                                              <p:pRg st="0" end="0"/>
                                            </p:txEl>
                                          </p:spTgt>
                                        </p:tgtEl>
                                        <p:attrNameLst>
                                          <p:attrName>style.visibility</p:attrName>
                                        </p:attrNameLst>
                                      </p:cBhvr>
                                      <p:to>
                                        <p:strVal val="visible"/>
                                      </p:to>
                                    </p:set>
                                    <p:animEffect transition="in" filter="fade">
                                      <p:cBhvr>
                                        <p:cTn id="12" dur="2000"/>
                                        <p:tgtEl>
                                          <p:spTgt spid="13824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8243">
                                            <p:txEl>
                                              <p:pRg st="1" end="1"/>
                                            </p:txEl>
                                          </p:spTgt>
                                        </p:tgtEl>
                                        <p:attrNameLst>
                                          <p:attrName>style.visibility</p:attrName>
                                        </p:attrNameLst>
                                      </p:cBhvr>
                                      <p:to>
                                        <p:strVal val="visible"/>
                                      </p:to>
                                    </p:set>
                                    <p:animEffect transition="in" filter="fade">
                                      <p:cBhvr>
                                        <p:cTn id="17" dur="2000"/>
                                        <p:tgtEl>
                                          <p:spTgt spid="13824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8243">
                                            <p:txEl>
                                              <p:pRg st="2" end="2"/>
                                            </p:txEl>
                                          </p:spTgt>
                                        </p:tgtEl>
                                        <p:attrNameLst>
                                          <p:attrName>style.visibility</p:attrName>
                                        </p:attrNameLst>
                                      </p:cBhvr>
                                      <p:to>
                                        <p:strVal val="visible"/>
                                      </p:to>
                                    </p:set>
                                    <p:animEffect transition="in" filter="fade">
                                      <p:cBhvr>
                                        <p:cTn id="22" dur="2000"/>
                                        <p:tgtEl>
                                          <p:spTgt spid="13824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2" grpId="0"/>
      <p:bldP spid="138243"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9267" name="Rectangle 3"/>
          <p:cNvSpPr>
            <a:spLocks noGrp="1" noChangeArrowheads="1"/>
          </p:cNvSpPr>
          <p:nvPr>
            <p:ph type="body" idx="1"/>
          </p:nvPr>
        </p:nvSpPr>
        <p:spPr>
          <a:xfrm>
            <a:off x="179388" y="188913"/>
            <a:ext cx="8785225" cy="6480175"/>
          </a:xfrm>
        </p:spPr>
        <p:txBody>
          <a:bodyPr/>
          <a:lstStyle/>
          <a:p>
            <a:r>
              <a:rPr lang="fa-IR" sz="2800"/>
              <a:t>روايت ديگرانست كه ابومسلم رسولي ازطرف خود به نزد ابوالعباس فرستاد وبدين وسيله به اوتبريك گفت وباوي بيعت نمود  رسول ابومسلم چون به خانه امام رسيد دومردرا ديد كه در اطراف آنان جمعي ازبزرگان وسركردگان جمع شده اند پرسيد  كدام يك از شمادونفرپسر حارثيه است اين دومرد ابوالعباس سفاح وبرادرش ابوجعفرمنصور بودند ومنظورفرستاده اولي بود</a:t>
            </a:r>
          </a:p>
          <a:p>
            <a:r>
              <a:rPr lang="fa-IR" sz="2800"/>
              <a:t>حارثيه مادرسفاح زني عرب وبااصل ونسب بوده وحال آن كه مادرمنصور سلامه نام داشته وازكنيزان به شمارمي رفته است گويا بهمين سبب ابراهیم ، ابوالعباس را- که سنش نیز کمتر از منصور بوده- در تعیین جانشین خود بر او ترجیح داده است .</a:t>
            </a:r>
          </a:p>
          <a:p>
            <a:r>
              <a:rPr lang="fa-IR" sz="2800"/>
              <a:t>برخي ازمحققان يكي ازموجبات كينه توزي منصوررا نسبت به ابومسلم همين گفته ي فرستاده او دانسته اند ونوشته اند كه منصوراين سخن راتحقيري از طرف ابومسلم به خود شمرده و بر اوگران امده است</a:t>
            </a:r>
            <a:endParaRPr lang="en-US" sz="2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9267">
                                            <p:txEl>
                                              <p:pRg st="0" end="0"/>
                                            </p:txEl>
                                          </p:spTgt>
                                        </p:tgtEl>
                                        <p:attrNameLst>
                                          <p:attrName>style.visibility</p:attrName>
                                        </p:attrNameLst>
                                      </p:cBhvr>
                                      <p:to>
                                        <p:strVal val="visible"/>
                                      </p:to>
                                    </p:set>
                                    <p:animEffect transition="in" filter="randombar(horizontal)">
                                      <p:cBhvr>
                                        <p:cTn id="7" dur="500"/>
                                        <p:tgtEl>
                                          <p:spTgt spid="1392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9267">
                                            <p:txEl>
                                              <p:pRg st="1" end="1"/>
                                            </p:txEl>
                                          </p:spTgt>
                                        </p:tgtEl>
                                        <p:attrNameLst>
                                          <p:attrName>style.visibility</p:attrName>
                                        </p:attrNameLst>
                                      </p:cBhvr>
                                      <p:to>
                                        <p:strVal val="visible"/>
                                      </p:to>
                                    </p:set>
                                    <p:animEffect transition="in" filter="randombar(horizontal)">
                                      <p:cBhvr>
                                        <p:cTn id="12" dur="500"/>
                                        <p:tgtEl>
                                          <p:spTgt spid="13926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9267">
                                            <p:txEl>
                                              <p:pRg st="2" end="2"/>
                                            </p:txEl>
                                          </p:spTgt>
                                        </p:tgtEl>
                                        <p:attrNameLst>
                                          <p:attrName>style.visibility</p:attrName>
                                        </p:attrNameLst>
                                      </p:cBhvr>
                                      <p:to>
                                        <p:strVal val="visible"/>
                                      </p:to>
                                    </p:set>
                                    <p:animEffect transition="in" filter="randombar(horizontal)">
                                      <p:cBhvr>
                                        <p:cTn id="17" dur="500"/>
                                        <p:tgtEl>
                                          <p:spTgt spid="1392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7" grpId="0" build="p"/>
    </p:bldLst>
  </p:timing>
</p:sld>
</file>

<file path=ppt/slides/slide3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0291" name="Rectangle 3"/>
          <p:cNvSpPr>
            <a:spLocks noGrp="1" noChangeArrowheads="1"/>
          </p:cNvSpPr>
          <p:nvPr>
            <p:ph type="body" idx="1"/>
          </p:nvPr>
        </p:nvSpPr>
        <p:spPr>
          <a:xfrm>
            <a:off x="179388" y="188913"/>
            <a:ext cx="8785225" cy="6480175"/>
          </a:xfrm>
        </p:spPr>
        <p:txBody>
          <a:bodyPr/>
          <a:lstStyle/>
          <a:p>
            <a:pPr>
              <a:lnSpc>
                <a:spcPct val="90000"/>
              </a:lnSpc>
            </a:pPr>
            <a:r>
              <a:rPr lang="fa-IR" sz="2800"/>
              <a:t>در تاريخها اين خبر صورتي ديگر نيز هست كه ممكن است روايات مختلف شده باشد و آن اين است كه وقتي نقيبان خراسان  علي رغم كتمان ابوسلمه ازوجود افراد خانواده امام عباسي در كوفه مطلع شدند وجاي آنان راپيدا كردند ونزد شان آمدند وبيعت نمودند ، در بدو ورود چون هنوز  ابوالعباس رانديده بودند پرسيدند كدام يك از شما عبدالله بن محمد بن الحارثيه است ؟ وديگران ابوالعباس را نشان دادند .</a:t>
            </a:r>
          </a:p>
          <a:p>
            <a:pPr>
              <a:lnSpc>
                <a:spcPct val="90000"/>
              </a:lnSpc>
            </a:pPr>
            <a:r>
              <a:rPr lang="fa-IR" sz="2800"/>
              <a:t>درهرحال ابومسلم مامور دعوت عباسيان درخراسان بود ووقتي خلافت بدست اين خانواده افتاد با آنان بيعت كرد وي تا زنده بود در دستگاه عباسيان اهميت بسيار داشت وخليفه جانب اوراازهرلحاظ رعايت مي كرد زيرا بنيان گذار اين دولت در حقيقت او بود .  استقرار  عقيده ابومسلم هنگامي كه سفاح به فكر برانداختن ابوسلمه افتاد نموداري ازنفوذ ابومسلم ومقام مهم او در نظر عباسي است .</a:t>
            </a:r>
            <a:endParaRPr lang="en-US" sz="2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0291">
                                            <p:txEl>
                                              <p:pRg st="0" end="0"/>
                                            </p:txEl>
                                          </p:spTgt>
                                        </p:tgtEl>
                                        <p:attrNameLst>
                                          <p:attrName>style.visibility</p:attrName>
                                        </p:attrNameLst>
                                      </p:cBhvr>
                                      <p:to>
                                        <p:strVal val="visible"/>
                                      </p:to>
                                    </p:set>
                                    <p:animEffect transition="in" filter="fade">
                                      <p:cBhvr>
                                        <p:cTn id="7" dur="1000"/>
                                        <p:tgtEl>
                                          <p:spTgt spid="140291">
                                            <p:txEl>
                                              <p:pRg st="0" end="0"/>
                                            </p:txEl>
                                          </p:spTgt>
                                        </p:tgtEl>
                                      </p:cBhvr>
                                    </p:animEffect>
                                    <p:anim calcmode="lin" valueType="num">
                                      <p:cBhvr>
                                        <p:cTn id="8" dur="1000" fill="hold"/>
                                        <p:tgtEl>
                                          <p:spTgt spid="14029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4029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0291">
                                            <p:txEl>
                                              <p:pRg st="1" end="1"/>
                                            </p:txEl>
                                          </p:spTgt>
                                        </p:tgtEl>
                                        <p:attrNameLst>
                                          <p:attrName>style.visibility</p:attrName>
                                        </p:attrNameLst>
                                      </p:cBhvr>
                                      <p:to>
                                        <p:strVal val="visible"/>
                                      </p:to>
                                    </p:set>
                                    <p:animEffect transition="in" filter="fade">
                                      <p:cBhvr>
                                        <p:cTn id="14" dur="1000"/>
                                        <p:tgtEl>
                                          <p:spTgt spid="140291">
                                            <p:txEl>
                                              <p:pRg st="1" end="1"/>
                                            </p:txEl>
                                          </p:spTgt>
                                        </p:tgtEl>
                                      </p:cBhvr>
                                    </p:animEffect>
                                    <p:anim calcmode="lin" valueType="num">
                                      <p:cBhvr>
                                        <p:cTn id="15" dur="1000" fill="hold"/>
                                        <p:tgtEl>
                                          <p:spTgt spid="14029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40291">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1" grpId="0" build="p"/>
    </p:bldLst>
  </p:timing>
</p:sld>
</file>

<file path=ppt/slides/slide3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1314" name="Rectangle 2"/>
          <p:cNvSpPr>
            <a:spLocks noGrp="1" noRot="1" noChangeArrowheads="1"/>
          </p:cNvSpPr>
          <p:nvPr>
            <p:ph type="title"/>
          </p:nvPr>
        </p:nvSpPr>
        <p:spPr>
          <a:xfrm>
            <a:off x="5318125" y="-171450"/>
            <a:ext cx="3825875" cy="1143000"/>
          </a:xfrm>
        </p:spPr>
        <p:txBody>
          <a:bodyPr/>
          <a:lstStyle/>
          <a:p>
            <a:r>
              <a:rPr lang="fa-IR" sz="3200"/>
              <a:t>هدف ابومسلم چه بود ؟</a:t>
            </a:r>
            <a:endParaRPr lang="en-US" sz="3200"/>
          </a:p>
        </p:txBody>
      </p:sp>
      <p:sp>
        <p:nvSpPr>
          <p:cNvPr id="141315" name="Rectangle 3"/>
          <p:cNvSpPr>
            <a:spLocks noGrp="1" noChangeArrowheads="1"/>
          </p:cNvSpPr>
          <p:nvPr>
            <p:ph type="body" idx="1"/>
          </p:nvPr>
        </p:nvSpPr>
        <p:spPr>
          <a:xfrm>
            <a:off x="179388" y="692150"/>
            <a:ext cx="8785225" cy="5976938"/>
          </a:xfrm>
        </p:spPr>
        <p:txBody>
          <a:bodyPr/>
          <a:lstStyle/>
          <a:p>
            <a:pPr>
              <a:lnSpc>
                <a:spcPct val="80000"/>
              </a:lnSpc>
            </a:pPr>
            <a:r>
              <a:rPr lang="fa-IR" sz="2400"/>
              <a:t>هدف ابومسلم و افکار و خیالاتی که وی در سر داشته یکی از مهمترین موضوعاتی است که باید مورد مطالعه واقع شود بخصوص که از مبهم ترین جنبه های زندگانی او نیز هست اما با کمال تاسف باید گفت اسنادی که برای ما باقی مانده حقیقت موضوع را بخوبی روشن نمی کند و این نکته مهم نیز مانند بسیاری از جلوه های حیات وی در تاریکی ابهام روی نهفته است .</a:t>
            </a:r>
            <a:r>
              <a:rPr lang="fa-IR" sz="2400" b="1"/>
              <a:t>  </a:t>
            </a:r>
            <a:endParaRPr lang="en-US" sz="2400" b="1"/>
          </a:p>
          <a:p>
            <a:pPr>
              <a:lnSpc>
                <a:spcPct val="80000"/>
              </a:lnSpc>
            </a:pPr>
            <a:r>
              <a:rPr lang="en-US" sz="2400" b="1"/>
              <a:t>     </a:t>
            </a:r>
            <a:r>
              <a:rPr lang="fa-IR" sz="2400"/>
              <a:t>برخی ازمحققان معاصر ابومسلم را سرداری ایرانی از نژاد گودرز یا بزر گمهر و علاقه مند به آیین ایران باستان شناخته اند که به قصد انتقام از تازیان و برقراری حکومتی ملی و ایرانی قیام کرد و تا حد زیادی پیروز شد و در تحقیقات خود بیشتر روایاتی را در نظر گرفته اند که این فکر را تأیید می کند و یا استنباط و عقیده ی خود را در این باب اظهار کرده اند </a:t>
            </a:r>
          </a:p>
          <a:p>
            <a:pPr>
              <a:lnSpc>
                <a:spcPct val="80000"/>
              </a:lnSpc>
            </a:pPr>
            <a:r>
              <a:rPr lang="fa-IR" sz="2400"/>
              <a:t>. اما در این زمینه آراء دیگری نیز هست که یاد کردنی است .</a:t>
            </a:r>
          </a:p>
          <a:p>
            <a:pPr>
              <a:lnSpc>
                <a:spcPct val="80000"/>
              </a:lnSpc>
            </a:pPr>
            <a:r>
              <a:rPr lang="fa-IR" sz="2400"/>
              <a:t>راجع به هدف وی نوشته اند : آیا می توان تصور کرد که سردار سیاه جامگاه در حالی که نسبت خود را به سلیط بن عبدالله می رسانیده است با این گونه دعوت نهانی ، دعوت به رضا ، برای پیشرفت کار خویش می کوشیده است؟دور نیست که ابومسلم برای انتقام از عرب و احیای حکومت ایران بهترآن میدیده است که حکومت را به نام خلافت بدست آورد .</a:t>
            </a:r>
          </a:p>
          <a:p>
            <a:pPr>
              <a:lnSpc>
                <a:spcPct val="80000"/>
              </a:lnSpc>
            </a:pPr>
            <a:r>
              <a:rPr lang="fa-IR" sz="2400"/>
              <a:t>بهمین جهت بود که منصور ، خلیفه ی زیرک و هوشیار عباسی ، قبل از آن که به خلافت برسد از این جاه طلبی ابومسلم نگران بود و همواره در هلاک او سعی می نمود . </a:t>
            </a:r>
            <a:endParaRPr lang="en-US" sz="2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41314"/>
                                        </p:tgtEl>
                                        <p:attrNameLst>
                                          <p:attrName>style.visibility</p:attrName>
                                        </p:attrNameLst>
                                      </p:cBhvr>
                                      <p:to>
                                        <p:strVal val="visible"/>
                                      </p:to>
                                    </p:set>
                                    <p:anim calcmode="lin" valueType="num">
                                      <p:cBhvr>
                                        <p:cTn id="7" dur="500" fill="hold"/>
                                        <p:tgtEl>
                                          <p:spTgt spid="141314"/>
                                        </p:tgtEl>
                                        <p:attrNameLst>
                                          <p:attrName>ppt_w</p:attrName>
                                        </p:attrNameLst>
                                      </p:cBhvr>
                                      <p:tavLst>
                                        <p:tav tm="0">
                                          <p:val>
                                            <p:fltVal val="0"/>
                                          </p:val>
                                        </p:tav>
                                        <p:tav tm="100000">
                                          <p:val>
                                            <p:strVal val="#ppt_w"/>
                                          </p:val>
                                        </p:tav>
                                      </p:tavLst>
                                    </p:anim>
                                    <p:anim calcmode="lin" valueType="num">
                                      <p:cBhvr>
                                        <p:cTn id="8" dur="500" fill="hold"/>
                                        <p:tgtEl>
                                          <p:spTgt spid="141314"/>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141315">
                                            <p:txEl>
                                              <p:pRg st="0" end="0"/>
                                            </p:txEl>
                                          </p:spTgt>
                                        </p:tgtEl>
                                        <p:attrNameLst>
                                          <p:attrName>style.visibility</p:attrName>
                                        </p:attrNameLst>
                                      </p:cBhvr>
                                      <p:to>
                                        <p:strVal val="visible"/>
                                      </p:to>
                                    </p:set>
                                    <p:anim calcmode="lin" valueType="num">
                                      <p:cBhvr>
                                        <p:cTn id="13" dur="500" fill="hold"/>
                                        <p:tgtEl>
                                          <p:spTgt spid="141315">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141315">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41315">
                                            <p:txEl>
                                              <p:pRg st="1" end="1"/>
                                            </p:txEl>
                                          </p:spTgt>
                                        </p:tgtEl>
                                        <p:attrNameLst>
                                          <p:attrName>style.visibility</p:attrName>
                                        </p:attrNameLst>
                                      </p:cBhvr>
                                      <p:to>
                                        <p:strVal val="visible"/>
                                      </p:to>
                                    </p:set>
                                    <p:anim calcmode="lin" valueType="num">
                                      <p:cBhvr>
                                        <p:cTn id="19" dur="500" fill="hold"/>
                                        <p:tgtEl>
                                          <p:spTgt spid="141315">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41315">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41315">
                                            <p:txEl>
                                              <p:pRg st="2" end="2"/>
                                            </p:txEl>
                                          </p:spTgt>
                                        </p:tgtEl>
                                        <p:attrNameLst>
                                          <p:attrName>style.visibility</p:attrName>
                                        </p:attrNameLst>
                                      </p:cBhvr>
                                      <p:to>
                                        <p:strVal val="visible"/>
                                      </p:to>
                                    </p:set>
                                    <p:anim calcmode="lin" valueType="num">
                                      <p:cBhvr>
                                        <p:cTn id="25" dur="500" fill="hold"/>
                                        <p:tgtEl>
                                          <p:spTgt spid="141315">
                                            <p:txEl>
                                              <p:pRg st="2" end="2"/>
                                            </p:txEl>
                                          </p:spTgt>
                                        </p:tgtEl>
                                        <p:attrNameLst>
                                          <p:attrName>ppt_w</p:attrName>
                                        </p:attrNameLst>
                                      </p:cBhvr>
                                      <p:tavLst>
                                        <p:tav tm="0">
                                          <p:val>
                                            <p:fltVal val="0"/>
                                          </p:val>
                                        </p:tav>
                                        <p:tav tm="100000">
                                          <p:val>
                                            <p:strVal val="#ppt_w"/>
                                          </p:val>
                                        </p:tav>
                                      </p:tavLst>
                                    </p:anim>
                                    <p:anim calcmode="lin" valueType="num">
                                      <p:cBhvr>
                                        <p:cTn id="26" dur="500" fill="hold"/>
                                        <p:tgtEl>
                                          <p:spTgt spid="141315">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141315">
                                            <p:txEl>
                                              <p:pRg st="3" end="3"/>
                                            </p:txEl>
                                          </p:spTgt>
                                        </p:tgtEl>
                                        <p:attrNameLst>
                                          <p:attrName>style.visibility</p:attrName>
                                        </p:attrNameLst>
                                      </p:cBhvr>
                                      <p:to>
                                        <p:strVal val="visible"/>
                                      </p:to>
                                    </p:set>
                                    <p:anim calcmode="lin" valueType="num">
                                      <p:cBhvr>
                                        <p:cTn id="31" dur="500" fill="hold"/>
                                        <p:tgtEl>
                                          <p:spTgt spid="141315">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141315">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141315">
                                            <p:txEl>
                                              <p:pRg st="4" end="4"/>
                                            </p:txEl>
                                          </p:spTgt>
                                        </p:tgtEl>
                                        <p:attrNameLst>
                                          <p:attrName>style.visibility</p:attrName>
                                        </p:attrNameLst>
                                      </p:cBhvr>
                                      <p:to>
                                        <p:strVal val="visible"/>
                                      </p:to>
                                    </p:set>
                                    <p:anim calcmode="lin" valueType="num">
                                      <p:cBhvr>
                                        <p:cTn id="37" dur="500" fill="hold"/>
                                        <p:tgtEl>
                                          <p:spTgt spid="141315">
                                            <p:txEl>
                                              <p:pRg st="4" end="4"/>
                                            </p:txEl>
                                          </p:spTgt>
                                        </p:tgtEl>
                                        <p:attrNameLst>
                                          <p:attrName>ppt_w</p:attrName>
                                        </p:attrNameLst>
                                      </p:cBhvr>
                                      <p:tavLst>
                                        <p:tav tm="0">
                                          <p:val>
                                            <p:fltVal val="0"/>
                                          </p:val>
                                        </p:tav>
                                        <p:tav tm="100000">
                                          <p:val>
                                            <p:strVal val="#ppt_w"/>
                                          </p:val>
                                        </p:tav>
                                      </p:tavLst>
                                    </p:anim>
                                    <p:anim calcmode="lin" valueType="num">
                                      <p:cBhvr>
                                        <p:cTn id="38" dur="500" fill="hold"/>
                                        <p:tgtEl>
                                          <p:spTgt spid="141315">
                                            <p:txEl>
                                              <p:pRg st="4" end="4"/>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4" grpId="0"/>
      <p:bldP spid="141315"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2339" name="Rectangle 3"/>
          <p:cNvSpPr>
            <a:spLocks noGrp="1" noChangeArrowheads="1"/>
          </p:cNvSpPr>
          <p:nvPr>
            <p:ph type="body" idx="1"/>
          </p:nvPr>
        </p:nvSpPr>
        <p:spPr>
          <a:xfrm>
            <a:off x="179388" y="115888"/>
            <a:ext cx="8785225" cy="6553200"/>
          </a:xfrm>
        </p:spPr>
        <p:txBody>
          <a:bodyPr/>
          <a:lstStyle/>
          <a:p>
            <a:pPr>
              <a:lnSpc>
                <a:spcPct val="90000"/>
              </a:lnSpc>
            </a:pPr>
            <a:r>
              <a:rPr lang="fa-IR" sz="2400"/>
              <a:t>محققانی که ابومسلم را طرفدار و دوستدار نژاد و ملیت ایران ، شمرده اند معتقدند که وی تنها برای احیای شعائر ملی و نژادی ایرانیان در صورت وهیأت یک نهضت دینی با بنی امیه و عمال آنان به مبارزه پرداخت و سپس شروع به تحکیم بنیان قدرت خویش کرد تا چون وقتی مناسب بدست آورد به اجرای نقشه ی خویش همت گمارد . و نیز در جواب کسانی که تبلیغات و اعمال ابومسلم را ظاهرأ از روی اراده ی مذهبی و با طنأ بدون اراده ی نژادی دانسته اند ، می گویند :اعمال و مقاصد او در ظاهر از روی اراده ی مذهبی و در باطن از روی نقشه ی نژادی و ملی بوده است و او هیچ گونه اعتقاد مذهبی به کسانی که برای ایشان بعنوان «الرضا من آل محمد » دعوت می کرد نداشته است . و نیز تحقیر او را نسبت به منصور ، امام شیعیان عباسی ، و انجام دادن اعمال نظامی بتوسط سرداران و دور نشدنش از خراسان را هم دلیل می آوردند .</a:t>
            </a:r>
            <a:endParaRPr lang="en-US" sz="2400"/>
          </a:p>
        </p:txBody>
      </p:sp>
      <p:sp>
        <p:nvSpPr>
          <p:cNvPr id="142341" name="Text Box 5"/>
          <p:cNvSpPr txBox="1">
            <a:spLocks noChangeArrowheads="1"/>
          </p:cNvSpPr>
          <p:nvPr/>
        </p:nvSpPr>
        <p:spPr bwMode="auto">
          <a:xfrm>
            <a:off x="-3706813" y="2971800"/>
            <a:ext cx="3429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a-IR" sz="1200">
                <a:latin typeface="Arial" panose="020B0604020202020204" pitchFamily="34" charset="0"/>
                <a:cs typeface="Times New Roman" panose="02020603050405020304" pitchFamily="18" charset="0"/>
              </a:rPr>
              <a:t>1</a:t>
            </a:r>
            <a:endParaRPr lang="fa-IR">
              <a:latin typeface="Arial" panose="020B0604020202020204" pitchFamily="34" charset="0"/>
            </a:endParaRPr>
          </a:p>
        </p:txBody>
      </p:sp>
      <p:sp>
        <p:nvSpPr>
          <p:cNvPr id="142340" name="Text Box 4"/>
          <p:cNvSpPr txBox="1">
            <a:spLocks noChangeArrowheads="1"/>
          </p:cNvSpPr>
          <p:nvPr/>
        </p:nvSpPr>
        <p:spPr bwMode="auto">
          <a:xfrm>
            <a:off x="-3706813" y="2971800"/>
            <a:ext cx="228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a-IR" sz="1200">
              <a:latin typeface="Arial" panose="020B0604020202020204" pitchFamily="34" charset="0"/>
              <a:cs typeface="Times New Roman" panose="02020603050405020304" pitchFamily="18" charset="0"/>
            </a:endParaRPr>
          </a:p>
          <a:p>
            <a:pPr algn="l" rtl="0" eaLnBrk="0" hangingPunct="0"/>
            <a:r>
              <a:rPr lang="fa-IR" sz="1200">
                <a:latin typeface="Arial" panose="020B0604020202020204" pitchFamily="34" charset="0"/>
                <a:cs typeface="Times New Roman" panose="02020603050405020304" pitchFamily="18" charset="0"/>
              </a:rPr>
              <a:t>2</a:t>
            </a:r>
            <a:endParaRPr lang="fa-IR">
              <a:latin typeface="Arial" panose="020B0604020202020204" pitchFamily="34" charset="0"/>
            </a:endParaRPr>
          </a:p>
        </p:txBody>
      </p:sp>
      <p:sp>
        <p:nvSpPr>
          <p:cNvPr id="142342" name="Rectangle 6"/>
          <p:cNvSpPr>
            <a:spLocks noChangeArrowheads="1"/>
          </p:cNvSpPr>
          <p:nvPr/>
        </p:nvSpPr>
        <p:spPr bwMode="auto">
          <a:xfrm>
            <a:off x="-4392613" y="2971800"/>
            <a:ext cx="914400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fa-IR"/>
          </a:p>
        </p:txBody>
      </p:sp>
      <p:sp>
        <p:nvSpPr>
          <p:cNvPr id="142343" name="Rectangle 7"/>
          <p:cNvSpPr>
            <a:spLocks noChangeArrowheads="1"/>
          </p:cNvSpPr>
          <p:nvPr/>
        </p:nvSpPr>
        <p:spPr bwMode="auto">
          <a:xfrm>
            <a:off x="611188" y="4576763"/>
            <a:ext cx="799147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230188">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a:endParaRPr lang="en-US" sz="2800"/>
          </a:p>
          <a:p>
            <a:pPr algn="l" rtl="0" eaLnBrk="0" hangingPunct="0"/>
            <a:endParaRPr lang="en-US" sz="2800"/>
          </a:p>
        </p:txBody>
      </p:sp>
      <p:sp>
        <p:nvSpPr>
          <p:cNvPr id="142345" name="Text Box 9"/>
          <p:cNvSpPr txBox="1">
            <a:spLocks noChangeArrowheads="1"/>
          </p:cNvSpPr>
          <p:nvPr/>
        </p:nvSpPr>
        <p:spPr bwMode="auto">
          <a:xfrm>
            <a:off x="-3821113" y="2971800"/>
            <a:ext cx="3429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a-IR" sz="1200">
                <a:latin typeface="Arial" panose="020B0604020202020204" pitchFamily="34" charset="0"/>
                <a:cs typeface="Times New Roman" panose="02020603050405020304" pitchFamily="18" charset="0"/>
              </a:rPr>
              <a:t>1</a:t>
            </a:r>
            <a:endParaRPr lang="fa-IR">
              <a:latin typeface="Arial" panose="020B0604020202020204" pitchFamily="34" charset="0"/>
            </a:endParaRPr>
          </a:p>
        </p:txBody>
      </p:sp>
      <p:sp>
        <p:nvSpPr>
          <p:cNvPr id="142344" name="Text Box 8"/>
          <p:cNvSpPr txBox="1">
            <a:spLocks noChangeArrowheads="1"/>
          </p:cNvSpPr>
          <p:nvPr/>
        </p:nvSpPr>
        <p:spPr bwMode="auto">
          <a:xfrm>
            <a:off x="-3821113" y="2971800"/>
            <a:ext cx="2286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a-IR" sz="1200">
              <a:latin typeface="Arial" panose="020B0604020202020204" pitchFamily="34" charset="0"/>
              <a:cs typeface="Times New Roman" panose="02020603050405020304" pitchFamily="18" charset="0"/>
            </a:endParaRPr>
          </a:p>
          <a:p>
            <a:pPr algn="l" rtl="0" eaLnBrk="0" hangingPunct="0"/>
            <a:r>
              <a:rPr lang="fa-IR" sz="1200">
                <a:latin typeface="Arial" panose="020B0604020202020204" pitchFamily="34" charset="0"/>
                <a:cs typeface="Times New Roman" panose="02020603050405020304" pitchFamily="18" charset="0"/>
              </a:rPr>
              <a:t>2</a:t>
            </a:r>
            <a:endParaRPr lang="fa-IR">
              <a:latin typeface="Arial" panose="020B0604020202020204" pitchFamily="34" charset="0"/>
            </a:endParaRPr>
          </a:p>
        </p:txBody>
      </p:sp>
      <p:sp>
        <p:nvSpPr>
          <p:cNvPr id="142346" name="Rectangle 10"/>
          <p:cNvSpPr>
            <a:spLocks noChangeArrowheads="1"/>
          </p:cNvSpPr>
          <p:nvPr/>
        </p:nvSpPr>
        <p:spPr bwMode="auto">
          <a:xfrm>
            <a:off x="-4506913" y="2971800"/>
            <a:ext cx="914400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fa-IR"/>
          </a:p>
        </p:txBody>
      </p:sp>
      <p:sp>
        <p:nvSpPr>
          <p:cNvPr id="142347" name="Rectangle 11"/>
          <p:cNvSpPr>
            <a:spLocks noChangeArrowheads="1"/>
          </p:cNvSpPr>
          <p:nvPr/>
        </p:nvSpPr>
        <p:spPr bwMode="auto">
          <a:xfrm>
            <a:off x="827088" y="3933825"/>
            <a:ext cx="8066087" cy="2192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endParaRPr lang="fa-IR">
              <a:latin typeface="Arial" panose="020B0604020202020204" pitchFamily="34" charset="0"/>
              <a:cs typeface="B Roya" panose="00000400000000000000" pitchFamily="2" charset="-78"/>
            </a:endParaRPr>
          </a:p>
          <a:p>
            <a:pPr algn="l" rtl="0" eaLnBrk="0" hangingPunct="0"/>
            <a:r>
              <a:rPr lang="fa-IR" sz="2400">
                <a:latin typeface="Arial" panose="020B0604020202020204" pitchFamily="34" charset="0"/>
                <a:cs typeface="B Roya" panose="00000400000000000000" pitchFamily="2" charset="-78"/>
              </a:rPr>
              <a:t>شاید انچه در این موضوع بتوان گفت این است که هدف ابومسلم و پیروانش درطرفداري از      عباسيان و پشتيباني از ايشان بيش از هر چيز از ميان بردن حكومت امويان بوده است .و در پديد آمدن اين قيام اگر چه رنگ مذهبي بخود گرفته شايد مقاصد مذهبي تاثير كمتري داشته و به عبارت ديگر ظاهرا جنبه سياسي و اجتماعي اين نهضت از جنبه ديني آن قويتر بوده است.</a:t>
            </a:r>
            <a:endParaRPr lang="fa-IR" sz="2400">
              <a:latin typeface="Arial" panose="020B0604020202020204" pitchFamily="34" charset="0"/>
            </a:endParaRP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2339">
                                            <p:txEl>
                                              <p:pRg st="0" end="0"/>
                                            </p:txEl>
                                          </p:spTgt>
                                        </p:tgtEl>
                                        <p:attrNameLst>
                                          <p:attrName>style.visibility</p:attrName>
                                        </p:attrNameLst>
                                      </p:cBhvr>
                                      <p:to>
                                        <p:strVal val="visible"/>
                                      </p:to>
                                    </p:set>
                                    <p:animEffect transition="in" filter="fade">
                                      <p:cBhvr>
                                        <p:cTn id="7" dur="1000">
                                          <p:stCondLst>
                                            <p:cond delay="0"/>
                                          </p:stCondLst>
                                        </p:cTn>
                                        <p:tgtEl>
                                          <p:spTgt spid="1423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9" grpId="0" build="p"/>
    </p:bldLst>
  </p:timing>
</p:sld>
</file>

<file path=ppt/slides/slide3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3363" name="Rectangle 3"/>
          <p:cNvSpPr>
            <a:spLocks noGrp="1" noChangeArrowheads="1"/>
          </p:cNvSpPr>
          <p:nvPr>
            <p:ph type="body" idx="1"/>
          </p:nvPr>
        </p:nvSpPr>
        <p:spPr>
          <a:xfrm>
            <a:off x="179388" y="188913"/>
            <a:ext cx="8785225" cy="6480175"/>
          </a:xfrm>
        </p:spPr>
        <p:txBody>
          <a:bodyPr/>
          <a:lstStyle/>
          <a:p>
            <a:r>
              <a:rPr lang="fa-IR" sz="2400"/>
              <a:t>شايد اگر ابومسلم زنده ميماند و دستش ميرسيد روزي دستگاه عباسي را نيز بر مي چيد زيرا از جواني ايراني و دلير و پر شور و جوياي سروري و فرماندهي در روزگاري كه احساسات قومي در ايران قوت داشته است بعيد نيست كه انديشه استقلال در سرپرورانده باشد بخصوص که بی اعتنائیش به خلیفه و انتساب او به خانواده های کهن ایرانی و با شهرتش بدین خویشاوندی حکومت او را در نظر مردم ایران موجه می نموده است و هموطنان وی با پیوستن بدو توانسته اند از ستمکاریها و تحقیر تازیان و حکومت اموی آسوده شوند و با آزادی و استقلال بیشتری در سرزمین خود بسر برند و بدین سبب سردار خراسان چنین محبوبیتی یافته است .</a:t>
            </a:r>
            <a:endParaRPr lang="en-US" sz="2400"/>
          </a:p>
        </p:txBody>
      </p:sp>
      <p:sp>
        <p:nvSpPr>
          <p:cNvPr id="143364" name="Rectangle 4"/>
          <p:cNvSpPr>
            <a:spLocks noChangeArrowheads="1"/>
          </p:cNvSpPr>
          <p:nvPr/>
        </p:nvSpPr>
        <p:spPr bwMode="auto">
          <a:xfrm>
            <a:off x="468313" y="3573463"/>
            <a:ext cx="8351837" cy="213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spcBef>
                <a:spcPct val="20000"/>
              </a:spcBef>
              <a:buClr>
                <a:schemeClr val="hlink"/>
              </a:buClr>
              <a:buSzPct val="70000"/>
              <a:buFont typeface="Wingdings" panose="05000000000000000000" pitchFamily="2" charset="2"/>
              <a:buChar char="n"/>
            </a:pPr>
            <a:r>
              <a:rPr lang="fa-IR" sz="2400">
                <a:effectLst>
                  <a:outerShdw blurRad="38100" dist="38100" dir="2700000" algn="tl">
                    <a:srgbClr val="000000"/>
                  </a:outerShdw>
                </a:effectLst>
              </a:rPr>
              <a:t>با این همه بیقین نمی توان گفت ابومسلم چه می خواسته وهدف نهائیش چه بوده است؟ اما قیام دلیرانه ی او مردم ایران را به رستاخیزی بزرگ برانگیخت وثمره ی آن این شد که فرهنگ و تمدن ایرانی در حکومت اسلامی چندان نفوذ کرد که ایرانیان نه تنها در محیط سیاسی و اجتماعی اسلام قدرتی بسیار یافتند بلکه در عمل این حکومت را تا دیر گاه قبضه کردند و نیز در ایران با استقلال حكمروایی نمودند . نهضت ابومسلم مقدمات این آرزوهای شریف را تحقق پذیر کرد و پس از او این مقدمات به کمال رسید .</a:t>
            </a: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3363">
                                            <p:txEl>
                                              <p:pRg st="0" end="0"/>
                                            </p:txEl>
                                          </p:spTgt>
                                        </p:tgtEl>
                                        <p:attrNameLst>
                                          <p:attrName>style.visibility</p:attrName>
                                        </p:attrNameLst>
                                      </p:cBhvr>
                                      <p:to>
                                        <p:strVal val="visible"/>
                                      </p:to>
                                    </p:set>
                                    <p:animEffect transition="in" filter="wipe(left)">
                                      <p:cBhvr>
                                        <p:cTn id="7" dur="500"/>
                                        <p:tgtEl>
                                          <p:spTgt spid="14336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3" grpId="0" build="p"/>
    </p:bldLst>
  </p:timing>
</p:sld>
</file>

<file path=ppt/slides/slide3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4386" name="Rectangle 2"/>
          <p:cNvSpPr>
            <a:spLocks noGrp="1" noRot="1" noChangeArrowheads="1"/>
          </p:cNvSpPr>
          <p:nvPr>
            <p:ph type="title"/>
          </p:nvPr>
        </p:nvSpPr>
        <p:spPr>
          <a:xfrm>
            <a:off x="5173663" y="0"/>
            <a:ext cx="3970337" cy="693738"/>
          </a:xfrm>
        </p:spPr>
        <p:txBody>
          <a:bodyPr/>
          <a:lstStyle/>
          <a:p>
            <a:r>
              <a:rPr lang="fa-IR" sz="3200"/>
              <a:t>آرائ و تمایلات ابومسلم</a:t>
            </a:r>
            <a:endParaRPr lang="en-US" sz="3200"/>
          </a:p>
        </p:txBody>
      </p:sp>
      <p:sp>
        <p:nvSpPr>
          <p:cNvPr id="144387" name="Rectangle 3"/>
          <p:cNvSpPr>
            <a:spLocks noGrp="1" noChangeArrowheads="1"/>
          </p:cNvSpPr>
          <p:nvPr>
            <p:ph type="body" idx="1"/>
          </p:nvPr>
        </p:nvSpPr>
        <p:spPr>
          <a:xfrm>
            <a:off x="179388" y="620713"/>
            <a:ext cx="8785225" cy="6121400"/>
          </a:xfrm>
        </p:spPr>
        <p:txBody>
          <a:bodyPr/>
          <a:lstStyle/>
          <a:p>
            <a:pPr>
              <a:lnSpc>
                <a:spcPct val="80000"/>
              </a:lnSpc>
            </a:pPr>
            <a:r>
              <a:rPr lang="fa-IR" sz="2400"/>
              <a:t>در بحث های کذشته گفته شد ایرانی بودن ابومسلم را بیشتر می توان پذیرفت بنابرین اینک باید به پیوند او با ایران و آیین قدیم ایران نیز توجه کرد . درین كه بر انداختن بنی امیه و روی کار آمدن عباسیان به سود ایرانیان تمام شده است و نفرت ابومسلم و پیروانش و دیگر موالی از ستمکاری تازیان یکی ازموجبات مهم کوشش آنان در نشر دعوت عباسی بوده است  تردیدی نیست اگر چه تنها محرک همه سیاه جامگان احساسات ملی نبوده باشد. ابراهیم امام نیز با توجه به همین نکته رگ خواب این گروه را به دست آورده است .</a:t>
            </a:r>
          </a:p>
          <a:p>
            <a:pPr>
              <a:lnSpc>
                <a:spcPct val="80000"/>
              </a:lnSpc>
            </a:pPr>
            <a:r>
              <a:rPr lang="fa-IR" sz="2400"/>
              <a:t>اما قرائنی که در باب علاقه ابومسلم به آئین نیاکان ، مورد نظر واقع شده ازین قرار است : یکی آن که در روزگار ابومسلم مردی به نام بها فرید ، در دهستان خواف از دهستان های نیشابور در قصبه سیراوند ، ظهور کرد که قصد داشت در آئین زردشتی تغییراتی پدید آورد و در ضمن تایید کلی این دین ، بعضی از احکام آن را رد کرد و کتابی به فارسی بر پیروان خود عرصه نمود که قواعد و دستور های جدید او را در برداشت. بدیهی است که زردشتیان  از بها فرید وکارهای او راضی نبودند و سعی داشتند از پیشرفت افکارش جلوگیری کنند و مسلمانان هم بطبع نمی توانستند با او موافق باشند . نوشته اند وقتی که ابومسلم به نیشابور آمد روحانیان زردشتی از بدعت بهافرید به نزد وی شکایت بردند که در دین اسلام و کیش زردتشت فساد کرده است . ابومسلم عبدا... بن شعبه را ماموردفع بها فرید کرد . عبدا... به تعقیب او رفت و در کوه های بادغدیس گرفتارش کرد و پيش ابومسلم آورد . به دستور ابومسلم بهافرید و هر کس از پیروانش را که به دست آوردند کشتند .</a:t>
            </a:r>
            <a:endParaRPr lang="en-US" sz="2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144386"/>
                                        </p:tgtEl>
                                        <p:attrNameLst>
                                          <p:attrName>style.visibility</p:attrName>
                                        </p:attrNameLst>
                                      </p:cBhvr>
                                      <p:to>
                                        <p:strVal val="visible"/>
                                      </p:to>
                                    </p:set>
                                    <p:animEffect transition="in" filter="dissolve">
                                      <p:cBhvr>
                                        <p:cTn id="7" dur="500"/>
                                        <p:tgtEl>
                                          <p:spTgt spid="1443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44387">
                                            <p:txEl>
                                              <p:pRg st="0" end="0"/>
                                            </p:txEl>
                                          </p:spTgt>
                                        </p:tgtEl>
                                        <p:attrNameLst>
                                          <p:attrName>style.visibility</p:attrName>
                                        </p:attrNameLst>
                                      </p:cBhvr>
                                      <p:to>
                                        <p:strVal val="visible"/>
                                      </p:to>
                                    </p:set>
                                    <p:animEffect transition="in" filter="dissolve">
                                      <p:cBhvr>
                                        <p:cTn id="12" dur="500"/>
                                        <p:tgtEl>
                                          <p:spTgt spid="14438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44387">
                                            <p:txEl>
                                              <p:pRg st="1" end="1"/>
                                            </p:txEl>
                                          </p:spTgt>
                                        </p:tgtEl>
                                        <p:attrNameLst>
                                          <p:attrName>style.visibility</p:attrName>
                                        </p:attrNameLst>
                                      </p:cBhvr>
                                      <p:to>
                                        <p:strVal val="visible"/>
                                      </p:to>
                                    </p:set>
                                    <p:animEffect transition="in" filter="dissolve">
                                      <p:cBhvr>
                                        <p:cTn id="17" dur="500"/>
                                        <p:tgtEl>
                                          <p:spTgt spid="14438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6" grpId="0"/>
      <p:bldP spid="144387" grpId="0" build="p"/>
    </p:bldLst>
  </p:timing>
</p:sld>
</file>

<file path=ppt/slides/slide3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5411" name="Rectangle 3"/>
          <p:cNvSpPr>
            <a:spLocks noGrp="1" noChangeArrowheads="1"/>
          </p:cNvSpPr>
          <p:nvPr>
            <p:ph type="body" idx="1"/>
          </p:nvPr>
        </p:nvSpPr>
        <p:spPr>
          <a:xfrm>
            <a:off x="358775" y="115888"/>
            <a:ext cx="8785225" cy="6553200"/>
          </a:xfrm>
        </p:spPr>
        <p:txBody>
          <a:bodyPr/>
          <a:lstStyle/>
          <a:p>
            <a:pPr>
              <a:lnSpc>
                <a:spcPct val="80000"/>
              </a:lnSpc>
            </a:pPr>
            <a:r>
              <a:rPr lang="fa-IR" sz="2400"/>
              <a:t>نتیجه این اقدام ابو مسلم  را در بر انداختن بها فرید و پیروان او بیشتر به سود مجوسان دانسته اند تا به نفع مسلمانان و آن را نموداری از علاقه ابومسلم به کیش کبران و توجه او به جلب زردشتیان شمرده اند و نوشته اند که : در حفظ آیین مجوس ، لااقل به قدر آیین مسلمانی ، می کوشیده است.</a:t>
            </a:r>
          </a:p>
          <a:p>
            <a:pPr>
              <a:lnSpc>
                <a:spcPct val="80000"/>
              </a:lnSpc>
            </a:pPr>
            <a:r>
              <a:rPr lang="fa-IR" sz="2400"/>
              <a:t>به علاوه عکس العمل ابومسلم در واقعه ای دیگر ، بر ضد تازیان ، نیز قابل ملاحظه است . سپهبد فیروز ، معروف به سنباد ، یکی از دوستان زردشتی مذهب ابومسلم بود که به خونخواهی  وی برخاست . روایت کرده اند که در اوایل کار ابومسلم ، هنگام ورود او به نیشابورسنباد در حق او مهربانی کرده و آشنایی آنان از آن جا شروع شده بود .</a:t>
            </a:r>
          </a:p>
          <a:p>
            <a:pPr>
              <a:lnSpc>
                <a:spcPct val="80000"/>
              </a:lnSpc>
            </a:pPr>
            <a:r>
              <a:rPr lang="fa-IR" sz="2400"/>
              <a:t>اما حکایتی که اینک مورد نظر است از این قرار است : « اتفاق چنان افتاد که سنبادرا پسری کوچک بود و با یکی از پسران عربان به مکتب می رفت در محله بوی آباد نیشابور و آن عربان چهار صد کس بودند . روزی پسر سنباد با پسر عربی جنگ کرد و پسر سنباد سر پسر عرب بشکست . اثر خون بر سر پسر عرب ظاهر شد پیش پدر رفت . پدرش گفت این اظهار مکن و با آن پسر دوستی در پیوند . پسر عرب با پسر سنباد دوستی آغاز کرد و بعد از آن دوست شدند پسر سنباد را به خانه برد و کسی نزدیک پدرش فرستاد که پسرت اینجاست بیا و ببر . سنباد به خانة عرب رفت و عرب پسر او را کشته بود  و بریان نهاده و عضوی بجهت سنباد سرسفره نهاد چون از گوشت بخورد و سفره برداشتند عرب از سنباد پرسید که طعم بریان چه بود ؟ سنباد گفت خوب بود عرب گفت : گوشت پسر خود خوردی . سنباد از این معنی بیهوش شد چون با خود آمد از خانة عرب بیرون آمد و به پیش برادرش رفت و این قصه باوی گفت و گفت : این انتقام ما مگر آن مروزی تواند کشید که این زمان خروج کرده است و روزی که ازین جا می گذشت منش به انواع رعایت کرده ام .</a:t>
            </a:r>
            <a:endParaRPr lang="en-US" sz="2400"/>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5411">
                                            <p:txEl>
                                              <p:pRg st="0" end="0"/>
                                            </p:txEl>
                                          </p:spTgt>
                                        </p:tgtEl>
                                        <p:attrNameLst>
                                          <p:attrName>style.visibility</p:attrName>
                                        </p:attrNameLst>
                                      </p:cBhvr>
                                      <p:to>
                                        <p:strVal val="visible"/>
                                      </p:to>
                                    </p:set>
                                    <p:animEffect transition="in" filter="wipe(left)">
                                      <p:cBhvr>
                                        <p:cTn id="7" dur="500"/>
                                        <p:tgtEl>
                                          <p:spTgt spid="1454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5411">
                                            <p:txEl>
                                              <p:pRg st="1" end="1"/>
                                            </p:txEl>
                                          </p:spTgt>
                                        </p:tgtEl>
                                        <p:attrNameLst>
                                          <p:attrName>style.visibility</p:attrName>
                                        </p:attrNameLst>
                                      </p:cBhvr>
                                      <p:to>
                                        <p:strVal val="visible"/>
                                      </p:to>
                                    </p:set>
                                    <p:animEffect transition="in" filter="wipe(left)">
                                      <p:cBhvr>
                                        <p:cTn id="12" dur="500"/>
                                        <p:tgtEl>
                                          <p:spTgt spid="14541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5411">
                                            <p:txEl>
                                              <p:pRg st="2" end="2"/>
                                            </p:txEl>
                                          </p:spTgt>
                                        </p:tgtEl>
                                        <p:attrNameLst>
                                          <p:attrName>style.visibility</p:attrName>
                                        </p:attrNameLst>
                                      </p:cBhvr>
                                      <p:to>
                                        <p:strVal val="visible"/>
                                      </p:to>
                                    </p:set>
                                    <p:animEffect transition="in" filter="wipe(left)">
                                      <p:cBhvr>
                                        <p:cTn id="17" dur="500"/>
                                        <p:tgtEl>
                                          <p:spTgt spid="1454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1" grpId="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6435" name="Rectangle 3"/>
          <p:cNvSpPr>
            <a:spLocks noGrp="1" noChangeArrowheads="1"/>
          </p:cNvSpPr>
          <p:nvPr>
            <p:ph type="body" idx="1"/>
          </p:nvPr>
        </p:nvSpPr>
        <p:spPr>
          <a:xfrm>
            <a:off x="179388" y="188913"/>
            <a:ext cx="8856662" cy="6553200"/>
          </a:xfrm>
        </p:spPr>
        <p:txBody>
          <a:bodyPr/>
          <a:lstStyle/>
          <a:p>
            <a:pPr>
              <a:lnSpc>
                <a:spcPct val="90000"/>
              </a:lnSpc>
            </a:pPr>
            <a:r>
              <a:rPr lang="fa-IR" sz="2400"/>
              <a:t>پس هر دو برادر با هم پیش ابومسلم آمدند و این قصه با وی گفتند و ابومسلم سوگند یاد کرد که من « بوی آباد » را « گند آباد » کنم ... القصه دو هزار مرد همراه ایشان کرد و آن دو برادر را امیر لشکر کرداید و گفت : هر عربی که در آن دیه هست همه را بکشند و مردگان ایشان را در میان راه بیفکنند . ایشان بدان دیه رفتند و آن« چهارصد عرب را به تمام بکشتند و بینداختند و همچنان می بود تا بوی گرفت و گندیده شد و ایشان باز پیش ابومسلم رفتند و از خواص ابومسلم بودند و سنباد با وجود کبری جامة سیاه می پوشید و شمشیر حمایل می کرد و از عقب ابومسلم در معرکه ها و جنگ ها می رفت .</a:t>
            </a:r>
          </a:p>
          <a:p>
            <a:pPr>
              <a:lnSpc>
                <a:spcPct val="90000"/>
              </a:lnSpc>
            </a:pPr>
            <a:r>
              <a:rPr lang="fa-IR" sz="2400"/>
              <a:t>این روایت در اسناد قدیم و معتبر دیده نمی شود و بعید نیست اعتبار آن در حدود داستا ن و افسانه باشد اما شهرت ابومسلم به این همدردی با مردی زردشتی و نیز سابقة ارتباط سنباد مجوس با ابومسلم که در اسناد معتبر روایت شده و قیام او برای انتقام خون ابومسلم بعلاوه خروج کسانی مانند استاذسیس و مقنع که دعوتشان رنگ ضد اسلامی داشت و همه نام ابومسلم را عنوان می کردند ، توجه برخی از اهل تحقیق را به اين نكته جلب کرده که ظاهراً ابومسلم به آیین زرتشتی تمایل و پیوندی داشته است و شاید هم علاقه ای تمام و اظهار نظر کرده اند که درین قیام کینه توزی نسبت به عرب و علاقه به آیین و نژاد ایرانی محرک عمدة وی بوده است و یا بقول یکی از محققان اروپایی ازطغیان سنباد نکتة مهمی مفهوم می شود و آن این که آراء مذهبی داعی بزرگ ابومسلم آن قدر تعصب آمیز نبوده که حتی گبرها را از نهضت خود طرد کند .</a:t>
            </a:r>
            <a:endParaRPr lang="en-US" sz="240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6435"/>
                                        </p:tgtEl>
                                        <p:attrNameLst>
                                          <p:attrName>style.visibility</p:attrName>
                                        </p:attrNameLst>
                                      </p:cBhvr>
                                      <p:to>
                                        <p:strVal val="visible"/>
                                      </p:to>
                                    </p:set>
                                    <p:animEffect transition="in" filter="fade">
                                      <p:cBhvr>
                                        <p:cTn id="7" dur="2000"/>
                                        <p:tgtEl>
                                          <p:spTgt spid="146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7459" name="Rectangle 3"/>
          <p:cNvSpPr>
            <a:spLocks noGrp="1" noChangeArrowheads="1"/>
          </p:cNvSpPr>
          <p:nvPr>
            <p:ph type="body" idx="1"/>
          </p:nvPr>
        </p:nvSpPr>
        <p:spPr>
          <a:xfrm>
            <a:off x="179388" y="260350"/>
            <a:ext cx="8785225" cy="6337300"/>
          </a:xfrm>
        </p:spPr>
        <p:txBody>
          <a:bodyPr/>
          <a:lstStyle/>
          <a:p>
            <a:r>
              <a:rPr lang="fa-IR" sz="2800"/>
              <a:t>شاید بتوان حسن رفتار ابومسلم را با فاذوسبان مجوس ، در نیشابور برین قرائن افزود اگر چه حکایت کرده اند که فاذوسبان نخست در حق او نیکوییهایی کرده بود بعلاوه در بعضی از کتاب ها  ابومسلم را نیز در شمار هواداران مجوس و احیای دولت ایشان آورده اند و گفته اند بهمین سبب نابود شد .</a:t>
            </a:r>
          </a:p>
          <a:p>
            <a:r>
              <a:rPr lang="fa-IR" sz="2800"/>
              <a:t>در مقابل این عقیده نظری دیگر نیز هست که بیشتر از طرف محققان غیر ایرانی و مستشرقان ابراز شده است و آن اینست که برای اقدام ابومسلم بر ضد بهافرید جز طرفداری از روحانیان زردشتی ممکنست علت دیگری هم جست یعنی همان طور که پاسداران آیین زردتشت با بهافرید مخالف  بوده اند ابومسلم نیز بعنوان قهرمان اسلام بایستی با او مخالفت مي ورزید .</a:t>
            </a:r>
            <a:endParaRPr lang="en-US" sz="2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147459">
                                            <p:txEl>
                                              <p:pRg st="0" end="0"/>
                                            </p:txEl>
                                          </p:spTgt>
                                        </p:tgtEl>
                                        <p:attrNameLst>
                                          <p:attrName>style.visibility</p:attrName>
                                        </p:attrNameLst>
                                      </p:cBhvr>
                                      <p:to>
                                        <p:strVal val="visible"/>
                                      </p:to>
                                    </p:set>
                                    <p:animEffect transition="in" filter="fade">
                                      <p:cBhvr>
                                        <p:cTn id="7" dur="500">
                                          <p:stCondLst>
                                            <p:cond delay="0"/>
                                          </p:stCondLst>
                                        </p:cTn>
                                        <p:tgtEl>
                                          <p:spTgt spid="14745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147459">
                                            <p:txEl>
                                              <p:pRg st="1" end="1"/>
                                            </p:txEl>
                                          </p:spTgt>
                                        </p:tgtEl>
                                        <p:attrNameLst>
                                          <p:attrName>style.visibility</p:attrName>
                                        </p:attrNameLst>
                                      </p:cBhvr>
                                      <p:to>
                                        <p:strVal val="visible"/>
                                      </p:to>
                                    </p:set>
                                    <p:animEffect transition="in" filter="fade">
                                      <p:cBhvr>
                                        <p:cTn id="12" dur="500">
                                          <p:stCondLst>
                                            <p:cond delay="0"/>
                                          </p:stCondLst>
                                        </p:cTn>
                                        <p:tgtEl>
                                          <p:spTgt spid="14745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59" grpId="0" build="p"/>
    </p:bldLst>
  </p:timing>
</p:sld>
</file>

<file path=ppt/slides/slide3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8482" name="Rectangle 2"/>
          <p:cNvSpPr>
            <a:spLocks noGrp="1" noRot="1" noChangeArrowheads="1"/>
          </p:cNvSpPr>
          <p:nvPr>
            <p:ph type="title"/>
          </p:nvPr>
        </p:nvSpPr>
        <p:spPr>
          <a:xfrm>
            <a:off x="5965825" y="0"/>
            <a:ext cx="3178175" cy="692150"/>
          </a:xfrm>
        </p:spPr>
        <p:txBody>
          <a:bodyPr/>
          <a:lstStyle/>
          <a:p>
            <a:r>
              <a:rPr lang="fa-IR" sz="2800"/>
              <a:t>خونخواهی ابومسلم</a:t>
            </a:r>
            <a:endParaRPr lang="en-US" sz="2800"/>
          </a:p>
        </p:txBody>
      </p:sp>
      <p:sp>
        <p:nvSpPr>
          <p:cNvPr id="148483" name="Rectangle 3"/>
          <p:cNvSpPr>
            <a:spLocks noGrp="1" noChangeArrowheads="1"/>
          </p:cNvSpPr>
          <p:nvPr>
            <p:ph type="body" idx="1"/>
          </p:nvPr>
        </p:nvSpPr>
        <p:spPr>
          <a:xfrm>
            <a:off x="107950" y="620713"/>
            <a:ext cx="8856663" cy="6048375"/>
          </a:xfrm>
        </p:spPr>
        <p:txBody>
          <a:bodyPr/>
          <a:lstStyle/>
          <a:p>
            <a:r>
              <a:rPr lang="fa-IR" sz="2800"/>
              <a:t>بظاهر ابومسلم کشته شد ولی شخصیت و شهرتی که پس از مرگش پیدا کرد چندان است که می توان گفت زندگی جاویدی از سرگرفت . مردم ایران نه تنها یاد او را گرامی داشتند بلکه وی به تدریج بصورت قهرمانی بزرگ و مقدس درآمد وحتی گروهی به مرتبه ی الوهیتش رساندند و پنداشتند که زنده ی جاویدان است و در انتظار باز گشتش سر می بردند .</a:t>
            </a:r>
          </a:p>
          <a:p>
            <a:r>
              <a:rPr lang="fa-IR" sz="2800"/>
              <a:t>دیدیم که محیط ایران برای استقلال طلبی ور هایی از استیلای تا زیان مستعد شده و نهضت ابومسلم امکان قیام پیروزی را نشان داده بود .</a:t>
            </a:r>
            <a:endParaRPr lang="en-US" sz="2800"/>
          </a:p>
          <a:p>
            <a:r>
              <a:rPr lang="fa-IR" sz="2800"/>
              <a:t>سرنوشت ابومسلم و قتل او به دسیسه و خیانت و  نفوذ کلمه ای که در پیروان خودداشت بزودی او را بصورت مظهری درآورد براي همه اشخاصي كه بهر سببي با حكومت   در ارتباط بودند .به خصوص كه روايت كرده اند بهافريد بتوسط دو تن از پیروان ابومسلم  بنام : شبیب بن داح و عبدالله بن سعید مسلمان شد و جامه ی سیاه پوشید ولی بعد ، از اسلام بر گشت و کشته شد</a:t>
            </a:r>
          </a:p>
          <a:p>
            <a:endParaRPr lang="fa-IR" sz="2800"/>
          </a:p>
          <a:p>
            <a:endParaRPr lang="fa-IR" sz="280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8482"/>
                                        </p:tgtEl>
                                        <p:attrNameLst>
                                          <p:attrName>style.visibility</p:attrName>
                                        </p:attrNameLst>
                                      </p:cBhvr>
                                      <p:to>
                                        <p:strVal val="visible"/>
                                      </p:to>
                                    </p:set>
                                    <p:animEffect transition="in" filter="fade">
                                      <p:cBhvr>
                                        <p:cTn id="7" dur="2000"/>
                                        <p:tgtEl>
                                          <p:spTgt spid="14848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8483"/>
                                        </p:tgtEl>
                                        <p:attrNameLst>
                                          <p:attrName>style.visibility</p:attrName>
                                        </p:attrNameLst>
                                      </p:cBhvr>
                                      <p:to>
                                        <p:strVal val="visible"/>
                                      </p:to>
                                    </p:set>
                                    <p:animEffect transition="in" filter="fade">
                                      <p:cBhvr>
                                        <p:cTn id="10" dur="2000"/>
                                        <p:tgtEl>
                                          <p:spTgt spid="148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2" grpId="0"/>
      <p:bldP spid="148483"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9507" name="Rectangle 3"/>
          <p:cNvSpPr>
            <a:spLocks noGrp="1" noChangeArrowheads="1"/>
          </p:cNvSpPr>
          <p:nvPr>
            <p:ph type="body" idx="1"/>
          </p:nvPr>
        </p:nvSpPr>
        <p:spPr>
          <a:xfrm>
            <a:off x="107950" y="188913"/>
            <a:ext cx="8856663" cy="6480175"/>
          </a:xfrm>
        </p:spPr>
        <p:txBody>
          <a:bodyPr/>
          <a:lstStyle/>
          <a:p>
            <a:r>
              <a:rPr lang="fa-IR" sz="2800"/>
              <a:t>.بنابرین بعضی نیز گویند : مشکل بتوان ابومسلم را طرفدار زردشتیان و یا ضد مسلمان شمرد و گسترش اسلام را در خراسان ، در روزگار ابومسلم ، بخصوص در میان « دهقانان » که از طبقات قدیم نجبای ایرانی بوده اند در تایید این عقیده ، دلیل می آورند و در عین حال که به احساس ایرانی و ضد اسلامی در نهضتهای پس از ابومسلم ، از قبیل : قیام سنباد ، اسحاق ترک ، راوندیان ، استاذسیس و مقنع که همه در ایران یا اسیای مرکزی روی داد ، توجه دارند این موضوع را ناشی از سابقه ی ارتباط تازیان و مسلما نان غیر عرب ، در خراسان ، در زمان قیام عباسیان می دانند</a:t>
            </a:r>
          </a:p>
          <a:p>
            <a:r>
              <a:rPr lang="fa-IR" sz="2800"/>
              <a:t>و نیز اشاره می کنند که نهضت ابومسلم دعوتی بر ضد عربها نبود چنان که بسیاری از ایرانیان به طرفداری از بنی امیه با ابومسلم جنگیده اند مانند مردم بلخ ، ترمد و طخارستان که با مضریها همدست شدند و با ابو داود سردار ابومسلم جنگ کردند و یا بسیاری از فرماندهان ابومسلم ، مانند ابوداود ، عرب بوده اند .</a:t>
            </a:r>
            <a:endParaRPr lang="en-US" sz="2800"/>
          </a:p>
          <a:p>
            <a:endParaRPr lang="fa-IR" sz="2800"/>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9507">
                                            <p:txEl>
                                              <p:pRg st="0" end="0"/>
                                            </p:txEl>
                                          </p:spTgt>
                                        </p:tgtEl>
                                        <p:attrNameLst>
                                          <p:attrName>style.visibility</p:attrName>
                                        </p:attrNameLst>
                                      </p:cBhvr>
                                      <p:to>
                                        <p:strVal val="visible"/>
                                      </p:to>
                                    </p:set>
                                    <p:animEffect transition="in" filter="wipe(left)">
                                      <p:cBhvr>
                                        <p:cTn id="7" dur="500"/>
                                        <p:tgtEl>
                                          <p:spTgt spid="14950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9507">
                                            <p:txEl>
                                              <p:pRg st="1" end="1"/>
                                            </p:txEl>
                                          </p:spTgt>
                                        </p:tgtEl>
                                        <p:attrNameLst>
                                          <p:attrName>style.visibility</p:attrName>
                                        </p:attrNameLst>
                                      </p:cBhvr>
                                      <p:to>
                                        <p:strVal val="visible"/>
                                      </p:to>
                                    </p:set>
                                    <p:animEffect transition="in" filter="wipe(left)">
                                      <p:cBhvr>
                                        <p:cTn id="12" dur="500"/>
                                        <p:tgtEl>
                                          <p:spTgt spid="14950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7" grpId="0" build="p"/>
    </p:bldLst>
  </p:timing>
</p:sld>
</file>

<file path=ppt/slides/slide4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0531" name="Rectangle 3"/>
          <p:cNvSpPr>
            <a:spLocks noGrp="1" noChangeArrowheads="1"/>
          </p:cNvSpPr>
          <p:nvPr>
            <p:ph type="body" idx="1"/>
          </p:nvPr>
        </p:nvSpPr>
        <p:spPr>
          <a:xfrm>
            <a:off x="179388" y="115888"/>
            <a:ext cx="8785225" cy="6553200"/>
          </a:xfrm>
        </p:spPr>
        <p:txBody>
          <a:bodyPr/>
          <a:lstStyle/>
          <a:p>
            <a:pPr>
              <a:lnSpc>
                <a:spcPct val="90000"/>
              </a:lnSpc>
            </a:pPr>
            <a:r>
              <a:rPr lang="fa-IR" sz="2400"/>
              <a:t>درزمینه ی همین گونه اعتقادات ، قتل ابومسلم را بدست منصور ناشی از نقشه قطعی طغیان او ویا بر اثر مسائل مذهبی نمی دانند بلکه می گویند    حيثيت و قدرت فراوان او کافی بود که عباسیان را از خطر آگاه کند و به این فکر بیندازد .</a:t>
            </a:r>
          </a:p>
          <a:p>
            <a:pPr>
              <a:lnSpc>
                <a:spcPct val="90000"/>
              </a:lnSpc>
            </a:pPr>
            <a:r>
              <a:rPr lang="fa-IR" sz="2400"/>
              <a:t> آیا نمی توان پنداشت کسانی که پس از ابومسلم بر ضد حکومت خلفا قیام کرده و نام او را به خود بسته اند از محبوبیت و قهرمانی او و کشته شد نش به خیانت ، برای جلب مردم ، بخصوص ایرانیان ، استفاده کرده باشند بی آن که عقاید و رفتارشان از همه لحاظ بتواند نمودار افکار و آرزوهای ابومسلم واقع شود؟</a:t>
            </a:r>
          </a:p>
          <a:p>
            <a:pPr>
              <a:lnSpc>
                <a:spcPct val="90000"/>
              </a:lnSpc>
            </a:pPr>
            <a:r>
              <a:rPr lang="fa-IR" sz="2400"/>
              <a:t>حقیقت این است که این همه مبتنی بر قرائن و احتمال است . یک جا با احساسات پرشور و حما سه آمیز از ابومسلم سخن رفته است و در جانب دیگر محققان حتی در نژاد و ملیت او و در دیگر مسائل مربوط به وی با تردید اظهار نظر کرده اند .</a:t>
            </a:r>
          </a:p>
          <a:p>
            <a:pPr>
              <a:lnSpc>
                <a:spcPct val="90000"/>
              </a:lnSpc>
            </a:pPr>
            <a:r>
              <a:rPr lang="fa-IR" sz="2400"/>
              <a:t>. شاید سردار ایرانی به آیين قدیم ایران نیز مانند دیگر مظاهر مربوط به مرز و بوم خویش علاقه داشته است . ماموریت او در دعوت بنی عباس نیز مانع این تصور نیست چنان که کسانی مانند برمکیان ، ابن مقفع و افشین هم با وجود ارتباط با دستگاه خلفا و اسلام آوردن ، به علاقه به کیش قدیم منسوب شده اند . آیا درباب ابومسلم هم نمی توان چنین گمان کرد ؟</a:t>
            </a:r>
            <a:endParaRPr lang="en-US" sz="2400"/>
          </a:p>
        </p:txBody>
      </p:sp>
      <p:sp>
        <p:nvSpPr>
          <p:cNvPr id="150532" name="Rectangle 4"/>
          <p:cNvSpPr>
            <a:spLocks noChangeArrowheads="1"/>
          </p:cNvSpPr>
          <p:nvPr/>
        </p:nvSpPr>
        <p:spPr bwMode="auto">
          <a:xfrm>
            <a:off x="468313" y="5305425"/>
            <a:ext cx="8424862"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Low"/>
            <a:r>
              <a:rPr lang="fa-IR" sz="2400"/>
              <a:t>در پايان یک نکته ی دیگر را نیز باید افزود . در برخی روایات ، بخصوص در داستانهای مربوط به ابومسلم – که اعتبار تاریخی آنها مورد تردیدست – ابومسلم شیعه ی آل علی معرفی شده ؛ رفتار او با منصور نیز گاه مربوط به این امر تلقی گشته است ولی قرائنی این نظر را رد می کند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50531">
                                            <p:txEl>
                                              <p:pRg st="0" end="0"/>
                                            </p:txEl>
                                          </p:spTgt>
                                        </p:tgtEl>
                                        <p:attrNameLst>
                                          <p:attrName>style.visibility</p:attrName>
                                        </p:attrNameLst>
                                      </p:cBhvr>
                                      <p:to>
                                        <p:strVal val="visible"/>
                                      </p:to>
                                    </p:set>
                                    <p:animEffect transition="in" filter="randombar(horizontal)">
                                      <p:cBhvr>
                                        <p:cTn id="7" dur="500"/>
                                        <p:tgtEl>
                                          <p:spTgt spid="15053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50531">
                                            <p:txEl>
                                              <p:pRg st="1" end="1"/>
                                            </p:txEl>
                                          </p:spTgt>
                                        </p:tgtEl>
                                        <p:attrNameLst>
                                          <p:attrName>style.visibility</p:attrName>
                                        </p:attrNameLst>
                                      </p:cBhvr>
                                      <p:to>
                                        <p:strVal val="visible"/>
                                      </p:to>
                                    </p:set>
                                    <p:animEffect transition="in" filter="randombar(horizontal)">
                                      <p:cBhvr>
                                        <p:cTn id="12" dur="500"/>
                                        <p:tgtEl>
                                          <p:spTgt spid="15053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50531">
                                            <p:txEl>
                                              <p:pRg st="2" end="2"/>
                                            </p:txEl>
                                          </p:spTgt>
                                        </p:tgtEl>
                                        <p:attrNameLst>
                                          <p:attrName>style.visibility</p:attrName>
                                        </p:attrNameLst>
                                      </p:cBhvr>
                                      <p:to>
                                        <p:strVal val="visible"/>
                                      </p:to>
                                    </p:set>
                                    <p:animEffect transition="in" filter="randombar(horizontal)">
                                      <p:cBhvr>
                                        <p:cTn id="17" dur="500"/>
                                        <p:tgtEl>
                                          <p:spTgt spid="15053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50531">
                                            <p:txEl>
                                              <p:pRg st="3" end="3"/>
                                            </p:txEl>
                                          </p:spTgt>
                                        </p:tgtEl>
                                        <p:attrNameLst>
                                          <p:attrName>style.visibility</p:attrName>
                                        </p:attrNameLst>
                                      </p:cBhvr>
                                      <p:to>
                                        <p:strVal val="visible"/>
                                      </p:to>
                                    </p:set>
                                    <p:animEffect transition="in" filter="randombar(horizontal)">
                                      <p:cBhvr>
                                        <p:cTn id="22" dur="500"/>
                                        <p:tgtEl>
                                          <p:spTgt spid="15053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1"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1555" name="Rectangle 3"/>
          <p:cNvSpPr>
            <a:spLocks noGrp="1" noChangeArrowheads="1"/>
          </p:cNvSpPr>
          <p:nvPr>
            <p:ph type="body" idx="1"/>
          </p:nvPr>
        </p:nvSpPr>
        <p:spPr>
          <a:xfrm>
            <a:off x="179388" y="188913"/>
            <a:ext cx="8713787" cy="6480175"/>
          </a:xfrm>
        </p:spPr>
        <p:txBody>
          <a:bodyPr/>
          <a:lstStyle/>
          <a:p>
            <a:pPr>
              <a:lnSpc>
                <a:spcPct val="80000"/>
              </a:lnSpc>
            </a:pPr>
            <a:r>
              <a:rPr lang="fa-IR" sz="2400"/>
              <a:t>برخی به این موضوع تکیه کرده اند که پیروزی ابومسلم ، تا حد زیادی ، مرمون شیعیانی بود که او را پشتیبانی کردند   اما دیگران نوشته اند : معنی این سخن آن است که وی شیعه ی آل علی بوده اگر چه در موقع احتیاج فورأ کمک آنان را پذیرفته است . به علاوه اگر شیعیان در میان لشکر ابومسلم تا این حد فراوان و نیرومند بودند وی نمی توانست پس از زوال قدرت بنی امیه در خراسان ، آنان را چنین با آسانی کنار بگذارد .</a:t>
            </a:r>
          </a:p>
          <a:p>
            <a:pPr>
              <a:lnSpc>
                <a:spcPct val="80000"/>
              </a:lnSpc>
            </a:pPr>
            <a:r>
              <a:rPr lang="fa-IR" sz="2400"/>
              <a:t>در تاریخ های عربی نیز هیج جا نسبتی به او داده نشده حتی منصور هم وقتی می خواست او را بکشد به هیچ گونه بدعتی متهمش نکرد.</a:t>
            </a:r>
          </a:p>
          <a:p>
            <a:pPr>
              <a:lnSpc>
                <a:spcPct val="80000"/>
              </a:lnSpc>
            </a:pPr>
            <a:r>
              <a:rPr lang="fa-IR" sz="2400"/>
              <a:t>جز این نیز میتوان گفت که موافقت ابومسلم با قتل ابوسلمه ی خلال – که گناهش در نظر خلیفه ی عباسی طرفداری از آل علی بود – و مأموری که خود برای کشتن وزیر فرستاد و نیز مبارزه ی شدید او با شیعیان بخارا ، بسر کرد گی شریک بن شیخ المهری ، با شیعه بودن و طرفداریش از علویان مغایرست اگر چه شاید انگیزه ی او درین اقدامات آن بوده که با ابوسلمه میانه ای نداشته و یا برای پیشرفت کار خود و بدست آوردن قدرت چنین مصلحت می دیده است .</a:t>
            </a:r>
          </a:p>
          <a:p>
            <a:pPr>
              <a:lnSpc>
                <a:spcPct val="80000"/>
              </a:lnSpc>
            </a:pPr>
            <a:r>
              <a:rPr lang="fa-IR" sz="2400"/>
              <a:t>در هر حال بدین سبب است که هم در شیعه بودنش جای شک هست و هم در سنی بودنش .   گویی کتمان و راز پوشی معروف او بر همه مظاهر زند گانیش نیز سایه افکنده است</a:t>
            </a:r>
          </a:p>
          <a:p>
            <a:pPr>
              <a:lnSpc>
                <a:spcPct val="80000"/>
              </a:lnSpc>
            </a:pPr>
            <a:r>
              <a:rPr lang="fa-IR" sz="2400"/>
              <a:t>بهر صورت ابومسلم هر کیش و مذهب و هر تمایل و مقصودی داشته ، تاثیر فراوان اقدام بزرگ او در فراهم آوردن مقدمات استقلال ایران پس از حمله ی عرب ، آشکار است</a:t>
            </a:r>
            <a:endParaRPr lang="en-US" sz="2400"/>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1555">
                                            <p:txEl>
                                              <p:pRg st="0" end="0"/>
                                            </p:txEl>
                                          </p:spTgt>
                                        </p:tgtEl>
                                        <p:attrNameLst>
                                          <p:attrName>style.visibility</p:attrName>
                                        </p:attrNameLst>
                                      </p:cBhvr>
                                      <p:to>
                                        <p:strVal val="visible"/>
                                      </p:to>
                                    </p:set>
                                    <p:animEffect transition="in" filter="fade">
                                      <p:cBhvr>
                                        <p:cTn id="7" dur="1000">
                                          <p:stCondLst>
                                            <p:cond delay="0"/>
                                          </p:stCondLst>
                                        </p:cTn>
                                        <p:tgtEl>
                                          <p:spTgt spid="151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1555">
                                            <p:txEl>
                                              <p:pRg st="1" end="1"/>
                                            </p:txEl>
                                          </p:spTgt>
                                        </p:tgtEl>
                                        <p:attrNameLst>
                                          <p:attrName>style.visibility</p:attrName>
                                        </p:attrNameLst>
                                      </p:cBhvr>
                                      <p:to>
                                        <p:strVal val="visible"/>
                                      </p:to>
                                    </p:set>
                                    <p:animEffect transition="in" filter="fade">
                                      <p:cBhvr>
                                        <p:cTn id="12" dur="1000">
                                          <p:stCondLst>
                                            <p:cond delay="0"/>
                                          </p:stCondLst>
                                        </p:cTn>
                                        <p:tgtEl>
                                          <p:spTgt spid="1515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1555">
                                            <p:txEl>
                                              <p:pRg st="2" end="2"/>
                                            </p:txEl>
                                          </p:spTgt>
                                        </p:tgtEl>
                                        <p:attrNameLst>
                                          <p:attrName>style.visibility</p:attrName>
                                        </p:attrNameLst>
                                      </p:cBhvr>
                                      <p:to>
                                        <p:strVal val="visible"/>
                                      </p:to>
                                    </p:set>
                                    <p:animEffect transition="in" filter="fade">
                                      <p:cBhvr>
                                        <p:cTn id="17" dur="1000">
                                          <p:stCondLst>
                                            <p:cond delay="0"/>
                                          </p:stCondLst>
                                        </p:cTn>
                                        <p:tgtEl>
                                          <p:spTgt spid="15155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1555">
                                            <p:txEl>
                                              <p:pRg st="3" end="3"/>
                                            </p:txEl>
                                          </p:spTgt>
                                        </p:tgtEl>
                                        <p:attrNameLst>
                                          <p:attrName>style.visibility</p:attrName>
                                        </p:attrNameLst>
                                      </p:cBhvr>
                                      <p:to>
                                        <p:strVal val="visible"/>
                                      </p:to>
                                    </p:set>
                                    <p:animEffect transition="in" filter="fade">
                                      <p:cBhvr>
                                        <p:cTn id="22" dur="1000">
                                          <p:stCondLst>
                                            <p:cond delay="0"/>
                                          </p:stCondLst>
                                        </p:cTn>
                                        <p:tgtEl>
                                          <p:spTgt spid="15155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1555">
                                            <p:txEl>
                                              <p:pRg st="4" end="4"/>
                                            </p:txEl>
                                          </p:spTgt>
                                        </p:tgtEl>
                                        <p:attrNameLst>
                                          <p:attrName>style.visibility</p:attrName>
                                        </p:attrNameLst>
                                      </p:cBhvr>
                                      <p:to>
                                        <p:strVal val="visible"/>
                                      </p:to>
                                    </p:set>
                                    <p:animEffect transition="in" filter="fade">
                                      <p:cBhvr>
                                        <p:cTn id="27" dur="1000">
                                          <p:stCondLst>
                                            <p:cond delay="0"/>
                                          </p:stCondLst>
                                        </p:cTn>
                                        <p:tgtEl>
                                          <p:spTgt spid="1515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55" grpId="0" build="p"/>
    </p:bldLst>
  </p:timing>
</p:sld>
</file>

<file path=ppt/slides/slide4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2578" name="Rectangle 2"/>
          <p:cNvSpPr>
            <a:spLocks noGrp="1" noRot="1" noChangeArrowheads="1"/>
          </p:cNvSpPr>
          <p:nvPr>
            <p:ph type="title"/>
          </p:nvPr>
        </p:nvSpPr>
        <p:spPr>
          <a:xfrm>
            <a:off x="5233988" y="0"/>
            <a:ext cx="3910012" cy="620713"/>
          </a:xfrm>
        </p:spPr>
        <p:txBody>
          <a:bodyPr/>
          <a:lstStyle/>
          <a:p>
            <a:r>
              <a:rPr lang="fa-IR" sz="2800"/>
              <a:t>عباسيان.ابومسلم وقيام ها</a:t>
            </a:r>
            <a:endParaRPr lang="en-US" sz="2800"/>
          </a:p>
        </p:txBody>
      </p:sp>
      <p:sp>
        <p:nvSpPr>
          <p:cNvPr id="152579" name="Rectangle 3"/>
          <p:cNvSpPr>
            <a:spLocks noGrp="1" noChangeArrowheads="1"/>
          </p:cNvSpPr>
          <p:nvPr>
            <p:ph type="body" idx="1"/>
          </p:nvPr>
        </p:nvSpPr>
        <p:spPr>
          <a:xfrm>
            <a:off x="179388" y="620713"/>
            <a:ext cx="8785225" cy="6048375"/>
          </a:xfrm>
          <a:ln>
            <a:solidFill>
              <a:schemeClr val="accent1"/>
            </a:solidFill>
            <a:miter lim="800000"/>
            <a:headEnd/>
            <a:tailEnd/>
          </a:ln>
        </p:spPr>
        <p:txBody>
          <a:bodyPr/>
          <a:lstStyle/>
          <a:p>
            <a:pPr>
              <a:lnSpc>
                <a:spcPct val="90000"/>
              </a:lnSpc>
            </a:pPr>
            <a:r>
              <a:rPr lang="fa-IR" sz="2400" b="1"/>
              <a:t>پس از  شهادت امام علي(ع) در سال40 ه. و استقرار حاكميت معاويه پسر ابوسفيان بر دنياي اسلام نظام خلافت كه مبتني بر انتخاب خليفه بود در هم فرو ريخت و مانند نظام پادشاهي ساسانيان جانشيني خليفه موروثي گرديد. از زمان معاويه خلافت امويان آغاز شد وگروههاي مقتدر اسلامي براي سر نگوني آن و بدست آوردن قدرت سياسي به فعاليت پرداختند. در ميان آنها افراد خاندان علي(ع) پسرعمّ پيامبر اسلام كه علويان و فرزندان عباس عمّ پيامبر اسلام كه عباسيان ناميده شدند از موقعيت ممتازي برخوردار بودند.</a:t>
            </a:r>
          </a:p>
          <a:p>
            <a:pPr>
              <a:lnSpc>
                <a:spcPct val="90000"/>
              </a:lnSpc>
            </a:pPr>
            <a:r>
              <a:rPr lang="fa-IR" sz="2400" b="1"/>
              <a:t>عباسيان براي مبارزه با خليفه هاي امويان كساني را براي دعوت مردم به گرويدن به آنان به نقاط مختلف ايران فرستادند. آنان در ابتدا از تبليغ مستقيم به نفع خويش خود داري كردند. چون درآنان زمان پيروان علويان بيشتر از عباسيان بود.آنان در آغاز شعار» </a:t>
            </a:r>
            <a:r>
              <a:rPr lang="fa-IR" sz="2800" b="1"/>
              <a:t>الرضا من آل محمد</a:t>
            </a:r>
            <a:r>
              <a:rPr lang="fa-IR" sz="2400" b="1">
                <a:latin typeface="Arial" panose="020B0604020202020204" pitchFamily="34" charset="0"/>
              </a:rPr>
              <a:t>« هر كس كه موافق با خلافت در دودمان پيامبر اسلام باشد در پيش گرفتند و سپس به تبليغ مستقيم خويش پرداختند.</a:t>
            </a:r>
          </a:p>
          <a:p>
            <a:pPr>
              <a:lnSpc>
                <a:spcPct val="90000"/>
              </a:lnSpc>
            </a:pPr>
            <a:r>
              <a:rPr lang="fa-IR" sz="2400" b="1"/>
              <a:t>عباسيان در تبليغ هاي خود پيوسته تاكيد مي كردند اگر حكومت در دست عباسيان قرار گيرد آنان ايرانيان وساير قومها را به منا صب مهم دولتي مي گمارند وبه علاوه خراج را كاهش مي دهند و بيگاري از روستاييان وكشاورزان را لغو مي كنند.</a:t>
            </a:r>
            <a:endParaRPr lang="en-US" sz="2400" b="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152578"/>
                                        </p:tgtEl>
                                        <p:attrNameLst>
                                          <p:attrName>style.visibility</p:attrName>
                                        </p:attrNameLst>
                                      </p:cBhvr>
                                      <p:to>
                                        <p:strVal val="visible"/>
                                      </p:to>
                                    </p:set>
                                    <p:animEffect transition="in" filter="dissolve">
                                      <p:cBhvr>
                                        <p:cTn id="7" dur="500"/>
                                        <p:tgtEl>
                                          <p:spTgt spid="1525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52579">
                                            <p:txEl>
                                              <p:pRg st="0" end="0"/>
                                            </p:txEl>
                                          </p:spTgt>
                                        </p:tgtEl>
                                        <p:attrNameLst>
                                          <p:attrName>style.visibility</p:attrName>
                                        </p:attrNameLst>
                                      </p:cBhvr>
                                      <p:to>
                                        <p:strVal val="visible"/>
                                      </p:to>
                                    </p:set>
                                    <p:animEffect transition="in" filter="dissolve">
                                      <p:cBhvr>
                                        <p:cTn id="12" dur="500"/>
                                        <p:tgtEl>
                                          <p:spTgt spid="15257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52579">
                                            <p:txEl>
                                              <p:pRg st="1" end="1"/>
                                            </p:txEl>
                                          </p:spTgt>
                                        </p:tgtEl>
                                        <p:attrNameLst>
                                          <p:attrName>style.visibility</p:attrName>
                                        </p:attrNameLst>
                                      </p:cBhvr>
                                      <p:to>
                                        <p:strVal val="visible"/>
                                      </p:to>
                                    </p:set>
                                    <p:animEffect transition="in" filter="dissolve">
                                      <p:cBhvr>
                                        <p:cTn id="17" dur="500"/>
                                        <p:tgtEl>
                                          <p:spTgt spid="15257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52579">
                                            <p:txEl>
                                              <p:pRg st="2" end="2"/>
                                            </p:txEl>
                                          </p:spTgt>
                                        </p:tgtEl>
                                        <p:attrNameLst>
                                          <p:attrName>style.visibility</p:attrName>
                                        </p:attrNameLst>
                                      </p:cBhvr>
                                      <p:to>
                                        <p:strVal val="visible"/>
                                      </p:to>
                                    </p:set>
                                    <p:animEffect transition="in" filter="dissolve">
                                      <p:cBhvr>
                                        <p:cTn id="22" dur="500"/>
                                        <p:tgtEl>
                                          <p:spTgt spid="15257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78" grpId="0"/>
      <p:bldP spid="152579"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3603" name="Rectangle 3"/>
          <p:cNvSpPr>
            <a:spLocks noGrp="1" noChangeArrowheads="1"/>
          </p:cNvSpPr>
          <p:nvPr>
            <p:ph type="body" idx="1"/>
          </p:nvPr>
        </p:nvSpPr>
        <p:spPr>
          <a:xfrm>
            <a:off x="179388" y="188913"/>
            <a:ext cx="8734425" cy="6480175"/>
          </a:xfrm>
        </p:spPr>
        <p:txBody>
          <a:bodyPr/>
          <a:lstStyle/>
          <a:p>
            <a:pPr>
              <a:lnSpc>
                <a:spcPct val="80000"/>
              </a:lnSpc>
            </a:pPr>
            <a:r>
              <a:rPr lang="fa-IR" sz="2800"/>
              <a:t>سياه جامگان خراسان سربازان ابومسلم خراساني بر ضد خليفه عرب مروان ثاني ملقب به مروان حمار(126-132 ه. 744-750م.)شوريدند وسپاهيان او را در نبردهاي پي درپي در توس و گرگان (131ه.) ودر نهاوند (132 ه.) شكست دادند.مروان دوباره سپاهي عظيم گرد آورد و با سياه جامگان خراسان در كنار رود زاب بزرگ به جنگ پرداختند. سياه جامگان سپاه خليفه را در 132 ه.(750م.)به سختي درهم شكستند و با شكست دادن مروان دودمان امويان را برانداختند.</a:t>
            </a:r>
          </a:p>
          <a:p>
            <a:pPr>
              <a:lnSpc>
                <a:spcPct val="80000"/>
              </a:lnSpc>
            </a:pPr>
            <a:r>
              <a:rPr lang="fa-IR" sz="2800"/>
              <a:t>آنان ابومسلم را كه «مردي تيزهوش وشجاع وخرد مند وزيرك ودانا ودركارها دلير وبا جرات بود. » به خراسان كه در آ ن زمان شامل ماوراءالنهر نيز مي شد فرستاند. ابو مسلم كه ايراني ونام اصلي او بهزادان و نام پدرش ونداد هرمز بود. براي مبارزه با امويان و به طرفداري از عباسيان به سوي خراسان ايالت مهم وبلند آوازه ايران كه در تاريخ وفرهنگ ايران مقام گرانقدري دارد رهسپار شد. مردم خراسان وماوراءالنهر كه براي رهايي از ستم امويان وحاكمان آن در انتظار رهبري بودند تا با امويان به نبرد بپردازند به دور او جمع شدند. ابومسلم با پشتيباني مردم خراسان نصربن سيار حاكم خليفه اموي را در ايالت شكست داد وبر سراسر خراسان و ماوراءالنهر استيلا يافت.او جامه سياه پوشيد و سربازانش نيز جامه سياه در بر كردند.</a:t>
            </a:r>
            <a:endParaRPr lang="en-US" sz="2800"/>
          </a:p>
        </p:txBody>
      </p:sp>
      <p:sp>
        <p:nvSpPr>
          <p:cNvPr id="153604" name="Rectangle 4"/>
          <p:cNvSpPr>
            <a:spLocks noChangeArrowheads="1"/>
          </p:cNvSpPr>
          <p:nvPr/>
        </p:nvSpPr>
        <p:spPr bwMode="auto">
          <a:xfrm>
            <a:off x="1042988" y="7016750"/>
            <a:ext cx="74898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Low"/>
            <a:endParaRPr lang="fa-IR"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53603">
                                            <p:txEl>
                                              <p:pRg st="0" end="0"/>
                                            </p:txEl>
                                          </p:spTgt>
                                        </p:tgtEl>
                                        <p:attrNameLst>
                                          <p:attrName>style.visibility</p:attrName>
                                        </p:attrNameLst>
                                      </p:cBhvr>
                                      <p:to>
                                        <p:strVal val="visible"/>
                                      </p:to>
                                    </p:set>
                                    <p:animEffect transition="in" filter="slide(fromBottom)">
                                      <p:cBhvr>
                                        <p:cTn id="7" dur="500">
                                          <p:stCondLst>
                                            <p:cond delay="0"/>
                                          </p:stCondLst>
                                        </p:cTn>
                                        <p:tgtEl>
                                          <p:spTgt spid="15360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53603">
                                            <p:txEl>
                                              <p:pRg st="1" end="1"/>
                                            </p:txEl>
                                          </p:spTgt>
                                        </p:tgtEl>
                                        <p:attrNameLst>
                                          <p:attrName>style.visibility</p:attrName>
                                        </p:attrNameLst>
                                      </p:cBhvr>
                                      <p:to>
                                        <p:strVal val="visible"/>
                                      </p:to>
                                    </p:set>
                                    <p:animEffect transition="in" filter="slide(fromBottom)">
                                      <p:cBhvr>
                                        <p:cTn id="12" dur="500">
                                          <p:stCondLst>
                                            <p:cond delay="0"/>
                                          </p:stCondLst>
                                        </p:cTn>
                                        <p:tgtEl>
                                          <p:spTgt spid="15360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3" grpId="0" build="p"/>
    </p:bldLst>
  </p:timing>
</p:sld>
</file>

<file path=ppt/slides/slide4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4627" name="Rectangle 3"/>
          <p:cNvSpPr>
            <a:spLocks noGrp="1" noChangeArrowheads="1"/>
          </p:cNvSpPr>
          <p:nvPr>
            <p:ph type="body" idx="1"/>
          </p:nvPr>
        </p:nvSpPr>
        <p:spPr>
          <a:xfrm>
            <a:off x="179388" y="115888"/>
            <a:ext cx="8805862" cy="6553200"/>
          </a:xfrm>
        </p:spPr>
        <p:txBody>
          <a:bodyPr/>
          <a:lstStyle/>
          <a:p>
            <a:pPr algn="justLow">
              <a:spcBef>
                <a:spcPct val="0"/>
              </a:spcBef>
              <a:buClrTx/>
              <a:buSzTx/>
              <a:buFontTx/>
              <a:buNone/>
            </a:pPr>
            <a:r>
              <a:rPr lang="fa-IR" sz="2400">
                <a:effectLst/>
              </a:rPr>
              <a:t>سياه جامگان خراسان با پيروزي بزرگي كه بر سپاه عرب به دست آوردند«شكست قادسيه راكه صد سالي پيش بر نياكانشان وارد شده بود در كنار زاب تلافي كردند. » ابو مسلم سردار رشيد ولي ساده انديش ايراني با وجود تواناييها ولياقتهايي كه داشت از اين فرصت تاريخي بهره نجست و خود را فرمانرواي ايران اعلام نداشت و ايران وايراني رابا حفظ دين اسلام از زير سلطه بيگانه رهايي نداد.او كه مسلمان متعصبي بود معتقد بود كه خلافت خاص خاندان پيامبر اسلام(ص) است. با اين اعتقاد ابومسلم ابتدا((بيعت خلافت را به امام{جعفر بن محمد ملقب به امام جعفرصادق (ع)}در مدينه عرضه داشت وي او را رد كرد و گفت:«تو از مردان من نيستي و زمان من نيست. »))</a:t>
            </a:r>
          </a:p>
          <a:p>
            <a:r>
              <a:rPr lang="fa-IR" sz="2400"/>
              <a:t>چون امام ششم شيعيان ابومسلم را طرد كرد او با ابوالعباس عبدالله ملقب به سفاح به معني خونريز كه از فرزندان عباس عمّ پيامبر اسلام بود بيعت كرد. ابو سفاح در 132ه. به تخت خلافت نشست و دودمان عباسيان را بنياد نهاد.منصور برادر سفاح كه از قدرت ومحبوبيت ابومسلم در بين ايرانيان نگران بود به برادر خود«اشارت كرد كه ابومسلم را به قتل برساند.ليكن سفاح به اين كار تن در نداد و گفت:با آن همه خدمات شاياني كه ابومسلم در دولت ما كرده چگونه به اين كار اقدام كنم. » او اضافه كرد«اگر ما قصد اوراكنيم مردمان عراق و خراسان قصد ما كنند وبر ما بيرون آيند. »</a:t>
            </a:r>
            <a:endParaRPr lang="en-US" sz="2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4627">
                                            <p:txEl>
                                              <p:pRg st="0" end="0"/>
                                            </p:txEl>
                                          </p:spTgt>
                                        </p:tgtEl>
                                        <p:attrNameLst>
                                          <p:attrName>style.visibility</p:attrName>
                                        </p:attrNameLst>
                                      </p:cBhvr>
                                      <p:to>
                                        <p:strVal val="visible"/>
                                      </p:to>
                                    </p:set>
                                    <p:animEffect transition="in" filter="fade">
                                      <p:cBhvr>
                                        <p:cTn id="7" dur="2000"/>
                                        <p:tgtEl>
                                          <p:spTgt spid="154627">
                                            <p:txEl>
                                              <p:pRg st="0" end="0"/>
                                            </p:txEl>
                                          </p:spTgt>
                                        </p:tgtEl>
                                      </p:cBhvr>
                                    </p:animEffect>
                                  </p:childTnLst>
                                  <p:subTnLst>
                                    <p:animClr clrSpc="rgb" dir="cw">
                                      <p:cBhvr override="childStyle">
                                        <p:cTn dur="1" fill="hold" display="0" masterRel="nextClick" afterEffect="1"/>
                                        <p:tgtEl>
                                          <p:spTgt spid="154627">
                                            <p:txEl>
                                              <p:pRg st="0" end="0"/>
                                            </p:txEl>
                                          </p:spTgt>
                                        </p:tgtEl>
                                        <p:attrNameLst>
                                          <p:attrName>ppt_c</p:attrName>
                                        </p:attrNameLst>
                                      </p:cBhvr>
                                      <p:to>
                                        <a:schemeClr val="bg2"/>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4627">
                                            <p:txEl>
                                              <p:pRg st="1" end="1"/>
                                            </p:txEl>
                                          </p:spTgt>
                                        </p:tgtEl>
                                        <p:attrNameLst>
                                          <p:attrName>style.visibility</p:attrName>
                                        </p:attrNameLst>
                                      </p:cBhvr>
                                      <p:to>
                                        <p:strVal val="visible"/>
                                      </p:to>
                                    </p:set>
                                    <p:animEffect transition="in" filter="fade">
                                      <p:cBhvr>
                                        <p:cTn id="12" dur="2000"/>
                                        <p:tgtEl>
                                          <p:spTgt spid="154627">
                                            <p:txEl>
                                              <p:pRg st="1" end="1"/>
                                            </p:txEl>
                                          </p:spTgt>
                                        </p:tgtEl>
                                      </p:cBhvr>
                                    </p:animEffect>
                                  </p:childTnLst>
                                  <p:subTnLst>
                                    <p:animClr clrSpc="rgb" dir="cw">
                                      <p:cBhvr override="childStyle">
                                        <p:cTn dur="1" fill="hold" display="0" masterRel="nextClick" afterEffect="1"/>
                                        <p:tgtEl>
                                          <p:spTgt spid="154627">
                                            <p:txEl>
                                              <p:pRg st="1" end="1"/>
                                            </p:txEl>
                                          </p:spTgt>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7" grpId="0" build="p"/>
    </p:bldLst>
  </p:timing>
</p:sld>
</file>

<file path=ppt/slides/slide4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5650" name="Rectangle 2"/>
          <p:cNvSpPr>
            <a:spLocks noGrp="1" noRot="1" noChangeArrowheads="1"/>
          </p:cNvSpPr>
          <p:nvPr>
            <p:ph type="title"/>
          </p:nvPr>
        </p:nvSpPr>
        <p:spPr>
          <a:xfrm>
            <a:off x="4643438" y="0"/>
            <a:ext cx="4500562" cy="620713"/>
          </a:xfrm>
        </p:spPr>
        <p:txBody>
          <a:bodyPr/>
          <a:lstStyle/>
          <a:p>
            <a:r>
              <a:rPr lang="fa-IR" sz="4000"/>
              <a:t>قتل ابو مســــــــــــلم</a:t>
            </a:r>
            <a:endParaRPr lang="en-US" sz="4000"/>
          </a:p>
        </p:txBody>
      </p:sp>
      <p:sp>
        <p:nvSpPr>
          <p:cNvPr id="155651" name="Rectangle 3"/>
          <p:cNvSpPr>
            <a:spLocks noGrp="1" noChangeArrowheads="1"/>
          </p:cNvSpPr>
          <p:nvPr>
            <p:ph type="body" idx="1"/>
          </p:nvPr>
        </p:nvSpPr>
        <p:spPr>
          <a:xfrm>
            <a:off x="107950" y="692150"/>
            <a:ext cx="8877300" cy="5976938"/>
          </a:xfrm>
        </p:spPr>
        <p:txBody>
          <a:bodyPr/>
          <a:lstStyle/>
          <a:p>
            <a:pPr>
              <a:lnSpc>
                <a:spcPct val="80000"/>
              </a:lnSpc>
            </a:pPr>
            <a:r>
              <a:rPr lang="fa-IR" sz="2400"/>
              <a:t>پس از مرگ ابوسفاح در 135ه. (752م) منصور برادرش خليفه مسلمانان و اميرالمومنين گرديد. او پيش از آنكه به مقام خلافت برسد با ابومسلم به زيارت مكه رفته بود و چون ابوسفاح در آن هنگام درگذ شت، مسلمانان در راه مكه با او بيعت كردند</a:t>
            </a:r>
          </a:p>
          <a:p>
            <a:pPr>
              <a:lnSpc>
                <a:spcPct val="80000"/>
              </a:lnSpc>
            </a:pPr>
            <a:r>
              <a:rPr lang="fa-IR" sz="2400"/>
              <a:t>ابومسلم پس از انجام مراسم حج قصد داشت به خراسان برگردد ولي منصور كه تصميم به كشتن او داشت و حفظ قدرت خويش را مانند اكثر قريب به اتفاق فرمانروايان بر اصول و اخلاق برتر مي شمرد، به ابومسلم نوشت ((من مي خواهم درباره بعضي چيزها با تو گفتگو كنم كه نمي شود نوشت، به اين طرف بيا كه توقف تو چندان طول نخواهد كشيد.))</a:t>
            </a:r>
          </a:p>
          <a:p>
            <a:pPr>
              <a:lnSpc>
                <a:spcPct val="80000"/>
              </a:lnSpc>
            </a:pPr>
            <a:r>
              <a:rPr lang="fa-IR" sz="2400"/>
              <a:t>ابومسلم چون به منصور اعتماد نداشت، ابتدا به دعوت خليفه اعتنا نكرد و به راه خود ادامه داد ولي سرانجام فريب خورد و در مداين به نزد منصور رفت. او پس از پذيرايي با شكوه از ابومسلم، با توهين و تحقير او را كشت</a:t>
            </a:r>
            <a:endParaRPr lang="en-US" sz="2400"/>
          </a:p>
          <a:p>
            <a:pPr>
              <a:lnSpc>
                <a:spcPct val="80000"/>
              </a:lnSpc>
            </a:pPr>
            <a:endParaRPr lang="fa-IR" sz="2400"/>
          </a:p>
          <a:p>
            <a:pPr>
              <a:lnSpc>
                <a:spcPct val="80000"/>
              </a:lnSpc>
            </a:pPr>
            <a:r>
              <a:rPr lang="fa-IR" sz="2400"/>
              <a:t>منصور فرمان داده بود عده اي ((پشت تختي كه عقب سر ابومسلم بود بياستند دستور داده بود تا وقتي با ابومسلم عتاب مي كند ياسخن مي گود نمودار نشوند و همين كه دست به دست بر هم نموداورا بكشند</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55650"/>
                                        </p:tgtEl>
                                        <p:attrNameLst>
                                          <p:attrName>style.visibility</p:attrName>
                                        </p:attrNameLst>
                                      </p:cBhvr>
                                      <p:to>
                                        <p:strVal val="visible"/>
                                      </p:to>
                                    </p:set>
                                    <p:anim calcmode="lin" valueType="num">
                                      <p:cBhvr>
                                        <p:cTn id="7" dur="500" fill="hold"/>
                                        <p:tgtEl>
                                          <p:spTgt spid="155650"/>
                                        </p:tgtEl>
                                        <p:attrNameLst>
                                          <p:attrName>ppt_w</p:attrName>
                                        </p:attrNameLst>
                                      </p:cBhvr>
                                      <p:tavLst>
                                        <p:tav tm="0">
                                          <p:val>
                                            <p:fltVal val="0"/>
                                          </p:val>
                                        </p:tav>
                                        <p:tav tm="100000">
                                          <p:val>
                                            <p:strVal val="#ppt_w"/>
                                          </p:val>
                                        </p:tav>
                                      </p:tavLst>
                                    </p:anim>
                                    <p:anim calcmode="lin" valueType="num">
                                      <p:cBhvr>
                                        <p:cTn id="8" dur="500" fill="hold"/>
                                        <p:tgtEl>
                                          <p:spTgt spid="155650"/>
                                        </p:tgtEl>
                                        <p:attrNameLst>
                                          <p:attrName>ppt_h</p:attrName>
                                        </p:attrNameLst>
                                      </p:cBhvr>
                                      <p:tavLst>
                                        <p:tav tm="0">
                                          <p:val>
                                            <p:fltVal val="0"/>
                                          </p:val>
                                        </p:tav>
                                        <p:tav tm="100000">
                                          <p:val>
                                            <p:strVal val="#ppt_h"/>
                                          </p:val>
                                        </p:tav>
                                      </p:tavLst>
                                    </p:anim>
                                    <p:animEffect transition="in" filter="fade">
                                      <p:cBhvr>
                                        <p:cTn id="9" dur="500"/>
                                        <p:tgtEl>
                                          <p:spTgt spid="15565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55651">
                                            <p:txEl>
                                              <p:pRg st="0" end="0"/>
                                            </p:txEl>
                                          </p:spTgt>
                                        </p:tgtEl>
                                        <p:attrNameLst>
                                          <p:attrName>style.visibility</p:attrName>
                                        </p:attrNameLst>
                                      </p:cBhvr>
                                      <p:to>
                                        <p:strVal val="visible"/>
                                      </p:to>
                                    </p:set>
                                    <p:animEffect transition="in" filter="fade">
                                      <p:cBhvr>
                                        <p:cTn id="14" dur="1000">
                                          <p:stCondLst>
                                            <p:cond delay="0"/>
                                          </p:stCondLst>
                                        </p:cTn>
                                        <p:tgtEl>
                                          <p:spTgt spid="155651">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55651">
                                            <p:txEl>
                                              <p:pRg st="1" end="1"/>
                                            </p:txEl>
                                          </p:spTgt>
                                        </p:tgtEl>
                                        <p:attrNameLst>
                                          <p:attrName>style.visibility</p:attrName>
                                        </p:attrNameLst>
                                      </p:cBhvr>
                                      <p:to>
                                        <p:strVal val="visible"/>
                                      </p:to>
                                    </p:set>
                                    <p:animEffect transition="in" filter="fade">
                                      <p:cBhvr>
                                        <p:cTn id="19" dur="1000">
                                          <p:stCondLst>
                                            <p:cond delay="0"/>
                                          </p:stCondLst>
                                        </p:cTn>
                                        <p:tgtEl>
                                          <p:spTgt spid="155651">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55651">
                                            <p:txEl>
                                              <p:pRg st="2" end="2"/>
                                            </p:txEl>
                                          </p:spTgt>
                                        </p:tgtEl>
                                        <p:attrNameLst>
                                          <p:attrName>style.visibility</p:attrName>
                                        </p:attrNameLst>
                                      </p:cBhvr>
                                      <p:to>
                                        <p:strVal val="visible"/>
                                      </p:to>
                                    </p:set>
                                    <p:animEffect transition="in" filter="fade">
                                      <p:cBhvr>
                                        <p:cTn id="24" dur="1000">
                                          <p:stCondLst>
                                            <p:cond delay="0"/>
                                          </p:stCondLst>
                                        </p:cTn>
                                        <p:tgtEl>
                                          <p:spTgt spid="155651">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55651">
                                            <p:txEl>
                                              <p:pRg st="4" end="4"/>
                                            </p:txEl>
                                          </p:spTgt>
                                        </p:tgtEl>
                                        <p:attrNameLst>
                                          <p:attrName>style.visibility</p:attrName>
                                        </p:attrNameLst>
                                      </p:cBhvr>
                                      <p:to>
                                        <p:strVal val="visible"/>
                                      </p:to>
                                    </p:set>
                                    <p:animEffect transition="in" filter="fade">
                                      <p:cBhvr>
                                        <p:cTn id="29" dur="1000">
                                          <p:stCondLst>
                                            <p:cond delay="0"/>
                                          </p:stCondLst>
                                        </p:cTn>
                                        <p:tgtEl>
                                          <p:spTgt spid="15565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0" grpId="0"/>
      <p:bldP spid="155651" grpId="0" build="p"/>
    </p:bldLst>
  </p:timing>
</p:sld>
</file>

<file path=ppt/slides/slide4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6675" name="Rectangle 3"/>
          <p:cNvSpPr>
            <a:spLocks noGrp="1" noChangeArrowheads="1"/>
          </p:cNvSpPr>
          <p:nvPr>
            <p:ph type="body" idx="1"/>
          </p:nvPr>
        </p:nvSpPr>
        <p:spPr>
          <a:xfrm>
            <a:off x="107950" y="188913"/>
            <a:ext cx="8877300" cy="6480175"/>
          </a:xfrm>
        </p:spPr>
        <p:txBody>
          <a:bodyPr/>
          <a:lstStyle/>
          <a:p>
            <a:pPr>
              <a:lnSpc>
                <a:spcPct val="80000"/>
              </a:lnSpc>
            </a:pPr>
            <a:endParaRPr lang="fa-IR" sz="2800"/>
          </a:p>
          <a:p>
            <a:pPr>
              <a:lnSpc>
                <a:spcPct val="80000"/>
              </a:lnSpc>
            </a:pPr>
            <a:r>
              <a:rPr lang="fa-IR" sz="2800"/>
              <a:t>منصور پس از بد حرفي ها و تحقيرها دست ها را بر هم زد و مردان آماده، با شمشير به ابومسلم كه بدون سلاح بود حمله ور شدند. هنگامي كه نخستين ضربه شمشير بر ابومسلم وارد آمد او به خليفه گفت ((اي امير مؤمنان مرا براي دشمن خود زنده نگه دار)) و او پاسخ داد كدام دشمن بزرگتر از تو دارم. ((پس همچنان كه او را زندند، ابومسلم فرياد زد، آه آيا فرياد رسي نيست؟ آيا ياوري نيست؟ تا او را كشتند.))</a:t>
            </a:r>
          </a:p>
          <a:p>
            <a:pPr>
              <a:lnSpc>
                <a:spcPct val="80000"/>
              </a:lnSpc>
            </a:pPr>
            <a:r>
              <a:rPr lang="fa-IR" sz="2800"/>
              <a:t>بدين ترتيب ابومسلم سردار نامدار ايراني كه خود مي توانست فرمانرواي ايرا ن وحتي  خليفه مسلمانان گردد به كيفر ساده انديشي و عدم درك ماهيت و الزامات قدرت استبداي، به دست منصور، دومين خليفه عباسي كه ((دولتشان را به پا داشته و از دشمنانشان انتقام گرفته بود)) در 25 شعبان 137ه. (13 فوريه 735م.) به قتل رسيد</a:t>
            </a:r>
          </a:p>
          <a:p>
            <a:pPr>
              <a:lnSpc>
                <a:spcPct val="80000"/>
              </a:lnSpc>
            </a:pPr>
            <a:r>
              <a:rPr lang="fa-IR" sz="2800"/>
              <a:t>برخي گويند ابومنصور ناجوانمردانه ابومسلم را كشت. اگر قدرت و كارهاي او بر پايه اخلاق سنجيده شود، سخن راست گفته شده است. ولي قدرت و الزامات آن، آن گونه كه تاريخ گواهي مي دهد كمتر خود را در چهارچوب  اخلاق مقيدساخته است</a:t>
            </a:r>
            <a:endParaRPr lang="en-US" sz="2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56675">
                                            <p:txEl>
                                              <p:pRg st="1" end="1"/>
                                            </p:txEl>
                                          </p:spTgt>
                                        </p:tgtEl>
                                        <p:attrNameLst>
                                          <p:attrName>style.visibility</p:attrName>
                                        </p:attrNameLst>
                                      </p:cBhvr>
                                      <p:to>
                                        <p:strVal val="visible"/>
                                      </p:to>
                                    </p:set>
                                    <p:animEffect transition="in" filter="randombar(horizontal)">
                                      <p:cBhvr>
                                        <p:cTn id="7" dur="500"/>
                                        <p:tgtEl>
                                          <p:spTgt spid="15667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56675">
                                            <p:txEl>
                                              <p:pRg st="2" end="2"/>
                                            </p:txEl>
                                          </p:spTgt>
                                        </p:tgtEl>
                                        <p:attrNameLst>
                                          <p:attrName>style.visibility</p:attrName>
                                        </p:attrNameLst>
                                      </p:cBhvr>
                                      <p:to>
                                        <p:strVal val="visible"/>
                                      </p:to>
                                    </p:set>
                                    <p:animEffect transition="in" filter="randombar(horizontal)">
                                      <p:cBhvr>
                                        <p:cTn id="12" dur="500"/>
                                        <p:tgtEl>
                                          <p:spTgt spid="15667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56675">
                                            <p:txEl>
                                              <p:pRg st="3" end="3"/>
                                            </p:txEl>
                                          </p:spTgt>
                                        </p:tgtEl>
                                        <p:attrNameLst>
                                          <p:attrName>style.visibility</p:attrName>
                                        </p:attrNameLst>
                                      </p:cBhvr>
                                      <p:to>
                                        <p:strVal val="visible"/>
                                      </p:to>
                                    </p:set>
                                    <p:animEffect transition="in" filter="randombar(horizontal)">
                                      <p:cBhvr>
                                        <p:cTn id="17" dur="500"/>
                                        <p:tgtEl>
                                          <p:spTgt spid="15667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5" grpId="0" build="p"/>
    </p:bldLst>
  </p:timing>
</p:sld>
</file>

<file path=ppt/slides/slide4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7699" name="Rectangle 3"/>
          <p:cNvSpPr>
            <a:spLocks noGrp="1" noChangeArrowheads="1"/>
          </p:cNvSpPr>
          <p:nvPr>
            <p:ph type="body" idx="1"/>
          </p:nvPr>
        </p:nvSpPr>
        <p:spPr>
          <a:xfrm>
            <a:off x="179388" y="333375"/>
            <a:ext cx="8856662" cy="6335713"/>
          </a:xfrm>
        </p:spPr>
        <p:txBody>
          <a:bodyPr/>
          <a:lstStyle/>
          <a:p>
            <a:pPr>
              <a:lnSpc>
                <a:spcPct val="80000"/>
              </a:lnSpc>
            </a:pPr>
            <a:r>
              <a:rPr lang="fa-IR" sz="2400"/>
              <a:t>قدرت و حفظ آنكه نيرومندترين جاذبه بشري شناخته شده است ديواره هاي ا خلاق را در هم مي شكافد و راه خود را در جهت حفظ مصلحت خويش انتخاب مي كند.</a:t>
            </a:r>
          </a:p>
          <a:p>
            <a:pPr>
              <a:lnSpc>
                <a:spcPct val="80000"/>
              </a:lnSpc>
            </a:pPr>
            <a:r>
              <a:rPr lang="fa-IR" sz="2400"/>
              <a:t>اگر ابومسلم احترام به دين اسلام را ملازم با احترام به خليفه عرب نمي دانست و مانند هواخواهان برجسته خود نظير سنباد و استاد سيس بر او مي شوريد شايد سرنوشت ديگري پيدا مي كرد. ابومسلم كيفر كم بهره بودن از واقع بيني و دور انديشي در مبارزه قد رت را دريافت</a:t>
            </a:r>
          </a:p>
          <a:p>
            <a:pPr>
              <a:lnSpc>
                <a:spcPct val="80000"/>
              </a:lnSpc>
            </a:pPr>
            <a:r>
              <a:rPr lang="fa-IR" sz="2400"/>
              <a:t> و اين درس تاريخ را براي آيندگان روشن ساخت كه قد رت كمتر پايپند اخلاق است و با قدرت مخالف و چاره جويي براي رهايي از ستم يا سرنگون ساختن آن مي بايست بر اساس واقع بيني و دورانديشي عمل كرد.</a:t>
            </a:r>
          </a:p>
          <a:p>
            <a:pPr>
              <a:lnSpc>
                <a:spcPct val="80000"/>
              </a:lnSpc>
            </a:pPr>
            <a:r>
              <a:rPr lang="fa-IR" sz="2400"/>
              <a:t>هنگامي كه عباسيان به قدرت رسيدند، علويان بزرگترين و جدي ترين رقيب خليفه هاي عباسي براي انداختن آنان و به دست گرفتن مسند خلافت مسلمانان بودند. در زمان منصور دومين خليفه عباسي و كشنده ابومسلم، محمد و ابراهيم پسران عبدالله فرزند امام حسن (ع)_دعوي خلافت كرند و پنهاني مردم را به سوي خويش فراخواندند. عبدالجباربن عبدالرحمن والي خراسان گزارش آنان را به منصور داد و او دستور داد ((هر كجا از ايشان بيابي همه را بگير و بكش و يله  مكن از ايشان اندر خراسان يكي سربرآورد و يا برزمين بماند.))</a:t>
            </a:r>
          </a:p>
          <a:p>
            <a:pPr>
              <a:lnSpc>
                <a:spcPct val="80000"/>
              </a:lnSpc>
            </a:pPr>
            <a:r>
              <a:rPr lang="fa-IR" sz="2400"/>
              <a:t>واقيعت بالا درس مكرر تاريخ را بازگو مي كند كه دين و ملت و مسلك و ايدئولوژي، عموما وسيله اي دردست فرمانرويان مستبد براي حفظ قدرت سياسي است و هر كس و هر گروه كه با اين قدرت به ستيز برخيزد به عنوان ضد دين، ضد ملت، ضد مسلك و ضد ايدئولوژي از ميان برداشته مي شود تا خطري براي قدرت حاكم نباشد.</a:t>
            </a:r>
            <a:r>
              <a:rPr lang="en-US" sz="2400"/>
              <a:t> </a:t>
            </a:r>
          </a:p>
        </p:txBody>
      </p:sp>
      <p:sp>
        <p:nvSpPr>
          <p:cNvPr id="157701" name="Rectangle 5"/>
          <p:cNvSpPr>
            <a:spLocks noChangeArrowheads="1"/>
          </p:cNvSpPr>
          <p:nvPr/>
        </p:nvSpPr>
        <p:spPr bwMode="auto">
          <a:xfrm>
            <a:off x="287338" y="0"/>
            <a:ext cx="8856662" cy="6408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Garamond" panose="02020404030301010803" pitchFamily="18"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Garamond" panose="02020404030301010803" pitchFamily="18" charset="0"/>
                <a:cs typeface="Arial" panose="020B0604020202020204" pitchFamily="34"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Garamond" panose="02020404030301010803" pitchFamily="18" charset="0"/>
                <a:cs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cs typeface="Arial" panose="020B0604020202020204" pitchFamily="34"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cs typeface="Arial" panose="020B0604020202020204" pitchFamily="34" charset="0"/>
              </a:defRPr>
            </a:lvl5pPr>
            <a:lvl6pPr marL="25146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cs typeface="Arial" panose="020B0604020202020204" pitchFamily="34" charset="0"/>
              </a:defRPr>
            </a:lvl6pPr>
            <a:lvl7pPr marL="29718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cs typeface="Arial" panose="020B0604020202020204" pitchFamily="34" charset="0"/>
              </a:defRPr>
            </a:lvl7pPr>
            <a:lvl8pPr marL="34290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cs typeface="Arial" panose="020B0604020202020204" pitchFamily="34" charset="0"/>
              </a:defRPr>
            </a:lvl8pPr>
            <a:lvl9pPr marL="38862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cs typeface="Arial" panose="020B0604020202020204" pitchFamily="34" charset="0"/>
              </a:defRPr>
            </a:lvl9pPr>
          </a:lstStyle>
          <a:p>
            <a:pPr>
              <a:lnSpc>
                <a:spcPct val="80000"/>
              </a:lnSpc>
            </a:pPr>
            <a:endParaRPr lang="fa-IR" sz="2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7699">
                                            <p:txEl>
                                              <p:pRg st="0" end="0"/>
                                            </p:txEl>
                                          </p:spTgt>
                                        </p:tgtEl>
                                        <p:attrNameLst>
                                          <p:attrName>style.visibility</p:attrName>
                                        </p:attrNameLst>
                                      </p:cBhvr>
                                      <p:to>
                                        <p:strVal val="visible"/>
                                      </p:to>
                                    </p:set>
                                    <p:animEffect transition="in" filter="fade">
                                      <p:cBhvr>
                                        <p:cTn id="7" dur="1000">
                                          <p:stCondLst>
                                            <p:cond delay="0"/>
                                          </p:stCondLst>
                                        </p:cTn>
                                        <p:tgtEl>
                                          <p:spTgt spid="1576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7699">
                                            <p:txEl>
                                              <p:pRg st="1" end="1"/>
                                            </p:txEl>
                                          </p:spTgt>
                                        </p:tgtEl>
                                        <p:attrNameLst>
                                          <p:attrName>style.visibility</p:attrName>
                                        </p:attrNameLst>
                                      </p:cBhvr>
                                      <p:to>
                                        <p:strVal val="visible"/>
                                      </p:to>
                                    </p:set>
                                    <p:animEffect transition="in" filter="fade">
                                      <p:cBhvr>
                                        <p:cTn id="12" dur="1000">
                                          <p:stCondLst>
                                            <p:cond delay="0"/>
                                          </p:stCondLst>
                                        </p:cTn>
                                        <p:tgtEl>
                                          <p:spTgt spid="1576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7699">
                                            <p:txEl>
                                              <p:pRg st="2" end="2"/>
                                            </p:txEl>
                                          </p:spTgt>
                                        </p:tgtEl>
                                        <p:attrNameLst>
                                          <p:attrName>style.visibility</p:attrName>
                                        </p:attrNameLst>
                                      </p:cBhvr>
                                      <p:to>
                                        <p:strVal val="visible"/>
                                      </p:to>
                                    </p:set>
                                    <p:animEffect transition="in" filter="fade">
                                      <p:cBhvr>
                                        <p:cTn id="17" dur="1000">
                                          <p:stCondLst>
                                            <p:cond delay="0"/>
                                          </p:stCondLst>
                                        </p:cTn>
                                        <p:tgtEl>
                                          <p:spTgt spid="15769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7699">
                                            <p:txEl>
                                              <p:pRg st="3" end="3"/>
                                            </p:txEl>
                                          </p:spTgt>
                                        </p:tgtEl>
                                        <p:attrNameLst>
                                          <p:attrName>style.visibility</p:attrName>
                                        </p:attrNameLst>
                                      </p:cBhvr>
                                      <p:to>
                                        <p:strVal val="visible"/>
                                      </p:to>
                                    </p:set>
                                    <p:animEffect transition="in" filter="fade">
                                      <p:cBhvr>
                                        <p:cTn id="22" dur="1000">
                                          <p:stCondLst>
                                            <p:cond delay="0"/>
                                          </p:stCondLst>
                                        </p:cTn>
                                        <p:tgtEl>
                                          <p:spTgt spid="15769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7699">
                                            <p:txEl>
                                              <p:pRg st="4" end="4"/>
                                            </p:txEl>
                                          </p:spTgt>
                                        </p:tgtEl>
                                        <p:attrNameLst>
                                          <p:attrName>style.visibility</p:attrName>
                                        </p:attrNameLst>
                                      </p:cBhvr>
                                      <p:to>
                                        <p:strVal val="visible"/>
                                      </p:to>
                                    </p:set>
                                    <p:animEffect transition="in" filter="fade">
                                      <p:cBhvr>
                                        <p:cTn id="27" dur="1000">
                                          <p:stCondLst>
                                            <p:cond delay="0"/>
                                          </p:stCondLst>
                                        </p:cTn>
                                        <p:tgtEl>
                                          <p:spTgt spid="1576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9" grpId="0" build="p"/>
    </p:bldLst>
  </p:timing>
</p:sld>
</file>

<file path=ppt/slides/slide4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8723" name="Rectangle 3"/>
          <p:cNvSpPr>
            <a:spLocks noGrp="1" noChangeArrowheads="1"/>
          </p:cNvSpPr>
          <p:nvPr>
            <p:ph type="body" idx="1"/>
          </p:nvPr>
        </p:nvSpPr>
        <p:spPr>
          <a:xfrm>
            <a:off x="179388" y="188913"/>
            <a:ext cx="8805862" cy="6480175"/>
          </a:xfrm>
        </p:spPr>
        <p:txBody>
          <a:bodyPr/>
          <a:lstStyle/>
          <a:p>
            <a:pPr>
              <a:lnSpc>
                <a:spcPct val="90000"/>
              </a:lnSpc>
            </a:pPr>
            <a:r>
              <a:rPr lang="fa-IR" sz="2400"/>
              <a:t>عباسيان از فرزندان عباس عم پيغمبر و علويان از اولاد علي بن ابي طالب (ع)، داماد و پسر عم پيغمبر بودند و هر دو گروه، خلافت بر مسلمانان و استفاده از قدرت و امتيازات مقام خلافت را ويژه خود مي دانستند و به همين جهت مي كوشيدند رقيب را با هر تلاشي از ميان بردارند.</a:t>
            </a:r>
          </a:p>
          <a:p>
            <a:pPr>
              <a:lnSpc>
                <a:spcPct val="90000"/>
              </a:lnSpc>
            </a:pPr>
            <a:r>
              <a:rPr lang="fa-IR" sz="2400"/>
              <a:t>منصور براي اينكه به محمد معروف به نفس زكيه و برادرش ابراهيم دست يابد پدر و فرزندان و خويشان بي گناه آنان را كه براي زيارت مكه آمده بودند در مدينه دستگير كرد و براي آنكه محل محمد و ابراهيم را آشكار دارند همه آنان را شكنجه داد. منصور ‹‹عذابهاشان نمود و( همه را ) بكشت. ››</a:t>
            </a:r>
          </a:p>
          <a:p>
            <a:pPr>
              <a:lnSpc>
                <a:spcPct val="90000"/>
              </a:lnSpc>
            </a:pPr>
            <a:r>
              <a:rPr lang="fa-IR" sz="2400"/>
              <a:t>قتل ناگهاني ابومسلم نيزكه در راه دعوت مردم به پيوستن به عباسيان و واگذاري مسند خلافت مسلمانان به آنان تلاش ها و فداكاري ها كرده بود، دستاويزي به جويندگان استقلال و رهايي از سلطه بيگانگان داد. قيامها به خون خواهي ابومسلم بر ضد خليفه هاي عباسي برپا شدو ايرانيان با سپاهيان خليفه به جنگها پرداختند</a:t>
            </a:r>
          </a:p>
          <a:p>
            <a:pPr>
              <a:lnSpc>
                <a:spcPct val="90000"/>
              </a:lnSpc>
            </a:pPr>
            <a:r>
              <a:rPr lang="fa-IR" sz="2400"/>
              <a:t>مهمترين قيامهايي كه به خونخواهي ابو مسلم روي دادند عبارت اند از</a:t>
            </a:r>
            <a:endParaRPr lang="fa-IR" sz="2400" b="1" i="1"/>
          </a:p>
          <a:p>
            <a:pPr>
              <a:lnSpc>
                <a:spcPct val="90000"/>
              </a:lnSpc>
            </a:pPr>
            <a:r>
              <a:rPr lang="fa-IR" sz="2400" b="1" i="1"/>
              <a:t>1-المقنــــــــــــــع 2- استاد ســــــــــــــــيس 3- اسحــــــــــاق ترك   4-راونـــــــــــــــديه 5-سنبـــــــــــــــــــــاد</a:t>
            </a:r>
            <a:endParaRPr lang="en-US" sz="2400" b="1" i="1"/>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8723">
                                            <p:txEl>
                                              <p:pRg st="0" end="0"/>
                                            </p:txEl>
                                          </p:spTgt>
                                        </p:tgtEl>
                                        <p:attrNameLst>
                                          <p:attrName>style.visibility</p:attrName>
                                        </p:attrNameLst>
                                      </p:cBhvr>
                                      <p:to>
                                        <p:strVal val="visible"/>
                                      </p:to>
                                    </p:set>
                                    <p:animEffect transition="in" filter="wipe(left)">
                                      <p:cBhvr>
                                        <p:cTn id="7" dur="500"/>
                                        <p:tgtEl>
                                          <p:spTgt spid="15872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8723">
                                            <p:txEl>
                                              <p:pRg st="1" end="1"/>
                                            </p:txEl>
                                          </p:spTgt>
                                        </p:tgtEl>
                                        <p:attrNameLst>
                                          <p:attrName>style.visibility</p:attrName>
                                        </p:attrNameLst>
                                      </p:cBhvr>
                                      <p:to>
                                        <p:strVal val="visible"/>
                                      </p:to>
                                    </p:set>
                                    <p:animEffect transition="in" filter="wipe(left)">
                                      <p:cBhvr>
                                        <p:cTn id="12" dur="500"/>
                                        <p:tgtEl>
                                          <p:spTgt spid="15872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58723">
                                            <p:txEl>
                                              <p:pRg st="2" end="2"/>
                                            </p:txEl>
                                          </p:spTgt>
                                        </p:tgtEl>
                                        <p:attrNameLst>
                                          <p:attrName>style.visibility</p:attrName>
                                        </p:attrNameLst>
                                      </p:cBhvr>
                                      <p:to>
                                        <p:strVal val="visible"/>
                                      </p:to>
                                    </p:set>
                                    <p:animEffect transition="in" filter="wipe(left)">
                                      <p:cBhvr>
                                        <p:cTn id="17" dur="500"/>
                                        <p:tgtEl>
                                          <p:spTgt spid="15872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58723">
                                            <p:txEl>
                                              <p:pRg st="3" end="3"/>
                                            </p:txEl>
                                          </p:spTgt>
                                        </p:tgtEl>
                                        <p:attrNameLst>
                                          <p:attrName>style.visibility</p:attrName>
                                        </p:attrNameLst>
                                      </p:cBhvr>
                                      <p:to>
                                        <p:strVal val="visible"/>
                                      </p:to>
                                    </p:set>
                                    <p:animEffect transition="in" filter="wipe(left)">
                                      <p:cBhvr>
                                        <p:cTn id="22" dur="500"/>
                                        <p:tgtEl>
                                          <p:spTgt spid="15872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58723">
                                            <p:txEl>
                                              <p:pRg st="4" end="4"/>
                                            </p:txEl>
                                          </p:spTgt>
                                        </p:tgtEl>
                                        <p:attrNameLst>
                                          <p:attrName>style.visibility</p:attrName>
                                        </p:attrNameLst>
                                      </p:cBhvr>
                                      <p:to>
                                        <p:strVal val="visible"/>
                                      </p:to>
                                    </p:set>
                                    <p:animEffect transition="in" filter="wipe(left)">
                                      <p:cBhvr>
                                        <p:cTn id="27" dur="500"/>
                                        <p:tgtEl>
                                          <p:spTgt spid="1587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3" grpId="0" build="p"/>
    </p:bldLst>
  </p:timing>
</p:sld>
</file>

<file path=ppt/slides/slide4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9748" name="WordArt 4"/>
          <p:cNvSpPr>
            <a:spLocks noChangeArrowheads="1" noChangeShapeType="1" noTextEdit="1"/>
          </p:cNvSpPr>
          <p:nvPr/>
        </p:nvSpPr>
        <p:spPr bwMode="auto">
          <a:xfrm>
            <a:off x="7092950" y="188913"/>
            <a:ext cx="1754188" cy="571500"/>
          </a:xfrm>
          <a:prstGeom prst="rect">
            <a:avLst/>
          </a:prstGeom>
        </p:spPr>
        <p:txBody>
          <a:bodyPr wrap="none" fromWordArt="1">
            <a:prstTxWarp prst="textPlain">
              <a:avLst>
                <a:gd name="adj" fmla="val 50000"/>
              </a:avLst>
            </a:prstTxWarp>
          </a:bodyPr>
          <a:lstStyle/>
          <a:p>
            <a:pPr algn="ctr"/>
            <a:r>
              <a:rPr lang="fa-IR" sz="3600" kern="10">
                <a:ln w="19050">
                  <a:solidFill>
                    <a:srgbClr val="99CCFF"/>
                  </a:solidFill>
                  <a:round/>
                  <a:headEnd/>
                  <a:tailEnd/>
                </a:ln>
                <a:solidFill>
                  <a:srgbClr val="0066CC"/>
                </a:solidFill>
                <a:effectLst>
                  <a:outerShdw dist="35921" dir="2700000" algn="ctr" rotWithShape="0">
                    <a:srgbClr val="990000"/>
                  </a:outerShdw>
                </a:effectLst>
                <a:latin typeface="Impact" panose="020B0806030902050204" pitchFamily="34" charset="0"/>
              </a:rPr>
              <a:t>منابع:</a:t>
            </a:r>
          </a:p>
        </p:txBody>
      </p:sp>
      <p:sp>
        <p:nvSpPr>
          <p:cNvPr id="159750" name="WordArt 6"/>
          <p:cNvSpPr>
            <a:spLocks noChangeArrowheads="1" noChangeShapeType="1" noTextEdit="1"/>
          </p:cNvSpPr>
          <p:nvPr/>
        </p:nvSpPr>
        <p:spPr bwMode="auto">
          <a:xfrm>
            <a:off x="1258888" y="476250"/>
            <a:ext cx="5419725" cy="12969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fa-IR" sz="3600" i="1" kern="10">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Impact" panose="020B0806030902050204" pitchFamily="34" charset="0"/>
              </a:rPr>
              <a:t>1-سردار خراسان  :غلامحسين يوسفي</a:t>
            </a:r>
          </a:p>
        </p:txBody>
      </p:sp>
      <p:sp>
        <p:nvSpPr>
          <p:cNvPr id="159752" name="WordArt 8" descr="White marble"/>
          <p:cNvSpPr>
            <a:spLocks noChangeArrowheads="1" noChangeShapeType="1" noTextEdit="1"/>
          </p:cNvSpPr>
          <p:nvPr/>
        </p:nvSpPr>
        <p:spPr bwMode="auto">
          <a:xfrm>
            <a:off x="3059113" y="1916113"/>
            <a:ext cx="5167312" cy="12255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rgbClr val="FFCC99"/>
              </a:contourClr>
            </a:sp3d>
          </a:bodyPr>
          <a:lstStyle/>
          <a:p>
            <a:pPr algn="ctr"/>
            <a:r>
              <a:rPr lang="fa-IR" sz="3600" i="1" kern="10">
                <a:ln w="9525">
                  <a:round/>
                  <a:headEnd/>
                  <a:tailEnd/>
                </a:ln>
                <a:blipFill dpi="0" rotWithShape="0">
                  <a:blip r:embed="rId2"/>
                  <a:srcRect/>
                  <a:tile tx="0" ty="0" sx="100000" sy="100000" flip="none" algn="tl"/>
                </a:blipFill>
                <a:latin typeface="Arial Black" panose="020B0A04020102020204" pitchFamily="34" charset="0"/>
              </a:rPr>
              <a:t>2-تاريخ ايران بعد از اسلام:   عبدالحسين زرين كوب </a:t>
            </a:r>
          </a:p>
        </p:txBody>
      </p:sp>
      <p:sp>
        <p:nvSpPr>
          <p:cNvPr id="159756" name="WordArt 12"/>
          <p:cNvSpPr>
            <a:spLocks noChangeArrowheads="1" noChangeShapeType="1" noTextEdit="1"/>
          </p:cNvSpPr>
          <p:nvPr/>
        </p:nvSpPr>
        <p:spPr bwMode="auto">
          <a:xfrm>
            <a:off x="971550" y="2997200"/>
            <a:ext cx="7300913" cy="1295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fa-IR" sz="3600" i="1" kern="10" spc="720">
                <a:gradFill rotWithShape="0">
                  <a:gsLst>
                    <a:gs pos="0">
                      <a:srgbClr val="AAAAAA"/>
                    </a:gs>
                    <a:gs pos="100000">
                      <a:srgbClr val="FFFFFF"/>
                    </a:gs>
                  </a:gsLst>
                  <a:lin ang="5400000" scaled="1"/>
                </a:gradFill>
                <a:effectLst>
                  <a:outerShdw dist="45791" dir="3378596" algn="ctr" rotWithShape="0">
                    <a:srgbClr val="4D4D4D">
                      <a:alpha val="80000"/>
                    </a:srgbClr>
                  </a:outerShdw>
                </a:effectLst>
                <a:latin typeface="Arial Black" panose="020B0A04020102020204" pitchFamily="34" charset="0"/>
              </a:rPr>
              <a:t>تاريخ فرهنگ وتمدن ايران از ظهور اسلام تا پايان سامانيان:  عباس قدياني</a:t>
            </a:r>
          </a:p>
        </p:txBody>
      </p:sp>
      <p:sp>
        <p:nvSpPr>
          <p:cNvPr id="159762" name="WordArt 18"/>
          <p:cNvSpPr>
            <a:spLocks noChangeArrowheads="1" noChangeShapeType="1" noTextEdit="1"/>
          </p:cNvSpPr>
          <p:nvPr/>
        </p:nvSpPr>
        <p:spPr bwMode="auto">
          <a:xfrm>
            <a:off x="3276600" y="4365625"/>
            <a:ext cx="5581650" cy="9302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fa-IR" sz="3600" i="1" kern="10">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Impact" panose="020B0806030902050204" pitchFamily="34" charset="0"/>
              </a:rPr>
              <a:t>4-تاريخ يعقوبي :  احمد بن ابي يعقوب </a:t>
            </a:r>
          </a:p>
        </p:txBody>
      </p:sp>
      <p:sp>
        <p:nvSpPr>
          <p:cNvPr id="159765" name="WordArt 21"/>
          <p:cNvSpPr>
            <a:spLocks noChangeArrowheads="1" noChangeShapeType="1" noTextEdit="1"/>
          </p:cNvSpPr>
          <p:nvPr/>
        </p:nvSpPr>
        <p:spPr bwMode="auto">
          <a:xfrm>
            <a:off x="1042988" y="5445125"/>
            <a:ext cx="4495800" cy="787400"/>
          </a:xfrm>
          <a:prstGeom prst="rect">
            <a:avLst/>
          </a:prstGeom>
        </p:spPr>
        <p:txBody>
          <a:bodyPr wrap="none" fromWordArt="1">
            <a:prstTxWarp prst="textPlain">
              <a:avLst>
                <a:gd name="adj" fmla="val 50000"/>
              </a:avLst>
            </a:prstTxWarp>
          </a:bodyPr>
          <a:lstStyle/>
          <a:p>
            <a:pPr algn="ctr"/>
            <a:r>
              <a:rPr lang="fa-IR" sz="3600" i="1" kern="10">
                <a:ln w="19050">
                  <a:solidFill>
                    <a:srgbClr val="99CCFF"/>
                  </a:solidFill>
                  <a:round/>
                  <a:headEnd/>
                  <a:tailEnd/>
                </a:ln>
                <a:solidFill>
                  <a:srgbClr val="0066CC"/>
                </a:solidFill>
                <a:effectLst>
                  <a:outerShdw dist="35921" dir="2700000" algn="ctr" rotWithShape="0">
                    <a:srgbClr val="990000"/>
                  </a:outerShdw>
                </a:effectLst>
                <a:latin typeface="Impact" panose="020B0806030902050204" pitchFamily="34" charset="0"/>
              </a:rPr>
              <a:t>5- دو قرن سكوت: زرين كوب </a:t>
            </a:r>
          </a:p>
        </p:txBody>
      </p:sp>
    </p:spTree>
  </p:cSld>
  <p:clrMapOvr>
    <a:masterClrMapping/>
  </p:clrMapOvr>
  <p:transition>
    <p:pull di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60772" name="WordArt 4"/>
          <p:cNvSpPr>
            <a:spLocks noChangeArrowheads="1" noChangeShapeType="1" noTextEdit="1"/>
          </p:cNvSpPr>
          <p:nvPr/>
        </p:nvSpPr>
        <p:spPr bwMode="auto">
          <a:xfrm>
            <a:off x="2124075" y="1052513"/>
            <a:ext cx="5770563" cy="7937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fa-IR" sz="3600" i="1" kern="10">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Impact" panose="020B0806030902050204" pitchFamily="34" charset="0"/>
              </a:rPr>
              <a:t>6- تاريخنامه طبري:به كوشش محمد روشن جلد2</a:t>
            </a:r>
          </a:p>
        </p:txBody>
      </p:sp>
      <p:sp>
        <p:nvSpPr>
          <p:cNvPr id="160774" name="WordArt 6" descr="Narrow vertical"/>
          <p:cNvSpPr>
            <a:spLocks noChangeArrowheads="1" noChangeShapeType="1" noTextEdit="1"/>
          </p:cNvSpPr>
          <p:nvPr/>
        </p:nvSpPr>
        <p:spPr bwMode="auto">
          <a:xfrm>
            <a:off x="1692275" y="2205038"/>
            <a:ext cx="5438775" cy="1439862"/>
          </a:xfrm>
          <a:prstGeom prst="rect">
            <a:avLst/>
          </a:prstGeom>
        </p:spPr>
        <p:txBody>
          <a:bodyPr wrap="none" fromWordArt="1">
            <a:prstTxWarp prst="textCurveUp">
              <a:avLst>
                <a:gd name="adj" fmla="val 40356"/>
              </a:avLst>
            </a:prstTxWarp>
          </a:bodyPr>
          <a:lstStyle/>
          <a:p>
            <a:pPr algn="ctr"/>
            <a:r>
              <a:rPr lang="fa-IR" sz="3600" i="1" kern="10">
                <a:ln w="12700">
                  <a:solidFill>
                    <a:srgbClr val="000000"/>
                  </a:solidFill>
                  <a:round/>
                  <a:headEnd/>
                  <a:tailEnd/>
                </a:ln>
                <a:pattFill prst="dashHorz">
                  <a:fgClr>
                    <a:srgbClr val="808080"/>
                  </a:fgClr>
                  <a:bgClr>
                    <a:srgbClr val="FFFF00"/>
                  </a:bgClr>
                </a:pattFill>
                <a:effectLst>
                  <a:outerShdw dist="45791" dir="2021404" algn="ctr" rotWithShape="0">
                    <a:srgbClr val="808080">
                      <a:alpha val="80000"/>
                    </a:srgbClr>
                  </a:outerShdw>
                </a:effectLst>
                <a:latin typeface="Arial Black" panose="020B0A04020102020204" pitchFamily="34" charset="0"/>
              </a:rPr>
              <a:t>7- شيعه در اسلام:علامه طبا طبا يي</a:t>
            </a:r>
          </a:p>
        </p:txBody>
      </p:sp>
      <p:sp>
        <p:nvSpPr>
          <p:cNvPr id="160777" name="WordArt 9"/>
          <p:cNvSpPr>
            <a:spLocks noChangeArrowheads="1" noChangeShapeType="1" noTextEdit="1"/>
          </p:cNvSpPr>
          <p:nvPr/>
        </p:nvSpPr>
        <p:spPr bwMode="auto">
          <a:xfrm>
            <a:off x="2339975" y="3933825"/>
            <a:ext cx="4770438" cy="16573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BottomRight">
                <a:rot lat="0" lon="21239999" rev="0"/>
              </a:camera>
              <a:lightRig rig="legacyHarsh3" dir="l"/>
            </a:scene3d>
            <a:sp3d extrusionH="430200" prstMaterial="legacyMatte">
              <a:extrusionClr>
                <a:srgbClr val="C0C0C0"/>
              </a:extrusionClr>
              <a:contourClr>
                <a:srgbClr val="DCEBF5"/>
              </a:contourClr>
            </a:sp3d>
          </a:bodyPr>
          <a:lstStyle/>
          <a:p>
            <a:pPr algn="ctr"/>
            <a:r>
              <a:rPr lang="fa-IR" sz="3600" i="1" kern="10">
                <a:ln w="9525">
                  <a:round/>
                  <a:headEnd/>
                  <a:tailEnd/>
                </a:ln>
                <a:gradFill rotWithShape="0">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latin typeface="Arial Black" panose="020B0A04020102020204" pitchFamily="34" charset="0"/>
              </a:rPr>
              <a:t>8-تاريخ نگارستان:تصحيح ومقدمه مرتضي مدرسي گيلاني</a:t>
            </a:r>
          </a:p>
        </p:txBody>
      </p:sp>
    </p:spTree>
  </p:cSld>
  <p:clrMapOvr>
    <a:masterClrMapping/>
  </p:clrMapOvr>
  <p:transition>
    <p:pull dir="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46" name="WordArt 6"/>
          <p:cNvSpPr>
            <a:spLocks noChangeArrowheads="1" noChangeShapeType="1" noTextEdit="1"/>
          </p:cNvSpPr>
          <p:nvPr/>
        </p:nvSpPr>
        <p:spPr bwMode="auto">
          <a:xfrm>
            <a:off x="2268538" y="908050"/>
            <a:ext cx="4703762" cy="3313113"/>
          </a:xfrm>
          <a:prstGeom prst="rect">
            <a:avLst/>
          </a:prstGeom>
          <a:extLst>
            <a:ext uri="{AF507438-7753-43E0-B8FC-AC1667EBCBE1}">
              <a14:hiddenEffects xmlns:a14="http://schemas.microsoft.com/office/drawing/2010/main">
                <a:effectLst/>
              </a14:hiddenEffects>
            </a:ext>
          </a:extLst>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contourClr>
                <a:srgbClr val="FFE701"/>
              </a:contourClr>
            </a:sp3d>
          </a:bodyPr>
          <a:lstStyle/>
          <a:p>
            <a:pPr algn="ctr"/>
            <a:r>
              <a:rPr lang="fa-IR" sz="4000" b="1" i="1" kern="10">
                <a:ln w="9525">
                  <a:round/>
                  <a:headEnd/>
                  <a:tailEnd/>
                </a:ln>
                <a:gradFill rotWithShape="0">
                  <a:gsLst>
                    <a:gs pos="0">
                      <a:srgbClr val="FFE701"/>
                    </a:gs>
                    <a:gs pos="100000">
                      <a:srgbClr val="FE3E02"/>
                    </a:gs>
                  </a:gsLst>
                  <a:lin ang="5400000" scaled="1"/>
                </a:gradFill>
                <a:latin typeface="Impact" panose="020B0806030902050204" pitchFamily="34" charset="0"/>
              </a:rPr>
              <a:t>پـــــــــايــــــــــا ن</a:t>
            </a:r>
          </a:p>
        </p:txBody>
      </p:sp>
      <p:sp>
        <p:nvSpPr>
          <p:cNvPr id="163847" name="WordArt 7"/>
          <p:cNvSpPr>
            <a:spLocks noChangeArrowheads="1" noChangeShapeType="1" noTextEdit="1"/>
          </p:cNvSpPr>
          <p:nvPr/>
        </p:nvSpPr>
        <p:spPr bwMode="auto">
          <a:xfrm>
            <a:off x="611188" y="4437063"/>
            <a:ext cx="7993062" cy="1728787"/>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fa-IR" sz="4800" b="1" i="1" kern="10" dirty="0">
                <a:ln w="9525">
                  <a:solidFill>
                    <a:srgbClr val="000000"/>
                  </a:solidFill>
                  <a:round/>
                  <a:headEnd/>
                  <a:tailEnd/>
                </a:ln>
                <a:solidFill>
                  <a:srgbClr val="FFFFFF"/>
                </a:solidFill>
                <a:latin typeface="Arial Black" panose="020B0A04020102020204" pitchFamily="34" charset="0"/>
              </a:rPr>
              <a:t>بهــــــــــــــــــار  </a:t>
            </a:r>
            <a:r>
              <a:rPr lang="fa-IR" sz="4800" b="1" i="1" kern="10" dirty="0" smtClean="0">
                <a:ln w="9525">
                  <a:solidFill>
                    <a:srgbClr val="000000"/>
                  </a:solidFill>
                  <a:round/>
                  <a:headEnd/>
                  <a:tailEnd/>
                </a:ln>
                <a:solidFill>
                  <a:srgbClr val="FFFFFF"/>
                </a:solidFill>
                <a:latin typeface="Arial Black" panose="020B0A04020102020204" pitchFamily="34" charset="0"/>
              </a:rPr>
              <a:t>95</a:t>
            </a:r>
            <a:endParaRPr lang="fa-IR" sz="4800" b="1" i="1" kern="10" dirty="0">
              <a:ln w="9525">
                <a:solidFill>
                  <a:srgbClr val="000000"/>
                </a:solidFill>
                <a:round/>
                <a:headEnd/>
                <a:tailEnd/>
              </a:ln>
              <a:solidFill>
                <a:srgbClr val="FFFFFF"/>
              </a:solidFill>
              <a:latin typeface="Arial Black" panose="020B0A04020102020204"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Arial"/>
      </a:majorFont>
      <a:minorFont>
        <a:latin typeface="Garamond"/>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Stream</Template>
  <TotalTime>420</TotalTime>
  <Words>9791</Words>
  <Application>Microsoft Office PowerPoint</Application>
  <PresentationFormat>On-screen Show (4:3)</PresentationFormat>
  <Paragraphs>171</Paragraphs>
  <Slides>51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Arial</vt:lpstr>
      <vt:lpstr>Arial Black</vt:lpstr>
      <vt:lpstr>B Roya</vt:lpstr>
      <vt:lpstr>Calibri</vt:lpstr>
      <vt:lpstr>Garamond</vt:lpstr>
      <vt:lpstr>Impact</vt:lpstr>
      <vt:lpstr>Times New Roman</vt:lpstr>
      <vt:lpstr>Wingdings</vt:lpstr>
      <vt:lpstr>Stream</vt:lpstr>
      <vt:lpstr>PowerPoint Presentation</vt:lpstr>
      <vt:lpstr> </vt:lpstr>
      <vt:lpstr>(اصل و تبار ابومسلم)</vt:lpstr>
      <vt:lpstr>PowerPoint Presentation</vt:lpstr>
      <vt:lpstr>PowerPoint Presentation</vt:lpstr>
      <vt:lpstr>PowerPoint Presentation</vt:lpstr>
      <vt:lpstr>نام و زادگاه ابومسلم</vt:lpstr>
      <vt:lpstr>PowerPoint Presentation</vt:lpstr>
      <vt:lpstr>PowerPoint Presentation</vt:lpstr>
      <vt:lpstr>PowerPoint Presentation</vt:lpstr>
      <vt:lpstr>PowerPoint Presentation</vt:lpstr>
      <vt:lpstr>تصویر و ظاهری از ابومسلم</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قيام ابومسلم خراساني و انقراض حكومت امويان</vt:lpstr>
      <vt:lpstr>PowerPoint Presentation</vt:lpstr>
      <vt:lpstr>PowerPoint Presentation</vt:lpstr>
      <vt:lpstr>PowerPoint Presentation</vt:lpstr>
      <vt:lpstr>اقدامات ابومسلم براي تثبيت قدرت عباسيان</vt:lpstr>
      <vt:lpstr>PowerPoint Presentation</vt:lpstr>
      <vt:lpstr>PowerPoint Presentation</vt:lpstr>
      <vt:lpstr>ابومسلم وخلفاي عباسي</vt:lpstr>
      <vt:lpstr>PowerPoint Presentation</vt:lpstr>
      <vt:lpstr>PowerPoint Presentation</vt:lpstr>
      <vt:lpstr>هدف ابومسلم چه بود ؟</vt:lpstr>
      <vt:lpstr>PowerPoint Presentation</vt:lpstr>
      <vt:lpstr>PowerPoint Presentation</vt:lpstr>
      <vt:lpstr>آرائ و تمایلات ابومسلم</vt:lpstr>
      <vt:lpstr>PowerPoint Presentation</vt:lpstr>
      <vt:lpstr>PowerPoint Presentation</vt:lpstr>
      <vt:lpstr>PowerPoint Presentation</vt:lpstr>
      <vt:lpstr>خونخواهی ابومسلم</vt:lpstr>
      <vt:lpstr>PowerPoint Presentation</vt:lpstr>
      <vt:lpstr>PowerPoint Presentation</vt:lpstr>
      <vt:lpstr>PowerPoint Presentation</vt:lpstr>
      <vt:lpstr>عباسيان.ابومسلم وقيام ها</vt:lpstr>
      <vt:lpstr>PowerPoint Presentation</vt:lpstr>
      <vt:lpstr>PowerPoint Presentation</vt:lpstr>
      <vt:lpstr>قتل ابو مســــــــــــلم</vt:lpstr>
      <vt:lpstr>PowerPoint Presentation</vt:lpstr>
      <vt:lpstr>PowerPoint Presentation</vt:lpstr>
      <vt:lpstr>PowerPoint Presentation</vt:lpstr>
      <vt:lpstr>PowerPoint Presentation</vt:lpstr>
      <vt:lpstr>PowerPoint Presentation</vt:lpstr>
      <vt:lpstr>PowerPoint Presentation</vt:lpstr>
    </vt:vector>
  </TitlesOfParts>
  <Company>Rahimy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Mani</dc:creator>
  <cp:lastModifiedBy>Windows User</cp:lastModifiedBy>
  <cp:revision>14</cp:revision>
  <dcterms:created xsi:type="dcterms:W3CDTF">2007-02-28T20:34:50Z</dcterms:created>
  <dcterms:modified xsi:type="dcterms:W3CDTF">2020-02-16T01:24:55Z</dcterms:modified>
</cp:coreProperties>
</file>