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95" r:id="rId2"/>
    <p:sldId id="256" r:id="rId3"/>
    <p:sldId id="257" r:id="rId4"/>
    <p:sldId id="258" r:id="rId5"/>
    <p:sldId id="259" r:id="rId6"/>
    <p:sldId id="260" r:id="rId7"/>
    <p:sldId id="261"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62" r:id="rId23"/>
    <p:sldId id="263"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8667" autoAdjust="0"/>
  </p:normalViewPr>
  <p:slideViewPr>
    <p:cSldViewPr>
      <p:cViewPr varScale="1">
        <p:scale>
          <a:sx n="73" d="100"/>
          <a:sy n="73" d="100"/>
        </p:scale>
        <p:origin x="126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987522-5A91-4283-BC8F-E681A7E33147}" type="datetimeFigureOut">
              <a:rPr lang="en-US" smtClean="0"/>
              <a:pPr/>
              <a:t>2/25/2020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6FA12-0798-4249-A7EA-AC877526BF8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0D6FA12-0798-4249-A7EA-AC877526BF8D}" type="slidenum">
              <a:rPr lang="en-US" smtClean="0"/>
              <a:pPr/>
              <a:t>22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r>
              <a:rPr lang="fa-IR" dirty="0" smtClean="0"/>
              <a:t>صاحب المنار : سارع الي الشي</a:t>
            </a:r>
            <a:r>
              <a:rPr lang="fa-IR" baseline="0" dirty="0" smtClean="0"/>
              <a:t> ء شي خارج از فرد است و فاعل در رسيدن به آن شتاب مي کند</a:t>
            </a:r>
          </a:p>
          <a:p>
            <a:pPr algn="r" rtl="1"/>
            <a:r>
              <a:rPr lang="fa-IR" baseline="0" dirty="0" smtClean="0"/>
              <a:t>                   سارع في ..... :  يعني فرد در اثم و عدوان غرق است و در جزئيات آن به يکديگر پيشي مي گيرند.</a:t>
            </a:r>
          </a:p>
          <a:p>
            <a:pPr algn="r" rtl="1"/>
            <a:r>
              <a:rPr lang="fa-IR" baseline="0" dirty="0" smtClean="0"/>
              <a:t>فخر رازي : مسارعه در امر خير است در مورد منکر لفظ ”عجله“ به کار مي رود ولي خدا در اينجا مسارعه به کار مي برد تا نشان دهد يهود چنان در انجام منکر بر يکديگر پيشي مي گيرند که گويي در انجام آن محق هستند و مرتکب منکري نمي شوند.</a:t>
            </a:r>
          </a:p>
        </p:txBody>
      </p:sp>
      <p:sp>
        <p:nvSpPr>
          <p:cNvPr id="4" name="Slide Number Placeholder 3"/>
          <p:cNvSpPr>
            <a:spLocks noGrp="1"/>
          </p:cNvSpPr>
          <p:nvPr>
            <p:ph type="sldNum" sz="quarter" idx="10"/>
          </p:nvPr>
        </p:nvSpPr>
        <p:spPr/>
        <p:txBody>
          <a:bodyPr/>
          <a:lstStyle/>
          <a:p>
            <a:fld id="{70D6FA12-0798-4249-A7EA-AC877526BF8D}"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747F30AB-6005-4594-8AA9-00E50B113D9B}" type="datetimeFigureOut">
              <a:rPr lang="en-US" smtClean="0"/>
              <a:pPr/>
              <a:t>2/25/2020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A391116-F38D-462C-A07F-50D1E6A317A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strips/>
    <p:sndAc>
      <p:stSnd>
        <p:snd r:embed="rId1" name="bomb.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7F30AB-6005-4594-8AA9-00E50B113D9B}" type="datetimeFigureOut">
              <a:rPr lang="en-US" smtClean="0"/>
              <a:pPr/>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47F30AB-6005-4594-8AA9-00E50B113D9B}" type="datetimeFigureOut">
              <a:rPr lang="en-US" smtClean="0"/>
              <a:pPr/>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91116-F38D-462C-A07F-50D1E6A317A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strips/>
    <p:sndAc>
      <p:stSnd>
        <p:snd r:embed="rId1" name="bomb.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47F30AB-6005-4594-8AA9-00E50B113D9B}" type="datetimeFigureOut">
              <a:rPr lang="en-US" smtClean="0"/>
              <a:pPr/>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47F30AB-6005-4594-8AA9-00E50B113D9B}" type="datetimeFigureOut">
              <a:rPr lang="en-US" smtClean="0"/>
              <a:pPr/>
              <a:t>2/25/2020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47F30AB-6005-4594-8AA9-00E50B113D9B}" type="datetimeFigureOut">
              <a:rPr lang="en-US" smtClean="0"/>
              <a:pPr/>
              <a:t>2/25/2020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7F30AB-6005-4594-8AA9-00E50B113D9B}" type="datetimeFigureOut">
              <a:rPr lang="en-US" smtClean="0"/>
              <a:pPr/>
              <a:t>2/25/2020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47F30AB-6005-4594-8AA9-00E50B113D9B}" type="datetimeFigureOut">
              <a:rPr lang="en-US" smtClean="0"/>
              <a:pPr/>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47F30AB-6005-4594-8AA9-00E50B113D9B}" type="datetimeFigureOut">
              <a:rPr lang="en-US" smtClean="0"/>
              <a:pPr/>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7A391116-F38D-462C-A07F-50D1E6A317A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strips/>
    <p:sndAc>
      <p:stSnd>
        <p:snd r:embed="rId1" name="bomb.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7F30AB-6005-4594-8AA9-00E50B113D9B}" type="datetimeFigureOut">
              <a:rPr lang="en-US" smtClean="0"/>
              <a:pPr/>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7F30AB-6005-4594-8AA9-00E50B113D9B}" type="datetimeFigureOut">
              <a:rPr lang="en-US" smtClean="0"/>
              <a:pPr/>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91116-F38D-462C-A07F-50D1E6A317A3}" type="slidenum">
              <a:rPr lang="en-US" smtClean="0"/>
              <a:pPr/>
              <a:t>‹#›</a:t>
            </a:fld>
            <a:endParaRPr lang="en-US"/>
          </a:p>
        </p:txBody>
      </p:sp>
    </p:spTree>
  </p:cSld>
  <p:clrMapOvr>
    <a:masterClrMapping/>
  </p:clrMapOvr>
  <p:transition spd="slow">
    <p:strips/>
    <p:sndAc>
      <p:stSnd>
        <p:snd r:embed="rId1" name="bomb.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47F30AB-6005-4594-8AA9-00E50B113D9B}" type="datetimeFigureOut">
              <a:rPr lang="en-US" smtClean="0"/>
              <a:pPr/>
              <a:t>2/25/2020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A391116-F38D-462C-A07F-50D1E6A317A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strips/>
    <p:sndAc>
      <p:stSnd>
        <p:snd r:embed="rId13" name="bomb.wav"/>
      </p:stSnd>
    </p:sndAc>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3108592437"/>
      </p:ext>
    </p:extLst>
  </p:cSld>
  <p:clrMapOvr>
    <a:masterClrMapping/>
  </p:clrMapOvr>
  <p:transition spd="slow">
    <p:strips/>
    <p:sndAc>
      <p:stSnd>
        <p:snd r:embed="rId2" name="bomb.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57298"/>
            <a:ext cx="7772400" cy="2000264"/>
          </a:xfrm>
        </p:spPr>
        <p:txBody>
          <a:bodyPr>
            <a:normAutofit/>
          </a:bodyPr>
          <a:lstStyle/>
          <a:p>
            <a:pPr algn="ctr" rtl="1"/>
            <a:r>
              <a:rPr lang="en-US" sz="8000" dirty="0" smtClean="0"/>
              <a:t> </a:t>
            </a:r>
            <a:r>
              <a:rPr lang="fa-IR" sz="8000" dirty="0" smtClean="0"/>
              <a:t>يهود در قرآن</a:t>
            </a:r>
            <a:endParaRPr lang="en-US" sz="8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229600" cy="1785950"/>
          </a:xfrm>
        </p:spPr>
        <p:txBody>
          <a:bodyPr>
            <a:normAutofit/>
          </a:bodyPr>
          <a:lstStyle/>
          <a:p>
            <a:pPr algn="ctr" rtl="1"/>
            <a:r>
              <a:rPr lang="fa-IR" sz="4400" dirty="0" smtClean="0"/>
              <a:t>  روايات مستفيض از رسول الله (ص)</a:t>
            </a:r>
            <a:endParaRPr lang="en-US" sz="4400" dirty="0"/>
          </a:p>
        </p:txBody>
      </p:sp>
      <p:sp>
        <p:nvSpPr>
          <p:cNvPr id="3" name="Content Placeholder 2"/>
          <p:cNvSpPr>
            <a:spLocks noGrp="1"/>
          </p:cNvSpPr>
          <p:nvPr>
            <p:ph idx="1"/>
          </p:nvPr>
        </p:nvSpPr>
        <p:spPr/>
        <p:txBody>
          <a:bodyPr/>
          <a:lstStyle/>
          <a:p>
            <a:pPr algn="r" rtl="1"/>
            <a:endParaRPr lang="fa-IR" dirty="0" smtClean="0"/>
          </a:p>
          <a:p>
            <a:pPr algn="r" rtl="1"/>
            <a:endParaRPr lang="fa-IR" dirty="0" smtClean="0"/>
          </a:p>
          <a:p>
            <a:pPr algn="r" rtl="1"/>
            <a:endParaRPr lang="fa-IR" dirty="0" smtClean="0"/>
          </a:p>
          <a:p>
            <a:pPr algn="r" rtl="1"/>
            <a:r>
              <a:rPr lang="fa-IR" dirty="0" smtClean="0"/>
              <a:t>لتأخُذَنّ کما اخذت الاُمَمُ من قبلکم ذراعاً بذراع و شبراً بشبروباعاً بباع. حتيّ لو انّ احداً من اولئک دخل حُجرَ ضبٍّ لدخلتموه قالوا: يا رسول الله کما صنعت فارس و الروم و اهل الکتاب ؟ قال : فهل الناس الاّ هم.</a:t>
            </a:r>
            <a:endParaRPr lang="en-US" dirty="0"/>
          </a:p>
        </p:txBody>
      </p:sp>
    </p:spTree>
  </p:cSld>
  <p:clrMapOvr>
    <a:masterClrMapping/>
  </p:clrMapOvr>
  <p:transition spd="slow">
    <p:strips/>
    <p:sndAc>
      <p:stSnd>
        <p:snd r:embed="rId2" name="bomb.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dirty="0" smtClean="0"/>
              <a:t>  انّ امير المؤمنين (ع) قال : سمعت الرسول الله (ص) يقول:</a:t>
            </a:r>
          </a:p>
          <a:p>
            <a:pPr algn="r" rtl="1">
              <a:buNone/>
            </a:pPr>
            <a:r>
              <a:rPr lang="fa-IR" dirty="0" smtClean="0"/>
              <a:t>   لترکبنّ امتي سنة بني اسرائيل حذو النعل بالنعل و حذو القذّة بالقذّة و شبراً بشبر و ذراعاً بذراع و باعاً بباع ، حتيّ لو دخلوا حجراً لدخلوا فيه معهم.</a:t>
            </a:r>
          </a:p>
          <a:p>
            <a:pPr algn="r" rtl="1">
              <a:buNone/>
            </a:pPr>
            <a:r>
              <a:rPr lang="fa-IR" dirty="0" smtClean="0"/>
              <a:t>      انّ التوراة و القرآن کتبهُ يدٌ واحدةٌ في رقّ واحد بقلم واحد و جَرَت  الامثال و السنن سواء</a:t>
            </a:r>
          </a:p>
          <a:p>
            <a:pPr algn="r" rtl="1"/>
            <a:endParaRPr lang="en-US" dirty="0"/>
          </a:p>
        </p:txBody>
      </p:sp>
    </p:spTree>
  </p:cSld>
  <p:clrMapOvr>
    <a:masterClrMapping/>
  </p:clrMapOvr>
  <p:transition spd="slow">
    <p:strips/>
    <p:sndAc>
      <p:stSnd>
        <p:snd r:embed="rId2" name="bomb.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تفضيل بنی اسرائيل</a:t>
            </a:r>
            <a:endParaRPr lang="en-US" dirty="0"/>
          </a:p>
        </p:txBody>
      </p:sp>
      <p:sp>
        <p:nvSpPr>
          <p:cNvPr id="3" name="Content Placeholder 2"/>
          <p:cNvSpPr>
            <a:spLocks noGrp="1"/>
          </p:cNvSpPr>
          <p:nvPr>
            <p:ph idx="1"/>
          </p:nvPr>
        </p:nvSpPr>
        <p:spPr>
          <a:xfrm>
            <a:off x="500034" y="1928802"/>
            <a:ext cx="8229600" cy="4389120"/>
          </a:xfrm>
        </p:spPr>
        <p:txBody>
          <a:bodyPr>
            <a:normAutofit lnSpcReduction="10000"/>
          </a:bodyPr>
          <a:lstStyle/>
          <a:p>
            <a:pPr algn="r" rtl="1">
              <a:buNone/>
            </a:pPr>
            <a:r>
              <a:rPr lang="fa-IR" dirty="0" smtClean="0"/>
              <a:t> </a:t>
            </a:r>
          </a:p>
          <a:p>
            <a:pPr algn="r" rtl="1">
              <a:buNone/>
            </a:pPr>
            <a:r>
              <a:rPr lang="fa-IR" dirty="0" smtClean="0"/>
              <a:t>                                       معنوی </a:t>
            </a:r>
            <a:r>
              <a:rPr lang="fa-IR" b="1" dirty="0" smtClean="0">
                <a:cs typeface="+mj-cs"/>
              </a:rPr>
              <a:t> </a:t>
            </a:r>
            <a:r>
              <a:rPr lang="fa-IR" sz="2000" b="1" dirty="0" smtClean="0">
                <a:cs typeface="+mj-cs"/>
              </a:rPr>
              <a:t>لقد فضّلنا بعض النبين علي بعض </a:t>
            </a:r>
          </a:p>
          <a:p>
            <a:pPr algn="r" rtl="1">
              <a:buNone/>
            </a:pPr>
            <a:r>
              <a:rPr lang="fa-IR" sz="2000" dirty="0" smtClean="0"/>
              <a:t>                                                                  اسراء55</a:t>
            </a:r>
          </a:p>
          <a:p>
            <a:pPr algn="r" rtl="1">
              <a:buNone/>
            </a:pPr>
            <a:r>
              <a:rPr lang="fa-IR" dirty="0" smtClean="0"/>
              <a:t>               برتری - زيادت</a:t>
            </a:r>
          </a:p>
          <a:p>
            <a:pPr algn="r" rtl="1">
              <a:buNone/>
            </a:pPr>
            <a:r>
              <a:rPr lang="fa-IR" dirty="0" smtClean="0"/>
              <a:t>                                        مادی   </a:t>
            </a:r>
            <a:r>
              <a:rPr lang="fa-IR" sz="2000" b="1" dirty="0" smtClean="0">
                <a:cs typeface="+mj-cs"/>
              </a:rPr>
              <a:t>والله فضل بعضکم علي بعض في الرزق </a:t>
            </a:r>
          </a:p>
          <a:p>
            <a:pPr algn="r" rtl="1">
              <a:buNone/>
            </a:pPr>
            <a:r>
              <a:rPr lang="fa-IR" sz="2000" dirty="0" smtClean="0"/>
              <a:t>     فضل                                                       نحل71</a:t>
            </a:r>
          </a:p>
          <a:p>
            <a:pPr algn="r" rtl="1">
              <a:buNone/>
            </a:pPr>
            <a:r>
              <a:rPr lang="fa-IR" dirty="0" smtClean="0"/>
              <a:t>              </a:t>
            </a:r>
          </a:p>
          <a:p>
            <a:pPr algn="r" rtl="1">
              <a:buNone/>
            </a:pPr>
            <a:r>
              <a:rPr lang="fa-IR" dirty="0" smtClean="0"/>
              <a:t>              عطيه و احسان   </a:t>
            </a:r>
            <a:r>
              <a:rPr lang="fa-IR" sz="2000" dirty="0" smtClean="0"/>
              <a:t>هر عطيه ای که بر عطا کننده ضروري نيست بلکه از</a:t>
            </a:r>
          </a:p>
          <a:p>
            <a:pPr algn="r" rtl="1">
              <a:buNone/>
            </a:pPr>
            <a:r>
              <a:rPr lang="fa-IR" sz="2000" dirty="0" smtClean="0"/>
              <a:t>                                               روي لطف آن را عطا مي کند.(مصداق اولی است)</a:t>
            </a:r>
          </a:p>
          <a:p>
            <a:pPr algn="r" rtl="1">
              <a:buNone/>
            </a:pPr>
            <a:r>
              <a:rPr lang="fa-IR" sz="2000" dirty="0" smtClean="0"/>
              <a:t>                                              </a:t>
            </a:r>
            <a:r>
              <a:rPr lang="fa-IR" sz="2000" b="1" dirty="0" smtClean="0">
                <a:cs typeface="+mj-cs"/>
              </a:rPr>
              <a:t>ذلک فضل الله یؤتیه من یشاء  </a:t>
            </a:r>
            <a:r>
              <a:rPr lang="fa-IR" sz="2000" dirty="0" smtClean="0"/>
              <a:t>جمعه4 </a:t>
            </a:r>
            <a:br>
              <a:rPr lang="fa-IR" sz="2000" dirty="0" smtClean="0"/>
            </a:br>
            <a:r>
              <a:rPr lang="fa-IR" sz="2000" b="1" dirty="0" smtClean="0">
                <a:cs typeface="+mj-cs"/>
              </a:rPr>
              <a:t>                            </a:t>
            </a:r>
            <a:r>
              <a:rPr lang="en-US" sz="2000" b="1" dirty="0" smtClean="0">
                <a:cs typeface="+mj-cs"/>
              </a:rPr>
              <a:t>      </a:t>
            </a:r>
            <a:r>
              <a:rPr lang="fa-IR" sz="2000" b="1" dirty="0" smtClean="0">
                <a:cs typeface="+mj-cs"/>
              </a:rPr>
              <a:t>              و اسئلوا الله من فضله   </a:t>
            </a:r>
            <a:r>
              <a:rPr lang="fa-IR" sz="2000" dirty="0" smtClean="0"/>
              <a:t>نساء32                                               </a:t>
            </a:r>
            <a:endParaRPr lang="en-US" sz="2000" dirty="0"/>
          </a:p>
        </p:txBody>
      </p:sp>
      <p:sp>
        <p:nvSpPr>
          <p:cNvPr id="4" name="Right Brace 3"/>
          <p:cNvSpPr/>
          <p:nvPr/>
        </p:nvSpPr>
        <p:spPr>
          <a:xfrm>
            <a:off x="7358082" y="3357562"/>
            <a:ext cx="357190" cy="1714512"/>
          </a:xfrm>
          <a:prstGeom prst="rightBrace">
            <a:avLst>
              <a:gd name="adj1" fmla="val 18704"/>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Right Brace 4"/>
          <p:cNvSpPr/>
          <p:nvPr/>
        </p:nvSpPr>
        <p:spPr>
          <a:xfrm>
            <a:off x="5143504" y="2643182"/>
            <a:ext cx="357190" cy="121444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038872"/>
          </a:xfrm>
        </p:spPr>
        <p:txBody>
          <a:bodyPr/>
          <a:lstStyle/>
          <a:p>
            <a:pPr algn="r" rtl="1"/>
            <a:r>
              <a:rPr lang="fa-IR" dirty="0" smtClean="0"/>
              <a:t>تفضيل بني اسرائيل</a:t>
            </a:r>
          </a:p>
          <a:p>
            <a:pPr algn="r" rtl="1">
              <a:buNone/>
            </a:pPr>
            <a:r>
              <a:rPr lang="fa-IR" sz="2400" dirty="0" smtClean="0"/>
              <a:t> 1- </a:t>
            </a:r>
            <a:r>
              <a:rPr lang="fa-IR" sz="2400" b="1" dirty="0" smtClean="0">
                <a:cs typeface="+mj-cs"/>
              </a:rPr>
              <a:t>يا بني اسرائيل اذکروا نعمتي التي انعمتُ عليکم وأنّي فضّلتکم علي العالمين   </a:t>
            </a:r>
            <a:r>
              <a:rPr lang="fa-IR" sz="1600" dirty="0" smtClean="0"/>
              <a:t>بقره 47</a:t>
            </a:r>
          </a:p>
          <a:p>
            <a:pPr algn="r" rtl="1">
              <a:buNone/>
            </a:pPr>
            <a:endParaRPr lang="fa-IR" sz="1600" dirty="0" smtClean="0"/>
          </a:p>
          <a:p>
            <a:pPr algn="r" rtl="1">
              <a:buNone/>
            </a:pPr>
            <a:r>
              <a:rPr lang="fa-IR" sz="2400" dirty="0" smtClean="0"/>
              <a:t>                                       مجموع نعمت هاي مادي و معنوي</a:t>
            </a:r>
          </a:p>
          <a:p>
            <a:pPr algn="r" rtl="1">
              <a:buNone/>
            </a:pPr>
            <a:r>
              <a:rPr lang="fa-IR" sz="2400" dirty="0" smtClean="0"/>
              <a:t>                         برتري</a:t>
            </a:r>
          </a:p>
          <a:p>
            <a:pPr algn="r" rtl="1">
              <a:buNone/>
            </a:pPr>
            <a:r>
              <a:rPr lang="fa-IR" sz="2400" dirty="0" smtClean="0"/>
              <a:t>                                      نعمت معنوي</a:t>
            </a:r>
          </a:p>
          <a:p>
            <a:pPr algn="r" rtl="1">
              <a:buNone/>
            </a:pPr>
            <a:r>
              <a:rPr lang="fa-IR" sz="2400" dirty="0" smtClean="0"/>
              <a:t>                                       جمع بسياري از مردم</a:t>
            </a:r>
          </a:p>
          <a:p>
            <a:pPr algn="r" rtl="1">
              <a:buNone/>
            </a:pPr>
            <a:r>
              <a:rPr lang="fa-IR" sz="2400" dirty="0" smtClean="0"/>
              <a:t>                        عالمين                        تا زمان موسي</a:t>
            </a:r>
          </a:p>
          <a:p>
            <a:pPr algn="r" rtl="1">
              <a:buNone/>
            </a:pPr>
            <a:r>
              <a:rPr lang="fa-IR" sz="2400" dirty="0" smtClean="0"/>
              <a:t>                                       تمام مردم </a:t>
            </a:r>
          </a:p>
          <a:p>
            <a:pPr algn="r" rtl="1">
              <a:buNone/>
            </a:pPr>
            <a:r>
              <a:rPr lang="fa-IR" sz="2400" dirty="0" smtClean="0"/>
              <a:t>                                                        در همه اعصار</a:t>
            </a:r>
          </a:p>
        </p:txBody>
      </p:sp>
      <p:sp>
        <p:nvSpPr>
          <p:cNvPr id="4" name="Right Brace 3"/>
          <p:cNvSpPr/>
          <p:nvPr/>
        </p:nvSpPr>
        <p:spPr>
          <a:xfrm>
            <a:off x="5572132" y="2000240"/>
            <a:ext cx="142876" cy="85725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Right Brace 4"/>
          <p:cNvSpPr/>
          <p:nvPr/>
        </p:nvSpPr>
        <p:spPr>
          <a:xfrm>
            <a:off x="6643702" y="2428868"/>
            <a:ext cx="357190" cy="128588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Right Brace 5"/>
          <p:cNvSpPr/>
          <p:nvPr/>
        </p:nvSpPr>
        <p:spPr>
          <a:xfrm>
            <a:off x="5500694" y="3286124"/>
            <a:ext cx="285752" cy="92869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ight Brace 6"/>
          <p:cNvSpPr/>
          <p:nvPr/>
        </p:nvSpPr>
        <p:spPr>
          <a:xfrm>
            <a:off x="4143372" y="3714752"/>
            <a:ext cx="214314" cy="92869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p:cNvSpPr txBox="1"/>
          <p:nvPr/>
        </p:nvSpPr>
        <p:spPr>
          <a:xfrm>
            <a:off x="7000892" y="2828921"/>
            <a:ext cx="1571636" cy="461665"/>
          </a:xfrm>
          <a:prstGeom prst="rect">
            <a:avLst/>
          </a:prstGeom>
          <a:noFill/>
        </p:spPr>
        <p:txBody>
          <a:bodyPr wrap="square" rtlCol="0">
            <a:spAutoFit/>
          </a:bodyPr>
          <a:lstStyle/>
          <a:p>
            <a:r>
              <a:rPr lang="fa-IR" sz="2400" dirty="0" smtClean="0"/>
              <a:t>نظر مفسران</a:t>
            </a:r>
            <a:endParaRPr lang="en-US" sz="2400" dirty="0" smtClean="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038872"/>
          </a:xfrm>
        </p:spPr>
        <p:txBody>
          <a:bodyPr/>
          <a:lstStyle/>
          <a:p>
            <a:pPr algn="r" rtl="1"/>
            <a:endParaRPr lang="fa-IR" dirty="0" smtClean="0"/>
          </a:p>
          <a:p>
            <a:pPr algn="r" rtl="1">
              <a:buNone/>
            </a:pPr>
            <a:endParaRPr lang="fa-IR" dirty="0" smtClean="0"/>
          </a:p>
          <a:p>
            <a:pPr algn="r" rtl="1">
              <a:buNone/>
            </a:pPr>
            <a:r>
              <a:rPr lang="fa-IR" sz="2000" dirty="0" smtClean="0"/>
              <a:t> 2-   </a:t>
            </a:r>
            <a:r>
              <a:rPr lang="fa-IR" sz="2000" b="1" dirty="0" smtClean="0">
                <a:cs typeface="+mj-cs"/>
              </a:rPr>
              <a:t>و اذ قال موسي لقومه يا قوم اذکروا نعمة الله عليکم اذ جعل فيکم انبياء و اتاکم ما لم  </a:t>
            </a:r>
          </a:p>
          <a:p>
            <a:pPr algn="r" rtl="1">
              <a:buNone/>
            </a:pPr>
            <a:r>
              <a:rPr lang="fa-IR" sz="2000" b="1" dirty="0" smtClean="0">
                <a:cs typeface="+mj-cs"/>
              </a:rPr>
              <a:t>        يؤتِ احداً من العالمين  </a:t>
            </a:r>
            <a:r>
              <a:rPr lang="fa-IR" sz="1400" dirty="0" smtClean="0"/>
              <a:t>مائده 20</a:t>
            </a:r>
            <a:endParaRPr lang="fa-IR" sz="2000" dirty="0" smtClean="0"/>
          </a:p>
          <a:p>
            <a:pPr algn="r" rtl="1">
              <a:buNone/>
            </a:pPr>
            <a:r>
              <a:rPr lang="fa-IR" sz="2000" dirty="0" smtClean="0"/>
              <a:t>                     </a:t>
            </a:r>
          </a:p>
          <a:p>
            <a:pPr algn="r" rtl="1">
              <a:buNone/>
            </a:pPr>
            <a:r>
              <a:rPr lang="fa-IR" sz="2000" dirty="0" smtClean="0"/>
              <a:t>  سؤال : چرا اين همه نعمت و برتري به آنها داده شده است؟ آيا برتري آنها ذاتي بود؟</a:t>
            </a:r>
          </a:p>
          <a:p>
            <a:pPr algn="r" rtl="1">
              <a:buNone/>
            </a:pPr>
            <a:endParaRPr lang="fa-IR" sz="2000" dirty="0" smtClean="0"/>
          </a:p>
          <a:p>
            <a:pPr algn="r" rtl="1">
              <a:buNone/>
            </a:pPr>
            <a:r>
              <a:rPr lang="fa-IR" sz="2000" dirty="0" smtClean="0"/>
              <a:t> 3-     </a:t>
            </a:r>
            <a:r>
              <a:rPr lang="fa-IR" sz="2000" b="1" dirty="0" smtClean="0">
                <a:cs typeface="+mj-cs"/>
              </a:rPr>
              <a:t>و لقد نجّينا بني اسرائيل من العذاب المهين، من فرعون انّه کان عالياً من المسرفين ، و لقد اخترناهم علي علمٍ علي العالمين وأتيناهم من الايات ما فيه بلؤا مبين  </a:t>
            </a:r>
            <a:r>
              <a:rPr lang="fa-IR" sz="1400" dirty="0" smtClean="0"/>
              <a:t>دخان 30-33</a:t>
            </a:r>
          </a:p>
          <a:p>
            <a:pPr algn="r" rtl="1">
              <a:buNone/>
            </a:pPr>
            <a:endParaRPr lang="fa-IR" sz="1400" dirty="0" smtClean="0"/>
          </a:p>
          <a:p>
            <a:pPr algn="r" rtl="1">
              <a:buNone/>
            </a:pPr>
            <a:r>
              <a:rPr lang="fa-IR" sz="2000" dirty="0" smtClean="0"/>
              <a:t>           برگزيده شدن و آن همه نعمت و براهين براي آزمايش آنها بود.</a:t>
            </a:r>
          </a:p>
          <a:p>
            <a:pPr algn="r" rtl="1">
              <a:buNone/>
            </a:pPr>
            <a:endParaRPr lang="fa-IR" sz="2000" dirty="0" smtClean="0"/>
          </a:p>
          <a:p>
            <a:pPr algn="r" rtl="1">
              <a:buNone/>
            </a:pPr>
            <a:r>
              <a:rPr lang="fa-IR" sz="2000" dirty="0" smtClean="0"/>
              <a:t>         چنانکه موسي به آنها مي فرمايد :</a:t>
            </a:r>
          </a:p>
          <a:p>
            <a:pPr algn="r" rtl="1">
              <a:buNone/>
            </a:pPr>
            <a:r>
              <a:rPr lang="fa-IR" sz="2000" dirty="0" smtClean="0"/>
              <a:t>          </a:t>
            </a:r>
            <a:r>
              <a:rPr lang="fa-IR" sz="2000" b="1" dirty="0" smtClean="0">
                <a:cs typeface="+mj-cs"/>
              </a:rPr>
              <a:t>عسي ربّکم اَن يُهلک عدّوکم و يستخلفکم في الارض فينظر کيف تعلمون    </a:t>
            </a:r>
            <a:r>
              <a:rPr lang="fa-IR" sz="1400" dirty="0" smtClean="0"/>
              <a:t>اعراف 129</a:t>
            </a:r>
            <a:endParaRPr lang="en-US" sz="2000" dirty="0"/>
          </a:p>
        </p:txBody>
      </p:sp>
      <p:cxnSp>
        <p:nvCxnSpPr>
          <p:cNvPr id="5" name="Straight Arrow Connector 4"/>
          <p:cNvCxnSpPr/>
          <p:nvPr/>
        </p:nvCxnSpPr>
        <p:spPr>
          <a:xfrm rot="10800000">
            <a:off x="7929586" y="4214818"/>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sndAc>
      <p:stSnd>
        <p:snd r:embed="rId2" name="bomb.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229600" cy="1071570"/>
          </a:xfrm>
        </p:spPr>
        <p:txBody>
          <a:bodyPr/>
          <a:lstStyle/>
          <a:p>
            <a:pPr algn="ctr" rtl="1"/>
            <a:r>
              <a:rPr lang="fa-IR" dirty="0" smtClean="0"/>
              <a:t>نعمت هاي عطا شده به بني اسرائيل</a:t>
            </a:r>
            <a:endParaRPr lang="en-US" dirty="0"/>
          </a:p>
        </p:txBody>
      </p:sp>
      <p:sp>
        <p:nvSpPr>
          <p:cNvPr id="3" name="Content Placeholder 2"/>
          <p:cNvSpPr>
            <a:spLocks noGrp="1"/>
          </p:cNvSpPr>
          <p:nvPr>
            <p:ph idx="1"/>
          </p:nvPr>
        </p:nvSpPr>
        <p:spPr>
          <a:xfrm>
            <a:off x="457200" y="1500174"/>
            <a:ext cx="8229600" cy="4824426"/>
          </a:xfrm>
        </p:spPr>
        <p:txBody>
          <a:bodyPr/>
          <a:lstStyle/>
          <a:p>
            <a:pPr algn="r" rtl="1">
              <a:buNone/>
            </a:pPr>
            <a:endParaRPr lang="fa-IR" dirty="0" smtClean="0"/>
          </a:p>
          <a:p>
            <a:pPr algn="r" rtl="1"/>
            <a:r>
              <a:rPr lang="fa-IR" dirty="0" smtClean="0">
                <a:solidFill>
                  <a:schemeClr val="bg2">
                    <a:lumMod val="50000"/>
                  </a:schemeClr>
                </a:solidFill>
              </a:rPr>
              <a:t>1- نعمت هاي مادي </a:t>
            </a:r>
          </a:p>
          <a:p>
            <a:pPr algn="r" rtl="1">
              <a:buNone/>
            </a:pPr>
            <a:r>
              <a:rPr lang="fa-IR" dirty="0" smtClean="0"/>
              <a:t>      </a:t>
            </a:r>
            <a:r>
              <a:rPr lang="fa-IR" dirty="0" smtClean="0">
                <a:solidFill>
                  <a:schemeClr val="accent1">
                    <a:lumMod val="75000"/>
                  </a:schemeClr>
                </a:solidFill>
              </a:rPr>
              <a:t>1- رهايي از ظلم فرعونيان</a:t>
            </a:r>
          </a:p>
          <a:p>
            <a:pPr algn="r" rtl="1">
              <a:buNone/>
            </a:pPr>
            <a:r>
              <a:rPr lang="fa-IR" dirty="0" smtClean="0"/>
              <a:t>       </a:t>
            </a:r>
            <a:r>
              <a:rPr lang="fa-IR" sz="2000" dirty="0" smtClean="0"/>
              <a:t>از اين ظلم به کرب عظيم (رنج بزرگ) (صافات 115)  و عذاب مهين(عذاب خوارکننده) (دخان 30) ياد شد.ه است.</a:t>
            </a:r>
          </a:p>
          <a:p>
            <a:pPr algn="r" rtl="1">
              <a:buNone/>
            </a:pPr>
            <a:r>
              <a:rPr lang="fa-IR" dirty="0" smtClean="0"/>
              <a:t>   </a:t>
            </a:r>
          </a:p>
          <a:p>
            <a:pPr algn="r" rtl="1">
              <a:buNone/>
            </a:pPr>
            <a:r>
              <a:rPr lang="fa-IR" dirty="0" smtClean="0"/>
              <a:t>   </a:t>
            </a:r>
            <a:r>
              <a:rPr lang="fa-IR" b="1" dirty="0" smtClean="0">
                <a:cs typeface="+mj-cs"/>
              </a:rPr>
              <a:t>انّ فرعون علی' في الارض و جعل اهلها شيعاً يستضعفُ طائفةً منهم و يُذبّح انباءَهم و يستحي نساءهم أنّه کان من المفسدين </a:t>
            </a:r>
            <a:r>
              <a:rPr lang="fa-IR" sz="2000" b="1" dirty="0" smtClean="0">
                <a:cs typeface="+mj-cs"/>
              </a:rPr>
              <a:t> </a:t>
            </a:r>
            <a:r>
              <a:rPr lang="fa-IR" sz="2000" dirty="0" smtClean="0"/>
              <a:t>قصص 4</a:t>
            </a:r>
            <a:endParaRPr lang="fa-IR" dirty="0" smtClean="0"/>
          </a:p>
          <a:p>
            <a:pPr algn="r" rtl="1">
              <a:buNone/>
            </a:pPr>
            <a:r>
              <a:rPr lang="fa-IR" dirty="0" smtClean="0"/>
              <a:t> </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lstStyle/>
          <a:p>
            <a:pPr algn="r" rtl="1">
              <a:buNone/>
            </a:pPr>
            <a:r>
              <a:rPr lang="fa-IR" dirty="0" smtClean="0"/>
              <a:t>  </a:t>
            </a:r>
            <a:r>
              <a:rPr lang="fa-IR" dirty="0" smtClean="0">
                <a:solidFill>
                  <a:schemeClr val="accent1">
                    <a:lumMod val="75000"/>
                  </a:schemeClr>
                </a:solidFill>
              </a:rPr>
              <a:t>2- عبور از دريا</a:t>
            </a:r>
          </a:p>
          <a:p>
            <a:pPr algn="r" rtl="1">
              <a:buNone/>
            </a:pPr>
            <a:r>
              <a:rPr lang="fa-IR" b="1" dirty="0" smtClean="0">
                <a:cs typeface="+mj-cs"/>
              </a:rPr>
              <a:t>    فأرسل فرعون في المدائن حاشرين إنَّ هؤلاء لَشِر ذِمةٌ قليلون و إنّهم لنا لغائِظون وإنّا لجميعٌ حاذرون فأخرجناهم من جنّاتٍ و عُيون وَکُنوزٍ و مقامٍ کريم کذلک و أَورثناها بني اسرائيل فأتبَعوهم مُّشرِقين فلمّا تراءا الجمعان قال اصحاب موسي إنا لمُدرکون قال کلا انّ معي ربّي سيهدين فأوحيناإلي موسي أن اضرب بعصاک البحر فانفلق فکان کلُّ فرق کالطَّود العظيم و ازلفنا ثمّ الاخرين و انجينا موسي و من معهُ أجمعين ثم اغرقنا الاخرين </a:t>
            </a:r>
            <a:r>
              <a:rPr lang="fa-IR" sz="2000" b="1" dirty="0" smtClean="0">
                <a:cs typeface="+mj-cs"/>
              </a:rPr>
              <a:t> شعراء 53 - 66</a:t>
            </a:r>
            <a:endParaRPr lang="fa-IR" b="1" dirty="0" smtClean="0">
              <a:cs typeface="+mj-cs"/>
            </a:endParaRPr>
          </a:p>
          <a:p>
            <a:pPr algn="r" rtl="1">
              <a:buNone/>
            </a:pPr>
            <a:endParaRPr lang="fa-IR" dirty="0" smtClean="0"/>
          </a:p>
          <a:p>
            <a:pPr algn="r" rtl="1">
              <a:buNone/>
            </a:pPr>
            <a:r>
              <a:rPr lang="fa-IR" dirty="0" smtClean="0">
                <a:solidFill>
                  <a:schemeClr val="accent1">
                    <a:lumMod val="75000"/>
                  </a:schemeClr>
                </a:solidFill>
              </a:rPr>
              <a:t>3- مشاهده غرق فرعونيان</a:t>
            </a:r>
          </a:p>
          <a:p>
            <a:pPr algn="r" rtl="1">
              <a:buNone/>
            </a:pPr>
            <a:r>
              <a:rPr lang="fa-IR" dirty="0" smtClean="0"/>
              <a:t>    </a:t>
            </a:r>
            <a:r>
              <a:rPr lang="fa-IR" b="1" dirty="0" smtClean="0">
                <a:cs typeface="+mj-cs"/>
              </a:rPr>
              <a:t>واذ فَرَقنابکم البحرَ فانجيناکم و اغرقنا الَ فرعونَ و انتم تنظرون </a:t>
            </a:r>
            <a:r>
              <a:rPr lang="fa-IR" sz="2000" dirty="0" smtClean="0"/>
              <a:t> بقره 50</a:t>
            </a:r>
          </a:p>
          <a:p>
            <a:pPr algn="r" rtl="1">
              <a:buNone/>
            </a:pPr>
            <a:endParaRPr lang="fa-IR" sz="2000" dirty="0" smtClean="0"/>
          </a:p>
          <a:p>
            <a:pPr algn="r" rtl="1">
              <a:buNone/>
            </a:pPr>
            <a:endParaRPr lang="en-US"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14356"/>
            <a:ext cx="8686800" cy="5610244"/>
          </a:xfrm>
        </p:spPr>
        <p:txBody>
          <a:bodyPr>
            <a:normAutofit fontScale="77500" lnSpcReduction="20000"/>
          </a:bodyPr>
          <a:lstStyle/>
          <a:p>
            <a:pPr algn="r" rtl="1">
              <a:buNone/>
            </a:pPr>
            <a:r>
              <a:rPr lang="fa-IR" dirty="0" smtClean="0">
                <a:solidFill>
                  <a:schemeClr val="bg2">
                    <a:lumMod val="75000"/>
                  </a:schemeClr>
                </a:solidFill>
              </a:rPr>
              <a:t>  </a:t>
            </a:r>
            <a:r>
              <a:rPr lang="fa-IR" sz="3100" dirty="0" smtClean="0">
                <a:solidFill>
                  <a:schemeClr val="accent1">
                    <a:lumMod val="75000"/>
                  </a:schemeClr>
                </a:solidFill>
              </a:rPr>
              <a:t>4- سايه افکندن ابرها</a:t>
            </a:r>
          </a:p>
          <a:p>
            <a:pPr algn="r" rtl="1">
              <a:buNone/>
            </a:pPr>
            <a:r>
              <a:rPr lang="fa-IR" dirty="0" smtClean="0"/>
              <a:t>   </a:t>
            </a:r>
            <a:r>
              <a:rPr lang="fa-IR" b="1" dirty="0" smtClean="0">
                <a:cs typeface="+mj-cs"/>
              </a:rPr>
              <a:t>و قطعناهم اثني عشرة اسباطا امما و اوحينا الي موسي اذ  استسقاه قومه ان اضرب بعصاک الحجر فانبجست منه اثنتا عشرة عينا قد علم کل اناس مشربهم و ظللنا عليهم الغمام و انزلنا عليهم المنّ والسلوي کلوا من طيبات ما رزقناکم و ما ظلمونا و لکن کانوا انفسهم يظلمون</a:t>
            </a:r>
            <a:r>
              <a:rPr lang="fa-IR" dirty="0" smtClean="0"/>
              <a:t> </a:t>
            </a:r>
            <a:r>
              <a:rPr lang="fa-IR" sz="2000" dirty="0" smtClean="0"/>
              <a:t>اعراف 160</a:t>
            </a:r>
          </a:p>
          <a:p>
            <a:pPr algn="r" rtl="1">
              <a:buNone/>
            </a:pPr>
            <a:r>
              <a:rPr lang="fa-IR" sz="2000" dirty="0" smtClean="0"/>
              <a:t>   </a:t>
            </a:r>
          </a:p>
          <a:p>
            <a:pPr algn="r" rtl="1">
              <a:buNone/>
            </a:pPr>
            <a:r>
              <a:rPr lang="fa-IR" sz="2000" dirty="0" smtClean="0"/>
              <a:t>    </a:t>
            </a:r>
            <a:r>
              <a:rPr lang="fa-IR" b="1" dirty="0" smtClean="0">
                <a:cs typeface="+mj-cs"/>
              </a:rPr>
              <a:t>و ظلّلنا عليکم الغمام و انزلنا عليکم المنّ والسلوي کلوا من طيبات ما رزقناکم و ما ظلمونا و لکن کانوا انفسهم يظلمون</a:t>
            </a:r>
            <a:r>
              <a:rPr lang="fa-IR" dirty="0" smtClean="0"/>
              <a:t> </a:t>
            </a:r>
            <a:r>
              <a:rPr lang="fa-IR" sz="2000" dirty="0" smtClean="0"/>
              <a:t>بقره 57</a:t>
            </a:r>
          </a:p>
          <a:p>
            <a:pPr algn="r" rtl="1">
              <a:buNone/>
            </a:pPr>
            <a:endParaRPr lang="fa-IR" sz="2000" dirty="0" smtClean="0"/>
          </a:p>
          <a:p>
            <a:pPr algn="r" rtl="1">
              <a:buNone/>
            </a:pPr>
            <a:r>
              <a:rPr lang="fa-IR" dirty="0" smtClean="0"/>
              <a:t> </a:t>
            </a:r>
            <a:r>
              <a:rPr lang="fa-IR" sz="3100" dirty="0" smtClean="0">
                <a:solidFill>
                  <a:schemeClr val="accent1">
                    <a:lumMod val="75000"/>
                  </a:schemeClr>
                </a:solidFill>
              </a:rPr>
              <a:t>5- بهره گيري از رزق خدا</a:t>
            </a:r>
          </a:p>
          <a:p>
            <a:pPr algn="r" rtl="1">
              <a:buNone/>
            </a:pPr>
            <a:endParaRPr lang="fa-IR" sz="2000" dirty="0" smtClean="0"/>
          </a:p>
          <a:p>
            <a:pPr algn="r" rtl="1">
              <a:buNone/>
            </a:pPr>
            <a:r>
              <a:rPr lang="fa-IR" b="1" dirty="0" smtClean="0">
                <a:cs typeface="+mj-cs"/>
              </a:rPr>
              <a:t>اوحینا الی موسی اذ استسقاه قومه ان اضرب بعصاک الحجر فانبجست منه اثنتاعشره عینا قدعلم کلّ </a:t>
            </a:r>
          </a:p>
          <a:p>
            <a:pPr algn="r" rtl="1">
              <a:buNone/>
            </a:pPr>
            <a:r>
              <a:rPr lang="fa-IR" b="1" dirty="0" smtClean="0">
                <a:cs typeface="+mj-cs"/>
              </a:rPr>
              <a:t>اناس مشربهم و ظللنا علیهم الغمام و انزلنا علیهم المنّ و السلوی کلوا من طیبات ما رزقناهم</a:t>
            </a:r>
            <a:r>
              <a:rPr lang="fa-IR" sz="2000" b="1" dirty="0" smtClean="0">
                <a:cs typeface="+mj-cs"/>
              </a:rPr>
              <a:t> </a:t>
            </a:r>
            <a:r>
              <a:rPr lang="fa-IR" sz="2000" dirty="0" smtClean="0"/>
              <a:t>  اعراف 160</a:t>
            </a:r>
            <a:endParaRPr lang="fa-IR" dirty="0" smtClean="0"/>
          </a:p>
          <a:p>
            <a:pPr algn="r" rtl="1">
              <a:buNone/>
            </a:pPr>
            <a:endParaRPr lang="fa-IR" dirty="0" smtClean="0"/>
          </a:p>
          <a:p>
            <a:pPr algn="r" rtl="1">
              <a:buNone/>
            </a:pPr>
            <a:r>
              <a:rPr lang="fa-IR" dirty="0" smtClean="0"/>
              <a:t>  دو نظر کلي در تفسير وجود دارد:</a:t>
            </a:r>
          </a:p>
          <a:p>
            <a:pPr algn="r" rtl="1">
              <a:buNone/>
            </a:pPr>
            <a:r>
              <a:rPr lang="fa-IR" dirty="0" smtClean="0"/>
              <a:t>1-  تفسير مادي : منّ ماده اي شيرين مثل عسل است که با نان نازک مي پختند يا در آب حل کرده و</a:t>
            </a:r>
          </a:p>
          <a:p>
            <a:pPr algn="r" rtl="1">
              <a:buNone/>
            </a:pPr>
            <a:r>
              <a:rPr lang="fa-IR" dirty="0" smtClean="0"/>
              <a:t> مي نوشيدند. سلوي پرنده اي شبيه بلدرچين يا تيهو</a:t>
            </a:r>
          </a:p>
          <a:p>
            <a:pPr algn="r" rtl="1">
              <a:buNone/>
            </a:pPr>
            <a:r>
              <a:rPr lang="fa-IR" dirty="0" smtClean="0"/>
              <a:t>2- تفسير معنوي : منّ ، مجموع نعمت هايي است که به بني اسرائيل داده شده است و سلوی از ريشه</a:t>
            </a:r>
          </a:p>
          <a:p>
            <a:pPr algn="r" rtl="1">
              <a:buNone/>
            </a:pPr>
            <a:r>
              <a:rPr lang="fa-IR" dirty="0" smtClean="0"/>
              <a:t> سلو به معني آرامش گرفته شده است یعني چيزي که به انسان آرامش خاطر مي دهد.</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lstStyle/>
          <a:p>
            <a:pPr algn="r" rtl="1">
              <a:buNone/>
            </a:pPr>
            <a:r>
              <a:rPr lang="fa-IR" dirty="0" smtClean="0">
                <a:solidFill>
                  <a:schemeClr val="accent1">
                    <a:lumMod val="75000"/>
                  </a:schemeClr>
                </a:solidFill>
              </a:rPr>
              <a:t>   6- اقتدار بخشيدن آنها در زمين</a:t>
            </a:r>
            <a:endParaRPr lang="en-US" dirty="0" smtClean="0">
              <a:solidFill>
                <a:schemeClr val="accent1">
                  <a:lumMod val="75000"/>
                </a:schemeClr>
              </a:solidFill>
            </a:endParaRPr>
          </a:p>
          <a:p>
            <a:pPr algn="r" rtl="1">
              <a:buNone/>
            </a:pPr>
            <a:r>
              <a:rPr lang="fa-IR" dirty="0" smtClean="0"/>
              <a:t>   </a:t>
            </a:r>
            <a:r>
              <a:rPr lang="fa-IR" b="1" dirty="0" smtClean="0">
                <a:cs typeface="+mj-cs"/>
              </a:rPr>
              <a:t>و نريد ان نمنّ علي الذين أستضعفوا في الارض و نجعلهم ائمة و نجعلهم الوارثين و نمکّن لهم في الارض...</a:t>
            </a:r>
            <a:r>
              <a:rPr lang="fa-IR" sz="2000" b="1" dirty="0" smtClean="0">
                <a:cs typeface="+mj-cs"/>
              </a:rPr>
              <a:t> </a:t>
            </a:r>
            <a:r>
              <a:rPr lang="fa-IR" sz="2000" dirty="0" smtClean="0"/>
              <a:t>قصص 5-6</a:t>
            </a:r>
            <a:r>
              <a:rPr lang="fa-IR" dirty="0" smtClean="0"/>
              <a:t> </a:t>
            </a:r>
          </a:p>
          <a:p>
            <a:pPr algn="r" rtl="1">
              <a:buNone/>
            </a:pPr>
            <a:endParaRPr lang="fa-IR" dirty="0" smtClean="0"/>
          </a:p>
          <a:p>
            <a:pPr algn="r" rtl="1">
              <a:buNone/>
            </a:pPr>
            <a:r>
              <a:rPr lang="fa-IR" dirty="0" smtClean="0">
                <a:solidFill>
                  <a:schemeClr val="accent1"/>
                </a:solidFill>
              </a:rPr>
              <a:t>2- نعمت هاي معنوي</a:t>
            </a:r>
          </a:p>
          <a:p>
            <a:pPr algn="r" rtl="1">
              <a:buNone/>
            </a:pPr>
            <a:r>
              <a:rPr lang="fa-IR" dirty="0" smtClean="0">
                <a:solidFill>
                  <a:schemeClr val="accent1">
                    <a:lumMod val="75000"/>
                  </a:schemeClr>
                </a:solidFill>
              </a:rPr>
              <a:t>   1- بعثت پيامبران فراوان</a:t>
            </a:r>
          </a:p>
          <a:p>
            <a:pPr algn="r" rtl="1">
              <a:buNone/>
            </a:pPr>
            <a:r>
              <a:rPr lang="fa-IR" dirty="0" smtClean="0">
                <a:solidFill>
                  <a:schemeClr val="accent1"/>
                </a:solidFill>
              </a:rPr>
              <a:t>   </a:t>
            </a:r>
            <a:r>
              <a:rPr lang="fa-IR" b="1" dirty="0" smtClean="0">
                <a:cs typeface="+mj-cs"/>
              </a:rPr>
              <a:t>ارسلنا اليهم رسلا...</a:t>
            </a:r>
            <a:r>
              <a:rPr lang="fa-IR" sz="2000" dirty="0" smtClean="0"/>
              <a:t>مائده 70</a:t>
            </a:r>
          </a:p>
          <a:p>
            <a:pPr algn="r" rtl="1">
              <a:buNone/>
            </a:pPr>
            <a:r>
              <a:rPr lang="fa-IR" sz="2000" dirty="0" smtClean="0">
                <a:solidFill>
                  <a:schemeClr val="accent1"/>
                </a:solidFill>
              </a:rPr>
              <a:t>   </a:t>
            </a:r>
            <a:r>
              <a:rPr lang="fa-IR" dirty="0" smtClean="0">
                <a:solidFill>
                  <a:schemeClr val="accent1"/>
                </a:solidFill>
              </a:rPr>
              <a:t> </a:t>
            </a:r>
            <a:r>
              <a:rPr lang="fa-IR" b="1" dirty="0" smtClean="0">
                <a:cs typeface="+mj-cs"/>
              </a:rPr>
              <a:t>و اذ قال موسي لقومه يا قوم أذکروا نعمة الله عليکم إذ جعل فيکم أنبياء و جعلکم ملوکا </a:t>
            </a:r>
            <a:r>
              <a:rPr lang="fa-IR" sz="2000" dirty="0" smtClean="0"/>
              <a:t>مائده 20</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lstStyle/>
          <a:p>
            <a:pPr algn="r" rtl="1">
              <a:buNone/>
            </a:pPr>
            <a:r>
              <a:rPr lang="fa-IR" dirty="0" smtClean="0">
                <a:solidFill>
                  <a:schemeClr val="accent1"/>
                </a:solidFill>
              </a:rPr>
              <a:t> </a:t>
            </a:r>
            <a:r>
              <a:rPr lang="fa-IR" dirty="0" smtClean="0">
                <a:solidFill>
                  <a:schemeClr val="accent1">
                    <a:lumMod val="75000"/>
                  </a:schemeClr>
                </a:solidFill>
              </a:rPr>
              <a:t>2- ارسال کتاب هدايت </a:t>
            </a:r>
          </a:p>
          <a:p>
            <a:pPr algn="r" rtl="1">
              <a:buNone/>
            </a:pPr>
            <a:r>
              <a:rPr lang="fa-IR" dirty="0" smtClean="0"/>
              <a:t>   نزول تورات براي آنها که با صفات زياد توصيف شده است:</a:t>
            </a:r>
            <a:r>
              <a:rPr lang="fa-IR" dirty="0" smtClean="0">
                <a:solidFill>
                  <a:schemeClr val="accent1"/>
                </a:solidFill>
              </a:rPr>
              <a:t>   </a:t>
            </a:r>
          </a:p>
          <a:p>
            <a:pPr algn="r" rtl="1">
              <a:buNone/>
            </a:pPr>
            <a:r>
              <a:rPr lang="fa-IR" dirty="0" smtClean="0">
                <a:solidFill>
                  <a:schemeClr val="accent1"/>
                </a:solidFill>
              </a:rPr>
              <a:t>   </a:t>
            </a:r>
            <a:r>
              <a:rPr lang="fa-IR" dirty="0" smtClean="0"/>
              <a:t>1- هدايت  </a:t>
            </a:r>
            <a:r>
              <a:rPr lang="fa-IR" sz="2000" dirty="0" smtClean="0"/>
              <a:t>انعام 154</a:t>
            </a:r>
            <a:r>
              <a:rPr lang="fa-IR" dirty="0" smtClean="0"/>
              <a:t> </a:t>
            </a:r>
            <a:r>
              <a:rPr lang="fa-IR" sz="2000" dirty="0" smtClean="0"/>
              <a:t>– مومنون 49 – اسراء 2- سجده 22</a:t>
            </a:r>
            <a:endParaRPr lang="fa-IR" dirty="0" smtClean="0"/>
          </a:p>
          <a:p>
            <a:pPr algn="r" rtl="1">
              <a:buNone/>
            </a:pPr>
            <a:r>
              <a:rPr lang="fa-IR" dirty="0" smtClean="0"/>
              <a:t>    2- فرقان  </a:t>
            </a:r>
            <a:r>
              <a:rPr lang="fa-IR" sz="2000" dirty="0" smtClean="0"/>
              <a:t>بقره 53 – انبياء 48</a:t>
            </a:r>
            <a:endParaRPr lang="fa-IR" dirty="0" smtClean="0"/>
          </a:p>
          <a:p>
            <a:pPr algn="r" rtl="1">
              <a:buNone/>
            </a:pPr>
            <a:r>
              <a:rPr lang="fa-IR" dirty="0" smtClean="0"/>
              <a:t>    3- ذکر    ذکرا للمتقين  </a:t>
            </a:r>
            <a:r>
              <a:rPr lang="fa-IR" sz="2000" dirty="0" smtClean="0"/>
              <a:t>انبياء 48</a:t>
            </a:r>
          </a:p>
          <a:p>
            <a:pPr algn="r" rtl="1">
              <a:buNone/>
            </a:pPr>
            <a:r>
              <a:rPr lang="fa-IR" dirty="0" smtClean="0"/>
              <a:t>                 ذکری لاولي الالباب  </a:t>
            </a:r>
            <a:r>
              <a:rPr lang="fa-IR" sz="2000" dirty="0" smtClean="0"/>
              <a:t>غافر 54</a:t>
            </a:r>
            <a:endParaRPr lang="fa-IR" dirty="0" smtClean="0"/>
          </a:p>
          <a:p>
            <a:pPr algn="r" rtl="1">
              <a:buNone/>
            </a:pPr>
            <a:r>
              <a:rPr lang="fa-IR" dirty="0" smtClean="0"/>
              <a:t>    4- بصيرت دهنده (بصائر للناس) </a:t>
            </a:r>
            <a:r>
              <a:rPr lang="fa-IR" sz="2000" dirty="0" smtClean="0"/>
              <a:t>قصص 43</a:t>
            </a:r>
            <a:endParaRPr lang="fa-IR" dirty="0" smtClean="0"/>
          </a:p>
          <a:p>
            <a:pPr algn="r" rtl="1">
              <a:buNone/>
            </a:pPr>
            <a:r>
              <a:rPr lang="fa-IR" dirty="0" smtClean="0"/>
              <a:t>    5- رحمت (رحمة)</a:t>
            </a:r>
            <a:r>
              <a:rPr lang="fa-IR" sz="2000" dirty="0" smtClean="0"/>
              <a:t>  قصص 43 – انعام 154</a:t>
            </a:r>
            <a:endParaRPr lang="fa-IR" dirty="0" smtClean="0"/>
          </a:p>
          <a:p>
            <a:pPr algn="r" rtl="1">
              <a:buNone/>
            </a:pPr>
            <a:r>
              <a:rPr lang="fa-IR" dirty="0" smtClean="0"/>
              <a:t>    6- روشنايي بخشي (ضياء) </a:t>
            </a:r>
            <a:r>
              <a:rPr lang="fa-IR" sz="2000" dirty="0" smtClean="0"/>
              <a:t>انبياء 48</a:t>
            </a:r>
            <a:endParaRPr lang="fa-IR" dirty="0" smtClean="0"/>
          </a:p>
          <a:p>
            <a:pPr algn="r" rtl="1">
              <a:buNone/>
            </a:pPr>
            <a:r>
              <a:rPr lang="fa-IR" dirty="0" smtClean="0"/>
              <a:t>    7- مفصّل (تفصيلا لکل شيء) </a:t>
            </a:r>
            <a:r>
              <a:rPr lang="fa-IR" sz="2000" dirty="0" smtClean="0"/>
              <a:t>اعراف 145 – انعام 154</a:t>
            </a:r>
            <a:endParaRPr lang="fa-IR" dirty="0" smtClean="0"/>
          </a:p>
          <a:p>
            <a:pPr algn="r" rtl="1">
              <a:buNone/>
            </a:pPr>
            <a:r>
              <a:rPr lang="fa-IR" dirty="0" smtClean="0"/>
              <a:t>    8- پند دهنده (موعظه) </a:t>
            </a:r>
            <a:r>
              <a:rPr lang="fa-IR" sz="2000" dirty="0" smtClean="0"/>
              <a:t>اعراف 145</a:t>
            </a:r>
          </a:p>
          <a:p>
            <a:pPr algn="r" rtl="1">
              <a:buNone/>
            </a:pPr>
            <a:endParaRPr lang="fa-IR" sz="2000" dirty="0" smtClean="0"/>
          </a:p>
          <a:p>
            <a:pPr algn="r" rtl="1">
              <a:buNone/>
            </a:pPr>
            <a:endParaRPr lang="en-US" sz="2000" dirty="0"/>
          </a:p>
        </p:txBody>
      </p:sp>
      <p:sp>
        <p:nvSpPr>
          <p:cNvPr id="4" name="Right Brace 3"/>
          <p:cNvSpPr/>
          <p:nvPr/>
        </p:nvSpPr>
        <p:spPr>
          <a:xfrm>
            <a:off x="7143768" y="2571744"/>
            <a:ext cx="285752" cy="714380"/>
          </a:xfrm>
          <a:prstGeom prst="rightBrace">
            <a:avLst>
              <a:gd name="adj1" fmla="val 8333"/>
              <a:gd name="adj2" fmla="val 32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lstStyle/>
          <a:p>
            <a:pPr algn="r" rtl="1">
              <a:buNone/>
            </a:pPr>
            <a:endParaRPr lang="fa-IR" dirty="0" smtClean="0"/>
          </a:p>
          <a:p>
            <a:pPr algn="r" rtl="1">
              <a:buNone/>
            </a:pPr>
            <a:endParaRPr lang="fa-IR" dirty="0" smtClean="0"/>
          </a:p>
          <a:p>
            <a:pPr algn="r" rtl="1">
              <a:buNone/>
            </a:pPr>
            <a:endParaRPr lang="fa-IR" dirty="0" smtClean="0"/>
          </a:p>
          <a:p>
            <a:pPr algn="r" rtl="1">
              <a:buNone/>
            </a:pPr>
            <a:r>
              <a:rPr lang="fa-IR" dirty="0" smtClean="0"/>
              <a:t>  </a:t>
            </a:r>
            <a:r>
              <a:rPr lang="fa-IR" dirty="0" smtClean="0">
                <a:solidFill>
                  <a:schemeClr val="accent1">
                    <a:lumMod val="75000"/>
                  </a:schemeClr>
                </a:solidFill>
              </a:rPr>
              <a:t>3- شمول فضل و رحمت الهي بر آنان با وجود عهد شکني و توفيق توبه</a:t>
            </a:r>
          </a:p>
          <a:p>
            <a:pPr algn="r" rtl="1">
              <a:buNone/>
            </a:pPr>
            <a:r>
              <a:rPr lang="fa-IR" dirty="0" smtClean="0">
                <a:solidFill>
                  <a:schemeClr val="accent3"/>
                </a:solidFill>
              </a:rPr>
              <a:t>   </a:t>
            </a:r>
            <a:r>
              <a:rPr lang="fa-IR" b="1" dirty="0" smtClean="0">
                <a:cs typeface="+mj-cs"/>
              </a:rPr>
              <a:t>ثمّ توليتم من بعد ذلک  فلولا فضل الله عليکم و رحمته لکنتم من الخاسرين </a:t>
            </a:r>
            <a:r>
              <a:rPr lang="fa-IR" sz="2000" dirty="0" smtClean="0"/>
              <a:t>بقره 64</a:t>
            </a:r>
          </a:p>
          <a:p>
            <a:pPr algn="r" rtl="1">
              <a:buNone/>
            </a:pPr>
            <a:r>
              <a:rPr lang="fa-IR" sz="2000" dirty="0" smtClean="0">
                <a:solidFill>
                  <a:schemeClr val="accent3"/>
                </a:solidFill>
              </a:rPr>
              <a:t>   </a:t>
            </a:r>
            <a:r>
              <a:rPr lang="fa-IR" b="1" dirty="0" smtClean="0">
                <a:cs typeface="+mj-cs"/>
              </a:rPr>
              <a:t>و اذ واعدنا موسي اربعين ليلة ثم اتخذتم العجل من بعده و انتم ظالمون ثمّ عفونا عنکم من بعد ذلک لعلّکم تشکرون </a:t>
            </a:r>
            <a:r>
              <a:rPr lang="fa-IR" sz="2000" dirty="0" smtClean="0"/>
              <a:t>بقره 52</a:t>
            </a:r>
          </a:p>
          <a:p>
            <a:pPr algn="r" rtl="1">
              <a:buNone/>
            </a:pPr>
            <a:r>
              <a:rPr lang="fa-IR" sz="2000" dirty="0" smtClean="0">
                <a:solidFill>
                  <a:schemeClr val="accent3"/>
                </a:solidFill>
              </a:rPr>
              <a:t>  </a:t>
            </a:r>
            <a:endParaRPr lang="en-US" dirty="0">
              <a:solidFill>
                <a:schemeClr val="accent3"/>
              </a:solidFill>
            </a:endParaRP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229600" cy="1143008"/>
          </a:xfrm>
        </p:spPr>
        <p:txBody>
          <a:bodyPr/>
          <a:lstStyle/>
          <a:p>
            <a:pPr algn="ctr" rtl="1"/>
            <a:r>
              <a:rPr lang="fa-IR" dirty="0" smtClean="0">
                <a:solidFill>
                  <a:schemeClr val="accent1"/>
                </a:solidFill>
              </a:rPr>
              <a:t>علل مغضوب شدن يهود</a:t>
            </a:r>
            <a:endParaRPr lang="en-US" dirty="0">
              <a:solidFill>
                <a:schemeClr val="accent1"/>
              </a:solidFill>
            </a:endParaRPr>
          </a:p>
        </p:txBody>
      </p:sp>
      <p:sp>
        <p:nvSpPr>
          <p:cNvPr id="3" name="Content Placeholder 2"/>
          <p:cNvSpPr>
            <a:spLocks noGrp="1"/>
          </p:cNvSpPr>
          <p:nvPr>
            <p:ph idx="1"/>
          </p:nvPr>
        </p:nvSpPr>
        <p:spPr>
          <a:xfrm>
            <a:off x="642910" y="1500174"/>
            <a:ext cx="8001056" cy="5538806"/>
          </a:xfrm>
        </p:spPr>
        <p:txBody>
          <a:bodyPr/>
          <a:lstStyle/>
          <a:p>
            <a:pPr algn="r" rtl="1">
              <a:buNone/>
            </a:pPr>
            <a:r>
              <a:rPr lang="fa-IR" dirty="0" smtClean="0"/>
              <a:t> </a:t>
            </a:r>
          </a:p>
          <a:p>
            <a:pPr algn="r" rtl="1">
              <a:buNone/>
            </a:pPr>
            <a:endParaRPr lang="fa-IR" dirty="0" smtClean="0"/>
          </a:p>
          <a:p>
            <a:pPr algn="r" rtl="1">
              <a:buNone/>
            </a:pPr>
            <a:endParaRPr lang="fa-IR" dirty="0" smtClean="0"/>
          </a:p>
          <a:p>
            <a:pPr algn="r" rtl="1">
              <a:buNone/>
            </a:pPr>
            <a:r>
              <a:rPr lang="fa-IR" dirty="0" smtClean="0"/>
              <a:t> غضب  ≠  رضا</a:t>
            </a:r>
          </a:p>
          <a:p>
            <a:pPr algn="r" rtl="1">
              <a:buNone/>
            </a:pPr>
            <a:r>
              <a:rPr lang="fa-IR" dirty="0" smtClean="0"/>
              <a:t>                                                    پسنديده   (برای حق)</a:t>
            </a:r>
          </a:p>
          <a:p>
            <a:pPr algn="r" rtl="1">
              <a:buNone/>
            </a:pPr>
            <a:r>
              <a:rPr lang="fa-IR" dirty="0" smtClean="0"/>
              <a:t>  هيجان و جوشش خون قلب براي انتقام    </a:t>
            </a:r>
          </a:p>
          <a:p>
            <a:pPr algn="r" rtl="1">
              <a:buNone/>
            </a:pPr>
            <a:r>
              <a:rPr lang="fa-IR" dirty="0" smtClean="0"/>
              <a:t>                                                    نا پسنديده   (به ناحق)</a:t>
            </a:r>
          </a:p>
          <a:p>
            <a:pPr algn="r" rtl="1">
              <a:buNone/>
            </a:pPr>
            <a:endParaRPr lang="fa-IR" dirty="0" smtClean="0"/>
          </a:p>
          <a:p>
            <a:pPr algn="r" rtl="1">
              <a:buNone/>
            </a:pPr>
            <a:r>
              <a:rPr lang="fa-IR" dirty="0" smtClean="0"/>
              <a:t>  </a:t>
            </a:r>
            <a:endParaRPr lang="en-US" dirty="0"/>
          </a:p>
        </p:txBody>
      </p:sp>
      <p:cxnSp>
        <p:nvCxnSpPr>
          <p:cNvPr id="14" name="Straight Arrow Connector 13"/>
          <p:cNvCxnSpPr/>
          <p:nvPr/>
        </p:nvCxnSpPr>
        <p:spPr>
          <a:xfrm rot="10800000">
            <a:off x="3929058" y="3714752"/>
            <a:ext cx="428628"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flipV="1">
            <a:off x="3929058" y="4286256"/>
            <a:ext cx="428628"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sndAc>
      <p:stSnd>
        <p:snd r:embed="rId2" name="bomb.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42918"/>
            <a:ext cx="8686800" cy="5681682"/>
          </a:xfrm>
        </p:spPr>
        <p:txBody>
          <a:bodyPr>
            <a:normAutofit fontScale="77500" lnSpcReduction="20000"/>
          </a:bodyPr>
          <a:lstStyle/>
          <a:p>
            <a:pPr algn="r" rtl="1">
              <a:buNone/>
            </a:pPr>
            <a:r>
              <a:rPr lang="fa-IR" sz="3400" dirty="0" smtClean="0"/>
              <a:t> </a:t>
            </a:r>
            <a:r>
              <a:rPr lang="fa-IR" sz="3400" dirty="0" smtClean="0">
                <a:solidFill>
                  <a:schemeClr val="accent1">
                    <a:lumMod val="75000"/>
                  </a:schemeClr>
                </a:solidFill>
              </a:rPr>
              <a:t>1- عهد شکني</a:t>
            </a:r>
          </a:p>
          <a:p>
            <a:pPr algn="r" rtl="1">
              <a:buNone/>
            </a:pPr>
            <a:r>
              <a:rPr lang="fa-IR" sz="2000" dirty="0" smtClean="0"/>
              <a:t>   </a:t>
            </a:r>
            <a:r>
              <a:rPr lang="fa-IR" sz="2400" dirty="0" smtClean="0"/>
              <a:t>خداوند در آيه ي 83 سوره ي بقره، نه عهد با يهود را ذکر مي کند و در ادامه مي فرمايد:</a:t>
            </a:r>
          </a:p>
          <a:p>
            <a:pPr algn="r" rtl="1">
              <a:buNone/>
            </a:pPr>
            <a:r>
              <a:rPr lang="fa-IR" sz="2400" b="1" dirty="0" smtClean="0">
                <a:cs typeface="+mj-cs"/>
              </a:rPr>
              <a:t>   ثم توليتم الّا قليلاً منکم و انتم معرضون...</a:t>
            </a:r>
          </a:p>
          <a:p>
            <a:pPr algn="r" rtl="1">
              <a:buNone/>
            </a:pPr>
            <a:r>
              <a:rPr lang="fa-IR" sz="2400" dirty="0" smtClean="0"/>
              <a:t>   و يا در جا هايي ديگر عهدهايي ديگر با بني اسرائيل به کمک آيات تکميل مي شود ولی در اکثر آن موارد صحبت از عهد شکنی است از جمله:</a:t>
            </a:r>
          </a:p>
          <a:p>
            <a:pPr algn="r" rtl="1">
              <a:buNone/>
            </a:pPr>
            <a:r>
              <a:rPr lang="fa-IR" sz="2400" dirty="0" smtClean="0"/>
              <a:t>   </a:t>
            </a:r>
            <a:r>
              <a:rPr lang="fa-IR" sz="2400" b="1" dirty="0" smtClean="0">
                <a:cs typeface="+mj-cs"/>
              </a:rPr>
              <a:t>فبنذوه وراء ظهورهم و اشتروا به ثمنا قليلا... </a:t>
            </a:r>
            <a:r>
              <a:rPr lang="fa-IR" sz="2400" dirty="0" smtClean="0"/>
              <a:t>عمران 187</a:t>
            </a:r>
          </a:p>
          <a:p>
            <a:pPr algn="r" rtl="1">
              <a:buNone/>
            </a:pPr>
            <a:endParaRPr lang="fa-IR" sz="2400" dirty="0" smtClean="0"/>
          </a:p>
          <a:p>
            <a:pPr algn="r" rtl="1">
              <a:buNone/>
            </a:pPr>
            <a:r>
              <a:rPr lang="fa-IR" sz="2400" dirty="0" smtClean="0">
                <a:solidFill>
                  <a:schemeClr val="accent3">
                    <a:lumMod val="75000"/>
                  </a:schemeClr>
                </a:solidFill>
              </a:rPr>
              <a:t>1-1 گرایش به طاغوت</a:t>
            </a:r>
          </a:p>
          <a:p>
            <a:pPr algn="r" rtl="1">
              <a:buNone/>
            </a:pPr>
            <a:r>
              <a:rPr lang="fa-IR" sz="2400" dirty="0" smtClean="0"/>
              <a:t>     </a:t>
            </a:r>
            <a:r>
              <a:rPr lang="en-US" sz="2400" dirty="0" smtClean="0"/>
              <a:t> </a:t>
            </a:r>
            <a:r>
              <a:rPr lang="fa-IR" sz="2400" dirty="0" smtClean="0"/>
              <a:t>یکی از مهمترین آن عهد ها این است که:</a:t>
            </a:r>
          </a:p>
          <a:p>
            <a:pPr algn="r" rtl="1">
              <a:buNone/>
            </a:pPr>
            <a:r>
              <a:rPr lang="fa-IR" sz="2400" b="1" dirty="0" smtClean="0">
                <a:cs typeface="+mj-cs"/>
              </a:rPr>
              <a:t>      لا تعبدون الّا الله </a:t>
            </a:r>
          </a:p>
          <a:p>
            <a:pPr algn="r" rtl="1">
              <a:buNone/>
            </a:pPr>
            <a:r>
              <a:rPr lang="fa-IR" sz="2400" dirty="0" smtClean="0"/>
              <a:t>      ولی آنان با روش های مختلف این عهد را شکستند</a:t>
            </a:r>
          </a:p>
          <a:p>
            <a:pPr algn="r" rtl="1">
              <a:buNone/>
            </a:pPr>
            <a:r>
              <a:rPr lang="fa-IR" sz="2400" dirty="0" smtClean="0"/>
              <a:t>         الف- حتی پس از عبور از دریا و دیدن آیت الهی گفتند: </a:t>
            </a:r>
          </a:p>
          <a:p>
            <a:pPr algn="r" rtl="1">
              <a:buNone/>
            </a:pPr>
            <a:r>
              <a:rPr lang="fa-IR" sz="2400" dirty="0" smtClean="0"/>
              <a:t>               </a:t>
            </a:r>
            <a:r>
              <a:rPr lang="fa-IR" sz="2400" b="1" dirty="0" smtClean="0">
                <a:cs typeface="+mj-cs"/>
              </a:rPr>
              <a:t>یا موسی اجعل لنا الهاً کما لهم الهةٌ</a:t>
            </a:r>
            <a:r>
              <a:rPr lang="fa-IR" sz="2400" dirty="0" smtClean="0"/>
              <a:t>   اعراف 138</a:t>
            </a:r>
          </a:p>
          <a:p>
            <a:pPr algn="r" rtl="1">
              <a:buNone/>
            </a:pPr>
            <a:r>
              <a:rPr lang="en-US" sz="2400" dirty="0" smtClean="0">
                <a:solidFill>
                  <a:schemeClr val="accent1"/>
                </a:solidFill>
              </a:rPr>
              <a:t>  </a:t>
            </a:r>
            <a:r>
              <a:rPr lang="fa-IR" sz="2400" dirty="0" smtClean="0">
                <a:solidFill>
                  <a:schemeClr val="accent1"/>
                </a:solidFill>
              </a:rPr>
              <a:t>  	    </a:t>
            </a:r>
            <a:r>
              <a:rPr lang="en-US" sz="2400" dirty="0" smtClean="0">
                <a:solidFill>
                  <a:schemeClr val="accent1"/>
                </a:solidFill>
              </a:rPr>
              <a:t> </a:t>
            </a:r>
            <a:r>
              <a:rPr lang="fa-IR" sz="2400" dirty="0" smtClean="0"/>
              <a:t>ب- گوساله پرستي به آیات 147-153 اعراف و آیات 85-94 طه توجه شود.</a:t>
            </a:r>
          </a:p>
          <a:p>
            <a:pPr algn="r" rtl="1">
              <a:buNone/>
            </a:pPr>
            <a:r>
              <a:rPr lang="fa-IR" sz="2400" dirty="0" smtClean="0"/>
              <a:t>  </a:t>
            </a:r>
            <a:endParaRPr lang="en-US" sz="2400" dirty="0" smtClean="0"/>
          </a:p>
          <a:p>
            <a:pPr algn="r" rtl="1">
              <a:buNone/>
            </a:pPr>
            <a:r>
              <a:rPr lang="fa-IR" sz="2400" dirty="0" smtClean="0">
                <a:solidFill>
                  <a:schemeClr val="accent3">
                    <a:lumMod val="75000"/>
                  </a:schemeClr>
                </a:solidFill>
              </a:rPr>
              <a:t>1-2 عصيان و نا فرماني     </a:t>
            </a:r>
            <a:r>
              <a:rPr lang="fa-IR" sz="2400" dirty="0" smtClean="0"/>
              <a:t>در برابر فرمان خدا  (مثل کشتن گاو بقره 67-71)</a:t>
            </a:r>
          </a:p>
          <a:p>
            <a:pPr algn="r" rtl="1">
              <a:buNone/>
            </a:pPr>
            <a:r>
              <a:rPr lang="fa-IR" sz="2400" dirty="0" smtClean="0"/>
              <a:t>		              </a:t>
            </a:r>
            <a:r>
              <a:rPr lang="en-US" sz="2400" dirty="0" smtClean="0"/>
              <a:t>    </a:t>
            </a:r>
            <a:r>
              <a:rPr lang="fa-IR" sz="2400" dirty="0" smtClean="0"/>
              <a:t>  در برابر فرمان پیامبر (تمرد از داخل شدن در سرزمين مقدس مائده 20-24)</a:t>
            </a:r>
          </a:p>
          <a:p>
            <a:pPr algn="r" rtl="1">
              <a:buNone/>
            </a:pPr>
            <a:r>
              <a:rPr lang="fa-IR" sz="2400" dirty="0" smtClean="0"/>
              <a:t>                                             </a:t>
            </a:r>
          </a:p>
          <a:p>
            <a:pPr algn="r" rtl="1">
              <a:buNone/>
            </a:pPr>
            <a:r>
              <a:rPr lang="fa-IR" dirty="0" smtClean="0"/>
              <a:t>           </a:t>
            </a:r>
            <a:endParaRPr lang="en-US" sz="2000" dirty="0"/>
          </a:p>
        </p:txBody>
      </p:sp>
      <p:sp>
        <p:nvSpPr>
          <p:cNvPr id="4" name="Right Brace 3"/>
          <p:cNvSpPr/>
          <p:nvPr/>
        </p:nvSpPr>
        <p:spPr>
          <a:xfrm>
            <a:off x="6286512" y="5000636"/>
            <a:ext cx="285752" cy="571504"/>
          </a:xfrm>
          <a:prstGeom prst="rightBrace">
            <a:avLst>
              <a:gd name="adj1" fmla="val 8333"/>
              <a:gd name="adj2" fmla="val 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lstStyle/>
          <a:p>
            <a:pPr algn="r" rtl="1">
              <a:buNone/>
            </a:pPr>
            <a:r>
              <a:rPr lang="fa-IR" dirty="0" smtClean="0">
                <a:solidFill>
                  <a:schemeClr val="accent3">
                    <a:lumMod val="75000"/>
                  </a:schemeClr>
                </a:solidFill>
              </a:rPr>
              <a:t> 1-3 تجاوز و تعدي </a:t>
            </a:r>
          </a:p>
          <a:p>
            <a:pPr algn="r" rtl="1">
              <a:buNone/>
            </a:pPr>
            <a:r>
              <a:rPr lang="fa-IR" dirty="0" smtClean="0">
                <a:solidFill>
                  <a:schemeClr val="tx2"/>
                </a:solidFill>
              </a:rPr>
              <a:t> </a:t>
            </a:r>
            <a:r>
              <a:rPr lang="fa-IR" dirty="0" smtClean="0"/>
              <a:t>- به حقوق مردم  رشوه خواري </a:t>
            </a:r>
          </a:p>
          <a:p>
            <a:pPr algn="r" rtl="1">
              <a:buNone/>
            </a:pPr>
            <a:r>
              <a:rPr lang="fa-IR" dirty="0" smtClean="0"/>
              <a:t>                      </a:t>
            </a:r>
            <a:r>
              <a:rPr lang="fa-IR" sz="2000" b="1" dirty="0" smtClean="0">
                <a:cs typeface="+mj-cs"/>
              </a:rPr>
              <a:t>سماعون للکذب اکّالون للسحت  </a:t>
            </a:r>
            <a:r>
              <a:rPr lang="fa-IR" sz="2000" dirty="0" smtClean="0"/>
              <a:t>مائده 42</a:t>
            </a:r>
          </a:p>
          <a:p>
            <a:pPr algn="r" rtl="1">
              <a:buNone/>
            </a:pPr>
            <a:r>
              <a:rPr lang="fa-IR" sz="2000" dirty="0" smtClean="0"/>
              <a:t>                             </a:t>
            </a:r>
            <a:r>
              <a:rPr lang="fa-IR" sz="2000" b="1" dirty="0" smtClean="0">
                <a:cs typeface="+mj-cs"/>
              </a:rPr>
              <a:t>تري کثيرا منهم يسارعون في الاثم والعدوان و اکلهم السحت لبئس ما کانوا</a:t>
            </a:r>
          </a:p>
          <a:p>
            <a:pPr algn="r" rtl="1">
              <a:buNone/>
            </a:pPr>
            <a:r>
              <a:rPr lang="fa-IR" sz="2000" b="1" dirty="0" smtClean="0">
                <a:cs typeface="+mj-cs"/>
              </a:rPr>
              <a:t>                    </a:t>
            </a:r>
            <a:r>
              <a:rPr lang="en-US" sz="2000" b="1" dirty="0" smtClean="0">
                <a:cs typeface="+mj-cs"/>
              </a:rPr>
              <a:t>    </a:t>
            </a:r>
            <a:r>
              <a:rPr lang="fa-IR" sz="2000" b="1" dirty="0" smtClean="0">
                <a:cs typeface="+mj-cs"/>
              </a:rPr>
              <a:t>         يعملون </a:t>
            </a:r>
            <a:r>
              <a:rPr lang="fa-IR" sz="2000" dirty="0" smtClean="0"/>
              <a:t>مائده 62</a:t>
            </a:r>
          </a:p>
          <a:p>
            <a:pPr algn="r" rtl="1">
              <a:buNone/>
            </a:pPr>
            <a:r>
              <a:rPr lang="fa-IR" sz="2000" dirty="0" smtClean="0"/>
              <a:t>                             </a:t>
            </a:r>
            <a:r>
              <a:rPr lang="fa-IR" dirty="0" smtClean="0"/>
              <a:t>ربا خواري</a:t>
            </a:r>
          </a:p>
          <a:p>
            <a:pPr algn="r" rtl="1">
              <a:buNone/>
            </a:pPr>
            <a:r>
              <a:rPr lang="fa-IR" sz="2000" dirty="0" smtClean="0"/>
              <a:t>                             </a:t>
            </a:r>
            <a:r>
              <a:rPr lang="fa-IR" sz="2000" b="1" dirty="0" smtClean="0">
                <a:cs typeface="+mj-cs"/>
              </a:rPr>
              <a:t>و اخذهم الرّبوا و قد نهوا عنه  </a:t>
            </a:r>
            <a:r>
              <a:rPr lang="fa-IR" sz="2000" dirty="0" smtClean="0"/>
              <a:t>نساء161</a:t>
            </a:r>
          </a:p>
          <a:p>
            <a:pPr algn="r" rtl="1">
              <a:buNone/>
            </a:pPr>
            <a:r>
              <a:rPr lang="fa-IR" sz="2000" dirty="0" smtClean="0"/>
              <a:t>                             </a:t>
            </a:r>
            <a:r>
              <a:rPr lang="fa-IR" dirty="0" smtClean="0"/>
              <a:t>تصرف اموال مردم</a:t>
            </a:r>
          </a:p>
          <a:p>
            <a:pPr algn="r" rtl="1">
              <a:buNone/>
            </a:pPr>
            <a:r>
              <a:rPr lang="fa-IR" sz="2000" dirty="0" smtClean="0"/>
              <a:t>                             </a:t>
            </a:r>
            <a:r>
              <a:rPr lang="fa-IR" sz="2000" b="1" dirty="0" smtClean="0">
                <a:cs typeface="+mj-cs"/>
              </a:rPr>
              <a:t>وأکلهم اموال الناس بالباطل</a:t>
            </a:r>
            <a:r>
              <a:rPr lang="fa-IR" sz="2000" dirty="0" smtClean="0"/>
              <a:t> نساء 161</a:t>
            </a:r>
          </a:p>
          <a:p>
            <a:pPr algn="r" rtl="1">
              <a:buNone/>
            </a:pPr>
            <a:r>
              <a:rPr lang="fa-IR" sz="2000" dirty="0" smtClean="0"/>
              <a:t>                             </a:t>
            </a:r>
            <a:r>
              <a:rPr lang="fa-IR" dirty="0" smtClean="0"/>
              <a:t>خيانت در امانت</a:t>
            </a:r>
          </a:p>
          <a:p>
            <a:pPr algn="r" rtl="1">
              <a:buNone/>
            </a:pPr>
            <a:r>
              <a:rPr lang="fa-IR" sz="2000" dirty="0" smtClean="0"/>
              <a:t>                             </a:t>
            </a:r>
            <a:r>
              <a:rPr lang="fa-IR" sz="2000" b="1" dirty="0" smtClean="0">
                <a:cs typeface="+mj-cs"/>
              </a:rPr>
              <a:t>و من اهل الکتاب من إن تأمنه بقنطار يؤده اليک و منهم من إن تامنه </a:t>
            </a:r>
          </a:p>
          <a:p>
            <a:pPr algn="r" rtl="1">
              <a:buNone/>
            </a:pPr>
            <a:r>
              <a:rPr lang="fa-IR" sz="2000" b="1" dirty="0" smtClean="0">
                <a:cs typeface="+mj-cs"/>
              </a:rPr>
              <a:t>               </a:t>
            </a:r>
            <a:r>
              <a:rPr lang="en-US" sz="2000" b="1" dirty="0" smtClean="0">
                <a:cs typeface="+mj-cs"/>
              </a:rPr>
              <a:t>    </a:t>
            </a:r>
            <a:r>
              <a:rPr lang="fa-IR" sz="2000" b="1" dirty="0" smtClean="0">
                <a:cs typeface="+mj-cs"/>
              </a:rPr>
              <a:t>              بدينار لايؤده اليک الّا ما دمت عليه قائما</a:t>
            </a:r>
            <a:r>
              <a:rPr lang="fa-IR" sz="2000" dirty="0" smtClean="0"/>
              <a:t>   آل عمران 57  </a:t>
            </a:r>
            <a:endParaRPr lang="en-US" dirty="0"/>
          </a:p>
        </p:txBody>
      </p:sp>
      <p:sp>
        <p:nvSpPr>
          <p:cNvPr id="4" name="Right Brace 3"/>
          <p:cNvSpPr/>
          <p:nvPr/>
        </p:nvSpPr>
        <p:spPr>
          <a:xfrm>
            <a:off x="6643702" y="1142984"/>
            <a:ext cx="142876" cy="4429156"/>
          </a:xfrm>
          <a:prstGeom prst="rightBrace">
            <a:avLst>
              <a:gd name="adj1" fmla="val 8333"/>
              <a:gd name="adj2" fmla="val 290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6" name="Straight Connector 5"/>
          <p:cNvCxnSpPr/>
          <p:nvPr/>
        </p:nvCxnSpPr>
        <p:spPr>
          <a:xfrm rot="5400000" flipH="1" flipV="1">
            <a:off x="5500694" y="321468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464975" y="3250405"/>
            <a:ext cx="7143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sndAc>
      <p:stSnd>
        <p:snd r:embed="rId2" name="bomb.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a:bodyPr>
          <a:lstStyle/>
          <a:p>
            <a:pPr algn="r" rtl="1">
              <a:buFontTx/>
              <a:buChar char="-"/>
            </a:pPr>
            <a:r>
              <a:rPr lang="fa-IR" dirty="0" smtClean="0">
                <a:solidFill>
                  <a:schemeClr val="accent1">
                    <a:lumMod val="75000"/>
                  </a:schemeClr>
                </a:solidFill>
              </a:rPr>
              <a:t>به حدود الهي   </a:t>
            </a:r>
            <a:r>
              <a:rPr lang="fa-IR" sz="2000" dirty="0" smtClean="0"/>
              <a:t>تجاوز به حريم سبت</a:t>
            </a:r>
          </a:p>
          <a:p>
            <a:pPr algn="r" rtl="1">
              <a:buNone/>
            </a:pPr>
            <a:r>
              <a:rPr lang="fa-IR" sz="1800" dirty="0" smtClean="0"/>
              <a:t>                                  </a:t>
            </a:r>
            <a:r>
              <a:rPr lang="fa-IR" sz="1800" b="1" dirty="0" smtClean="0">
                <a:cs typeface="+mj-cs"/>
              </a:rPr>
              <a:t>وسئلهم عن القرية التي کانت حاضرة البحر اذ يعدون في السبت اذ تأتيهم </a:t>
            </a:r>
          </a:p>
          <a:p>
            <a:pPr algn="r" rtl="1">
              <a:buNone/>
            </a:pPr>
            <a:r>
              <a:rPr lang="fa-IR" sz="1800" b="1" dirty="0" smtClean="0">
                <a:cs typeface="+mj-cs"/>
              </a:rPr>
              <a:t>                      </a:t>
            </a:r>
            <a:r>
              <a:rPr lang="en-US" sz="1800" b="1" dirty="0" smtClean="0">
                <a:cs typeface="+mj-cs"/>
              </a:rPr>
              <a:t>     </a:t>
            </a:r>
            <a:r>
              <a:rPr lang="fa-IR" sz="1800" b="1" dirty="0" smtClean="0">
                <a:cs typeface="+mj-cs"/>
              </a:rPr>
              <a:t>            حيتانهم يوم سبتهم شرّعا و يوم لا يسبتون لا تأتيهم کذلک نبلُوهم بما کانوا </a:t>
            </a:r>
          </a:p>
          <a:p>
            <a:pPr algn="r" rtl="1">
              <a:buNone/>
            </a:pPr>
            <a:r>
              <a:rPr lang="fa-IR" sz="1800" b="1" dirty="0" smtClean="0">
                <a:cs typeface="+mj-cs"/>
              </a:rPr>
              <a:t>                       </a:t>
            </a:r>
            <a:r>
              <a:rPr lang="en-US" sz="1800" b="1" dirty="0" smtClean="0">
                <a:cs typeface="+mj-cs"/>
              </a:rPr>
              <a:t>     </a:t>
            </a:r>
            <a:r>
              <a:rPr lang="fa-IR" sz="1800" b="1" dirty="0" smtClean="0">
                <a:cs typeface="+mj-cs"/>
              </a:rPr>
              <a:t>           يفسقون و اذ قالت امّة منهم لم تعظون قوما الله مهلکُهم او معذّبُهُم عذاباً شديدا </a:t>
            </a:r>
          </a:p>
          <a:p>
            <a:pPr algn="r" rtl="1">
              <a:buNone/>
            </a:pPr>
            <a:r>
              <a:rPr lang="fa-IR" sz="1800" b="1" dirty="0" smtClean="0">
                <a:cs typeface="+mj-cs"/>
              </a:rPr>
              <a:t>                    </a:t>
            </a:r>
            <a:r>
              <a:rPr lang="en-US" sz="1800" b="1" dirty="0" smtClean="0">
                <a:cs typeface="+mj-cs"/>
              </a:rPr>
              <a:t>     </a:t>
            </a:r>
            <a:r>
              <a:rPr lang="fa-IR" sz="1800" b="1" dirty="0" smtClean="0">
                <a:cs typeface="+mj-cs"/>
              </a:rPr>
              <a:t>              قالوا معذرة الي ربّکم لعلّهم يتقون فلما نسوا ما ذُکّروا به انجينا الذين ينهون </a:t>
            </a:r>
          </a:p>
          <a:p>
            <a:pPr algn="r" rtl="1">
              <a:buNone/>
            </a:pPr>
            <a:r>
              <a:rPr lang="fa-IR" sz="1800" b="1" dirty="0" smtClean="0">
                <a:cs typeface="+mj-cs"/>
              </a:rPr>
              <a:t>                      </a:t>
            </a:r>
            <a:r>
              <a:rPr lang="en-US" sz="1800" b="1" dirty="0" smtClean="0">
                <a:cs typeface="+mj-cs"/>
              </a:rPr>
              <a:t>      </a:t>
            </a:r>
            <a:r>
              <a:rPr lang="fa-IR" sz="1800" b="1" dirty="0" smtClean="0">
                <a:cs typeface="+mj-cs"/>
              </a:rPr>
              <a:t>           عن السوء و اخذنا الذين ظلموا بعذاب بئيس بما کانوا يفسقون فلمّا عتوا عن</a:t>
            </a:r>
          </a:p>
          <a:p>
            <a:pPr algn="r" rtl="1">
              <a:buNone/>
            </a:pPr>
            <a:r>
              <a:rPr lang="fa-IR" sz="1800" b="1" dirty="0" smtClean="0">
                <a:cs typeface="+mj-cs"/>
              </a:rPr>
              <a:t>                       </a:t>
            </a:r>
            <a:r>
              <a:rPr lang="en-US" sz="1800" b="1" dirty="0" smtClean="0">
                <a:cs typeface="+mj-cs"/>
              </a:rPr>
              <a:t>     </a:t>
            </a:r>
            <a:r>
              <a:rPr lang="fa-IR" sz="1800" b="1" dirty="0" smtClean="0">
                <a:cs typeface="+mj-cs"/>
              </a:rPr>
              <a:t>           ما نهوا عنه قلنا لهم کونوا قردة خاسئين</a:t>
            </a:r>
            <a:r>
              <a:rPr lang="fa-IR" sz="1800" dirty="0" smtClean="0"/>
              <a:t> </a:t>
            </a:r>
            <a:r>
              <a:rPr lang="fa-IR" sz="1400" dirty="0" smtClean="0"/>
              <a:t>اعراف 163 – 166</a:t>
            </a:r>
            <a:endParaRPr lang="fa-IR" dirty="0" smtClean="0"/>
          </a:p>
          <a:p>
            <a:pPr algn="r" rtl="1">
              <a:buNone/>
            </a:pPr>
            <a:r>
              <a:rPr lang="fa-IR" dirty="0" smtClean="0"/>
              <a:t>                     </a:t>
            </a:r>
            <a:r>
              <a:rPr lang="fa-IR" sz="2000" dirty="0" smtClean="0"/>
              <a:t>تجاوز به نهي ربا خواري</a:t>
            </a:r>
          </a:p>
          <a:p>
            <a:pPr algn="r" rtl="1">
              <a:buNone/>
            </a:pPr>
            <a:r>
              <a:rPr lang="fa-IR" sz="1800" b="1" dirty="0" smtClean="0">
                <a:cs typeface="+mj-cs"/>
              </a:rPr>
              <a:t>                             </a:t>
            </a:r>
            <a:r>
              <a:rPr lang="en-US" sz="1800" b="1" dirty="0" smtClean="0">
                <a:cs typeface="+mj-cs"/>
              </a:rPr>
              <a:t>    </a:t>
            </a:r>
            <a:r>
              <a:rPr lang="fa-IR" sz="1800" b="1" dirty="0" smtClean="0">
                <a:cs typeface="+mj-cs"/>
              </a:rPr>
              <a:t>     و اخذهم الربوا و قد نهوا عنه واکلهم اموال الناس بالباطل و اعتدنا للکافرين </a:t>
            </a:r>
          </a:p>
          <a:p>
            <a:pPr algn="r" rtl="1">
              <a:buNone/>
            </a:pPr>
            <a:r>
              <a:rPr lang="fa-IR" sz="1800" b="1" dirty="0" smtClean="0">
                <a:cs typeface="+mj-cs"/>
              </a:rPr>
              <a:t>                            </a:t>
            </a:r>
            <a:r>
              <a:rPr lang="en-US" sz="1800" b="1" dirty="0" smtClean="0">
                <a:cs typeface="+mj-cs"/>
              </a:rPr>
              <a:t>    </a:t>
            </a:r>
            <a:r>
              <a:rPr lang="fa-IR" sz="1800" b="1" dirty="0" smtClean="0">
                <a:cs typeface="+mj-cs"/>
              </a:rPr>
              <a:t>      منهم عذابا اليما</a:t>
            </a:r>
            <a:r>
              <a:rPr lang="fa-IR" sz="1800" dirty="0" smtClean="0"/>
              <a:t> </a:t>
            </a:r>
            <a:r>
              <a:rPr lang="fa-IR" sz="1400" dirty="0" smtClean="0"/>
              <a:t>نساء 161</a:t>
            </a:r>
            <a:endParaRPr lang="fa-IR" dirty="0" smtClean="0"/>
          </a:p>
          <a:p>
            <a:pPr algn="r" rtl="1">
              <a:buNone/>
            </a:pPr>
            <a:r>
              <a:rPr lang="fa-IR" dirty="0" smtClean="0"/>
              <a:t>                     </a:t>
            </a:r>
            <a:r>
              <a:rPr lang="fa-IR" sz="2000" dirty="0" smtClean="0"/>
              <a:t>ارتکاب منکر و عدم توجه به نهي ناهيان</a:t>
            </a:r>
          </a:p>
          <a:p>
            <a:pPr algn="r" rtl="1">
              <a:buNone/>
            </a:pPr>
            <a:r>
              <a:rPr lang="fa-IR" sz="2000" dirty="0" smtClean="0"/>
              <a:t>                               </a:t>
            </a:r>
            <a:r>
              <a:rPr lang="fa-IR" sz="1800" b="1" dirty="0" smtClean="0">
                <a:cs typeface="+mj-cs"/>
              </a:rPr>
              <a:t>فلما نسوا ما ذکروا به انجينا الذين ينهون عن السوء و اخذنا الذين ظلموا </a:t>
            </a:r>
          </a:p>
          <a:p>
            <a:pPr algn="r" rtl="1">
              <a:buNone/>
            </a:pPr>
            <a:r>
              <a:rPr lang="fa-IR" sz="1800" b="1" dirty="0" smtClean="0">
                <a:cs typeface="+mj-cs"/>
              </a:rPr>
              <a:t>                          </a:t>
            </a:r>
            <a:r>
              <a:rPr lang="en-US" sz="1800" b="1" dirty="0" smtClean="0">
                <a:cs typeface="+mj-cs"/>
              </a:rPr>
              <a:t>      </a:t>
            </a:r>
            <a:r>
              <a:rPr lang="fa-IR" sz="1800" b="1" dirty="0" smtClean="0">
                <a:cs typeface="+mj-cs"/>
              </a:rPr>
              <a:t>        بعذاب بئيس بما کانوا يفسقون </a:t>
            </a:r>
            <a:r>
              <a:rPr lang="fa-IR" sz="1400" dirty="0" smtClean="0"/>
              <a:t>اعراف 165</a:t>
            </a:r>
            <a:endParaRPr lang="fa-IR" sz="2000" dirty="0" smtClean="0"/>
          </a:p>
          <a:p>
            <a:pPr algn="r" rtl="1">
              <a:buNone/>
            </a:pPr>
            <a:r>
              <a:rPr lang="fa-IR" dirty="0" smtClean="0"/>
              <a:t>                     </a:t>
            </a:r>
            <a:r>
              <a:rPr lang="fa-IR" sz="2000" dirty="0" smtClean="0"/>
              <a:t>تحريف تورات</a:t>
            </a:r>
          </a:p>
        </p:txBody>
      </p:sp>
      <p:sp>
        <p:nvSpPr>
          <p:cNvPr id="4" name="Right Brace 3"/>
          <p:cNvSpPr/>
          <p:nvPr/>
        </p:nvSpPr>
        <p:spPr>
          <a:xfrm>
            <a:off x="6715140" y="714356"/>
            <a:ext cx="142876" cy="5214974"/>
          </a:xfrm>
          <a:prstGeom prst="rightBrace">
            <a:avLst>
              <a:gd name="adj1" fmla="val 8333"/>
              <a:gd name="adj2" fmla="val 348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500042"/>
            <a:ext cx="8543956" cy="5824558"/>
          </a:xfrm>
        </p:spPr>
        <p:txBody>
          <a:bodyPr>
            <a:normAutofit/>
          </a:bodyPr>
          <a:lstStyle/>
          <a:p>
            <a:pPr algn="r" rtl="1">
              <a:buNone/>
            </a:pPr>
            <a:r>
              <a:rPr lang="fa-IR" dirty="0" smtClean="0"/>
              <a:t> </a:t>
            </a:r>
          </a:p>
          <a:p>
            <a:pPr algn="r" rtl="1">
              <a:buNone/>
            </a:pPr>
            <a:r>
              <a:rPr lang="fa-IR" dirty="0" smtClean="0"/>
              <a:t>تحريف تورات </a:t>
            </a:r>
            <a:r>
              <a:rPr lang="fa-IR" sz="2000" dirty="0" smtClean="0"/>
              <a:t>1- لفظی        با افزودن</a:t>
            </a:r>
          </a:p>
          <a:p>
            <a:pPr algn="r" rtl="1">
              <a:buNone/>
            </a:pPr>
            <a:r>
              <a:rPr lang="fa-IR" dirty="0" smtClean="0"/>
              <a:t>                                 </a:t>
            </a:r>
            <a:r>
              <a:rPr lang="fa-IR" sz="2000" b="1" dirty="0" smtClean="0">
                <a:cs typeface="+mj-cs"/>
              </a:rPr>
              <a:t>فويل للذين يکتبون الکتاب بايديهم ثم يقولون هذا من عند الله</a:t>
            </a:r>
            <a:r>
              <a:rPr lang="fa-IR" sz="2000" dirty="0" smtClean="0"/>
              <a:t> </a:t>
            </a:r>
            <a:r>
              <a:rPr lang="fa-IR" sz="1400" dirty="0" smtClean="0"/>
              <a:t>بقره79</a:t>
            </a:r>
          </a:p>
          <a:p>
            <a:pPr algn="r" rtl="1">
              <a:buNone/>
            </a:pPr>
            <a:r>
              <a:rPr lang="fa-IR" sz="1400" dirty="0" smtClean="0"/>
              <a:t>                                                   </a:t>
            </a:r>
            <a:r>
              <a:rPr lang="fa-IR" sz="2000" dirty="0" smtClean="0"/>
              <a:t>       </a:t>
            </a:r>
            <a:r>
              <a:rPr lang="fa-IR" sz="2000" b="1" dirty="0" smtClean="0">
                <a:cs typeface="+mj-cs"/>
              </a:rPr>
              <a:t>ولا تلبسوا الحقّ  بلباطل </a:t>
            </a:r>
            <a:r>
              <a:rPr lang="fa-IR" sz="1400" dirty="0" smtClean="0"/>
              <a:t>بقره 42</a:t>
            </a:r>
          </a:p>
          <a:p>
            <a:pPr algn="r" rtl="1">
              <a:buNone/>
            </a:pPr>
            <a:r>
              <a:rPr lang="fa-IR" sz="2000" dirty="0" smtClean="0"/>
              <a:t>                                           </a:t>
            </a:r>
            <a:r>
              <a:rPr lang="fa-IR" sz="2000" b="1" dirty="0" smtClean="0">
                <a:cs typeface="+mj-cs"/>
              </a:rPr>
              <a:t>يلوون السنتهم بالکتاب لتحسبوه من الکتاب و ما هو من الکتاب</a:t>
            </a:r>
          </a:p>
          <a:p>
            <a:pPr algn="r" rtl="1">
              <a:buNone/>
            </a:pPr>
            <a:r>
              <a:rPr lang="fa-IR" sz="2000" dirty="0" smtClean="0"/>
              <a:t>				     </a:t>
            </a:r>
            <a:r>
              <a:rPr lang="fa-IR" sz="1400" dirty="0" smtClean="0"/>
              <a:t>آل عمران 78</a:t>
            </a:r>
            <a:endParaRPr lang="fa-IR" sz="2000" dirty="0" smtClean="0"/>
          </a:p>
          <a:p>
            <a:pPr algn="r" rtl="1">
              <a:buNone/>
            </a:pPr>
            <a:r>
              <a:rPr lang="fa-IR" sz="2000" dirty="0" smtClean="0"/>
              <a:t>                                        با کاستن و کتمان حقایق</a:t>
            </a:r>
          </a:p>
          <a:p>
            <a:pPr algn="r" rtl="1">
              <a:buNone/>
            </a:pPr>
            <a:r>
              <a:rPr lang="fa-IR" b="1" dirty="0" smtClean="0">
                <a:cs typeface="+mj-cs"/>
              </a:rPr>
              <a:t>              </a:t>
            </a:r>
            <a:r>
              <a:rPr lang="en-US" b="1" dirty="0" smtClean="0">
                <a:cs typeface="+mj-cs"/>
              </a:rPr>
              <a:t>  </a:t>
            </a:r>
            <a:r>
              <a:rPr lang="fa-IR" b="1" dirty="0" smtClean="0">
                <a:cs typeface="+mj-cs"/>
              </a:rPr>
              <a:t>          </a:t>
            </a:r>
            <a:r>
              <a:rPr lang="en-US" b="1" dirty="0" smtClean="0">
                <a:cs typeface="+mj-cs"/>
              </a:rPr>
              <a:t> </a:t>
            </a:r>
            <a:r>
              <a:rPr lang="fa-IR" b="1" dirty="0" smtClean="0">
                <a:cs typeface="+mj-cs"/>
              </a:rPr>
              <a:t>         </a:t>
            </a:r>
            <a:r>
              <a:rPr lang="fa-IR" sz="2000" b="1" dirty="0" smtClean="0">
                <a:cs typeface="+mj-cs"/>
              </a:rPr>
              <a:t>وإذ اخذ الله ميثاق الذين اوتوا الکتاب لتبينُنَّه للناس و لاتکتمونه</a:t>
            </a:r>
          </a:p>
          <a:p>
            <a:pPr algn="r" rtl="1">
              <a:buNone/>
            </a:pPr>
            <a:r>
              <a:rPr lang="fa-IR" sz="2000" b="1" dirty="0" smtClean="0">
                <a:cs typeface="+mj-cs"/>
              </a:rPr>
              <a:t>                 </a:t>
            </a:r>
            <a:r>
              <a:rPr lang="en-US" sz="2000" b="1" dirty="0" smtClean="0">
                <a:cs typeface="+mj-cs"/>
              </a:rPr>
              <a:t>   </a:t>
            </a:r>
            <a:r>
              <a:rPr lang="fa-IR" sz="2000" b="1" dirty="0" smtClean="0">
                <a:cs typeface="+mj-cs"/>
              </a:rPr>
              <a:t>                          فنبذوه وراء ظهورهم واشتروا به ثمناً قليلا فبئس مايشترون </a:t>
            </a:r>
            <a:r>
              <a:rPr lang="fa-IR" sz="1400" dirty="0" smtClean="0"/>
              <a:t>آل عمران 187</a:t>
            </a:r>
            <a:endParaRPr lang="fa-IR" sz="1400" dirty="0" smtClean="0">
              <a:cs typeface="+mj-cs"/>
            </a:endParaRPr>
          </a:p>
          <a:p>
            <a:pPr algn="r" rtl="1">
              <a:buNone/>
            </a:pPr>
            <a:r>
              <a:rPr lang="fa-IR" sz="2000" dirty="0" smtClean="0"/>
              <a:t>				</a:t>
            </a:r>
            <a:endParaRPr lang="fa-IR" dirty="0" smtClean="0"/>
          </a:p>
          <a:p>
            <a:pPr algn="r" rtl="1">
              <a:buNone/>
            </a:pPr>
            <a:r>
              <a:rPr lang="fa-IR" dirty="0" smtClean="0"/>
              <a:t>     </a:t>
            </a:r>
          </a:p>
          <a:p>
            <a:pPr algn="r" rtl="1">
              <a:buNone/>
            </a:pPr>
            <a:r>
              <a:rPr lang="fa-IR" dirty="0" smtClean="0"/>
              <a:t>                  </a:t>
            </a:r>
            <a:r>
              <a:rPr lang="fa-IR" sz="2000" dirty="0" smtClean="0"/>
              <a:t>2- معنوی        </a:t>
            </a:r>
            <a:r>
              <a:rPr lang="fa-IR" sz="2000" b="1" dirty="0" smtClean="0">
                <a:cs typeface="+mj-cs"/>
              </a:rPr>
              <a:t>افتطمعون أن يؤمنوا لکم و قد کان فريق منهم يسمعون کلام الله ثم </a:t>
            </a:r>
          </a:p>
          <a:p>
            <a:pPr algn="r" rtl="1">
              <a:buNone/>
            </a:pPr>
            <a:r>
              <a:rPr lang="fa-IR" sz="2000" b="1" dirty="0" smtClean="0">
                <a:cs typeface="+mj-cs"/>
              </a:rPr>
              <a:t>                       </a:t>
            </a:r>
            <a:r>
              <a:rPr lang="en-US" sz="2000" b="1" dirty="0" smtClean="0">
                <a:cs typeface="+mj-cs"/>
              </a:rPr>
              <a:t>      </a:t>
            </a:r>
            <a:r>
              <a:rPr lang="fa-IR" sz="2000" b="1" dirty="0" smtClean="0">
                <a:cs typeface="+mj-cs"/>
              </a:rPr>
              <a:t>                     يعرفونه من بعد ما عقلوه و هم يعلمون </a:t>
            </a:r>
            <a:r>
              <a:rPr lang="fa-IR" sz="1400" dirty="0" smtClean="0"/>
              <a:t>بقره 75</a:t>
            </a:r>
          </a:p>
          <a:p>
            <a:pPr algn="r" rtl="1">
              <a:buNone/>
            </a:pPr>
            <a:endParaRPr lang="fa-IR" sz="1400" dirty="0" smtClean="0"/>
          </a:p>
          <a:p>
            <a:pPr algn="r" rtl="1">
              <a:buNone/>
            </a:pPr>
            <a:endParaRPr lang="en-US" sz="2000" dirty="0" smtClean="0"/>
          </a:p>
        </p:txBody>
      </p:sp>
      <p:sp>
        <p:nvSpPr>
          <p:cNvPr id="7" name="Right Brace 6"/>
          <p:cNvSpPr/>
          <p:nvPr/>
        </p:nvSpPr>
        <p:spPr>
          <a:xfrm>
            <a:off x="5857884" y="1142984"/>
            <a:ext cx="214314" cy="3357586"/>
          </a:xfrm>
          <a:prstGeom prst="rightBrace">
            <a:avLst>
              <a:gd name="adj1" fmla="val 8333"/>
              <a:gd name="adj2" fmla="val 624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Right Brace 7"/>
          <p:cNvSpPr/>
          <p:nvPr/>
        </p:nvSpPr>
        <p:spPr>
          <a:xfrm>
            <a:off x="6929454" y="1142984"/>
            <a:ext cx="142876" cy="4429156"/>
          </a:xfrm>
          <a:prstGeom prst="rightBrace">
            <a:avLst>
              <a:gd name="adj1" fmla="val 8333"/>
              <a:gd name="adj2" fmla="val 418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Right Brace 8"/>
          <p:cNvSpPr/>
          <p:nvPr/>
        </p:nvSpPr>
        <p:spPr>
          <a:xfrm>
            <a:off x="5715008" y="5143512"/>
            <a:ext cx="214314" cy="714380"/>
          </a:xfrm>
          <a:prstGeom prst="rightBrace">
            <a:avLst>
              <a:gd name="adj1" fmla="val 8333"/>
              <a:gd name="adj2" fmla="val 3133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428604"/>
            <a:ext cx="8472518" cy="5895996"/>
          </a:xfrm>
        </p:spPr>
        <p:txBody>
          <a:bodyPr>
            <a:normAutofit/>
          </a:bodyPr>
          <a:lstStyle/>
          <a:p>
            <a:pPr algn="r" rtl="1">
              <a:buNone/>
            </a:pPr>
            <a:r>
              <a:rPr lang="fa-IR" dirty="0" smtClean="0"/>
              <a:t>                      </a:t>
            </a:r>
            <a:r>
              <a:rPr lang="fa-IR" sz="2000" dirty="0" smtClean="0">
                <a:solidFill>
                  <a:schemeClr val="accent3">
                    <a:lumMod val="75000"/>
                  </a:schemeClr>
                </a:solidFill>
              </a:rPr>
              <a:t>1-</a:t>
            </a:r>
            <a:r>
              <a:rPr lang="fa-IR" dirty="0" smtClean="0">
                <a:solidFill>
                  <a:schemeClr val="accent3">
                    <a:lumMod val="75000"/>
                  </a:schemeClr>
                </a:solidFill>
              </a:rPr>
              <a:t> </a:t>
            </a:r>
            <a:r>
              <a:rPr lang="fa-IR" sz="2000" dirty="0" smtClean="0">
                <a:solidFill>
                  <a:schemeClr val="accent3">
                    <a:lumMod val="75000"/>
                  </a:schemeClr>
                </a:solidFill>
              </a:rPr>
              <a:t>دلبستگی به لذايذ دنيوی</a:t>
            </a:r>
          </a:p>
          <a:p>
            <a:pPr algn="r" rtl="1">
              <a:buNone/>
            </a:pPr>
            <a:r>
              <a:rPr lang="fa-IR" dirty="0" smtClean="0"/>
              <a:t>                       </a:t>
            </a:r>
            <a:r>
              <a:rPr lang="fa-IR" sz="1800" b="1" dirty="0" smtClean="0">
                <a:cs typeface="+mj-cs"/>
              </a:rPr>
              <a:t>يا موسي لن نصبِر علي طعام واحد فادع لنا ربَّک يُخرج لنا ممّا تنبت </a:t>
            </a:r>
          </a:p>
          <a:p>
            <a:pPr algn="r" rtl="1">
              <a:buNone/>
            </a:pPr>
            <a:r>
              <a:rPr lang="fa-IR" sz="1800" b="1" dirty="0" smtClean="0">
                <a:cs typeface="+mj-cs"/>
              </a:rPr>
              <a:t>                      </a:t>
            </a:r>
            <a:r>
              <a:rPr lang="en-US" sz="1800" b="1" dirty="0" smtClean="0">
                <a:cs typeface="+mj-cs"/>
              </a:rPr>
              <a:t>    </a:t>
            </a:r>
            <a:r>
              <a:rPr lang="fa-IR" sz="1800" b="1" dirty="0" smtClean="0">
                <a:cs typeface="+mj-cs"/>
              </a:rPr>
              <a:t>           الارض من بقلها و قثّائها و فومها و عدسها و بصلها</a:t>
            </a:r>
            <a:r>
              <a:rPr lang="fa-IR" sz="1800" dirty="0" smtClean="0"/>
              <a:t> بقره 61</a:t>
            </a:r>
          </a:p>
          <a:p>
            <a:pPr algn="r" rtl="1">
              <a:buNone/>
            </a:pPr>
            <a:r>
              <a:rPr lang="fa-IR" dirty="0" smtClean="0"/>
              <a:t> </a:t>
            </a:r>
            <a:r>
              <a:rPr lang="fa-IR" dirty="0" smtClean="0">
                <a:solidFill>
                  <a:schemeClr val="accent1">
                    <a:lumMod val="75000"/>
                  </a:schemeClr>
                </a:solidFill>
              </a:rPr>
              <a:t>3- دنيا گرايی     </a:t>
            </a:r>
            <a:r>
              <a:rPr lang="fa-IR" sz="2000" dirty="0" smtClean="0">
                <a:solidFill>
                  <a:schemeClr val="accent3">
                    <a:lumMod val="75000"/>
                  </a:schemeClr>
                </a:solidFill>
              </a:rPr>
              <a:t> 2- مال دوستی </a:t>
            </a:r>
          </a:p>
          <a:p>
            <a:pPr algn="r" rtl="1">
              <a:buNone/>
            </a:pPr>
            <a:r>
              <a:rPr lang="fa-IR" sz="1800" dirty="0" smtClean="0"/>
              <a:t>                          	           ربا خواری</a:t>
            </a:r>
          </a:p>
          <a:p>
            <a:pPr algn="r" rtl="1">
              <a:buNone/>
            </a:pPr>
            <a:r>
              <a:rPr lang="fa-IR" sz="1800" dirty="0" smtClean="0"/>
              <a:t>                                        رشوه خواری </a:t>
            </a:r>
          </a:p>
          <a:p>
            <a:pPr algn="r" rtl="1">
              <a:buNone/>
            </a:pPr>
            <a:r>
              <a:rPr lang="fa-IR" sz="1800" dirty="0" smtClean="0"/>
              <a:t> 			           تصرف اموال مردم</a:t>
            </a:r>
          </a:p>
          <a:p>
            <a:pPr algn="r" rtl="1">
              <a:buNone/>
            </a:pPr>
            <a:r>
              <a:rPr lang="fa-IR" sz="1800" dirty="0" smtClean="0"/>
              <a:t>                                        خيانت در امانت</a:t>
            </a:r>
          </a:p>
          <a:p>
            <a:pPr algn="r" rtl="1">
              <a:buNone/>
            </a:pPr>
            <a:r>
              <a:rPr lang="fa-IR" sz="1800" dirty="0" smtClean="0"/>
              <a:t>                                        تحريف آيات به ازای بهايی اندک</a:t>
            </a:r>
          </a:p>
          <a:p>
            <a:pPr algn="r" rtl="1">
              <a:buNone/>
            </a:pPr>
            <a:r>
              <a:rPr lang="fa-IR" sz="1800" dirty="0" smtClean="0"/>
              <a:t>                                        عهد شکنی و حتی رعايت نکردن سوگندهای خود</a:t>
            </a:r>
          </a:p>
          <a:p>
            <a:pPr algn="r" rtl="1">
              <a:buNone/>
            </a:pPr>
            <a:r>
              <a:rPr lang="fa-IR" sz="1800" dirty="0" smtClean="0"/>
              <a:t>                       		         </a:t>
            </a:r>
            <a:r>
              <a:rPr lang="fa-IR" sz="1600" dirty="0" smtClean="0"/>
              <a:t> </a:t>
            </a:r>
            <a:r>
              <a:rPr lang="fa-IR" sz="1600" b="1" dirty="0" smtClean="0">
                <a:cs typeface="+mj-cs"/>
              </a:rPr>
              <a:t>ان الذين يشترون بعهد الله و ايمانهم ثمنا قليلا </a:t>
            </a:r>
            <a:r>
              <a:rPr lang="fa-IR" sz="1600" dirty="0" smtClean="0"/>
              <a:t> آل عمران 77</a:t>
            </a:r>
          </a:p>
          <a:p>
            <a:pPr algn="r" rtl="1">
              <a:buNone/>
            </a:pPr>
            <a:r>
              <a:rPr lang="fa-IR" dirty="0" smtClean="0"/>
              <a:t>                     </a:t>
            </a:r>
            <a:r>
              <a:rPr lang="fa-IR" sz="2000" dirty="0" smtClean="0">
                <a:solidFill>
                  <a:schemeClr val="accent3">
                    <a:lumMod val="75000"/>
                  </a:schemeClr>
                </a:solidFill>
              </a:rPr>
              <a:t> 3-</a:t>
            </a:r>
            <a:r>
              <a:rPr lang="fa-IR" dirty="0" smtClean="0">
                <a:solidFill>
                  <a:schemeClr val="accent3">
                    <a:lumMod val="75000"/>
                  </a:schemeClr>
                </a:solidFill>
              </a:rPr>
              <a:t> </a:t>
            </a:r>
            <a:r>
              <a:rPr lang="fa-IR" sz="2000" dirty="0" smtClean="0">
                <a:solidFill>
                  <a:schemeClr val="accent3">
                    <a:lumMod val="75000"/>
                  </a:schemeClr>
                </a:solidFill>
              </a:rPr>
              <a:t>دلبستگی به زندگی و گريز از مرگ</a:t>
            </a:r>
          </a:p>
          <a:p>
            <a:pPr algn="r" rtl="1">
              <a:buNone/>
            </a:pPr>
            <a:r>
              <a:rPr lang="fa-IR" dirty="0" smtClean="0"/>
              <a:t>                              </a:t>
            </a:r>
            <a:r>
              <a:rPr lang="fa-IR" sz="1800" b="1" dirty="0" smtClean="0">
                <a:cs typeface="+mj-cs"/>
              </a:rPr>
              <a:t>اذهب انت و ربک و قاتلا</a:t>
            </a:r>
            <a:r>
              <a:rPr lang="fa-IR" sz="1800" dirty="0" smtClean="0"/>
              <a:t>  مائده 21- 24</a:t>
            </a:r>
          </a:p>
          <a:p>
            <a:pPr algn="r" rtl="1">
              <a:buNone/>
            </a:pPr>
            <a:r>
              <a:rPr lang="fa-IR" sz="1800" b="1" dirty="0" smtClean="0">
                <a:cs typeface="+mj-cs"/>
              </a:rPr>
              <a:t>                                           و لتجدنهم احرص الناس علي حيوة و من الذين اشرکوا يودّ احدهم لو يُعمَّرُ </a:t>
            </a:r>
          </a:p>
          <a:p>
            <a:pPr algn="r" rtl="1">
              <a:buNone/>
            </a:pPr>
            <a:r>
              <a:rPr lang="fa-IR" sz="1800" b="1" dirty="0" smtClean="0">
                <a:cs typeface="+mj-cs"/>
              </a:rPr>
              <a:t>                                           الف سنة و ما هو بمزَحزِحه أن يُعمَّرَ و الله بصير ٌبما يعملون </a:t>
            </a:r>
            <a:r>
              <a:rPr lang="fa-IR" sz="1600" dirty="0" smtClean="0"/>
              <a:t>بقره 69 </a:t>
            </a:r>
          </a:p>
          <a:p>
            <a:pPr algn="r" rtl="1">
              <a:buNone/>
            </a:pPr>
            <a:endParaRPr lang="en-US" dirty="0"/>
          </a:p>
        </p:txBody>
      </p:sp>
      <p:sp>
        <p:nvSpPr>
          <p:cNvPr id="4" name="Right Brace 3"/>
          <p:cNvSpPr/>
          <p:nvPr/>
        </p:nvSpPr>
        <p:spPr>
          <a:xfrm>
            <a:off x="6572264" y="500042"/>
            <a:ext cx="285752" cy="5643602"/>
          </a:xfrm>
          <a:prstGeom prst="rightBrace">
            <a:avLst>
              <a:gd name="adj1" fmla="val 8333"/>
              <a:gd name="adj2" fmla="val 2772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5824558"/>
          </a:xfrm>
        </p:spPr>
        <p:txBody>
          <a:bodyPr/>
          <a:lstStyle/>
          <a:p>
            <a:pPr algn="r" rtl="1">
              <a:buNone/>
            </a:pPr>
            <a:endParaRPr lang="fa-IR" dirty="0" smtClean="0"/>
          </a:p>
          <a:p>
            <a:pPr algn="r" rtl="1">
              <a:buNone/>
            </a:pPr>
            <a:endParaRPr lang="fa-IR" dirty="0" smtClean="0"/>
          </a:p>
          <a:p>
            <a:pPr algn="r" rtl="1">
              <a:buNone/>
            </a:pPr>
            <a:endParaRPr lang="fa-IR" dirty="0" smtClean="0"/>
          </a:p>
          <a:p>
            <a:pPr algn="r" rtl="1">
              <a:buNone/>
            </a:pPr>
            <a:r>
              <a:rPr lang="fa-IR" dirty="0" smtClean="0">
                <a:solidFill>
                  <a:schemeClr val="accent1">
                    <a:lumMod val="75000"/>
                  </a:schemeClr>
                </a:solidFill>
              </a:rPr>
              <a:t>3- کشتن پيامبران و صالحان</a:t>
            </a:r>
          </a:p>
          <a:p>
            <a:pPr algn="r" rtl="1">
              <a:buNone/>
            </a:pPr>
            <a:r>
              <a:rPr lang="fa-IR" dirty="0" smtClean="0"/>
              <a:t>      </a:t>
            </a:r>
            <a:r>
              <a:rPr lang="fa-IR" sz="2000" dirty="0" smtClean="0"/>
              <a:t>مثل هارون    </a:t>
            </a:r>
            <a:r>
              <a:rPr lang="fa-IR" sz="2000" b="1" dirty="0" smtClean="0">
                <a:cs typeface="+mj-cs"/>
              </a:rPr>
              <a:t>انّ القوم استضعفوني و کادوا يقتلوني </a:t>
            </a:r>
            <a:r>
              <a:rPr lang="fa-IR" sz="2000" dirty="0" smtClean="0"/>
              <a:t>  </a:t>
            </a:r>
            <a:r>
              <a:rPr lang="fa-IR" sz="1400" dirty="0" smtClean="0"/>
              <a:t>اعراف 150</a:t>
            </a:r>
          </a:p>
          <a:p>
            <a:pPr algn="r" rtl="1">
              <a:buNone/>
            </a:pPr>
            <a:r>
              <a:rPr lang="fa-IR" sz="1400" dirty="0" smtClean="0"/>
              <a:t>      </a:t>
            </a:r>
            <a:r>
              <a:rPr lang="fa-IR" sz="2000" dirty="0" smtClean="0"/>
              <a:t>   مثل عيسي      </a:t>
            </a:r>
            <a:r>
              <a:rPr lang="fa-IR" sz="2000" b="1" dirty="0" smtClean="0">
                <a:cs typeface="+mj-cs"/>
              </a:rPr>
              <a:t>و قولهم انّا قتلنا المسيح عيسي بن مريم رسولَ الله</a:t>
            </a:r>
            <a:r>
              <a:rPr lang="fa-IR" sz="2000" dirty="0" smtClean="0"/>
              <a:t>  </a:t>
            </a:r>
            <a:r>
              <a:rPr lang="fa-IR" sz="1400" dirty="0" smtClean="0"/>
              <a:t>نساء 157</a:t>
            </a:r>
          </a:p>
          <a:p>
            <a:pPr algn="r" rtl="1">
              <a:buNone/>
            </a:pPr>
            <a:r>
              <a:rPr lang="fa-IR" sz="1400" dirty="0" smtClean="0"/>
              <a:t>         </a:t>
            </a:r>
            <a:endParaRPr lang="fa-IR" sz="2000" dirty="0" smtClean="0"/>
          </a:p>
          <a:p>
            <a:pPr algn="r" rtl="1">
              <a:buNone/>
            </a:pPr>
            <a:r>
              <a:rPr lang="fa-IR" sz="2000" dirty="0" smtClean="0"/>
              <a:t>       اين کار ساليان دراز انجام می شد. </a:t>
            </a:r>
          </a:p>
          <a:p>
            <a:pPr algn="r" rtl="1">
              <a:buNone/>
            </a:pPr>
            <a:r>
              <a:rPr lang="fa-IR" sz="2000" dirty="0" smtClean="0"/>
              <a:t>                         </a:t>
            </a:r>
            <a:r>
              <a:rPr lang="fa-IR" sz="2000" b="1" dirty="0" smtClean="0">
                <a:cs typeface="+mj-cs"/>
              </a:rPr>
              <a:t>انّ الذين يکفرون بأيات الله و يقتلون النبيين بغير حق و يقتلون الذين يأمرون </a:t>
            </a:r>
          </a:p>
          <a:p>
            <a:pPr algn="r" rtl="1">
              <a:buNone/>
            </a:pPr>
            <a:r>
              <a:rPr lang="fa-IR" sz="2000" b="1" dirty="0" smtClean="0">
                <a:cs typeface="+mj-cs"/>
              </a:rPr>
              <a:t>               </a:t>
            </a:r>
            <a:r>
              <a:rPr lang="en-US" sz="2000" b="1" dirty="0" smtClean="0">
                <a:cs typeface="+mj-cs"/>
              </a:rPr>
              <a:t>    </a:t>
            </a:r>
            <a:r>
              <a:rPr lang="fa-IR" sz="2000" b="1" dirty="0" smtClean="0">
                <a:cs typeface="+mj-cs"/>
              </a:rPr>
              <a:t>          بالقسط من الناس فبشّرهم بعذاب اليم</a:t>
            </a:r>
            <a:r>
              <a:rPr lang="fa-IR" sz="2000" dirty="0" smtClean="0"/>
              <a:t> </a:t>
            </a:r>
            <a:r>
              <a:rPr lang="fa-IR" sz="1400" dirty="0" smtClean="0"/>
              <a:t>آل عمران 21</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500042"/>
            <a:ext cx="8115328" cy="5824558"/>
          </a:xfrm>
        </p:spPr>
        <p:txBody>
          <a:bodyPr>
            <a:normAutofit fontScale="77500" lnSpcReduction="20000"/>
          </a:bodyPr>
          <a:lstStyle/>
          <a:p>
            <a:pPr algn="r" rtl="1">
              <a:buNone/>
            </a:pPr>
            <a:endParaRPr lang="fa-IR" sz="1400" dirty="0" smtClean="0"/>
          </a:p>
          <a:p>
            <a:pPr algn="r" rtl="1">
              <a:buNone/>
            </a:pPr>
            <a:r>
              <a:rPr lang="fa-IR" sz="3400" dirty="0" smtClean="0">
                <a:solidFill>
                  <a:schemeClr val="accent1">
                    <a:lumMod val="75000"/>
                  </a:schemeClr>
                </a:solidFill>
              </a:rPr>
              <a:t>4- سخنان گناه آلود و نسبتهاي نا روا</a:t>
            </a:r>
          </a:p>
          <a:p>
            <a:pPr algn="r" rtl="1">
              <a:buNone/>
            </a:pPr>
            <a:r>
              <a:rPr lang="fa-IR" sz="2800" dirty="0" smtClean="0">
                <a:solidFill>
                  <a:schemeClr val="accent3">
                    <a:lumMod val="75000"/>
                  </a:schemeClr>
                </a:solidFill>
              </a:rPr>
              <a:t>  1- به خدا   </a:t>
            </a:r>
            <a:r>
              <a:rPr lang="fa-IR" sz="2000" dirty="0" smtClean="0">
                <a:solidFill>
                  <a:schemeClr val="accent3">
                    <a:lumMod val="75000"/>
                  </a:schemeClr>
                </a:solidFill>
              </a:rPr>
              <a:t>    </a:t>
            </a:r>
            <a:r>
              <a:rPr lang="fa-IR" sz="2000" dirty="0" smtClean="0"/>
              <a:t>- خدا فرزند دارد </a:t>
            </a:r>
          </a:p>
          <a:p>
            <a:pPr algn="r" rtl="1">
              <a:buNone/>
            </a:pPr>
            <a:r>
              <a:rPr lang="fa-IR" sz="2000" dirty="0" smtClean="0"/>
              <a:t>                           </a:t>
            </a:r>
            <a:r>
              <a:rPr lang="fa-IR" sz="2000" b="1" dirty="0" smtClean="0">
                <a:cs typeface="+mj-cs"/>
              </a:rPr>
              <a:t>و قالت اليهود عُزيرٌ ابن الله و قالت انصاري المسيح ابن الله ذلک قولهم بافواههم </a:t>
            </a:r>
            <a:r>
              <a:rPr lang="fa-IR" sz="1400" b="1" dirty="0" smtClean="0">
                <a:cs typeface="+mj-cs"/>
              </a:rPr>
              <a:t> </a:t>
            </a:r>
            <a:r>
              <a:rPr lang="fa-IR" sz="1400" dirty="0" smtClean="0"/>
              <a:t>توبه 30</a:t>
            </a:r>
            <a:endParaRPr lang="en-US" dirty="0" smtClean="0"/>
          </a:p>
          <a:p>
            <a:pPr algn="r" rtl="1">
              <a:buNone/>
            </a:pPr>
            <a:r>
              <a:rPr lang="fa-IR" dirty="0" smtClean="0"/>
              <a:t>      </a:t>
            </a:r>
            <a:r>
              <a:rPr lang="fa-IR" sz="2000" dirty="0" smtClean="0"/>
              <a:t>                  - خدا خسته مي شود</a:t>
            </a:r>
            <a:endParaRPr lang="fa-IR" dirty="0" smtClean="0"/>
          </a:p>
          <a:p>
            <a:pPr algn="r" rtl="1">
              <a:buNone/>
            </a:pPr>
            <a:r>
              <a:rPr lang="fa-IR" dirty="0" smtClean="0"/>
              <a:t>                    </a:t>
            </a:r>
            <a:r>
              <a:rPr lang="fa-IR" sz="2000" dirty="0" smtClean="0"/>
              <a:t> فصل 2 سفر تکوين: خدا خلقت آسمانها و زمين را روز يکشنبه آغاز کرد و پس از 6 روز کار به </a:t>
            </a:r>
          </a:p>
          <a:p>
            <a:pPr algn="r" rtl="1">
              <a:buNone/>
            </a:pPr>
            <a:r>
              <a:rPr lang="fa-IR" sz="2000" dirty="0" smtClean="0"/>
              <a:t>                          پايان رسيد و روز هفتم استراحت روز سبت را مبارک کرد و کار اين روز حرام </a:t>
            </a:r>
          </a:p>
          <a:p>
            <a:pPr algn="r" rtl="1">
              <a:buNone/>
            </a:pPr>
            <a:r>
              <a:rPr lang="fa-IR" sz="2000" dirty="0" smtClean="0"/>
              <a:t>                           است.</a:t>
            </a:r>
            <a:endParaRPr lang="fa-IR" dirty="0" smtClean="0"/>
          </a:p>
          <a:p>
            <a:pPr algn="r" rtl="1">
              <a:buNone/>
            </a:pPr>
            <a:r>
              <a:rPr lang="fa-IR" sz="2000" dirty="0" smtClean="0"/>
              <a:t>                          </a:t>
            </a:r>
            <a:r>
              <a:rPr lang="fa-IR" sz="2000" b="1" dirty="0" smtClean="0">
                <a:cs typeface="+mj-cs"/>
              </a:rPr>
              <a:t>و لقد خلقنا السموات و الارض و ما بينهما في ستة ايام و ما مسنا من لُغوُب </a:t>
            </a:r>
            <a:r>
              <a:rPr lang="fa-IR" sz="1400" dirty="0" smtClean="0"/>
              <a:t>ق 38</a:t>
            </a:r>
          </a:p>
          <a:p>
            <a:pPr algn="r" rtl="1">
              <a:buNone/>
            </a:pPr>
            <a:r>
              <a:rPr lang="fa-IR" sz="2000" b="1" dirty="0" smtClean="0">
                <a:cs typeface="+mj-cs"/>
              </a:rPr>
              <a:t>                 </a:t>
            </a:r>
            <a:r>
              <a:rPr lang="en-US" sz="2000" b="1" dirty="0" smtClean="0">
                <a:cs typeface="+mj-cs"/>
              </a:rPr>
              <a:t>     </a:t>
            </a:r>
            <a:r>
              <a:rPr lang="fa-IR" sz="2000" b="1" dirty="0" smtClean="0">
                <a:cs typeface="+mj-cs"/>
              </a:rPr>
              <a:t>         الله لا اله الا هو الحي القيوم لا تأخذه سنة و لا نوم</a:t>
            </a:r>
            <a:r>
              <a:rPr lang="fa-IR" sz="1400" b="1" dirty="0" smtClean="0">
                <a:cs typeface="+mj-cs"/>
              </a:rPr>
              <a:t> </a:t>
            </a:r>
            <a:r>
              <a:rPr lang="fa-IR" sz="1400" dirty="0" smtClean="0"/>
              <a:t>بقره 255</a:t>
            </a:r>
          </a:p>
          <a:p>
            <a:pPr algn="r" rtl="1">
              <a:buNone/>
            </a:pPr>
            <a:r>
              <a:rPr lang="fa-IR" sz="2000" dirty="0" smtClean="0"/>
              <a:t>                          - خدا بخيل است</a:t>
            </a:r>
          </a:p>
          <a:p>
            <a:pPr algn="r" rtl="1">
              <a:buNone/>
            </a:pPr>
            <a:r>
              <a:rPr lang="fa-IR" sz="2000" dirty="0" smtClean="0"/>
              <a:t>		            خدا به بنی اسرائیل دستور داده است به مردم قرض الحسنه بدهند به این عهد در آیه ی 12 مائده </a:t>
            </a:r>
          </a:p>
          <a:p>
            <a:pPr algn="r" rtl="1">
              <a:buNone/>
            </a:pPr>
            <a:r>
              <a:rPr lang="fa-IR" sz="2000" dirty="0" smtClean="0"/>
              <a:t>		            اشاره شده است. وقتی خداوند از مسلمانان می خواهد در راه خدا قرض  الحسنه بدهند(بقره 245)</a:t>
            </a:r>
          </a:p>
          <a:p>
            <a:pPr algn="r" rtl="1">
              <a:buNone/>
            </a:pPr>
            <a:r>
              <a:rPr lang="fa-IR" sz="2000" dirty="0" smtClean="0"/>
              <a:t>                             یهود این درخواست را به استهزا می گیرد. </a:t>
            </a:r>
          </a:p>
          <a:p>
            <a:pPr algn="r" rtl="1">
              <a:buNone/>
            </a:pPr>
            <a:r>
              <a:rPr lang="fa-IR" sz="2000" dirty="0" smtClean="0"/>
              <a:t>                          </a:t>
            </a:r>
            <a:r>
              <a:rPr lang="fa-IR" sz="2000" b="1" dirty="0" smtClean="0">
                <a:cs typeface="+mj-cs"/>
              </a:rPr>
              <a:t>و قالت اليهود يد الله مغلولة غلّت ايديهم و لعنوا بما قالوا بل يداه مبسوطتان ينفق کيف يشاء               </a:t>
            </a:r>
          </a:p>
          <a:p>
            <a:pPr algn="r" rtl="1">
              <a:buNone/>
            </a:pPr>
            <a:r>
              <a:rPr lang="fa-IR" sz="2000" dirty="0" smtClean="0"/>
              <a:t>                           </a:t>
            </a:r>
            <a:r>
              <a:rPr lang="fa-IR" sz="1400" dirty="0" smtClean="0"/>
              <a:t>مائده 64</a:t>
            </a:r>
          </a:p>
          <a:p>
            <a:pPr algn="r" rtl="1">
              <a:buNone/>
            </a:pPr>
            <a:r>
              <a:rPr lang="fa-IR" sz="2000" dirty="0" smtClean="0"/>
              <a:t>		          - خدا از گوشت و خون قرباني استفاده مي کند</a:t>
            </a:r>
          </a:p>
          <a:p>
            <a:pPr algn="r" rtl="1">
              <a:buNone/>
            </a:pPr>
            <a:r>
              <a:rPr lang="fa-IR" sz="2000" dirty="0" smtClean="0"/>
              <a:t>                          در سفر لاوين آمده خدا از قرباني هاي سوختني استفاده مي کند و از بوي دود ناشي از </a:t>
            </a:r>
          </a:p>
          <a:p>
            <a:pPr algn="r" rtl="1">
              <a:buNone/>
            </a:pPr>
            <a:r>
              <a:rPr lang="fa-IR" sz="2000" dirty="0" smtClean="0"/>
              <a:t>                          آنها لذت مي برد و شاد مي شود</a:t>
            </a:r>
          </a:p>
          <a:p>
            <a:pPr algn="r" rtl="1">
              <a:buNone/>
            </a:pPr>
            <a:r>
              <a:rPr lang="fa-IR" sz="2000" dirty="0" smtClean="0"/>
              <a:t>                          خدا در رد اين نظر مي فرمايد:</a:t>
            </a:r>
          </a:p>
          <a:p>
            <a:pPr algn="r" rtl="1">
              <a:buNone/>
            </a:pPr>
            <a:r>
              <a:rPr lang="fa-IR" sz="2000" b="1" dirty="0" smtClean="0">
                <a:cs typeface="+mj-cs"/>
              </a:rPr>
              <a:t>                      </a:t>
            </a:r>
            <a:r>
              <a:rPr lang="en-US" sz="2000" b="1" dirty="0" smtClean="0">
                <a:cs typeface="+mj-cs"/>
              </a:rPr>
              <a:t>   </a:t>
            </a:r>
            <a:r>
              <a:rPr lang="fa-IR" sz="2000" b="1" dirty="0" smtClean="0">
                <a:cs typeface="+mj-cs"/>
              </a:rPr>
              <a:t>    لکن ينال الله لحومها و لا دماؤها و لکن يناله التقوي منکم  </a:t>
            </a:r>
            <a:r>
              <a:rPr lang="fa-IR" sz="1400" dirty="0" smtClean="0"/>
              <a:t>حج 37</a:t>
            </a:r>
            <a:r>
              <a:rPr lang="fa-IR" sz="2000" dirty="0" smtClean="0"/>
              <a:t> </a:t>
            </a:r>
            <a:endParaRPr lang="en-US" sz="2000" dirty="0"/>
          </a:p>
        </p:txBody>
      </p:sp>
      <p:sp>
        <p:nvSpPr>
          <p:cNvPr id="4" name="Right Brace 3"/>
          <p:cNvSpPr/>
          <p:nvPr/>
        </p:nvSpPr>
        <p:spPr>
          <a:xfrm>
            <a:off x="7143768" y="1071546"/>
            <a:ext cx="214314" cy="4857784"/>
          </a:xfrm>
          <a:prstGeom prst="rightBrace">
            <a:avLst>
              <a:gd name="adj1" fmla="val 8333"/>
              <a:gd name="adj2" fmla="val 2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00174"/>
            <a:ext cx="8229600" cy="4824426"/>
          </a:xfrm>
        </p:spPr>
        <p:txBody>
          <a:bodyPr/>
          <a:lstStyle/>
          <a:p>
            <a:pPr algn="r" rtl="1">
              <a:buNone/>
            </a:pPr>
            <a:r>
              <a:rPr lang="fa-IR" sz="2200" dirty="0" smtClean="0">
                <a:solidFill>
                  <a:schemeClr val="accent3">
                    <a:lumMod val="75000"/>
                  </a:schemeClr>
                </a:solidFill>
              </a:rPr>
              <a:t>2- اسائه ادب و نسبت ناروا به پيامبران</a:t>
            </a:r>
          </a:p>
          <a:p>
            <a:pPr algn="r" rtl="1">
              <a:buNone/>
            </a:pPr>
            <a:r>
              <a:rPr lang="fa-IR" sz="2400" dirty="0" smtClean="0"/>
              <a:t>الف- به موسي (ع) </a:t>
            </a:r>
          </a:p>
          <a:p>
            <a:pPr algn="r" rtl="1">
              <a:buNone/>
            </a:pPr>
            <a:r>
              <a:rPr lang="fa-IR" sz="2000" dirty="0" smtClean="0"/>
              <a:t>            1- بي احترامي به او ، درخواست الهه بعد از عبور از دريا ،    </a:t>
            </a:r>
          </a:p>
          <a:p>
            <a:pPr algn="r" rtl="1">
              <a:buNone/>
            </a:pPr>
            <a:r>
              <a:rPr lang="fa-IR" sz="2000" dirty="0" smtClean="0"/>
              <a:t>           خطاب تو، دستور براي فراهم کردن نيازهايشان</a:t>
            </a:r>
          </a:p>
          <a:p>
            <a:pPr algn="r" rtl="1">
              <a:buNone/>
            </a:pPr>
            <a:r>
              <a:rPr lang="fa-IR" sz="2000" dirty="0" smtClean="0"/>
              <a:t>            2- بي اعتمادي در اعلام درست فرمان خدا (ماجراي ذبح گاو)</a:t>
            </a:r>
          </a:p>
          <a:p>
            <a:pPr algn="r" rtl="1">
              <a:buNone/>
            </a:pPr>
            <a:r>
              <a:rPr lang="fa-IR" sz="2000" dirty="0" smtClean="0"/>
              <a:t>            3- نسبت زنا و يا وجود عيب در بدن او</a:t>
            </a:r>
          </a:p>
          <a:p>
            <a:pPr algn="r" rtl="1">
              <a:buNone/>
            </a:pPr>
            <a:r>
              <a:rPr lang="fa-IR" sz="2000" b="1" dirty="0" smtClean="0">
                <a:cs typeface="+mj-cs"/>
              </a:rPr>
              <a:t>         يا ايها الذين امنوا لا تکونوا کالذين اذَوا موسي فبرَّأه الله ممّا قالوا و کان عند الله وجيها</a:t>
            </a:r>
            <a:r>
              <a:rPr lang="fa-IR" sz="2000" dirty="0" smtClean="0"/>
              <a:t> </a:t>
            </a:r>
            <a:r>
              <a:rPr lang="fa-IR" sz="1800" dirty="0" smtClean="0"/>
              <a:t> احزاب 69</a:t>
            </a:r>
          </a:p>
          <a:p>
            <a:pPr algn="r" rtl="1">
              <a:buNone/>
            </a:pPr>
            <a:r>
              <a:rPr lang="fa-IR" sz="2000" dirty="0" smtClean="0"/>
              <a:t>  </a:t>
            </a:r>
          </a:p>
        </p:txBody>
      </p:sp>
    </p:spTree>
  </p:cSld>
  <p:clrMapOvr>
    <a:masterClrMapping/>
  </p:clrMapOvr>
  <p:transition spd="slow">
    <p:strips/>
    <p:sndAc>
      <p:stSnd>
        <p:snd r:embed="rId3" name="bomb.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5753120"/>
          </a:xfrm>
        </p:spPr>
        <p:txBody>
          <a:bodyPr/>
          <a:lstStyle/>
          <a:p>
            <a:endParaRPr lang="fa-IR" dirty="0" smtClean="0"/>
          </a:p>
          <a:p>
            <a:pPr algn="r" rtl="1">
              <a:buNone/>
            </a:pPr>
            <a:r>
              <a:rPr lang="fa-IR" dirty="0" smtClean="0"/>
              <a:t>ب- کفر به سليمان (ع)</a:t>
            </a:r>
          </a:p>
          <a:p>
            <a:pPr algn="r" rtl="1">
              <a:buNone/>
            </a:pPr>
            <a:r>
              <a:rPr lang="fa-IR" sz="2000" dirty="0" smtClean="0"/>
              <a:t>     </a:t>
            </a:r>
            <a:r>
              <a:rPr lang="fa-IR" sz="2000" b="1" dirty="0" smtClean="0">
                <a:cs typeface="+mj-cs"/>
              </a:rPr>
              <a:t>و ما کَفَر سُليمانُ ولکن الشياطين کفروا يعلّمون الناس السحر</a:t>
            </a:r>
            <a:r>
              <a:rPr lang="fa-IR" b="1" dirty="0" smtClean="0">
                <a:cs typeface="+mj-cs"/>
              </a:rPr>
              <a:t> </a:t>
            </a:r>
            <a:r>
              <a:rPr lang="fa-IR" sz="1800" dirty="0" smtClean="0"/>
              <a:t>بقره 102</a:t>
            </a:r>
          </a:p>
          <a:p>
            <a:pPr algn="r" rtl="1">
              <a:buNone/>
            </a:pPr>
            <a:r>
              <a:rPr lang="fa-IR" sz="2000" dirty="0" smtClean="0"/>
              <a:t>      </a:t>
            </a:r>
          </a:p>
          <a:p>
            <a:pPr algn="r" rtl="1">
              <a:buNone/>
            </a:pPr>
            <a:r>
              <a:rPr lang="fa-IR" sz="2000" dirty="0" smtClean="0"/>
              <a:t>      در تورات نسبت زنا  به لوط وداوود، شرب خمر به نوح، کفر به هارون و سليمان آمده است.</a:t>
            </a:r>
          </a:p>
          <a:p>
            <a:pPr algn="r" rtl="1">
              <a:buNone/>
            </a:pPr>
            <a:endParaRPr lang="fa-IR" dirty="0" smtClean="0"/>
          </a:p>
          <a:p>
            <a:pPr algn="r" rtl="1">
              <a:buNone/>
            </a:pPr>
            <a:r>
              <a:rPr lang="fa-IR" dirty="0" smtClean="0"/>
              <a:t>ج- نسبت زنا به مريم و زنا زادگي به عيسي</a:t>
            </a:r>
          </a:p>
          <a:p>
            <a:pPr algn="r" rtl="1">
              <a:buNone/>
            </a:pPr>
            <a:r>
              <a:rPr lang="fa-IR" sz="2000" dirty="0" smtClean="0"/>
              <a:t>    </a:t>
            </a:r>
            <a:r>
              <a:rPr lang="fa-IR" sz="2000" b="1" dirty="0" smtClean="0">
                <a:cs typeface="+mj-cs"/>
              </a:rPr>
              <a:t>و بکفرهم و قولهم علي مريم بهتاناً عظيما ... </a:t>
            </a:r>
            <a:r>
              <a:rPr lang="fa-IR" sz="1800" b="1" dirty="0" smtClean="0">
                <a:cs typeface="+mj-cs"/>
              </a:rPr>
              <a:t> </a:t>
            </a:r>
            <a:r>
              <a:rPr lang="fa-IR" sz="1800" dirty="0" smtClean="0"/>
              <a:t>نساء 156  </a:t>
            </a:r>
            <a:r>
              <a:rPr lang="fa-IR" sz="2000" dirty="0" smtClean="0"/>
              <a:t> </a:t>
            </a:r>
          </a:p>
          <a:p>
            <a:pPr algn="r" rtl="1">
              <a:buNone/>
            </a:pPr>
            <a:endParaRPr lang="fa-IR" sz="2000" dirty="0" smtClean="0"/>
          </a:p>
          <a:p>
            <a:pPr algn="r" rtl="1">
              <a:buNone/>
            </a:pPr>
            <a:r>
              <a:rPr lang="fa-IR" sz="2200" dirty="0" smtClean="0">
                <a:solidFill>
                  <a:schemeClr val="accent3">
                    <a:lumMod val="75000"/>
                  </a:schemeClr>
                </a:solidFill>
              </a:rPr>
              <a:t>3- جسارت نسبت به ملائکه</a:t>
            </a:r>
          </a:p>
          <a:p>
            <a:pPr algn="r" rtl="1">
              <a:buNone/>
            </a:pPr>
            <a:r>
              <a:rPr lang="fa-IR" sz="2000" dirty="0" smtClean="0"/>
              <a:t>   نسبت سحر به هاروت و ماروت   </a:t>
            </a:r>
            <a:r>
              <a:rPr lang="fa-IR" sz="1800" dirty="0" smtClean="0"/>
              <a:t>بقره 102</a:t>
            </a:r>
            <a:endParaRPr lang="en-US" sz="1800" dirty="0"/>
          </a:p>
        </p:txBody>
      </p:sp>
      <p:cxnSp>
        <p:nvCxnSpPr>
          <p:cNvPr id="5" name="Straight Connector 4"/>
          <p:cNvCxnSpPr/>
          <p:nvPr/>
        </p:nvCxnSpPr>
        <p:spPr>
          <a:xfrm>
            <a:off x="5857884" y="2714620"/>
            <a:ext cx="3571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3504" y="2714620"/>
            <a:ext cx="5715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571868" y="2714620"/>
            <a:ext cx="3571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57422" y="2786058"/>
            <a:ext cx="64294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357290" y="2786058"/>
            <a:ext cx="78581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sndAc>
      <p:stSnd>
        <p:snd r:embed="rId2" name="bomb.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ctr" rtl="1"/>
            <a:r>
              <a:rPr lang="fa-IR" dirty="0" smtClean="0"/>
              <a:t>صفات اخلاقی يهود</a:t>
            </a:r>
            <a:endParaRPr lang="en-US" dirty="0"/>
          </a:p>
        </p:txBody>
      </p:sp>
      <p:sp>
        <p:nvSpPr>
          <p:cNvPr id="5" name="Subtitle 4"/>
          <p:cNvSpPr>
            <a:spLocks noGrp="1"/>
          </p:cNvSpPr>
          <p:nvPr>
            <p:ph type="subTitle" idx="1"/>
          </p:nvPr>
        </p:nvSpPr>
        <p:spPr/>
        <p:txBody>
          <a:bodyPr/>
          <a:lstStyle/>
          <a:p>
            <a:pPr algn="ctr"/>
            <a:endParaRPr lang="en-US"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42"/>
            <a:ext cx="8229600" cy="928694"/>
          </a:xfrm>
        </p:spPr>
        <p:txBody>
          <a:bodyPr/>
          <a:lstStyle/>
          <a:p>
            <a:pPr algn="r" rtl="1"/>
            <a:r>
              <a:rPr lang="fa-IR" sz="2600" b="1" dirty="0" smtClean="0"/>
              <a:t> 1-خود برتر بينی و نژاد پرستی</a:t>
            </a:r>
            <a:endParaRPr lang="en-US" sz="2600" b="1" dirty="0"/>
          </a:p>
        </p:txBody>
      </p:sp>
      <p:sp>
        <p:nvSpPr>
          <p:cNvPr id="3" name="Content Placeholder 2"/>
          <p:cNvSpPr>
            <a:spLocks noGrp="1"/>
          </p:cNvSpPr>
          <p:nvPr>
            <p:ph idx="1"/>
          </p:nvPr>
        </p:nvSpPr>
        <p:spPr>
          <a:xfrm>
            <a:off x="142844" y="1500174"/>
            <a:ext cx="8543956" cy="4824426"/>
          </a:xfrm>
        </p:spPr>
        <p:txBody>
          <a:bodyPr>
            <a:normAutofit fontScale="92500" lnSpcReduction="10000"/>
          </a:bodyPr>
          <a:lstStyle/>
          <a:p>
            <a:pPr algn="r" rtl="1"/>
            <a:r>
              <a:rPr lang="fa-IR" sz="2200" dirty="0" smtClean="0"/>
              <a:t>آنها خود را قوم برگزيده مي نامند    </a:t>
            </a:r>
            <a:r>
              <a:rPr lang="en-US" sz="2200" dirty="0" smtClean="0"/>
              <a:t> </a:t>
            </a:r>
            <a:r>
              <a:rPr lang="fa-IR" sz="2200" dirty="0" smtClean="0"/>
              <a:t>         </a:t>
            </a:r>
            <a:r>
              <a:rPr lang="en-US" sz="2200" dirty="0" smtClean="0"/>
              <a:t>  </a:t>
            </a:r>
            <a:r>
              <a:rPr lang="fa-IR" sz="2200" dirty="0" smtClean="0"/>
              <a:t>سفر خروج باب 22/4</a:t>
            </a:r>
          </a:p>
          <a:p>
            <a:pPr algn="r" rtl="1">
              <a:buNone/>
            </a:pPr>
            <a:r>
              <a:rPr lang="fa-IR" dirty="0" smtClean="0"/>
              <a:t>             			     </a:t>
            </a:r>
            <a:r>
              <a:rPr lang="fa-IR" sz="2200" dirty="0" smtClean="0"/>
              <a:t>سفر تثنيه باب 37/4</a:t>
            </a:r>
          </a:p>
          <a:p>
            <a:pPr algn="r" rtl="1">
              <a:buNone/>
            </a:pPr>
            <a:r>
              <a:rPr lang="fa-IR" sz="2200" dirty="0" smtClean="0"/>
              <a:t>   				    </a:t>
            </a:r>
            <a:r>
              <a:rPr lang="en-US" sz="2200" dirty="0" smtClean="0"/>
              <a:t>          </a:t>
            </a:r>
            <a:r>
              <a:rPr lang="fa-IR" sz="2200" dirty="0" smtClean="0"/>
              <a:t>    </a:t>
            </a:r>
            <a:r>
              <a:rPr lang="en-US" sz="2200" dirty="0" smtClean="0"/>
              <a:t>  </a:t>
            </a:r>
            <a:r>
              <a:rPr lang="fa-IR" sz="2200" dirty="0" smtClean="0"/>
              <a:t>سفر تثنيه باب 1،2/14</a:t>
            </a:r>
          </a:p>
          <a:p>
            <a:pPr algn="r" rtl="1">
              <a:buNone/>
            </a:pPr>
            <a:r>
              <a:rPr lang="fa-IR" sz="2200" dirty="0" smtClean="0"/>
              <a:t> 					      سفر تثنيه باب 9/28</a:t>
            </a:r>
          </a:p>
          <a:p>
            <a:pPr algn="r" rtl="1">
              <a:buNone/>
            </a:pPr>
            <a:r>
              <a:rPr lang="fa-IR" sz="2200" dirty="0" smtClean="0"/>
              <a:t>					      سفر اعداد باب 41/15</a:t>
            </a:r>
          </a:p>
          <a:p>
            <a:pPr algn="r" rtl="1">
              <a:buNone/>
            </a:pPr>
            <a:r>
              <a:rPr lang="fa-IR" sz="2200" dirty="0" smtClean="0"/>
              <a:t>					      کتاب اول پادشاهان /51</a:t>
            </a:r>
          </a:p>
          <a:p>
            <a:pPr algn="r" rtl="1">
              <a:buNone/>
            </a:pPr>
            <a:r>
              <a:rPr lang="fa-IR" sz="2200" dirty="0" smtClean="0"/>
              <a:t>					       کتاب حزقيال باب 20/11</a:t>
            </a:r>
          </a:p>
          <a:p>
            <a:pPr algn="r" rtl="1">
              <a:buNone/>
            </a:pPr>
            <a:r>
              <a:rPr lang="fa-IR" dirty="0" smtClean="0"/>
              <a:t>    </a:t>
            </a:r>
            <a:r>
              <a:rPr lang="fa-IR" sz="2200" dirty="0" smtClean="0"/>
              <a:t>آياتی از قرآن درباره ی برتری آنها سخن گفته ولی اين برتری مطلق و هميشگی نيست و به آخرت تسری ندارد مثلا:</a:t>
            </a:r>
          </a:p>
          <a:p>
            <a:pPr algn="r" rtl="1">
              <a:buNone/>
            </a:pPr>
            <a:r>
              <a:rPr lang="fa-IR" sz="2200" b="1" dirty="0" smtClean="0">
                <a:cs typeface="+mj-cs"/>
              </a:rPr>
              <a:t>   يا بني اسرائيل اذکروا نعمتي التي انعمت عليکم و اني فضلتکم علي العالمين و اتقوا يوما لا تجزي نفس عن نفس شيئا و لا يقبل منها شفاعة و لا يؤخذ منها عدل و لا هم ينصرون </a:t>
            </a:r>
            <a:r>
              <a:rPr lang="fa-IR" dirty="0" smtClean="0"/>
              <a:t>   </a:t>
            </a:r>
            <a:r>
              <a:rPr lang="fa-IR" sz="1900" dirty="0" smtClean="0"/>
              <a:t>بقره 47 – 48</a:t>
            </a:r>
          </a:p>
          <a:p>
            <a:pPr algn="r" rtl="1">
              <a:buNone/>
            </a:pPr>
            <a:r>
              <a:rPr lang="fa-IR" sz="2000" dirty="0" smtClean="0"/>
              <a:t>   ولی آنها آنچنان خود برتر بين بودند که در برابر دعوت حضرت رسول گفتند:</a:t>
            </a:r>
          </a:p>
          <a:p>
            <a:pPr algn="r" rtl="1">
              <a:buNone/>
            </a:pPr>
            <a:r>
              <a:rPr lang="fa-IR" sz="2200" b="1" dirty="0" smtClean="0">
                <a:cs typeface="+mj-cs"/>
              </a:rPr>
              <a:t>   و اذا قيل لهم امنوا بما انزل الله قالوا نؤمن بما انزل علينا و يکفرون بما وراءه   </a:t>
            </a:r>
            <a:r>
              <a:rPr lang="fa-IR" sz="1900" dirty="0" smtClean="0"/>
              <a:t>بقره 91</a:t>
            </a:r>
            <a:endParaRPr lang="en-US" sz="1900" dirty="0"/>
          </a:p>
        </p:txBody>
      </p:sp>
      <p:sp>
        <p:nvSpPr>
          <p:cNvPr id="4" name="Right Brace 3"/>
          <p:cNvSpPr/>
          <p:nvPr/>
        </p:nvSpPr>
        <p:spPr>
          <a:xfrm>
            <a:off x="4643438" y="1571612"/>
            <a:ext cx="285752" cy="2286016"/>
          </a:xfrm>
          <a:prstGeom prst="rightBrace">
            <a:avLst>
              <a:gd name="adj1" fmla="val 8333"/>
              <a:gd name="adj2" fmla="val 660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500042"/>
            <a:ext cx="8329642" cy="5824558"/>
          </a:xfrm>
        </p:spPr>
        <p:txBody>
          <a:bodyPr>
            <a:normAutofit/>
          </a:bodyPr>
          <a:lstStyle/>
          <a:p>
            <a:pPr algn="r" rtl="1">
              <a:buNone/>
            </a:pPr>
            <a:r>
              <a:rPr lang="fa-IR" dirty="0" smtClean="0"/>
              <a:t> </a:t>
            </a:r>
            <a:r>
              <a:rPr lang="fa-IR" sz="2000" dirty="0" smtClean="0"/>
              <a:t>با وجود آنکه منتظر ظهور مسيح هستند، به عيسی کفر ورزيدند. آنان نصارا را دارای دين حقيقی </a:t>
            </a:r>
          </a:p>
          <a:p>
            <a:pPr algn="r" rtl="1">
              <a:buNone/>
            </a:pPr>
            <a:r>
              <a:rPr lang="fa-IR" sz="2000" dirty="0" smtClean="0"/>
              <a:t> نمی دانند</a:t>
            </a:r>
          </a:p>
          <a:p>
            <a:pPr algn="r" rtl="1">
              <a:buNone/>
            </a:pPr>
            <a:r>
              <a:rPr lang="fa-IR" sz="2000" dirty="0" smtClean="0"/>
              <a:t> </a:t>
            </a:r>
            <a:r>
              <a:rPr lang="fa-IR" sz="2000" b="1" dirty="0" smtClean="0">
                <a:cs typeface="+mj-cs"/>
              </a:rPr>
              <a:t>ليست النصاري علي شيء  </a:t>
            </a:r>
            <a:r>
              <a:rPr lang="fa-IR" sz="1400" dirty="0" smtClean="0"/>
              <a:t>بقره 113</a:t>
            </a:r>
          </a:p>
          <a:p>
            <a:pPr algn="r" rtl="1">
              <a:buNone/>
            </a:pPr>
            <a:r>
              <a:rPr lang="fa-IR" sz="1400" dirty="0" smtClean="0"/>
              <a:t>  </a:t>
            </a:r>
            <a:r>
              <a:rPr lang="fa-IR" sz="2000" dirty="0" smtClean="0"/>
              <a:t>با داشتن اين خصلتها ادعای </a:t>
            </a:r>
            <a:r>
              <a:rPr lang="fa-IR" sz="2400" b="1" i="1" dirty="0" smtClean="0">
                <a:solidFill>
                  <a:srgbClr val="FF0000"/>
                </a:solidFill>
              </a:rPr>
              <a:t>برتری نژادی</a:t>
            </a:r>
            <a:r>
              <a:rPr lang="fa-IR" sz="2400" dirty="0" smtClean="0">
                <a:solidFill>
                  <a:srgbClr val="FF0000"/>
                </a:solidFill>
              </a:rPr>
              <a:t> </a:t>
            </a:r>
            <a:r>
              <a:rPr lang="fa-IR" sz="2000" dirty="0" smtClean="0"/>
              <a:t>خود را مطرح کردند و گفتند </a:t>
            </a:r>
          </a:p>
          <a:p>
            <a:pPr algn="r" rtl="1">
              <a:buNone/>
            </a:pPr>
            <a:r>
              <a:rPr lang="fa-IR" sz="2000" dirty="0" smtClean="0">
                <a:solidFill>
                  <a:schemeClr val="accent1">
                    <a:lumMod val="75000"/>
                  </a:schemeClr>
                </a:solidFill>
              </a:rPr>
              <a:t>1-”ما دوستان و فرزندان خداييم!!!“ </a:t>
            </a:r>
          </a:p>
          <a:p>
            <a:pPr algn="r" rtl="1">
              <a:buNone/>
            </a:pPr>
            <a:r>
              <a:rPr lang="fa-IR" sz="2000" dirty="0" smtClean="0"/>
              <a:t>    </a:t>
            </a:r>
            <a:r>
              <a:rPr lang="fa-IR" sz="2000" b="1" dirty="0" smtClean="0">
                <a:cs typeface="+mj-cs"/>
              </a:rPr>
              <a:t>و قالت اليهود و النصاري نحن انباؤا الله و أحبّاؤه قل فلم يعذّبکم بذنوبکم بل انتم بشر ممّن خَلَق يغفر لمن يشاء و يعذّب من يشاء....  </a:t>
            </a:r>
            <a:r>
              <a:rPr lang="fa-IR" sz="1400" dirty="0" smtClean="0"/>
              <a:t>مائده 18</a:t>
            </a:r>
            <a:endParaRPr lang="fa-IR" sz="2000" dirty="0" smtClean="0"/>
          </a:p>
          <a:p>
            <a:pPr algn="r" rtl="1">
              <a:buNone/>
            </a:pPr>
            <a:r>
              <a:rPr lang="fa-IR" sz="2000" b="1" dirty="0" smtClean="0">
                <a:cs typeface="+mj-cs"/>
              </a:rPr>
              <a:t>   قل يا ايها الذين هادوا إن زعمتم انّکم اولياء لله من دون الناس فتمنّوا الموت ان کنتم صادقين </a:t>
            </a:r>
            <a:r>
              <a:rPr lang="fa-IR" sz="1400" b="1" dirty="0" smtClean="0">
                <a:cs typeface="+mj-cs"/>
              </a:rPr>
              <a:t>جمعه 6</a:t>
            </a:r>
            <a:endParaRPr lang="fa-IR" sz="2000" b="1" dirty="0" smtClean="0">
              <a:cs typeface="+mj-cs"/>
            </a:endParaRPr>
          </a:p>
          <a:p>
            <a:pPr algn="r" rtl="1">
              <a:buNone/>
            </a:pPr>
            <a:r>
              <a:rPr lang="fa-IR" sz="2000" b="1" dirty="0" smtClean="0">
                <a:cs typeface="+mj-cs"/>
              </a:rPr>
              <a:t>   لا يَتمنَّونَهُ ابداً بما قدّمت ايديهم و الله عليم با لظالمين </a:t>
            </a:r>
            <a:r>
              <a:rPr lang="fa-IR" sz="1400" dirty="0" smtClean="0"/>
              <a:t>جمعه 7</a:t>
            </a:r>
            <a:endParaRPr lang="fa-IR" sz="2000" dirty="0" smtClean="0"/>
          </a:p>
          <a:p>
            <a:pPr algn="r" rtl="1">
              <a:buNone/>
            </a:pPr>
            <a:endParaRPr lang="fa-IR" sz="2000" dirty="0" smtClean="0"/>
          </a:p>
          <a:p>
            <a:pPr algn="r" rtl="1">
              <a:buNone/>
            </a:pPr>
            <a:r>
              <a:rPr lang="fa-IR" sz="2000" dirty="0" smtClean="0">
                <a:solidFill>
                  <a:schemeClr val="accent1">
                    <a:lumMod val="75000"/>
                  </a:schemeClr>
                </a:solidFill>
              </a:rPr>
              <a:t>2- ”بهشت تنها از آن ماست!!!“</a:t>
            </a:r>
          </a:p>
          <a:p>
            <a:pPr algn="r" rtl="1">
              <a:buNone/>
            </a:pPr>
            <a:r>
              <a:rPr lang="fa-IR" sz="2000" dirty="0" smtClean="0"/>
              <a:t>  </a:t>
            </a:r>
            <a:r>
              <a:rPr lang="fa-IR" sz="2000" b="1" dirty="0" smtClean="0">
                <a:cs typeface="+mj-cs"/>
              </a:rPr>
              <a:t>و قالوا لن يدخل الجنّة الّا من کان هوداً او نصاري تلک أمانيّهم قل هاتوا برهانکم إن کنتم صادقين </a:t>
            </a:r>
            <a:r>
              <a:rPr lang="fa-IR" sz="1400" dirty="0" smtClean="0"/>
              <a:t>بقره 111</a:t>
            </a:r>
            <a:endParaRPr lang="fa-IR" sz="2000" dirty="0" smtClean="0"/>
          </a:p>
          <a:p>
            <a:pPr algn="r" rtl="1">
              <a:buNone/>
            </a:pPr>
            <a:r>
              <a:rPr lang="fa-IR" sz="2000" dirty="0" smtClean="0"/>
              <a:t>  </a:t>
            </a:r>
            <a:r>
              <a:rPr lang="fa-IR" sz="2000" b="1" dirty="0" smtClean="0">
                <a:cs typeface="+mj-cs"/>
              </a:rPr>
              <a:t>قل ان کانت لکم الدار ُ الاخرة عند الله خالصةً من دون الناس فتمنّوا الموت ان کنتم صادقين  </a:t>
            </a:r>
            <a:r>
              <a:rPr lang="fa-IR" sz="1400" b="1" dirty="0" smtClean="0">
                <a:cs typeface="+mj-cs"/>
              </a:rPr>
              <a:t>بقره 94</a:t>
            </a:r>
          </a:p>
          <a:p>
            <a:pPr algn="r" rtl="1">
              <a:buNone/>
            </a:pPr>
            <a:r>
              <a:rPr lang="fa-IR" sz="2000" b="1" dirty="0" smtClean="0">
                <a:cs typeface="+mj-cs"/>
              </a:rPr>
              <a:t>  و لن يتمنوه ابدا بما قدّمت ايديهم و الله عليم بالظالمين </a:t>
            </a:r>
            <a:r>
              <a:rPr lang="fa-IR" sz="1400" dirty="0" smtClean="0"/>
              <a:t>بقره 95</a:t>
            </a: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normAutofit/>
          </a:bodyPr>
          <a:lstStyle/>
          <a:p>
            <a:pPr algn="r" rtl="1">
              <a:buNone/>
            </a:pPr>
            <a:r>
              <a:rPr lang="fa-IR" sz="2000" dirty="0" smtClean="0">
                <a:solidFill>
                  <a:schemeClr val="accent1">
                    <a:lumMod val="75000"/>
                  </a:schemeClr>
                </a:solidFill>
              </a:rPr>
              <a:t>3- ”ما از آتش جهنم مصون هستيم!!!“</a:t>
            </a:r>
          </a:p>
          <a:p>
            <a:pPr algn="r" rtl="1">
              <a:buNone/>
            </a:pPr>
            <a:r>
              <a:rPr lang="fa-IR" sz="2000" dirty="0" smtClean="0"/>
              <a:t>  </a:t>
            </a:r>
            <a:r>
              <a:rPr lang="fa-IR" sz="2000" b="1" dirty="0" smtClean="0">
                <a:cs typeface="+mj-cs"/>
              </a:rPr>
              <a:t>و قالوا لن تمسّنا النار الّا ايّاما معدودةً قل اَتَخَذتُم عند الله عهداً فلن يُخلف اللهُ عهدَه أم تقولون علي الله ما لا تعملون  </a:t>
            </a:r>
            <a:r>
              <a:rPr lang="fa-IR" sz="1400" dirty="0" smtClean="0"/>
              <a:t>بقره 80</a:t>
            </a:r>
          </a:p>
          <a:p>
            <a:pPr algn="r" rtl="1">
              <a:buNone/>
            </a:pPr>
            <a:r>
              <a:rPr lang="fa-IR" sz="1400" dirty="0" smtClean="0"/>
              <a:t>   </a:t>
            </a:r>
            <a:r>
              <a:rPr lang="fa-IR" sz="2000" b="1" dirty="0" smtClean="0">
                <a:cs typeface="+mj-cs"/>
              </a:rPr>
              <a:t>قالوا لن تمسّنا النار الّا اياماً معدودات و غرّهم في دينهم ما کانوا يفترون</a:t>
            </a:r>
            <a:r>
              <a:rPr lang="fa-IR" sz="2000" dirty="0" smtClean="0"/>
              <a:t> </a:t>
            </a:r>
            <a:r>
              <a:rPr lang="fa-IR" sz="1400" dirty="0" smtClean="0"/>
              <a:t>آل عمران 24</a:t>
            </a:r>
          </a:p>
          <a:p>
            <a:pPr algn="r" rtl="1">
              <a:buNone/>
            </a:pPr>
            <a:r>
              <a:rPr lang="fa-IR" sz="2000" dirty="0" smtClean="0"/>
              <a:t>  </a:t>
            </a:r>
          </a:p>
          <a:p>
            <a:pPr algn="r" rtl="1">
              <a:buNone/>
            </a:pPr>
            <a:r>
              <a:rPr lang="fa-IR" sz="2000" dirty="0" smtClean="0"/>
              <a:t>  </a:t>
            </a:r>
            <a:r>
              <a:rPr lang="fa-IR" sz="2000" b="1" dirty="0" smtClean="0">
                <a:cs typeface="+mj-cs"/>
              </a:rPr>
              <a:t>بلي من کسب سيئة و اَحاطت به خطيئته فاولئک اصحاب النار هم فيها خالدون </a:t>
            </a:r>
            <a:r>
              <a:rPr lang="fa-IR" sz="1400" b="1" dirty="0" smtClean="0">
                <a:cs typeface="+mj-cs"/>
              </a:rPr>
              <a:t> </a:t>
            </a:r>
            <a:r>
              <a:rPr lang="fa-IR" sz="1400" dirty="0" smtClean="0"/>
              <a:t>بقره 81</a:t>
            </a:r>
          </a:p>
          <a:p>
            <a:pPr algn="r" rtl="1">
              <a:buNone/>
            </a:pPr>
            <a:endParaRPr lang="fa-IR" sz="2000" dirty="0" smtClean="0"/>
          </a:p>
          <a:p>
            <a:pPr algn="r" rtl="1">
              <a:buNone/>
            </a:pPr>
            <a:r>
              <a:rPr lang="fa-IR" sz="2000" dirty="0" smtClean="0">
                <a:solidFill>
                  <a:schemeClr val="accent1">
                    <a:lumMod val="75000"/>
                  </a:schemeClr>
                </a:solidFill>
              </a:rPr>
              <a:t>4- ”هدايت در انحصار ماست!!!“</a:t>
            </a:r>
          </a:p>
          <a:p>
            <a:pPr algn="r" rtl="1">
              <a:buNone/>
            </a:pPr>
            <a:r>
              <a:rPr lang="fa-IR" sz="2000" dirty="0" smtClean="0"/>
              <a:t>  </a:t>
            </a:r>
            <a:r>
              <a:rPr lang="fa-IR" sz="2000" b="1" dirty="0" smtClean="0">
                <a:cs typeface="+mj-cs"/>
              </a:rPr>
              <a:t>و قالوا کونوا هوداً أو نصاري تهتدوا قل بل ملّة ابراهيم حنيفا و ما کان من المشرکين  </a:t>
            </a:r>
            <a:r>
              <a:rPr lang="fa-IR" sz="1400" dirty="0" smtClean="0"/>
              <a:t>بقره 135</a:t>
            </a:r>
          </a:p>
          <a:p>
            <a:pPr algn="r" rtl="1">
              <a:buNone/>
            </a:pPr>
            <a:r>
              <a:rPr lang="fa-IR" sz="2000" dirty="0" smtClean="0"/>
              <a:t>  </a:t>
            </a:r>
          </a:p>
          <a:p>
            <a:pPr algn="r" rtl="1">
              <a:buNone/>
            </a:pPr>
            <a:r>
              <a:rPr lang="fa-IR" sz="2000" dirty="0" smtClean="0">
                <a:solidFill>
                  <a:schemeClr val="accent1">
                    <a:lumMod val="75000"/>
                  </a:schemeClr>
                </a:solidFill>
              </a:rPr>
              <a:t>5- ”ابراهيم و آيينش ويژه ماست!!!“</a:t>
            </a:r>
          </a:p>
          <a:p>
            <a:pPr algn="r" rtl="1">
              <a:buNone/>
            </a:pPr>
            <a:r>
              <a:rPr lang="fa-IR" sz="2000" b="1" dirty="0" smtClean="0">
                <a:cs typeface="+mj-cs"/>
              </a:rPr>
              <a:t>يا اهل الکتاب لم تحاجّون في ابراهيم و ما انزلت التوراة و الانجيل إلّا من بعده أفلا تعقلون ....</a:t>
            </a:r>
          </a:p>
          <a:p>
            <a:pPr algn="r" rtl="1">
              <a:buNone/>
            </a:pPr>
            <a:r>
              <a:rPr lang="fa-IR" sz="2000" b="1" dirty="0" smtClean="0">
                <a:cs typeface="+mj-cs"/>
              </a:rPr>
              <a:t>ما کان ابراهيم يهوديّاً و لا نصرانيّاً و لکن کان حنيفاً مسلماً و ما کان من المشرکين  </a:t>
            </a:r>
            <a:r>
              <a:rPr lang="fa-IR" sz="1400" dirty="0" smtClean="0"/>
              <a:t>آل عمران 65-67</a:t>
            </a:r>
            <a:endParaRPr lang="fa-IR" sz="2000" dirty="0" smtClean="0"/>
          </a:p>
          <a:p>
            <a:pPr algn="r" rtl="1">
              <a:buNone/>
            </a:pPr>
            <a:r>
              <a:rPr lang="fa-IR" sz="1800" dirty="0" smtClean="0"/>
              <a:t>و همچنين:</a:t>
            </a:r>
            <a:r>
              <a:rPr lang="fa-IR" sz="2000" dirty="0" smtClean="0"/>
              <a:t> </a:t>
            </a:r>
            <a:r>
              <a:rPr lang="fa-IR" sz="1400" dirty="0" smtClean="0"/>
              <a:t>بقره 135-141</a:t>
            </a:r>
            <a:r>
              <a:rPr lang="fa-IR" sz="2000" dirty="0" smtClean="0"/>
              <a:t> </a:t>
            </a: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500042"/>
            <a:ext cx="8401080" cy="5824558"/>
          </a:xfrm>
        </p:spPr>
        <p:txBody>
          <a:bodyPr>
            <a:normAutofit/>
          </a:bodyPr>
          <a:lstStyle/>
          <a:p>
            <a:pPr algn="r" rtl="1">
              <a:buNone/>
            </a:pPr>
            <a:endParaRPr lang="fa-IR" sz="2000" dirty="0" smtClean="0"/>
          </a:p>
          <a:p>
            <a:pPr algn="r" rtl="1">
              <a:buNone/>
            </a:pPr>
            <a:endParaRPr lang="fa-IR" sz="2000" dirty="0" smtClean="0"/>
          </a:p>
          <a:p>
            <a:pPr algn="r" rtl="1">
              <a:buNone/>
            </a:pPr>
            <a:endParaRPr lang="fa-IR" sz="2000" dirty="0" smtClean="0"/>
          </a:p>
          <a:p>
            <a:pPr algn="r" rtl="1">
              <a:buNone/>
            </a:pPr>
            <a:endParaRPr lang="fa-IR" sz="2000" dirty="0" smtClean="0"/>
          </a:p>
          <a:p>
            <a:pPr algn="r" rtl="1">
              <a:buNone/>
            </a:pPr>
            <a:endParaRPr lang="fa-IR" sz="2000" dirty="0" smtClean="0"/>
          </a:p>
          <a:p>
            <a:pPr algn="r" rtl="1">
              <a:buNone/>
            </a:pPr>
            <a:endParaRPr lang="fa-IR" sz="2000" dirty="0" smtClean="0"/>
          </a:p>
          <a:p>
            <a:pPr algn="r" rtl="1">
              <a:buNone/>
            </a:pPr>
            <a:r>
              <a:rPr lang="fa-IR" sz="2000" dirty="0" smtClean="0"/>
              <a:t>6</a:t>
            </a:r>
            <a:r>
              <a:rPr lang="fa-IR" sz="2000" dirty="0" smtClean="0">
                <a:solidFill>
                  <a:schemeClr val="accent1">
                    <a:lumMod val="75000"/>
                  </a:schemeClr>
                </a:solidFill>
              </a:rPr>
              <a:t>- خود محوري در التزام به معيارهاي اخلاقي</a:t>
            </a:r>
          </a:p>
          <a:p>
            <a:pPr algn="r" rtl="1">
              <a:buNone/>
            </a:pPr>
            <a:r>
              <a:rPr lang="fa-IR" sz="2000" b="1" dirty="0" smtClean="0">
                <a:cs typeface="+mj-cs"/>
              </a:rPr>
              <a:t> و من اهل الکتاب من ان تامنه بقنطار يؤده اليک و منهم من إن تأمنه بدينار لا يؤده اليک مادمت عليه قائما ذلک </a:t>
            </a:r>
            <a:endParaRPr lang="en-US" sz="2000" b="1" dirty="0" smtClean="0">
              <a:cs typeface="+mj-cs"/>
            </a:endParaRPr>
          </a:p>
          <a:p>
            <a:pPr algn="r" rtl="1">
              <a:buNone/>
            </a:pPr>
            <a:r>
              <a:rPr lang="fa-IR" sz="2000" b="1" dirty="0" smtClean="0">
                <a:cs typeface="+mj-cs"/>
              </a:rPr>
              <a:t>بأنهم قالوا </a:t>
            </a:r>
            <a:r>
              <a:rPr lang="fa-IR" sz="2000" b="1" dirty="0" smtClean="0">
                <a:solidFill>
                  <a:srgbClr val="FF0000"/>
                </a:solidFill>
                <a:cs typeface="+mj-cs"/>
              </a:rPr>
              <a:t>ليس علينا في الامّيين سبيل </a:t>
            </a:r>
            <a:r>
              <a:rPr lang="fa-IR" sz="2000" b="1" dirty="0" smtClean="0">
                <a:cs typeface="+mj-cs"/>
              </a:rPr>
              <a:t>و يقولون علي الله الکذب و هم يعملون</a:t>
            </a:r>
            <a:r>
              <a:rPr lang="fa-IR" sz="2000" dirty="0" smtClean="0"/>
              <a:t>  </a:t>
            </a:r>
            <a:r>
              <a:rPr lang="fa-IR" sz="1400" dirty="0" smtClean="0"/>
              <a:t>آل عمران 75</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lstStyle/>
          <a:p>
            <a:pPr algn="r" rtl="1">
              <a:buNone/>
            </a:pPr>
            <a:r>
              <a:rPr lang="fa-IR" b="1" dirty="0" smtClean="0">
                <a:solidFill>
                  <a:schemeClr val="tx2"/>
                </a:solidFill>
              </a:rPr>
              <a:t>2- عهد شکنی</a:t>
            </a:r>
          </a:p>
          <a:p>
            <a:pPr algn="r" rtl="1">
              <a:buNone/>
            </a:pPr>
            <a:endParaRPr lang="fa-IR" sz="2000" dirty="0" smtClean="0"/>
          </a:p>
          <a:p>
            <a:pPr algn="r" rtl="1">
              <a:buNone/>
            </a:pPr>
            <a:r>
              <a:rPr lang="fa-IR" sz="2000" dirty="0" smtClean="0"/>
              <a:t> </a:t>
            </a:r>
            <a:r>
              <a:rPr lang="fa-IR" sz="2000" b="1" dirty="0" smtClean="0">
                <a:cs typeface="+mj-cs"/>
              </a:rPr>
              <a:t>اُوَ کلّما عاهدوا عهدا نبذَهُ فريق ٌ منهم بل اکثرهم لا يؤمنون </a:t>
            </a:r>
            <a:r>
              <a:rPr lang="fa-IR" sz="2000" dirty="0" smtClean="0"/>
              <a:t> </a:t>
            </a:r>
            <a:r>
              <a:rPr lang="fa-IR" sz="1400" dirty="0" smtClean="0"/>
              <a:t>بقره 100</a:t>
            </a:r>
          </a:p>
          <a:p>
            <a:pPr algn="r" rtl="1">
              <a:buNone/>
            </a:pPr>
            <a:endParaRPr lang="fa-IR" sz="2000" dirty="0" smtClean="0"/>
          </a:p>
          <a:p>
            <a:pPr algn="r" rtl="1">
              <a:buNone/>
            </a:pPr>
            <a:r>
              <a:rPr lang="fa-IR" sz="2000" dirty="0" smtClean="0"/>
              <a:t>عهد شکنی مثل گرايش به طاغوت</a:t>
            </a:r>
          </a:p>
          <a:p>
            <a:pPr algn="r" rtl="1">
              <a:buNone/>
            </a:pPr>
            <a:endParaRPr lang="fa-IR" sz="2000" dirty="0" smtClean="0"/>
          </a:p>
          <a:p>
            <a:pPr algn="r" rtl="1">
              <a:buNone/>
            </a:pPr>
            <a:r>
              <a:rPr lang="fa-IR" sz="2000" b="1" dirty="0" smtClean="0">
                <a:cs typeface="+mj-cs"/>
              </a:rPr>
              <a:t>قل يا اهل الکتاب هل تنقمون منّا الّا أن امنّا بالله و ما انزل الينا و ما انزل من قبل و أن اکثرکم </a:t>
            </a:r>
          </a:p>
          <a:p>
            <a:pPr algn="r" rtl="1">
              <a:buNone/>
            </a:pPr>
            <a:r>
              <a:rPr lang="fa-IR" sz="2000" b="1" dirty="0" smtClean="0">
                <a:cs typeface="+mj-cs"/>
              </a:rPr>
              <a:t>فاسقون قل هل انبّئکم بشرٍّ من ذلک مثوبة عند الله من لعنه الله و غضب عليه و جعل منهم القردة و </a:t>
            </a:r>
          </a:p>
          <a:p>
            <a:pPr algn="r" rtl="1">
              <a:buNone/>
            </a:pPr>
            <a:r>
              <a:rPr lang="fa-IR" sz="2000" b="1" dirty="0" smtClean="0">
                <a:cs typeface="+mj-cs"/>
              </a:rPr>
              <a:t>الخنازير و عبد الطاغوت اولئک شرٌّ مکاناً و اَضَلُّ عن سواء السبيل </a:t>
            </a:r>
            <a:r>
              <a:rPr lang="fa-IR" sz="1400" dirty="0" smtClean="0"/>
              <a:t>مائده 59-60</a:t>
            </a:r>
          </a:p>
          <a:p>
            <a:pPr algn="r" rtl="1">
              <a:buNone/>
            </a:pPr>
            <a:endParaRPr lang="fa-IR" sz="1800" dirty="0" smtClean="0"/>
          </a:p>
          <a:p>
            <a:pPr algn="r" rtl="1">
              <a:buNone/>
            </a:pPr>
            <a:endParaRPr lang="en-US"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428604"/>
            <a:ext cx="8229600" cy="5824558"/>
          </a:xfrm>
        </p:spPr>
        <p:txBody>
          <a:bodyPr>
            <a:normAutofit/>
          </a:bodyPr>
          <a:lstStyle/>
          <a:p>
            <a:pPr algn="r" rtl="1">
              <a:buNone/>
            </a:pPr>
            <a:endParaRPr lang="fa-IR" sz="5000" dirty="0" smtClean="0">
              <a:solidFill>
                <a:schemeClr val="tx2"/>
              </a:solidFill>
            </a:endParaRPr>
          </a:p>
          <a:p>
            <a:pPr algn="r" rtl="1">
              <a:buNone/>
            </a:pPr>
            <a:r>
              <a:rPr lang="fa-IR" b="1" dirty="0" smtClean="0">
                <a:solidFill>
                  <a:schemeClr val="tx2"/>
                </a:solidFill>
              </a:rPr>
              <a:t>3- کفر ، نا فرمانی ، تجاوز</a:t>
            </a:r>
            <a:endParaRPr lang="fa-IR" b="1" dirty="0" smtClean="0"/>
          </a:p>
          <a:p>
            <a:pPr algn="r" rtl="1">
              <a:buNone/>
            </a:pPr>
            <a:r>
              <a:rPr lang="fa-IR" sz="2000" dirty="0" smtClean="0">
                <a:solidFill>
                  <a:schemeClr val="tx2"/>
                </a:solidFill>
              </a:rPr>
              <a:t> </a:t>
            </a:r>
          </a:p>
          <a:p>
            <a:pPr algn="r" rtl="1">
              <a:buNone/>
            </a:pPr>
            <a:r>
              <a:rPr lang="fa-IR" sz="2000" b="1" dirty="0" smtClean="0">
                <a:solidFill>
                  <a:schemeClr val="tx2"/>
                </a:solidFill>
                <a:cs typeface="+mj-cs"/>
              </a:rPr>
              <a:t>...</a:t>
            </a:r>
            <a:r>
              <a:rPr lang="fa-IR" sz="2000" b="1" dirty="0" smtClean="0">
                <a:cs typeface="+mj-cs"/>
              </a:rPr>
              <a:t> و باءو بغضب من الله ذلک بأنهم کانوا يکفرون بايات الله يقتلون النبيين بغير الحقّ ذلک بما </a:t>
            </a:r>
          </a:p>
          <a:p>
            <a:pPr algn="r" rtl="1">
              <a:buNone/>
            </a:pPr>
            <a:r>
              <a:rPr lang="fa-IR" sz="2000" b="1" dirty="0" smtClean="0">
                <a:cs typeface="+mj-cs"/>
              </a:rPr>
              <a:t>عَصَوا و کانوا يعتدون </a:t>
            </a:r>
            <a:r>
              <a:rPr lang="fa-IR" sz="1400" dirty="0" smtClean="0"/>
              <a:t>بقره 61</a:t>
            </a:r>
          </a:p>
          <a:p>
            <a:pPr algn="r" rtl="1">
              <a:buNone/>
            </a:pPr>
            <a:endParaRPr lang="fa-IR" sz="2000" dirty="0" smtClean="0"/>
          </a:p>
          <a:p>
            <a:pPr algn="r" rtl="1">
              <a:buNone/>
            </a:pPr>
            <a:r>
              <a:rPr lang="fa-IR" sz="2000" dirty="0" smtClean="0"/>
              <a:t> آياتی که در فصل گذشته درباره تجاوز و تعدی يهود به حقوق مردم و حدود الهی سخن گفتيم و </a:t>
            </a:r>
          </a:p>
          <a:p>
            <a:pPr algn="r" rtl="1">
              <a:buNone/>
            </a:pPr>
            <a:r>
              <a:rPr lang="fa-IR" sz="2000" dirty="0" smtClean="0"/>
              <a:t>رشوه خواری ،ربا خواری، خيانت و ... ارتکاب اين اعمال را محدود به زمان خاص نکرده است و </a:t>
            </a:r>
          </a:p>
          <a:p>
            <a:pPr algn="r" rtl="1">
              <a:buNone/>
            </a:pPr>
            <a:r>
              <a:rPr lang="fa-IR" sz="2000" dirty="0" smtClean="0"/>
              <a:t>نشان می دهد اين کار تداوم داشته و بين اکثر مردم حتی احبارشان شايع بوده است:</a:t>
            </a:r>
          </a:p>
          <a:p>
            <a:pPr algn="r" rtl="1">
              <a:buNone/>
            </a:pPr>
            <a:r>
              <a:rPr lang="fa-IR" sz="2000" dirty="0" smtClean="0"/>
              <a:t> </a:t>
            </a:r>
            <a:r>
              <a:rPr lang="fa-IR" sz="2000" b="1" dirty="0" smtClean="0">
                <a:cs typeface="+mj-cs"/>
              </a:rPr>
              <a:t>انّ کثيرا من الاحبار و الرهبان ليأکلون اموال الناس بالباطل  </a:t>
            </a:r>
            <a:r>
              <a:rPr lang="fa-IR" sz="1400" dirty="0" smtClean="0"/>
              <a:t>توبه 34</a:t>
            </a:r>
            <a:endParaRPr lang="fa-IR" sz="5000" dirty="0" smtClean="0"/>
          </a:p>
          <a:p>
            <a:pPr algn="r" rtl="1">
              <a:buNone/>
            </a:pPr>
            <a:endParaRPr lang="fa-IR" sz="2000" dirty="0" smtClean="0"/>
          </a:p>
          <a:p>
            <a:pPr algn="r" rtl="1">
              <a:buNone/>
            </a:pPr>
            <a:r>
              <a:rPr lang="fa-IR" sz="2000" dirty="0" smtClean="0"/>
              <a:t> </a:t>
            </a: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71480"/>
            <a:ext cx="8686800" cy="5824558"/>
          </a:xfrm>
        </p:spPr>
        <p:txBody>
          <a:bodyPr>
            <a:normAutofit/>
          </a:bodyPr>
          <a:lstStyle/>
          <a:p>
            <a:pPr algn="r" rtl="1">
              <a:buNone/>
            </a:pPr>
            <a:r>
              <a:rPr lang="fa-IR" b="1" dirty="0" smtClean="0">
                <a:solidFill>
                  <a:schemeClr val="tx2"/>
                </a:solidFill>
              </a:rPr>
              <a:t>4-دنيا گرايی</a:t>
            </a:r>
          </a:p>
          <a:p>
            <a:pPr algn="r" rtl="1">
              <a:buNone/>
            </a:pPr>
            <a:r>
              <a:rPr lang="fa-IR" sz="2000" b="1" dirty="0" smtClean="0">
                <a:cs typeface="+mj-cs"/>
              </a:rPr>
              <a:t>فخلف من بعدهم خلف ورثوا الکتاب يأخذون عرض هذا الأدني و يقولون سيُغفَرُ لنا و إن يأتهم عرض </a:t>
            </a:r>
          </a:p>
          <a:p>
            <a:pPr algn="r" rtl="1">
              <a:buNone/>
            </a:pPr>
            <a:r>
              <a:rPr lang="fa-IR" sz="2000" b="1" dirty="0" smtClean="0">
                <a:cs typeface="+mj-cs"/>
              </a:rPr>
              <a:t>مثله يأخذوه ألم يؤخذ عليهم ميثاق الکتاب أن لا يقولوا علي الله الّا الحق و درسوا ما فيه و الدار الآخرة</a:t>
            </a:r>
          </a:p>
          <a:p>
            <a:pPr algn="r" rtl="1">
              <a:buNone/>
            </a:pPr>
            <a:r>
              <a:rPr lang="fa-IR" sz="2000" b="1" dirty="0" smtClean="0">
                <a:cs typeface="+mj-cs"/>
              </a:rPr>
              <a:t>خير للذين يتّقون أفلا تعقلون </a:t>
            </a:r>
            <a:r>
              <a:rPr lang="fa-IR" sz="1400" dirty="0" smtClean="0"/>
              <a:t>اعراف 169</a:t>
            </a:r>
          </a:p>
          <a:p>
            <a:pPr algn="r" rtl="1">
              <a:buNone/>
            </a:pPr>
            <a:endParaRPr lang="fa-IR" dirty="0" smtClean="0"/>
          </a:p>
          <a:p>
            <a:pPr algn="r" rtl="1">
              <a:buNone/>
            </a:pPr>
            <a:r>
              <a:rPr lang="fa-IR" dirty="0" smtClean="0">
                <a:solidFill>
                  <a:schemeClr val="accent3">
                    <a:lumMod val="75000"/>
                  </a:schemeClr>
                </a:solidFill>
              </a:rPr>
              <a:t>4-1 عشق به زندگی</a:t>
            </a:r>
          </a:p>
          <a:p>
            <a:pPr algn="r" rtl="1">
              <a:buNone/>
            </a:pPr>
            <a:r>
              <a:rPr lang="fa-IR" sz="2000" b="1" dirty="0" smtClean="0">
                <a:cs typeface="+mj-cs"/>
              </a:rPr>
              <a:t>و لتجدّنهم أحرص الناس علي حيوة و من الذين اشرکوا يودّ أحدهم لو يعمَّر الف سنة و ما هو بمزحرحه</a:t>
            </a:r>
          </a:p>
          <a:p>
            <a:pPr algn="r" rtl="1">
              <a:buNone/>
            </a:pPr>
            <a:r>
              <a:rPr lang="fa-IR" sz="2000" b="1" dirty="0" smtClean="0">
                <a:cs typeface="+mj-cs"/>
              </a:rPr>
              <a:t>من العذاب أن يعمّر و الله بصير بما يعملون  </a:t>
            </a:r>
            <a:r>
              <a:rPr lang="fa-IR" sz="1400" dirty="0" smtClean="0"/>
              <a:t>بقره 96</a:t>
            </a:r>
            <a:endParaRPr lang="fa-IR" sz="2000" dirty="0" smtClean="0"/>
          </a:p>
          <a:p>
            <a:pPr algn="r" rtl="1">
              <a:buNone/>
            </a:pPr>
            <a:endParaRPr lang="fa-IR" dirty="0" smtClean="0"/>
          </a:p>
          <a:p>
            <a:pPr algn="r" rtl="1">
              <a:buNone/>
            </a:pPr>
            <a:r>
              <a:rPr lang="fa-IR" dirty="0" smtClean="0">
                <a:solidFill>
                  <a:schemeClr val="accent3">
                    <a:lumMod val="75000"/>
                  </a:schemeClr>
                </a:solidFill>
              </a:rPr>
              <a:t>4-2 بخل</a:t>
            </a:r>
          </a:p>
          <a:p>
            <a:pPr algn="r" rtl="1">
              <a:buNone/>
            </a:pPr>
            <a:r>
              <a:rPr lang="fa-IR" sz="2000" b="1" dirty="0" smtClean="0">
                <a:cs typeface="+mj-cs"/>
              </a:rPr>
              <a:t>أم لهم نصيب من الملک فإذا لا يؤتون الناس نقيرا أم يحسدون الناس علي ما آتاهم الله من فضله </a:t>
            </a:r>
            <a:r>
              <a:rPr lang="fa-IR" sz="1400" dirty="0" smtClean="0"/>
              <a:t>نساء 53-54</a:t>
            </a: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895996"/>
          </a:xfrm>
        </p:spPr>
        <p:txBody>
          <a:bodyPr>
            <a:normAutofit/>
          </a:bodyPr>
          <a:lstStyle/>
          <a:p>
            <a:pPr algn="r" rtl="1">
              <a:buNone/>
            </a:pPr>
            <a:r>
              <a:rPr lang="fa-IR" b="1" dirty="0" smtClean="0">
                <a:solidFill>
                  <a:schemeClr val="tx2"/>
                </a:solidFill>
              </a:rPr>
              <a:t>5-کشتن پيامبران و صالحان</a:t>
            </a:r>
          </a:p>
          <a:p>
            <a:pPr algn="r" rtl="1">
              <a:buNone/>
            </a:pPr>
            <a:endParaRPr lang="fa-IR" sz="2000" dirty="0" smtClean="0"/>
          </a:p>
          <a:p>
            <a:pPr algn="r" rtl="1">
              <a:buNone/>
            </a:pPr>
            <a:endParaRPr lang="fa-IR" sz="2000" dirty="0" smtClean="0"/>
          </a:p>
          <a:p>
            <a:pPr algn="r" rtl="1">
              <a:buNone/>
            </a:pPr>
            <a:r>
              <a:rPr lang="fa-IR" sz="2000" b="1" dirty="0" smtClean="0">
                <a:cs typeface="+mj-cs"/>
              </a:rPr>
              <a:t>و لقد اتينا موسي الکتاب و قفّينا من بعده بالرسل و اتينا عيسي بن مريم البينات و ايدّناه بروح القدس </a:t>
            </a:r>
          </a:p>
          <a:p>
            <a:pPr algn="r" rtl="1">
              <a:buNone/>
            </a:pPr>
            <a:r>
              <a:rPr lang="fa-IR" sz="2000" b="1" dirty="0" smtClean="0">
                <a:cs typeface="+mj-cs"/>
              </a:rPr>
              <a:t>أفکلمّا جاءکم رسولٌ بما لا تهوی انفسکم استکبرتم ففريقا کذّبتم و فريقا تقتلون </a:t>
            </a:r>
            <a:r>
              <a:rPr lang="fa-IR" sz="1400" dirty="0" smtClean="0"/>
              <a:t>بقره 87</a:t>
            </a:r>
          </a:p>
          <a:p>
            <a:pPr algn="r" rtl="1">
              <a:buNone/>
            </a:pPr>
            <a:endParaRPr lang="fa-IR" sz="2000" dirty="0" smtClean="0"/>
          </a:p>
          <a:p>
            <a:pPr algn="r" rtl="1">
              <a:buNone/>
            </a:pPr>
            <a:r>
              <a:rPr lang="fa-IR" sz="2000" b="1" dirty="0" smtClean="0">
                <a:cs typeface="+mj-cs"/>
              </a:rPr>
              <a:t>کلّما جاءهم رسول بما لاتهوی انفسهم ففريقا کذّبوا و فريقا تقتلو</a:t>
            </a:r>
            <a:r>
              <a:rPr lang="fa-IR" sz="2000" dirty="0" smtClean="0"/>
              <a:t>ن </a:t>
            </a:r>
            <a:r>
              <a:rPr lang="fa-IR" sz="1400" dirty="0" smtClean="0"/>
              <a:t>مائده 70</a:t>
            </a:r>
          </a:p>
          <a:p>
            <a:pPr algn="r" rtl="1">
              <a:buNone/>
            </a:pPr>
            <a:endParaRPr lang="fa-IR" sz="2000" dirty="0" smtClean="0"/>
          </a:p>
          <a:p>
            <a:pPr algn="r" rtl="1">
              <a:buNone/>
            </a:pPr>
            <a:r>
              <a:rPr lang="fa-IR" sz="2000" b="1" dirty="0" smtClean="0">
                <a:cs typeface="+mj-cs"/>
              </a:rPr>
              <a:t>و اذا قيل لهم امنوا بما انزل الله قالوا نؤمن بما انزل علينا و يکفرون بما وراءه و هو الحق مصدّقا لما </a:t>
            </a:r>
          </a:p>
          <a:p>
            <a:pPr algn="r" rtl="1">
              <a:buNone/>
            </a:pPr>
            <a:r>
              <a:rPr lang="fa-IR" sz="2000" b="1" dirty="0" smtClean="0">
                <a:cs typeface="+mj-cs"/>
              </a:rPr>
              <a:t>معهم قل فلم تقتلون انبياء الله من قبل إن کنتم مؤمنين</a:t>
            </a:r>
            <a:r>
              <a:rPr lang="fa-IR" sz="2000" dirty="0" smtClean="0"/>
              <a:t>  </a:t>
            </a:r>
            <a:r>
              <a:rPr lang="fa-IR" sz="1400" dirty="0" smtClean="0"/>
              <a:t>بقره 91</a:t>
            </a:r>
          </a:p>
          <a:p>
            <a:pPr algn="r" rtl="1">
              <a:buNone/>
            </a:pPr>
            <a:endParaRPr lang="fa-IR" sz="2000" dirty="0" smtClean="0"/>
          </a:p>
          <a:p>
            <a:pPr algn="r" rtl="1">
              <a:buNone/>
            </a:pPr>
            <a:r>
              <a:rPr lang="fa-IR" sz="2000" b="1" dirty="0" smtClean="0">
                <a:cs typeface="+mj-cs"/>
              </a:rPr>
              <a:t>ضربت عليهم الذلة و المسکنة و باءو بغضب من الله ذلک بأنهم کانوا يکفرون بايات الله و يقتلون </a:t>
            </a:r>
          </a:p>
          <a:p>
            <a:pPr algn="r" rtl="1">
              <a:buNone/>
            </a:pPr>
            <a:r>
              <a:rPr lang="fa-IR" sz="2000" b="1" dirty="0" smtClean="0">
                <a:cs typeface="+mj-cs"/>
              </a:rPr>
              <a:t>النبيين بغير الحق ذلک بما عَصَوا و کانوا يعتدون </a:t>
            </a:r>
            <a:r>
              <a:rPr lang="fa-IR" sz="1400" dirty="0" smtClean="0"/>
              <a:t>بقره 61</a:t>
            </a:r>
            <a:endParaRPr lang="en-US" sz="2000" dirty="0"/>
          </a:p>
        </p:txBody>
      </p:sp>
      <p:cxnSp>
        <p:nvCxnSpPr>
          <p:cNvPr id="5" name="Straight Connector 4"/>
          <p:cNvCxnSpPr/>
          <p:nvPr/>
        </p:nvCxnSpPr>
        <p:spPr>
          <a:xfrm rot="5400000">
            <a:off x="6179355" y="3250405"/>
            <a:ext cx="714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5965041" y="2464587"/>
            <a:ext cx="7143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sndAc>
      <p:stSnd>
        <p:snd r:embed="rId2" name="bomb.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428604"/>
            <a:ext cx="8401080" cy="5895996"/>
          </a:xfrm>
        </p:spPr>
        <p:txBody>
          <a:bodyPr/>
          <a:lstStyle/>
          <a:p>
            <a:pPr algn="r" rtl="1">
              <a:buNone/>
            </a:pPr>
            <a:r>
              <a:rPr lang="fa-IR" b="1" dirty="0" smtClean="0">
                <a:solidFill>
                  <a:schemeClr val="tx2"/>
                </a:solidFill>
              </a:rPr>
              <a:t>6- پيشتازی در اثم و عدوان</a:t>
            </a:r>
          </a:p>
          <a:p>
            <a:pPr algn="r" rtl="1">
              <a:buNone/>
            </a:pPr>
            <a:r>
              <a:rPr lang="fa-IR" sz="2000" dirty="0" smtClean="0"/>
              <a:t>اثم يعنی هر چيزی که در آن ضرر و زيان باشد لذا به کاری که انسان را از ثواب باز دارد اثم گفته </a:t>
            </a:r>
          </a:p>
          <a:p>
            <a:pPr algn="r" rtl="1">
              <a:buNone/>
            </a:pPr>
            <a:r>
              <a:rPr lang="fa-IR" sz="2000" dirty="0" smtClean="0"/>
              <a:t>شده است.</a:t>
            </a:r>
          </a:p>
          <a:p>
            <a:pPr algn="r" rtl="1">
              <a:buNone/>
            </a:pPr>
            <a:r>
              <a:rPr lang="fa-IR" sz="2000" dirty="0" smtClean="0"/>
              <a:t>عدوان يعني تجاوز</a:t>
            </a:r>
          </a:p>
          <a:p>
            <a:pPr algn="r" rtl="1">
              <a:buNone/>
            </a:pPr>
            <a:r>
              <a:rPr lang="fa-IR" sz="2000" dirty="0" smtClean="0"/>
              <a:t>بنی اسرائيل از هيچ منکری رو گردان نبودند لذا حضرت داوود و عيسی آنها را لعن کردند</a:t>
            </a:r>
            <a:r>
              <a:rPr lang="fa-IR" dirty="0" smtClean="0"/>
              <a:t> </a:t>
            </a:r>
            <a:r>
              <a:rPr lang="fa-IR" sz="1400" dirty="0" smtClean="0"/>
              <a:t>مائده 78-79</a:t>
            </a:r>
          </a:p>
          <a:p>
            <a:pPr algn="r" rtl="1">
              <a:buNone/>
            </a:pPr>
            <a:r>
              <a:rPr lang="fa-IR" dirty="0" smtClean="0"/>
              <a:t> </a:t>
            </a:r>
            <a:r>
              <a:rPr lang="fa-IR" sz="2000" dirty="0" smtClean="0"/>
              <a:t>آنها در تجاوز به محرمات دينی ، يکديگر را ياری می کردند.</a:t>
            </a:r>
          </a:p>
          <a:p>
            <a:pPr algn="r" rtl="1">
              <a:buNone/>
            </a:pPr>
            <a:r>
              <a:rPr lang="fa-IR" sz="2000" b="1" dirty="0" smtClean="0">
                <a:cs typeface="+mj-cs"/>
              </a:rPr>
              <a:t>ثم انتم هولاء تقتلون انفسکم و تخرجون فريقاً منکم من ديارهم تظاهرون عليهم بالاثم و العدوان </a:t>
            </a:r>
            <a:r>
              <a:rPr lang="fa-IR" sz="1400" dirty="0" smtClean="0"/>
              <a:t>بقره 85</a:t>
            </a:r>
          </a:p>
          <a:p>
            <a:pPr algn="r" rtl="1">
              <a:buNone/>
            </a:pPr>
            <a:r>
              <a:rPr lang="fa-IR" sz="2000" dirty="0" smtClean="0"/>
              <a:t>يکديگر را مي کشيد گروهی از خود را از خانه هايتان بيرون مي کنيد و بر ضد آنها به گناه و بيداد </a:t>
            </a:r>
          </a:p>
          <a:p>
            <a:pPr algn="r" rtl="1">
              <a:buNone/>
            </a:pPr>
            <a:r>
              <a:rPr lang="fa-IR" sz="2000" dirty="0" smtClean="0"/>
              <a:t>به همدستی بر مي خيزيد.</a:t>
            </a:r>
          </a:p>
          <a:p>
            <a:pPr algn="r" rtl="1">
              <a:buNone/>
            </a:pPr>
            <a:r>
              <a:rPr lang="fa-IR" sz="2000" dirty="0" smtClean="0"/>
              <a:t>و حتی پيشی گرفتن  در اين کار:</a:t>
            </a:r>
          </a:p>
          <a:p>
            <a:pPr algn="r" rtl="1">
              <a:buNone/>
            </a:pPr>
            <a:r>
              <a:rPr lang="fa-IR" sz="2000" b="1" dirty="0" smtClean="0">
                <a:cs typeface="+mj-cs"/>
              </a:rPr>
              <a:t>   تري کثيراً منهم يسارعون في الاثم و العدوان و أکلهم السُحت لبئس ما کانوا يعملون </a:t>
            </a:r>
            <a:r>
              <a:rPr lang="fa-IR" sz="1400" dirty="0" smtClean="0"/>
              <a:t>مائده 62</a:t>
            </a:r>
          </a:p>
          <a:p>
            <a:pPr algn="r" rtl="1">
              <a:buNone/>
            </a:pPr>
            <a:endParaRPr lang="en-US" sz="2000" dirty="0"/>
          </a:p>
        </p:txBody>
      </p:sp>
    </p:spTree>
  </p:cSld>
  <p:clrMapOvr>
    <a:masterClrMapping/>
  </p:clrMapOvr>
  <p:transition spd="slow">
    <p:strips/>
    <p:sndAc>
      <p:stSnd>
        <p:snd r:embed="rId3" name="bomb.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lstStyle/>
          <a:p>
            <a:pPr algn="r" rtl="1">
              <a:buNone/>
            </a:pPr>
            <a:r>
              <a:rPr lang="fa-IR" b="1" dirty="0" smtClean="0">
                <a:solidFill>
                  <a:schemeClr val="tx2"/>
                </a:solidFill>
              </a:rPr>
              <a:t>7- مفسده جويی</a:t>
            </a:r>
          </a:p>
          <a:p>
            <a:pPr algn="r" rtl="1">
              <a:buNone/>
            </a:pPr>
            <a:r>
              <a:rPr lang="fa-IR" sz="2000" dirty="0" smtClean="0"/>
              <a:t>فساد = تباهی ≠ صلاح              راغب می گويد فساد خروج شی از حالت اعتدال است</a:t>
            </a:r>
          </a:p>
          <a:p>
            <a:pPr algn="r" rtl="1">
              <a:buNone/>
            </a:pPr>
            <a:r>
              <a:rPr lang="fa-IR" sz="2000" dirty="0" smtClean="0"/>
              <a:t>افساد = تباه کردن                     خواه کم ، خواه زياد و صلاح ضد آن است.</a:t>
            </a:r>
          </a:p>
          <a:p>
            <a:pPr algn="r" rtl="1">
              <a:buNone/>
            </a:pPr>
            <a:r>
              <a:rPr lang="fa-IR" sz="2000" dirty="0" smtClean="0"/>
              <a:t>مفسد = تباه کننده </a:t>
            </a:r>
          </a:p>
          <a:p>
            <a:pPr algn="r" rtl="1">
              <a:buNone/>
            </a:pPr>
            <a:r>
              <a:rPr lang="fa-IR" sz="2000" dirty="0" smtClean="0"/>
              <a:t>موسی از فسادگری آنها اطلاع داشت لذا پس از آنکه 12 چشمه از سنگ جوشيد گفت:</a:t>
            </a:r>
          </a:p>
          <a:p>
            <a:pPr algn="r" rtl="1">
              <a:buNone/>
            </a:pPr>
            <a:r>
              <a:rPr lang="fa-IR" sz="2000" b="1" dirty="0" smtClean="0">
                <a:cs typeface="+mj-cs"/>
              </a:rPr>
              <a:t>کلوا و اشربوا من رزق الله و لا تعثوا في الارض مفسدين </a:t>
            </a:r>
            <a:r>
              <a:rPr lang="fa-IR" sz="1400" dirty="0" smtClean="0"/>
              <a:t>بقره 60</a:t>
            </a:r>
          </a:p>
          <a:p>
            <a:pPr algn="r" rtl="1">
              <a:buNone/>
            </a:pPr>
            <a:r>
              <a:rPr lang="fa-IR" sz="2000" dirty="0" smtClean="0"/>
              <a:t>و قتي به طور مي رفت ، هارون را جانشين خود کرد و گفت:</a:t>
            </a:r>
          </a:p>
          <a:p>
            <a:pPr algn="r" rtl="1">
              <a:buNone/>
            </a:pPr>
            <a:r>
              <a:rPr lang="fa-IR" sz="2000" b="1" dirty="0" smtClean="0">
                <a:cs typeface="+mj-cs"/>
              </a:rPr>
              <a:t>و قال موسي لاخيه هارون اخلفني من قومي و اصلح و لا تتبع سبيل المفسدين</a:t>
            </a:r>
            <a:r>
              <a:rPr lang="fa-IR" sz="2000" dirty="0" smtClean="0"/>
              <a:t> </a:t>
            </a:r>
            <a:r>
              <a:rPr lang="fa-IR" sz="1400" dirty="0" smtClean="0"/>
              <a:t>اعراف 142</a:t>
            </a:r>
            <a:endParaRPr lang="fa-IR" sz="2000" dirty="0" smtClean="0"/>
          </a:p>
          <a:p>
            <a:pPr algn="r" rtl="1">
              <a:buNone/>
            </a:pPr>
            <a:r>
              <a:rPr lang="fa-IR" sz="2000" dirty="0" smtClean="0"/>
              <a:t>فساد آنها در سوره اسراء آيات 4 تا 8 نيز آمده است.</a:t>
            </a:r>
          </a:p>
          <a:p>
            <a:pPr algn="r" rtl="1">
              <a:buNone/>
            </a:pPr>
            <a:r>
              <a:rPr lang="fa-IR" sz="2000" dirty="0" smtClean="0"/>
              <a:t>آنها در فساد حريص بودند:</a:t>
            </a:r>
          </a:p>
          <a:p>
            <a:pPr algn="r" rtl="1">
              <a:buNone/>
            </a:pPr>
            <a:r>
              <a:rPr lang="fa-IR" sz="2000" b="1" dirty="0" smtClean="0">
                <a:cs typeface="+mj-cs"/>
              </a:rPr>
              <a:t>کلما أوقدوا ناراً للحرب أطفاَها الله و يسعون في الارض فساداً و الله لا يحبّ المفسدين </a:t>
            </a:r>
            <a:r>
              <a:rPr lang="fa-IR" sz="1400" dirty="0" smtClean="0"/>
              <a:t>مائده 64</a:t>
            </a: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928694"/>
          </a:xfrm>
        </p:spPr>
        <p:txBody>
          <a:bodyPr>
            <a:normAutofit/>
          </a:bodyPr>
          <a:lstStyle/>
          <a:p>
            <a:pPr algn="ctr" rtl="1"/>
            <a:r>
              <a:rPr lang="fa-IR" dirty="0" smtClean="0"/>
              <a:t>فرجام يهود</a:t>
            </a:r>
            <a:endParaRPr lang="en-US" dirty="0"/>
          </a:p>
        </p:txBody>
      </p:sp>
      <p:sp>
        <p:nvSpPr>
          <p:cNvPr id="3" name="Content Placeholder 2"/>
          <p:cNvSpPr>
            <a:spLocks noGrp="1"/>
          </p:cNvSpPr>
          <p:nvPr>
            <p:ph idx="1"/>
          </p:nvPr>
        </p:nvSpPr>
        <p:spPr>
          <a:xfrm>
            <a:off x="457200" y="1500174"/>
            <a:ext cx="8229600" cy="4824426"/>
          </a:xfrm>
        </p:spPr>
        <p:txBody>
          <a:bodyPr>
            <a:normAutofit/>
          </a:bodyPr>
          <a:lstStyle/>
          <a:p>
            <a:pPr algn="r" rtl="1">
              <a:buNone/>
            </a:pPr>
            <a:r>
              <a:rPr lang="fa-IR" dirty="0" smtClean="0">
                <a:solidFill>
                  <a:schemeClr val="accent1">
                    <a:lumMod val="75000"/>
                  </a:schemeClr>
                </a:solidFill>
              </a:rPr>
              <a:t>1- مجازات ها و عقوبت های دنيوی</a:t>
            </a:r>
          </a:p>
          <a:p>
            <a:pPr algn="r" rtl="1">
              <a:buNone/>
            </a:pPr>
            <a:r>
              <a:rPr lang="fa-IR" sz="2000" dirty="0" smtClean="0">
                <a:solidFill>
                  <a:schemeClr val="accent3">
                    <a:lumMod val="75000"/>
                  </a:schemeClr>
                </a:solidFill>
              </a:rPr>
              <a:t>1-1- مجازات با صاعقه</a:t>
            </a:r>
          </a:p>
          <a:p>
            <a:pPr algn="r" rtl="1">
              <a:buNone/>
            </a:pPr>
            <a:r>
              <a:rPr lang="fa-IR" sz="2000" b="1" dirty="0" smtClean="0">
                <a:cs typeface="+mj-cs"/>
              </a:rPr>
              <a:t>و إذ قلتم يا موسي لن نؤمن لک حتّي نري الله جهرة فأخذتکم الصاعقة و أنتم تنظرون ثمّ بعثناکم من </a:t>
            </a:r>
          </a:p>
          <a:p>
            <a:pPr algn="r" rtl="1">
              <a:buNone/>
            </a:pPr>
            <a:r>
              <a:rPr lang="fa-IR" sz="2000" b="1" dirty="0" smtClean="0">
                <a:cs typeface="+mj-cs"/>
              </a:rPr>
              <a:t>بعد موتکم لعلّکم تشکرون </a:t>
            </a:r>
            <a:r>
              <a:rPr lang="fa-IR" sz="1400" b="1" dirty="0" smtClean="0">
                <a:cs typeface="+mj-cs"/>
              </a:rPr>
              <a:t>ب</a:t>
            </a:r>
            <a:r>
              <a:rPr lang="fa-IR" sz="1400" dirty="0" smtClean="0"/>
              <a:t>قره 55-56</a:t>
            </a:r>
          </a:p>
          <a:p>
            <a:pPr algn="r" rtl="1">
              <a:buNone/>
            </a:pPr>
            <a:endParaRPr lang="fa-IR" sz="2000" dirty="0" smtClean="0"/>
          </a:p>
          <a:p>
            <a:pPr algn="r" rtl="1">
              <a:buNone/>
            </a:pPr>
            <a:r>
              <a:rPr lang="fa-IR" sz="2000" b="1" dirty="0" smtClean="0">
                <a:cs typeface="+mj-cs"/>
              </a:rPr>
              <a:t>يسئلک أهل الکتاب أن تنزّل عليهم کتبا من السماء فقد سألوا موسي أکبر من ذلک فقالوا أرنا الله </a:t>
            </a:r>
          </a:p>
          <a:p>
            <a:pPr algn="r" rtl="1">
              <a:buNone/>
            </a:pPr>
            <a:r>
              <a:rPr lang="fa-IR" sz="2000" b="1" dirty="0" smtClean="0">
                <a:cs typeface="+mj-cs"/>
              </a:rPr>
              <a:t>جهرة فأخذتهم الصّاعقة بظلمهم ثمّ أتخذوا العجل من بعد ما جاءتهم البيّنات فعفونا عن ذلک و ءاتينا </a:t>
            </a:r>
          </a:p>
          <a:p>
            <a:pPr algn="r" rtl="1">
              <a:buNone/>
            </a:pPr>
            <a:r>
              <a:rPr lang="fa-IR" sz="2000" b="1" dirty="0" smtClean="0">
                <a:cs typeface="+mj-cs"/>
              </a:rPr>
              <a:t>موسي سلطانا مبينا </a:t>
            </a:r>
            <a:r>
              <a:rPr lang="fa-IR" sz="1400" dirty="0" smtClean="0"/>
              <a:t>نساء 153</a:t>
            </a:r>
            <a:endParaRPr lang="en-US" sz="1400" dirty="0" smtClean="0"/>
          </a:p>
          <a:p>
            <a:pPr algn="r" rtl="1">
              <a:buNone/>
            </a:pPr>
            <a:endParaRPr lang="fa-IR" sz="2000" dirty="0" smtClean="0"/>
          </a:p>
          <a:p>
            <a:pPr algn="r" rtl="1">
              <a:buNone/>
            </a:pPr>
            <a:r>
              <a:rPr lang="fa-IR" sz="2000" b="1" dirty="0" smtClean="0">
                <a:cs typeface="+mj-cs"/>
              </a:rPr>
              <a:t> و أختار موسي قومه سبعين رجلا لميقاتِنا فلما أخذتهم الرجفة قال رب لو شِئت اهلکتَهُم من قبل و </a:t>
            </a:r>
          </a:p>
          <a:p>
            <a:pPr algn="r" rtl="1">
              <a:buNone/>
            </a:pPr>
            <a:r>
              <a:rPr lang="fa-IR" sz="2000" b="1" dirty="0" smtClean="0">
                <a:cs typeface="+mj-cs"/>
              </a:rPr>
              <a:t>إيّاي أتهلکنا بما فعل السّفهاء منّا إن هي الافتنتک تضلّ بها من تشاء و تهدي من تشاء أنت وليّنا </a:t>
            </a:r>
          </a:p>
          <a:p>
            <a:pPr algn="r" rtl="1">
              <a:buNone/>
            </a:pPr>
            <a:r>
              <a:rPr lang="fa-IR" sz="2000" b="1" dirty="0" smtClean="0">
                <a:cs typeface="+mj-cs"/>
              </a:rPr>
              <a:t>فأغفرلنا و أرحمنا و أنت خير الغافرين</a:t>
            </a:r>
            <a:r>
              <a:rPr lang="fa-IR" sz="2000" dirty="0" smtClean="0"/>
              <a:t> </a:t>
            </a:r>
            <a:r>
              <a:rPr lang="fa-IR" sz="1400" dirty="0" smtClean="0"/>
              <a:t>اعراف 155 </a:t>
            </a:r>
            <a:endParaRPr lang="en-US" sz="14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428604"/>
            <a:ext cx="8229600" cy="5824558"/>
          </a:xfrm>
        </p:spPr>
        <p:txBody>
          <a:bodyPr>
            <a:normAutofit/>
          </a:bodyPr>
          <a:lstStyle/>
          <a:p>
            <a:pPr algn="r" rtl="1">
              <a:buNone/>
            </a:pPr>
            <a:r>
              <a:rPr lang="fa-IR" sz="2000" dirty="0" smtClean="0">
                <a:solidFill>
                  <a:schemeClr val="accent3">
                    <a:lumMod val="75000"/>
                  </a:schemeClr>
                </a:solidFill>
              </a:rPr>
              <a:t>1-2- نزول رجز و عذاب</a:t>
            </a:r>
          </a:p>
          <a:p>
            <a:pPr algn="r" rtl="1">
              <a:buNone/>
            </a:pPr>
            <a:r>
              <a:rPr lang="fa-IR" sz="2000" b="1" dirty="0" smtClean="0">
                <a:cs typeface="+mj-cs"/>
              </a:rPr>
              <a:t>و إذ قيل لهم أسکنوا هذه القرية و کلوا منها حيث شئتم و قولوا حطّة و ادخلوا الباب سجدا نغفر لکم </a:t>
            </a:r>
          </a:p>
          <a:p>
            <a:pPr algn="r" rtl="1">
              <a:buNone/>
            </a:pPr>
            <a:r>
              <a:rPr lang="fa-IR" sz="2000" b="1" dirty="0" smtClean="0">
                <a:cs typeface="+mj-cs"/>
              </a:rPr>
              <a:t>خطيآتکم سنزيد المحسنين فبدّل الذين ظلموا منهم قولا غير الذي قيل لهم فأرسلنا عليهم رجزاً من </a:t>
            </a:r>
          </a:p>
          <a:p>
            <a:pPr algn="r" rtl="1">
              <a:buNone/>
            </a:pPr>
            <a:r>
              <a:rPr lang="fa-IR" sz="2000" b="1" dirty="0" smtClean="0">
                <a:cs typeface="+mj-cs"/>
              </a:rPr>
              <a:t>السماء بما کانوا يظلمون </a:t>
            </a:r>
            <a:r>
              <a:rPr lang="fa-IR" sz="1400" dirty="0" smtClean="0"/>
              <a:t>اعراف 161- 162</a:t>
            </a:r>
          </a:p>
          <a:p>
            <a:pPr algn="r" rtl="1">
              <a:buNone/>
            </a:pPr>
            <a:endParaRPr lang="fa-IR" sz="2000" dirty="0" smtClean="0"/>
          </a:p>
          <a:p>
            <a:pPr algn="r" rtl="1">
              <a:buNone/>
            </a:pPr>
            <a:r>
              <a:rPr lang="fa-IR" sz="2000" b="1" dirty="0" smtClean="0">
                <a:cs typeface="+mj-cs"/>
              </a:rPr>
              <a:t>و إذ قلنا أدخلوا هذه القرية فکلوا منها حيث شئتم رغداً و أدخلوا الباب سجّداً و قولوا حطّة نغفر لکم </a:t>
            </a:r>
          </a:p>
          <a:p>
            <a:pPr algn="r" rtl="1">
              <a:buNone/>
            </a:pPr>
            <a:r>
              <a:rPr lang="fa-IR" sz="2000" b="1" dirty="0" smtClean="0">
                <a:cs typeface="+mj-cs"/>
              </a:rPr>
              <a:t>خطاياکم و سنزيد المحسنين فبدّل الّذين ظلموا قولا غير الذي قيل لهم فأنزلنا علي الذين ظلموا </a:t>
            </a:r>
          </a:p>
          <a:p>
            <a:pPr algn="r" rtl="1">
              <a:buNone/>
            </a:pPr>
            <a:r>
              <a:rPr lang="fa-IR" sz="2000" b="1" dirty="0" smtClean="0">
                <a:cs typeface="+mj-cs"/>
              </a:rPr>
              <a:t>رجزا من السّماء بما کانوا يفسقون </a:t>
            </a:r>
            <a:r>
              <a:rPr lang="fa-IR" sz="1400" dirty="0" smtClean="0"/>
              <a:t>بقره 58-59</a:t>
            </a:r>
          </a:p>
          <a:p>
            <a:pPr algn="r" rtl="1">
              <a:buNone/>
            </a:pPr>
            <a:endParaRPr lang="fa-IR" sz="2000" dirty="0" smtClean="0"/>
          </a:p>
          <a:p>
            <a:pPr algn="r" rtl="1">
              <a:buNone/>
            </a:pPr>
            <a:r>
              <a:rPr lang="fa-IR" sz="2000" dirty="0" smtClean="0"/>
              <a:t>اکثراً رجز را به معنای عام عذاب گرفته اند</a:t>
            </a:r>
          </a:p>
          <a:p>
            <a:pPr algn="r" rtl="1">
              <a:buNone/>
            </a:pPr>
            <a:r>
              <a:rPr lang="fa-IR" sz="2000" dirty="0" smtClean="0"/>
              <a:t>و برخی آن را طاعون يا تگرگ دانسته اند.</a:t>
            </a:r>
          </a:p>
          <a:p>
            <a:pPr algn="r" rtl="1">
              <a:buNone/>
            </a:pPr>
            <a:endParaRPr lang="fa-IR" sz="2000" dirty="0" smtClean="0"/>
          </a:p>
          <a:p>
            <a:pPr algn="r" rtl="1">
              <a:buNone/>
            </a:pPr>
            <a:r>
              <a:rPr lang="fa-IR" sz="2000" dirty="0" smtClean="0">
                <a:solidFill>
                  <a:schemeClr val="accent3">
                    <a:lumMod val="75000"/>
                  </a:schemeClr>
                </a:solidFill>
              </a:rPr>
              <a:t>1-3- مسخ شدن چهره</a:t>
            </a:r>
          </a:p>
          <a:p>
            <a:pPr algn="r" rtl="1">
              <a:buNone/>
            </a:pPr>
            <a:r>
              <a:rPr lang="fa-IR" sz="2000" b="1" dirty="0" smtClean="0">
                <a:cs typeface="+mj-cs"/>
              </a:rPr>
              <a:t>کونوا قردةً خاسئين </a:t>
            </a:r>
            <a:r>
              <a:rPr lang="fa-IR" sz="1400" dirty="0" smtClean="0"/>
              <a:t>اعراف166</a:t>
            </a:r>
            <a:endParaRPr lang="en-US" sz="14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normAutofit fontScale="92500" lnSpcReduction="20000"/>
          </a:bodyPr>
          <a:lstStyle/>
          <a:p>
            <a:pPr algn="r" rtl="1">
              <a:buNone/>
            </a:pPr>
            <a:r>
              <a:rPr lang="fa-IR" sz="2000" dirty="0" smtClean="0">
                <a:solidFill>
                  <a:schemeClr val="accent3">
                    <a:lumMod val="75000"/>
                  </a:schemeClr>
                </a:solidFill>
              </a:rPr>
              <a:t>1-4- خواری و درماندگی در زندگی دنيوی</a:t>
            </a:r>
          </a:p>
          <a:p>
            <a:pPr algn="r" rtl="1">
              <a:buNone/>
            </a:pPr>
            <a:r>
              <a:rPr lang="fa-IR" sz="2000" b="1" dirty="0" smtClean="0">
                <a:cs typeface="+mj-cs"/>
              </a:rPr>
              <a:t>فما جزاء من يفعل ذلک منکم الا خزيٌ في الحيوة الدنيا ... </a:t>
            </a:r>
            <a:r>
              <a:rPr lang="fa-IR" sz="1400" dirty="0" smtClean="0"/>
              <a:t>بقره 85</a:t>
            </a:r>
          </a:p>
          <a:p>
            <a:pPr algn="r" rtl="1">
              <a:buNone/>
            </a:pPr>
            <a:r>
              <a:rPr lang="fa-IR" sz="2000" dirty="0" smtClean="0"/>
              <a:t>خُزِيَ = خوار شد</a:t>
            </a:r>
          </a:p>
          <a:p>
            <a:pPr algn="r" rtl="1">
              <a:buNone/>
            </a:pPr>
            <a:r>
              <a:rPr lang="fa-IR" sz="2000" dirty="0" smtClean="0"/>
              <a:t>نظر مفسران: </a:t>
            </a:r>
          </a:p>
          <a:p>
            <a:pPr algn="r" rtl="1">
              <a:buNone/>
            </a:pPr>
            <a:r>
              <a:rPr lang="fa-IR" sz="2000" dirty="0" smtClean="0"/>
              <a:t>                                      جزيه</a:t>
            </a:r>
          </a:p>
          <a:p>
            <a:pPr algn="r" rtl="1">
              <a:buNone/>
            </a:pPr>
            <a:r>
              <a:rPr lang="fa-IR" sz="2000" dirty="0" smtClean="0"/>
              <a:t>خواری و رسوايی در دنیا با      اخراج بنی نضير از خانه و کاشانه</a:t>
            </a:r>
          </a:p>
          <a:p>
            <a:pPr algn="r" rtl="1">
              <a:buNone/>
            </a:pPr>
            <a:r>
              <a:rPr lang="fa-IR" sz="2000" dirty="0" smtClean="0"/>
              <a:t>                       	           کشتن بنی قریظه و اسارت ذريه آنها</a:t>
            </a:r>
          </a:p>
          <a:p>
            <a:pPr algn="r" rtl="1">
              <a:buNone/>
            </a:pPr>
            <a:r>
              <a:rPr lang="fa-IR" sz="2000" dirty="0" smtClean="0"/>
              <a:t>                         	           نزول حکم معاقبه قاتل و انتقام مظلوم از ظالم</a:t>
            </a:r>
          </a:p>
          <a:p>
            <a:pPr algn="r" rtl="1">
              <a:buNone/>
            </a:pPr>
            <a:r>
              <a:rPr lang="fa-IR" sz="2000" dirty="0" smtClean="0"/>
              <a:t>ولی اگر آیه را عام بدانیم مراد از آن سرزنش شدید و تحقیر است. و نکره بودن خزي نهایت و عظمت </a:t>
            </a:r>
          </a:p>
          <a:p>
            <a:pPr algn="r" rtl="1">
              <a:buNone/>
            </a:pPr>
            <a:r>
              <a:rPr lang="fa-IR" sz="2000" dirty="0" smtClean="0"/>
              <a:t>این سرزنش را نشان می دهد.</a:t>
            </a:r>
          </a:p>
          <a:p>
            <a:pPr algn="r" rtl="1">
              <a:buNone/>
            </a:pPr>
            <a:r>
              <a:rPr lang="fa-IR" sz="2000" b="1" dirty="0" smtClean="0">
                <a:cs typeface="+mj-cs"/>
              </a:rPr>
              <a:t>ضربت عليهم الذلة و المسکنة و باؤ بغضب من الله ذلک بأنهم کانوا يکفرون بأيات الله و يقتلون النبيين </a:t>
            </a:r>
          </a:p>
          <a:p>
            <a:pPr algn="r" rtl="1">
              <a:buNone/>
            </a:pPr>
            <a:r>
              <a:rPr lang="fa-IR" sz="2000" b="1" dirty="0" smtClean="0">
                <a:cs typeface="+mj-cs"/>
              </a:rPr>
              <a:t>بغير الحق ذلک بما عصوا و کانوا يعتدون  </a:t>
            </a:r>
            <a:r>
              <a:rPr lang="fa-IR" sz="1400" dirty="0" smtClean="0"/>
              <a:t>بقره 61</a:t>
            </a:r>
          </a:p>
          <a:p>
            <a:pPr algn="r" rtl="1">
              <a:buNone/>
            </a:pPr>
            <a:endParaRPr lang="fa-IR" sz="2000" dirty="0" smtClean="0"/>
          </a:p>
          <a:p>
            <a:pPr algn="r" rtl="1">
              <a:buNone/>
            </a:pPr>
            <a:r>
              <a:rPr lang="fa-IR" sz="2000" dirty="0" smtClean="0"/>
              <a:t>ذُلّة و ذُلّ = خواري ≠ عزت</a:t>
            </a:r>
          </a:p>
          <a:p>
            <a:pPr algn="r" rtl="1">
              <a:buNone/>
            </a:pPr>
            <a:endParaRPr lang="fa-IR" sz="2000" dirty="0" smtClean="0"/>
          </a:p>
          <a:p>
            <a:pPr algn="r" rtl="1">
              <a:buNone/>
            </a:pPr>
            <a:r>
              <a:rPr lang="fa-IR" sz="2000" dirty="0" smtClean="0"/>
              <a:t>دارنده آن در برابر هر فاعلی منفعل شده و از ستم هيچ ستمگری ابا ندارد. در اثر اين اخلاق قبول هر </a:t>
            </a:r>
          </a:p>
          <a:p>
            <a:pPr algn="r" rtl="1">
              <a:buNone/>
            </a:pPr>
            <a:r>
              <a:rPr lang="fa-IR" sz="2000" dirty="0" smtClean="0"/>
              <a:t>چيزی به نفس آسان می شود.</a:t>
            </a:r>
          </a:p>
          <a:p>
            <a:pPr algn="r" rtl="1">
              <a:buNone/>
            </a:pPr>
            <a:r>
              <a:rPr lang="fa-IR" sz="2000" dirty="0" smtClean="0"/>
              <a:t>مسکنت = فقر ، شدت بخشيدن محنت</a:t>
            </a:r>
          </a:p>
          <a:p>
            <a:pPr algn="r" rtl="1">
              <a:buNone/>
            </a:pPr>
            <a:endParaRPr lang="fa-IR" sz="2000" dirty="0" smtClean="0"/>
          </a:p>
        </p:txBody>
      </p:sp>
      <p:sp>
        <p:nvSpPr>
          <p:cNvPr id="4" name="Right Brace 3"/>
          <p:cNvSpPr/>
          <p:nvPr/>
        </p:nvSpPr>
        <p:spPr>
          <a:xfrm>
            <a:off x="6072198" y="1714488"/>
            <a:ext cx="214314" cy="1214446"/>
          </a:xfrm>
          <a:prstGeom prst="rightBrace">
            <a:avLst>
              <a:gd name="adj1" fmla="val 8333"/>
              <a:gd name="adj2" fmla="val 3640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a:bodyPr>
          <a:lstStyle/>
          <a:p>
            <a:pPr algn="r" rtl="1">
              <a:buNone/>
            </a:pPr>
            <a:r>
              <a:rPr lang="fa-IR" sz="2000" dirty="0" smtClean="0">
                <a:solidFill>
                  <a:schemeClr val="accent3">
                    <a:lumMod val="75000"/>
                  </a:schemeClr>
                </a:solidFill>
              </a:rPr>
              <a:t>1-5- آوارگی و سرگردانی</a:t>
            </a:r>
          </a:p>
          <a:p>
            <a:pPr algn="r" rtl="1">
              <a:buNone/>
            </a:pPr>
            <a:r>
              <a:rPr lang="fa-IR" sz="2000" b="1" dirty="0" smtClean="0">
                <a:cs typeface="+mj-cs"/>
              </a:rPr>
              <a:t>قال فإنها محرّمةٌ عليهم اربعين سنة يتيهون في الارض فلا تأس علي القوم فاسقين </a:t>
            </a:r>
            <a:r>
              <a:rPr lang="fa-IR" sz="1400" b="1" dirty="0" smtClean="0">
                <a:cs typeface="+mj-cs"/>
              </a:rPr>
              <a:t>مائده 26</a:t>
            </a:r>
          </a:p>
          <a:p>
            <a:pPr algn="r" rtl="1">
              <a:buNone/>
            </a:pPr>
            <a:r>
              <a:rPr lang="fa-IR" sz="2000" b="1" dirty="0" smtClean="0">
                <a:cs typeface="+mj-cs"/>
              </a:rPr>
              <a:t>و لولا أن کتب الله عليهم الجلاء لعذّبهم في الدنيا و لهم في الاخرة عذاب النار</a:t>
            </a:r>
            <a:r>
              <a:rPr lang="fa-IR" sz="2000" dirty="0" smtClean="0"/>
              <a:t>  </a:t>
            </a:r>
            <a:r>
              <a:rPr lang="fa-IR" sz="1400" dirty="0" smtClean="0"/>
              <a:t>حشر 2</a:t>
            </a:r>
          </a:p>
          <a:p>
            <a:pPr algn="r" rtl="1">
              <a:buNone/>
            </a:pPr>
            <a:endParaRPr lang="fa-IR" sz="2000" dirty="0" smtClean="0"/>
          </a:p>
          <a:p>
            <a:pPr algn="r" rtl="1">
              <a:buNone/>
            </a:pPr>
            <a:r>
              <a:rPr lang="fa-IR" sz="2000" dirty="0" smtClean="0">
                <a:solidFill>
                  <a:schemeClr val="accent3">
                    <a:lumMod val="75000"/>
                  </a:schemeClr>
                </a:solidFill>
              </a:rPr>
              <a:t>1-6- سلب اقتدار</a:t>
            </a:r>
          </a:p>
          <a:p>
            <a:pPr algn="r" rtl="1">
              <a:buNone/>
            </a:pPr>
            <a:r>
              <a:rPr lang="fa-IR" sz="2000" b="1" dirty="0" smtClean="0">
                <a:cs typeface="+mj-cs"/>
              </a:rPr>
              <a:t>و أذ تأذّن ربّک ليبعثنّ عليهم الي يوم القيامة من يَسومُهُم سوء العذاب انّ ربّک لسريع العقاب و انّه </a:t>
            </a:r>
          </a:p>
          <a:p>
            <a:pPr algn="r" rtl="1">
              <a:buNone/>
            </a:pPr>
            <a:r>
              <a:rPr lang="fa-IR" sz="2000" b="1" dirty="0" smtClean="0">
                <a:cs typeface="+mj-cs"/>
              </a:rPr>
              <a:t>لغفور رحيم و قطّعناهم في الارض امماً منهم الصالحون و منهم دون ذلک و بلوناهم بالحسنات و </a:t>
            </a:r>
          </a:p>
          <a:p>
            <a:pPr algn="r" rtl="1">
              <a:buNone/>
            </a:pPr>
            <a:r>
              <a:rPr lang="fa-IR" sz="2000" b="1" dirty="0" smtClean="0">
                <a:cs typeface="+mj-cs"/>
              </a:rPr>
              <a:t>السيئات لعلّهم يرجعون </a:t>
            </a:r>
            <a:r>
              <a:rPr lang="fa-IR" sz="1400" dirty="0" smtClean="0"/>
              <a:t>اعراف 167-168</a:t>
            </a:r>
          </a:p>
          <a:p>
            <a:pPr algn="r" rtl="1">
              <a:buNone/>
            </a:pPr>
            <a:endParaRPr lang="fa-IR" sz="2000" dirty="0" smtClean="0"/>
          </a:p>
          <a:p>
            <a:pPr algn="r" rtl="1">
              <a:buNone/>
            </a:pPr>
            <a:r>
              <a:rPr lang="fa-IR" sz="2000" dirty="0" smtClean="0">
                <a:solidFill>
                  <a:schemeClr val="accent3">
                    <a:lumMod val="75000"/>
                  </a:schemeClr>
                </a:solidFill>
              </a:rPr>
              <a:t>1-7- قساوت دل</a:t>
            </a:r>
          </a:p>
          <a:p>
            <a:pPr algn="r" rtl="1">
              <a:buNone/>
            </a:pPr>
            <a:r>
              <a:rPr lang="fa-IR" sz="2000" b="1" dirty="0" smtClean="0">
                <a:cs typeface="+mj-cs"/>
              </a:rPr>
              <a:t>فبما نقضهم ميثاقهم لعّناهم و جعلنا قلوبهم قاسيةً...</a:t>
            </a:r>
            <a:r>
              <a:rPr lang="fa-IR" sz="1400" dirty="0" smtClean="0"/>
              <a:t>مائده 13</a:t>
            </a:r>
          </a:p>
          <a:p>
            <a:pPr algn="r" rtl="1">
              <a:buNone/>
            </a:pPr>
            <a:r>
              <a:rPr lang="fa-IR" sz="2000" dirty="0" smtClean="0"/>
              <a:t>در پی بهانه جويی و ذبح گاو:</a:t>
            </a:r>
          </a:p>
          <a:p>
            <a:pPr algn="r" rtl="1">
              <a:buNone/>
            </a:pPr>
            <a:r>
              <a:rPr lang="fa-IR" sz="2000" b="1" dirty="0" smtClean="0">
                <a:cs typeface="+mj-cs"/>
              </a:rPr>
              <a:t>ثمّ قست قلوبکم من بعد ذلک فهي کالحجارة أو أشدّ قسوةً...</a:t>
            </a:r>
            <a:r>
              <a:rPr lang="fa-IR" sz="1400" dirty="0" smtClean="0"/>
              <a:t>بقره 74</a:t>
            </a:r>
          </a:p>
          <a:p>
            <a:pPr algn="r" rtl="1">
              <a:buNone/>
            </a:pPr>
            <a:endParaRPr lang="fa-IR" sz="2000" dirty="0" smtClean="0"/>
          </a:p>
          <a:p>
            <a:pPr algn="r" rtl="1">
              <a:buNone/>
            </a:pP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500042"/>
            <a:ext cx="8229600" cy="5681682"/>
          </a:xfrm>
        </p:spPr>
        <p:txBody>
          <a:bodyPr>
            <a:normAutofit/>
          </a:bodyPr>
          <a:lstStyle/>
          <a:p>
            <a:pPr algn="r" rtl="1">
              <a:buNone/>
            </a:pPr>
            <a:r>
              <a:rPr lang="fa-IR" sz="2000" dirty="0" smtClean="0">
                <a:solidFill>
                  <a:schemeClr val="accent3">
                    <a:lumMod val="75000"/>
                  </a:schemeClr>
                </a:solidFill>
              </a:rPr>
              <a:t>1-8- تشديد برخی احکام</a:t>
            </a:r>
          </a:p>
          <a:p>
            <a:pPr algn="r" rtl="1">
              <a:buNone/>
            </a:pPr>
            <a:r>
              <a:rPr lang="fa-IR" sz="2000" b="1" dirty="0" smtClean="0">
                <a:cs typeface="+mj-cs"/>
              </a:rPr>
              <a:t>فبظلم من الذين هادوا حرّمنا عليهم طيّبات اُحلّت لهم ... </a:t>
            </a:r>
            <a:r>
              <a:rPr lang="fa-IR" sz="1400" dirty="0" smtClean="0"/>
              <a:t>نساء 160</a:t>
            </a:r>
          </a:p>
          <a:p>
            <a:pPr algn="r" rtl="1">
              <a:buNone/>
            </a:pPr>
            <a:endParaRPr lang="fa-IR" sz="2000" dirty="0" smtClean="0"/>
          </a:p>
          <a:p>
            <a:pPr algn="r" rtl="1">
              <a:buNone/>
            </a:pPr>
            <a:r>
              <a:rPr lang="fa-IR" sz="2000" dirty="0" smtClean="0"/>
              <a:t>و موارد اين تحريم:</a:t>
            </a:r>
          </a:p>
          <a:p>
            <a:pPr algn="r" rtl="1">
              <a:buNone/>
            </a:pPr>
            <a:r>
              <a:rPr lang="fa-IR" sz="2000" b="1" dirty="0" smtClean="0">
                <a:cs typeface="+mj-cs"/>
              </a:rPr>
              <a:t>و علي الذين هادوا حرّمنا کلّ ذي ظفر و من البقر و الغنم حرّمنا عليهم شحومها الّا ما حملت </a:t>
            </a:r>
          </a:p>
          <a:p>
            <a:pPr algn="r" rtl="1">
              <a:buNone/>
            </a:pPr>
            <a:r>
              <a:rPr lang="fa-IR" sz="2000" b="1" dirty="0" smtClean="0">
                <a:cs typeface="+mj-cs"/>
              </a:rPr>
              <a:t>ظهورها او الحوايا او ما اختلط بعظم ذلک جزيناهم ببغيهم و انّا لصادقون </a:t>
            </a:r>
            <a:r>
              <a:rPr lang="fa-IR" sz="1400" dirty="0" smtClean="0"/>
              <a:t>انعام 146</a:t>
            </a:r>
          </a:p>
          <a:p>
            <a:pPr algn="r" rtl="1">
              <a:buNone/>
            </a:pPr>
            <a:endParaRPr lang="fa-IR" sz="2000" dirty="0" smtClean="0"/>
          </a:p>
          <a:p>
            <a:pPr algn="r" rtl="1">
              <a:buNone/>
            </a:pPr>
            <a:r>
              <a:rPr lang="fa-IR" sz="2000" dirty="0" smtClean="0"/>
              <a:t>اگر به عيسی ايمان می آوردند بعضی از اينها را خدا بر ايشان حلال می کرد</a:t>
            </a:r>
          </a:p>
          <a:p>
            <a:pPr algn="r" rtl="1">
              <a:buNone/>
            </a:pPr>
            <a:r>
              <a:rPr lang="fa-IR" sz="2000" b="1" dirty="0" smtClean="0">
                <a:cs typeface="+mj-cs"/>
              </a:rPr>
              <a:t>لأحلّ لکم بعض الذي حرّم عليکم و جئتکم بأية من ربکم فأتقوا الله و أطيعون </a:t>
            </a:r>
            <a:r>
              <a:rPr lang="fa-IR" sz="1400" dirty="0" smtClean="0"/>
              <a:t>آل عمران 50</a:t>
            </a:r>
          </a:p>
          <a:p>
            <a:pPr algn="r" rtl="1">
              <a:buNone/>
            </a:pPr>
            <a:endParaRPr lang="fa-IR" sz="2000" dirty="0" smtClean="0"/>
          </a:p>
          <a:p>
            <a:pPr algn="r" rtl="1">
              <a:buNone/>
            </a:pPr>
            <a:r>
              <a:rPr lang="fa-IR" sz="2000" dirty="0" smtClean="0"/>
              <a:t>ولی آنها چنين نکردند لذا تحريمها ادامه يافت نيز اگر به رسول اکرم (ص) ايمان می آوردند </a:t>
            </a:r>
          </a:p>
          <a:p>
            <a:pPr algn="r" rtl="1">
              <a:buNone/>
            </a:pPr>
            <a:endParaRPr lang="fa-IR" sz="2000" dirty="0" smtClean="0"/>
          </a:p>
          <a:p>
            <a:pPr algn="r" rtl="1">
              <a:buNone/>
            </a:pPr>
            <a:r>
              <a:rPr lang="fa-IR" sz="2000" b="1" dirty="0" smtClean="0">
                <a:cs typeface="+mj-cs"/>
              </a:rPr>
              <a:t>يحلّ لهم الطيبات و يحرّم عليهم الخبائث يضع عنهم إصرهم و الاغلال التي کانت عليهم  </a:t>
            </a:r>
            <a:r>
              <a:rPr lang="fa-IR" sz="1400" dirty="0" smtClean="0"/>
              <a:t>اعراف 157</a:t>
            </a:r>
            <a:endParaRPr lang="en-US" sz="2000" dirty="0"/>
          </a:p>
        </p:txBody>
      </p:sp>
    </p:spTree>
  </p:cSld>
  <p:clrMapOvr>
    <a:masterClrMapping/>
  </p:clrMapOvr>
  <p:transition spd="slow">
    <p:strips/>
    <p:sndAc>
      <p:stSnd>
        <p:snd r:embed="rId2" name="bomb.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480"/>
            <a:ext cx="8229600" cy="428628"/>
          </a:xfrm>
        </p:spPr>
        <p:txBody>
          <a:bodyPr>
            <a:noAutofit/>
          </a:bodyPr>
          <a:lstStyle/>
          <a:p>
            <a:pPr algn="r" rtl="1"/>
            <a:r>
              <a:rPr lang="fa-IR" sz="2800" dirty="0" smtClean="0"/>
              <a:t>2-عقوبت های اخروی</a:t>
            </a:r>
            <a:endParaRPr lang="en-US" sz="2800" dirty="0"/>
          </a:p>
        </p:txBody>
      </p:sp>
      <p:sp>
        <p:nvSpPr>
          <p:cNvPr id="3" name="Content Placeholder 2"/>
          <p:cNvSpPr>
            <a:spLocks noGrp="1"/>
          </p:cNvSpPr>
          <p:nvPr>
            <p:ph idx="1"/>
          </p:nvPr>
        </p:nvSpPr>
        <p:spPr>
          <a:xfrm>
            <a:off x="500034" y="1071546"/>
            <a:ext cx="8229600" cy="5253054"/>
          </a:xfrm>
        </p:spPr>
        <p:txBody>
          <a:bodyPr>
            <a:normAutofit/>
          </a:bodyPr>
          <a:lstStyle/>
          <a:p>
            <a:pPr algn="r" rtl="1">
              <a:buNone/>
            </a:pPr>
            <a:r>
              <a:rPr lang="fa-IR" sz="2000" dirty="0" smtClean="0">
                <a:solidFill>
                  <a:schemeClr val="accent3">
                    <a:lumMod val="75000"/>
                  </a:schemeClr>
                </a:solidFill>
                <a:latin typeface="B lotus"/>
              </a:rPr>
              <a:t>2-1- محروميت از بهره اخروی</a:t>
            </a:r>
          </a:p>
          <a:p>
            <a:pPr algn="r" rtl="1">
              <a:buNone/>
            </a:pPr>
            <a:r>
              <a:rPr lang="fa-IR" sz="2000" b="1" dirty="0" smtClean="0">
                <a:latin typeface="Arabic Typesetting" pitchFamily="66" charset="-78"/>
                <a:cs typeface="+mj-cs"/>
              </a:rPr>
              <a:t>إنّ الذين يشترون بعهد الله و أيمانهم ثمناً قليلاً اولئک لاخلاق لهم في الآخرة</a:t>
            </a:r>
            <a:r>
              <a:rPr lang="fa-IR" sz="2000" dirty="0" smtClean="0">
                <a:latin typeface="B lotus"/>
              </a:rPr>
              <a:t>   </a:t>
            </a:r>
            <a:r>
              <a:rPr lang="fa-IR" sz="1400" dirty="0" smtClean="0">
                <a:latin typeface="B lotus"/>
              </a:rPr>
              <a:t>آل عمران 77</a:t>
            </a:r>
          </a:p>
          <a:p>
            <a:pPr algn="r" rtl="1">
              <a:buNone/>
            </a:pPr>
            <a:endParaRPr lang="fa-IR" sz="1400" dirty="0" smtClean="0">
              <a:latin typeface="B lotus"/>
            </a:endParaRPr>
          </a:p>
          <a:p>
            <a:pPr algn="r" rtl="1">
              <a:buNone/>
            </a:pPr>
            <a:r>
              <a:rPr lang="fa-IR" sz="2000" dirty="0" smtClean="0">
                <a:solidFill>
                  <a:schemeClr val="accent3">
                    <a:lumMod val="75000"/>
                  </a:schemeClr>
                </a:solidFill>
                <a:latin typeface="B lotus"/>
              </a:rPr>
              <a:t>2-2- بی اعتنايی خدا به آنها</a:t>
            </a:r>
          </a:p>
          <a:p>
            <a:pPr algn="r" rtl="1">
              <a:buNone/>
            </a:pPr>
            <a:r>
              <a:rPr lang="fa-IR" sz="2000" b="1" dirty="0" smtClean="0">
                <a:latin typeface="B lotus"/>
                <a:cs typeface="+mj-cs"/>
              </a:rPr>
              <a:t>... و لا يکلّمهم الله و لا ينظر اليهم يوم القيامة و لا يزکّيهم و لهم عذاب اليم </a:t>
            </a:r>
            <a:r>
              <a:rPr lang="fa-IR" sz="1400" dirty="0" smtClean="0">
                <a:latin typeface="B lotus"/>
              </a:rPr>
              <a:t>آل عمران 77</a:t>
            </a:r>
          </a:p>
          <a:p>
            <a:pPr algn="r" rtl="1">
              <a:buNone/>
            </a:pPr>
            <a:endParaRPr lang="fa-IR" sz="1400" dirty="0" smtClean="0">
              <a:latin typeface="B lotus"/>
            </a:endParaRPr>
          </a:p>
          <a:p>
            <a:pPr algn="r" rtl="1">
              <a:buNone/>
            </a:pPr>
            <a:r>
              <a:rPr lang="fa-IR" sz="2000" dirty="0" smtClean="0">
                <a:solidFill>
                  <a:schemeClr val="accent3">
                    <a:lumMod val="75000"/>
                  </a:schemeClr>
                </a:solidFill>
                <a:latin typeface="B lotus"/>
              </a:rPr>
              <a:t>2-3- کيفر به شديد ترين عذاب</a:t>
            </a:r>
          </a:p>
          <a:p>
            <a:pPr algn="r" rtl="1">
              <a:buNone/>
            </a:pPr>
            <a:r>
              <a:rPr lang="fa-IR" sz="2000" b="1" dirty="0" smtClean="0">
                <a:latin typeface="B lotus"/>
                <a:cs typeface="+mj-cs"/>
              </a:rPr>
              <a:t>... خالدين فيها لا يخفّف عنهم العذاب و لا هم ينظرون  </a:t>
            </a:r>
            <a:r>
              <a:rPr lang="fa-IR" sz="1400" dirty="0" smtClean="0">
                <a:latin typeface="B lotus"/>
              </a:rPr>
              <a:t>بقره 162</a:t>
            </a:r>
          </a:p>
          <a:p>
            <a:pPr algn="r" rtl="1">
              <a:buNone/>
            </a:pPr>
            <a:r>
              <a:rPr lang="fa-IR" sz="2000" b="1" dirty="0" smtClean="0">
                <a:latin typeface="B lotus"/>
                <a:cs typeface="+mj-cs"/>
              </a:rPr>
              <a:t>فما جزاء من يفعل ذلک منکم الّا خزي في الحيوة الدنيا و يوم القيامة يردّون الي اشدّ العذاب .... فلا </a:t>
            </a:r>
          </a:p>
          <a:p>
            <a:pPr algn="r" rtl="1">
              <a:buNone/>
            </a:pPr>
            <a:r>
              <a:rPr lang="fa-IR" sz="2000" b="1" dirty="0" smtClean="0">
                <a:latin typeface="B lotus"/>
                <a:cs typeface="+mj-cs"/>
              </a:rPr>
              <a:t>يخفّف عنهم العذاب و لا هم يُنصرون</a:t>
            </a:r>
            <a:r>
              <a:rPr lang="fa-IR" sz="2000" dirty="0" smtClean="0">
                <a:latin typeface="B lotus"/>
              </a:rPr>
              <a:t>  </a:t>
            </a:r>
            <a:r>
              <a:rPr lang="fa-IR" sz="1400" dirty="0" smtClean="0">
                <a:latin typeface="B lotus"/>
              </a:rPr>
              <a:t>بقره 85-86</a:t>
            </a:r>
            <a:endParaRPr lang="en-US" sz="2000" dirty="0">
              <a:latin typeface="B lotus"/>
            </a:endParaRPr>
          </a:p>
        </p:txBody>
      </p:sp>
    </p:spTree>
  </p:cSld>
  <p:clrMapOvr>
    <a:masterClrMapping/>
  </p:clrMapOvr>
  <p:transition spd="slow">
    <p:strips/>
    <p:sndAc>
      <p:stSnd>
        <p:snd r:embed="rId2" name="bomb.wav"/>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934</TotalTime>
  <Words>4312</Words>
  <Application>Microsoft Office PowerPoint</Application>
  <PresentationFormat>On-screen Show (4:3)</PresentationFormat>
  <Paragraphs>434</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Arabic Typesetting</vt:lpstr>
      <vt:lpstr>Arial</vt:lpstr>
      <vt:lpstr>B lotus</vt:lpstr>
      <vt:lpstr>Calibri</vt:lpstr>
      <vt:lpstr>Constantia</vt:lpstr>
      <vt:lpstr>Majalla UI</vt:lpstr>
      <vt:lpstr>Traditional Arabic</vt:lpstr>
      <vt:lpstr>Wingdings 2</vt:lpstr>
      <vt:lpstr>Flow</vt:lpstr>
      <vt:lpstr>بنام خدا</vt:lpstr>
      <vt:lpstr> يهود در قرآن</vt:lpstr>
      <vt:lpstr>  روايات مستفيض از رسول الله (ص)</vt:lpstr>
      <vt:lpstr> </vt:lpstr>
      <vt:lpstr>تفضيل بنی اسرائيل</vt:lpstr>
      <vt:lpstr>PowerPoint Presentation</vt:lpstr>
      <vt:lpstr>PowerPoint Presentation</vt:lpstr>
      <vt:lpstr>نعمت هاي عطا شده به بني اسرائيل</vt:lpstr>
      <vt:lpstr>PowerPoint Presentation</vt:lpstr>
      <vt:lpstr>PowerPoint Presentation</vt:lpstr>
      <vt:lpstr>PowerPoint Presentation</vt:lpstr>
      <vt:lpstr>PowerPoint Presentation</vt:lpstr>
      <vt:lpstr>PowerPoint Presentation</vt:lpstr>
      <vt:lpstr>علل مغضوب شدن يهود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صفات اخلاقی يهود</vt:lpstr>
      <vt:lpstr> 1-خود برتر بينی و نژاد پرستی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فرجام يهود</vt:lpstr>
      <vt:lpstr>PowerPoint Presentation</vt:lpstr>
      <vt:lpstr>PowerPoint Presentation</vt:lpstr>
      <vt:lpstr>PowerPoint Presentation</vt:lpstr>
      <vt:lpstr>PowerPoint Presentation</vt:lpstr>
      <vt:lpstr>2-عقوبت های اخروی</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یهود</dc:title>
  <dc:creator>MRT</dc:creator>
  <cp:lastModifiedBy>Windows User</cp:lastModifiedBy>
  <cp:revision>131</cp:revision>
  <dcterms:created xsi:type="dcterms:W3CDTF">2009-10-22T08:31:29Z</dcterms:created>
  <dcterms:modified xsi:type="dcterms:W3CDTF">2020-02-25T13:01:09Z</dcterms:modified>
</cp:coreProperties>
</file>