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5769" y="128789"/>
            <a:ext cx="10466231" cy="6729211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3796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171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1252" y="2073498"/>
            <a:ext cx="9268517" cy="1943637"/>
          </a:xfrm>
        </p:spPr>
        <p:txBody>
          <a:bodyPr>
            <a:normAutofit/>
          </a:bodyPr>
          <a:lstStyle/>
          <a:p>
            <a:pPr algn="ctr"/>
            <a:r>
              <a:rPr lang="fa-IR" sz="9600" dirty="0" smtClean="0">
                <a:solidFill>
                  <a:schemeClr val="tx1"/>
                </a:solidFill>
                <a:latin typeface="Andalus" panose="02020603050405020304" pitchFamily="18" charset="-78"/>
                <a:cs typeface="+mn-cs"/>
              </a:rPr>
              <a:t>یرقان</a:t>
            </a:r>
            <a:endParaRPr lang="en-US" sz="9600" dirty="0">
              <a:solidFill>
                <a:schemeClr val="tx1"/>
              </a:solidFill>
              <a:latin typeface="Andalus" panose="02020603050405020304" pitchFamily="18" charset="-7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0153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8958" y="147593"/>
            <a:ext cx="8735654" cy="728172"/>
          </a:xfrm>
        </p:spPr>
        <p:txBody>
          <a:bodyPr/>
          <a:lstStyle/>
          <a:p>
            <a:pPr algn="r"/>
            <a:r>
              <a:rPr lang="fa-IR" dirty="0" smtClean="0"/>
              <a:t>یرقان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2890" y="946599"/>
            <a:ext cx="9994006" cy="5883499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هنگامی که غلظت بیلی روبین در خون به طورغیرطبیعی بالا می رود،تمام بافت های بدن (از جمله صلبیه ی چشم و پوست) به رنگ زرد کم رنگ یا زرد متمایل به سبز در می آید.این حالت را یرقان(زردی) گویند.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سطح بیلی روبین سرم بیش از </a:t>
            </a:r>
            <a:r>
              <a:rPr lang="en-US" sz="2400" dirty="0" smtClean="0">
                <a:solidFill>
                  <a:schemeClr val="tx1"/>
                </a:solidFill>
              </a:rPr>
              <a:t>2 mg/dl (34mmol/l)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علت: ایجاد اختلال در برداشت کبدی، کونژوکاسیون بیلی روبین، دفع آن به داخل سیستم صفراوی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انواع مختفف یرقان: </a:t>
            </a:r>
          </a:p>
          <a:p>
            <a:pPr marL="457200" indent="-457200" algn="r" rtl="1">
              <a:buFont typeface="+mj-lt"/>
              <a:buAutoNum type="arabicParenR"/>
            </a:pPr>
            <a:r>
              <a:rPr lang="fa-IR" sz="2400" dirty="0">
                <a:solidFill>
                  <a:schemeClr val="tx1"/>
                </a:solidFill>
              </a:rPr>
              <a:t> </a:t>
            </a:r>
            <a:r>
              <a:rPr lang="fa-IR" sz="2400" dirty="0" smtClean="0">
                <a:solidFill>
                  <a:schemeClr val="tx1"/>
                </a:solidFill>
              </a:rPr>
              <a:t>همولیتیک</a:t>
            </a:r>
          </a:p>
          <a:p>
            <a:pPr marL="457200" indent="-457200" algn="r" rtl="1">
              <a:buFont typeface="+mj-lt"/>
              <a:buAutoNum type="arabicParenR"/>
            </a:pPr>
            <a:r>
              <a:rPr lang="fa-IR" sz="2400" dirty="0" smtClean="0">
                <a:solidFill>
                  <a:schemeClr val="tx1"/>
                </a:solidFill>
              </a:rPr>
              <a:t>هپاتوسلولار(اختلال سلول کبدی)</a:t>
            </a:r>
          </a:p>
          <a:p>
            <a:pPr marL="457200" indent="-457200" algn="r" rtl="1">
              <a:buFont typeface="+mj-lt"/>
              <a:buAutoNum type="arabicParenR"/>
            </a:pPr>
            <a:r>
              <a:rPr lang="fa-IR" sz="2400" dirty="0" smtClean="0">
                <a:solidFill>
                  <a:schemeClr val="tx1"/>
                </a:solidFill>
              </a:rPr>
              <a:t>انسدادی</a:t>
            </a:r>
          </a:p>
          <a:p>
            <a:pPr marL="457200" indent="-457200" algn="r" rtl="1">
              <a:buFont typeface="+mj-lt"/>
              <a:buAutoNum type="arabicParenR"/>
            </a:pPr>
            <a:r>
              <a:rPr lang="fa-IR" sz="2400" dirty="0" smtClean="0">
                <a:solidFill>
                  <a:schemeClr val="tx1"/>
                </a:solidFill>
              </a:rPr>
              <a:t>یرقان مربوط به افزایش بیلی روبین ارثی</a:t>
            </a:r>
          </a:p>
        </p:txBody>
      </p:sp>
    </p:spTree>
    <p:extLst>
      <p:ext uri="{BB962C8B-B14F-4D97-AF65-F5344CB8AC3E}">
        <p14:creationId xmlns:p14="http://schemas.microsoft.com/office/powerpoint/2010/main" val="579422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777" y="199107"/>
            <a:ext cx="8800048" cy="75393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یرقان همولیتیک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5465" y="1403796"/>
            <a:ext cx="10255360" cy="5331855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به علت افزایش تخریب گلبول های قرمز خون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بیلی روبین زیادی وارد پلاسما می شود.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قسمت عمده ی بیلی روبین موجود در خون این بیماران از نوع غیرکونژوکه یا آزاد است.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سطح اوروبیلینوژن ادرار و مدفوع افزایش یافته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ادرار فاقد بیلی روبین 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بیمارانی که این نوع یرقان را دارند نشانه ها یا مشکلاتی در نتیجه ی یرقان را تجربه نمی کنند مگر اینکه افزایش بیلی روبین خیلی شدید باشد.</a:t>
            </a:r>
          </a:p>
        </p:txBody>
      </p:sp>
    </p:spTree>
    <p:extLst>
      <p:ext uri="{BB962C8B-B14F-4D97-AF65-F5344CB8AC3E}">
        <p14:creationId xmlns:p14="http://schemas.microsoft.com/office/powerpoint/2010/main" val="3512546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928" y="224865"/>
            <a:ext cx="8766241" cy="715293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یرقان هپاتوسلولار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7132" y="1013137"/>
            <a:ext cx="10171616" cy="5606603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ناشی از ناتوانی سلول های آسیب دیده ی کبد برای پاک کردن مقدار طبیعی بیلی روبین از خون.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آسیب سلولی می تواند حاصل ویروس ها(مثل هپاتیت،تب زرد) یا سموم شیمیایی(مثل تتراکلریدکربن،آرسنیک،فسفر و...)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علائم : بدحالی خفیف یا شدید، کم اشتهایی، تهوع، ناخوشی، خستگی، ضعف، کاهش وزن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در بعضی موارد بیماری هپاتوسلولار ممکن است یرقان ظاهر نشود.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غلظت بیلی روبین سرم بالا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سطح اوروبیلینوژن ادرار بالا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افزایش سطح </a:t>
            </a:r>
            <a:r>
              <a:rPr lang="en-US" sz="2400" dirty="0" smtClean="0">
                <a:solidFill>
                  <a:schemeClr val="tx1"/>
                </a:solidFill>
              </a:rPr>
              <a:t>AST</a:t>
            </a:r>
            <a:r>
              <a:rPr lang="fa-IR" sz="2400" dirty="0" smtClean="0">
                <a:solidFill>
                  <a:schemeClr val="tx1"/>
                </a:solidFill>
              </a:rPr>
              <a:t> و </a:t>
            </a:r>
            <a:r>
              <a:rPr lang="en-US" sz="2400" dirty="0" smtClean="0">
                <a:solidFill>
                  <a:schemeClr val="tx1"/>
                </a:solidFill>
              </a:rPr>
              <a:t>ALT</a:t>
            </a:r>
            <a:r>
              <a:rPr lang="fa-IR" sz="2400" dirty="0" smtClean="0">
                <a:solidFill>
                  <a:schemeClr val="tx1"/>
                </a:solidFill>
              </a:rPr>
              <a:t> نشان دهنده ی نکروز سلولی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اگرعامل بیماری زا عفونی باشد،بیمار از سردرد و تب شکایت دارد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923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3382" y="186228"/>
            <a:ext cx="8911687" cy="676656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یرقان انسدادی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8344" y="862884"/>
            <a:ext cx="10216725" cy="5995116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accent2"/>
                </a:solidFill>
              </a:rPr>
              <a:t>انسداد خارج کبدی</a:t>
            </a:r>
            <a:r>
              <a:rPr lang="fa-IR" sz="2400" dirty="0" smtClean="0"/>
              <a:t>: </a:t>
            </a:r>
            <a:r>
              <a:rPr lang="fa-IR" sz="2400" dirty="0" smtClean="0">
                <a:solidFill>
                  <a:schemeClr val="tx1"/>
                </a:solidFill>
              </a:rPr>
              <a:t>براثر انسداد مجاری صفراوی به وسیله ی سنگ کیسه صفرا، تومور، فشار حاصل از یک عضو بزرگ شده ی شکمی.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accent2"/>
                </a:solidFill>
              </a:rPr>
              <a:t>انسداد داخل کبدی</a:t>
            </a:r>
            <a:r>
              <a:rPr lang="fa-IR" sz="2400" dirty="0" smtClean="0"/>
              <a:t>:</a:t>
            </a:r>
            <a:r>
              <a:rPr lang="fa-IR" sz="2400" dirty="0" smtClean="0">
                <a:solidFill>
                  <a:schemeClr val="tx1"/>
                </a:solidFill>
              </a:rPr>
              <a:t> فشار حاصل از تورم التهابی کبد یا اگزودای التهابی داخل مجاری صفراوی، باعث فشار روی این مجاری میشود.</a:t>
            </a:r>
          </a:p>
          <a:p>
            <a:pPr marL="0" indent="0" algn="r" rtl="1">
              <a:buNone/>
            </a:pPr>
            <a:endParaRPr lang="fa-IR" sz="2400" dirty="0"/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صرف نظر از عامل و محل انسداد،صفرا نمی تواند به طور طبیعی به داخل روده جریان یابد اما در جسم کبد ساخته میشود و سپس مجددا به خون جذب میشود و به تمام قسمت های بدن انتقال میابد و باعث رنگی شدن پوست،غشای مخاطی و صلبیه می شود.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دفع صفرا از طریق ادرار. رنگ ادرار نارنجی تیره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مدفوع روشن یا خاکستری رنگ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خارش شدید پوست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سوهضم و عدم تحمل غذاهای چرب</a:t>
            </a:r>
          </a:p>
        </p:txBody>
      </p:sp>
    </p:spTree>
    <p:extLst>
      <p:ext uri="{BB962C8B-B14F-4D97-AF65-F5344CB8AC3E}">
        <p14:creationId xmlns:p14="http://schemas.microsoft.com/office/powerpoint/2010/main" val="3764851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8987" y="353654"/>
            <a:ext cx="8911687" cy="728172"/>
          </a:xfrm>
        </p:spPr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</a:rPr>
              <a:t>افزایش بیلی روبین ارثی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5617" y="1270715"/>
            <a:ext cx="10075057" cy="5297510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اختلالات ارثی که باعث افزایش سطح بیلی روبین سرم و در نتیجه یرقان می شود (هایپر بیلی روبینمی).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accent2"/>
                </a:solidFill>
              </a:rPr>
              <a:t>سندرم ژیلبرت</a:t>
            </a:r>
            <a:r>
              <a:rPr lang="fa-IR" sz="2400" dirty="0" smtClean="0">
                <a:solidFill>
                  <a:schemeClr val="tx1"/>
                </a:solidFill>
              </a:rPr>
              <a:t>: در این سندرم سطح بیلی روبین سرم افزایش میابد ولی بافت شناسی کبد و نتایج آزمون کارکردی کبد طبیعی است و هیچ همولیزی وجود ندارد.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accent2"/>
                </a:solidFill>
              </a:rPr>
              <a:t>سندرم دوبین جانسون </a:t>
            </a:r>
            <a:r>
              <a:rPr lang="fa-IR" sz="2400" dirty="0" smtClean="0">
                <a:solidFill>
                  <a:schemeClr val="tx1"/>
                </a:solidFill>
              </a:rPr>
              <a:t>: یرقان مزمن با علت ناشناخته همراه با رنگدانه در کبد.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accent2"/>
                </a:solidFill>
              </a:rPr>
              <a:t>سندرم روتور: </a:t>
            </a:r>
            <a:r>
              <a:rPr lang="fa-IR" sz="2400" dirty="0" smtClean="0">
                <a:solidFill>
                  <a:schemeClr val="tx1"/>
                </a:solidFill>
              </a:rPr>
              <a:t>افزایش بیلی روبینمی اتصال یافته مزمن بدون رنگدانه در کبد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329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0502" y="128788"/>
            <a:ext cx="8911687" cy="844082"/>
          </a:xfrm>
        </p:spPr>
        <p:txBody>
          <a:bodyPr/>
          <a:lstStyle/>
          <a:p>
            <a:pPr algn="r"/>
            <a:r>
              <a:rPr lang="fa-IR" dirty="0" smtClean="0"/>
              <a:t>هایپر تانسیون پورت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1070" y="1236372"/>
            <a:ext cx="10380372" cy="5048518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افزایش فشار خون در سرتاسر سیستم وریدی پورت است که در نتیجه ی انسداد جریان خون به داخل و در میان کبد آسیب دیده روی می دهد.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معمولا با سیروز کبدی همراه است ولی ممکن است در بیماری های غیر سیروزی اتفاق بیوفتد.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گرچه بزرگ شدن طحال (اسپلنومگالی) همراه با هیپراسپلنیسم،یک تظاهر شایع هایپرتانسیون پورت است،دو پیامد اصلی هایپرتانسیون پورت، آسیت و واریس است.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319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3229" y="186228"/>
            <a:ext cx="8911687" cy="63802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chemeClr val="tx1"/>
                </a:solidFill>
              </a:rPr>
              <a:t>تظاهرات بالینی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4557" y="1187003"/>
            <a:ext cx="9710671" cy="3913031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افزایش دور شکم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ازدیاد ناگهانی وزن بیمار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تنفس های کوتاه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استریاها(ترک هایی پوستی) و وریدهای متسع روی جدار شکم دیده میشود.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عدم تعادل آب و الکترولیت</a:t>
            </a:r>
          </a:p>
        </p:txBody>
      </p:sp>
    </p:spTree>
    <p:extLst>
      <p:ext uri="{BB962C8B-B14F-4D97-AF65-F5344CB8AC3E}">
        <p14:creationId xmlns:p14="http://schemas.microsoft.com/office/powerpoint/2010/main" val="661908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9697" y="211985"/>
            <a:ext cx="8744755" cy="741051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بررسی و ارزیابی تشخیصی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3346" y="1335109"/>
            <a:ext cx="9731106" cy="5078571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از دق شکم برای تشخیص آسیت و ارزیابی آن استفاده می </a:t>
            </a:r>
            <a:r>
              <a:rPr lang="fa-IR" sz="2400" dirty="0">
                <a:solidFill>
                  <a:schemeClr val="tx1"/>
                </a:solidFill>
              </a:rPr>
              <a:t>شود</a:t>
            </a:r>
            <a:r>
              <a:rPr lang="fa-IR" sz="2400" dirty="0" smtClean="0">
                <a:solidFill>
                  <a:schemeClr val="tx1"/>
                </a:solidFill>
              </a:rPr>
              <a:t>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هنگامی که مایع در داخل حفره ی شکم تجمع میابد،پهلوهای بیمار در وضعیت خوابیده به پشت برجستگی پیدا می کند.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تکنیک بالوتمن یک روش لمسی است که برای توده یا بزرگی ارگان داخل شکم  دارای آسیت انجام میشود.(دو روش: یک دستی،دودستی)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اندازه گیری روزانه و ثبت دور شکم و وزن بدن جهت بررسی پیشرفت آسیت و واکنش به درمان مهم است.</a:t>
            </a:r>
            <a:endParaRPr lang="fa-IR" sz="2400" dirty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797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8987" y="220572"/>
            <a:ext cx="8911687" cy="689535"/>
          </a:xfrm>
        </p:spPr>
        <p:txBody>
          <a:bodyPr>
            <a:normAutofit/>
          </a:bodyPr>
          <a:lstStyle/>
          <a:p>
            <a:pPr algn="ctr"/>
            <a:r>
              <a:rPr lang="fa-IR" sz="3200" dirty="0" smtClean="0"/>
              <a:t>تدابیر پزشکی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5466" y="1442434"/>
            <a:ext cx="10165208" cy="5228821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اصلاحات تغذیه ای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دارو درمانی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استراحت در تخت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پاراسنتز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استفاده از شانت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552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5645" y="160471"/>
            <a:ext cx="8911687" cy="676656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تغذیه درمانی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4862" y="1090411"/>
            <a:ext cx="9830359" cy="5361904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هدف از درمان: 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ایجاد بالانس منفی سدیم جهت کاهش احتباس مایع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منع مصرف نمک،غذاهای نمک دار،کره و کره نباتی نمک دار و تمامی غذاهای کنسرو شده و منجمد که به طور خاص به صورت کم نمک آماده نشده اند(2 گرم سدیم)</a:t>
            </a:r>
          </a:p>
          <a:p>
            <a:pPr marL="0" indent="0" algn="r" rtl="1">
              <a:buNone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>
                <a:solidFill>
                  <a:schemeClr val="tx1"/>
                </a:solidFill>
              </a:rPr>
              <a:t> </a:t>
            </a:r>
            <a:r>
              <a:rPr lang="fa-IR" sz="2400" dirty="0" smtClean="0">
                <a:solidFill>
                  <a:schemeClr val="tx1"/>
                </a:solidFill>
              </a:rPr>
              <a:t>اگربرنامه ی غذایی نتواند احتباس مایعات را کنترل کند،محدودیت شدید سدیم روزانه به کمتر از </a:t>
            </a:r>
            <a:r>
              <a:rPr lang="en-US" sz="2400" dirty="0" smtClean="0">
                <a:solidFill>
                  <a:schemeClr val="tx1"/>
                </a:solidFill>
              </a:rPr>
              <a:t>500mg</a:t>
            </a:r>
            <a:r>
              <a:rPr lang="fa-IR" sz="2400" dirty="0" smtClean="0">
                <a:solidFill>
                  <a:schemeClr val="tx1"/>
                </a:solidFill>
              </a:rPr>
              <a:t> در روز اعمال میشود و دیورتیک ها تجویز می شوند.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71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4264" y="237743"/>
            <a:ext cx="8272015" cy="663777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/>
              <a:t>درمان دارویی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6073" y="1077532"/>
            <a:ext cx="9740206" cy="5439178"/>
          </a:xfrm>
        </p:spPr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بیمار مبتلا به آسیت ناشی از سیروز : اسپیرونولاکتون (آلداکتون)ـ مهار آلدسترون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این دارو هنگام استفاده با سایر داروهای مدر،از اتلاف پتاسیم جلوگیری میکند.</a:t>
            </a:r>
          </a:p>
          <a:p>
            <a:pPr algn="r" rtl="1">
              <a:buFont typeface="Arial" panose="020B0604020202020204" pitchFamily="34" charset="0"/>
              <a:buChar char="•"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400" dirty="0" smtClean="0">
                <a:solidFill>
                  <a:schemeClr val="tx1"/>
                </a:solidFill>
              </a:rPr>
              <a:t>از عوارض احتمالی دارو های مدر: اختلالات آب و الکترولیت( ازجمله هیپوولمی، هیپوکالمی، هیپوناترمی و آلکالوزهیپوکلرومیک) و انسفالوپاتی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251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0469" y="240406"/>
            <a:ext cx="9946268" cy="6482366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fa-IR" sz="3200" dirty="0" smtClean="0">
                <a:solidFill>
                  <a:schemeClr val="tx1"/>
                </a:solidFill>
              </a:rPr>
              <a:t>پاراسنتز</a:t>
            </a:r>
            <a:endParaRPr lang="fa-IR" sz="2400" dirty="0" smtClean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برداشت مایع(آسیت) از حفره ی پریتوان از طریق شکاف کوچک جراحی یا سوراخی است که در دیواره ی شکم تحت موقعیت استریل ایجاد میشود.</a:t>
            </a:r>
          </a:p>
          <a:p>
            <a:pPr marL="0" indent="0" algn="r" rtl="1">
              <a:buNone/>
            </a:pPr>
            <a:endParaRPr lang="fa-IR" sz="2400" dirty="0">
              <a:solidFill>
                <a:schemeClr val="tx1"/>
              </a:solidFill>
            </a:endParaRPr>
          </a:p>
          <a:p>
            <a:pPr marL="0" indent="0" algn="ctr" rtl="1">
              <a:buNone/>
            </a:pPr>
            <a:r>
              <a:rPr lang="fa-IR" sz="3200" dirty="0" smtClean="0">
                <a:solidFill>
                  <a:schemeClr val="tx1"/>
                </a:solidFill>
              </a:rPr>
              <a:t>شانت پورتوسیستمیک داخل کبدی از طریق ژیگولار</a:t>
            </a:r>
            <a:r>
              <a:rPr lang="en-US" sz="3200" dirty="0" smtClean="0">
                <a:solidFill>
                  <a:schemeClr val="tx1"/>
                </a:solidFill>
              </a:rPr>
              <a:t>(TIPS)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در این روش یک کانول از طریق مسیر ترنس ژیگولار به درون ورید پورت هدایت می شود.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tx1"/>
                </a:solidFill>
              </a:rPr>
              <a:t> </a:t>
            </a:r>
            <a:r>
              <a:rPr lang="fa-IR" sz="2400" dirty="0" smtClean="0">
                <a:solidFill>
                  <a:schemeClr val="tx1"/>
                </a:solidFill>
              </a:rPr>
              <a:t>برای کاهش هایپرتانسیون پورت،یک استنت قابل اتساع به عنوان یک شانت درون کبدی مابین جریان خون پورت و ورید کبدی جایگذاری میشود.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tx1"/>
                </a:solidFill>
              </a:rPr>
              <a:t> </a:t>
            </a:r>
            <a:r>
              <a:rPr lang="fa-IR" sz="2400" dirty="0" smtClean="0">
                <a:solidFill>
                  <a:schemeClr val="tx1"/>
                </a:solidFill>
              </a:rPr>
              <a:t>این روش در کاهش احتباس سدیم،بهبود واکنش کلیه به درمان با مدرها و پیشگیری از عود تجمع مایع بسیار موثر است.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TIPS</a:t>
            </a:r>
            <a:r>
              <a:rPr lang="fa-IR" sz="2400" dirty="0" smtClean="0">
                <a:solidFill>
                  <a:schemeClr val="tx1"/>
                </a:solidFill>
              </a:rPr>
              <a:t>راهبرد موثری برای آسیت مقاوم (برگشتی) است.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274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230" y="289259"/>
            <a:ext cx="8658381" cy="650898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chemeClr val="tx1"/>
                </a:solidFill>
              </a:rPr>
              <a:t>تدابیر پرستاری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7893" y="1193442"/>
            <a:ext cx="9495227" cy="5323268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بیمارانی که به علت آسیت درمان شده اند،احتمالا هنگام ترخیص هنوز درجاتی از آسیت را دارند.</a:t>
            </a:r>
          </a:p>
          <a:p>
            <a:pPr marL="0" indent="0" algn="r" rtl="1">
              <a:buNone/>
            </a:pPr>
            <a:r>
              <a:rPr lang="fa-IR" sz="2400" dirty="0">
                <a:solidFill>
                  <a:schemeClr val="tx1"/>
                </a:solidFill>
              </a:rPr>
              <a:t> </a:t>
            </a:r>
            <a:endParaRPr lang="fa-IR" sz="2400" dirty="0" smtClean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آموزش های لازم درمورد برنامه ی درمانی از جمله :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لزوم اجتناب از مصرف الکل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رعایت کردن رزیم غذایی کم نمک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مصرف داروهای تجویز شده</a:t>
            </a:r>
          </a:p>
          <a:p>
            <a:pPr marL="0" indent="0"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ویزیت پزشک قبل از دریافت هر داروی جدید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06232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196</TotalTime>
  <Words>962</Words>
  <Application>Microsoft Office PowerPoint</Application>
  <PresentationFormat>Custom</PresentationFormat>
  <Paragraphs>98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Wisp</vt:lpstr>
      <vt:lpstr>PowerPoint Presentation</vt:lpstr>
      <vt:lpstr>یرقان</vt:lpstr>
      <vt:lpstr>یرقان</vt:lpstr>
      <vt:lpstr>یرقان همولیتیک</vt:lpstr>
      <vt:lpstr>یرقان هپاتوسلولار</vt:lpstr>
      <vt:lpstr>یرقان انسدادی</vt:lpstr>
      <vt:lpstr>افزایش بیلی روبین ارثی</vt:lpstr>
      <vt:lpstr>هایپر تانسیون پورت</vt:lpstr>
      <vt:lpstr>تظاهرات بالینی</vt:lpstr>
      <vt:lpstr>بررسی و ارزیابی تشخیصی</vt:lpstr>
      <vt:lpstr>تدابیر پزشکی</vt:lpstr>
      <vt:lpstr>تغذیه درمانی</vt:lpstr>
      <vt:lpstr>درمان دارویی</vt:lpstr>
      <vt:lpstr>PowerPoint Presentation</vt:lpstr>
      <vt:lpstr>تدابیر پرستاری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marzi and razi</dc:creator>
  <cp:lastModifiedBy>Windows User</cp:lastModifiedBy>
  <cp:revision>21</cp:revision>
  <dcterms:created xsi:type="dcterms:W3CDTF">2018-12-03T17:46:47Z</dcterms:created>
  <dcterms:modified xsi:type="dcterms:W3CDTF">2020-04-26T13:53:29Z</dcterms:modified>
</cp:coreProperties>
</file>