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8" r:id="rId2"/>
    <p:sldId id="267" r:id="rId3"/>
    <p:sldId id="256" r:id="rId4"/>
    <p:sldId id="257" r:id="rId5"/>
    <p:sldId id="258" r:id="rId6"/>
    <p:sldId id="259" r:id="rId7"/>
    <p:sldId id="260" r:id="rId8"/>
    <p:sldId id="261" r:id="rId9"/>
    <p:sldId id="262" r:id="rId10"/>
    <p:sldId id="263" r:id="rId11"/>
    <p:sldId id="264"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82" d="100"/>
          <a:sy n="82" d="100"/>
        </p:scale>
        <p:origin x="834" y="5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B3DA29F-6347-4677-9B0E-4457521005D2}" type="datetimeFigureOut">
              <a:rPr lang="fa-IR" smtClean="0"/>
              <a:pPr/>
              <a:t>1437/01/21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CA3AD7F-4949-4F02-93F7-959B8EB184FE}"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B3DA29F-6347-4677-9B0E-4457521005D2}" type="datetimeFigureOut">
              <a:rPr lang="fa-IR" smtClean="0"/>
              <a:pPr/>
              <a:t>1437/01/21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CA3AD7F-4949-4F02-93F7-959B8EB184FE}"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2052" name="Picture 4" descr="E:\عکسها\انيميشن\مهدي\Besmelah.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3074" name="Picture 2" descr="E:\عکسها\انيميشن\مهدي\Mahdi fatemeh(a)3.jpg"/>
          <p:cNvPicPr>
            <a:picLocks noGrp="1" noChangeAspect="1" noChangeArrowheads="1"/>
          </p:cNvPicPr>
          <p:nvPr>
            <p:ph idx="1"/>
          </p:nvPr>
        </p:nvPicPr>
        <p:blipFill>
          <a:blip r:embed="rId2"/>
          <a:srcRect/>
          <a:stretch>
            <a:fillRect/>
          </a:stretch>
        </p:blipFill>
        <p:spPr bwMode="auto">
          <a:xfrm>
            <a:off x="1" y="0"/>
            <a:ext cx="9144000" cy="6858000"/>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ctrTitle"/>
          </p:nvPr>
        </p:nvSpPr>
        <p:spPr>
          <a:xfrm>
            <a:off x="685800" y="642918"/>
            <a:ext cx="7772400" cy="4000527"/>
          </a:xfrm>
        </p:spPr>
        <p:txBody>
          <a:bodyPr>
            <a:normAutofit/>
          </a:bodyPr>
          <a:lstStyle/>
          <a:p>
            <a:r>
              <a:rPr lang="fa-IR" sz="9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_MRT_Khodkar" pitchFamily="2" charset="-78"/>
              </a:rPr>
              <a:t>ياوران مهدي</a:t>
            </a:r>
            <a:endParaRPr lang="fa-IR" sz="9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_MRT_Khodkar" pitchFamily="2" charset="-78"/>
            </a:endParaRPr>
          </a:p>
        </p:txBody>
      </p:sp>
      <p:pic>
        <p:nvPicPr>
          <p:cNvPr id="1027"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7500926" y="1643050"/>
            <a:ext cx="1643074" cy="1571636"/>
          </a:xfrm>
          <a:prstGeom prst="rect">
            <a:avLst/>
          </a:prstGeom>
          <a:noFill/>
        </p:spPr>
      </p:pic>
      <p:pic>
        <p:nvPicPr>
          <p:cNvPr id="1028" name="Picture 4" descr="E:\عکسها\انيميشن\متحرك\متحرك وثابت\New Folder\dove.gif"/>
          <p:cNvPicPr>
            <a:picLocks noChangeAspect="1" noChangeArrowheads="1" noCrop="1"/>
          </p:cNvPicPr>
          <p:nvPr/>
        </p:nvPicPr>
        <p:blipFill>
          <a:blip r:embed="rId3"/>
          <a:srcRect/>
          <a:stretch>
            <a:fillRect/>
          </a:stretch>
        </p:blipFill>
        <p:spPr bwMode="auto">
          <a:xfrm>
            <a:off x="7429520" y="1214422"/>
            <a:ext cx="1276350" cy="942975"/>
          </a:xfrm>
          <a:prstGeom prst="rect">
            <a:avLst/>
          </a:prstGeom>
          <a:noFill/>
        </p:spPr>
      </p:pic>
      <p:pic>
        <p:nvPicPr>
          <p:cNvPr id="1029" name="Picture 5" descr="E:\عکسها\انيميشن\متحرك\متحرك وثابت\New Folder\dove.gif"/>
          <p:cNvPicPr>
            <a:picLocks noChangeAspect="1" noChangeArrowheads="1" noCrop="1"/>
          </p:cNvPicPr>
          <p:nvPr/>
        </p:nvPicPr>
        <p:blipFill>
          <a:blip r:embed="rId3"/>
          <a:srcRect/>
          <a:stretch>
            <a:fillRect/>
          </a:stretch>
        </p:blipFill>
        <p:spPr bwMode="auto">
          <a:xfrm flipH="1">
            <a:off x="8000992" y="428604"/>
            <a:ext cx="1143008" cy="942975"/>
          </a:xfrm>
          <a:prstGeom prst="rect">
            <a:avLst/>
          </a:prstGeom>
          <a:noFill/>
        </p:spPr>
      </p:pic>
      <p:pic>
        <p:nvPicPr>
          <p:cNvPr id="8" name="Picture 20" descr="avesbrancas"/>
          <p:cNvPicPr>
            <a:picLocks noChangeAspect="1" noChangeArrowheads="1" noCrop="1"/>
          </p:cNvPicPr>
          <p:nvPr/>
        </p:nvPicPr>
        <p:blipFill>
          <a:blip r:embed="rId4"/>
          <a:srcRect/>
          <a:stretch>
            <a:fillRect/>
          </a:stretch>
        </p:blipFill>
        <p:spPr bwMode="auto">
          <a:xfrm>
            <a:off x="4000496" y="0"/>
            <a:ext cx="6453206" cy="2071702"/>
          </a:xfrm>
          <a:prstGeom prst="rect">
            <a:avLst/>
          </a:prstGeom>
          <a:noFill/>
          <a:ln w="9525">
            <a:noFill/>
            <a:miter lim="800000"/>
            <a:headEnd/>
            <a:tailEnd/>
          </a:ln>
        </p:spPr>
      </p:pic>
      <p:pic>
        <p:nvPicPr>
          <p:cNvPr id="9" name="Picture 20" descr="avesbrancas"/>
          <p:cNvPicPr>
            <a:picLocks noChangeAspect="1" noChangeArrowheads="1" noCrop="1"/>
          </p:cNvPicPr>
          <p:nvPr/>
        </p:nvPicPr>
        <p:blipFill>
          <a:blip r:embed="rId4"/>
          <a:srcRect/>
          <a:stretch>
            <a:fillRect/>
          </a:stretch>
        </p:blipFill>
        <p:spPr bwMode="auto">
          <a:xfrm>
            <a:off x="1428728" y="1714488"/>
            <a:ext cx="6453206" cy="2071702"/>
          </a:xfrm>
          <a:prstGeom prst="rect">
            <a:avLst/>
          </a:prstGeom>
          <a:noFill/>
          <a:ln w="9525">
            <a:noFill/>
            <a:miter lim="800000"/>
            <a:headEnd/>
            <a:tailEnd/>
          </a:ln>
        </p:spPr>
      </p:pic>
      <p:pic>
        <p:nvPicPr>
          <p:cNvPr id="10" name="Picture 20" descr="avesbrancas"/>
          <p:cNvPicPr>
            <a:picLocks noChangeAspect="1" noChangeArrowheads="1" noCrop="1"/>
          </p:cNvPicPr>
          <p:nvPr/>
        </p:nvPicPr>
        <p:blipFill>
          <a:blip r:embed="rId4"/>
          <a:srcRect/>
          <a:stretch>
            <a:fillRect/>
          </a:stretch>
        </p:blipFill>
        <p:spPr bwMode="auto">
          <a:xfrm>
            <a:off x="642910" y="500042"/>
            <a:ext cx="3810000" cy="207170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1-حضرت عيسي </a:t>
            </a:r>
            <a:r>
              <a:rPr lang="fa-IR" sz="11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عليه السلام</a:t>
            </a:r>
            <a:endParaRPr lang="fa-IR" sz="11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p:txBody>
          <a:bodyPr>
            <a:normAutofit fontScale="92500" lnSpcReduction="20000"/>
          </a:bodyPr>
          <a:lstStyle/>
          <a:p>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t>اميرمؤمنان (ع) در خطبه اي مي فرمايد: «... آن گاه مهدي (عج)، حضرت عيسي را به جانشيني خود، در عمليات تهاجمي عليه دجّال برمي گزيند. عيسي (ع) براي يافتن وسرکوبي دجّال حرکت مي کند. دجّال که همه جهان را در سلطه خود دارد و کشاورزي و نسل بشري را نابود کرده است، مردم را به خويش مي خواند و هر کس او را بپذيرد، مورد لطف قرار مي گيرد و اگر خودداري ورزد، او را مي کشد. سراسر جهان، جز مکه، مدينه و بيت المقدس را درهم نورديده است و همه فرزندان نامشروع از شرق و غرب جهان پيرامونش گرد آمده اند. </a:t>
            </a: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t/>
            </a:r>
            <a:b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br>
            <a:endPar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endParaRPr>
          </a:p>
          <a:p>
            <a:r>
              <a:rPr lang="fa-IR" sz="3000" dirty="0" smtClean="0">
                <a:cs typeface="2  Titr" pitchFamily="2" charset="-78"/>
              </a:rPr>
              <a:t>دجّال به سوي حجاز حرکت مي کند و عيسي (ع) در گردنه «هرشا» به او مي رسد و فريادي هولناک بر او مي کشد و ضربه اي سخت بر او فرود مي آورد و او را در شعله هاي آتش ذوب مي کند؛ آن سان که سرب در آتش ذوب مي شود».</a:t>
            </a:r>
            <a:endParaRPr lang="fa-IR" sz="3000" dirty="0">
              <a:cs typeface="2  Titr" pitchFamily="2" charset="-78"/>
            </a:endParaRPr>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7358082" y="642918"/>
            <a:ext cx="1643074" cy="1857388"/>
          </a:xfrm>
          <a:prstGeom prst="rect">
            <a:avLst/>
          </a:prstGeom>
          <a:noFill/>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dirty="0" smtClean="0">
                <a:cs typeface="2  Titr" pitchFamily="2" charset="-78"/>
              </a:rPr>
              <a:t>2</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-شعيب بن صالح</a:t>
            </a:r>
            <a:endParaRPr lang="fa-IR" dirty="0">
              <a:cs typeface="2  Titr" pitchFamily="2" charset="-78"/>
            </a:endParaRPr>
          </a:p>
        </p:txBody>
      </p:sp>
      <p:sp>
        <p:nvSpPr>
          <p:cNvPr id="3" name="Content Placeholder 2"/>
          <p:cNvSpPr>
            <a:spLocks noGrp="1"/>
          </p:cNvSpPr>
          <p:nvPr>
            <p:ph idx="1"/>
          </p:nvPr>
        </p:nvSpPr>
        <p:spPr/>
        <p:txBody>
          <a:bodyPr>
            <a:normAutofit/>
          </a:bodyPr>
          <a:lstStyle/>
          <a:p>
            <a:r>
              <a:rPr lang="fa-IR" b="1" spc="50" dirty="0" smtClean="0">
                <a:ln w="12700" cmpd="sng">
                  <a:solidFill>
                    <a:schemeClr val="accent6">
                      <a:satMod val="120000"/>
                      <a:shade val="80000"/>
                    </a:schemeClr>
                  </a:solidFill>
                  <a:prstDash val="solid"/>
                </a:ln>
                <a:solidFill>
                  <a:srgbClr val="FFFF00"/>
                </a:solidFill>
                <a:effectLst>
                  <a:glow rad="53100">
                    <a:schemeClr val="accent6">
                      <a:satMod val="180000"/>
                      <a:alpha val="30000"/>
                    </a:schemeClr>
                  </a:glow>
                </a:effectLst>
                <a:cs typeface="2  Homa" pitchFamily="2" charset="-78"/>
              </a:rPr>
              <a:t>اميرمؤمنان (ع) مي فرمايد: </a:t>
            </a: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t>«سفياني و صاحبان پرچم هاي سياه با يک ديگر رودررومي شوند، در حالي که ميان آنان جواني از بني هاشم است که در کف دست چپ او خال سياهي است و در پيشاپيش لشکريان او شخصي از قبيله بني تميم به نام شعيب بن صالح است». </a:t>
            </a:r>
            <a:r>
              <a:rPr lang="fa-IR" dirty="0" smtClean="0"/>
              <a:t/>
            </a:r>
            <a:br>
              <a:rPr lang="fa-IR" dirty="0" smtClean="0"/>
            </a:br>
            <a:r>
              <a:rPr lang="fa-IR" sz="2600" dirty="0" smtClean="0">
                <a:cs typeface="2  Titr" pitchFamily="2" charset="-78"/>
              </a:rPr>
              <a:t>حسن بصري مي گويد: در سرزمين ري، شخصي به نام شعيب بن صالح که چهارشانه، سبزينه و بدون ريش است، خروج مي کند. لشکري چهارهزار نفري تحت امر دارد که لباس هاي شان سفيد و پرچم هاي شان سياه است و آنان پيشقراول سپاهيان مهدي اند». </a:t>
            </a:r>
            <a:endParaRPr lang="fa-IR" sz="2600" dirty="0">
              <a:cs typeface="2  Titr" pitchFamily="2" charset="-78"/>
            </a:endParaRPr>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7286644" y="642918"/>
            <a:ext cx="1643074" cy="157163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normAutofit/>
          </a:bodyPr>
          <a:lstStyle/>
          <a:p>
            <a:r>
              <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اسماعيل فرزند امام صادق و عبداللّه بن شريک</a:t>
            </a:r>
            <a:endParaRPr lang="fa-IR"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endParaRPr>
          </a:p>
        </p:txBody>
      </p:sp>
      <p:sp>
        <p:nvSpPr>
          <p:cNvPr id="3" name="Content Placeholder 2"/>
          <p:cNvSpPr>
            <a:spLocks noGrp="1"/>
          </p:cNvSpPr>
          <p:nvPr>
            <p:ph idx="1"/>
          </p:nvPr>
        </p:nvSpPr>
        <p:spPr/>
        <p:txBody>
          <a:bodyPr/>
          <a:lstStyle/>
          <a:p>
            <a:pPr>
              <a:buNone/>
            </a:pPr>
            <a:r>
              <a:rPr lang="fa-IR" b="1" spc="50" dirty="0" smtClean="0">
                <a:ln w="12700" cmpd="sng">
                  <a:solidFill>
                    <a:schemeClr val="accent6">
                      <a:satMod val="120000"/>
                      <a:shade val="80000"/>
                    </a:schemeClr>
                  </a:solidFill>
                  <a:prstDash val="solid"/>
                </a:ln>
                <a:solidFill>
                  <a:srgbClr val="FFFF00"/>
                </a:solidFill>
                <a:effectLst>
                  <a:glow rad="53100">
                    <a:schemeClr val="accent6">
                      <a:satMod val="180000"/>
                      <a:alpha val="30000"/>
                    </a:schemeClr>
                  </a:glow>
                </a:effectLst>
              </a:rPr>
              <a:t>امام صادق (ع) مي فرموند</a:t>
            </a:r>
            <a:r>
              <a:rPr lang="fa-IR" sz="2800" dirty="0" smtClean="0"/>
              <a:t>: </a:t>
            </a:r>
          </a:p>
          <a:p>
            <a:pPr>
              <a:buNone/>
            </a:pPr>
            <a:r>
              <a:rPr lang="fa-IR" sz="2800" b="1" dirty="0" smtClean="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rPr>
              <a:t>«من از خدا خواستم که (فرزندم) اسماعيل را پس از من بر جاي </a:t>
            </a:r>
          </a:p>
          <a:p>
            <a:pPr>
              <a:buNone/>
            </a:pPr>
            <a:r>
              <a:rPr lang="fa-IR" sz="2800" b="1" dirty="0" smtClean="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rPr>
              <a:t>گذارد؛ ولي خداوند نخواست و درباره او مقام ديگري به من </a:t>
            </a:r>
          </a:p>
          <a:p>
            <a:pPr>
              <a:buNone/>
            </a:pPr>
            <a:r>
              <a:rPr lang="fa-IR" sz="2800" b="1" dirty="0" smtClean="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rPr>
              <a:t>بخشيد؛ وي نخستين کسي است که با ده نفر از يارانش ظهور مي </a:t>
            </a:r>
          </a:p>
          <a:p>
            <a:pPr>
              <a:buNone/>
            </a:pPr>
            <a:r>
              <a:rPr lang="fa-IR" sz="2800" b="1" dirty="0" smtClean="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rPr>
              <a:t>کند و عبداللَّه بن شريک يکي از آن ده نفر است که پرچم دار </a:t>
            </a:r>
          </a:p>
          <a:p>
            <a:pPr>
              <a:buNone/>
            </a:pPr>
            <a:r>
              <a:rPr lang="fa-IR" sz="2800" b="1" dirty="0" smtClean="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rPr>
              <a:t>اوست».</a:t>
            </a:r>
            <a:endParaRPr lang="fa-IR" sz="2800" b="1" dirty="0">
              <a:ln w="18000">
                <a:solidFill>
                  <a:schemeClr val="accent2">
                    <a:satMod val="140000"/>
                  </a:schemeClr>
                </a:solidFill>
                <a:prstDash val="solid"/>
                <a:miter lim="800000"/>
              </a:ln>
              <a:solidFill>
                <a:schemeClr val="accent2">
                  <a:lumMod val="50000"/>
                </a:schemeClr>
              </a:solidFill>
              <a:effectLst>
                <a:outerShdw blurRad="25500" dist="23000" dir="7020000" algn="tl">
                  <a:srgbClr val="000000">
                    <a:alpha val="50000"/>
                  </a:srgbClr>
                </a:outerShdw>
              </a:effectLst>
              <a:cs typeface="2  Homa" pitchFamily="2" charset="-78"/>
            </a:endParaRPr>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0" y="4000504"/>
            <a:ext cx="1643074" cy="1571636"/>
          </a:xfrm>
          <a:prstGeom prst="rect">
            <a:avLst/>
          </a:prstGeom>
          <a:noFill/>
        </p:spPr>
      </p:pic>
    </p:spTree>
  </p:cSld>
  <p:clrMapOvr>
    <a:masterClrMapping/>
  </p:clrMapOvr>
  <p:transition>
    <p:cut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عقيل و حارث</a:t>
            </a: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endParaRPr>
          </a:p>
        </p:txBody>
      </p:sp>
      <p:sp>
        <p:nvSpPr>
          <p:cNvPr id="3" name="Content Placeholder 2"/>
          <p:cNvSpPr>
            <a:spLocks noGrp="1"/>
          </p:cNvSpPr>
          <p:nvPr>
            <p:ph idx="1"/>
          </p:nvPr>
        </p:nvSpPr>
        <p:spPr/>
        <p:txBody>
          <a:bodyPr>
            <a:normAutofit/>
          </a:bodyPr>
          <a:lstStyle/>
          <a:p>
            <a:r>
              <a:rPr lang="fa-IR" b="1" spc="50" dirty="0" smtClean="0">
                <a:ln w="12700" cmpd="sng">
                  <a:solidFill>
                    <a:schemeClr val="accent6">
                      <a:satMod val="120000"/>
                      <a:shade val="80000"/>
                    </a:schemeClr>
                  </a:solidFill>
                  <a:prstDash val="solid"/>
                </a:ln>
                <a:solidFill>
                  <a:srgbClr val="FFFF00"/>
                </a:solidFill>
                <a:effectLst>
                  <a:glow rad="53100">
                    <a:schemeClr val="accent6">
                      <a:satMod val="180000"/>
                      <a:alpha val="30000"/>
                    </a:schemeClr>
                  </a:glow>
                </a:effectLst>
              </a:rPr>
              <a:t>حضرت علي (ع) مي فرمايد</a:t>
            </a:r>
            <a:r>
              <a:rPr lang="fa-IR" dirty="0" smtClean="0"/>
              <a:t>: </a:t>
            </a: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t>«... حضرت مهدي (عج) لشکر را حرکت مي دهد تا آن که وارد عراق مي شود؛ در حالي که سپاهيان، پيشاپيش و پشت سر او حرکت مي کنند و فرمانده نيروهاي پيشرو، مردي به نام عقيل است و فرماندهي سپاهيان پشت سر را مردي به نام حارث عهده دار است».. </a:t>
            </a:r>
            <a:b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Homa" pitchFamily="2" charset="-78"/>
              </a:rPr>
            </a:br>
            <a:endParaRPr lang="fa-IR" b="1" dirty="0" smtClean="0">
              <a:cs typeface="2  Homa" pitchFamily="2" charset="-78"/>
            </a:endParaRPr>
          </a:p>
          <a:p>
            <a:endParaRPr lang="fa-IR" dirty="0"/>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142844" y="4143380"/>
            <a:ext cx="1643074" cy="157163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جبير بن خابور</a:t>
            </a: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endParaRPr>
          </a:p>
        </p:txBody>
      </p:sp>
      <p:sp>
        <p:nvSpPr>
          <p:cNvPr id="3" name="Content Placeholder 2"/>
          <p:cNvSpPr>
            <a:spLocks noGrp="1"/>
          </p:cNvSpPr>
          <p:nvPr>
            <p:ph idx="1"/>
          </p:nvPr>
        </p:nvSpPr>
        <p:spPr/>
        <p:txBody>
          <a:bodyPr>
            <a:normAutofit fontScale="62500" lnSpcReduction="20000"/>
          </a:bodyPr>
          <a:lstStyle/>
          <a:p>
            <a:r>
              <a:rPr lang="fa-IR" dirty="0" smtClean="0">
                <a:solidFill>
                  <a:schemeClr val="tx1">
                    <a:lumMod val="95000"/>
                    <a:lumOff val="5000"/>
                  </a:schemeClr>
                </a:solidFill>
              </a:rPr>
              <a:t>امام صادق (ع) از اميرمؤمنان (ع) نقل فرموده است: «اين شخص - جبير - در جبل الاهواز به همراه چهار هزار نفر - در حالي که سلاح ها را از نيام کشيده اند - منتظرند تا قائم اهل بيت ما ظهور کند. آن گاه اين شخص همراه حضرت و در رکابش با دشمنان خواهدجنگيد».</a:t>
            </a:r>
            <a:r>
              <a:rPr lang="fa-IR" b="1" dirty="0" smtClean="0">
                <a:solidFill>
                  <a:schemeClr val="tx1">
                    <a:lumMod val="95000"/>
                    <a:lumOff val="5000"/>
                  </a:schemeClr>
                </a:solidFill>
              </a:rPr>
              <a:t> امام صادق (ع) فرمود: «جبير بن خابور، گنجينه دار معاويه بود. او مادر پيري داشت که در شهر کوفه زندگي مي کرد. روزي جبير به معاويه گفت: دلم براي مادرم تنگ شده است؛ اجازه بده تا از او ديدار کنم تا کمي از حقوقي که بر گردن من دارد، ادا کنم. </a:t>
            </a:r>
            <a:br>
              <a:rPr lang="fa-IR" b="1" dirty="0" smtClean="0">
                <a:solidFill>
                  <a:schemeClr val="tx1">
                    <a:lumMod val="95000"/>
                    <a:lumOff val="5000"/>
                  </a:schemeClr>
                </a:solidFill>
              </a:rPr>
            </a:br>
            <a:r>
              <a:rPr lang="fa-IR" b="1" dirty="0" smtClean="0">
                <a:solidFill>
                  <a:schemeClr val="tx1">
                    <a:lumMod val="95000"/>
                    <a:lumOff val="5000"/>
                  </a:schemeClr>
                </a:solidFill>
              </a:rPr>
              <a:t>معاويه گفت: در شهر کوفه چه کار داري؟ در آن جا مرد جادوگري به نام علي بن ابي طالب است و اطمينان ندارم که تو را نفريبد. جبير گفت: من با علي کاري ندارم. من مي خواهم به ديدار مادرم بروم و حقّ او را به جا آورم. جبير پس از کسب اجازه عازم سفر شد. آن گاه که به شهر کوفه رسيد چون اميرالمؤمنين (ع) پس از جنگ صفين پيرامون شهر کوفه ديده بان گماشته بود و رفت و آمدها را کنترل مي کردند ديده بانان او را دستگير کردند و به شهر آوردند. علي (ع) به او فرمود: «تو يکي از گنجينه هاي خداوندي. معاويه به تو چنين گفته است که من جادوگر هستم». جبير گفت: سوگند به خدا که چنين گفته است. </a:t>
            </a:r>
            <a:br>
              <a:rPr lang="fa-IR" b="1" dirty="0" smtClean="0">
                <a:solidFill>
                  <a:schemeClr val="tx1">
                    <a:lumMod val="95000"/>
                    <a:lumOff val="5000"/>
                  </a:schemeClr>
                </a:solidFill>
              </a:rPr>
            </a:br>
            <a:r>
              <a:rPr lang="fa-IR" b="1" dirty="0" smtClean="0">
                <a:solidFill>
                  <a:schemeClr val="tx1">
                    <a:lumMod val="95000"/>
                    <a:lumOff val="5000"/>
                  </a:schemeClr>
                </a:solidFill>
              </a:rPr>
              <a:t>حضرت فرمود: «تو مالي همراه داشته اي که مقداري از آن را در منطقه عين التمر به خاک سپرده اي». جبير اين مطلب را نيز تصديق کرد. سپس اميرمؤمنان (ع) به امام حسن (ع) دستور داد تا از وي پذيرايي کند. روز بعد علي (ع) به ياران خود فرمود: «اين شخص در جبل الاهواز..». (ادامه مطلب در متن کتاب است). </a:t>
            </a:r>
            <a:endParaRPr lang="fa-IR" dirty="0">
              <a:solidFill>
                <a:schemeClr val="tx1">
                  <a:lumMod val="95000"/>
                  <a:lumOff val="5000"/>
                </a:schemeClr>
              </a:solidFill>
            </a:endParaRPr>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7215206" y="642918"/>
            <a:ext cx="1643074" cy="1571636"/>
          </a:xfrm>
          <a:prstGeom prst="rect">
            <a:avLst/>
          </a:prstGeom>
          <a:noFill/>
        </p:spPr>
      </p:pic>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مفضل بن عمر</a:t>
            </a: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endParaRPr>
          </a:p>
        </p:txBody>
      </p:sp>
      <p:sp>
        <p:nvSpPr>
          <p:cNvPr id="3" name="Content Placeholder 2"/>
          <p:cNvSpPr>
            <a:spLocks noGrp="1"/>
          </p:cNvSpPr>
          <p:nvPr>
            <p:ph idx="1"/>
          </p:nvPr>
        </p:nvSpPr>
        <p:spPr/>
        <p:txBody>
          <a:bodyPr/>
          <a:lstStyle/>
          <a:p>
            <a:r>
              <a:rPr lang="fa-IR" dirty="0" smtClean="0">
                <a:solidFill>
                  <a:schemeClr val="accent6">
                    <a:lumMod val="75000"/>
                  </a:schemeClr>
                </a:solidFill>
                <a:cs typeface="2  Homa" pitchFamily="2" charset="-78"/>
              </a:rPr>
              <a:t>امام صادق (ع) به مفضل فرمود: «تو با چهل و چهار نفر ديگر با حضرت قائم (عج) خواهيد بود. تو در سمت راست حضرت (ع) امر و نهي مي کني و مردم در آن زمان بهتر از امروز از تو اطاعت مي کنند»</a:t>
            </a:r>
            <a:endParaRPr lang="fa-IR" dirty="0">
              <a:solidFill>
                <a:schemeClr val="accent6">
                  <a:lumMod val="75000"/>
                </a:schemeClr>
              </a:solidFill>
              <a:cs typeface="2  Homa" pitchFamily="2" charset="-78"/>
            </a:endParaRPr>
          </a:p>
        </p:txBody>
      </p:sp>
      <p:pic>
        <p:nvPicPr>
          <p:cNvPr id="5"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flipH="1">
            <a:off x="428596" y="4000504"/>
            <a:ext cx="1643074" cy="1571636"/>
          </a:xfrm>
          <a:prstGeom prst="rect">
            <a:avLst/>
          </a:prstGeom>
          <a:noFill/>
        </p:spPr>
      </p:pic>
      <p:pic>
        <p:nvPicPr>
          <p:cNvPr id="6" name="Picture 3" descr="E:\عکسها\انيميشن\متحرك\متحرك وثابت\New Folder\dove.gif"/>
          <p:cNvPicPr>
            <a:picLocks noChangeAspect="1" noChangeArrowheads="1" noCrop="1"/>
          </p:cNvPicPr>
          <p:nvPr/>
        </p:nvPicPr>
        <p:blipFill>
          <a:blip r:embed="rId3"/>
          <a:srcRect/>
          <a:stretch>
            <a:fillRect/>
          </a:stretch>
        </p:blipFill>
        <p:spPr bwMode="auto">
          <a:xfrm>
            <a:off x="0" y="3143248"/>
            <a:ext cx="1071538" cy="1571636"/>
          </a:xfrm>
          <a:prstGeom prst="rect">
            <a:avLst/>
          </a:prstGeom>
          <a:noFill/>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Content Placeholder 2"/>
          <p:cNvSpPr>
            <a:spLocks noGrp="1"/>
          </p:cNvSpPr>
          <p:nvPr>
            <p:ph idx="1"/>
          </p:nvPr>
        </p:nvSpPr>
        <p:spPr/>
        <p:txBody>
          <a:bodyPr>
            <a:normAutofit/>
          </a:bodyPr>
          <a:lstStyle/>
          <a:p>
            <a:r>
              <a:rPr lang="fa-IR" dirty="0" smtClean="0"/>
              <a:t>اميرمؤمنان (ع) مي فرمايد: «اصحاب کهف براي ياري مهدي (عج) خواهند آمد»</a:t>
            </a:r>
          </a:p>
          <a:p>
            <a:endParaRPr lang="fa-IR" sz="1800" b="1" dirty="0" smtClean="0"/>
          </a:p>
          <a:p>
            <a:r>
              <a:rPr lang="fa-IR" sz="1800" b="1" dirty="0" smtClean="0"/>
              <a:t>پاورقي</a:t>
            </a:r>
          </a:p>
          <a:p>
            <a:r>
              <a:rPr lang="fa-IR" b="1" dirty="0" smtClean="0"/>
              <a:t>[</a:t>
            </a:r>
            <a:r>
              <a:rPr lang="fa-IR" sz="2200" b="1" dirty="0" smtClean="0"/>
              <a:t>1] حصيني، الهدايه، ص 31؛ ارشاد القلوب، ص 286؛ حلية الابرار، ج 2، ص 601. </a:t>
            </a:r>
            <a:br>
              <a:rPr lang="fa-IR" sz="2200" b="1" dirty="0" smtClean="0"/>
            </a:br>
            <a:r>
              <a:rPr lang="fa-IR" sz="2200" b="1" dirty="0" smtClean="0"/>
              <a:t>افراد ديگري هم چون: داو رق و نجم بن اعين، حمران بن اعين و ميسر بن عبدالعزيز هستند که در روايات، به زنده شدن دوباره آنان و حضورشان در زمام امام قائم (عج) اشاره شده است که مادر بخش آينده به آن اشاره خواهيم کرد. </a:t>
            </a:r>
            <a:br>
              <a:rPr lang="fa-IR" sz="2200" b="1" dirty="0" smtClean="0"/>
            </a:br>
            <a:endParaRPr lang="fa-IR" sz="2200" b="1"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عکسها\انيميشن\متحرك\متحرك وثابت\New Folder\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fa-IR" b="1" dirty="0" smtClean="0"/>
              <a:t>مليت سپاهيان</a:t>
            </a:r>
            <a:endParaRPr lang="fa-IR" dirty="0"/>
          </a:p>
        </p:txBody>
      </p:sp>
      <p:sp>
        <p:nvSpPr>
          <p:cNvPr id="3" name="Content Placeholder 2"/>
          <p:cNvSpPr>
            <a:spLocks noGrp="1"/>
          </p:cNvSpPr>
          <p:nvPr>
            <p:ph idx="1"/>
          </p:nvPr>
        </p:nvSpPr>
        <p:spPr/>
        <p:txBody>
          <a:bodyPr/>
          <a:lstStyle/>
          <a:p>
            <a:r>
              <a:rPr lang="fa-IR" dirty="0" smtClean="0"/>
              <a:t>امام باقر (ع) مي فرمايد: «نيروهايي با پرچم هاي سياه - که از خراسان قيام کرده اند - در کوفه فرود مي آيند و هنگامي که حضرت مهدي (عج) در شهر مکه ظهور مي کند، با آن حضرت بيعت مي کنند». [1] . </a:t>
            </a:r>
            <a:br>
              <a:rPr lang="fa-IR" dirty="0" smtClean="0"/>
            </a:br>
            <a:r>
              <a:rPr lang="fa-IR" dirty="0" smtClean="0"/>
              <a:t>امام باقر (ع) مي فرمود: «ياران حضرت قائم (عج) سي صد و سيزده نفرند و از فرزندان عجم (غير عرب) مي باشند».</a:t>
            </a:r>
            <a:endParaRPr lang="fa-I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608</Words>
  <Application>Microsoft Office PowerPoint</Application>
  <PresentationFormat>On-screen Show (4:3)</PresentationFormat>
  <Paragraphs>25</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_MRT_Khodkar</vt:lpstr>
      <vt:lpstr>2  Homa</vt:lpstr>
      <vt:lpstr>2  Titr</vt:lpstr>
      <vt:lpstr>Arial</vt:lpstr>
      <vt:lpstr>Calibri</vt:lpstr>
      <vt:lpstr>Times New Roman</vt:lpstr>
      <vt:lpstr>Office Theme</vt:lpstr>
      <vt:lpstr>PowerPoint Presentation</vt:lpstr>
      <vt:lpstr>PowerPoint Presentation</vt:lpstr>
      <vt:lpstr>ياوران مهدي</vt:lpstr>
      <vt:lpstr>1-حضرت عيسي عليه السلام</vt:lpstr>
      <vt:lpstr>2-شعيب بن صالح</vt:lpstr>
      <vt:lpstr>اسماعيل فرزند امام صادق و عبداللّه بن شريک</vt:lpstr>
      <vt:lpstr>عقيل و حارث</vt:lpstr>
      <vt:lpstr>جبير بن خابور</vt:lpstr>
      <vt:lpstr>مفضل بن عمر</vt:lpstr>
      <vt:lpstr>PowerPoint Presentation</vt:lpstr>
      <vt:lpstr>مليت سپاهيان</vt:lpstr>
    </vt:vector>
  </TitlesOfParts>
  <Company>ebay!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seied</dc:creator>
  <cp:lastModifiedBy>My computer</cp:lastModifiedBy>
  <cp:revision>4</cp:revision>
  <dcterms:created xsi:type="dcterms:W3CDTF">2009-11-04T15:35:40Z</dcterms:created>
  <dcterms:modified xsi:type="dcterms:W3CDTF">2015-11-03T13:35:04Z</dcterms:modified>
</cp:coreProperties>
</file>