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1"/>
  </p:notesMasterIdLst>
  <p:sldIdLst>
    <p:sldId id="375" r:id="rId2"/>
    <p:sldId id="256" r:id="rId3"/>
    <p:sldId id="266" r:id="rId4"/>
    <p:sldId id="349" r:id="rId5"/>
    <p:sldId id="258" r:id="rId6"/>
    <p:sldId id="257" r:id="rId7"/>
    <p:sldId id="259" r:id="rId8"/>
    <p:sldId id="261" r:id="rId9"/>
    <p:sldId id="262" r:id="rId10"/>
    <p:sldId id="263" r:id="rId11"/>
    <p:sldId id="264" r:id="rId12"/>
    <p:sldId id="267" r:id="rId13"/>
    <p:sldId id="268" r:id="rId14"/>
    <p:sldId id="352" r:id="rId15"/>
    <p:sldId id="269" r:id="rId16"/>
    <p:sldId id="351" r:id="rId17"/>
    <p:sldId id="270" r:id="rId18"/>
    <p:sldId id="271" r:id="rId19"/>
    <p:sldId id="350" r:id="rId20"/>
    <p:sldId id="277" r:id="rId21"/>
    <p:sldId id="273" r:id="rId22"/>
    <p:sldId id="278" r:id="rId23"/>
    <p:sldId id="279" r:id="rId24"/>
    <p:sldId id="274" r:id="rId25"/>
    <p:sldId id="275" r:id="rId26"/>
    <p:sldId id="280" r:id="rId27"/>
    <p:sldId id="276" r:id="rId28"/>
    <p:sldId id="281" r:id="rId29"/>
    <p:sldId id="282" r:id="rId30"/>
    <p:sldId id="284" r:id="rId31"/>
    <p:sldId id="283" r:id="rId32"/>
    <p:sldId id="353" r:id="rId33"/>
    <p:sldId id="341" r:id="rId34"/>
    <p:sldId id="285" r:id="rId35"/>
    <p:sldId id="286" r:id="rId36"/>
    <p:sldId id="287" r:id="rId37"/>
    <p:sldId id="344" r:id="rId38"/>
    <p:sldId id="342" r:id="rId39"/>
    <p:sldId id="345" r:id="rId40"/>
    <p:sldId id="346" r:id="rId41"/>
    <p:sldId id="289" r:id="rId42"/>
    <p:sldId id="348" r:id="rId43"/>
    <p:sldId id="362" r:id="rId44"/>
    <p:sldId id="369" r:id="rId45"/>
    <p:sldId id="368" r:id="rId46"/>
    <p:sldId id="288" r:id="rId47"/>
    <p:sldId id="363" r:id="rId48"/>
    <p:sldId id="367" r:id="rId49"/>
    <p:sldId id="290" r:id="rId50"/>
    <p:sldId id="355" r:id="rId51"/>
    <p:sldId id="364" r:id="rId52"/>
    <p:sldId id="365" r:id="rId53"/>
    <p:sldId id="354" r:id="rId54"/>
    <p:sldId id="356" r:id="rId55"/>
    <p:sldId id="357" r:id="rId56"/>
    <p:sldId id="293" r:id="rId57"/>
    <p:sldId id="291" r:id="rId58"/>
    <p:sldId id="292" r:id="rId59"/>
    <p:sldId id="297" r:id="rId60"/>
    <p:sldId id="358" r:id="rId61"/>
    <p:sldId id="359" r:id="rId62"/>
    <p:sldId id="360" r:id="rId63"/>
    <p:sldId id="296" r:id="rId64"/>
    <p:sldId id="347" r:id="rId65"/>
    <p:sldId id="294" r:id="rId66"/>
    <p:sldId id="295" r:id="rId67"/>
    <p:sldId id="361" r:id="rId68"/>
    <p:sldId id="298" r:id="rId69"/>
    <p:sldId id="307" r:id="rId70"/>
    <p:sldId id="325" r:id="rId71"/>
    <p:sldId id="326" r:id="rId72"/>
    <p:sldId id="370" r:id="rId73"/>
    <p:sldId id="299" r:id="rId74"/>
    <p:sldId id="300" r:id="rId75"/>
    <p:sldId id="327" r:id="rId76"/>
    <p:sldId id="371" r:id="rId77"/>
    <p:sldId id="301" r:id="rId78"/>
    <p:sldId id="328" r:id="rId79"/>
    <p:sldId id="373" r:id="rId80"/>
    <p:sldId id="329" r:id="rId81"/>
    <p:sldId id="372" r:id="rId82"/>
    <p:sldId id="330" r:id="rId83"/>
    <p:sldId id="304" r:id="rId84"/>
    <p:sldId id="305" r:id="rId85"/>
    <p:sldId id="374" r:id="rId86"/>
    <p:sldId id="308" r:id="rId87"/>
    <p:sldId id="309" r:id="rId88"/>
    <p:sldId id="313" r:id="rId89"/>
    <p:sldId id="310" r:id="rId90"/>
    <p:sldId id="314" r:id="rId91"/>
    <p:sldId id="311" r:id="rId92"/>
    <p:sldId id="337" r:id="rId93"/>
    <p:sldId id="312" r:id="rId94"/>
    <p:sldId id="333" r:id="rId95"/>
    <p:sldId id="336" r:id="rId96"/>
    <p:sldId id="334" r:id="rId97"/>
    <p:sldId id="331" r:id="rId98"/>
    <p:sldId id="315" r:id="rId99"/>
    <p:sldId id="335" r:id="rId100"/>
    <p:sldId id="316" r:id="rId101"/>
    <p:sldId id="317" r:id="rId102"/>
    <p:sldId id="338" r:id="rId103"/>
    <p:sldId id="339" r:id="rId104"/>
    <p:sldId id="332" r:id="rId105"/>
    <p:sldId id="320" r:id="rId106"/>
    <p:sldId id="321" r:id="rId107"/>
    <p:sldId id="322" r:id="rId108"/>
    <p:sldId id="318" r:id="rId109"/>
    <p:sldId id="323" r:id="rId110"/>
  </p:sldIdLst>
  <p:sldSz cx="9144000" cy="6858000" type="screen4x3"/>
  <p:notesSz cx="6858000" cy="9144000"/>
  <p:custShowLst>
    <p:custShow name="یادگیری" id="0">
      <p:sldLst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0"/>
        <p:sld r:id="rId41"/>
        <p:sld r:id="rId42"/>
        <p:sld r:id="rId43"/>
        <p:sld r:id="rId44"/>
        <p:sld r:id="rId45"/>
        <p:sld r:id="rId46"/>
        <p:sld r:id="rId47"/>
        <p:sld r:id="rId48"/>
        <p:sld r:id="rId49"/>
        <p:sld r:id="rId50"/>
        <p:sld r:id="rId51"/>
        <p:sld r:id="rId52"/>
        <p:sld r:id="rId53"/>
        <p:sld r:id="rId54"/>
        <p:sld r:id="rId55"/>
        <p:sld r:id="rId56"/>
        <p:sld r:id="rId57"/>
        <p:sld r:id="rId58"/>
        <p:sld r:id="rId59"/>
        <p:sld r:id="rId60"/>
        <p:sld r:id="rId61"/>
        <p:sld r:id="rId62"/>
        <p:sld r:id="rId63"/>
        <p:sld r:id="rId64"/>
        <p:sld r:id="rId65"/>
        <p:sld r:id="rId66"/>
        <p:sld r:id="rId67"/>
        <p:sld r:id="rId68"/>
        <p:sld r:id="rId69"/>
        <p:sld r:id="rId70"/>
        <p:sld r:id="rId71"/>
        <p:sld r:id="rId72"/>
        <p:sld r:id="rId73"/>
        <p:sld r:id="rId74"/>
        <p:sld r:id="rId75"/>
        <p:sld r:id="rId76"/>
        <p:sld r:id="rId77"/>
        <p:sld r:id="rId78"/>
        <p:sld r:id="rId79"/>
        <p:sld r:id="rId80"/>
        <p:sld r:id="rId81"/>
        <p:sld r:id="rId82"/>
        <p:sld r:id="rId83"/>
        <p:sld r:id="rId84"/>
        <p:sld r:id="rId85"/>
        <p:sld r:id="rId86"/>
        <p:sld r:id="rId87"/>
        <p:sld r:id="rId88"/>
        <p:sld r:id="rId89"/>
        <p:sld r:id="rId90"/>
        <p:sld r:id="rId91"/>
        <p:sld r:id="rId92"/>
        <p:sld r:id="rId93"/>
        <p:sld r:id="rId94"/>
        <p:sld r:id="rId95"/>
        <p:sld r:id="rId96"/>
        <p:sld r:id="rId97"/>
        <p:sld r:id="rId98"/>
        <p:sld r:id="rId99"/>
        <p:sld r:id="rId100"/>
        <p:sld r:id="rId101"/>
        <p:sld r:id="rId102"/>
        <p:sld r:id="rId103"/>
        <p:sld r:id="rId104"/>
        <p:sld r:id="rId105"/>
        <p:sld r:id="rId106"/>
        <p:sld r:id="rId107"/>
        <p:sld r:id="rId108"/>
        <p:sld r:id="rId109"/>
        <p:sld r:id="rId110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34578" autoAdjust="0"/>
    <p:restoredTop sz="86354" autoAdjust="0"/>
  </p:normalViewPr>
  <p:slideViewPr>
    <p:cSldViewPr>
      <p:cViewPr varScale="1">
        <p:scale>
          <a:sx n="74" d="100"/>
          <a:sy n="74" d="100"/>
        </p:scale>
        <p:origin x="-100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15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6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viewProps" Target="view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a-I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marker>
            <c:symbol val="none"/>
          </c:marker>
          <c:xVal>
            <c:strRef>
              <c:f>Sheet1!$A$2:$A$4</c:f>
              <c:strCache>
                <c:ptCount val="3"/>
                <c:pt idx="0">
                  <c:v>پایین</c:v>
                </c:pt>
                <c:pt idx="1">
                  <c:v>متوسط </c:v>
                </c:pt>
                <c:pt idx="2">
                  <c:v>بالا</c:v>
                </c:pt>
              </c:strCache>
            </c:strRef>
          </c:xVal>
          <c:yVal>
            <c:numRef>
              <c:f>Sheet1!$B$2:$B$4</c:f>
              <c:numCache>
                <c:formatCode>General</c:formatCode>
                <c:ptCount val="3"/>
                <c:pt idx="0">
                  <c:v>1.5</c:v>
                </c:pt>
                <c:pt idx="1">
                  <c:v>9</c:v>
                </c:pt>
                <c:pt idx="2">
                  <c:v>1.5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9069184"/>
        <c:axId val="209072064"/>
      </c:scatterChart>
      <c:valAx>
        <c:axId val="209069184"/>
        <c:scaling>
          <c:orientation val="minMax"/>
        </c:scaling>
        <c:delete val="0"/>
        <c:axPos val="b"/>
        <c:majorGridlines/>
        <c:title>
          <c:tx>
            <c:rich>
              <a:bodyPr/>
              <a:lstStyle/>
              <a:p>
                <a:pPr>
                  <a:defRPr lang="en-US"/>
                </a:pPr>
                <a:r>
                  <a:rPr lang="fa-IR" dirty="0" smtClean="0"/>
                  <a:t>سطح انگیختگی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fa-IR"/>
          </a:p>
        </c:txPr>
        <c:crossAx val="209072064"/>
        <c:crosses val="autoZero"/>
        <c:crossBetween val="midCat"/>
      </c:valAx>
      <c:valAx>
        <c:axId val="209072064"/>
        <c:scaling>
          <c:orientation val="minMax"/>
        </c:scaling>
        <c:delete val="1"/>
        <c:axPos val="l"/>
        <c:minorGridlines/>
        <c:title>
          <c:tx>
            <c:rich>
              <a:bodyPr/>
              <a:lstStyle/>
              <a:p>
                <a:pPr>
                  <a:defRPr lang="en-US"/>
                </a:pPr>
                <a:r>
                  <a:rPr lang="fa-IR" dirty="0" smtClean="0"/>
                  <a:t>اجرا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209069184"/>
        <c:crosses val="autoZero"/>
        <c:crossBetween val="midCat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fa-I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a-I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1"/>
            <c:bubble3D val="0"/>
            <c:explosion val="4"/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fa-I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a-I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13.2</c:v>
                </c:pt>
                <c:pt idx="1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fa-I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a-I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2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دسته 20 کوششی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</c:numCache>
            </c:numRef>
          </c:val>
          <c:smooth val="0"/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3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دسته 20 کوششی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</c:numCache>
            </c:numRef>
          </c:val>
          <c:smooth val="0"/>
        </c:ser>
        <c:ser>
          <c:idx val="3"/>
          <c:order val="2"/>
          <c:tx>
            <c:strRef>
              <c:f>Sheet1!$E$1</c:f>
              <c:strCache>
                <c:ptCount val="1"/>
                <c:pt idx="0">
                  <c:v>4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دسته 20 کوششی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</c:numCache>
            </c:numRef>
          </c:val>
          <c:smooth val="0"/>
        </c:ser>
        <c:ser>
          <c:idx val="4"/>
          <c:order val="3"/>
          <c:tx>
            <c:strRef>
              <c:f>Sheet1!$F$1</c:f>
              <c:strCache>
                <c:ptCount val="1"/>
                <c:pt idx="0">
                  <c:v>5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دسته 20 کوششی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</c:numCache>
            </c:numRef>
          </c:val>
          <c:smooth val="0"/>
        </c:ser>
        <c:ser>
          <c:idx val="5"/>
          <c:order val="4"/>
          <c:tx>
            <c:strRef>
              <c:f>Sheet1!#REF!</c:f>
              <c:strCache>
                <c:ptCount val="1"/>
                <c:pt idx="0">
                  <c:v>#REF!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دسته 20 کوششی</c:v>
                </c:pt>
              </c:strCache>
            </c:strRef>
          </c:cat>
          <c:val>
            <c:numRef>
              <c:f>Sheet1!$G$2</c:f>
              <c:numCache>
                <c:formatCode>General</c:formatCode>
                <c:ptCount val="1"/>
              </c:numCache>
            </c:numRef>
          </c:val>
          <c:smooth val="0"/>
        </c:ser>
        <c:ser>
          <c:idx val="6"/>
          <c:order val="5"/>
          <c:tx>
            <c:strRef>
              <c:f>Sheet1!$H$1</c:f>
              <c:strCache>
                <c:ptCount val="1"/>
                <c:pt idx="0">
                  <c:v>7</c:v>
                </c:pt>
              </c:strCache>
            </c:strRef>
          </c:tx>
          <c:cat>
            <c:strRef>
              <c:f>Sheet1!$A$2</c:f>
              <c:strCache>
                <c:ptCount val="1"/>
                <c:pt idx="0">
                  <c:v>دسته 20 کوششی</c:v>
                </c:pt>
              </c:strCache>
            </c:strRef>
          </c:cat>
          <c:val>
            <c:numRef>
              <c:f>Sheet1!$H$2</c:f>
              <c:numCache>
                <c:formatCode>General</c:formatCode>
                <c:ptCount val="1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2598784"/>
        <c:axId val="251675776"/>
      </c:lineChart>
      <c:catAx>
        <c:axId val="2525987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fa-IR"/>
          </a:p>
        </c:txPr>
        <c:crossAx val="251675776"/>
        <c:crosses val="autoZero"/>
        <c:auto val="1"/>
        <c:lblAlgn val="ctr"/>
        <c:lblOffset val="100"/>
        <c:noMultiLvlLbl val="0"/>
      </c:catAx>
      <c:valAx>
        <c:axId val="2516757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n-US"/>
            </a:pPr>
            <a:endParaRPr lang="fa-IR"/>
          </a:p>
        </c:txPr>
        <c:crossAx val="2525987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fa-IR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48262B-FDEE-47B7-B19E-D8A523AA4583}" type="doc">
      <dgm:prSet loTypeId="urn:microsoft.com/office/officeart/2005/8/layout/funnel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34120F-E24D-4510-B0C1-51C15208CC20}">
      <dgm:prSet phldrT="[Text]"/>
      <dgm:spPr>
        <a:solidFill>
          <a:srgbClr val="00B0F0"/>
        </a:solidFill>
      </dgm:spPr>
      <dgm:t>
        <a:bodyPr/>
        <a:lstStyle/>
        <a:p>
          <a:r>
            <a:rPr lang="fa-IR" dirty="0" smtClean="0"/>
            <a:t>محرک اول </a:t>
          </a:r>
          <a:endParaRPr lang="en-US" dirty="0"/>
        </a:p>
      </dgm:t>
    </dgm:pt>
    <dgm:pt modelId="{3EF5A191-0CB5-4663-A10A-BB47217A5BC6}" type="parTrans" cxnId="{D280B09A-279E-4F5A-9B12-035323C33638}">
      <dgm:prSet/>
      <dgm:spPr/>
      <dgm:t>
        <a:bodyPr/>
        <a:lstStyle/>
        <a:p>
          <a:endParaRPr lang="en-US"/>
        </a:p>
      </dgm:t>
    </dgm:pt>
    <dgm:pt modelId="{0E79FFB1-5695-4610-AFDD-30E4EAE0853F}" type="sibTrans" cxnId="{D280B09A-279E-4F5A-9B12-035323C33638}">
      <dgm:prSet/>
      <dgm:spPr/>
      <dgm:t>
        <a:bodyPr/>
        <a:lstStyle/>
        <a:p>
          <a:endParaRPr lang="en-US"/>
        </a:p>
      </dgm:t>
    </dgm:pt>
    <dgm:pt modelId="{B21279D7-5118-4CE5-B796-CA886BEBF160}">
      <dgm:prSet phldrT="[Text]"/>
      <dgm:spPr>
        <a:solidFill>
          <a:srgbClr val="FFC000"/>
        </a:solidFill>
      </dgm:spPr>
      <dgm:t>
        <a:bodyPr/>
        <a:lstStyle/>
        <a:p>
          <a:r>
            <a:rPr lang="fa-IR" dirty="0" smtClean="0"/>
            <a:t>محرک دوم</a:t>
          </a:r>
          <a:endParaRPr lang="en-US" dirty="0"/>
        </a:p>
      </dgm:t>
    </dgm:pt>
    <dgm:pt modelId="{92CC820D-E884-4E88-B72E-1B08245602B7}" type="parTrans" cxnId="{E39A7FBB-E5AF-4B32-BA7D-B83A22006EC1}">
      <dgm:prSet/>
      <dgm:spPr/>
      <dgm:t>
        <a:bodyPr/>
        <a:lstStyle/>
        <a:p>
          <a:endParaRPr lang="en-US"/>
        </a:p>
      </dgm:t>
    </dgm:pt>
    <dgm:pt modelId="{27C90D44-282D-492A-BF47-DA5633787AA8}" type="sibTrans" cxnId="{E39A7FBB-E5AF-4B32-BA7D-B83A22006EC1}">
      <dgm:prSet/>
      <dgm:spPr/>
      <dgm:t>
        <a:bodyPr/>
        <a:lstStyle/>
        <a:p>
          <a:endParaRPr lang="en-US"/>
        </a:p>
      </dgm:t>
    </dgm:pt>
    <dgm:pt modelId="{6F9C3FDE-D6E3-4BB1-B246-A4826C6DA301}">
      <dgm:prSet phldrT="[Text]" phldr="1"/>
      <dgm:spPr/>
      <dgm:t>
        <a:bodyPr/>
        <a:lstStyle/>
        <a:p>
          <a:endParaRPr lang="en-US" dirty="0"/>
        </a:p>
      </dgm:t>
    </dgm:pt>
    <dgm:pt modelId="{6C999313-4ABB-4932-88F8-0EFF49AB233A}" type="parTrans" cxnId="{01143B6F-BA37-4563-9288-C0A5FADBEE20}">
      <dgm:prSet/>
      <dgm:spPr/>
      <dgm:t>
        <a:bodyPr/>
        <a:lstStyle/>
        <a:p>
          <a:endParaRPr lang="en-US"/>
        </a:p>
      </dgm:t>
    </dgm:pt>
    <dgm:pt modelId="{E1070377-DDA1-44DE-A3BC-67E603FA18B9}" type="sibTrans" cxnId="{01143B6F-BA37-4563-9288-C0A5FADBEE20}">
      <dgm:prSet/>
      <dgm:spPr/>
      <dgm:t>
        <a:bodyPr/>
        <a:lstStyle/>
        <a:p>
          <a:endParaRPr lang="en-US"/>
        </a:p>
      </dgm:t>
    </dgm:pt>
    <dgm:pt modelId="{843D2A0C-806D-45BC-8C17-64ABB70AE8B9}" type="pres">
      <dgm:prSet presAssocID="{F448262B-FDEE-47B7-B19E-D8A523AA4583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51E5FC-0C3D-4A6F-A39D-460A7EAB35D6}" type="pres">
      <dgm:prSet presAssocID="{F448262B-FDEE-47B7-B19E-D8A523AA4583}" presName="ellipse" presStyleLbl="trBgShp" presStyleIdx="0" presStyleCnt="1" custLinFactNeighborX="58876" custLinFactNeighborY="29437"/>
      <dgm:spPr>
        <a:solidFill>
          <a:srgbClr val="C00000">
            <a:alpha val="40000"/>
          </a:srgbClr>
        </a:solidFill>
      </dgm:spPr>
      <dgm:t>
        <a:bodyPr/>
        <a:lstStyle/>
        <a:p>
          <a:endParaRPr lang="en-US"/>
        </a:p>
      </dgm:t>
    </dgm:pt>
    <dgm:pt modelId="{9DA9DDB9-1841-4D31-9943-ABBFC9D8B7D1}" type="pres">
      <dgm:prSet presAssocID="{F448262B-FDEE-47B7-B19E-D8A523AA4583}" presName="arrow1" presStyleLbl="fgShp" presStyleIdx="0" presStyleCnt="1"/>
      <dgm:spPr/>
    </dgm:pt>
    <dgm:pt modelId="{CCCB1DC8-13B8-4A3E-B695-F00D116B0FEC}" type="pres">
      <dgm:prSet presAssocID="{F448262B-FDEE-47B7-B19E-D8A523AA4583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16AE26-CB73-478B-950C-106A74D84F1C}" type="pres">
      <dgm:prSet presAssocID="{B21279D7-5118-4CE5-B796-CA886BEBF160}" presName="item1" presStyleLbl="node1" presStyleIdx="0" presStyleCnt="2" custScaleX="104170" custScaleY="50001" custLinFactX="-100000" custLinFactNeighborX="-145861" custLinFactNeighborY="658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51E751-4133-4C77-A1E5-E4DE10F4C9B7}" type="pres">
      <dgm:prSet presAssocID="{6F9C3FDE-D6E3-4BB1-B246-A4826C6DA301}" presName="item2" presStyleLbl="node1" presStyleIdx="1" presStyleCnt="2" custScaleY="50001" custLinFactX="-26390" custLinFactNeighborX="-100000" custLinFactNeighborY="158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C69CD8-A8C1-4824-A0D0-058371BFF8D9}" type="pres">
      <dgm:prSet presAssocID="{F448262B-FDEE-47B7-B19E-D8A523AA4583}" presName="funnel" presStyleLbl="trAlignAcc1" presStyleIdx="0" presStyleCnt="1" custAng="16200000" custLinFactNeighborX="-6206" custLinFactNeighborY="26674"/>
      <dgm:spPr>
        <a:solidFill>
          <a:srgbClr val="00B050">
            <a:alpha val="40000"/>
          </a:srgbClr>
        </a:solidFill>
      </dgm:spPr>
      <dgm:t>
        <a:bodyPr/>
        <a:lstStyle/>
        <a:p>
          <a:endParaRPr lang="en-US"/>
        </a:p>
      </dgm:t>
    </dgm:pt>
  </dgm:ptLst>
  <dgm:cxnLst>
    <dgm:cxn modelId="{D280B09A-279E-4F5A-9B12-035323C33638}" srcId="{F448262B-FDEE-47B7-B19E-D8A523AA4583}" destId="{0C34120F-E24D-4510-B0C1-51C15208CC20}" srcOrd="0" destOrd="0" parTransId="{3EF5A191-0CB5-4663-A10A-BB47217A5BC6}" sibTransId="{0E79FFB1-5695-4610-AFDD-30E4EAE0853F}"/>
    <dgm:cxn modelId="{CBEF144A-78FF-40F2-925D-6E100FE28701}" type="presOf" srcId="{0C34120F-E24D-4510-B0C1-51C15208CC20}" destId="{AD51E751-4133-4C77-A1E5-E4DE10F4C9B7}" srcOrd="0" destOrd="0" presId="urn:microsoft.com/office/officeart/2005/8/layout/funnel1"/>
    <dgm:cxn modelId="{0DEFA965-0C68-41B8-925C-F1D57AF8FA14}" type="presOf" srcId="{F448262B-FDEE-47B7-B19E-D8A523AA4583}" destId="{843D2A0C-806D-45BC-8C17-64ABB70AE8B9}" srcOrd="0" destOrd="0" presId="urn:microsoft.com/office/officeart/2005/8/layout/funnel1"/>
    <dgm:cxn modelId="{01143B6F-BA37-4563-9288-C0A5FADBEE20}" srcId="{F448262B-FDEE-47B7-B19E-D8A523AA4583}" destId="{6F9C3FDE-D6E3-4BB1-B246-A4826C6DA301}" srcOrd="2" destOrd="0" parTransId="{6C999313-4ABB-4932-88F8-0EFF49AB233A}" sibTransId="{E1070377-DDA1-44DE-A3BC-67E603FA18B9}"/>
    <dgm:cxn modelId="{343B05E8-BDFF-433B-9576-1BA26E818B94}" type="presOf" srcId="{6F9C3FDE-D6E3-4BB1-B246-A4826C6DA301}" destId="{CCCB1DC8-13B8-4A3E-B695-F00D116B0FEC}" srcOrd="0" destOrd="0" presId="urn:microsoft.com/office/officeart/2005/8/layout/funnel1"/>
    <dgm:cxn modelId="{E39A7FBB-E5AF-4B32-BA7D-B83A22006EC1}" srcId="{F448262B-FDEE-47B7-B19E-D8A523AA4583}" destId="{B21279D7-5118-4CE5-B796-CA886BEBF160}" srcOrd="1" destOrd="0" parTransId="{92CC820D-E884-4E88-B72E-1B08245602B7}" sibTransId="{27C90D44-282D-492A-BF47-DA5633787AA8}"/>
    <dgm:cxn modelId="{819D2558-30ED-41E4-96B6-7BC134C15B5C}" type="presOf" srcId="{B21279D7-5118-4CE5-B796-CA886BEBF160}" destId="{4C16AE26-CB73-478B-950C-106A74D84F1C}" srcOrd="0" destOrd="0" presId="urn:microsoft.com/office/officeart/2005/8/layout/funnel1"/>
    <dgm:cxn modelId="{FA696A8F-9D89-45D3-9FC4-F3F180955A6E}" type="presParOf" srcId="{843D2A0C-806D-45BC-8C17-64ABB70AE8B9}" destId="{3251E5FC-0C3D-4A6F-A39D-460A7EAB35D6}" srcOrd="0" destOrd="0" presId="urn:microsoft.com/office/officeart/2005/8/layout/funnel1"/>
    <dgm:cxn modelId="{7CA95F99-137C-46A7-95B2-8C032013744F}" type="presParOf" srcId="{843D2A0C-806D-45BC-8C17-64ABB70AE8B9}" destId="{9DA9DDB9-1841-4D31-9943-ABBFC9D8B7D1}" srcOrd="1" destOrd="0" presId="urn:microsoft.com/office/officeart/2005/8/layout/funnel1"/>
    <dgm:cxn modelId="{6E967D08-BD02-4276-8365-F8098418D4BE}" type="presParOf" srcId="{843D2A0C-806D-45BC-8C17-64ABB70AE8B9}" destId="{CCCB1DC8-13B8-4A3E-B695-F00D116B0FEC}" srcOrd="2" destOrd="0" presId="urn:microsoft.com/office/officeart/2005/8/layout/funnel1"/>
    <dgm:cxn modelId="{6B0E7DC5-FAFE-4504-ABE2-C1049B33E368}" type="presParOf" srcId="{843D2A0C-806D-45BC-8C17-64ABB70AE8B9}" destId="{4C16AE26-CB73-478B-950C-106A74D84F1C}" srcOrd="3" destOrd="0" presId="urn:microsoft.com/office/officeart/2005/8/layout/funnel1"/>
    <dgm:cxn modelId="{E39B15B4-40B7-4027-8C2A-590CBD3D9B13}" type="presParOf" srcId="{843D2A0C-806D-45BC-8C17-64ABB70AE8B9}" destId="{AD51E751-4133-4C77-A1E5-E4DE10F4C9B7}" srcOrd="4" destOrd="0" presId="urn:microsoft.com/office/officeart/2005/8/layout/funnel1"/>
    <dgm:cxn modelId="{63BC0B80-080B-4FCA-A948-87F894228D0F}" type="presParOf" srcId="{843D2A0C-806D-45BC-8C17-64ABB70AE8B9}" destId="{62C69CD8-A8C1-4824-A0D0-058371BFF8D9}" srcOrd="5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0.16406</cdr:x>
      <cdr:y>0.52735</cdr:y>
    </cdr:from>
    <cdr:to>
      <cdr:x>0.2461</cdr:x>
      <cdr:y>0.73829</cdr:y>
    </cdr:to>
    <cdr:sp macro="" textlink="">
      <cdr:nvSpPr>
        <cdr:cNvPr id="3" name="Straight Connector 2"/>
        <cdr:cNvSpPr/>
      </cdr:nvSpPr>
      <cdr:spPr>
        <a:xfrm xmlns:a="http://schemas.openxmlformats.org/drawingml/2006/main" rot="5400000" flipH="1" flipV="1">
          <a:off x="1000132" y="2143140"/>
          <a:ext cx="500066" cy="857256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C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0.2461</cdr:x>
      <cdr:y>0.35156</cdr:y>
    </cdr:from>
    <cdr:to>
      <cdr:x>0.36328</cdr:x>
      <cdr:y>0.52735</cdr:y>
    </cdr:to>
    <cdr:sp macro="" textlink="">
      <cdr:nvSpPr>
        <cdr:cNvPr id="5" name="Straight Connector 4"/>
        <cdr:cNvSpPr/>
      </cdr:nvSpPr>
      <cdr:spPr>
        <a:xfrm xmlns:a="http://schemas.openxmlformats.org/drawingml/2006/main" rot="5400000" flipH="1" flipV="1">
          <a:off x="1500198" y="1428760"/>
          <a:ext cx="714381" cy="7143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C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0.52735</cdr:x>
      <cdr:y>0.07031</cdr:y>
    </cdr:from>
    <cdr:to>
      <cdr:x>0.69141</cdr:x>
      <cdr:y>0.31641</cdr:y>
    </cdr:to>
    <cdr:sp macro="" textlink="">
      <cdr:nvSpPr>
        <cdr:cNvPr id="7" name="Straight Connector 6"/>
        <cdr:cNvSpPr/>
      </cdr:nvSpPr>
      <cdr:spPr>
        <a:xfrm xmlns:a="http://schemas.openxmlformats.org/drawingml/2006/main" rot="5400000" flipH="1" flipV="1">
          <a:off x="3214690" y="285772"/>
          <a:ext cx="1000150" cy="100011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C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E0FAE-C432-457F-A495-52096EBB011A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B4E0D-755D-45C9-86B8-170902CB86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472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B4E0D-755D-45C9-86B8-170902CB86D4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B4E0D-755D-45C9-86B8-170902CB86D4}" type="slidenum">
              <a:rPr lang="en-US" smtClean="0"/>
              <a:pPr/>
              <a:t>90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598A6-FCC8-4E97-8766-956BBFD96E10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50D21-347D-434A-9F6D-E27EE61C09E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700614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a-IR" sz="5400" b="1" dirty="0" smtClean="0"/>
              <a:t>      یادگیری حرکتی و اجرا </a:t>
            </a:r>
            <a:endParaRPr lang="en-US" sz="5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186006"/>
          </a:xfrm>
        </p:spPr>
        <p:txBody>
          <a:bodyPr>
            <a:normAutofit/>
          </a:bodyPr>
          <a:lstStyle/>
          <a:p>
            <a:r>
              <a:rPr lang="fa-IR" sz="4000" b="1" dirty="0" smtClean="0"/>
              <a:t>از اصول تا </a:t>
            </a:r>
            <a:r>
              <a:rPr lang="fa-IR" sz="4000" b="1" dirty="0" smtClean="0"/>
              <a:t>تمرین</a:t>
            </a:r>
            <a:endParaRPr lang="fa-IR" sz="4000" b="1" dirty="0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715140" y="1071546"/>
          <a:ext cx="1751013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lip" r:id="rId3" imgW="3244320" imgH="3390840" progId="">
                  <p:embed/>
                </p:oleObj>
              </mc:Choice>
              <mc:Fallback>
                <p:oleObj name="Clip" r:id="rId3" imgW="3244320" imgH="339084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5140" y="1071546"/>
                        <a:ext cx="1751013" cy="1828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رفتار حرکتی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rgbClr val="002060"/>
                </a:solidFill>
              </a:rPr>
              <a:t>رشد حرکتی </a:t>
            </a:r>
          </a:p>
          <a:p>
            <a:pPr algn="r">
              <a:buNone/>
            </a:pPr>
            <a:r>
              <a:rPr lang="fa-IR" dirty="0" smtClean="0">
                <a:solidFill>
                  <a:srgbClr val="002060"/>
                </a:solidFill>
              </a:rPr>
              <a:t>             </a:t>
            </a:r>
            <a:r>
              <a:rPr lang="fa-IR" dirty="0" smtClean="0">
                <a:solidFill>
                  <a:srgbClr val="7030A0"/>
                </a:solidFill>
              </a:rPr>
              <a:t>یادگیری حرکتی  </a:t>
            </a:r>
          </a:p>
          <a:p>
            <a:pPr algn="r">
              <a:buNone/>
            </a:pPr>
            <a:r>
              <a:rPr lang="fa-IR" dirty="0" smtClean="0">
                <a:solidFill>
                  <a:srgbClr val="002060"/>
                </a:solidFill>
              </a:rPr>
              <a:t>                                کنترل حرکتی</a:t>
            </a:r>
          </a:p>
          <a:p>
            <a:pPr algn="r">
              <a:buNone/>
            </a:pPr>
            <a:r>
              <a:rPr lang="fa-IR" dirty="0" smtClean="0"/>
              <a:t>                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/>
              <a:t>یادگیری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  <a:defRPr/>
            </a:pPr>
            <a:r>
              <a:rPr lang="fa-IR" sz="2800" b="1" dirty="0" smtClean="0"/>
              <a:t>یادگیری آن نوع فعالیتی است که در فعالیت های بعدی و آینده فرد تاثیر دارد </a:t>
            </a:r>
          </a:p>
          <a:p>
            <a:pPr algn="r">
              <a:buNone/>
              <a:defRPr/>
            </a:pPr>
            <a:endParaRPr lang="fa-IR" sz="2800" b="1" dirty="0" smtClean="0"/>
          </a:p>
          <a:p>
            <a:pPr algn="r">
              <a:buNone/>
              <a:defRPr/>
            </a:pPr>
            <a:r>
              <a:rPr lang="fa-IR" sz="2800" b="1" dirty="0" smtClean="0"/>
              <a:t>     </a:t>
            </a:r>
          </a:p>
          <a:p>
            <a:pPr algn="r">
              <a:buNone/>
              <a:defRPr/>
            </a:pPr>
            <a:r>
              <a:rPr lang="fa-IR" sz="2800" b="1" dirty="0" smtClean="0"/>
              <a:t>       شرط یادگیری ایجاد تغیییر در آینده است </a:t>
            </a:r>
            <a:endParaRPr lang="en-US" sz="2800" b="1" dirty="0" smtClean="0"/>
          </a:p>
          <a:p>
            <a:pPr algn="r">
              <a:buNone/>
              <a:defRPr/>
            </a:pPr>
            <a:endParaRPr lang="en-US" sz="28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جنبه های مهارت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900882" cy="4525963"/>
          </a:xfrm>
        </p:spPr>
        <p:txBody>
          <a:bodyPr/>
          <a:lstStyle/>
          <a:p>
            <a:pPr algn="r">
              <a:buNone/>
            </a:pPr>
            <a:r>
              <a:rPr lang="fa-IR" dirty="0" smtClean="0"/>
              <a:t>        </a:t>
            </a:r>
          </a:p>
          <a:p>
            <a:pPr algn="r">
              <a:buNone/>
            </a:pPr>
            <a:r>
              <a:rPr lang="fa-IR" dirty="0" smtClean="0"/>
              <a:t>           </a:t>
            </a:r>
          </a:p>
          <a:p>
            <a:pPr algn="r">
              <a:buNone/>
            </a:pPr>
            <a:r>
              <a:rPr lang="fa-IR" dirty="0" smtClean="0"/>
              <a:t> </a:t>
            </a:r>
            <a:r>
              <a:rPr lang="fa-IR" sz="2800" b="1" dirty="0" smtClean="0"/>
              <a:t>اجرای ماهرانه </a:t>
            </a:r>
          </a:p>
          <a:p>
            <a:pPr algn="r">
              <a:buNone/>
            </a:pPr>
            <a:r>
              <a:rPr lang="fa-IR" sz="2800" b="1" dirty="0"/>
              <a:t> </a:t>
            </a:r>
            <a:r>
              <a:rPr lang="fa-IR" sz="2800" b="1" dirty="0" smtClean="0"/>
              <a:t>          </a:t>
            </a:r>
          </a:p>
          <a:p>
            <a:pPr algn="r">
              <a:buNone/>
            </a:pPr>
            <a:r>
              <a:rPr lang="fa-IR" sz="2800" b="1" dirty="0" smtClean="0"/>
              <a:t> یادگیری مهارت ها</a:t>
            </a: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مهارت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</a:t>
            </a:r>
            <a:r>
              <a:rPr lang="fa-IR" sz="2400" b="1" dirty="0" smtClean="0"/>
              <a:t>استادی در اجرا </a:t>
            </a:r>
          </a:p>
          <a:p>
            <a:pPr algn="r">
              <a:buNone/>
            </a:pPr>
            <a:r>
              <a:rPr lang="fa-IR" sz="2400" b="1" dirty="0" smtClean="0"/>
              <a:t>     به حداقل رساندن تلاش های زیاد هنگام اجرای یک حرکت پیچیده</a:t>
            </a:r>
          </a:p>
          <a:p>
            <a:pPr algn="r">
              <a:buNone/>
            </a:pPr>
            <a:r>
              <a:rPr lang="fa-IR" sz="2400" b="1" dirty="0"/>
              <a:t> </a:t>
            </a:r>
            <a:r>
              <a:rPr lang="fa-IR" sz="2400" b="1" dirty="0" smtClean="0"/>
              <a:t>    پیشرفت در اجرای بهتر عمل </a:t>
            </a:r>
          </a:p>
          <a:p>
            <a:pPr algn="r">
              <a:buNone/>
            </a:pPr>
            <a:r>
              <a:rPr lang="fa-IR" sz="2400" b="1" dirty="0"/>
              <a:t> </a:t>
            </a:r>
            <a:r>
              <a:rPr lang="fa-IR" sz="2400" b="1" dirty="0" smtClean="0"/>
              <a:t>    درجه شایستگی در انجام یک عمل حرکتی پیچیده  </a:t>
            </a:r>
          </a:p>
          <a:p>
            <a:pPr algn="r">
              <a:buNone/>
            </a:pPr>
            <a:r>
              <a:rPr lang="fa-IR" sz="2400" b="1" dirty="0" smtClean="0"/>
              <a:t>    قابلیتی با اطمینان معین و صرف حداقل انرژی یا زمان </a:t>
            </a:r>
          </a:p>
          <a:p>
            <a:pPr algn="r">
              <a:buNone/>
            </a:pPr>
            <a:r>
              <a:rPr lang="fa-IR" sz="2400" b="1" dirty="0" smtClean="0"/>
              <a:t>  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مهارت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      </a:t>
            </a:r>
            <a:r>
              <a:rPr lang="fa-IR" sz="2400" b="1" dirty="0" smtClean="0"/>
              <a:t>هدف خاص </a:t>
            </a:r>
          </a:p>
          <a:p>
            <a:pPr algn="r">
              <a:buNone/>
            </a:pPr>
            <a:r>
              <a:rPr lang="fa-IR" sz="2400" b="1" dirty="0"/>
              <a:t> </a:t>
            </a:r>
            <a:r>
              <a:rPr lang="fa-IR" sz="2400" b="1" dirty="0" smtClean="0"/>
              <a:t>          اطمینان بیشینه </a:t>
            </a:r>
          </a:p>
          <a:p>
            <a:pPr algn="r">
              <a:buNone/>
            </a:pPr>
            <a:r>
              <a:rPr lang="fa-IR" sz="2400" b="1" dirty="0"/>
              <a:t> </a:t>
            </a:r>
            <a:r>
              <a:rPr lang="fa-IR" sz="2400" b="1" dirty="0" smtClean="0"/>
              <a:t>          تنظیم و سازمان دادن انرژی </a:t>
            </a:r>
          </a:p>
          <a:p>
            <a:pPr algn="r">
              <a:buNone/>
            </a:pPr>
            <a:r>
              <a:rPr lang="fa-IR" sz="2400" b="1" dirty="0"/>
              <a:t> </a:t>
            </a:r>
            <a:r>
              <a:rPr lang="fa-IR" sz="2400" b="1" dirty="0" smtClean="0"/>
              <a:t>         تمرین و یادگیری </a:t>
            </a:r>
          </a:p>
          <a:p>
            <a:pPr algn="r">
              <a:buNone/>
            </a:pPr>
            <a:r>
              <a:rPr lang="fa-IR" sz="2400" b="1" dirty="0"/>
              <a:t> </a:t>
            </a:r>
            <a:r>
              <a:rPr lang="fa-IR" sz="2400" b="1" dirty="0" smtClean="0"/>
              <a:t>         حداقل زمان و حداکثر دقت 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 fontScale="85000" lnSpcReduction="20000"/>
          </a:bodyPr>
          <a:lstStyle/>
          <a:p>
            <a:pPr algn="r">
              <a:buNone/>
            </a:pPr>
            <a:r>
              <a:rPr lang="fa-IR" sz="3400" b="1" dirty="0" smtClean="0"/>
              <a:t>مهارت ها</a:t>
            </a:r>
            <a:r>
              <a:rPr lang="fa-IR" dirty="0" smtClean="0"/>
              <a:t> </a:t>
            </a:r>
            <a:endParaRPr lang="fa-IR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chemeClr val="accent2">
                    <a:lumMod val="75000"/>
                  </a:schemeClr>
                </a:solidFill>
              </a:rPr>
              <a:t>هدفمند </a:t>
            </a:r>
          </a:p>
          <a:p>
            <a:pPr algn="r">
              <a:buNone/>
            </a:pPr>
            <a:r>
              <a:rPr lang="fa-IR" dirty="0" smtClean="0">
                <a:solidFill>
                  <a:schemeClr val="accent2">
                    <a:lumMod val="75000"/>
                  </a:schemeClr>
                </a:solidFill>
              </a:rPr>
              <a:t>اجرای ارادی </a:t>
            </a:r>
          </a:p>
          <a:p>
            <a:pPr algn="r">
              <a:buNone/>
            </a:pPr>
            <a:r>
              <a:rPr lang="fa-IR" dirty="0" smtClean="0">
                <a:solidFill>
                  <a:schemeClr val="accent2">
                    <a:lumMod val="75000"/>
                  </a:schemeClr>
                </a:solidFill>
              </a:rPr>
              <a:t>مستلزم حرکات اندام ها </a:t>
            </a:r>
          </a:p>
          <a:p>
            <a:pPr algn="r">
              <a:buNone/>
            </a:pPr>
            <a:r>
              <a:rPr lang="fa-IR" dirty="0" smtClean="0">
                <a:solidFill>
                  <a:schemeClr val="accent2">
                    <a:lumMod val="75000"/>
                  </a:schemeClr>
                </a:solidFill>
              </a:rPr>
              <a:t>مستلزم یادگیری</a:t>
            </a:r>
          </a:p>
          <a:p>
            <a:pPr algn="r">
              <a:buNone/>
            </a:pPr>
            <a:r>
              <a:rPr lang="fa-IR" sz="2800" b="1" dirty="0" smtClean="0"/>
              <a:t>حرکات</a:t>
            </a: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fa-IR" dirty="0" smtClean="0"/>
              <a:t> </a:t>
            </a:r>
            <a:r>
              <a:rPr lang="fa-IR" dirty="0">
                <a:solidFill>
                  <a:schemeClr val="accent2">
                    <a:lumMod val="75000"/>
                  </a:schemeClr>
                </a:solidFill>
              </a:rPr>
              <a:t>اجزای تشکیل دهنده مهارت </a:t>
            </a:r>
          </a:p>
          <a:p>
            <a:pPr algn="r">
              <a:buNone/>
            </a:pPr>
            <a:r>
              <a:rPr lang="fa-IR" dirty="0">
                <a:solidFill>
                  <a:schemeClr val="accent2">
                    <a:lumMod val="75000"/>
                  </a:schemeClr>
                </a:solidFill>
              </a:rPr>
              <a:t>راه رفتن روی سطح شنی با سطح برفی </a:t>
            </a:r>
          </a:p>
          <a:p>
            <a:pPr algn="r">
              <a:buNone/>
            </a:pPr>
            <a:endParaRPr lang="fa-IR" dirty="0">
              <a:solidFill>
                <a:schemeClr val="accent2">
                  <a:lumMod val="75000"/>
                </a:schemeClr>
              </a:solidFill>
            </a:endParaRPr>
          </a:p>
          <a:p>
            <a:pPr algn="r">
              <a:buNone/>
            </a:pPr>
            <a:r>
              <a:rPr lang="fa-IR" sz="2800" b="1" dirty="0" smtClean="0"/>
              <a:t>اعمال</a:t>
            </a: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fa-IR" dirty="0">
                <a:solidFill>
                  <a:schemeClr val="accent2">
                    <a:lumMod val="75000"/>
                  </a:schemeClr>
                </a:solidFill>
              </a:rPr>
              <a:t>پاسخ هدفدارند که از حرکات بدن و اندام ها تشکیل شده اند </a:t>
            </a:r>
          </a:p>
          <a:p>
            <a:pPr algn="r">
              <a:buNone/>
            </a:pPr>
            <a:r>
              <a:rPr lang="fa-IR" dirty="0">
                <a:solidFill>
                  <a:schemeClr val="accent2">
                    <a:lumMod val="75000"/>
                  </a:schemeClr>
                </a:solidFill>
              </a:rPr>
              <a:t>بالا رفتن از پلکان 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اجزای مهارت ها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        </a:t>
            </a:r>
          </a:p>
          <a:p>
            <a:pPr algn="r">
              <a:buNone/>
            </a:pPr>
            <a:r>
              <a:rPr lang="fa-IR" dirty="0"/>
              <a:t> </a:t>
            </a:r>
            <a:r>
              <a:rPr lang="fa-IR" dirty="0" smtClean="0"/>
              <a:t>                       </a:t>
            </a:r>
            <a:r>
              <a:rPr lang="fa-IR" sz="2400" b="1" i="1" dirty="0" smtClean="0"/>
              <a:t>ادراک </a:t>
            </a:r>
          </a:p>
          <a:p>
            <a:pPr algn="r">
              <a:buNone/>
            </a:pPr>
            <a:r>
              <a:rPr lang="fa-IR" sz="2400" b="1" i="1" dirty="0"/>
              <a:t> </a:t>
            </a:r>
            <a:r>
              <a:rPr lang="fa-IR" sz="2400" b="1" i="1" dirty="0" smtClean="0"/>
              <a:t>                                تصمیم گیری </a:t>
            </a:r>
          </a:p>
          <a:p>
            <a:pPr algn="r">
              <a:buNone/>
            </a:pPr>
            <a:r>
              <a:rPr lang="fa-IR" sz="2400" b="1" i="1" dirty="0"/>
              <a:t> </a:t>
            </a:r>
            <a:r>
              <a:rPr lang="fa-IR" sz="2400" b="1" i="1" dirty="0" smtClean="0"/>
              <a:t>                               فعالیت های عضلانی</a:t>
            </a:r>
            <a:r>
              <a:rPr lang="fa-IR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 فرایند های زیر بنایی حرکات و اعمال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/>
              <a:t> </a:t>
            </a:r>
            <a:r>
              <a:rPr lang="fa-IR" dirty="0" smtClean="0"/>
              <a:t> </a:t>
            </a:r>
            <a:r>
              <a:rPr lang="fa-IR" sz="2400" b="1" i="1" dirty="0" smtClean="0"/>
              <a:t>حسی یا ادراک </a:t>
            </a:r>
          </a:p>
          <a:p>
            <a:pPr algn="r">
              <a:buNone/>
            </a:pPr>
            <a:r>
              <a:rPr lang="fa-IR" sz="2400" b="1" i="1" dirty="0" smtClean="0"/>
              <a:t>     تصمیم گیری </a:t>
            </a:r>
          </a:p>
          <a:p>
            <a:pPr algn="r">
              <a:buNone/>
            </a:pPr>
            <a:r>
              <a:rPr lang="fa-IR" sz="2400" b="1" i="1" dirty="0" smtClean="0"/>
              <a:t>      ایجاد حرکت (کنترل)</a:t>
            </a:r>
          </a:p>
          <a:p>
            <a:pPr algn="r">
              <a:buNone/>
            </a:pPr>
            <a:r>
              <a:rPr lang="fa-IR" sz="2400" b="1" i="1" dirty="0" smtClean="0"/>
              <a:t>        فرایند های  یادگیری                   </a:t>
            </a:r>
            <a:endParaRPr lang="en-US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طبقه بندی مهارت ها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 numCol="2" anchor="t"/>
          <a:lstStyle/>
          <a:p>
            <a:pPr>
              <a:buNone/>
            </a:pPr>
            <a:endParaRPr lang="fa-IR" sz="2000" dirty="0" smtClean="0"/>
          </a:p>
          <a:p>
            <a:pPr>
              <a:buNone/>
            </a:pPr>
            <a:endParaRPr lang="fa-IR" sz="2000" dirty="0"/>
          </a:p>
          <a:p>
            <a:pPr>
              <a:buNone/>
            </a:pPr>
            <a:endParaRPr lang="fa-IR" sz="2000" dirty="0" smtClean="0"/>
          </a:p>
          <a:p>
            <a:pPr algn="r">
              <a:lnSpc>
                <a:spcPct val="150000"/>
              </a:lnSpc>
              <a:buNone/>
            </a:pPr>
            <a:r>
              <a:rPr lang="fa-IR" sz="2000" dirty="0" smtClean="0"/>
              <a:t>عضلانی : درشت و ظریف   </a:t>
            </a:r>
          </a:p>
          <a:p>
            <a:pPr algn="r">
              <a:buNone/>
            </a:pPr>
            <a:r>
              <a:rPr lang="fa-IR" sz="2000" dirty="0" smtClean="0"/>
              <a:t>زمانی : مجرد ،مداوم ،زنجیره ای</a:t>
            </a:r>
            <a:endParaRPr lang="en-US" sz="2000" dirty="0" smtClean="0"/>
          </a:p>
          <a:p>
            <a:pPr algn="r">
              <a:buNone/>
            </a:pPr>
            <a:r>
              <a:rPr lang="fa-IR" sz="2000" dirty="0" smtClean="0"/>
              <a:t>تصمیم گیری : حرکتی و شناختی </a:t>
            </a:r>
          </a:p>
          <a:p>
            <a:pPr algn="r">
              <a:buNone/>
            </a:pPr>
            <a:r>
              <a:rPr lang="fa-IR" sz="2000" dirty="0" smtClean="0"/>
              <a:t> محیط: مهارت های باز و بسته</a:t>
            </a:r>
            <a:endParaRPr lang="en-US" sz="2000" dirty="0" smtClean="0"/>
          </a:p>
          <a:p>
            <a:pPr algn="r">
              <a:buNone/>
            </a:pPr>
            <a:r>
              <a:rPr lang="fa-IR" sz="2000" dirty="0" smtClean="0"/>
              <a:t>بازخورد : حلقه باز و بسته  </a:t>
            </a:r>
          </a:p>
        </p:txBody>
      </p:sp>
      <p:sp>
        <p:nvSpPr>
          <p:cNvPr id="4" name="Oval 3"/>
          <p:cNvSpPr/>
          <p:nvPr/>
        </p:nvSpPr>
        <p:spPr>
          <a:xfrm>
            <a:off x="6357950" y="3214686"/>
            <a:ext cx="1785950" cy="78581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شاخص </a:t>
            </a:r>
            <a:endParaRPr lang="en-US" dirty="0"/>
          </a:p>
        </p:txBody>
      </p:sp>
      <p:cxnSp>
        <p:nvCxnSpPr>
          <p:cNvPr id="8" name="Straight Arrow Connector 7" hidden="1"/>
          <p:cNvCxnSpPr/>
          <p:nvPr/>
        </p:nvCxnSpPr>
        <p:spPr>
          <a:xfrm>
            <a:off x="5072066" y="3500438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 hidden="1"/>
          <p:cNvCxnSpPr/>
          <p:nvPr/>
        </p:nvCxnSpPr>
        <p:spPr>
          <a:xfrm rot="16200000" flipH="1">
            <a:off x="3607588" y="4607726"/>
            <a:ext cx="1214446" cy="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ight Brace 20"/>
          <p:cNvSpPr/>
          <p:nvPr/>
        </p:nvSpPr>
        <p:spPr>
          <a:xfrm>
            <a:off x="5143504" y="2643182"/>
            <a:ext cx="928694" cy="207170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فصل دوم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 smtClean="0"/>
              <a:t>  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sz="4800" b="1" dirty="0" smtClean="0"/>
              <a:t>  </a:t>
            </a:r>
            <a:r>
              <a:rPr lang="fa-IR" sz="4800" b="1" dirty="0" smtClean="0"/>
              <a:t>پردازش اطلاعات و تصمیم گیری </a:t>
            </a:r>
            <a:endParaRPr lang="en-US" sz="4800" b="1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dirty="0" smtClean="0"/>
              <a:t>درون داد 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 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برون داد</a:t>
            </a:r>
          </a:p>
          <a:p>
            <a:pPr algn="ctr">
              <a:buNone/>
            </a:pP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rot="5400000">
            <a:off x="4215604" y="271382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rot="5400000">
            <a:off x="4215604" y="4499776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143372" y="3286124"/>
            <a:ext cx="1143008" cy="7143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انسان</a:t>
            </a:r>
            <a:endParaRPr lang="en-US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/>
              <a:t>مدل خبر پردازی یا پردازش اطلاعات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fa-IR" dirty="0" smtClean="0"/>
              <a:t>درون داد </a:t>
            </a:r>
          </a:p>
          <a:p>
            <a:pPr algn="ctr">
              <a:buFont typeface="Wingdings" pitchFamily="2" charset="2"/>
              <a:buNone/>
              <a:defRPr/>
            </a:pPr>
            <a:endParaRPr lang="fa-IR" dirty="0" smtClean="0"/>
          </a:p>
          <a:p>
            <a:pPr algn="ctr">
              <a:buFont typeface="Wingdings" pitchFamily="2" charset="2"/>
              <a:buNone/>
              <a:defRPr/>
            </a:pPr>
            <a:endParaRPr lang="fa-IR" dirty="0" smtClean="0"/>
          </a:p>
          <a:p>
            <a:pPr algn="ctr">
              <a:buFont typeface="Wingdings" pitchFamily="2" charset="2"/>
              <a:buNone/>
              <a:defRPr/>
            </a:pPr>
            <a:r>
              <a:rPr lang="fa-IR" dirty="0" smtClean="0"/>
              <a:t>  بازخورد                          تصمیم گیری</a:t>
            </a:r>
          </a:p>
          <a:p>
            <a:pPr algn="ctr">
              <a:buFont typeface="Wingdings" pitchFamily="2" charset="2"/>
              <a:buNone/>
              <a:defRPr/>
            </a:pPr>
            <a:endParaRPr lang="fa-IR" dirty="0" smtClean="0"/>
          </a:p>
          <a:p>
            <a:pPr algn="ctr">
              <a:buFont typeface="Wingdings" pitchFamily="2" charset="2"/>
              <a:buNone/>
              <a:defRPr/>
            </a:pPr>
            <a:endParaRPr lang="fa-IR" dirty="0" smtClean="0"/>
          </a:p>
          <a:p>
            <a:pPr algn="ctr">
              <a:buFont typeface="Wingdings" pitchFamily="2" charset="2"/>
              <a:buNone/>
              <a:defRPr/>
            </a:pPr>
            <a:endParaRPr lang="fa-IR" dirty="0" smtClean="0"/>
          </a:p>
          <a:p>
            <a:pPr algn="ctr">
              <a:buFont typeface="Wingdings" pitchFamily="2" charset="2"/>
              <a:buNone/>
              <a:defRPr/>
            </a:pPr>
            <a:r>
              <a:rPr lang="fa-IR" dirty="0" smtClean="0"/>
              <a:t>برون داد  </a:t>
            </a:r>
          </a:p>
          <a:p>
            <a:pPr algn="ctr">
              <a:buFont typeface="Wingdings" pitchFamily="2" charset="2"/>
              <a:buNone/>
              <a:defRPr/>
            </a:pPr>
            <a:endParaRPr lang="fa-IR" dirty="0" smtClean="0"/>
          </a:p>
        </p:txBody>
      </p:sp>
      <p:sp>
        <p:nvSpPr>
          <p:cNvPr id="4" name="Rectangle 3"/>
          <p:cNvSpPr/>
          <p:nvPr/>
        </p:nvSpPr>
        <p:spPr>
          <a:xfrm>
            <a:off x="4071938" y="2643188"/>
            <a:ext cx="1214437" cy="2286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4357688" y="2857500"/>
            <a:ext cx="714375" cy="357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4357688" y="3571875"/>
            <a:ext cx="714375" cy="357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357688" y="4214813"/>
            <a:ext cx="714375" cy="357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Down Arrow 7"/>
          <p:cNvSpPr/>
          <p:nvPr/>
        </p:nvSpPr>
        <p:spPr>
          <a:xfrm>
            <a:off x="4572000" y="2071688"/>
            <a:ext cx="14287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Down Arrow 8"/>
          <p:cNvSpPr/>
          <p:nvPr/>
        </p:nvSpPr>
        <p:spPr>
          <a:xfrm>
            <a:off x="4643438" y="4929188"/>
            <a:ext cx="142875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2" name="Right Bracket 11"/>
          <p:cNvSpPr/>
          <p:nvPr/>
        </p:nvSpPr>
        <p:spPr>
          <a:xfrm>
            <a:off x="5643570" y="2071678"/>
            <a:ext cx="1000125" cy="3571875"/>
          </a:xfrm>
          <a:prstGeom prst="rightBracket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1759B"/>
              </a:solidFill>
            </a:endParaRPr>
          </a:p>
        </p:txBody>
      </p:sp>
    </p:spTree>
  </p:cSld>
  <p:clrMapOvr>
    <a:masterClrMapping/>
  </p:clrMapOvr>
  <p:transition spd="med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929322" y="3357562"/>
            <a:ext cx="2500330" cy="8572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انسان </a:t>
            </a:r>
            <a:endParaRPr lang="en-US" dirty="0"/>
          </a:p>
        </p:txBody>
      </p:sp>
      <p:sp>
        <p:nvSpPr>
          <p:cNvPr id="5" name="Flowchart: Magnetic Disk 4"/>
          <p:cNvSpPr/>
          <p:nvPr/>
        </p:nvSpPr>
        <p:spPr>
          <a:xfrm>
            <a:off x="2357422" y="1500174"/>
            <a:ext cx="3286148" cy="4929222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None/>
            </a:pPr>
            <a:r>
              <a:rPr lang="fa-IR" b="1" dirty="0" smtClean="0">
                <a:solidFill>
                  <a:schemeClr val="accent2"/>
                </a:solidFill>
              </a:rPr>
              <a:t>شناسایی محرک</a:t>
            </a:r>
            <a:r>
              <a:rPr lang="fa-IR" b="1" dirty="0" smtClean="0"/>
              <a:t>: مرحله حسی 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accent2"/>
                </a:solidFill>
              </a:rPr>
              <a:t>گزینش پاسخ </a:t>
            </a:r>
            <a:r>
              <a:rPr lang="fa-IR" b="1" dirty="0" smtClean="0"/>
              <a:t>: تصمیم گیری در باره  </a:t>
            </a:r>
            <a:endParaRPr lang="en-US" b="1" dirty="0" smtClean="0"/>
          </a:p>
          <a:p>
            <a:pPr algn="r">
              <a:buNone/>
            </a:pPr>
            <a:r>
              <a:rPr lang="fa-IR" b="1" dirty="0" smtClean="0"/>
              <a:t>                  نوع حرکت </a:t>
            </a:r>
            <a:r>
              <a:rPr lang="en-US" b="1" dirty="0" smtClean="0"/>
              <a:t>   </a:t>
            </a:r>
            <a:endParaRPr lang="fa-IR" b="1" dirty="0" smtClean="0"/>
          </a:p>
          <a:p>
            <a:pPr algn="r">
              <a:buNone/>
            </a:pPr>
            <a:r>
              <a:rPr lang="fa-IR" b="1" dirty="0" smtClean="0">
                <a:solidFill>
                  <a:schemeClr val="accent2"/>
                </a:solidFill>
              </a:rPr>
              <a:t>برنامه ریزی پاسخ </a:t>
            </a:r>
            <a:r>
              <a:rPr lang="fa-IR" b="1" dirty="0" smtClean="0"/>
              <a:t>: سازماندهی حرکت</a:t>
            </a:r>
            <a:r>
              <a:rPr lang="en-US" b="1" dirty="0" smtClean="0"/>
              <a:t> </a:t>
            </a:r>
            <a:endParaRPr lang="en-US" b="1" dirty="0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88" y="357188"/>
            <a:ext cx="8229600" cy="1143000"/>
          </a:xfrm>
        </p:spPr>
        <p:txBody>
          <a:bodyPr/>
          <a:lstStyle/>
          <a:p>
            <a:pPr algn="r">
              <a:defRPr/>
            </a:pPr>
            <a:r>
              <a:rPr lang="fa-IR" smtClean="0"/>
              <a:t>             </a:t>
            </a:r>
            <a:r>
              <a:rPr lang="fa-IR" sz="2800" smtClean="0"/>
              <a:t>خطا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  <a:defRPr/>
            </a:pPr>
            <a:endParaRPr lang="fa-IR" smtClean="0"/>
          </a:p>
          <a:p>
            <a:pPr algn="ctr">
              <a:buFont typeface="Wingdings" pitchFamily="2" charset="2"/>
              <a:buNone/>
              <a:defRPr/>
            </a:pPr>
            <a:endParaRPr lang="fa-IR" smtClean="0"/>
          </a:p>
          <a:p>
            <a:pPr algn="ctr">
              <a:buFont typeface="Wingdings" pitchFamily="2" charset="2"/>
              <a:buNone/>
              <a:defRPr/>
            </a:pPr>
            <a:endParaRPr lang="fa-IR" smtClean="0"/>
          </a:p>
          <a:p>
            <a:pPr algn="ctr">
              <a:buFont typeface="Wingdings" pitchFamily="2" charset="2"/>
              <a:buNone/>
              <a:defRPr/>
            </a:pPr>
            <a:r>
              <a:rPr lang="en-US" sz="2400" dirty="0" smtClean="0"/>
              <a:t>  </a:t>
            </a:r>
            <a:r>
              <a:rPr lang="fa-IR" sz="2400" smtClean="0"/>
              <a:t>بازخورد</a:t>
            </a:r>
            <a:r>
              <a:rPr lang="en-US" sz="2400" dirty="0" smtClean="0"/>
              <a:t>  </a:t>
            </a:r>
            <a:endParaRPr lang="fa-IR" sz="2400" smtClean="0"/>
          </a:p>
          <a:p>
            <a:pPr algn="ctr">
              <a:buFont typeface="Wingdings" pitchFamily="2" charset="2"/>
              <a:buNone/>
              <a:defRPr/>
            </a:pPr>
            <a:endParaRPr lang="fa-IR" sz="2400" smtClean="0"/>
          </a:p>
          <a:p>
            <a:pPr algn="ctr">
              <a:buFont typeface="Wingdings" pitchFamily="2" charset="2"/>
              <a:buNone/>
              <a:defRPr/>
            </a:pPr>
            <a:r>
              <a:rPr lang="fa-IR" sz="2400" smtClean="0"/>
              <a:t>بازخورد</a:t>
            </a:r>
          </a:p>
          <a:p>
            <a:pPr algn="ctr">
              <a:buFont typeface="Wingdings" pitchFamily="2" charset="2"/>
              <a:buNone/>
              <a:defRPr/>
            </a:pPr>
            <a:endParaRPr lang="fa-IR" sz="2400" smtClean="0"/>
          </a:p>
          <a:p>
            <a:pPr algn="ctr">
              <a:buFont typeface="Wingdings" pitchFamily="2" charset="2"/>
              <a:buNone/>
              <a:defRPr/>
            </a:pPr>
            <a:r>
              <a:rPr lang="fa-IR" sz="2400" smtClean="0"/>
              <a:t>بازخورد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1000125" y="5143500"/>
            <a:ext cx="785813" cy="5715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a-IR" dirty="0"/>
              <a:t>محیط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00125" y="4429125"/>
            <a:ext cx="785813" cy="5715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a-IR" dirty="0"/>
              <a:t>حرکت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00125" y="3714750"/>
            <a:ext cx="785813" cy="5715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a-IR" dirty="0"/>
              <a:t>عضلات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00125" y="3000375"/>
            <a:ext cx="785813" cy="5715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a-IR" dirty="0"/>
              <a:t>نخاع شوکی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000125" y="2286000"/>
            <a:ext cx="785813" cy="5715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a-IR" dirty="0"/>
              <a:t>برنامه حرکتی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428875" y="571500"/>
            <a:ext cx="1357313" cy="1143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a-IR" dirty="0"/>
              <a:t>شناسایی محرک</a:t>
            </a:r>
          </a:p>
          <a:p>
            <a:pPr algn="ctr">
              <a:defRPr/>
            </a:pPr>
            <a:r>
              <a:rPr lang="fa-IR" dirty="0"/>
              <a:t>انتخاب پاسخ</a:t>
            </a:r>
          </a:p>
          <a:p>
            <a:pPr algn="ctr">
              <a:defRPr/>
            </a:pPr>
            <a:r>
              <a:rPr lang="fa-IR" dirty="0"/>
              <a:t>برنامه ریزی پاسخ</a:t>
            </a:r>
            <a:endParaRPr lang="en-US" dirty="0"/>
          </a:p>
        </p:txBody>
      </p:sp>
      <p:cxnSp>
        <p:nvCxnSpPr>
          <p:cNvPr id="13" name="Straight Connector 12"/>
          <p:cNvCxnSpPr>
            <a:stCxn id="5" idx="3"/>
          </p:cNvCxnSpPr>
          <p:nvPr/>
        </p:nvCxnSpPr>
        <p:spPr>
          <a:xfrm>
            <a:off x="1785938" y="5429250"/>
            <a:ext cx="42862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785938" y="4714875"/>
            <a:ext cx="42862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714500" y="4000500"/>
            <a:ext cx="435768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4357688" y="2071688"/>
            <a:ext cx="1071562" cy="5715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a-IR" dirty="0"/>
              <a:t>مرجع</a:t>
            </a:r>
            <a:endParaRPr lang="en-US" dirty="0"/>
          </a:p>
        </p:txBody>
      </p:sp>
      <p:sp>
        <p:nvSpPr>
          <p:cNvPr id="18" name="Flowchart: Connector 17"/>
          <p:cNvSpPr/>
          <p:nvPr/>
        </p:nvSpPr>
        <p:spPr>
          <a:xfrm>
            <a:off x="5572125" y="1928813"/>
            <a:ext cx="714375" cy="928687"/>
          </a:xfrm>
          <a:prstGeom prst="flowChartConnector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a-IR" dirty="0"/>
              <a:t>مقایسه گر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rot="5400000" flipH="1" flipV="1">
            <a:off x="4822032" y="4107656"/>
            <a:ext cx="2501900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urved Connector 24"/>
          <p:cNvCxnSpPr/>
          <p:nvPr/>
        </p:nvCxnSpPr>
        <p:spPr>
          <a:xfrm rot="5400000" flipH="1" flipV="1">
            <a:off x="5250657" y="2893219"/>
            <a:ext cx="571500" cy="357187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429000" y="1714500"/>
            <a:ext cx="857250" cy="6429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0800000" flipV="1">
            <a:off x="1643063" y="1714500"/>
            <a:ext cx="1071562" cy="500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5250656" y="1107282"/>
            <a:ext cx="15001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10800000">
            <a:off x="3286125" y="357188"/>
            <a:ext cx="2714625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>
            <a:off x="3178176" y="463550"/>
            <a:ext cx="214312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714500" y="4572000"/>
            <a:ext cx="785813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785938" y="4143375"/>
            <a:ext cx="714375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 flipH="1" flipV="1">
            <a:off x="1427162" y="3500438"/>
            <a:ext cx="2144713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>
            <a:off x="1643063" y="2428875"/>
            <a:ext cx="85725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7" idx="3"/>
          </p:cNvCxnSpPr>
          <p:nvPr/>
        </p:nvCxnSpPr>
        <p:spPr>
          <a:xfrm>
            <a:off x="1785938" y="4000500"/>
            <a:ext cx="428625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5400000" flipH="1" flipV="1">
            <a:off x="1820069" y="3607594"/>
            <a:ext cx="78740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10800000">
            <a:off x="1785938" y="3214688"/>
            <a:ext cx="428625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rot="5400000">
            <a:off x="715169" y="4285457"/>
            <a:ext cx="2143125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>
            <a:off x="177006" y="3893344"/>
            <a:ext cx="2930525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b="1" dirty="0" smtClean="0"/>
              <a:t>ویژگی مراحل پردازش اطلاعات </a:t>
            </a:r>
            <a:endParaRPr lang="en-US" sz="28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285852" y="1714488"/>
          <a:ext cx="7072363" cy="571504"/>
        </p:xfrm>
        <a:graphic>
          <a:graphicData uri="http://schemas.openxmlformats.org/drawingml/2006/table">
            <a:tbl>
              <a:tblPr/>
              <a:tblGrid>
                <a:gridCol w="7072363"/>
              </a:tblGrid>
              <a:tr h="571504"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/>
                        <a:t>ویژگی               شناسایی</a:t>
                      </a:r>
                      <a:r>
                        <a:rPr lang="fa-IR" baseline="0" dirty="0" smtClean="0"/>
                        <a:t> محرک             گزینش پاسخ              برنامه ریزی پاسخ  </a:t>
                      </a:r>
                      <a:endParaRPr 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572132" y="2571744"/>
          <a:ext cx="1071570" cy="3895186"/>
        </p:xfrm>
        <a:graphic>
          <a:graphicData uri="http://schemas.openxmlformats.org/drawingml/2006/table">
            <a:tbl>
              <a:tblPr/>
              <a:tblGrid>
                <a:gridCol w="1071570"/>
              </a:tblGrid>
              <a:tr h="3895186">
                <a:tc>
                  <a:txBody>
                    <a:bodyPr/>
                    <a:lstStyle/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r>
                        <a:rPr lang="fa-IR" dirty="0" smtClean="0"/>
                        <a:t>    جزیی</a:t>
                      </a:r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r>
                        <a:rPr lang="fa-IR" dirty="0" smtClean="0"/>
                        <a:t>  موازی </a:t>
                      </a:r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r>
                        <a:rPr lang="fa-IR" dirty="0" smtClean="0"/>
                        <a:t>  خیر </a:t>
                      </a:r>
                      <a:endParaRPr 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86182" y="2571744"/>
          <a:ext cx="1143008" cy="4000528"/>
        </p:xfrm>
        <a:graphic>
          <a:graphicData uri="http://schemas.openxmlformats.org/drawingml/2006/table">
            <a:tbl>
              <a:tblPr/>
              <a:tblGrid>
                <a:gridCol w="1143008"/>
              </a:tblGrid>
              <a:tr h="4000528">
                <a:tc>
                  <a:txBody>
                    <a:bodyPr/>
                    <a:lstStyle/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r>
                        <a:rPr lang="fa-IR" dirty="0" smtClean="0"/>
                        <a:t>زیاد </a:t>
                      </a:r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r>
                        <a:rPr lang="fa-IR" dirty="0" smtClean="0"/>
                        <a:t>موازی و زنجیره ای </a:t>
                      </a:r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r>
                        <a:rPr lang="fa-IR" dirty="0" smtClean="0"/>
                        <a:t>گاهی </a:t>
                      </a:r>
                      <a:endParaRPr 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714480" y="2571744"/>
          <a:ext cx="1214446" cy="3984172"/>
        </p:xfrm>
        <a:graphic>
          <a:graphicData uri="http://schemas.openxmlformats.org/drawingml/2006/table">
            <a:tbl>
              <a:tblPr/>
              <a:tblGrid>
                <a:gridCol w="1214446"/>
              </a:tblGrid>
              <a:tr h="3984172">
                <a:tc>
                  <a:txBody>
                    <a:bodyPr/>
                    <a:lstStyle/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r>
                        <a:rPr lang="fa-IR" dirty="0" smtClean="0"/>
                        <a:t>خیر  </a:t>
                      </a:r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r>
                        <a:rPr lang="fa-IR" dirty="0" smtClean="0"/>
                        <a:t>زنجیره</a:t>
                      </a:r>
                      <a:r>
                        <a:rPr lang="fa-IR" baseline="0" dirty="0" smtClean="0"/>
                        <a:t> ای </a:t>
                      </a:r>
                    </a:p>
                    <a:p>
                      <a:pPr algn="r"/>
                      <a:endParaRPr lang="fa-IR" baseline="0" dirty="0" smtClean="0"/>
                    </a:p>
                    <a:p>
                      <a:pPr algn="r"/>
                      <a:endParaRPr lang="fa-IR" baseline="0" dirty="0" smtClean="0"/>
                    </a:p>
                    <a:p>
                      <a:pPr algn="r"/>
                      <a:r>
                        <a:rPr lang="fa-IR" baseline="0" dirty="0" smtClean="0"/>
                        <a:t>بله </a:t>
                      </a:r>
                      <a:endParaRPr lang="fa-IR" dirty="0" smtClean="0"/>
                    </a:p>
                    <a:p>
                      <a:pPr algn="r"/>
                      <a:endParaRPr 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000892" y="2495006"/>
          <a:ext cx="1346275" cy="3918857"/>
        </p:xfrm>
        <a:graphic>
          <a:graphicData uri="http://schemas.openxmlformats.org/drawingml/2006/table">
            <a:tbl>
              <a:tblPr/>
              <a:tblGrid>
                <a:gridCol w="1346275"/>
              </a:tblGrid>
              <a:tr h="3918857">
                <a:tc>
                  <a:txBody>
                    <a:bodyPr/>
                    <a:lstStyle/>
                    <a:p>
                      <a:pPr algn="r"/>
                      <a:endParaRPr lang="fa-IR" dirty="0" smtClean="0"/>
                    </a:p>
                    <a:p>
                      <a:pPr algn="r"/>
                      <a:endParaRPr lang="fa-IR" dirty="0" smtClean="0"/>
                    </a:p>
                    <a:p>
                      <a:pPr algn="r"/>
                      <a:r>
                        <a:rPr lang="fa-IR" dirty="0" smtClean="0"/>
                        <a:t>تعداد</a:t>
                      </a:r>
                      <a:r>
                        <a:rPr lang="fa-IR" baseline="0" dirty="0" smtClean="0"/>
                        <a:t> محرک </a:t>
                      </a:r>
                      <a:endParaRPr lang="en-US" baseline="0" dirty="0" smtClean="0"/>
                    </a:p>
                    <a:p>
                      <a:pPr algn="r"/>
                      <a:r>
                        <a:rPr lang="fa-IR" baseline="0" dirty="0" smtClean="0"/>
                        <a:t>پاسخ</a:t>
                      </a:r>
                      <a:endParaRPr lang="en-US" baseline="0" dirty="0" smtClean="0"/>
                    </a:p>
                    <a:p>
                      <a:pPr algn="r"/>
                      <a:r>
                        <a:rPr lang="fa-IR" baseline="0" dirty="0" smtClean="0"/>
                        <a:t> </a:t>
                      </a:r>
                    </a:p>
                    <a:p>
                      <a:pPr algn="r"/>
                      <a:endParaRPr lang="fa-IR" baseline="0" dirty="0" smtClean="0"/>
                    </a:p>
                    <a:p>
                      <a:pPr algn="r"/>
                      <a:r>
                        <a:rPr lang="fa-IR" baseline="0" dirty="0" smtClean="0"/>
                        <a:t>نوع پردازش </a:t>
                      </a:r>
                    </a:p>
                    <a:p>
                      <a:pPr algn="r"/>
                      <a:endParaRPr lang="fa-IR" baseline="0" dirty="0" smtClean="0"/>
                    </a:p>
                    <a:p>
                      <a:pPr algn="r"/>
                      <a:endParaRPr lang="fa-IR" baseline="0" dirty="0" smtClean="0"/>
                    </a:p>
                    <a:p>
                      <a:pPr algn="r"/>
                      <a:r>
                        <a:rPr lang="fa-IR" baseline="0" dirty="0" smtClean="0"/>
                        <a:t>توجه به نیاز </a:t>
                      </a:r>
                      <a:endParaRPr 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مدل پردازش اطلاعات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a-IR" dirty="0" smtClean="0"/>
              <a:t>درون داد 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برون داد  </a:t>
            </a:r>
          </a:p>
          <a:p>
            <a:pPr algn="ctr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071934" y="2571744"/>
            <a:ext cx="1214446" cy="228601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4286248" y="2857496"/>
            <a:ext cx="71438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4286248" y="3500438"/>
            <a:ext cx="71438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286248" y="4143380"/>
            <a:ext cx="71438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Down Arrow 7"/>
          <p:cNvSpPr/>
          <p:nvPr/>
        </p:nvSpPr>
        <p:spPr>
          <a:xfrm>
            <a:off x="4572000" y="2071678"/>
            <a:ext cx="14287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Down Arrow 8"/>
          <p:cNvSpPr/>
          <p:nvPr/>
        </p:nvSpPr>
        <p:spPr>
          <a:xfrm>
            <a:off x="4572000" y="4857760"/>
            <a:ext cx="14287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فاصله بین ارائه محرک تا شروع پاسخ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143636" y="2428868"/>
            <a:ext cx="1214446" cy="228601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6429388" y="2643182"/>
            <a:ext cx="71438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6429388" y="3286124"/>
            <a:ext cx="71438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6429388" y="3929066"/>
            <a:ext cx="71438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2643174" y="2643182"/>
            <a:ext cx="2286016" cy="1500198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زمان واکنش 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انواع زمان واکنش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زمان واکنش ساده  :  یک محرک   یک پاسخ</a:t>
            </a:r>
          </a:p>
          <a:p>
            <a:pPr algn="r">
              <a:buNone/>
            </a:pPr>
            <a:r>
              <a:rPr lang="fa-IR" dirty="0" smtClean="0"/>
              <a:t>    </a:t>
            </a:r>
          </a:p>
          <a:p>
            <a:pPr algn="r">
              <a:buNone/>
            </a:pPr>
            <a:r>
              <a:rPr lang="fa-IR" dirty="0" smtClean="0"/>
              <a:t>   زمان واکنش انتخابی:  دو محرک    دو پاسخ </a:t>
            </a:r>
          </a:p>
          <a:p>
            <a:pPr algn="r">
              <a:buNone/>
            </a:pPr>
            <a:r>
              <a:rPr lang="fa-IR" dirty="0" smtClean="0"/>
              <a:t>   </a:t>
            </a:r>
          </a:p>
          <a:p>
            <a:pPr algn="r">
              <a:buNone/>
            </a:pPr>
            <a:r>
              <a:rPr lang="fa-IR" dirty="0" smtClean="0"/>
              <a:t>   زمان واکنش افتراقی:  دو محرک   یک پاسخ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5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عوامل اثر گذار بر زمان واکنش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       </a:t>
            </a:r>
          </a:p>
          <a:p>
            <a:pPr algn="ctr">
              <a:buNone/>
            </a:pPr>
            <a:r>
              <a:rPr lang="fa-IR" dirty="0" smtClean="0"/>
              <a:t>تعداد محرک – پاسخ</a:t>
            </a:r>
          </a:p>
          <a:p>
            <a:pPr algn="ctr">
              <a:buNone/>
            </a:pPr>
            <a:r>
              <a:rPr lang="fa-IR" dirty="0" smtClean="0"/>
              <a:t>سازگاری محرک – پاسخ </a:t>
            </a:r>
          </a:p>
          <a:p>
            <a:pPr algn="ctr">
              <a:buNone/>
            </a:pPr>
            <a:r>
              <a:rPr lang="fa-IR" dirty="0" smtClean="0"/>
              <a:t>قابل پیش بینی بودن یک انتخاب </a:t>
            </a:r>
          </a:p>
          <a:p>
            <a:pPr algn="ctr">
              <a:buNone/>
            </a:pPr>
            <a:r>
              <a:rPr lang="fa-IR" dirty="0" smtClean="0"/>
              <a:t>منظم بودن زمان پیش دوره </a:t>
            </a:r>
          </a:p>
          <a:p>
            <a:pPr algn="ctr">
              <a:buNone/>
            </a:pPr>
            <a:r>
              <a:rPr lang="fa-IR" dirty="0" smtClean="0"/>
              <a:t>  پیچیدگی تکلیف </a:t>
            </a:r>
          </a:p>
        </p:txBody>
      </p:sp>
      <p:sp>
        <p:nvSpPr>
          <p:cNvPr id="5" name="Flowchart: Punched Tape 4"/>
          <p:cNvSpPr/>
          <p:nvPr/>
        </p:nvSpPr>
        <p:spPr>
          <a:xfrm>
            <a:off x="3214678" y="1571612"/>
            <a:ext cx="2571768" cy="928694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fa-IR" dirty="0" smtClean="0"/>
              <a:t>ویژگی تکلیف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5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50"/>
                            </p:stCondLst>
                            <p:childTnLst>
                              <p:par>
                                <p:cTn id="2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850"/>
                            </p:stCondLst>
                            <p:childTnLst>
                              <p:par>
                                <p:cTn id="3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قانون هیک(</a:t>
            </a:r>
            <a:r>
              <a:rPr lang="fa-IR" sz="3100" b="1" i="1" dirty="0" smtClean="0">
                <a:solidFill>
                  <a:srgbClr val="FF0000"/>
                </a:solidFill>
              </a:rPr>
              <a:t>رابطه بین زمان واکنش و تعدادمحرک –پاسخ </a:t>
            </a:r>
            <a:r>
              <a:rPr lang="fa-IR" sz="4000" b="1" i="1" dirty="0" smtClean="0">
                <a:solidFill>
                  <a:srgbClr val="FF0000"/>
                </a:solidFill>
              </a:rPr>
              <a:t>)</a:t>
            </a:r>
            <a:endParaRPr lang="en-US" sz="4000" b="1" i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       </a:t>
            </a:r>
          </a:p>
          <a:p>
            <a:pPr algn="r">
              <a:buNone/>
            </a:pPr>
            <a:r>
              <a:rPr lang="fa-IR" dirty="0" smtClean="0"/>
              <a:t>         تاخیر در پاسخ بر اثر تعداد محرک – پاسخ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sz="2800" dirty="0" smtClean="0"/>
              <a:t>           هر چه تعداد انتخاب ها بیشتر شود زمان واکنش</a:t>
            </a:r>
          </a:p>
          <a:p>
            <a:pPr algn="r">
              <a:buNone/>
            </a:pPr>
            <a:r>
              <a:rPr lang="fa-IR" sz="2800" dirty="0" smtClean="0"/>
              <a:t>                              افزایش می یابد 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dirty="0" smtClean="0"/>
              <a:t>         </a:t>
            </a:r>
            <a:r>
              <a:rPr lang="fa-IR" dirty="0" smtClean="0">
                <a:solidFill>
                  <a:srgbClr val="FF0000"/>
                </a:solidFill>
              </a:rPr>
              <a:t>اما این افزایش به تدریج کم و کمتر می شود  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5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6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سازگاری محرک و پاسخ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      </a:t>
            </a:r>
          </a:p>
          <a:p>
            <a:pPr algn="r">
              <a:buNone/>
            </a:pPr>
            <a:r>
              <a:rPr lang="fa-IR" dirty="0" smtClean="0"/>
              <a:t>                   فضایی - آناتومیکی</a:t>
            </a:r>
          </a:p>
          <a:p>
            <a:pPr algn="r">
              <a:buNone/>
            </a:pPr>
            <a:r>
              <a:rPr lang="fa-IR" dirty="0" smtClean="0"/>
              <a:t>                   </a:t>
            </a:r>
          </a:p>
          <a:p>
            <a:pPr algn="r">
              <a:buNone/>
            </a:pPr>
            <a:r>
              <a:rPr lang="fa-IR" dirty="0" smtClean="0"/>
              <a:t>                 حرکات کلیشه ای مربوط به جامعه</a:t>
            </a:r>
          </a:p>
          <a:p>
            <a:pPr algn="r">
              <a:buNone/>
            </a:pP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fa-IR" dirty="0" smtClean="0"/>
              <a:t>                 هدف اعمال (سازگاری و اعمال پیچیده 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مقدار تمرین </a:t>
            </a:r>
          </a:p>
          <a:p>
            <a:pPr algn="ctr">
              <a:buNone/>
            </a:pPr>
            <a:r>
              <a:rPr lang="fa-IR" dirty="0" smtClean="0"/>
              <a:t>میزان هوشیاری فرد </a:t>
            </a:r>
          </a:p>
          <a:p>
            <a:pPr algn="ctr">
              <a:buNone/>
            </a:pPr>
            <a:r>
              <a:rPr lang="fa-IR" dirty="0" smtClean="0"/>
              <a:t>آمادگی حسی </a:t>
            </a:r>
            <a:endParaRPr lang="en-US" dirty="0"/>
          </a:p>
        </p:txBody>
      </p:sp>
      <p:sp>
        <p:nvSpPr>
          <p:cNvPr id="4" name="Flowchart: Punched Tape 3"/>
          <p:cNvSpPr/>
          <p:nvPr/>
        </p:nvSpPr>
        <p:spPr>
          <a:xfrm>
            <a:off x="3071802" y="1500174"/>
            <a:ext cx="3071834" cy="928694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</a:rPr>
              <a:t>ویژگی فردی 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انواع پیش بینی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dirty="0" smtClean="0"/>
              <a:t> </a:t>
            </a:r>
          </a:p>
          <a:p>
            <a:pPr algn="ctr">
              <a:buNone/>
            </a:pPr>
            <a:r>
              <a:rPr lang="fa-IR" dirty="0" smtClean="0"/>
              <a:t>پیش بینی فضایی(رویدادی ) 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پیش بینی زمانی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ارزش پیش بینی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                  پردازش اطلاعات از قبل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                      کاهش زمان واکنش</a:t>
            </a:r>
          </a:p>
          <a:p>
            <a:pPr algn="r">
              <a:buNone/>
            </a:pPr>
            <a:r>
              <a:rPr lang="fa-IR" dirty="0" smtClean="0"/>
              <a:t>             </a:t>
            </a:r>
          </a:p>
          <a:p>
            <a:pPr algn="r">
              <a:buNone/>
            </a:pPr>
            <a:r>
              <a:rPr lang="fa-IR" dirty="0" smtClean="0"/>
              <a:t>                         </a:t>
            </a:r>
            <a:endParaRPr lang="en-US" dirty="0"/>
          </a:p>
        </p:txBody>
      </p:sp>
      <p:sp>
        <p:nvSpPr>
          <p:cNvPr id="4" name="Down Arrow 3"/>
          <p:cNvSpPr/>
          <p:nvPr/>
        </p:nvSpPr>
        <p:spPr>
          <a:xfrm>
            <a:off x="4429124" y="2500306"/>
            <a:ext cx="285752" cy="12144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2786050" y="4857760"/>
            <a:ext cx="3571900" cy="114300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مبادله هزینه سود –زیان </a:t>
            </a:r>
            <a:endParaRPr lang="en-US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راهبر دهای پیش بینی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                     اجرای تصادفی </a:t>
            </a:r>
          </a:p>
          <a:p>
            <a:pPr algn="r">
              <a:buNone/>
            </a:pPr>
            <a:r>
              <a:rPr lang="fa-IR" dirty="0" smtClean="0"/>
              <a:t>                   گرفتن ابتکار عمل از حریف </a:t>
            </a:r>
          </a:p>
          <a:p>
            <a:pPr algn="r">
              <a:buNone/>
            </a:pPr>
            <a:r>
              <a:rPr lang="fa-IR" dirty="0" smtClean="0"/>
              <a:t>             وادار به انجام عکس العمل توسط حریف   </a:t>
            </a:r>
          </a:p>
          <a:p>
            <a:pPr algn="r">
              <a:buNone/>
            </a:pPr>
            <a:r>
              <a:rPr lang="fa-IR" dirty="0" smtClean="0"/>
              <a:t>         وادار به انجام پیش بینی نادرست توسط حریف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</a:rPr>
              <a:t>تصمیم گیری و اجرا تحت تنش و انگیختگی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                </a:t>
            </a:r>
          </a:p>
          <a:p>
            <a:pPr algn="r">
              <a:buNone/>
            </a:pPr>
            <a:r>
              <a:rPr lang="fa-IR" dirty="0" smtClean="0"/>
              <a:t>   تنش : هیجان حاصل از اجرای حرکات ماهرانه </a:t>
            </a:r>
          </a:p>
          <a:p>
            <a:pPr algn="r">
              <a:buNone/>
            </a:pP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fa-IR" dirty="0" smtClean="0"/>
              <a:t>  اضطراب :برداشت فرد از موقعیت خاص و عواطف ناشی از آن (به خصوص نتیجه اهمیت داشته باشد )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en-US" dirty="0" smtClean="0"/>
              <a:t> CNS</a:t>
            </a:r>
            <a:r>
              <a:rPr lang="fa-IR" dirty="0" smtClean="0"/>
              <a:t>  انگیختگی: سطح هیجان یا فعالیت ایجاد شده در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اصل یو وارونه 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sz="3100" dirty="0" smtClean="0"/>
              <a:t>(بهترین اجرا حد متوسط انگیختگی است 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             </a:t>
            </a:r>
            <a:endParaRPr lang="en-US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اصل یو وارونه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         </a:t>
            </a:r>
          </a:p>
          <a:p>
            <a:pPr algn="r">
              <a:buNone/>
            </a:pPr>
            <a:r>
              <a:rPr lang="fa-IR" dirty="0" smtClean="0"/>
              <a:t>افزایش انگیختگی                بهبود در اجرا</a:t>
            </a:r>
          </a:p>
          <a:p>
            <a:pPr algn="r">
              <a:buNone/>
            </a:pP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fa-IR" dirty="0" smtClean="0"/>
              <a:t>افزایش انگیختگی          مهارت های که تصمیم گیری اندک</a:t>
            </a:r>
          </a:p>
          <a:p>
            <a:pPr algn="r">
              <a:buNone/>
            </a:pPr>
            <a:r>
              <a:rPr lang="fa-IR" dirty="0" smtClean="0"/>
              <a:t>                                        و حرکات عمده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         </a:t>
            </a:r>
            <a:endParaRPr lang="en-US" dirty="0"/>
          </a:p>
        </p:txBody>
      </p:sp>
      <p:sp>
        <p:nvSpPr>
          <p:cNvPr id="9" name="Left Arrow 8"/>
          <p:cNvSpPr/>
          <p:nvPr/>
        </p:nvSpPr>
        <p:spPr>
          <a:xfrm>
            <a:off x="5214942" y="2285992"/>
            <a:ext cx="928694" cy="3571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Left Arrow 9"/>
          <p:cNvSpPr/>
          <p:nvPr/>
        </p:nvSpPr>
        <p:spPr>
          <a:xfrm>
            <a:off x="5286380" y="3500438"/>
            <a:ext cx="928694" cy="3571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2643174" y="5072074"/>
            <a:ext cx="4572032" cy="92869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سطح انگیختگی در افراد  متفاوت است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>
              <a:buNone/>
            </a:pPr>
            <a:r>
              <a:rPr lang="fa-IR" dirty="0" smtClean="0"/>
              <a:t>  </a:t>
            </a:r>
          </a:p>
          <a:p>
            <a:pPr algn="r">
              <a:buNone/>
            </a:pPr>
            <a:r>
              <a:rPr lang="fa-IR" dirty="0" smtClean="0">
                <a:solidFill>
                  <a:srgbClr val="7030A0"/>
                </a:solidFill>
              </a:rPr>
              <a:t>کنترل حرکتی    درشت          متوسط         ظریف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>
                <a:solidFill>
                  <a:srgbClr val="00B050"/>
                </a:solidFill>
              </a:rPr>
              <a:t>پیچیدگی شناختی   ساده           متوسط           پیچیده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>
                <a:solidFill>
                  <a:srgbClr val="C00000"/>
                </a:solidFill>
              </a:rPr>
              <a:t>سطح انگیختگی   بالا           متوسط          پایین</a:t>
            </a:r>
          </a:p>
          <a:p>
            <a:pPr algn="r">
              <a:buNone/>
            </a:pPr>
            <a:r>
              <a:rPr lang="fa-IR" dirty="0" smtClean="0"/>
              <a:t>                وزنه برداری    شطرنج          ماشین نویسی</a:t>
            </a:r>
            <a:r>
              <a:rPr lang="en-US" dirty="0" smtClean="0"/>
              <a:t>  </a:t>
            </a:r>
            <a:endParaRPr lang="fa-IR" dirty="0" smtClean="0"/>
          </a:p>
          <a:p>
            <a:pPr algn="r">
              <a:buNone/>
            </a:pPr>
            <a:r>
              <a:rPr lang="fa-IR" dirty="0" smtClean="0"/>
              <a:t>   والیبال         ابشار             دفاع           پاسور</a:t>
            </a:r>
            <a:endParaRPr lang="en-US" dirty="0"/>
          </a:p>
        </p:txBody>
      </p:sp>
      <p:sp>
        <p:nvSpPr>
          <p:cNvPr id="4" name="Left Arrow 3"/>
          <p:cNvSpPr/>
          <p:nvPr/>
        </p:nvSpPr>
        <p:spPr>
          <a:xfrm>
            <a:off x="6357950" y="2357430"/>
            <a:ext cx="285752" cy="71438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5" name="Left Arrow 4"/>
          <p:cNvSpPr/>
          <p:nvPr/>
        </p:nvSpPr>
        <p:spPr>
          <a:xfrm>
            <a:off x="6215074" y="4572008"/>
            <a:ext cx="285752" cy="71438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Left Arrow 5"/>
          <p:cNvSpPr/>
          <p:nvPr/>
        </p:nvSpPr>
        <p:spPr>
          <a:xfrm>
            <a:off x="6143636" y="3500438"/>
            <a:ext cx="285752" cy="71438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>
              <a:solidFill>
                <a:srgbClr val="C00000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rgbClr val="C00000"/>
                </a:solidFill>
              </a:rPr>
              <a:t>سطح انگیختگی   بالا           متوسط          پایین</a:t>
            </a:r>
          </a:p>
          <a:p>
            <a:pPr algn="r">
              <a:buNone/>
            </a:pPr>
            <a:r>
              <a:rPr lang="fa-IR" dirty="0" smtClean="0"/>
              <a:t>               </a:t>
            </a:r>
          </a:p>
          <a:p>
            <a:pPr algn="r">
              <a:buNone/>
            </a:pPr>
            <a:r>
              <a:rPr lang="fa-IR" dirty="0" smtClean="0"/>
              <a:t>             وزنه برداری    شطرنج          ماشین نویسی</a:t>
            </a:r>
            <a:r>
              <a:rPr lang="en-US" dirty="0" smtClean="0"/>
              <a:t>  </a:t>
            </a:r>
            <a:endParaRPr lang="fa-IR" dirty="0" smtClean="0"/>
          </a:p>
          <a:p>
            <a:pPr algn="r">
              <a:buNone/>
            </a:pPr>
            <a:r>
              <a:rPr lang="fa-IR" dirty="0" smtClean="0"/>
              <a:t>   </a:t>
            </a:r>
          </a:p>
          <a:p>
            <a:pPr algn="r">
              <a:buNone/>
            </a:pPr>
            <a:r>
              <a:rPr lang="fa-IR" dirty="0" smtClean="0"/>
              <a:t>                آبشار             دفاع           پاسور        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7215206" y="4572008"/>
            <a:ext cx="1500198" cy="64294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والیبال 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دیدگاه رایج در مقایسه با تحقیقات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571612"/>
            <a:ext cx="8229600" cy="5857916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fa-IR" dirty="0" smtClean="0"/>
              <a:t>              سه عامل مهم (</a:t>
            </a:r>
            <a:r>
              <a:rPr lang="fa-IR" dirty="0" smtClean="0">
                <a:solidFill>
                  <a:srgbClr val="C00000"/>
                </a:solidFill>
              </a:rPr>
              <a:t>فرد ، تکلیف و موقعیت )</a:t>
            </a:r>
          </a:p>
          <a:p>
            <a:pPr algn="r">
              <a:buNone/>
            </a:pPr>
            <a:r>
              <a:rPr lang="fa-IR" dirty="0" smtClean="0"/>
              <a:t>   </a:t>
            </a:r>
          </a:p>
          <a:p>
            <a:pPr algn="r">
              <a:buNone/>
            </a:pPr>
            <a:r>
              <a:rPr lang="fa-IR" dirty="0" smtClean="0"/>
              <a:t>     </a:t>
            </a:r>
            <a:r>
              <a:rPr lang="fa-IR" dirty="0" smtClean="0">
                <a:solidFill>
                  <a:srgbClr val="C00000"/>
                </a:solidFill>
              </a:rPr>
              <a:t>فرد</a:t>
            </a:r>
            <a:r>
              <a:rPr lang="fa-IR" dirty="0" smtClean="0"/>
              <a:t> :متفاوت بودن دامنه انگیختگی </a:t>
            </a:r>
          </a:p>
          <a:p>
            <a:pPr algn="r">
              <a:buNone/>
            </a:pPr>
            <a:r>
              <a:rPr lang="fa-IR" dirty="0" smtClean="0"/>
              <a:t>   </a:t>
            </a:r>
            <a:r>
              <a:rPr lang="fa-IR" dirty="0" smtClean="0">
                <a:solidFill>
                  <a:srgbClr val="C00000"/>
                </a:solidFill>
              </a:rPr>
              <a:t>ماهیت تکلیف </a:t>
            </a:r>
            <a:r>
              <a:rPr lang="fa-IR" dirty="0" smtClean="0"/>
              <a:t>:کنترل ظریف عضلانی (</a:t>
            </a:r>
            <a:r>
              <a:rPr lang="fa-IR" sz="2800" dirty="0" smtClean="0"/>
              <a:t>تیر اندازی یا </a:t>
            </a:r>
          </a:p>
          <a:p>
            <a:pPr algn="r" defTabSz="515938">
              <a:buNone/>
            </a:pPr>
            <a:r>
              <a:rPr lang="en-US" sz="2800" dirty="0" smtClean="0"/>
              <a:t>          </a:t>
            </a:r>
            <a:r>
              <a:rPr lang="fa-IR" sz="2800" dirty="0" smtClean="0"/>
              <a:t>      جراحی مغز )یا (موقعیت دروازه بان یا خلبان هواپیما )</a:t>
            </a:r>
            <a:r>
              <a:rPr lang="en-US" sz="2800" dirty="0" smtClean="0"/>
              <a:t>   </a:t>
            </a:r>
            <a:endParaRPr lang="fa-IR" sz="2800" dirty="0" smtClean="0"/>
          </a:p>
          <a:p>
            <a:pPr algn="r">
              <a:buNone/>
            </a:pPr>
            <a:r>
              <a:rPr lang="en-US" dirty="0" smtClean="0"/>
              <a:t>    </a:t>
            </a:r>
            <a:r>
              <a:rPr lang="fa-IR" dirty="0" smtClean="0"/>
              <a:t>   </a:t>
            </a:r>
            <a:r>
              <a:rPr lang="fa-IR" dirty="0" smtClean="0">
                <a:solidFill>
                  <a:srgbClr val="FF0000"/>
                </a:solidFill>
              </a:rPr>
              <a:t>برداشت فرد از موقعیت </a:t>
            </a:r>
            <a:r>
              <a:rPr lang="fa-IR" dirty="0" smtClean="0"/>
              <a:t>مهم است (تهدید امیز بودن           موقعیت باعث افزایش اضطراب می شود )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</a:rPr>
              <a:t>باریکی ادراکی </a:t>
            </a:r>
            <a:br>
              <a:rPr lang="fa-IR" sz="2800" b="1" dirty="0" smtClean="0">
                <a:solidFill>
                  <a:srgbClr val="FF0000"/>
                </a:solidFill>
              </a:rPr>
            </a:br>
            <a:r>
              <a:rPr lang="fa-IR" sz="2800" b="1" dirty="0" smtClean="0">
                <a:solidFill>
                  <a:srgbClr val="00B050"/>
                </a:solidFill>
              </a:rPr>
              <a:t>از دست دادن اطلاعات محیطی 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                           کم </a:t>
            </a:r>
          </a:p>
          <a:p>
            <a:pPr algn="r">
              <a:buNone/>
            </a:pPr>
            <a:r>
              <a:rPr lang="fa-IR" dirty="0" smtClean="0"/>
              <a:t>    سطح انگیختگی       متوسط </a:t>
            </a:r>
          </a:p>
          <a:p>
            <a:pPr algn="r">
              <a:buNone/>
            </a:pPr>
            <a:r>
              <a:rPr lang="fa-IR" dirty="0" smtClean="0"/>
              <a:t>               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                حوزه دید کم می شود</a:t>
            </a:r>
          </a:p>
          <a:p>
            <a:pPr algn="r">
              <a:buNone/>
            </a:pPr>
            <a:r>
              <a:rPr lang="fa-IR" dirty="0" smtClean="0"/>
              <a:t>                    ولی تمرکز زیاد است </a:t>
            </a:r>
          </a:p>
          <a:p>
            <a:pPr algn="r">
              <a:buNone/>
            </a:pPr>
            <a:r>
              <a:rPr lang="fa-IR" dirty="0" smtClean="0"/>
              <a:t>                   توجه محدود و متمرکز تر (محرک های مربوط )           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4286248" y="3357562"/>
            <a:ext cx="1143008" cy="785818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زیاد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نظریه بهره برداری از نشانه ها</a:t>
            </a:r>
            <a:br>
              <a:rPr lang="fa-IR" b="1" dirty="0" smtClean="0">
                <a:solidFill>
                  <a:srgbClr val="FF0000"/>
                </a:solidFill>
              </a:rPr>
            </a:br>
            <a:r>
              <a:rPr lang="fa-IR" b="1" dirty="0" smtClean="0">
                <a:solidFill>
                  <a:srgbClr val="00B050"/>
                </a:solidFill>
              </a:rPr>
              <a:t>علت افت اجرا  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            </a:t>
            </a:r>
          </a:p>
          <a:p>
            <a:pPr algn="r">
              <a:buNone/>
            </a:pPr>
            <a:r>
              <a:rPr lang="fa-IR" sz="2800" dirty="0" smtClean="0"/>
              <a:t> </a:t>
            </a:r>
            <a:r>
              <a:rPr lang="fa-IR" sz="2400" dirty="0" smtClean="0"/>
              <a:t>سطح انگیختگی کم </a:t>
            </a:r>
            <a:r>
              <a:rPr lang="fa-IR" sz="2800" dirty="0" smtClean="0"/>
              <a:t>:</a:t>
            </a:r>
            <a:r>
              <a:rPr lang="fa-IR" sz="2400" dirty="0" smtClean="0"/>
              <a:t>حوزه ادراکی وسیع، توجه به نشانه های مربوط و نامربوط،                                                   </a:t>
            </a:r>
            <a:r>
              <a:rPr lang="fa-IR" sz="2800" dirty="0" smtClean="0">
                <a:solidFill>
                  <a:srgbClr val="FF0000"/>
                </a:solidFill>
              </a:rPr>
              <a:t>کاهش اجرا</a:t>
            </a:r>
          </a:p>
          <a:p>
            <a:pPr algn="r">
              <a:buNone/>
            </a:pPr>
            <a:endParaRPr lang="fa-IR" sz="2400" dirty="0" smtClean="0"/>
          </a:p>
          <a:p>
            <a:pPr algn="r">
              <a:buNone/>
            </a:pPr>
            <a:r>
              <a:rPr lang="fa-IR" sz="2400" dirty="0" smtClean="0"/>
              <a:t>سطح انگیختگی زیاد : کاهش حوزه ادراکی ،توجه به نشانه های مربوط ،</a:t>
            </a:r>
          </a:p>
          <a:p>
            <a:pPr algn="r">
              <a:buNone/>
            </a:pPr>
            <a:r>
              <a:rPr lang="fa-IR" sz="2400" dirty="0" smtClean="0"/>
              <a:t>                                              </a:t>
            </a:r>
            <a:r>
              <a:rPr lang="fa-IR" sz="3600" dirty="0" smtClean="0">
                <a:solidFill>
                  <a:srgbClr val="00B050"/>
                </a:solidFill>
              </a:rPr>
              <a:t>بهبود در اجرا </a:t>
            </a:r>
          </a:p>
          <a:p>
            <a:pPr algn="r">
              <a:buNone/>
            </a:pPr>
            <a:endParaRPr lang="fa-IR" sz="2400" dirty="0" smtClean="0"/>
          </a:p>
          <a:p>
            <a:pPr algn="r">
              <a:buNone/>
            </a:pPr>
            <a:r>
              <a:rPr lang="fa-IR" sz="2000" dirty="0" smtClean="0"/>
              <a:t>سطح انگیختگی خیلی </a:t>
            </a:r>
            <a:r>
              <a:rPr lang="fa-IR" sz="2400" dirty="0" smtClean="0"/>
              <a:t>زیاد:باریک شدن دامنه ادراک،نادیده گرفتن نشانه های مربوط ،                                             </a:t>
            </a:r>
            <a:r>
              <a:rPr lang="fa-IR" sz="2800" dirty="0" smtClean="0">
                <a:solidFill>
                  <a:srgbClr val="FF0000"/>
                </a:solidFill>
              </a:rPr>
              <a:t>کاهش در اجرا    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توجه و اجرای انسانی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00034" y="1500174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توجه و اجرای انسانی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00200"/>
            <a:ext cx="8329642" cy="4525963"/>
          </a:xfrm>
        </p:spPr>
        <p:txBody>
          <a:bodyPr/>
          <a:lstStyle/>
          <a:p>
            <a:endParaRPr lang="fa-IR" sz="2400" dirty="0" smtClean="0"/>
          </a:p>
          <a:p>
            <a:endParaRPr lang="fa-IR" sz="2400" dirty="0" smtClean="0"/>
          </a:p>
          <a:p>
            <a:pPr>
              <a:buNone/>
            </a:pPr>
            <a:endParaRPr lang="fa-IR" sz="2400" dirty="0" smtClean="0">
              <a:cs typeface="B Nazanin" pitchFamily="2" charset="-78"/>
            </a:endParaRPr>
          </a:p>
          <a:p>
            <a:pPr marL="1089025" defTabSz="1533525">
              <a:buNone/>
            </a:pPr>
            <a:r>
              <a:rPr lang="fa-IR" sz="2400" dirty="0" smtClean="0">
                <a:cs typeface="B Nazanin" pitchFamily="2" charset="-78"/>
              </a:rPr>
              <a:t>فکر کردن به یک چیز از میان چند چیز که به طور همزمان اتفاق می افتد</a:t>
            </a:r>
          </a:p>
          <a:p>
            <a:pPr indent="908050">
              <a:buNone/>
            </a:pPr>
            <a:r>
              <a:rPr lang="fa-IR" sz="2400" dirty="0" smtClean="0">
                <a:cs typeface="B Nazanin" pitchFamily="2" charset="-78"/>
              </a:rPr>
              <a:t> </a:t>
            </a:r>
            <a:r>
              <a:rPr lang="fa-IR" sz="2800" dirty="0" smtClean="0">
                <a:cs typeface="B Nazanin" pitchFamily="2" charset="-78"/>
              </a:rPr>
              <a:t>(رانندگی کردن ، عبور عابر پیاده و چراغ راهنمایی )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fa-IR" dirty="0" smtClean="0"/>
              <a:t>توجه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                    </a:t>
            </a:r>
            <a:r>
              <a:rPr lang="fa-IR" sz="2800" dirty="0" smtClean="0">
                <a:cs typeface="B Nazanin" pitchFamily="2" charset="-78"/>
              </a:rPr>
              <a:t>محدودیت در قابلیت پردازش </a:t>
            </a:r>
          </a:p>
          <a:p>
            <a:pPr algn="r"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       در یک زمان بیش از یک منبع اطلاعاتی را پردازش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rgbClr val="C00000"/>
                </a:solidFill>
                <a:cs typeface="B Nazanin" pitchFamily="2" charset="-78"/>
              </a:rPr>
              <a:t>رویدادهای خارجی ،فعالیت های ذهنی درونی ،اطلاعات حسی داخلی </a:t>
            </a: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     </a:t>
            </a: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             رانندگی بی نقص و صحبت کردن با تلفن </a:t>
            </a:r>
            <a:r>
              <a:rPr lang="fa-IR" sz="2800" dirty="0" smtClean="0"/>
              <a:t>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توجه و هوشیاری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r">
              <a:buNone/>
            </a:pPr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سنجش هوشیاری:  </a:t>
            </a:r>
            <a:r>
              <a:rPr lang="fa-IR" sz="3000" dirty="0" smtClean="0">
                <a:cs typeface="B Nazanin" pitchFamily="2" charset="-78"/>
              </a:rPr>
              <a:t>آگاهی فرد از فرایند های اجرا  یا توانایی های   هوشی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                                   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باز گو کردن افکار</a:t>
            </a:r>
            <a:endParaRPr lang="en-US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با استفاده از الکترو میو گراف</a:t>
            </a:r>
          </a:p>
          <a:p>
            <a:pPr algn="r">
              <a:buNone/>
            </a:pPr>
            <a:endParaRPr lang="fa-IR" dirty="0" smtClean="0">
              <a:solidFill>
                <a:srgbClr val="C00000"/>
              </a:solidFill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سنجش توجه </a:t>
            </a:r>
            <a:r>
              <a:rPr lang="fa-IR" dirty="0" smtClean="0">
                <a:cs typeface="B Nazanin" pitchFamily="2" charset="-78"/>
              </a:rPr>
              <a:t>: کوشش یا انگیختگی یا تلاش ذهن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افزایش مردمک ،افزایش ضربان قلب ،اندازه گیری مقاومت پوست</a:t>
            </a: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fa-IR" dirty="0" smtClean="0"/>
              <a:t>                           تداخل  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توجه : به عنوان ظرف یا منبع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ظرفیت توجه محدود است :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یا توانایی اجرای دو تکلیف </a:t>
            </a:r>
            <a:endParaRPr lang="en-US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en-US" dirty="0" smtClean="0">
                <a:cs typeface="B Nazanin" pitchFamily="2" charset="-78"/>
              </a:rPr>
              <a:t>AB              </a:t>
            </a:r>
            <a:r>
              <a:rPr lang="fa-IR" dirty="0" smtClean="0">
                <a:cs typeface="B Nazanin" pitchFamily="2" charset="-78"/>
              </a:rPr>
              <a:t>همزمان ؟</a:t>
            </a:r>
          </a:p>
          <a:p>
            <a:endParaRPr lang="en-US" dirty="0"/>
          </a:p>
        </p:txBody>
      </p:sp>
      <p:sp>
        <p:nvSpPr>
          <p:cNvPr id="5" name="Flowchart: Delay 4"/>
          <p:cNvSpPr/>
          <p:nvPr/>
        </p:nvSpPr>
        <p:spPr>
          <a:xfrm>
            <a:off x="2357422" y="1857364"/>
            <a:ext cx="1500198" cy="1428760"/>
          </a:xfrm>
          <a:prstGeom prst="flowChartDelay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Flowchart: Delay 5"/>
          <p:cNvSpPr/>
          <p:nvPr/>
        </p:nvSpPr>
        <p:spPr>
          <a:xfrm rot="10800000">
            <a:off x="857224" y="1857364"/>
            <a:ext cx="1500198" cy="1428760"/>
          </a:xfrm>
          <a:prstGeom prst="flowChartDelay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lowchart: Delay 8"/>
          <p:cNvSpPr/>
          <p:nvPr/>
        </p:nvSpPr>
        <p:spPr>
          <a:xfrm rot="10800000">
            <a:off x="928662" y="4429132"/>
            <a:ext cx="1500198" cy="1428760"/>
          </a:xfrm>
          <a:prstGeom prst="flowChartDelay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lowchart: Delay 9"/>
          <p:cNvSpPr/>
          <p:nvPr/>
        </p:nvSpPr>
        <p:spPr>
          <a:xfrm>
            <a:off x="2643174" y="4429132"/>
            <a:ext cx="1500198" cy="1428760"/>
          </a:xfrm>
          <a:prstGeom prst="flowChartDelay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نتیجه این که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2400" dirty="0" smtClean="0"/>
              <a:t>              </a:t>
            </a:r>
            <a:r>
              <a:rPr lang="fa-IR" sz="2400" dirty="0" smtClean="0">
                <a:cs typeface="B Nazanin" pitchFamily="2" charset="-78"/>
              </a:rPr>
              <a:t>ظرفیت توجه </a:t>
            </a:r>
            <a:r>
              <a:rPr lang="fa-IR" sz="2400" b="1" dirty="0" smtClean="0">
                <a:cs typeface="B Nazanin" pitchFamily="2" charset="-78"/>
              </a:rPr>
              <a:t>محدود</a:t>
            </a:r>
            <a:r>
              <a:rPr lang="fa-IR" sz="2400" dirty="0" smtClean="0">
                <a:cs typeface="B Nazanin" pitchFamily="2" charset="-78"/>
              </a:rPr>
              <a:t> است </a:t>
            </a:r>
          </a:p>
          <a:p>
            <a:pPr algn="r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                به </a:t>
            </a:r>
            <a:r>
              <a:rPr lang="fa-IR" sz="2400" b="1" dirty="0" smtClean="0">
                <a:cs typeface="B Nazanin" pitchFamily="2" charset="-78"/>
              </a:rPr>
              <a:t>انگیختگی </a:t>
            </a:r>
            <a:r>
              <a:rPr lang="fa-IR" sz="2400" dirty="0" smtClean="0">
                <a:cs typeface="B Nazanin" pitchFamily="2" charset="-78"/>
              </a:rPr>
              <a:t>وابسته است </a:t>
            </a:r>
          </a:p>
          <a:p>
            <a:pPr algn="r">
              <a:buNone/>
            </a:pPr>
            <a:endParaRPr lang="fa-IR" sz="24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      انجام </a:t>
            </a:r>
            <a:r>
              <a:rPr lang="fa-IR" sz="2400" b="1" dirty="0" smtClean="0">
                <a:cs typeface="B Nazanin" pitchFamily="2" charset="-78"/>
              </a:rPr>
              <a:t>همزمان تکالیف </a:t>
            </a:r>
            <a:r>
              <a:rPr lang="fa-IR" sz="2400" dirty="0" smtClean="0">
                <a:cs typeface="B Nazanin" pitchFamily="2" charset="-78"/>
              </a:rPr>
              <a:t>را به طور همزمان محدود می کند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 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 </a:t>
            </a:r>
            <a:r>
              <a:rPr lang="fa-IR" sz="2400" b="1" dirty="0" smtClean="0">
                <a:cs typeface="B Nazanin" pitchFamily="2" charset="-78"/>
              </a:rPr>
              <a:t>توجه یک پدیده طولی است ودر هر لحظه از یک منبع به منبع دیگر</a:t>
            </a:r>
            <a:r>
              <a:rPr lang="fa-IR" sz="2400" dirty="0" smtClean="0">
                <a:cs typeface="B Nazanin" pitchFamily="2" charset="-78"/>
              </a:rPr>
              <a:t> </a:t>
            </a:r>
            <a:r>
              <a:rPr lang="fa-IR" sz="2400" b="1" dirty="0" smtClean="0">
                <a:cs typeface="B Nazanin" pitchFamily="2" charset="-78"/>
              </a:rPr>
              <a:t>منتقل</a:t>
            </a:r>
          </a:p>
          <a:p>
            <a:pPr algn="r">
              <a:buNone/>
            </a:pPr>
            <a:r>
              <a:rPr lang="fa-IR" sz="2400" dirty="0" smtClean="0">
                <a:cs typeface="B Nazanin" pitchFamily="2" charset="-78"/>
              </a:rPr>
              <a:t> می شود(</a:t>
            </a:r>
            <a:r>
              <a:rPr lang="fa-IR" sz="2400" b="1" dirty="0" smtClean="0">
                <a:cs typeface="B Nazanin" pitchFamily="2" charset="-78"/>
              </a:rPr>
              <a:t>اجرا کننده باید توجه را به طور ماهرانه به محیط انتقال دهد)</a:t>
            </a:r>
            <a:endParaRPr lang="en-US" sz="24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dirty="0" smtClean="0">
                <a:cs typeface="B Nazanin" pitchFamily="2" charset="-78"/>
              </a:rPr>
              <a:t>نظریه های توجه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  </a:t>
            </a:r>
            <a:r>
              <a:rPr lang="fa-IR" dirty="0" smtClean="0">
                <a:cs typeface="B Nazanin" pitchFamily="2" charset="-78"/>
              </a:rPr>
              <a:t>فیلتر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تخصیص منعطف ظرفیت  (تک منبعی متغیر )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منابع چند گانه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انتخاب عمل توجه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3200" dirty="0" smtClean="0">
                <a:cs typeface="B Nazanin" pitchFamily="2" charset="-78"/>
              </a:rPr>
              <a:t>نظریه فیلتر </a:t>
            </a:r>
            <a:endParaRPr lang="en-US" sz="3200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ight Arrow 3"/>
          <p:cNvSpPr/>
          <p:nvPr/>
        </p:nvSpPr>
        <p:spPr>
          <a:xfrm>
            <a:off x="1071538" y="3571876"/>
            <a:ext cx="235745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1071538" y="3286124"/>
            <a:ext cx="235745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Arrow 6"/>
          <p:cNvSpPr/>
          <p:nvPr/>
        </p:nvSpPr>
        <p:spPr>
          <a:xfrm>
            <a:off x="1071538" y="2928934"/>
            <a:ext cx="235745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071538" y="1928802"/>
            <a:ext cx="128588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142976" y="2143116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1142976" y="2357430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ight Arrow 17"/>
          <p:cNvSpPr/>
          <p:nvPr/>
        </p:nvSpPr>
        <p:spPr>
          <a:xfrm>
            <a:off x="1214414" y="4572008"/>
            <a:ext cx="385765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ight Arrow 18"/>
          <p:cNvSpPr/>
          <p:nvPr/>
        </p:nvSpPr>
        <p:spPr>
          <a:xfrm>
            <a:off x="1214414" y="4857760"/>
            <a:ext cx="385765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ight Arrow 19"/>
          <p:cNvSpPr/>
          <p:nvPr/>
        </p:nvSpPr>
        <p:spPr>
          <a:xfrm>
            <a:off x="1285852" y="5143512"/>
            <a:ext cx="385765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2357422" y="714356"/>
            <a:ext cx="3357586" cy="78581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2500298" y="785794"/>
            <a:ext cx="214314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3714744" y="857232"/>
            <a:ext cx="214314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5000628" y="857232"/>
            <a:ext cx="214314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ight Bracket 16"/>
          <p:cNvSpPr/>
          <p:nvPr/>
        </p:nvSpPr>
        <p:spPr>
          <a:xfrm>
            <a:off x="2500298" y="1714488"/>
            <a:ext cx="71438" cy="857256"/>
          </a:xfrm>
          <a:prstGeom prst="rightBracke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3" name="Right Bracket 22"/>
          <p:cNvSpPr/>
          <p:nvPr/>
        </p:nvSpPr>
        <p:spPr>
          <a:xfrm>
            <a:off x="3786182" y="2786058"/>
            <a:ext cx="71438" cy="857256"/>
          </a:xfrm>
          <a:prstGeom prst="rightBracke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6" name="Right Bracket 25"/>
          <p:cNvSpPr/>
          <p:nvPr/>
        </p:nvSpPr>
        <p:spPr>
          <a:xfrm>
            <a:off x="5286380" y="4357694"/>
            <a:ext cx="71438" cy="857256"/>
          </a:xfrm>
          <a:prstGeom prst="rightBracke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4221163"/>
          </a:xfrm>
        </p:spPr>
        <p:txBody>
          <a:bodyPr/>
          <a:lstStyle/>
          <a:p>
            <a:r>
              <a:rPr lang="fa-IR" sz="2400" dirty="0"/>
              <a:t>                       صافی </a:t>
            </a:r>
            <a:r>
              <a:rPr lang="fa-IR" sz="2400" dirty="0" smtClean="0"/>
              <a:t>دوچ                     صافی </a:t>
            </a:r>
            <a:r>
              <a:rPr lang="fa-IR" sz="2400" dirty="0"/>
              <a:t>برادبنت                     </a:t>
            </a:r>
            <a:endParaRPr lang="en-US" sz="2400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805363"/>
            <a:ext cx="8229600" cy="1325562"/>
          </a:xfrm>
        </p:spPr>
        <p:txBody>
          <a:bodyPr/>
          <a:lstStyle/>
          <a:p>
            <a:pPr algn="r" rtl="1"/>
            <a:r>
              <a:rPr lang="fa-IR" dirty="0">
                <a:cs typeface="B Nazanin" pitchFamily="2" charset="-78"/>
              </a:rPr>
              <a:t>محل </a:t>
            </a:r>
            <a:r>
              <a:rPr lang="fa-IR" dirty="0" smtClean="0">
                <a:cs typeface="B Nazanin" pitchFamily="2" charset="-78"/>
              </a:rPr>
              <a:t>استقرارفیلترها </a:t>
            </a:r>
            <a:r>
              <a:rPr lang="fa-IR" dirty="0">
                <a:cs typeface="B Nazanin" pitchFamily="2" charset="-78"/>
              </a:rPr>
              <a:t>در مدلهای برادبنت </a:t>
            </a:r>
            <a:r>
              <a:rPr lang="fa-IR" dirty="0" smtClean="0">
                <a:cs typeface="B Nazanin" pitchFamily="2" charset="-78"/>
              </a:rPr>
              <a:t>ودوچ/نورمن 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22532" name="Oval 4"/>
          <p:cNvSpPr>
            <a:spLocks noChangeArrowheads="1"/>
          </p:cNvSpPr>
          <p:nvPr/>
        </p:nvSpPr>
        <p:spPr bwMode="auto">
          <a:xfrm>
            <a:off x="3962400" y="2438400"/>
            <a:ext cx="1295400" cy="15240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sz="2400" b="1"/>
              <a:t>بازشناسی</a:t>
            </a:r>
            <a:endParaRPr lang="en-US" sz="2400" b="1" dirty="0"/>
          </a:p>
        </p:txBody>
      </p:sp>
      <p:sp>
        <p:nvSpPr>
          <p:cNvPr id="22533" name="Oval 5"/>
          <p:cNvSpPr>
            <a:spLocks noChangeArrowheads="1"/>
          </p:cNvSpPr>
          <p:nvPr/>
        </p:nvSpPr>
        <p:spPr bwMode="auto">
          <a:xfrm>
            <a:off x="6400800" y="2514600"/>
            <a:ext cx="1295400" cy="14478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sz="2000" b="1"/>
              <a:t>مرور ذهنی</a:t>
            </a:r>
          </a:p>
          <a:p>
            <a:pPr algn="ctr"/>
            <a:r>
              <a:rPr lang="fa-IR" sz="2000" b="1"/>
              <a:t>گزینش و</a:t>
            </a:r>
          </a:p>
          <a:p>
            <a:pPr algn="ctr"/>
            <a:r>
              <a:rPr lang="fa-IR" sz="2000" b="1"/>
              <a:t>پاسخ</a:t>
            </a:r>
            <a:endParaRPr lang="en-US" sz="2000" b="1" dirty="0"/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1371600" y="2438400"/>
            <a:ext cx="1371600" cy="15240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sz="2400" b="1"/>
              <a:t>ردیابی</a:t>
            </a:r>
            <a:endParaRPr lang="en-US" sz="2400" b="1" dirty="0"/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1066800" y="3352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152400" y="2895600"/>
            <a:ext cx="914400" cy="838200"/>
          </a:xfrm>
          <a:prstGeom prst="rect">
            <a:avLst/>
          </a:prstGeom>
          <a:solidFill>
            <a:srgbClr val="C000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sz="2400" b="1"/>
              <a:t>محرک</a:t>
            </a:r>
            <a:endParaRPr lang="en-US" sz="2400" b="1" dirty="0"/>
          </a:p>
        </p:txBody>
      </p:sp>
      <p:sp>
        <p:nvSpPr>
          <p:cNvPr id="22537" name="Line 9"/>
          <p:cNvSpPr>
            <a:spLocks noChangeShapeType="1"/>
          </p:cNvSpPr>
          <p:nvPr/>
        </p:nvSpPr>
        <p:spPr bwMode="auto">
          <a:xfrm>
            <a:off x="2743200" y="335280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>
            <a:off x="5410200" y="33528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3276600" y="30480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5943600" y="30480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8153400" y="2971800"/>
            <a:ext cx="838200" cy="838200"/>
          </a:xfrm>
          <a:prstGeom prst="rect">
            <a:avLst/>
          </a:prstGeom>
          <a:solidFill>
            <a:srgbClr val="C000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sz="2400" b="1"/>
              <a:t>پاسخ</a:t>
            </a:r>
            <a:endParaRPr lang="en-US" sz="2400" b="1" dirty="0"/>
          </a:p>
        </p:txBody>
      </p:sp>
      <p:sp>
        <p:nvSpPr>
          <p:cNvPr id="22542" name="Line 14"/>
          <p:cNvSpPr>
            <a:spLocks noChangeShapeType="1"/>
          </p:cNvSpPr>
          <p:nvPr/>
        </p:nvSpPr>
        <p:spPr bwMode="auto">
          <a:xfrm>
            <a:off x="7924800" y="3276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22543" name="Line 15"/>
          <p:cNvSpPr>
            <a:spLocks noChangeShapeType="1"/>
          </p:cNvSpPr>
          <p:nvPr/>
        </p:nvSpPr>
        <p:spPr bwMode="auto">
          <a:xfrm>
            <a:off x="7772400" y="3352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cs typeface="B Nazanin" pitchFamily="2" charset="-78"/>
              </a:rPr>
              <a:t>تک منبعی متغیر</a:t>
            </a:r>
            <a:endParaRPr lang="en-US" b="1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905000"/>
            <a:ext cx="8229600" cy="4525963"/>
          </a:xfrm>
        </p:spPr>
        <p:txBody>
          <a:bodyPr/>
          <a:lstStyle/>
          <a:p>
            <a:pPr algn="r" rtl="1"/>
            <a:r>
              <a:rPr lang="fa-IR" sz="3600"/>
              <a:t>براساس این نظریه؛منابع دارای یک اندوخته مرکزی هستندکه همه فعالیتها برای دسترسی به آن باهم رقابت میکنند.مثل رانندگی وصحبت کردن همزمان. کانمن پیشنهادمیکندکه محدوده ظرفیت منبع مرکزی قابل تغییر است. </a:t>
            </a:r>
          </a:p>
          <a:p>
            <a:pPr algn="r" rtl="1"/>
            <a:r>
              <a:rPr lang="fa-IR" sz="3600"/>
              <a:t>این محدوده متناسب با سطح انگیختگی فرد؛افزایش یا کاهش می یابد.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dirty="0" smtClean="0">
                <a:cs typeface="B Nazanin" pitchFamily="2" charset="-78"/>
              </a:rPr>
              <a:t>تک منبعی متغیر</a:t>
            </a:r>
            <a:endParaRPr lang="en-US" sz="1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14612" y="1000108"/>
          <a:ext cx="3829048" cy="4768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7"/>
          <p:cNvSpPr/>
          <p:nvPr/>
        </p:nvSpPr>
        <p:spPr>
          <a:xfrm>
            <a:off x="2857488" y="5286388"/>
            <a:ext cx="4087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    تکلیف اولیه پیچیده تر از تکلیف ثانویه</a:t>
            </a: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dirty="0" smtClean="0">
                <a:cs typeface="B Nazanin" pitchFamily="2" charset="-78"/>
              </a:rPr>
              <a:t>منابع چند گانه </a:t>
            </a:r>
            <a:br>
              <a:rPr lang="fa-IR" dirty="0" smtClean="0">
                <a:cs typeface="B Nazanin" pitchFamily="2" charset="-78"/>
              </a:rPr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86248" y="2285992"/>
            <a:ext cx="2428892" cy="257176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5" name="Flowchart: Connector 4"/>
          <p:cNvSpPr/>
          <p:nvPr/>
        </p:nvSpPr>
        <p:spPr>
          <a:xfrm>
            <a:off x="2714612" y="2500306"/>
            <a:ext cx="1571636" cy="2000264"/>
          </a:xfrm>
          <a:prstGeom prst="flowChartConnector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8458200" cy="2362200"/>
          </a:xfrm>
        </p:spPr>
        <p:txBody>
          <a:bodyPr/>
          <a:lstStyle/>
          <a:p>
            <a:r>
              <a:rPr lang="fa-IR"/>
              <a:t>                                       </a:t>
            </a:r>
            <a:endParaRPr lang="en-US" sz="21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514600"/>
            <a:ext cx="8004175" cy="3122613"/>
          </a:xfrm>
        </p:spPr>
        <p:txBody>
          <a:bodyPr/>
          <a:lstStyle/>
          <a:p>
            <a:endParaRPr lang="fa-IR" dirty="0"/>
          </a:p>
          <a:p>
            <a:endParaRPr lang="fa-IR" dirty="0"/>
          </a:p>
          <a:p>
            <a:pPr>
              <a:buFont typeface="Wingdings" pitchFamily="2" charset="2"/>
              <a:buNone/>
            </a:pPr>
            <a:r>
              <a:rPr lang="fa-IR" sz="2400" dirty="0"/>
              <a:t>                                                                                                                              محرک1</a:t>
            </a:r>
          </a:p>
          <a:p>
            <a:pPr>
              <a:buFont typeface="Wingdings" pitchFamily="2" charset="2"/>
              <a:buNone/>
            </a:pPr>
            <a:r>
              <a:rPr lang="fa-IR" sz="2400" dirty="0"/>
              <a:t>                                                                                      محرک2</a:t>
            </a:r>
          </a:p>
          <a:p>
            <a:endParaRPr lang="en-US" sz="2400" dirty="0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905000" y="1143000"/>
            <a:ext cx="1600200" cy="1295400"/>
          </a:xfrm>
          <a:prstGeom prst="rect">
            <a:avLst/>
          </a:prstGeom>
          <a:noFill/>
          <a:ln w="47625">
            <a:solidFill>
              <a:schemeClr val="bg1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b="1"/>
              <a:t>ثبت حسی اندوزش</a:t>
            </a:r>
            <a:endParaRPr lang="en-US" b="1" dirty="0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4572000" y="1071546"/>
            <a:ext cx="1600200" cy="1295400"/>
          </a:xfrm>
          <a:prstGeom prst="rect">
            <a:avLst/>
          </a:prstGeom>
          <a:noFill/>
          <a:ln w="47625">
            <a:solidFill>
              <a:schemeClr val="bg1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b="1"/>
              <a:t>تحلیل ادراکی</a:t>
            </a:r>
            <a:endParaRPr lang="en-US" b="1" dirty="0"/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7010400" y="1143000"/>
            <a:ext cx="1524000" cy="1295400"/>
          </a:xfrm>
          <a:prstGeom prst="rect">
            <a:avLst/>
          </a:prstGeom>
          <a:noFill/>
          <a:ln w="47625">
            <a:solidFill>
              <a:schemeClr val="bg1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b="1"/>
              <a:t>گزینش پاسخ</a:t>
            </a:r>
            <a:endParaRPr lang="en-US" b="1" dirty="0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1981200" y="4038600"/>
            <a:ext cx="1524000" cy="1295400"/>
          </a:xfrm>
          <a:prstGeom prst="rect">
            <a:avLst/>
          </a:prstGeom>
          <a:noFill/>
          <a:ln w="9525">
            <a:solidFill>
              <a:srgbClr val="0000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b="1"/>
              <a:t>ثبت حسی واندوزش</a:t>
            </a:r>
            <a:endParaRPr lang="en-US" b="1" dirty="0"/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4495800" y="4038600"/>
            <a:ext cx="1600200" cy="1295400"/>
          </a:xfrm>
          <a:prstGeom prst="rect">
            <a:avLst/>
          </a:prstGeom>
          <a:noFill/>
          <a:ln w="9525">
            <a:solidFill>
              <a:schemeClr val="bg1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a-IR" b="1"/>
              <a:t>تحلیل ادراکی</a:t>
            </a:r>
            <a:endParaRPr lang="en-US" b="1" dirty="0"/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7010400" y="4038600"/>
            <a:ext cx="1524000" cy="1295400"/>
          </a:xfrm>
          <a:prstGeom prst="rect">
            <a:avLst/>
          </a:prstGeom>
          <a:noFill/>
          <a:ln w="9525">
            <a:solidFill>
              <a:schemeClr val="bg1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fa-IR" b="1"/>
              <a:t>گزینش پاسخ</a:t>
            </a:r>
            <a:endParaRPr lang="en-US" b="1" dirty="0"/>
          </a:p>
        </p:txBody>
      </p:sp>
      <p:sp>
        <p:nvSpPr>
          <p:cNvPr id="11277" name="Line 13"/>
          <p:cNvSpPr>
            <a:spLocks noChangeShapeType="1"/>
          </p:cNvSpPr>
          <p:nvPr/>
        </p:nvSpPr>
        <p:spPr bwMode="auto">
          <a:xfrm>
            <a:off x="3657600" y="14478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>
            <a:off x="6248400" y="1371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1280" name="Line 16"/>
          <p:cNvSpPr>
            <a:spLocks noChangeShapeType="1"/>
          </p:cNvSpPr>
          <p:nvPr/>
        </p:nvSpPr>
        <p:spPr bwMode="auto">
          <a:xfrm>
            <a:off x="1371600" y="15240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1283" name="Line 19"/>
          <p:cNvSpPr>
            <a:spLocks noChangeShapeType="1"/>
          </p:cNvSpPr>
          <p:nvPr/>
        </p:nvSpPr>
        <p:spPr bwMode="auto">
          <a:xfrm>
            <a:off x="1371600" y="2057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1284" name="Line 20"/>
          <p:cNvSpPr>
            <a:spLocks noChangeShapeType="1"/>
          </p:cNvSpPr>
          <p:nvPr/>
        </p:nvSpPr>
        <p:spPr bwMode="auto">
          <a:xfrm>
            <a:off x="3733800" y="4343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1285" name="Line 21"/>
          <p:cNvSpPr>
            <a:spLocks noChangeShapeType="1"/>
          </p:cNvSpPr>
          <p:nvPr/>
        </p:nvSpPr>
        <p:spPr bwMode="auto">
          <a:xfrm>
            <a:off x="3733800" y="50292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1286" name="Line 22"/>
          <p:cNvSpPr>
            <a:spLocks noChangeShapeType="1"/>
          </p:cNvSpPr>
          <p:nvPr/>
        </p:nvSpPr>
        <p:spPr bwMode="auto">
          <a:xfrm>
            <a:off x="6248400" y="4343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1287" name="Line 23"/>
          <p:cNvSpPr>
            <a:spLocks noChangeShapeType="1"/>
          </p:cNvSpPr>
          <p:nvPr/>
        </p:nvSpPr>
        <p:spPr bwMode="auto">
          <a:xfrm>
            <a:off x="1371600" y="4343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1288" name="Line 24"/>
          <p:cNvSpPr>
            <a:spLocks noChangeShapeType="1"/>
          </p:cNvSpPr>
          <p:nvPr/>
        </p:nvSpPr>
        <p:spPr bwMode="auto">
          <a:xfrm>
            <a:off x="1371600" y="5029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1290" name="Rectangle 26"/>
          <p:cNvSpPr>
            <a:spLocks noChangeArrowheads="1"/>
          </p:cNvSpPr>
          <p:nvPr/>
        </p:nvSpPr>
        <p:spPr bwMode="auto">
          <a:xfrm>
            <a:off x="152400" y="1295400"/>
            <a:ext cx="8686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400" dirty="0"/>
              <a:t>             محرک 1  </a:t>
            </a:r>
            <a:endParaRPr lang="en-US" sz="2400" dirty="0"/>
          </a:p>
          <a:p>
            <a:pPr algn="r" rtl="1"/>
            <a:r>
              <a:rPr lang="fa-IR" sz="2400" dirty="0"/>
              <a:t>                                       </a:t>
            </a:r>
            <a:r>
              <a:rPr lang="en-US" sz="2400" dirty="0" smtClean="0"/>
              <a:t>                                                           </a:t>
            </a:r>
            <a:r>
              <a:rPr lang="fa-IR" sz="2400" dirty="0"/>
              <a:t>محرک 2</a:t>
            </a:r>
            <a:endParaRPr lang="en-US" sz="2400" dirty="0"/>
          </a:p>
        </p:txBody>
      </p:sp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5105400" y="228600"/>
            <a:ext cx="3810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 b="1" dirty="0">
                <a:solidFill>
                  <a:srgbClr val="FF0000"/>
                </a:solidFill>
              </a:rPr>
              <a:t>ظرفيت پردازش وتوجه انتخابي                                    </a:t>
            </a:r>
            <a:r>
              <a:rPr lang="fa-IR" sz="2400" dirty="0"/>
              <a:t> </a:t>
            </a:r>
            <a:endParaRPr lang="en-US" sz="2400" dirty="0"/>
          </a:p>
        </p:txBody>
      </p:sp>
      <p:sp>
        <p:nvSpPr>
          <p:cNvPr id="11292" name="Text Box 28"/>
          <p:cNvSpPr txBox="1">
            <a:spLocks noChangeArrowheads="1"/>
          </p:cNvSpPr>
          <p:nvPr/>
        </p:nvSpPr>
        <p:spPr bwMode="auto">
          <a:xfrm>
            <a:off x="4953000" y="6019800"/>
            <a:ext cx="342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400"/>
              <a:t>دو مدل در موردتوجه انتخابي</a:t>
            </a:r>
            <a:endParaRPr lang="en-US" sz="2400" dirty="0"/>
          </a:p>
        </p:txBody>
      </p:sp>
      <p:sp>
        <p:nvSpPr>
          <p:cNvPr id="11293" name="Line 29"/>
          <p:cNvSpPr>
            <a:spLocks noChangeShapeType="1"/>
          </p:cNvSpPr>
          <p:nvPr/>
        </p:nvSpPr>
        <p:spPr bwMode="auto">
          <a:xfrm flipV="1">
            <a:off x="0" y="5943600"/>
            <a:ext cx="91440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dirty="0" smtClean="0"/>
              <a:t>   </a:t>
            </a:r>
          </a:p>
          <a:p>
            <a:pPr algn="ctr">
              <a:buNone/>
            </a:pPr>
            <a:r>
              <a:rPr lang="fa-IR" dirty="0" smtClean="0"/>
              <a:t>توجه و ویژگی های ان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</a:t>
            </a:r>
            <a:r>
              <a:rPr lang="fa-IR" sz="2800" dirty="0" smtClean="0">
                <a:solidFill>
                  <a:srgbClr val="C00000"/>
                </a:solidFill>
              </a:rPr>
              <a:t>شناسایی محرک </a:t>
            </a:r>
            <a:r>
              <a:rPr lang="fa-IR" sz="2800" dirty="0" smtClean="0"/>
              <a:t>:پردازش موازی ،بدون نیاز به توجه</a:t>
            </a:r>
          </a:p>
          <a:p>
            <a:pPr algn="r">
              <a:buNone/>
            </a:pPr>
            <a:r>
              <a:rPr lang="fa-IR" sz="2800" dirty="0" smtClean="0"/>
              <a:t>                           </a:t>
            </a:r>
          </a:p>
          <a:p>
            <a:pPr algn="r">
              <a:buNone/>
            </a:pPr>
            <a:r>
              <a:rPr lang="fa-IR" sz="2800" dirty="0" smtClean="0"/>
              <a:t>                    (ویژگی اشیا:رنگ ،شکل ) 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    </a:t>
            </a:r>
          </a:p>
          <a:p>
            <a:pPr algn="r">
              <a:buNone/>
            </a:pPr>
            <a:r>
              <a:rPr lang="fa-IR" sz="2800" dirty="0" smtClean="0"/>
              <a:t>      </a:t>
            </a:r>
            <a:r>
              <a:rPr lang="fa-IR" sz="2800" b="1" dirty="0" smtClean="0">
                <a:solidFill>
                  <a:srgbClr val="FFFF00"/>
                </a:solidFill>
              </a:rPr>
              <a:t>اثر استروپ ، مهمانی کوکتل ،کوری ناشی از بی توجهی</a:t>
            </a:r>
          </a:p>
          <a:p>
            <a:pPr algn="r">
              <a:buNone/>
            </a:pPr>
            <a:r>
              <a:rPr lang="fa-IR" sz="2800" dirty="0" smtClean="0"/>
              <a:t>   </a:t>
            </a:r>
            <a:r>
              <a:rPr lang="en-US" dirty="0" smtClean="0"/>
              <a:t>      </a:t>
            </a:r>
            <a:endParaRPr lang="en-US" dirty="0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rgbClr val="C00000"/>
                </a:solidFill>
              </a:rPr>
              <a:t>گزینش پاسخ </a:t>
            </a:r>
          </a:p>
          <a:p>
            <a:pPr algn="r">
              <a:buNone/>
            </a:pPr>
            <a:r>
              <a:rPr lang="fa-IR" dirty="0" smtClean="0">
                <a:solidFill>
                  <a:srgbClr val="C00000"/>
                </a:solidFill>
              </a:rPr>
              <a:t>      </a:t>
            </a:r>
            <a:endParaRPr lang="en-US" dirty="0" smtClean="0">
              <a:solidFill>
                <a:srgbClr val="C00000"/>
              </a:solidFill>
            </a:endParaRPr>
          </a:p>
          <a:p>
            <a:pPr algn="r">
              <a:buNone/>
            </a:pPr>
            <a:r>
              <a:rPr lang="fa-IR" sz="2800" dirty="0" smtClean="0"/>
              <a:t>پردازش کنترل شده:آهسته ،نیاز به توجه،طولی ،اختیاری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>
                <a:solidFill>
                  <a:srgbClr val="0070C0"/>
                </a:solidFill>
              </a:rPr>
              <a:t>انجام دو عمل همزمان که به عملیات ذهنی متفاوت نیاز دارد </a:t>
            </a:r>
            <a:r>
              <a:rPr lang="en-US" sz="2800" dirty="0" smtClean="0">
                <a:solidFill>
                  <a:srgbClr val="0070C0"/>
                </a:solidFill>
              </a:rPr>
              <a:t>     </a:t>
            </a:r>
            <a:r>
              <a:rPr lang="fa-IR" sz="2800" dirty="0" smtClean="0">
                <a:solidFill>
                  <a:srgbClr val="0070C0"/>
                </a:solidFill>
              </a:rPr>
              <a:t> </a:t>
            </a:r>
          </a:p>
          <a:p>
            <a:pPr algn="r">
              <a:buNone/>
            </a:pPr>
            <a:endParaRPr lang="fa-IR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table tennis\tonga_27_07_09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2110" y="1714488"/>
            <a:ext cx="4668782" cy="457203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4689097" y="785794"/>
            <a:ext cx="21034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buNone/>
            </a:pPr>
            <a:r>
              <a:rPr lang="fa-IR" sz="2400" b="1" dirty="0" smtClean="0"/>
              <a:t>پردازش کنترل شده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table tennis\old-table-tennis-player_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505827"/>
            <a:ext cx="4147606" cy="57092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 smtClean="0"/>
          </a:p>
          <a:p>
            <a:pPr algn="r">
              <a:buNone/>
            </a:pPr>
            <a:r>
              <a:rPr lang="fa-IR" sz="2800" dirty="0" smtClean="0">
                <a:solidFill>
                  <a:srgbClr val="C00000"/>
                </a:solidFill>
              </a:rPr>
              <a:t>گزینش پاسخ 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پردازش خود کار:سریع ،بدون نیاز به توجه ،موازی ،غیر اختیاری </a:t>
            </a:r>
            <a:r>
              <a:rPr lang="en-US" sz="2800" dirty="0" smtClean="0"/>
              <a:t>    </a:t>
            </a:r>
          </a:p>
          <a:p>
            <a:pPr algn="r">
              <a:buNone/>
            </a:pPr>
            <a:endParaRPr lang="fa-IR" sz="2800" dirty="0" smtClean="0"/>
          </a:p>
          <a:p>
            <a:pPr algn="ctr">
              <a:buNone/>
            </a:pPr>
            <a:r>
              <a:rPr lang="fa-IR" sz="2800" dirty="0" smtClean="0"/>
              <a:t>  حرکات یاد گرفته شده           ایجاد واحد حرکت(واحد های تولید 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واحد های تولید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sz="2400" dirty="0" smtClean="0"/>
              <a:t>          </a:t>
            </a:r>
            <a:r>
              <a:rPr lang="fa-IR" sz="2400" b="1" dirty="0" smtClean="0"/>
              <a:t>محرک ویژه                                 پاسخ ویژه  </a:t>
            </a:r>
          </a:p>
          <a:p>
            <a:pPr algn="r">
              <a:buNone/>
            </a:pPr>
            <a:endParaRPr lang="fa-IR" sz="2400" dirty="0" smtClean="0"/>
          </a:p>
          <a:p>
            <a:pPr algn="r">
              <a:buNone/>
            </a:pPr>
            <a:r>
              <a:rPr lang="fa-IR" sz="2400" dirty="0" smtClean="0"/>
              <a:t>محرک ویژه  (شناسایی محرک )                پاسخ ویژه(برنامه ریزی پاسخ ) </a:t>
            </a:r>
            <a:endParaRPr lang="en-US" sz="2400" dirty="0" smtClean="0"/>
          </a:p>
          <a:p>
            <a:pPr algn="r">
              <a:buNone/>
            </a:pPr>
            <a:endParaRPr lang="fa-IR" sz="2400" dirty="0" smtClean="0"/>
          </a:p>
          <a:p>
            <a:pPr algn="r">
              <a:buNone/>
            </a:pPr>
            <a:r>
              <a:rPr lang="fa-IR" sz="2400" dirty="0" smtClean="0"/>
              <a:t>                                   </a:t>
            </a:r>
            <a:r>
              <a:rPr lang="fa-IR" sz="2400" b="1" dirty="0" smtClean="0">
                <a:solidFill>
                  <a:srgbClr val="FF0000"/>
                </a:solidFill>
              </a:rPr>
              <a:t>پردازش خود کار</a:t>
            </a:r>
          </a:p>
          <a:p>
            <a:pPr algn="r">
              <a:buNone/>
            </a:pPr>
            <a:r>
              <a:rPr lang="fa-IR" sz="2400" dirty="0" smtClean="0">
                <a:solidFill>
                  <a:srgbClr val="FF0000"/>
                </a:solidFill>
              </a:rPr>
              <a:t>                  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4714876" y="278605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Left Arrow 4"/>
          <p:cNvSpPr/>
          <p:nvPr/>
        </p:nvSpPr>
        <p:spPr>
          <a:xfrm>
            <a:off x="4286248" y="357187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cs typeface="B Nazanin" pitchFamily="2" charset="-78"/>
              </a:rPr>
              <a:t>پردازش خودکار </a:t>
            </a:r>
            <a:endParaRPr lang="en-US" sz="3600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dirty="0" smtClean="0"/>
              <a:t>سود و زیان بودن بر چه اساسی است ؟ 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dirty="0" smtClean="0"/>
              <a:t>مهارت بسته یا  باز     </a:t>
            </a:r>
            <a:endParaRPr lang="en-US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برنامه ریزی پاسخ (</a:t>
            </a:r>
            <a:r>
              <a:rPr lang="fa-IR" sz="3200" b="1" dirty="0" smtClean="0">
                <a:solidFill>
                  <a:srgbClr val="FF0000"/>
                </a:solidFill>
              </a:rPr>
              <a:t>برون داد قطعه ای </a:t>
            </a:r>
            <a:r>
              <a:rPr lang="fa-IR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pPr algn="r">
              <a:buNone/>
            </a:pPr>
            <a:r>
              <a:rPr lang="fa-IR" sz="1600" dirty="0" smtClean="0"/>
              <a:t> ورود محرک ها به صورت موازی                صدور اعمال به صورت زنجیره ای و با سرعت 3 عمل در ثانیه  </a:t>
            </a:r>
            <a:endParaRPr lang="en-US" sz="1600" dirty="0"/>
          </a:p>
        </p:txBody>
      </p:sp>
      <p:sp>
        <p:nvSpPr>
          <p:cNvPr id="9" name="Flowchart: Multidocument 8"/>
          <p:cNvSpPr/>
          <p:nvPr/>
        </p:nvSpPr>
        <p:spPr>
          <a:xfrm>
            <a:off x="6786578" y="2500306"/>
            <a:ext cx="928694" cy="2500330"/>
          </a:xfrm>
          <a:prstGeom prst="flowChartMultidocumen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مراحل پردازش </a:t>
            </a:r>
            <a:r>
              <a:rPr lang="fa-IR" sz="1600" dirty="0" smtClean="0"/>
              <a:t>ا</a:t>
            </a:r>
            <a:r>
              <a:rPr lang="fa-IR" dirty="0" smtClean="0"/>
              <a:t>طلاعات</a:t>
            </a:r>
            <a:r>
              <a:rPr lang="fa-IR" sz="1600" dirty="0" smtClean="0"/>
              <a:t> </a:t>
            </a:r>
            <a:endParaRPr lang="en-US" sz="1600" dirty="0"/>
          </a:p>
        </p:txBody>
      </p:sp>
      <p:sp>
        <p:nvSpPr>
          <p:cNvPr id="14" name="10-Point Star 13"/>
          <p:cNvSpPr/>
          <p:nvPr/>
        </p:nvSpPr>
        <p:spPr>
          <a:xfrm>
            <a:off x="3071802" y="3357562"/>
            <a:ext cx="1071570" cy="1143008"/>
          </a:xfrm>
          <a:prstGeom prst="star10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عمل دوم </a:t>
            </a:r>
            <a:endParaRPr lang="en-US" dirty="0"/>
          </a:p>
        </p:txBody>
      </p:sp>
      <p:sp>
        <p:nvSpPr>
          <p:cNvPr id="15" name="10-Point Star 14"/>
          <p:cNvSpPr/>
          <p:nvPr/>
        </p:nvSpPr>
        <p:spPr>
          <a:xfrm>
            <a:off x="5072066" y="3357562"/>
            <a:ext cx="1071570" cy="1143008"/>
          </a:xfrm>
          <a:prstGeom prst="star10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عمل سوم </a:t>
            </a:r>
            <a:endParaRPr lang="en-US" dirty="0"/>
          </a:p>
        </p:txBody>
      </p:sp>
      <p:sp>
        <p:nvSpPr>
          <p:cNvPr id="16" name="10-Point Star 15"/>
          <p:cNvSpPr/>
          <p:nvPr/>
        </p:nvSpPr>
        <p:spPr>
          <a:xfrm>
            <a:off x="1214414" y="3357562"/>
            <a:ext cx="1071570" cy="1143008"/>
          </a:xfrm>
          <a:prstGeom prst="star10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عمل اول</a:t>
            </a:r>
            <a:endParaRPr lang="en-US" dirty="0"/>
          </a:p>
        </p:txBody>
      </p:sp>
      <p:sp>
        <p:nvSpPr>
          <p:cNvPr id="17" name="Left Arrow 16"/>
          <p:cNvSpPr/>
          <p:nvPr/>
        </p:nvSpPr>
        <p:spPr>
          <a:xfrm>
            <a:off x="2500298" y="3714752"/>
            <a:ext cx="357190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Left Arrow 17"/>
          <p:cNvSpPr/>
          <p:nvPr/>
        </p:nvSpPr>
        <p:spPr>
          <a:xfrm>
            <a:off x="4572000" y="3786190"/>
            <a:ext cx="357190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1" name="Straight Arrow Connector 30"/>
          <p:cNvCxnSpPr/>
          <p:nvPr/>
        </p:nvCxnSpPr>
        <p:spPr>
          <a:xfrm rot="5400000">
            <a:off x="7393801" y="1964521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5400000">
            <a:off x="6965173" y="1964521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5400000">
            <a:off x="7179487" y="2035959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>
            <a:off x="7608115" y="2035959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5400000">
            <a:off x="6750859" y="2035959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dirty="0" smtClean="0">
                <a:cs typeface="B Nazanin" pitchFamily="2" charset="-78"/>
              </a:rPr>
              <a:t>دوره بی پاسخی روان شناختی </a:t>
            </a:r>
            <a:endParaRPr lang="en-US" sz="3200" dirty="0">
              <a:cs typeface="B Nazanin" pitchFamily="2" charset="-78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</a:t>
            </a:r>
            <a:r>
              <a:rPr lang="fa-IR" sz="2400" dirty="0" smtClean="0"/>
              <a:t>تاخیر در پاسخ به دومین محرک </a:t>
            </a:r>
            <a:endParaRPr lang="en-US" sz="2400" dirty="0"/>
          </a:p>
        </p:txBody>
      </p:sp>
      <p:graphicFrame>
        <p:nvGraphicFramePr>
          <p:cNvPr id="11" name="Diagram 10"/>
          <p:cNvGraphicFramePr/>
          <p:nvPr/>
        </p:nvGraphicFramePr>
        <p:xfrm>
          <a:off x="500034" y="1428736"/>
          <a:ext cx="814393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Right Arrow 13"/>
          <p:cNvSpPr/>
          <p:nvPr/>
        </p:nvSpPr>
        <p:spPr>
          <a:xfrm>
            <a:off x="3214678" y="2714620"/>
            <a:ext cx="135732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Arrow 14"/>
          <p:cNvSpPr/>
          <p:nvPr/>
        </p:nvSpPr>
        <p:spPr>
          <a:xfrm>
            <a:off x="2643174" y="4214818"/>
            <a:ext cx="78581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 spd="med">
    <p:strip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dirty="0" smtClean="0">
                <a:cs typeface="B Nazanin" pitchFamily="2" charset="-78"/>
              </a:rPr>
              <a:t>برنامه ریزی پاسخ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5" name=" 3"/>
          <p:cNvSpPr/>
          <p:nvPr/>
        </p:nvSpPr>
        <p:spPr>
          <a:xfrm rot="16200000">
            <a:off x="573062" y="2212964"/>
            <a:ext cx="3556000" cy="2844800"/>
          </a:xfrm>
          <a:prstGeom prst="funnel">
            <a:avLst/>
          </a:prstGeom>
          <a:solidFill>
            <a:srgbClr val="00B050">
              <a:alpha val="40000"/>
            </a:srgbClr>
          </a:solidFill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 3"/>
          <p:cNvSpPr/>
          <p:nvPr/>
        </p:nvSpPr>
        <p:spPr>
          <a:xfrm rot="16200000">
            <a:off x="4430714" y="2355840"/>
            <a:ext cx="3556000" cy="2844800"/>
          </a:xfrm>
          <a:prstGeom prst="funnel">
            <a:avLst/>
          </a:prstGeom>
          <a:solidFill>
            <a:srgbClr val="00B050">
              <a:alpha val="40000"/>
            </a:srgbClr>
          </a:solidFill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 6"/>
          <p:cNvSpPr/>
          <p:nvPr/>
        </p:nvSpPr>
        <p:spPr>
          <a:xfrm>
            <a:off x="587829" y="4043205"/>
            <a:ext cx="2063931" cy="542921"/>
          </a:xfrm>
          <a:custGeom>
            <a:avLst/>
            <a:gdLst>
              <a:gd name="connsiteX0" fmla="*/ 0 w 2063931"/>
              <a:gd name="connsiteY0" fmla="*/ 411229 h 542921"/>
              <a:gd name="connsiteX1" fmla="*/ 104502 w 2063931"/>
              <a:gd name="connsiteY1" fmla="*/ 385104 h 542921"/>
              <a:gd name="connsiteX2" fmla="*/ 509451 w 2063931"/>
              <a:gd name="connsiteY2" fmla="*/ 385104 h 542921"/>
              <a:gd name="connsiteX3" fmla="*/ 679268 w 2063931"/>
              <a:gd name="connsiteY3" fmla="*/ 411229 h 542921"/>
              <a:gd name="connsiteX4" fmla="*/ 718457 w 2063931"/>
              <a:gd name="connsiteY4" fmla="*/ 424292 h 542921"/>
              <a:gd name="connsiteX5" fmla="*/ 770708 w 2063931"/>
              <a:gd name="connsiteY5" fmla="*/ 437355 h 542921"/>
              <a:gd name="connsiteX6" fmla="*/ 809897 w 2063931"/>
              <a:gd name="connsiteY6" fmla="*/ 450418 h 542921"/>
              <a:gd name="connsiteX7" fmla="*/ 953588 w 2063931"/>
              <a:gd name="connsiteY7" fmla="*/ 476544 h 542921"/>
              <a:gd name="connsiteX8" fmla="*/ 1018902 w 2063931"/>
              <a:gd name="connsiteY8" fmla="*/ 489606 h 542921"/>
              <a:gd name="connsiteX9" fmla="*/ 1293222 w 2063931"/>
              <a:gd name="connsiteY9" fmla="*/ 476544 h 542921"/>
              <a:gd name="connsiteX10" fmla="*/ 1332411 w 2063931"/>
              <a:gd name="connsiteY10" fmla="*/ 450418 h 542921"/>
              <a:gd name="connsiteX11" fmla="*/ 1358537 w 2063931"/>
              <a:gd name="connsiteY11" fmla="*/ 372041 h 542921"/>
              <a:gd name="connsiteX12" fmla="*/ 1332411 w 2063931"/>
              <a:gd name="connsiteY12" fmla="*/ 280601 h 542921"/>
              <a:gd name="connsiteX13" fmla="*/ 1293222 w 2063931"/>
              <a:gd name="connsiteY13" fmla="*/ 267538 h 542921"/>
              <a:gd name="connsiteX14" fmla="*/ 1254034 w 2063931"/>
              <a:gd name="connsiteY14" fmla="*/ 241412 h 542921"/>
              <a:gd name="connsiteX15" fmla="*/ 1175657 w 2063931"/>
              <a:gd name="connsiteY15" fmla="*/ 215286 h 542921"/>
              <a:gd name="connsiteX16" fmla="*/ 1084217 w 2063931"/>
              <a:gd name="connsiteY16" fmla="*/ 228349 h 542921"/>
              <a:gd name="connsiteX17" fmla="*/ 1058091 w 2063931"/>
              <a:gd name="connsiteY17" fmla="*/ 267538 h 542921"/>
              <a:gd name="connsiteX18" fmla="*/ 1031965 w 2063931"/>
              <a:gd name="connsiteY18" fmla="*/ 345915 h 542921"/>
              <a:gd name="connsiteX19" fmla="*/ 1045028 w 2063931"/>
              <a:gd name="connsiteY19" fmla="*/ 424292 h 542921"/>
              <a:gd name="connsiteX20" fmla="*/ 1071154 w 2063931"/>
              <a:gd name="connsiteY20" fmla="*/ 463481 h 542921"/>
              <a:gd name="connsiteX21" fmla="*/ 1162594 w 2063931"/>
              <a:gd name="connsiteY21" fmla="*/ 489606 h 542921"/>
              <a:gd name="connsiteX22" fmla="*/ 1201782 w 2063931"/>
              <a:gd name="connsiteY22" fmla="*/ 515732 h 542921"/>
              <a:gd name="connsiteX23" fmla="*/ 1463040 w 2063931"/>
              <a:gd name="connsiteY23" fmla="*/ 515732 h 542921"/>
              <a:gd name="connsiteX24" fmla="*/ 1554480 w 2063931"/>
              <a:gd name="connsiteY24" fmla="*/ 424292 h 542921"/>
              <a:gd name="connsiteX25" fmla="*/ 1645920 w 2063931"/>
              <a:gd name="connsiteY25" fmla="*/ 345915 h 542921"/>
              <a:gd name="connsiteX26" fmla="*/ 1658982 w 2063931"/>
              <a:gd name="connsiteY26" fmla="*/ 306726 h 542921"/>
              <a:gd name="connsiteX27" fmla="*/ 1606731 w 2063931"/>
              <a:gd name="connsiteY27" fmla="*/ 189161 h 542921"/>
              <a:gd name="connsiteX28" fmla="*/ 1528354 w 2063931"/>
              <a:gd name="connsiteY28" fmla="*/ 110784 h 542921"/>
              <a:gd name="connsiteX29" fmla="*/ 1449977 w 2063931"/>
              <a:gd name="connsiteY29" fmla="*/ 58532 h 542921"/>
              <a:gd name="connsiteX30" fmla="*/ 1162594 w 2063931"/>
              <a:gd name="connsiteY30" fmla="*/ 110784 h 542921"/>
              <a:gd name="connsiteX31" fmla="*/ 1149531 w 2063931"/>
              <a:gd name="connsiteY31" fmla="*/ 149972 h 542921"/>
              <a:gd name="connsiteX32" fmla="*/ 1175657 w 2063931"/>
              <a:gd name="connsiteY32" fmla="*/ 254475 h 542921"/>
              <a:gd name="connsiteX33" fmla="*/ 1227908 w 2063931"/>
              <a:gd name="connsiteY33" fmla="*/ 332852 h 542921"/>
              <a:gd name="connsiteX34" fmla="*/ 1267097 w 2063931"/>
              <a:gd name="connsiteY34" fmla="*/ 358978 h 542921"/>
              <a:gd name="connsiteX35" fmla="*/ 1854925 w 2063931"/>
              <a:gd name="connsiteY35" fmla="*/ 345915 h 542921"/>
              <a:gd name="connsiteX36" fmla="*/ 1894114 w 2063931"/>
              <a:gd name="connsiteY36" fmla="*/ 332852 h 542921"/>
              <a:gd name="connsiteX37" fmla="*/ 1933302 w 2063931"/>
              <a:gd name="connsiteY37" fmla="*/ 306726 h 542921"/>
              <a:gd name="connsiteX38" fmla="*/ 1946365 w 2063931"/>
              <a:gd name="connsiteY38" fmla="*/ 267538 h 542921"/>
              <a:gd name="connsiteX39" fmla="*/ 1985554 w 2063931"/>
              <a:gd name="connsiteY39" fmla="*/ 241412 h 542921"/>
              <a:gd name="connsiteX40" fmla="*/ 2011680 w 2063931"/>
              <a:gd name="connsiteY40" fmla="*/ 202224 h 542921"/>
              <a:gd name="connsiteX41" fmla="*/ 2024742 w 2063931"/>
              <a:gd name="connsiteY41" fmla="*/ 163035 h 542921"/>
              <a:gd name="connsiteX42" fmla="*/ 2050868 w 2063931"/>
              <a:gd name="connsiteY42" fmla="*/ 123846 h 542921"/>
              <a:gd name="connsiteX43" fmla="*/ 2063931 w 2063931"/>
              <a:gd name="connsiteY43" fmla="*/ 71595 h 542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2063931" h="542921">
                <a:moveTo>
                  <a:pt x="0" y="411229"/>
                </a:moveTo>
                <a:cubicBezTo>
                  <a:pt x="34834" y="402521"/>
                  <a:pt x="68898" y="389748"/>
                  <a:pt x="104502" y="385104"/>
                </a:cubicBezTo>
                <a:cubicBezTo>
                  <a:pt x="282315" y="361911"/>
                  <a:pt x="328720" y="373808"/>
                  <a:pt x="509451" y="385104"/>
                </a:cubicBezTo>
                <a:cubicBezTo>
                  <a:pt x="641065" y="418006"/>
                  <a:pt x="453569" y="373612"/>
                  <a:pt x="679268" y="411229"/>
                </a:cubicBezTo>
                <a:cubicBezTo>
                  <a:pt x="692850" y="413493"/>
                  <a:pt x="705217" y="420509"/>
                  <a:pt x="718457" y="424292"/>
                </a:cubicBezTo>
                <a:cubicBezTo>
                  <a:pt x="735719" y="429224"/>
                  <a:pt x="753446" y="432423"/>
                  <a:pt x="770708" y="437355"/>
                </a:cubicBezTo>
                <a:cubicBezTo>
                  <a:pt x="783948" y="441138"/>
                  <a:pt x="796539" y="447078"/>
                  <a:pt x="809897" y="450418"/>
                </a:cubicBezTo>
                <a:cubicBezTo>
                  <a:pt x="852917" y="461173"/>
                  <a:pt x="910888" y="468780"/>
                  <a:pt x="953588" y="476544"/>
                </a:cubicBezTo>
                <a:cubicBezTo>
                  <a:pt x="975432" y="480516"/>
                  <a:pt x="997131" y="485252"/>
                  <a:pt x="1018902" y="489606"/>
                </a:cubicBezTo>
                <a:cubicBezTo>
                  <a:pt x="1110342" y="485252"/>
                  <a:pt x="1202385" y="487898"/>
                  <a:pt x="1293222" y="476544"/>
                </a:cubicBezTo>
                <a:cubicBezTo>
                  <a:pt x="1308801" y="474597"/>
                  <a:pt x="1324090" y="463731"/>
                  <a:pt x="1332411" y="450418"/>
                </a:cubicBezTo>
                <a:cubicBezTo>
                  <a:pt x="1347007" y="427065"/>
                  <a:pt x="1358537" y="372041"/>
                  <a:pt x="1358537" y="372041"/>
                </a:cubicBezTo>
                <a:cubicBezTo>
                  <a:pt x="1358424" y="371589"/>
                  <a:pt x="1338658" y="286848"/>
                  <a:pt x="1332411" y="280601"/>
                </a:cubicBezTo>
                <a:cubicBezTo>
                  <a:pt x="1322674" y="270865"/>
                  <a:pt x="1306285" y="271892"/>
                  <a:pt x="1293222" y="267538"/>
                </a:cubicBezTo>
                <a:cubicBezTo>
                  <a:pt x="1280159" y="258829"/>
                  <a:pt x="1268380" y="247788"/>
                  <a:pt x="1254034" y="241412"/>
                </a:cubicBezTo>
                <a:cubicBezTo>
                  <a:pt x="1228869" y="230227"/>
                  <a:pt x="1175657" y="215286"/>
                  <a:pt x="1175657" y="215286"/>
                </a:cubicBezTo>
                <a:cubicBezTo>
                  <a:pt x="1145177" y="219640"/>
                  <a:pt x="1112353" y="215844"/>
                  <a:pt x="1084217" y="228349"/>
                </a:cubicBezTo>
                <a:cubicBezTo>
                  <a:pt x="1069870" y="234725"/>
                  <a:pt x="1064467" y="253191"/>
                  <a:pt x="1058091" y="267538"/>
                </a:cubicBezTo>
                <a:cubicBezTo>
                  <a:pt x="1046906" y="292703"/>
                  <a:pt x="1031965" y="345915"/>
                  <a:pt x="1031965" y="345915"/>
                </a:cubicBezTo>
                <a:cubicBezTo>
                  <a:pt x="1036319" y="372041"/>
                  <a:pt x="1036652" y="399165"/>
                  <a:pt x="1045028" y="424292"/>
                </a:cubicBezTo>
                <a:cubicBezTo>
                  <a:pt x="1049993" y="439186"/>
                  <a:pt x="1058895" y="453673"/>
                  <a:pt x="1071154" y="463481"/>
                </a:cubicBezTo>
                <a:cubicBezTo>
                  <a:pt x="1079675" y="470298"/>
                  <a:pt x="1159177" y="488752"/>
                  <a:pt x="1162594" y="489606"/>
                </a:cubicBezTo>
                <a:cubicBezTo>
                  <a:pt x="1175657" y="498315"/>
                  <a:pt x="1186888" y="510767"/>
                  <a:pt x="1201782" y="515732"/>
                </a:cubicBezTo>
                <a:cubicBezTo>
                  <a:pt x="1283347" y="542921"/>
                  <a:pt x="1385487" y="521272"/>
                  <a:pt x="1463040" y="515732"/>
                </a:cubicBezTo>
                <a:cubicBezTo>
                  <a:pt x="1551713" y="486174"/>
                  <a:pt x="1449674" y="529098"/>
                  <a:pt x="1554480" y="424292"/>
                </a:cubicBezTo>
                <a:cubicBezTo>
                  <a:pt x="1609063" y="369709"/>
                  <a:pt x="1578889" y="396188"/>
                  <a:pt x="1645920" y="345915"/>
                </a:cubicBezTo>
                <a:cubicBezTo>
                  <a:pt x="1650274" y="332852"/>
                  <a:pt x="1658982" y="320496"/>
                  <a:pt x="1658982" y="306726"/>
                </a:cubicBezTo>
                <a:cubicBezTo>
                  <a:pt x="1658982" y="251219"/>
                  <a:pt x="1642247" y="228623"/>
                  <a:pt x="1606731" y="189161"/>
                </a:cubicBezTo>
                <a:cubicBezTo>
                  <a:pt x="1582014" y="161698"/>
                  <a:pt x="1559096" y="131279"/>
                  <a:pt x="1528354" y="110784"/>
                </a:cubicBezTo>
                <a:lnTo>
                  <a:pt x="1449977" y="58532"/>
                </a:lnTo>
                <a:cubicBezTo>
                  <a:pt x="1279119" y="67075"/>
                  <a:pt x="1217987" y="0"/>
                  <a:pt x="1162594" y="110784"/>
                </a:cubicBezTo>
                <a:cubicBezTo>
                  <a:pt x="1156436" y="123100"/>
                  <a:pt x="1153885" y="136909"/>
                  <a:pt x="1149531" y="149972"/>
                </a:cubicBezTo>
                <a:cubicBezTo>
                  <a:pt x="1153150" y="168068"/>
                  <a:pt x="1163105" y="231881"/>
                  <a:pt x="1175657" y="254475"/>
                </a:cubicBezTo>
                <a:cubicBezTo>
                  <a:pt x="1190906" y="281923"/>
                  <a:pt x="1210491" y="306726"/>
                  <a:pt x="1227908" y="332852"/>
                </a:cubicBezTo>
                <a:cubicBezTo>
                  <a:pt x="1236617" y="345915"/>
                  <a:pt x="1254034" y="350269"/>
                  <a:pt x="1267097" y="358978"/>
                </a:cubicBezTo>
                <a:lnTo>
                  <a:pt x="1854925" y="345915"/>
                </a:lnTo>
                <a:cubicBezTo>
                  <a:pt x="1868683" y="345342"/>
                  <a:pt x="1881798" y="339010"/>
                  <a:pt x="1894114" y="332852"/>
                </a:cubicBezTo>
                <a:cubicBezTo>
                  <a:pt x="1908156" y="325831"/>
                  <a:pt x="1920239" y="315435"/>
                  <a:pt x="1933302" y="306726"/>
                </a:cubicBezTo>
                <a:cubicBezTo>
                  <a:pt x="1937656" y="293663"/>
                  <a:pt x="1937763" y="278290"/>
                  <a:pt x="1946365" y="267538"/>
                </a:cubicBezTo>
                <a:cubicBezTo>
                  <a:pt x="1956173" y="255279"/>
                  <a:pt x="1974452" y="252513"/>
                  <a:pt x="1985554" y="241412"/>
                </a:cubicBezTo>
                <a:cubicBezTo>
                  <a:pt x="1996655" y="230311"/>
                  <a:pt x="2002971" y="215287"/>
                  <a:pt x="2011680" y="202224"/>
                </a:cubicBezTo>
                <a:cubicBezTo>
                  <a:pt x="2016034" y="189161"/>
                  <a:pt x="2018584" y="175351"/>
                  <a:pt x="2024742" y="163035"/>
                </a:cubicBezTo>
                <a:cubicBezTo>
                  <a:pt x="2031763" y="148993"/>
                  <a:pt x="2044683" y="138276"/>
                  <a:pt x="2050868" y="123846"/>
                </a:cubicBezTo>
                <a:cubicBezTo>
                  <a:pt x="2057940" y="107345"/>
                  <a:pt x="2063931" y="71595"/>
                  <a:pt x="2063931" y="71595"/>
                </a:cubicBezTo>
              </a:path>
            </a:pathLst>
          </a:cu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214546" y="2928934"/>
            <a:ext cx="1500198" cy="78581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6429388" y="2786058"/>
            <a:ext cx="1285852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reeform 12"/>
          <p:cNvSpPr/>
          <p:nvPr/>
        </p:nvSpPr>
        <p:spPr>
          <a:xfrm>
            <a:off x="5429256" y="3857628"/>
            <a:ext cx="2063931" cy="542921"/>
          </a:xfrm>
          <a:custGeom>
            <a:avLst/>
            <a:gdLst>
              <a:gd name="connsiteX0" fmla="*/ 0 w 2063931"/>
              <a:gd name="connsiteY0" fmla="*/ 411229 h 542921"/>
              <a:gd name="connsiteX1" fmla="*/ 104502 w 2063931"/>
              <a:gd name="connsiteY1" fmla="*/ 385104 h 542921"/>
              <a:gd name="connsiteX2" fmla="*/ 509451 w 2063931"/>
              <a:gd name="connsiteY2" fmla="*/ 385104 h 542921"/>
              <a:gd name="connsiteX3" fmla="*/ 679268 w 2063931"/>
              <a:gd name="connsiteY3" fmla="*/ 411229 h 542921"/>
              <a:gd name="connsiteX4" fmla="*/ 718457 w 2063931"/>
              <a:gd name="connsiteY4" fmla="*/ 424292 h 542921"/>
              <a:gd name="connsiteX5" fmla="*/ 770708 w 2063931"/>
              <a:gd name="connsiteY5" fmla="*/ 437355 h 542921"/>
              <a:gd name="connsiteX6" fmla="*/ 809897 w 2063931"/>
              <a:gd name="connsiteY6" fmla="*/ 450418 h 542921"/>
              <a:gd name="connsiteX7" fmla="*/ 953588 w 2063931"/>
              <a:gd name="connsiteY7" fmla="*/ 476544 h 542921"/>
              <a:gd name="connsiteX8" fmla="*/ 1018902 w 2063931"/>
              <a:gd name="connsiteY8" fmla="*/ 489606 h 542921"/>
              <a:gd name="connsiteX9" fmla="*/ 1293222 w 2063931"/>
              <a:gd name="connsiteY9" fmla="*/ 476544 h 542921"/>
              <a:gd name="connsiteX10" fmla="*/ 1332411 w 2063931"/>
              <a:gd name="connsiteY10" fmla="*/ 450418 h 542921"/>
              <a:gd name="connsiteX11" fmla="*/ 1358537 w 2063931"/>
              <a:gd name="connsiteY11" fmla="*/ 372041 h 542921"/>
              <a:gd name="connsiteX12" fmla="*/ 1332411 w 2063931"/>
              <a:gd name="connsiteY12" fmla="*/ 280601 h 542921"/>
              <a:gd name="connsiteX13" fmla="*/ 1293222 w 2063931"/>
              <a:gd name="connsiteY13" fmla="*/ 267538 h 542921"/>
              <a:gd name="connsiteX14" fmla="*/ 1254034 w 2063931"/>
              <a:gd name="connsiteY14" fmla="*/ 241412 h 542921"/>
              <a:gd name="connsiteX15" fmla="*/ 1175657 w 2063931"/>
              <a:gd name="connsiteY15" fmla="*/ 215286 h 542921"/>
              <a:gd name="connsiteX16" fmla="*/ 1084217 w 2063931"/>
              <a:gd name="connsiteY16" fmla="*/ 228349 h 542921"/>
              <a:gd name="connsiteX17" fmla="*/ 1058091 w 2063931"/>
              <a:gd name="connsiteY17" fmla="*/ 267538 h 542921"/>
              <a:gd name="connsiteX18" fmla="*/ 1031965 w 2063931"/>
              <a:gd name="connsiteY18" fmla="*/ 345915 h 542921"/>
              <a:gd name="connsiteX19" fmla="*/ 1045028 w 2063931"/>
              <a:gd name="connsiteY19" fmla="*/ 424292 h 542921"/>
              <a:gd name="connsiteX20" fmla="*/ 1071154 w 2063931"/>
              <a:gd name="connsiteY20" fmla="*/ 463481 h 542921"/>
              <a:gd name="connsiteX21" fmla="*/ 1162594 w 2063931"/>
              <a:gd name="connsiteY21" fmla="*/ 489606 h 542921"/>
              <a:gd name="connsiteX22" fmla="*/ 1201782 w 2063931"/>
              <a:gd name="connsiteY22" fmla="*/ 515732 h 542921"/>
              <a:gd name="connsiteX23" fmla="*/ 1463040 w 2063931"/>
              <a:gd name="connsiteY23" fmla="*/ 515732 h 542921"/>
              <a:gd name="connsiteX24" fmla="*/ 1554480 w 2063931"/>
              <a:gd name="connsiteY24" fmla="*/ 424292 h 542921"/>
              <a:gd name="connsiteX25" fmla="*/ 1645920 w 2063931"/>
              <a:gd name="connsiteY25" fmla="*/ 345915 h 542921"/>
              <a:gd name="connsiteX26" fmla="*/ 1658982 w 2063931"/>
              <a:gd name="connsiteY26" fmla="*/ 306726 h 542921"/>
              <a:gd name="connsiteX27" fmla="*/ 1606731 w 2063931"/>
              <a:gd name="connsiteY27" fmla="*/ 189161 h 542921"/>
              <a:gd name="connsiteX28" fmla="*/ 1528354 w 2063931"/>
              <a:gd name="connsiteY28" fmla="*/ 110784 h 542921"/>
              <a:gd name="connsiteX29" fmla="*/ 1449977 w 2063931"/>
              <a:gd name="connsiteY29" fmla="*/ 58532 h 542921"/>
              <a:gd name="connsiteX30" fmla="*/ 1162594 w 2063931"/>
              <a:gd name="connsiteY30" fmla="*/ 110784 h 542921"/>
              <a:gd name="connsiteX31" fmla="*/ 1149531 w 2063931"/>
              <a:gd name="connsiteY31" fmla="*/ 149972 h 542921"/>
              <a:gd name="connsiteX32" fmla="*/ 1175657 w 2063931"/>
              <a:gd name="connsiteY32" fmla="*/ 254475 h 542921"/>
              <a:gd name="connsiteX33" fmla="*/ 1227908 w 2063931"/>
              <a:gd name="connsiteY33" fmla="*/ 332852 h 542921"/>
              <a:gd name="connsiteX34" fmla="*/ 1267097 w 2063931"/>
              <a:gd name="connsiteY34" fmla="*/ 358978 h 542921"/>
              <a:gd name="connsiteX35" fmla="*/ 1854925 w 2063931"/>
              <a:gd name="connsiteY35" fmla="*/ 345915 h 542921"/>
              <a:gd name="connsiteX36" fmla="*/ 1894114 w 2063931"/>
              <a:gd name="connsiteY36" fmla="*/ 332852 h 542921"/>
              <a:gd name="connsiteX37" fmla="*/ 1933302 w 2063931"/>
              <a:gd name="connsiteY37" fmla="*/ 306726 h 542921"/>
              <a:gd name="connsiteX38" fmla="*/ 1946365 w 2063931"/>
              <a:gd name="connsiteY38" fmla="*/ 267538 h 542921"/>
              <a:gd name="connsiteX39" fmla="*/ 1985554 w 2063931"/>
              <a:gd name="connsiteY39" fmla="*/ 241412 h 542921"/>
              <a:gd name="connsiteX40" fmla="*/ 2011680 w 2063931"/>
              <a:gd name="connsiteY40" fmla="*/ 202224 h 542921"/>
              <a:gd name="connsiteX41" fmla="*/ 2024742 w 2063931"/>
              <a:gd name="connsiteY41" fmla="*/ 163035 h 542921"/>
              <a:gd name="connsiteX42" fmla="*/ 2050868 w 2063931"/>
              <a:gd name="connsiteY42" fmla="*/ 123846 h 542921"/>
              <a:gd name="connsiteX43" fmla="*/ 2063931 w 2063931"/>
              <a:gd name="connsiteY43" fmla="*/ 71595 h 542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2063931" h="542921">
                <a:moveTo>
                  <a:pt x="0" y="411229"/>
                </a:moveTo>
                <a:cubicBezTo>
                  <a:pt x="34834" y="402521"/>
                  <a:pt x="68898" y="389748"/>
                  <a:pt x="104502" y="385104"/>
                </a:cubicBezTo>
                <a:cubicBezTo>
                  <a:pt x="282315" y="361911"/>
                  <a:pt x="328720" y="373808"/>
                  <a:pt x="509451" y="385104"/>
                </a:cubicBezTo>
                <a:cubicBezTo>
                  <a:pt x="641065" y="418006"/>
                  <a:pt x="453569" y="373612"/>
                  <a:pt x="679268" y="411229"/>
                </a:cubicBezTo>
                <a:cubicBezTo>
                  <a:pt x="692850" y="413493"/>
                  <a:pt x="705217" y="420509"/>
                  <a:pt x="718457" y="424292"/>
                </a:cubicBezTo>
                <a:cubicBezTo>
                  <a:pt x="735719" y="429224"/>
                  <a:pt x="753446" y="432423"/>
                  <a:pt x="770708" y="437355"/>
                </a:cubicBezTo>
                <a:cubicBezTo>
                  <a:pt x="783948" y="441138"/>
                  <a:pt x="796539" y="447078"/>
                  <a:pt x="809897" y="450418"/>
                </a:cubicBezTo>
                <a:cubicBezTo>
                  <a:pt x="852917" y="461173"/>
                  <a:pt x="910888" y="468780"/>
                  <a:pt x="953588" y="476544"/>
                </a:cubicBezTo>
                <a:cubicBezTo>
                  <a:pt x="975432" y="480516"/>
                  <a:pt x="997131" y="485252"/>
                  <a:pt x="1018902" y="489606"/>
                </a:cubicBezTo>
                <a:cubicBezTo>
                  <a:pt x="1110342" y="485252"/>
                  <a:pt x="1202385" y="487898"/>
                  <a:pt x="1293222" y="476544"/>
                </a:cubicBezTo>
                <a:cubicBezTo>
                  <a:pt x="1308801" y="474597"/>
                  <a:pt x="1324090" y="463731"/>
                  <a:pt x="1332411" y="450418"/>
                </a:cubicBezTo>
                <a:cubicBezTo>
                  <a:pt x="1347007" y="427065"/>
                  <a:pt x="1358537" y="372041"/>
                  <a:pt x="1358537" y="372041"/>
                </a:cubicBezTo>
                <a:cubicBezTo>
                  <a:pt x="1358424" y="371589"/>
                  <a:pt x="1338658" y="286848"/>
                  <a:pt x="1332411" y="280601"/>
                </a:cubicBezTo>
                <a:cubicBezTo>
                  <a:pt x="1322674" y="270865"/>
                  <a:pt x="1306285" y="271892"/>
                  <a:pt x="1293222" y="267538"/>
                </a:cubicBezTo>
                <a:cubicBezTo>
                  <a:pt x="1280159" y="258829"/>
                  <a:pt x="1268380" y="247788"/>
                  <a:pt x="1254034" y="241412"/>
                </a:cubicBezTo>
                <a:cubicBezTo>
                  <a:pt x="1228869" y="230227"/>
                  <a:pt x="1175657" y="215286"/>
                  <a:pt x="1175657" y="215286"/>
                </a:cubicBezTo>
                <a:cubicBezTo>
                  <a:pt x="1145177" y="219640"/>
                  <a:pt x="1112353" y="215844"/>
                  <a:pt x="1084217" y="228349"/>
                </a:cubicBezTo>
                <a:cubicBezTo>
                  <a:pt x="1069870" y="234725"/>
                  <a:pt x="1064467" y="253191"/>
                  <a:pt x="1058091" y="267538"/>
                </a:cubicBezTo>
                <a:cubicBezTo>
                  <a:pt x="1046906" y="292703"/>
                  <a:pt x="1031965" y="345915"/>
                  <a:pt x="1031965" y="345915"/>
                </a:cubicBezTo>
                <a:cubicBezTo>
                  <a:pt x="1036319" y="372041"/>
                  <a:pt x="1036652" y="399165"/>
                  <a:pt x="1045028" y="424292"/>
                </a:cubicBezTo>
                <a:cubicBezTo>
                  <a:pt x="1049993" y="439186"/>
                  <a:pt x="1058895" y="453673"/>
                  <a:pt x="1071154" y="463481"/>
                </a:cubicBezTo>
                <a:cubicBezTo>
                  <a:pt x="1079675" y="470298"/>
                  <a:pt x="1159177" y="488752"/>
                  <a:pt x="1162594" y="489606"/>
                </a:cubicBezTo>
                <a:cubicBezTo>
                  <a:pt x="1175657" y="498315"/>
                  <a:pt x="1186888" y="510767"/>
                  <a:pt x="1201782" y="515732"/>
                </a:cubicBezTo>
                <a:cubicBezTo>
                  <a:pt x="1283347" y="542921"/>
                  <a:pt x="1385487" y="521272"/>
                  <a:pt x="1463040" y="515732"/>
                </a:cubicBezTo>
                <a:cubicBezTo>
                  <a:pt x="1551713" y="486174"/>
                  <a:pt x="1449674" y="529098"/>
                  <a:pt x="1554480" y="424292"/>
                </a:cubicBezTo>
                <a:cubicBezTo>
                  <a:pt x="1609063" y="369709"/>
                  <a:pt x="1578889" y="396188"/>
                  <a:pt x="1645920" y="345915"/>
                </a:cubicBezTo>
                <a:cubicBezTo>
                  <a:pt x="1650274" y="332852"/>
                  <a:pt x="1658982" y="320496"/>
                  <a:pt x="1658982" y="306726"/>
                </a:cubicBezTo>
                <a:cubicBezTo>
                  <a:pt x="1658982" y="251219"/>
                  <a:pt x="1642247" y="228623"/>
                  <a:pt x="1606731" y="189161"/>
                </a:cubicBezTo>
                <a:cubicBezTo>
                  <a:pt x="1582014" y="161698"/>
                  <a:pt x="1559096" y="131279"/>
                  <a:pt x="1528354" y="110784"/>
                </a:cubicBezTo>
                <a:lnTo>
                  <a:pt x="1449977" y="58532"/>
                </a:lnTo>
                <a:cubicBezTo>
                  <a:pt x="1279119" y="67075"/>
                  <a:pt x="1217987" y="0"/>
                  <a:pt x="1162594" y="110784"/>
                </a:cubicBezTo>
                <a:cubicBezTo>
                  <a:pt x="1156436" y="123100"/>
                  <a:pt x="1153885" y="136909"/>
                  <a:pt x="1149531" y="149972"/>
                </a:cubicBezTo>
                <a:cubicBezTo>
                  <a:pt x="1153150" y="168068"/>
                  <a:pt x="1163105" y="231881"/>
                  <a:pt x="1175657" y="254475"/>
                </a:cubicBezTo>
                <a:cubicBezTo>
                  <a:pt x="1190906" y="281923"/>
                  <a:pt x="1210491" y="306726"/>
                  <a:pt x="1227908" y="332852"/>
                </a:cubicBezTo>
                <a:cubicBezTo>
                  <a:pt x="1236617" y="345915"/>
                  <a:pt x="1254034" y="350269"/>
                  <a:pt x="1267097" y="358978"/>
                </a:cubicBezTo>
                <a:lnTo>
                  <a:pt x="1854925" y="345915"/>
                </a:lnTo>
                <a:cubicBezTo>
                  <a:pt x="1868683" y="345342"/>
                  <a:pt x="1881798" y="339010"/>
                  <a:pt x="1894114" y="332852"/>
                </a:cubicBezTo>
                <a:cubicBezTo>
                  <a:pt x="1908156" y="325831"/>
                  <a:pt x="1920239" y="315435"/>
                  <a:pt x="1933302" y="306726"/>
                </a:cubicBezTo>
                <a:cubicBezTo>
                  <a:pt x="1937656" y="293663"/>
                  <a:pt x="1937763" y="278290"/>
                  <a:pt x="1946365" y="267538"/>
                </a:cubicBezTo>
                <a:cubicBezTo>
                  <a:pt x="1956173" y="255279"/>
                  <a:pt x="1974452" y="252513"/>
                  <a:pt x="1985554" y="241412"/>
                </a:cubicBezTo>
                <a:cubicBezTo>
                  <a:pt x="1996655" y="230311"/>
                  <a:pt x="2002971" y="215287"/>
                  <a:pt x="2011680" y="202224"/>
                </a:cubicBezTo>
                <a:cubicBezTo>
                  <a:pt x="2016034" y="189161"/>
                  <a:pt x="2018584" y="175351"/>
                  <a:pt x="2024742" y="163035"/>
                </a:cubicBezTo>
                <a:cubicBezTo>
                  <a:pt x="2031763" y="148993"/>
                  <a:pt x="2044683" y="138276"/>
                  <a:pt x="2050868" y="123846"/>
                </a:cubicBezTo>
                <a:cubicBezTo>
                  <a:pt x="2057940" y="107345"/>
                  <a:pt x="2063931" y="71595"/>
                  <a:pt x="2063931" y="71595"/>
                </a:cubicBezTo>
              </a:path>
            </a:pathLst>
          </a:cu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2500298" y="2357430"/>
            <a:ext cx="1214446" cy="57150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محرک اول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0" y="4000504"/>
            <a:ext cx="1214446" cy="571504"/>
          </a:xfrm>
          <a:prstGeom prst="ellipse">
            <a:avLst/>
          </a:prstGeom>
          <a:solidFill>
            <a:srgbClr val="FFC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محرک</a:t>
            </a:r>
            <a:r>
              <a:rPr lang="fa-IR" dirty="0" smtClean="0"/>
              <a:t> </a:t>
            </a:r>
            <a:r>
              <a:rPr lang="fa-IR" dirty="0" smtClean="0">
                <a:solidFill>
                  <a:schemeClr val="tx1"/>
                </a:solidFill>
              </a:rPr>
              <a:t>دوم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7929554" y="2428868"/>
            <a:ext cx="1214446" cy="57150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واکنش اول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20" name="Oval 19"/>
          <p:cNvSpPr/>
          <p:nvPr/>
        </p:nvSpPr>
        <p:spPr>
          <a:xfrm>
            <a:off x="7286644" y="4214818"/>
            <a:ext cx="1214446" cy="57150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واکنش دوم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100" dirty="0" smtClean="0"/>
              <a:t>الگوی تحریک دو گانه :یا دوره بی پاسخی روان شناختی</a:t>
            </a:r>
            <a:r>
              <a:rPr lang="fa-IR" sz="3200" dirty="0" smtClean="0"/>
              <a:t>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571612"/>
            <a:ext cx="8229600" cy="4525963"/>
          </a:xfrm>
        </p:spPr>
        <p:txBody>
          <a:bodyPr/>
          <a:lstStyle/>
          <a:p>
            <a:pPr marL="641350" indent="515938">
              <a:buNone/>
            </a:pPr>
            <a:r>
              <a:rPr lang="fa-IR" sz="2800" dirty="0" smtClean="0">
                <a:cs typeface="B Nazanin" pitchFamily="2" charset="-78"/>
              </a:rPr>
              <a:t>فاصله بین محرک اول و دوم کمتر از 60 هزارم ثانیه باشد (فاصله بین دو محرک کم باشداثر جمع بندی اتفاق می افتد) </a:t>
            </a:r>
          </a:p>
          <a:p>
            <a:pPr marL="641350" indent="515938">
              <a:buNone/>
            </a:pPr>
            <a:r>
              <a:rPr lang="fa-IR" sz="2800" dirty="0" smtClean="0">
                <a:cs typeface="B Nazanin" pitchFamily="2" charset="-78"/>
              </a:rPr>
              <a:t> </a:t>
            </a:r>
          </a:p>
          <a:p>
            <a:pPr marL="641350" indent="515938">
              <a:buNone/>
            </a:pPr>
            <a:endParaRPr lang="fa-IR" sz="2800" dirty="0" smtClean="0">
              <a:cs typeface="B Nazanin" pitchFamily="2" charset="-78"/>
            </a:endParaRPr>
          </a:p>
          <a:p>
            <a:pPr marL="641350" indent="441325">
              <a:buNone/>
            </a:pPr>
            <a:r>
              <a:rPr lang="fa-IR" sz="2800" dirty="0" smtClean="0">
                <a:cs typeface="B Nazanin" pitchFamily="2" charset="-78"/>
              </a:rPr>
              <a:t>فاصله بین محرک اول و دوم بیشتر از 100 هزارم ثانیه باشد</a:t>
            </a:r>
          </a:p>
          <a:p>
            <a:pPr marL="641350" indent="515938">
              <a:buNone/>
            </a:pPr>
            <a:r>
              <a:rPr lang="fa-IR" sz="2800" dirty="0" smtClean="0">
                <a:cs typeface="B Nazanin" pitchFamily="2" charset="-78"/>
              </a:rPr>
              <a:t>فاصله دو محرک برای برنامه ریزی پاسخ کافی است </a:t>
            </a:r>
          </a:p>
          <a:p>
            <a:pPr marL="641350" indent="515938" algn="r">
              <a:buNone/>
            </a:pPr>
            <a:r>
              <a:rPr lang="fa-IR" sz="2800" dirty="0" smtClean="0">
                <a:cs typeface="B Nazanin" pitchFamily="2" charset="-78"/>
              </a:rPr>
              <a:t>   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 smtClean="0"/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فاصله ی بین 60 هزارم ثانیه تا 100 هزارم ثانیه  = حداکثر تاخیر در پاسخ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 ورزشکار بسته به نوع مهارت باید از طریق آزمایش و خطا                بهترین فاصله بین دو محرک را تشخیص دهد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  </a:t>
            </a:r>
            <a:r>
              <a:rPr lang="fa-IR" dirty="0" smtClean="0"/>
              <a:t> </a:t>
            </a:r>
            <a:endParaRPr lang="en-US" dirty="0" smtClean="0"/>
          </a:p>
          <a:p>
            <a:pPr algn="r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</a:t>
            </a:r>
            <a:r>
              <a:rPr lang="fa-IR" dirty="0" smtClean="0">
                <a:solidFill>
                  <a:schemeClr val="tx2">
                    <a:lumMod val="50000"/>
                  </a:schemeClr>
                </a:solidFill>
                <a:cs typeface="B Nazanin" pitchFamily="2" charset="-78"/>
              </a:rPr>
              <a:t>دوره بی پاسخی روان شناختی در فرایند های فریب                                    دادن کاربرد دارد </a:t>
            </a:r>
          </a:p>
          <a:p>
            <a:pPr algn="ct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          مهاجم :      حرکت    توقف     پرتاب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           مدافع :        دفاع                 ؟؟؟ 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      </a:t>
            </a:r>
            <a:endParaRPr lang="en-US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برنامه ریزی پاسخ (</a:t>
            </a:r>
            <a:r>
              <a:rPr lang="fa-IR" sz="3200" b="1" dirty="0" smtClean="0">
                <a:solidFill>
                  <a:srgbClr val="FF0000"/>
                </a:solidFill>
              </a:rPr>
              <a:t>برون داد قطعه ای </a:t>
            </a:r>
            <a:r>
              <a:rPr lang="fa-IR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pPr algn="r">
              <a:buNone/>
            </a:pPr>
            <a:r>
              <a:rPr lang="fa-IR" sz="1600" dirty="0" smtClean="0"/>
              <a:t> ورود محرک ها به صورت موازی                صدور اعمال به صورت زنجیره ای و با سرعت 3 عمل در ثانیه  </a:t>
            </a:r>
            <a:endParaRPr lang="en-US" sz="1600" dirty="0"/>
          </a:p>
        </p:txBody>
      </p:sp>
      <p:sp>
        <p:nvSpPr>
          <p:cNvPr id="9" name="Flowchart: Multidocument 8"/>
          <p:cNvSpPr/>
          <p:nvPr/>
        </p:nvSpPr>
        <p:spPr>
          <a:xfrm>
            <a:off x="6786578" y="2500306"/>
            <a:ext cx="928694" cy="2500330"/>
          </a:xfrm>
          <a:prstGeom prst="flowChartMultidocumen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مراحل پردازش </a:t>
            </a:r>
            <a:r>
              <a:rPr lang="fa-IR" sz="1600" dirty="0" smtClean="0"/>
              <a:t>ا</a:t>
            </a:r>
            <a:r>
              <a:rPr lang="fa-IR" dirty="0" smtClean="0"/>
              <a:t>طلاعات</a:t>
            </a:r>
            <a:r>
              <a:rPr lang="fa-IR" sz="1600" dirty="0" smtClean="0"/>
              <a:t> </a:t>
            </a:r>
            <a:endParaRPr lang="en-US" sz="1600" dirty="0"/>
          </a:p>
        </p:txBody>
      </p:sp>
      <p:sp>
        <p:nvSpPr>
          <p:cNvPr id="14" name="10-Point Star 13"/>
          <p:cNvSpPr/>
          <p:nvPr/>
        </p:nvSpPr>
        <p:spPr>
          <a:xfrm>
            <a:off x="3071802" y="3357562"/>
            <a:ext cx="1071570" cy="1143008"/>
          </a:xfrm>
          <a:prstGeom prst="star10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عمل دوم </a:t>
            </a:r>
            <a:endParaRPr lang="en-US" dirty="0"/>
          </a:p>
        </p:txBody>
      </p:sp>
      <p:sp>
        <p:nvSpPr>
          <p:cNvPr id="15" name="10-Point Star 14"/>
          <p:cNvSpPr/>
          <p:nvPr/>
        </p:nvSpPr>
        <p:spPr>
          <a:xfrm>
            <a:off x="5072066" y="3357562"/>
            <a:ext cx="1071570" cy="1143008"/>
          </a:xfrm>
          <a:prstGeom prst="star10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عمل سوم </a:t>
            </a:r>
            <a:endParaRPr lang="en-US" dirty="0"/>
          </a:p>
        </p:txBody>
      </p:sp>
      <p:sp>
        <p:nvSpPr>
          <p:cNvPr id="16" name="10-Point Star 15"/>
          <p:cNvSpPr/>
          <p:nvPr/>
        </p:nvSpPr>
        <p:spPr>
          <a:xfrm>
            <a:off x="1214414" y="3357562"/>
            <a:ext cx="1071570" cy="1143008"/>
          </a:xfrm>
          <a:prstGeom prst="star10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عمل اول</a:t>
            </a:r>
            <a:endParaRPr lang="en-US" dirty="0"/>
          </a:p>
        </p:txBody>
      </p:sp>
      <p:sp>
        <p:nvSpPr>
          <p:cNvPr id="17" name="Left Arrow 16"/>
          <p:cNvSpPr/>
          <p:nvPr/>
        </p:nvSpPr>
        <p:spPr>
          <a:xfrm>
            <a:off x="2500298" y="3714752"/>
            <a:ext cx="357190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Left Arrow 17"/>
          <p:cNvSpPr/>
          <p:nvPr/>
        </p:nvSpPr>
        <p:spPr>
          <a:xfrm>
            <a:off x="4572000" y="3786190"/>
            <a:ext cx="357190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1" name="Straight Arrow Connector 30"/>
          <p:cNvCxnSpPr/>
          <p:nvPr/>
        </p:nvCxnSpPr>
        <p:spPr>
          <a:xfrm rot="5400000">
            <a:off x="7393801" y="1964521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5400000">
            <a:off x="6965173" y="1964521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5400000">
            <a:off x="7179487" y="2035959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>
            <a:off x="7608115" y="2035959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5400000">
            <a:off x="6750859" y="2035959"/>
            <a:ext cx="57150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تفسیر برون داد قطعه ای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در هر نوبت یک ساختار زمانی واحد برنامه ریزی می شود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   </a:t>
            </a:r>
            <a:r>
              <a:rPr lang="fa-IR" dirty="0" smtClean="0">
                <a:cs typeface="B Nazanin" pitchFamily="2" charset="-78"/>
              </a:rPr>
              <a:t>ساختار زمانی متفاوت باعث تداخل می شود(ضربه به سر و                  مالیدن شکم ) 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 ساختار زمانی یکسان با دامنه های متفاوت ایجاد تداخل                                      کمتر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تداخل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       </a:t>
            </a:r>
            <a:r>
              <a:rPr lang="fa-IR" dirty="0" smtClean="0">
                <a:cs typeface="B Nazanin" pitchFamily="2" charset="-78"/>
              </a:rPr>
              <a:t>تداخل ساختاری:  ساختار های فیزیکی(یا عصبی )                                           منبع افت باشند 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       تداخل ظرفیتی :    تداخل در ظرفیت مرکزی</a:t>
            </a:r>
            <a:r>
              <a:rPr lang="fa-IR" dirty="0" smtClean="0"/>
              <a:t>              </a:t>
            </a:r>
            <a:endParaRPr lang="en-US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سیستم های سه گانه حافظه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>
              <a:buNone/>
            </a:pPr>
            <a:r>
              <a:rPr lang="fa-IR" dirty="0" smtClean="0"/>
              <a:t> </a:t>
            </a:r>
            <a:r>
              <a:rPr lang="fa-IR" sz="1800" dirty="0" smtClean="0"/>
              <a:t>درون داد های محیطی</a:t>
            </a:r>
          </a:p>
          <a:p>
            <a:pPr algn="r">
              <a:buNone/>
            </a:pPr>
            <a:r>
              <a:rPr lang="fa-IR" dirty="0" smtClean="0"/>
              <a:t>                      </a:t>
            </a:r>
          </a:p>
          <a:p>
            <a:pPr algn="r">
              <a:buNone/>
            </a:pPr>
            <a:r>
              <a:rPr lang="fa-IR" dirty="0" smtClean="0"/>
              <a:t>                     </a:t>
            </a:r>
          </a:p>
          <a:p>
            <a:pPr algn="r">
              <a:buNone/>
            </a:pPr>
            <a:r>
              <a:rPr lang="fa-IR" dirty="0" smtClean="0"/>
              <a:t>                   </a:t>
            </a:r>
            <a:r>
              <a:rPr lang="fa-IR" sz="1800" dirty="0" smtClean="0"/>
              <a:t>از طریق توجه                       از طریق تمرین</a:t>
            </a:r>
          </a:p>
          <a:p>
            <a:pPr algn="r">
              <a:buNone/>
            </a:pPr>
            <a:endParaRPr lang="fa-IR" sz="1800" dirty="0" smtClean="0"/>
          </a:p>
          <a:p>
            <a:pPr algn="r">
              <a:buNone/>
            </a:pPr>
            <a:endParaRPr lang="fa-IR" sz="1800" dirty="0" smtClean="0"/>
          </a:p>
          <a:p>
            <a:pPr algn="r">
              <a:buNone/>
            </a:pPr>
            <a:r>
              <a:rPr lang="fa-IR" sz="1800" dirty="0" smtClean="0"/>
              <a:t>                                                                       فراخوانی اطلاعات   </a:t>
            </a:r>
          </a:p>
          <a:p>
            <a:pPr algn="r">
              <a:buNone/>
            </a:pPr>
            <a:endParaRPr lang="fa-IR" sz="1800" dirty="0" smtClean="0"/>
          </a:p>
          <a:p>
            <a:pPr algn="r">
              <a:buNone/>
            </a:pPr>
            <a:r>
              <a:rPr lang="fa-IR" sz="1800" dirty="0" smtClean="0"/>
              <a:t>                                                                          </a:t>
            </a:r>
          </a:p>
          <a:p>
            <a:pPr algn="r">
              <a:buNone/>
            </a:pPr>
            <a:endParaRPr lang="fa-IR" sz="1800" dirty="0" smtClean="0"/>
          </a:p>
          <a:p>
            <a:pPr algn="r">
              <a:buNone/>
            </a:pPr>
            <a:r>
              <a:rPr lang="fa-IR" sz="1800" dirty="0" smtClean="0"/>
              <a:t>                                                      برون داد حرکتی </a:t>
            </a:r>
            <a:endParaRPr lang="en-US" sz="1800" dirty="0"/>
          </a:p>
        </p:txBody>
      </p:sp>
      <p:sp>
        <p:nvSpPr>
          <p:cNvPr id="4" name="Rectangle 3"/>
          <p:cNvSpPr/>
          <p:nvPr/>
        </p:nvSpPr>
        <p:spPr>
          <a:xfrm>
            <a:off x="6643702" y="2214554"/>
            <a:ext cx="1071570" cy="25717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ذخیره حسی کوتاه مدت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929058" y="3000372"/>
            <a:ext cx="1357322" cy="1357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حافظه کوتاه مدت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57158" y="3000372"/>
            <a:ext cx="2214578" cy="142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حافظه بلند مدت </a:t>
            </a:r>
            <a:endParaRPr lang="en-US" dirty="0"/>
          </a:p>
        </p:txBody>
      </p:sp>
      <p:sp>
        <p:nvSpPr>
          <p:cNvPr id="7" name="Left Arrow 6"/>
          <p:cNvSpPr/>
          <p:nvPr/>
        </p:nvSpPr>
        <p:spPr>
          <a:xfrm>
            <a:off x="7929586" y="2500306"/>
            <a:ext cx="571504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Left Arrow 7"/>
          <p:cNvSpPr/>
          <p:nvPr/>
        </p:nvSpPr>
        <p:spPr>
          <a:xfrm>
            <a:off x="7929586" y="2857496"/>
            <a:ext cx="571504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Left Arrow 8"/>
          <p:cNvSpPr/>
          <p:nvPr/>
        </p:nvSpPr>
        <p:spPr>
          <a:xfrm>
            <a:off x="7929586" y="3214686"/>
            <a:ext cx="571504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Left Arrow 10"/>
          <p:cNvSpPr/>
          <p:nvPr/>
        </p:nvSpPr>
        <p:spPr>
          <a:xfrm>
            <a:off x="7929586" y="3929066"/>
            <a:ext cx="571504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Left Arrow 11"/>
          <p:cNvSpPr/>
          <p:nvPr/>
        </p:nvSpPr>
        <p:spPr>
          <a:xfrm>
            <a:off x="7929586" y="4214818"/>
            <a:ext cx="571504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Left Arrow 12"/>
          <p:cNvSpPr/>
          <p:nvPr/>
        </p:nvSpPr>
        <p:spPr>
          <a:xfrm>
            <a:off x="7929586" y="3571876"/>
            <a:ext cx="571504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Left Arrow 13"/>
          <p:cNvSpPr/>
          <p:nvPr/>
        </p:nvSpPr>
        <p:spPr>
          <a:xfrm>
            <a:off x="5786446" y="3714752"/>
            <a:ext cx="571504" cy="142876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Left Arrow 14"/>
          <p:cNvSpPr/>
          <p:nvPr/>
        </p:nvSpPr>
        <p:spPr>
          <a:xfrm>
            <a:off x="2857488" y="3714752"/>
            <a:ext cx="571504" cy="142876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Left Arrow 15"/>
          <p:cNvSpPr/>
          <p:nvPr/>
        </p:nvSpPr>
        <p:spPr>
          <a:xfrm rot="10800000">
            <a:off x="2857488" y="4071942"/>
            <a:ext cx="571504" cy="142876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Down Arrow 16"/>
          <p:cNvSpPr/>
          <p:nvPr/>
        </p:nvSpPr>
        <p:spPr>
          <a:xfrm>
            <a:off x="4500562" y="4643446"/>
            <a:ext cx="285752" cy="857256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571604" y="2214554"/>
          <a:ext cx="6096000" cy="39450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918769">
                <a:tc>
                  <a:txBody>
                    <a:bodyPr/>
                    <a:lstStyle/>
                    <a:p>
                      <a:r>
                        <a:rPr lang="fa-IR" dirty="0" smtClean="0"/>
                        <a:t>حافظه بلند مدت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حافظه کوتاه مدت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حسی کوتاه مدت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ویژگی سیستم ها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918769">
                <a:tc>
                  <a:txBody>
                    <a:bodyPr/>
                    <a:lstStyle/>
                    <a:p>
                      <a:r>
                        <a:rPr lang="fa-IR" dirty="0" smtClean="0"/>
                        <a:t>نامحدود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2+_</a:t>
                      </a:r>
                      <a:r>
                        <a:rPr lang="fa-IR" baseline="0" dirty="0" smtClean="0"/>
                        <a:t> 7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نامحدود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ظرفیت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918769">
                <a:tc>
                  <a:txBody>
                    <a:bodyPr/>
                    <a:lstStyle/>
                    <a:p>
                      <a:r>
                        <a:rPr lang="fa-IR" dirty="0" smtClean="0"/>
                        <a:t>زمان</a:t>
                      </a:r>
                      <a:r>
                        <a:rPr lang="fa-IR" baseline="0" dirty="0" smtClean="0"/>
                        <a:t> زیاد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60 ثانیه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 ثانیه   و حداکثر ظرفیت عملی ان 250 هزارم ثانیه 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/>
                        <a:t>مدت زمان نگهداری 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918769">
                <a:tc>
                  <a:txBody>
                    <a:bodyPr/>
                    <a:lstStyle/>
                    <a:p>
                      <a:r>
                        <a:rPr lang="fa-IR" dirty="0" smtClean="0"/>
                        <a:t>انتزاعی یا کدبندی چکیده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پردازش کنترل شده  ،تبدیل به کد      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موازی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پردازش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سوال 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/>
              <a:t>سه زمان 200 ،285 و 230 هزارم ثانیه نوع زمان واکنش را تعیین کنید .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اثر مستقیم و غیر مستقیم حافظه به چه معنا است ؟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 اثر استروپ ،کوری ناشی از بی توجهی ،مهمانی کوکتل تاکید بر چه مطلبی را دارند . 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endParaRPr lang="en-US" sz="2800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786190"/>
            <a:ext cx="8229600" cy="1143000"/>
          </a:xfrm>
        </p:spPr>
        <p:txBody>
          <a:bodyPr>
            <a:normAutofit/>
          </a:bodyPr>
          <a:lstStyle/>
          <a:p>
            <a:r>
              <a:rPr lang="fa-IR" sz="3200" b="1" dirty="0" smtClean="0">
                <a:latin typeface="+mn-lt"/>
                <a:ea typeface="+mn-ea"/>
                <a:cs typeface="B Nazanin" pitchFamily="2" charset="-78"/>
              </a:rPr>
              <a:t>کمک های حسی به اجرای ماهرانه </a:t>
            </a:r>
            <a:endParaRPr lang="en-US" sz="3200" b="1" dirty="0">
              <a:latin typeface="+mn-lt"/>
              <a:ea typeface="+mn-ea"/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16183"/>
            <a:ext cx="8229600" cy="1312817"/>
          </a:xfrm>
        </p:spPr>
        <p:txBody>
          <a:bodyPr/>
          <a:lstStyle/>
          <a:p>
            <a:pPr algn="ctr">
              <a:buNone/>
            </a:pPr>
            <a:r>
              <a:rPr lang="fa-IR" sz="4000" b="1" dirty="0" smtClean="0">
                <a:solidFill>
                  <a:srgbClr val="FF0000"/>
                </a:solidFill>
              </a:rPr>
              <a:t>فصل سوم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b="1" dirty="0" smtClean="0">
              <a:cs typeface="B Nazanin" pitchFamily="2" charset="-78"/>
            </a:endParaRPr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منابع اطلاعات حسی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525963"/>
          </a:xfrm>
        </p:spPr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</a:t>
            </a:r>
            <a:r>
              <a:rPr lang="fa-IR" b="1" dirty="0" smtClean="0">
                <a:cs typeface="B Nazanin" pitchFamily="2" charset="-78"/>
              </a:rPr>
              <a:t>اطلاعات بیرونی :</a:t>
            </a:r>
            <a:r>
              <a:rPr lang="fa-IR" dirty="0" smtClean="0">
                <a:cs typeface="B Nazanin" pitchFamily="2" charset="-78"/>
              </a:rPr>
              <a:t>بینایی و شنوایی</a:t>
            </a:r>
          </a:p>
          <a:p>
            <a:pPr algn="ctr">
              <a:buNone/>
            </a:pPr>
            <a:endParaRPr lang="fa-IR" dirty="0" smtClean="0">
              <a:cs typeface="B Nazanin" pitchFamily="2" charset="-78"/>
            </a:endParaRPr>
          </a:p>
          <a:p>
            <a:pPr algn="ctr">
              <a:buNone/>
            </a:pPr>
            <a:r>
              <a:rPr lang="fa-IR" b="1" dirty="0" smtClean="0">
                <a:cs typeface="B Nazanin" pitchFamily="2" charset="-78"/>
              </a:rPr>
              <a:t>   اطلاعات درونی </a:t>
            </a:r>
            <a:r>
              <a:rPr lang="fa-IR" dirty="0" smtClean="0">
                <a:cs typeface="B Nazanin" pitchFamily="2" charset="-78"/>
              </a:rPr>
              <a:t>:حس حرکتی (کپسول مفصلی ،دوک های     </a:t>
            </a:r>
          </a:p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عضلانی ،ارگان های گلژی ،گوش داخلی ،گیرنده های پوستی )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0000"/>
                </a:solidFill>
              </a:rPr>
              <a:t>گیرنده های بیرونی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بینایی : اطلاعات مربوط به حرکت اشیا و بازیابی حرکت بدن </a:t>
            </a:r>
            <a:r>
              <a:rPr lang="en-US" dirty="0" smtClean="0">
                <a:cs typeface="B Nazanin" pitchFamily="2" charset="-78"/>
              </a:rPr>
              <a:t>       </a:t>
            </a:r>
            <a:r>
              <a:rPr lang="fa-IR" dirty="0" smtClean="0">
                <a:cs typeface="B Nazanin" pitchFamily="2" charset="-78"/>
              </a:rPr>
              <a:t>در محیط </a:t>
            </a:r>
            <a:r>
              <a:rPr lang="en-US" dirty="0" smtClean="0">
                <a:cs typeface="B Nazanin" pitchFamily="2" charset="-78"/>
              </a:rPr>
              <a:t>    </a:t>
            </a:r>
          </a:p>
          <a:p>
            <a:pPr algn="r">
              <a:buNone/>
            </a:pPr>
            <a:endParaRPr lang="en-US" dirty="0" smtClean="0">
              <a:cs typeface="B Nazanin" pitchFamily="2" charset="-78"/>
            </a:endParaRP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شنوایی :اطلات شنیداری مربوط به سرعت و جهت حرکت 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cs typeface="B Nazanin" pitchFamily="2" charset="-78"/>
              </a:rPr>
              <a:t>گیرنده های درونی (حس حرکت </a:t>
            </a:r>
            <a:r>
              <a:rPr lang="fa-IR" dirty="0" smtClean="0">
                <a:cs typeface="B Nazanin" pitchFamily="2" charset="-78"/>
                <a:sym typeface="Wingdings" pitchFamily="2" charset="2"/>
              </a:rPr>
              <a:t>)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وضعیت مفصل              گیرنده های </a:t>
            </a:r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کپسول مفصلی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نیروی عضلانی              گیرنده های </a:t>
            </a:r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دوک عضلانی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نحوه قرار گرفتن در فضا     </a:t>
            </a:r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دستگاه حلزون  </a:t>
            </a:r>
            <a:r>
              <a:rPr lang="en-US" dirty="0" smtClean="0">
                <a:solidFill>
                  <a:srgbClr val="C00000"/>
                </a:solidFill>
                <a:cs typeface="B Nazanin" pitchFamily="2" charset="-78"/>
              </a:rPr>
              <a:t>      </a:t>
            </a:r>
            <a:endParaRPr lang="fa-IR" dirty="0" smtClean="0">
              <a:solidFill>
                <a:srgbClr val="C00000"/>
              </a:solidFill>
              <a:cs typeface="B Nazanin" pitchFamily="2" charset="-78"/>
            </a:endParaRP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حساس در مقابل سطح و مقدار نیروی عضله </a:t>
            </a:r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اندام های وتری گلژی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حساس در مقابل حرارت و تماس       </a:t>
            </a:r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گیرنده های پوستی  </a:t>
            </a:r>
          </a:p>
          <a:p>
            <a:pPr algn="r">
              <a:buNone/>
            </a:pPr>
            <a:endParaRPr lang="fa-IR" dirty="0" smtClean="0">
              <a:solidFill>
                <a:srgbClr val="C00000"/>
              </a:solidFill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                       /تخمین خطا /  </a:t>
            </a:r>
            <a:endParaRPr lang="en-US" dirty="0">
              <a:solidFill>
                <a:srgbClr val="C0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dirty="0" smtClean="0">
                <a:cs typeface="B Nazanin" pitchFamily="2" charset="-78"/>
              </a:rPr>
              <a:t>سیستم کنترل حلقه بسته </a:t>
            </a:r>
            <a:endParaRPr lang="en-US" sz="3200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یکی از راه های فهم چگونگی عملکرد اطلاعات حسی در رفتار حرکتی تشبیه نمودن آن ها به سیستم های کنترل حلقه بسته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ترموستات / چراغ های راهنمایی و رانندگی /</a:t>
            </a: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15370" cy="1060472"/>
          </a:xfrm>
        </p:spPr>
        <p:txBody>
          <a:bodyPr/>
          <a:lstStyle/>
          <a:p>
            <a:pPr algn="r"/>
            <a:r>
              <a:rPr lang="fa-IR" sz="2400" b="1" dirty="0" smtClean="0"/>
              <a:t>                        خطا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8736"/>
            <a:ext cx="8229600" cy="4525963"/>
          </a:xfrm>
        </p:spPr>
        <p:txBody>
          <a:bodyPr/>
          <a:lstStyle/>
          <a:p>
            <a:pPr algn="r">
              <a:buNone/>
            </a:pPr>
            <a:r>
              <a:rPr lang="fa-IR" sz="2400" dirty="0" smtClean="0"/>
              <a:t>                                          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</a:t>
            </a:r>
            <a:r>
              <a:rPr lang="fa-IR" sz="2000" b="1" dirty="0" smtClean="0"/>
              <a:t>بازخورد</a:t>
            </a:r>
            <a:r>
              <a:rPr lang="fa-IR" dirty="0" smtClean="0"/>
              <a:t>                               </a:t>
            </a:r>
            <a:endParaRPr lang="fa-IR" sz="2800" dirty="0" smtClean="0"/>
          </a:p>
        </p:txBody>
      </p:sp>
      <p:sp>
        <p:nvSpPr>
          <p:cNvPr id="5" name="Flowchart: Connector 4"/>
          <p:cNvSpPr/>
          <p:nvPr/>
        </p:nvSpPr>
        <p:spPr>
          <a:xfrm>
            <a:off x="5715008" y="1785926"/>
            <a:ext cx="1071570" cy="135729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rgbClr val="C00000"/>
                </a:solidFill>
              </a:rPr>
              <a:t>مرجع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00430" y="1142984"/>
            <a:ext cx="1571636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سیستم تصمیم گیری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571868" y="3143248"/>
            <a:ext cx="1571636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سیستم اجرایی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 rot="5400000">
            <a:off x="3965571" y="4249743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786314" y="5072074"/>
            <a:ext cx="2357454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5" idx="2"/>
          </p:cNvCxnSpPr>
          <p:nvPr/>
        </p:nvCxnSpPr>
        <p:spPr>
          <a:xfrm>
            <a:off x="4429124" y="1928802"/>
            <a:ext cx="1285884" cy="5357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16200000" flipH="1">
            <a:off x="3819115" y="2467373"/>
            <a:ext cx="1083462" cy="63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5400000">
            <a:off x="3894133" y="820719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857620" y="4643446"/>
            <a:ext cx="1071570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محیط</a:t>
            </a:r>
            <a:endParaRPr lang="en-US" dirty="0"/>
          </a:p>
        </p:txBody>
      </p:sp>
      <p:sp>
        <p:nvSpPr>
          <p:cNvPr id="15" name="Right Bracket 14"/>
          <p:cNvSpPr/>
          <p:nvPr/>
        </p:nvSpPr>
        <p:spPr>
          <a:xfrm>
            <a:off x="7000892" y="642918"/>
            <a:ext cx="642942" cy="4500594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lowchart: Connector 17"/>
          <p:cNvSpPr/>
          <p:nvPr/>
        </p:nvSpPr>
        <p:spPr>
          <a:xfrm>
            <a:off x="7072330" y="2000240"/>
            <a:ext cx="1071570" cy="71438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rgbClr val="C00000"/>
                </a:solidFill>
              </a:rPr>
              <a:t>مقایسه گر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4214810" y="500042"/>
            <a:ext cx="2786082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5" idx="6"/>
          </p:cNvCxnSpPr>
          <p:nvPr/>
        </p:nvCxnSpPr>
        <p:spPr>
          <a:xfrm flipV="1">
            <a:off x="6786578" y="2428868"/>
            <a:ext cx="428628" cy="357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4</a:t>
            </a:r>
            <a:r>
              <a:rPr lang="fa-IR" sz="3600" dirty="0" smtClean="0">
                <a:cs typeface="B Nazanin" pitchFamily="2" charset="-78"/>
              </a:rPr>
              <a:t> عامل مهم در سیستم کنترل حلقه بسته </a:t>
            </a:r>
            <a:endParaRPr lang="en-US" sz="3600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3911609"/>
          </a:xfrm>
        </p:spPr>
        <p:txBody>
          <a:bodyPr/>
          <a:lstStyle/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بخش عامل یا تصمیم گیرنده</a:t>
            </a:r>
          </a:p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سیستم حرکتی یا اجرایی  </a:t>
            </a:r>
          </a:p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مرجع تصحیح </a:t>
            </a:r>
          </a:p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علامت خطا </a:t>
            </a:r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cs typeface="B Nazanin" pitchFamily="2" charset="-78"/>
              </a:rPr>
              <a:t>نکات اصلی </a:t>
            </a:r>
            <a:endParaRPr lang="en-US" sz="3600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از منابع مختلف اطلاعات حسی استفاده میشود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سیستم کنترل حلقه بسته برای فهم مهارت های مداوم و ردیابی یا پیوسته و بلندمدت (رانندگی )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محدودیت سرعت پردازش داریم (3تا 5 حرکت در ثانیه )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3تا 5 اصلاح حرکت در ثانیه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این سیستم برای فهم حرکات سریع موثر نیستند </a:t>
            </a:r>
          </a:p>
          <a:p>
            <a:pPr algn="r">
              <a:buNone/>
            </a:pP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cs typeface="B Nazanin" pitchFamily="2" charset="-78"/>
              </a:rPr>
              <a:t>تکالیف حرکتی مجرد و کوتاه مدت </a:t>
            </a:r>
            <a:endParaRPr lang="en-US" sz="3600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اکثر حرکات از قبل برنامه ریزی می شوند</a:t>
            </a:r>
            <a:endParaRPr lang="fa-IR" sz="28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موقعی که حرکت راه اندازی شد طبق قانون همه یا هیچ عمل می کند </a:t>
            </a:r>
          </a:p>
          <a:p>
            <a:pPr algn="r">
              <a:buNone/>
            </a:pP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/>
          <a:lstStyle/>
          <a:p>
            <a:pPr algn="r"/>
            <a:r>
              <a:rPr lang="fa-IR" dirty="0" smtClean="0"/>
              <a:t>               </a:t>
            </a:r>
            <a:r>
              <a:rPr lang="fa-IR" sz="2800" dirty="0" smtClean="0"/>
              <a:t>خطا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sz="2400" dirty="0" smtClean="0"/>
              <a:t>بازخورد</a:t>
            </a:r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400" dirty="0" smtClean="0"/>
              <a:t>بازخورد</a:t>
            </a:r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400" dirty="0" smtClean="0"/>
              <a:t>بازخورد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1000100" y="5143512"/>
            <a:ext cx="785818" cy="57150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محیط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00100" y="4429132"/>
            <a:ext cx="785818" cy="57150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حرکت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00100" y="3714752"/>
            <a:ext cx="785818" cy="57150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عضلات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00100" y="3000372"/>
            <a:ext cx="785818" cy="57150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نخاع شوکی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000100" y="2285992"/>
            <a:ext cx="785818" cy="57150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برنامه حرکتی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428860" y="571480"/>
            <a:ext cx="1357322" cy="1143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شناسایی محرک</a:t>
            </a:r>
          </a:p>
          <a:p>
            <a:pPr algn="ctr"/>
            <a:r>
              <a:rPr lang="fa-IR" dirty="0" smtClean="0"/>
              <a:t>انتخاب پاسخ</a:t>
            </a:r>
          </a:p>
          <a:p>
            <a:pPr algn="ctr"/>
            <a:r>
              <a:rPr lang="fa-IR" dirty="0" smtClean="0"/>
              <a:t>برنامه ریزی پاسخ</a:t>
            </a:r>
            <a:endParaRPr lang="en-US" dirty="0"/>
          </a:p>
        </p:txBody>
      </p:sp>
      <p:cxnSp>
        <p:nvCxnSpPr>
          <p:cNvPr id="13" name="Straight Connector 12"/>
          <p:cNvCxnSpPr>
            <a:stCxn id="5" idx="3"/>
          </p:cNvCxnSpPr>
          <p:nvPr/>
        </p:nvCxnSpPr>
        <p:spPr>
          <a:xfrm>
            <a:off x="1785918" y="5429264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785918" y="4714884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714480" y="3929066"/>
            <a:ext cx="435771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4357686" y="2071678"/>
            <a:ext cx="107157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مرجع</a:t>
            </a:r>
            <a:endParaRPr lang="en-US" dirty="0"/>
          </a:p>
        </p:txBody>
      </p:sp>
      <p:sp>
        <p:nvSpPr>
          <p:cNvPr id="18" name="Flowchart: Connector 17"/>
          <p:cNvSpPr/>
          <p:nvPr/>
        </p:nvSpPr>
        <p:spPr>
          <a:xfrm>
            <a:off x="5572132" y="1928802"/>
            <a:ext cx="714380" cy="92869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مقایسه گر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rot="5400000" flipH="1" flipV="1">
            <a:off x="4822033" y="4107661"/>
            <a:ext cx="250033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urved Connector 24"/>
          <p:cNvCxnSpPr/>
          <p:nvPr/>
        </p:nvCxnSpPr>
        <p:spPr>
          <a:xfrm rot="5400000" flipH="1" flipV="1">
            <a:off x="5250661" y="2893215"/>
            <a:ext cx="571504" cy="35719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428992" y="1714488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0800000" flipV="1">
            <a:off x="1643042" y="1714488"/>
            <a:ext cx="107157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5249867" y="1107265"/>
            <a:ext cx="1500992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10800000">
            <a:off x="3286116" y="357166"/>
            <a:ext cx="271464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>
            <a:off x="3178959" y="464323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انواع پاسخ به محرک های محیطی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txBody>
          <a:bodyPr>
            <a:normAutofit lnSpcReduction="10000"/>
          </a:bodyPr>
          <a:lstStyle/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اطلاعات حسی از راه دیگری در کنترل حرکات دخالت دارند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این اصلاحات در پردازش های سطح پایین نخاع شوکی و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ساقه مغز انجام می گیرد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solidFill>
                  <a:srgbClr val="C00000"/>
                </a:solidFill>
              </a:rPr>
              <a:t>اصلاحات = واکنش یا پاسخ (غیر ارادی ،سریع و کلیشه ای)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 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/>
          <a:lstStyle/>
          <a:p>
            <a:pPr algn="r"/>
            <a:r>
              <a:rPr lang="fa-IR" dirty="0" smtClean="0"/>
              <a:t>               </a:t>
            </a:r>
            <a:r>
              <a:rPr lang="fa-IR" sz="2400" b="1" dirty="0" smtClean="0"/>
              <a:t>خط</a:t>
            </a:r>
            <a:r>
              <a:rPr lang="fa-IR" sz="2800" b="1" dirty="0" smtClean="0"/>
              <a:t>ا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en-US" sz="2000" b="1" dirty="0" smtClean="0"/>
              <a:t>  </a:t>
            </a:r>
            <a:r>
              <a:rPr lang="fa-IR" sz="2000" b="1" dirty="0" smtClean="0"/>
              <a:t>بازخورد</a:t>
            </a:r>
            <a:r>
              <a:rPr lang="en-US" sz="2400" dirty="0" smtClean="0"/>
              <a:t>  </a:t>
            </a:r>
            <a:endParaRPr lang="fa-IR" sz="2400" dirty="0" smtClean="0"/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000" b="1" dirty="0" smtClean="0"/>
              <a:t>بازخورد</a:t>
            </a:r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000" b="1" dirty="0" smtClean="0"/>
              <a:t>بازخورد</a:t>
            </a:r>
            <a:endParaRPr lang="en-US" sz="2000" b="1" dirty="0" smtClean="0"/>
          </a:p>
        </p:txBody>
      </p:sp>
      <p:sp>
        <p:nvSpPr>
          <p:cNvPr id="5" name="Rectangle 4"/>
          <p:cNvSpPr/>
          <p:nvPr/>
        </p:nvSpPr>
        <p:spPr>
          <a:xfrm>
            <a:off x="1000100" y="514351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محیط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00100" y="442913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حرکت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00100" y="371475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عضلات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00100" y="300037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نخاع شوکی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000100" y="228599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برنامه حرکتی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428860" y="571480"/>
            <a:ext cx="1357322" cy="114300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شناسایی محرک</a:t>
            </a:r>
          </a:p>
          <a:p>
            <a:pPr algn="ctr"/>
            <a:r>
              <a:rPr lang="fa-IR" dirty="0" smtClean="0"/>
              <a:t>انتخاب پاسخ</a:t>
            </a:r>
          </a:p>
          <a:p>
            <a:pPr algn="ctr"/>
            <a:r>
              <a:rPr lang="fa-IR" dirty="0" smtClean="0"/>
              <a:t>برنامه ریزی پاسخ</a:t>
            </a:r>
            <a:endParaRPr lang="en-US" dirty="0"/>
          </a:p>
        </p:txBody>
      </p:sp>
      <p:cxnSp>
        <p:nvCxnSpPr>
          <p:cNvPr id="13" name="Straight Connector 12"/>
          <p:cNvCxnSpPr>
            <a:stCxn id="5" idx="3"/>
          </p:cNvCxnSpPr>
          <p:nvPr/>
        </p:nvCxnSpPr>
        <p:spPr>
          <a:xfrm>
            <a:off x="1785918" y="5429264"/>
            <a:ext cx="428628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785918" y="4714884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714480" y="4000504"/>
            <a:ext cx="435771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4357686" y="2071678"/>
            <a:ext cx="1071570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مرجع</a:t>
            </a:r>
            <a:endParaRPr lang="en-US" dirty="0"/>
          </a:p>
        </p:txBody>
      </p:sp>
      <p:sp>
        <p:nvSpPr>
          <p:cNvPr id="18" name="Flowchart: Connector 17"/>
          <p:cNvSpPr/>
          <p:nvPr/>
        </p:nvSpPr>
        <p:spPr>
          <a:xfrm>
            <a:off x="5572132" y="1928802"/>
            <a:ext cx="714380" cy="928694"/>
          </a:xfrm>
          <a:prstGeom prst="flowChartConnector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مقایسه گر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rot="5400000" flipH="1" flipV="1">
            <a:off x="4822033" y="4107661"/>
            <a:ext cx="2500330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urved Connector 24"/>
          <p:cNvCxnSpPr/>
          <p:nvPr/>
        </p:nvCxnSpPr>
        <p:spPr>
          <a:xfrm rot="5400000" flipH="1" flipV="1">
            <a:off x="5179223" y="2250273"/>
            <a:ext cx="571504" cy="35719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428992" y="1714488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0800000" flipV="1">
            <a:off x="1643042" y="1714488"/>
            <a:ext cx="107157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5249867" y="1107265"/>
            <a:ext cx="1500992" cy="794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10800000">
            <a:off x="3286116" y="357166"/>
            <a:ext cx="2714644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>
            <a:off x="3178959" y="464323"/>
            <a:ext cx="214314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714480" y="4572008"/>
            <a:ext cx="78581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785918" y="4143380"/>
            <a:ext cx="71438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 flipH="1" flipV="1">
            <a:off x="1428728" y="3500438"/>
            <a:ext cx="214314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>
            <a:off x="1643042" y="2428868"/>
            <a:ext cx="857256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7" idx="3"/>
          </p:cNvCxnSpPr>
          <p:nvPr/>
        </p:nvCxnSpPr>
        <p:spPr>
          <a:xfrm>
            <a:off x="1785918" y="4000504"/>
            <a:ext cx="42862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5400000" flipH="1" flipV="1">
            <a:off x="1821637" y="3607595"/>
            <a:ext cx="78581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10800000">
            <a:off x="1785918" y="3214686"/>
            <a:ext cx="42862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rot="5400000">
            <a:off x="715142" y="4285462"/>
            <a:ext cx="2143140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>
            <a:off x="178563" y="3893347"/>
            <a:ext cx="2928958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>
              <a:buNone/>
            </a:pPr>
            <a:endParaRPr lang="en-US" b="1" dirty="0" smtClean="0"/>
          </a:p>
          <a:p>
            <a:pPr algn="r">
              <a:buNone/>
            </a:pPr>
            <a:r>
              <a:rPr lang="en-US" b="1" dirty="0" smtClean="0"/>
              <a:t>M1</a:t>
            </a:r>
            <a:r>
              <a:rPr lang="fa-IR" b="1" dirty="0" smtClean="0"/>
              <a:t>رفلکس تک کششی سیناپسی –میوتاتیک : </a:t>
            </a:r>
            <a:endParaRPr lang="en-US" b="1" dirty="0" smtClean="0"/>
          </a:p>
          <a:p>
            <a:pPr algn="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  </a:t>
            </a:r>
            <a:r>
              <a:rPr lang="fa-IR" dirty="0" smtClean="0">
                <a:solidFill>
                  <a:srgbClr val="C00000"/>
                </a:solidFill>
              </a:rPr>
              <a:t>تاخیر 30 -50 هزارم ثانیه</a:t>
            </a:r>
            <a:endParaRPr lang="en-US" dirty="0" smtClean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en-US" b="1" dirty="0" smtClean="0"/>
              <a:t>M2:</a:t>
            </a:r>
            <a:r>
              <a:rPr lang="fa-IR" b="1" dirty="0" smtClean="0"/>
              <a:t>رفلکس کشش عملکردی –رفلکس چرخه بلند </a:t>
            </a:r>
            <a:endParaRPr lang="en-US" b="1" dirty="0" smtClean="0"/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fa-IR" dirty="0" smtClean="0">
                <a:solidFill>
                  <a:srgbClr val="C00000"/>
                </a:solidFill>
              </a:rPr>
              <a:t>تاخیر 50 -80هزارم ثانیه </a:t>
            </a:r>
          </a:p>
          <a:p>
            <a:pPr algn="r">
              <a:buNone/>
            </a:pPr>
            <a:r>
              <a:rPr lang="fa-IR" dirty="0" smtClean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عکس العمل ماشه ای (واکنش راه اندازی )</a:t>
            </a:r>
          </a:p>
          <a:p>
            <a:pPr algn="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  </a:t>
            </a:r>
            <a:r>
              <a:rPr lang="fa-IR" dirty="0" smtClean="0">
                <a:solidFill>
                  <a:srgbClr val="C00000"/>
                </a:solidFill>
              </a:rPr>
              <a:t>تاخیر 80 -120 هزارم ثانیه</a:t>
            </a:r>
          </a:p>
          <a:p>
            <a:pPr algn="ctr">
              <a:buNone/>
            </a:pPr>
            <a:r>
              <a:rPr lang="fa-IR" dirty="0" smtClean="0"/>
              <a:t> </a:t>
            </a:r>
            <a:r>
              <a:rPr lang="en-US" dirty="0" smtClean="0"/>
              <a:t>  </a:t>
            </a:r>
            <a:endParaRPr lang="fa-IR" dirty="0" smtClean="0"/>
          </a:p>
          <a:p>
            <a:pPr algn="r">
              <a:buNone/>
            </a:pPr>
            <a:r>
              <a:rPr lang="en-US" dirty="0" smtClean="0"/>
              <a:t>M3:</a:t>
            </a:r>
            <a:r>
              <a:rPr lang="fa-IR" dirty="0" smtClean="0"/>
              <a:t>پردازش کامل اطلاعات –واکنش زمان عکس العمل </a:t>
            </a:r>
            <a:endParaRPr lang="en-US" dirty="0" smtClean="0"/>
          </a:p>
          <a:p>
            <a:pPr algn="ctr">
              <a:buNone/>
            </a:pPr>
            <a:r>
              <a:rPr lang="fa-IR" dirty="0" smtClean="0">
                <a:solidFill>
                  <a:srgbClr val="C00000"/>
                </a:solidFill>
              </a:rPr>
              <a:t>تاخیر 120 -180 هزارم ثانیه </a:t>
            </a:r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>
              <a:buNone/>
            </a:pPr>
            <a:r>
              <a:rPr lang="fa-IR" dirty="0" smtClean="0"/>
              <a:t>  </a:t>
            </a:r>
            <a:r>
              <a:rPr lang="en-US" dirty="0" smtClean="0"/>
              <a:t>M1</a:t>
            </a:r>
            <a:endParaRPr lang="fa-IR" dirty="0" smtClean="0"/>
          </a:p>
          <a:p>
            <a:pPr algn="r">
              <a:buNone/>
            </a:pPr>
            <a:r>
              <a:rPr lang="fa-IR" dirty="0" smtClean="0"/>
              <a:t>   </a:t>
            </a:r>
          </a:p>
          <a:p>
            <a:pPr algn="r">
              <a:buNone/>
            </a:pPr>
            <a:r>
              <a:rPr lang="fa-IR" dirty="0" smtClean="0"/>
              <a:t>        اطلاعات حسی از طریق چرخه عصبی گاما به نخاع </a:t>
            </a:r>
          </a:p>
          <a:p>
            <a:pPr algn="r">
              <a:buNone/>
            </a:pPr>
            <a:r>
              <a:rPr lang="fa-IR" dirty="0" smtClean="0"/>
              <a:t> </a:t>
            </a:r>
            <a:r>
              <a:rPr lang="en-US" dirty="0" smtClean="0"/>
              <a:t>M2</a:t>
            </a:r>
            <a:endParaRPr lang="fa-IR" dirty="0" smtClean="0"/>
          </a:p>
          <a:p>
            <a:pPr algn="r">
              <a:buNone/>
            </a:pPr>
            <a:r>
              <a:rPr lang="fa-IR" dirty="0" smtClean="0"/>
              <a:t>  </a:t>
            </a:r>
          </a:p>
          <a:p>
            <a:pPr algn="r">
              <a:buNone/>
            </a:pPr>
            <a:r>
              <a:rPr lang="fa-IR" dirty="0" smtClean="0"/>
              <a:t>     اطلاعات حسی از طریق چرخه عصبی    به نخاع </a:t>
            </a:r>
            <a:endParaRPr lang="en-US" dirty="0" smtClean="0"/>
          </a:p>
          <a:p>
            <a:pPr algn="r">
              <a:buNone/>
            </a:pPr>
            <a:r>
              <a:rPr lang="en-US" dirty="0" err="1" smtClean="0"/>
              <a:t>Ia</a:t>
            </a:r>
            <a:r>
              <a:rPr lang="fa-IR" dirty="0" smtClean="0"/>
              <a:t>                                         </a:t>
            </a:r>
            <a:r>
              <a:rPr lang="en-US" dirty="0" smtClean="0"/>
              <a:t>         </a:t>
            </a: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/>
          <a:lstStyle/>
          <a:p>
            <a:pPr algn="r"/>
            <a:r>
              <a:rPr lang="fa-IR" dirty="0" smtClean="0"/>
              <a:t>               </a:t>
            </a:r>
            <a:r>
              <a:rPr lang="fa-IR" sz="2800" dirty="0" smtClean="0"/>
              <a:t>خطا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en-US" sz="2400" dirty="0" smtClean="0"/>
              <a:t>  </a:t>
            </a:r>
            <a:r>
              <a:rPr lang="fa-IR" sz="2400" dirty="0" smtClean="0"/>
              <a:t>بازخورد</a:t>
            </a:r>
            <a:r>
              <a:rPr lang="en-US" sz="2400" dirty="0" smtClean="0"/>
              <a:t>  </a:t>
            </a:r>
            <a:endParaRPr lang="fa-IR" sz="2400" dirty="0" smtClean="0"/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400" dirty="0" smtClean="0"/>
              <a:t>بازخورد</a:t>
            </a:r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400" dirty="0" smtClean="0"/>
              <a:t>بازخورد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1000100" y="514351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محیط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00100" y="442913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حرکت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00100" y="371475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عضلات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00100" y="300037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نخاع شوکی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000100" y="228599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برنامه حرکتی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428860" y="571480"/>
            <a:ext cx="1357322" cy="114300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شناسایی محرک</a:t>
            </a:r>
          </a:p>
          <a:p>
            <a:pPr algn="ctr"/>
            <a:r>
              <a:rPr lang="fa-IR" dirty="0" smtClean="0"/>
              <a:t>انتخاب پاسخ</a:t>
            </a:r>
          </a:p>
          <a:p>
            <a:pPr algn="ctr"/>
            <a:r>
              <a:rPr lang="fa-IR" dirty="0" smtClean="0"/>
              <a:t>برنامه ریزی پاسخ</a:t>
            </a:r>
            <a:endParaRPr lang="en-US" dirty="0"/>
          </a:p>
        </p:txBody>
      </p:sp>
      <p:cxnSp>
        <p:nvCxnSpPr>
          <p:cNvPr id="13" name="Straight Connector 12"/>
          <p:cNvCxnSpPr>
            <a:stCxn id="5" idx="3"/>
          </p:cNvCxnSpPr>
          <p:nvPr/>
        </p:nvCxnSpPr>
        <p:spPr>
          <a:xfrm>
            <a:off x="1785918" y="5429264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785918" y="4714884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714480" y="4000504"/>
            <a:ext cx="435771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4357686" y="2071678"/>
            <a:ext cx="1071570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مرجع</a:t>
            </a:r>
            <a:endParaRPr lang="en-US" dirty="0"/>
          </a:p>
        </p:txBody>
      </p:sp>
      <p:sp>
        <p:nvSpPr>
          <p:cNvPr id="18" name="Flowchart: Connector 17"/>
          <p:cNvSpPr/>
          <p:nvPr/>
        </p:nvSpPr>
        <p:spPr>
          <a:xfrm>
            <a:off x="5572132" y="1928802"/>
            <a:ext cx="714380" cy="928694"/>
          </a:xfrm>
          <a:prstGeom prst="flowChartConnector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مقایسه گر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rot="5400000" flipH="1" flipV="1">
            <a:off x="4822033" y="4107661"/>
            <a:ext cx="250033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urved Connector 24"/>
          <p:cNvCxnSpPr/>
          <p:nvPr/>
        </p:nvCxnSpPr>
        <p:spPr>
          <a:xfrm rot="5400000" flipH="1" flipV="1">
            <a:off x="5250661" y="2178835"/>
            <a:ext cx="571504" cy="35719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428992" y="1714488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0800000" flipV="1">
            <a:off x="1643042" y="1714488"/>
            <a:ext cx="107157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5249867" y="1107265"/>
            <a:ext cx="1500992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10800000">
            <a:off x="3286116" y="357166"/>
            <a:ext cx="271464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>
            <a:off x="3178959" y="464323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714480" y="4572008"/>
            <a:ext cx="78581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785918" y="4143380"/>
            <a:ext cx="71438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 flipH="1" flipV="1">
            <a:off x="1428728" y="3500438"/>
            <a:ext cx="214314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>
            <a:off x="1643042" y="2428868"/>
            <a:ext cx="857256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7" idx="3"/>
          </p:cNvCxnSpPr>
          <p:nvPr/>
        </p:nvCxnSpPr>
        <p:spPr>
          <a:xfrm>
            <a:off x="1785918" y="4000504"/>
            <a:ext cx="42862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5400000" flipH="1" flipV="1">
            <a:off x="1821637" y="3607595"/>
            <a:ext cx="78581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10800000">
            <a:off x="1785918" y="3214686"/>
            <a:ext cx="42862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rot="5400000">
            <a:off x="715142" y="4285462"/>
            <a:ext cx="2143140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>
            <a:off x="178563" y="3893347"/>
            <a:ext cx="2928958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ویژگی انواع واکنش های عضلانی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8290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765813">
                <a:tc>
                  <a:txBody>
                    <a:bodyPr/>
                    <a:lstStyle/>
                    <a:p>
                      <a:r>
                        <a:rPr lang="fa-IR" sz="1600" dirty="0" smtClean="0"/>
                        <a:t>تاثیر تعداد گزینش ها</a:t>
                      </a:r>
                      <a:endParaRPr lang="en-US" sz="16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نقش آموزش ها</a:t>
                      </a:r>
                      <a:endParaRPr lang="en-US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انعطاف پذیری </a:t>
                      </a:r>
                      <a:endParaRPr lang="en-US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زمان</a:t>
                      </a:r>
                      <a:r>
                        <a:rPr lang="fa-IR" baseline="0" dirty="0" smtClean="0"/>
                        <a:t> تاخیر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نوع پاسخ 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765813">
                <a:tc>
                  <a:txBody>
                    <a:bodyPr/>
                    <a:lstStyle/>
                    <a:p>
                      <a:r>
                        <a:rPr lang="fa-IR" dirty="0" smtClean="0"/>
                        <a:t>هیچ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هیچ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هیچ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30-50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پاسخ </a:t>
                      </a:r>
                      <a:r>
                        <a:rPr lang="en-US" dirty="0" smtClean="0"/>
                        <a:t>M1</a:t>
                      </a:r>
                      <a:endParaRPr lang="en-US" dirty="0"/>
                    </a:p>
                  </a:txBody>
                  <a:tcPr/>
                </a:tc>
              </a:tr>
              <a:tr h="765813">
                <a:tc>
                  <a:txBody>
                    <a:bodyPr/>
                    <a:lstStyle/>
                    <a:p>
                      <a:r>
                        <a:rPr lang="fa-IR" dirty="0" smtClean="0"/>
                        <a:t>هیچ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مقداری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کم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50-80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پاسخ </a:t>
                      </a:r>
                      <a:r>
                        <a:rPr lang="en-US" dirty="0" smtClean="0"/>
                        <a:t>M2</a:t>
                      </a:r>
                      <a:endParaRPr lang="en-US" dirty="0"/>
                    </a:p>
                  </a:txBody>
                  <a:tcPr/>
                </a:tc>
              </a:tr>
              <a:tr h="765813">
                <a:tc>
                  <a:txBody>
                    <a:bodyPr/>
                    <a:lstStyle/>
                    <a:p>
                      <a:r>
                        <a:rPr lang="fa-IR" dirty="0" smtClean="0"/>
                        <a:t>متوسط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زیاد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متوسط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80-120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واکنش راه اندازی </a:t>
                      </a:r>
                      <a:endParaRPr lang="en-US" dirty="0"/>
                    </a:p>
                  </a:txBody>
                  <a:tcPr/>
                </a:tc>
              </a:tr>
              <a:tr h="765813">
                <a:tc>
                  <a:txBody>
                    <a:bodyPr/>
                    <a:lstStyle/>
                    <a:p>
                      <a:r>
                        <a:rPr lang="fa-IR" smtClean="0"/>
                        <a:t>زیاد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خیلی زیاد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خیلی زیاد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120-180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پاسخ </a:t>
                      </a:r>
                      <a:r>
                        <a:rPr lang="en-US" baseline="0" dirty="0" smtClean="0"/>
                        <a:t>   M3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انتقال روش کنترل از غیر هوشیار به هوشیار  </a:t>
            </a:r>
          </a:p>
          <a:p>
            <a:pPr algn="ctr">
              <a:buNone/>
            </a:pPr>
            <a:endParaRPr lang="fa-IR" dirty="0" smtClean="0">
              <a:cs typeface="B Nazanin" pitchFamily="2" charset="-78"/>
            </a:endParaRPr>
          </a:p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       چه اتفاقی می افتد؟</a:t>
            </a:r>
          </a:p>
          <a:p>
            <a:pPr algn="ctr">
              <a:buNone/>
            </a:pPr>
            <a:endParaRPr lang="fa-IR" dirty="0" smtClean="0">
              <a:cs typeface="B Nazanin" pitchFamily="2" charset="-78"/>
            </a:endParaRPr>
          </a:p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 </a:t>
            </a:r>
            <a:endParaRPr lang="en-US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نتیجه کلی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dirty="0" smtClean="0"/>
              <a:t>     </a:t>
            </a:r>
            <a:r>
              <a:rPr lang="fa-IR" dirty="0" smtClean="0">
                <a:cs typeface="B Nazanin" pitchFamily="2" charset="-78"/>
              </a:rPr>
              <a:t>استفاده از هر نوع کنترل بازخوردی در حرکات بسیار سریع وجود ندارد</a:t>
            </a:r>
          </a:p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 </a:t>
            </a:r>
          </a:p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در حرکات آهسته فرصت اعمال کنترل بازخوردی سطح پایین تر میسر است </a:t>
            </a:r>
          </a:p>
          <a:p>
            <a:pPr algn="ctr">
              <a:buNone/>
            </a:pPr>
            <a:endParaRPr lang="fa-IR" dirty="0" smtClean="0">
              <a:cs typeface="B Nazanin" pitchFamily="2" charset="-78"/>
            </a:endParaRPr>
          </a:p>
          <a:p>
            <a:pPr algn="ctr">
              <a:buNone/>
            </a:pPr>
            <a:r>
              <a:rPr lang="fa-IR" dirty="0" smtClean="0">
                <a:cs typeface="B Nazanin" pitchFamily="2" charset="-78"/>
              </a:rPr>
              <a:t>در حرکات آهسته و پیوسته ترکیبی از سلسله مراتب حلقه های بازخوردی وجود دارد که به طور همزمان عمل می کند 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fa-IR" sz="4000" b="1" dirty="0" smtClean="0">
                <a:solidFill>
                  <a:srgbClr val="FF0000"/>
                </a:solidFill>
              </a:rPr>
              <a:t>فصل هفتم 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یادگیری چیست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</a:t>
            </a:r>
            <a:r>
              <a:rPr lang="fa-IR" sz="2800" dirty="0" smtClean="0">
                <a:cs typeface="B Nazanin" pitchFamily="2" charset="-78"/>
              </a:rPr>
              <a:t>یادگیری آن نوع فعالیتی است که در فعالیت های بعدی و آینده فرد تاثیر دارد </a:t>
            </a:r>
          </a:p>
          <a:p>
            <a:pPr algn="r"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     </a:t>
            </a: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       شرط یادگیری ایجاد تغیییر در آینده است 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6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معنا و مفهوم یادگیری </a:t>
            </a:r>
            <a:br>
              <a:rPr lang="fa-IR" b="1" dirty="0" smtClean="0">
                <a:solidFill>
                  <a:srgbClr val="FF0000"/>
                </a:solidFill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گیلفورد :هر نوع تغییر در رفتار که ناشی از تحریک باشد </a:t>
            </a: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گیتز : تعدیل در رفتار از طریق آزمایش و تمرین </a:t>
            </a: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گارت :عملی در نتیجه تمرین باعث پیدایش پاسخ های تازه و </a:t>
            </a: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یا تغییر پاسخ های قبلی و کهنه می گردد</a:t>
            </a: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مان : هر نوع تغییردر رفتار که ازتجربه نتیجه می شود نه از </a:t>
            </a:r>
          </a:p>
          <a:p>
            <a:pPr algn="r">
              <a:buNone/>
            </a:pPr>
            <a:r>
              <a:rPr lang="en-US" sz="2800" dirty="0" smtClean="0">
                <a:cs typeface="B Nazanin" pitchFamily="2" charset="-78"/>
              </a:rPr>
              <a:t> </a:t>
            </a:r>
            <a:r>
              <a:rPr lang="fa-IR" sz="2800" dirty="0" smtClean="0">
                <a:cs typeface="B Nazanin" pitchFamily="2" charset="-78"/>
              </a:rPr>
              <a:t> نضج یا تغییرات فیزیولوژیک</a:t>
            </a:r>
          </a:p>
          <a:p>
            <a:pPr algn="r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643050"/>
            <a:ext cx="8286808" cy="4525963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b="1" dirty="0" smtClean="0">
                <a:cs typeface="B Nazanin" pitchFamily="2" charset="-78"/>
              </a:rPr>
              <a:t>کیمبل :</a:t>
            </a:r>
            <a:endParaRPr lang="en-US" b="1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en-US" sz="3600" dirty="0" smtClean="0">
                <a:cs typeface="B Nazanin" pitchFamily="2" charset="-78"/>
              </a:rPr>
              <a:t>    </a:t>
            </a:r>
            <a:endParaRPr lang="fa-IR" sz="3600" dirty="0" smtClean="0">
              <a:cs typeface="B Nazanin" pitchFamily="2" charset="-78"/>
            </a:endParaRPr>
          </a:p>
          <a:p>
            <a:pPr algn="ctr">
              <a:buNone/>
            </a:pPr>
            <a:r>
              <a:rPr lang="en-US" sz="3600" dirty="0" smtClean="0">
                <a:cs typeface="B Nazanin" pitchFamily="2" charset="-78"/>
              </a:rPr>
              <a:t>     </a:t>
            </a:r>
            <a:r>
              <a:rPr lang="fa-IR" sz="2800" u="sng" dirty="0" smtClean="0">
                <a:cs typeface="B Nazanin" pitchFamily="2" charset="-78"/>
              </a:rPr>
              <a:t>تغییرات</a:t>
            </a:r>
            <a:r>
              <a:rPr lang="fa-IR" sz="2800" dirty="0" smtClean="0">
                <a:cs typeface="B Nazanin" pitchFamily="2" charset="-78"/>
              </a:rPr>
              <a:t>  </a:t>
            </a:r>
            <a:r>
              <a:rPr lang="fa-IR" sz="2800" u="sng" dirty="0" smtClean="0">
                <a:cs typeface="B Nazanin" pitchFamily="2" charset="-78"/>
              </a:rPr>
              <a:t>نسبتا پایدار </a:t>
            </a:r>
            <a:r>
              <a:rPr lang="fa-IR" sz="2800" dirty="0" smtClean="0">
                <a:cs typeface="B Nazanin" pitchFamily="2" charset="-78"/>
              </a:rPr>
              <a:t>در رفتار بالقوه که در نتیجه</a:t>
            </a:r>
            <a:r>
              <a:rPr lang="en-US" sz="2800" dirty="0" smtClean="0">
                <a:cs typeface="B Nazanin" pitchFamily="2" charset="-78"/>
              </a:rPr>
              <a:t>  </a:t>
            </a:r>
          </a:p>
          <a:p>
            <a:pPr algn="ctr">
              <a:buNone/>
            </a:pPr>
            <a:r>
              <a:rPr lang="en-US" sz="2800" dirty="0" smtClean="0">
                <a:cs typeface="B Nazanin" pitchFamily="2" charset="-78"/>
              </a:rPr>
              <a:t>  </a:t>
            </a:r>
            <a:r>
              <a:rPr lang="fa-IR" sz="2800" dirty="0" smtClean="0">
                <a:cs typeface="B Nazanin" pitchFamily="2" charset="-78"/>
              </a:rPr>
              <a:t> </a:t>
            </a:r>
            <a:r>
              <a:rPr lang="en-US" sz="2800" dirty="0" smtClean="0">
                <a:cs typeface="B Nazanin" pitchFamily="2" charset="-78"/>
              </a:rPr>
              <a:t>     </a:t>
            </a:r>
            <a:r>
              <a:rPr lang="fa-IR" sz="2800" u="sng" dirty="0" smtClean="0">
                <a:cs typeface="B Nazanin" pitchFamily="2" charset="-78"/>
              </a:rPr>
              <a:t>تمرین</a:t>
            </a:r>
            <a:r>
              <a:rPr lang="fa-IR" sz="2800" dirty="0" smtClean="0">
                <a:cs typeface="B Nazanin" pitchFamily="2" charset="-78"/>
              </a:rPr>
              <a:t> تقویت شده رخ می دهد تعریف می کند </a:t>
            </a:r>
            <a:r>
              <a:rPr lang="en-US" sz="3600" dirty="0" smtClean="0">
                <a:cs typeface="B Nazanin" pitchFamily="2" charset="-78"/>
              </a:rPr>
              <a:t>  </a:t>
            </a:r>
            <a:endParaRPr lang="fa-IR" sz="3600" dirty="0" smtClean="0">
              <a:cs typeface="B Nazanin" pitchFamily="2" charset="-78"/>
            </a:endParaRP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                 </a:t>
            </a:r>
          </a:p>
          <a:p>
            <a:pPr algn="r">
              <a:buNone/>
            </a:pPr>
            <a:r>
              <a:rPr lang="fa-IR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یادگیری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تغییرات کم و بیش دائمی در رفتار که بر اثر تجربه و تمرین حاصل می شود نه بر اثر عواملی چون خستگی ،استعمال دارو های مخدروتغییرات ناشی از بلوغ </a:t>
            </a: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 </a:t>
            </a:r>
          </a:p>
          <a:p>
            <a:pPr algn="r">
              <a:buNone/>
            </a:pPr>
            <a:endParaRPr lang="fa-IR" dirty="0" smtClean="0">
              <a:solidFill>
                <a:srgbClr val="00B050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rgbClr val="FF0000"/>
                </a:solidFill>
              </a:rPr>
              <a:t>یادگیری حرکتی </a:t>
            </a:r>
            <a:r>
              <a:rPr lang="fa-IR" dirty="0" smtClean="0"/>
              <a:t>:</a:t>
            </a:r>
            <a:r>
              <a:rPr lang="fa-IR" sz="2800" dirty="0" smtClean="0">
                <a:cs typeface="B Nazanin" pitchFamily="2" charset="-78"/>
              </a:rPr>
              <a:t>مجموعه ای از فرایند های تمرین و تجربه است که به تغییرات نسبتا پایدار در قابلیت اجرای ماهرانه منجر می شود 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/>
          <a:lstStyle/>
          <a:p>
            <a:pPr algn="r"/>
            <a:r>
              <a:rPr lang="fa-IR" dirty="0" smtClean="0"/>
              <a:t>               </a:t>
            </a:r>
            <a:r>
              <a:rPr lang="fa-IR" sz="2800" dirty="0" smtClean="0"/>
              <a:t>خطا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en-US" sz="2400" dirty="0" smtClean="0"/>
              <a:t>  </a:t>
            </a:r>
            <a:r>
              <a:rPr lang="fa-IR" sz="2400" dirty="0" smtClean="0"/>
              <a:t>بازخورد</a:t>
            </a:r>
            <a:r>
              <a:rPr lang="en-US" sz="2400" dirty="0" smtClean="0"/>
              <a:t>  </a:t>
            </a:r>
            <a:endParaRPr lang="fa-IR" sz="2400" dirty="0" smtClean="0"/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400" dirty="0" smtClean="0"/>
              <a:t>بازخورد</a:t>
            </a:r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400" dirty="0" smtClean="0"/>
              <a:t>بازخورد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1000100" y="514351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محیط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00100" y="442913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حرکت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00100" y="371475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عضلات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00100" y="3000372"/>
            <a:ext cx="785818" cy="57150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نخاع شوکی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000100" y="2285992"/>
            <a:ext cx="785818" cy="57150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برنامه حرکتی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428860" y="571480"/>
            <a:ext cx="1357322" cy="1143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شناسایی محرک</a:t>
            </a:r>
          </a:p>
          <a:p>
            <a:pPr algn="ctr"/>
            <a:r>
              <a:rPr lang="fa-IR" dirty="0" smtClean="0"/>
              <a:t>انتخاب پاسخ</a:t>
            </a:r>
          </a:p>
          <a:p>
            <a:pPr algn="ctr"/>
            <a:r>
              <a:rPr lang="fa-IR" dirty="0" smtClean="0"/>
              <a:t>برنامه ریزی پاسخ</a:t>
            </a:r>
            <a:endParaRPr lang="en-US" dirty="0"/>
          </a:p>
        </p:txBody>
      </p:sp>
      <p:cxnSp>
        <p:nvCxnSpPr>
          <p:cNvPr id="13" name="Straight Connector 12"/>
          <p:cNvCxnSpPr>
            <a:stCxn id="5" idx="3"/>
          </p:cNvCxnSpPr>
          <p:nvPr/>
        </p:nvCxnSpPr>
        <p:spPr>
          <a:xfrm>
            <a:off x="1785918" y="5429264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785918" y="4714884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714480" y="4000504"/>
            <a:ext cx="435771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4357686" y="2000240"/>
            <a:ext cx="1071570" cy="57150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مرجع</a:t>
            </a:r>
            <a:endParaRPr lang="en-US" dirty="0"/>
          </a:p>
        </p:txBody>
      </p:sp>
      <p:sp>
        <p:nvSpPr>
          <p:cNvPr id="18" name="Flowchart: Connector 17"/>
          <p:cNvSpPr/>
          <p:nvPr/>
        </p:nvSpPr>
        <p:spPr>
          <a:xfrm>
            <a:off x="5572132" y="1928802"/>
            <a:ext cx="714380" cy="928694"/>
          </a:xfrm>
          <a:prstGeom prst="flowChartConnector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مقایسه گر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rot="5400000" flipH="1" flipV="1">
            <a:off x="4822033" y="4107661"/>
            <a:ext cx="250033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urved Connector 24"/>
          <p:cNvCxnSpPr/>
          <p:nvPr/>
        </p:nvCxnSpPr>
        <p:spPr>
          <a:xfrm rot="5400000" flipH="1" flipV="1">
            <a:off x="5250661" y="2893215"/>
            <a:ext cx="571504" cy="35719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428992" y="1714488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0800000" flipV="1">
            <a:off x="1643042" y="1714488"/>
            <a:ext cx="107157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5249867" y="1107265"/>
            <a:ext cx="1500992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10800000">
            <a:off x="3286116" y="357166"/>
            <a:ext cx="271464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>
            <a:off x="3178959" y="464323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714480" y="4572008"/>
            <a:ext cx="78581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785918" y="4143380"/>
            <a:ext cx="71438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 flipH="1" flipV="1">
            <a:off x="1428728" y="3500438"/>
            <a:ext cx="214314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>
            <a:off x="1643042" y="2428868"/>
            <a:ext cx="857256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7" idx="3"/>
          </p:cNvCxnSpPr>
          <p:nvPr/>
        </p:nvCxnSpPr>
        <p:spPr>
          <a:xfrm>
            <a:off x="1785918" y="4000504"/>
            <a:ext cx="42862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5400000" flipH="1" flipV="1">
            <a:off x="1821637" y="3607595"/>
            <a:ext cx="78581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10800000">
            <a:off x="1785918" y="3214686"/>
            <a:ext cx="42862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rot="5400000">
            <a:off x="715142" y="4285462"/>
            <a:ext cx="2143140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>
            <a:off x="178563" y="3893347"/>
            <a:ext cx="2928958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ویژگی های یادگیری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>
              <a:buNone/>
            </a:pPr>
            <a:r>
              <a:rPr lang="fa-IR" dirty="0" smtClean="0"/>
              <a:t>   </a:t>
            </a:r>
            <a:r>
              <a:rPr lang="fa-IR" b="1" dirty="0" smtClean="0">
                <a:solidFill>
                  <a:srgbClr val="FF0000"/>
                </a:solidFill>
              </a:rPr>
              <a:t>  </a:t>
            </a:r>
          </a:p>
          <a:p>
            <a:pPr algn="r">
              <a:buNone/>
            </a:pPr>
            <a:r>
              <a:rPr lang="fa-IR" dirty="0" smtClean="0"/>
              <a:t>    </a:t>
            </a:r>
            <a:r>
              <a:rPr lang="fa-IR" dirty="0" smtClean="0">
                <a:cs typeface="B Nazanin" pitchFamily="2" charset="-78"/>
              </a:rPr>
              <a:t>از تمرین و تجربه ناشی می شود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 مستقیما قابل مشاهده نیست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از </a:t>
            </a:r>
            <a:r>
              <a:rPr lang="fa-IR" dirty="0" smtClean="0">
                <a:solidFill>
                  <a:srgbClr val="C00000"/>
                </a:solidFill>
                <a:cs typeface="B Nazanin" pitchFamily="2" charset="-78"/>
              </a:rPr>
              <a:t>تغییرات عملکرد </a:t>
            </a:r>
            <a:r>
              <a:rPr lang="fa-IR" dirty="0" smtClean="0">
                <a:cs typeface="B Nazanin" pitchFamily="2" charset="-78"/>
              </a:rPr>
              <a:t>استنتاج می شود 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مجموعه پردازش ها در دستگاه عصبی مرکزی است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قابلیت اجرای ماهرانه را پدید می آورد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    تغییرات یادگیری نسبتا پایدارند ،موقتی نیستند </a:t>
            </a:r>
          </a:p>
          <a:p>
            <a:pPr algn="r">
              <a:buNone/>
            </a:pPr>
            <a:r>
              <a:rPr lang="fa-IR" dirty="0" smtClean="0"/>
              <a:t> </a:t>
            </a:r>
          </a:p>
          <a:p>
            <a:pPr algn="r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تضعیف گفتار               بر اثر خوردن الکل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تضعیف عملکرد    کم خوابی ، استفاده از دارو ها</a:t>
            </a:r>
          </a:p>
          <a:p>
            <a:pPr algn="r">
              <a:buNone/>
            </a:pPr>
            <a:r>
              <a:rPr lang="fa-IR" dirty="0" smtClean="0"/>
              <a:t>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تمایز اجرا و یادگیری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 </a:t>
            </a:r>
            <a:r>
              <a:rPr lang="fa-IR" sz="2800" dirty="0" smtClean="0">
                <a:cs typeface="B Nazanin" pitchFamily="2" charset="-78"/>
              </a:rPr>
              <a:t>اجرا ،رفتار قابل مشاهده است </a:t>
            </a:r>
          </a:p>
          <a:p>
            <a:pPr algn="r"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یادگیری مستقیما مشاهده نمی شود (استنباط از اجرا )</a:t>
            </a:r>
            <a:endParaRPr lang="en-US" sz="2800" dirty="0" smtClean="0">
              <a:cs typeface="B Nazanin" pitchFamily="2" charset="-78"/>
            </a:endParaRPr>
          </a:p>
          <a:p>
            <a:pPr algn="r">
              <a:buNone/>
            </a:pPr>
            <a:endParaRPr lang="en-US" sz="2800" dirty="0" smtClean="0">
              <a:cs typeface="B Nazanin" pitchFamily="2" charset="-78"/>
            </a:endParaRPr>
          </a:p>
          <a:p>
            <a:pPr algn="r">
              <a:buNone/>
            </a:pPr>
            <a:endParaRPr lang="en-US" sz="28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2800" dirty="0" smtClean="0">
                <a:cs typeface="B Nazanin" pitchFamily="2" charset="-78"/>
              </a:rPr>
              <a:t>یادگیری از طریق </a:t>
            </a:r>
            <a:r>
              <a:rPr lang="fa-IR" sz="2800" dirty="0" smtClean="0">
                <a:solidFill>
                  <a:srgbClr val="C00000"/>
                </a:solidFill>
                <a:cs typeface="B Nazanin" pitchFamily="2" charset="-78"/>
              </a:rPr>
              <a:t>تلاش های مکرر </a:t>
            </a:r>
            <a:r>
              <a:rPr lang="fa-IR" sz="2800" dirty="0" smtClean="0">
                <a:cs typeface="B Nazanin" pitchFamily="2" charset="-78"/>
              </a:rPr>
              <a:t>در </a:t>
            </a:r>
            <a:r>
              <a:rPr lang="fa-IR" sz="2800" dirty="0" smtClean="0">
                <a:solidFill>
                  <a:srgbClr val="C00000"/>
                </a:solidFill>
                <a:cs typeface="B Nazanin" pitchFamily="2" charset="-78"/>
              </a:rPr>
              <a:t>طول زمان </a:t>
            </a:r>
            <a:r>
              <a:rPr lang="fa-IR" sz="2800" dirty="0" smtClean="0">
                <a:cs typeface="B Nazanin" pitchFamily="2" charset="-78"/>
              </a:rPr>
              <a:t>قابل استنباط است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/>
          <a:lstStyle/>
          <a:p>
            <a:pPr algn="r"/>
            <a:r>
              <a:rPr lang="fa-IR" dirty="0" smtClean="0"/>
              <a:t>               </a:t>
            </a:r>
            <a:r>
              <a:rPr lang="fa-IR" sz="2800" dirty="0" smtClean="0"/>
              <a:t>خطا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endParaRPr lang="fa-IR" dirty="0" smtClean="0"/>
          </a:p>
          <a:p>
            <a:pPr algn="ctr">
              <a:buNone/>
            </a:pPr>
            <a:r>
              <a:rPr lang="en-US" sz="2400" dirty="0" smtClean="0"/>
              <a:t>  </a:t>
            </a:r>
            <a:r>
              <a:rPr lang="fa-IR" sz="2400" dirty="0" smtClean="0"/>
              <a:t>بازخورد</a:t>
            </a:r>
            <a:r>
              <a:rPr lang="en-US" sz="2400" dirty="0" smtClean="0"/>
              <a:t>  </a:t>
            </a:r>
            <a:endParaRPr lang="fa-IR" sz="2400" dirty="0" smtClean="0"/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400" dirty="0" smtClean="0"/>
              <a:t>بازخورد</a:t>
            </a:r>
          </a:p>
          <a:p>
            <a:pPr algn="ctr">
              <a:buNone/>
            </a:pPr>
            <a:endParaRPr lang="fa-IR" sz="2400" dirty="0" smtClean="0"/>
          </a:p>
          <a:p>
            <a:pPr algn="ctr">
              <a:buNone/>
            </a:pPr>
            <a:r>
              <a:rPr lang="fa-IR" sz="2400" dirty="0" smtClean="0"/>
              <a:t>بازخورد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1000100" y="514351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محیط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00100" y="442913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حرکت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00100" y="3714752"/>
            <a:ext cx="785818" cy="571504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عضلات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00100" y="3000372"/>
            <a:ext cx="785818" cy="57150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نخاع شوکی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000100" y="2285992"/>
            <a:ext cx="785818" cy="57150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برنامه حرکتی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428860" y="571480"/>
            <a:ext cx="1357322" cy="11430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شناسایی محرک</a:t>
            </a:r>
          </a:p>
          <a:p>
            <a:pPr algn="ctr"/>
            <a:r>
              <a:rPr lang="fa-IR" dirty="0" smtClean="0"/>
              <a:t>انتخاب پاسخ</a:t>
            </a:r>
          </a:p>
          <a:p>
            <a:pPr algn="ctr"/>
            <a:r>
              <a:rPr lang="fa-IR" dirty="0" smtClean="0"/>
              <a:t>برنامه ریزی پاسخ</a:t>
            </a:r>
            <a:endParaRPr lang="en-US" dirty="0"/>
          </a:p>
        </p:txBody>
      </p:sp>
      <p:cxnSp>
        <p:nvCxnSpPr>
          <p:cNvPr id="13" name="Straight Connector 12"/>
          <p:cNvCxnSpPr>
            <a:stCxn id="5" idx="3"/>
          </p:cNvCxnSpPr>
          <p:nvPr/>
        </p:nvCxnSpPr>
        <p:spPr>
          <a:xfrm>
            <a:off x="1785918" y="5429264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785918" y="4714884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714480" y="4000504"/>
            <a:ext cx="435771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4357686" y="2000240"/>
            <a:ext cx="1071570" cy="57150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مرجع</a:t>
            </a:r>
            <a:endParaRPr lang="en-US" dirty="0"/>
          </a:p>
        </p:txBody>
      </p:sp>
      <p:sp>
        <p:nvSpPr>
          <p:cNvPr id="18" name="Flowchart: Connector 17"/>
          <p:cNvSpPr/>
          <p:nvPr/>
        </p:nvSpPr>
        <p:spPr>
          <a:xfrm>
            <a:off x="5572132" y="1928802"/>
            <a:ext cx="714380" cy="928694"/>
          </a:xfrm>
          <a:prstGeom prst="flowChartConnector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مقایسه گر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rot="5400000" flipH="1" flipV="1">
            <a:off x="4822033" y="4107661"/>
            <a:ext cx="250033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urved Connector 24"/>
          <p:cNvCxnSpPr/>
          <p:nvPr/>
        </p:nvCxnSpPr>
        <p:spPr>
          <a:xfrm rot="5400000" flipH="1" flipV="1">
            <a:off x="5250661" y="2893215"/>
            <a:ext cx="571504" cy="35719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428992" y="1714488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10800000" flipV="1">
            <a:off x="1643042" y="1714488"/>
            <a:ext cx="107157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 flipH="1" flipV="1">
            <a:off x="5249867" y="1107265"/>
            <a:ext cx="1500992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10800000">
            <a:off x="3286116" y="357166"/>
            <a:ext cx="271464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>
            <a:off x="3178959" y="464323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714480" y="4572008"/>
            <a:ext cx="78581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785918" y="4143380"/>
            <a:ext cx="71438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 flipH="1" flipV="1">
            <a:off x="1428728" y="3500438"/>
            <a:ext cx="214314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>
            <a:off x="1643042" y="2428868"/>
            <a:ext cx="857256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7" idx="3"/>
          </p:cNvCxnSpPr>
          <p:nvPr/>
        </p:nvCxnSpPr>
        <p:spPr>
          <a:xfrm>
            <a:off x="1785918" y="4000504"/>
            <a:ext cx="42862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5400000" flipH="1" flipV="1">
            <a:off x="1821637" y="3607595"/>
            <a:ext cx="78581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10800000">
            <a:off x="1785918" y="3214686"/>
            <a:ext cx="42862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rot="5400000">
            <a:off x="715142" y="4285462"/>
            <a:ext cx="2143140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>
            <a:off x="178563" y="3893347"/>
            <a:ext cx="2928958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fa-IR" dirty="0" smtClean="0"/>
              <a:t>روش های تعیین میزان یادگیری 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000100" y="1785926"/>
            <a:ext cx="764386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fa-IR" sz="3200" dirty="0" smtClean="0">
                <a:cs typeface="B Nazanin" pitchFamily="2" charset="-78"/>
              </a:rPr>
              <a:t>مشاهده اجرا یا منحنی های اجرا </a:t>
            </a:r>
          </a:p>
          <a:p>
            <a:pPr algn="r">
              <a:buNone/>
            </a:pPr>
            <a:r>
              <a:rPr lang="fa-IR" sz="3200" dirty="0" smtClean="0">
                <a:cs typeface="B Nazanin" pitchFamily="2" charset="-78"/>
              </a:rPr>
              <a:t>آزمون های انتقال </a:t>
            </a:r>
          </a:p>
          <a:p>
            <a:pPr algn="r">
              <a:buNone/>
            </a:pPr>
            <a:r>
              <a:rPr lang="fa-IR" sz="3200" dirty="0" smtClean="0">
                <a:cs typeface="B Nazanin" pitchFamily="2" charset="-78"/>
              </a:rPr>
              <a:t>آزمون های یادداری</a:t>
            </a:r>
          </a:p>
          <a:p>
            <a:pPr algn="r">
              <a:buNone/>
            </a:pPr>
            <a:endParaRPr lang="fa-IR" sz="36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3600" dirty="0" smtClean="0">
                <a:cs typeface="B Nazanin" pitchFamily="2" charset="-78"/>
              </a:rPr>
              <a:t> </a:t>
            </a:r>
            <a:r>
              <a:rPr lang="fa-IR" sz="3200" dirty="0" smtClean="0">
                <a:cs typeface="B Nazanin" pitchFamily="2" charset="-78"/>
              </a:rPr>
              <a:t>یادگیری از طریق </a:t>
            </a:r>
            <a:r>
              <a:rPr lang="fa-IR" sz="3200" dirty="0" smtClean="0">
                <a:solidFill>
                  <a:srgbClr val="C00000"/>
                </a:solidFill>
                <a:cs typeface="B Nazanin" pitchFamily="2" charset="-78"/>
              </a:rPr>
              <a:t>تلاش های مکرر </a:t>
            </a:r>
            <a:r>
              <a:rPr lang="fa-IR" sz="3200" dirty="0" smtClean="0">
                <a:cs typeface="B Nazanin" pitchFamily="2" charset="-78"/>
              </a:rPr>
              <a:t>در </a:t>
            </a:r>
            <a:r>
              <a:rPr lang="fa-IR" sz="3200" dirty="0" smtClean="0">
                <a:solidFill>
                  <a:srgbClr val="C00000"/>
                </a:solidFill>
                <a:cs typeface="B Nazanin" pitchFamily="2" charset="-78"/>
              </a:rPr>
              <a:t>طول زمان </a:t>
            </a:r>
            <a:r>
              <a:rPr lang="fa-IR" sz="3200" dirty="0" smtClean="0">
                <a:cs typeface="B Nazanin" pitchFamily="2" charset="-78"/>
              </a:rPr>
              <a:t>قابل استنباط است</a:t>
            </a:r>
            <a:r>
              <a:rPr lang="fa-IR" sz="3600" dirty="0" smtClean="0"/>
              <a:t> 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FF0000"/>
                </a:solidFill>
              </a:rPr>
              <a:t>سنجش یادگیری حرکتی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منحنی های اجرا </a:t>
            </a:r>
            <a:endParaRPr lang="en-US" dirty="0"/>
          </a:p>
        </p:txBody>
      </p:sp>
      <p:graphicFrame>
        <p:nvGraphicFramePr>
          <p:cNvPr id="6" name="Chart 5"/>
          <p:cNvGraphicFramePr/>
          <p:nvPr/>
        </p:nvGraphicFramePr>
        <p:xfrm>
          <a:off x="1643042" y="250030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Straight Connector 7"/>
          <p:cNvCxnSpPr/>
          <p:nvPr/>
        </p:nvCxnSpPr>
        <p:spPr>
          <a:xfrm flipV="1">
            <a:off x="3857620" y="3786190"/>
            <a:ext cx="1000132" cy="14287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نکات اصلی منحنی های اجرا </a:t>
            </a:r>
            <a:endParaRPr lang="en-US" sz="4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>
              <a:buNone/>
            </a:pPr>
            <a:r>
              <a:rPr lang="fa-IR" sz="3000" dirty="0" smtClean="0">
                <a:cs typeface="B Nazanin" pitchFamily="2" charset="-78"/>
              </a:rPr>
              <a:t>ترسیم </a:t>
            </a:r>
            <a:r>
              <a:rPr lang="fa-IR" sz="3000" u="sng" dirty="0" smtClean="0">
                <a:cs typeface="B Nazanin" pitchFamily="2" charset="-78"/>
              </a:rPr>
              <a:t>انفرادی</a:t>
            </a:r>
            <a:r>
              <a:rPr lang="fa-IR" sz="3000" dirty="0" smtClean="0">
                <a:cs typeface="B Nazanin" pitchFamily="2" charset="-78"/>
              </a:rPr>
              <a:t> یا میانگین </a:t>
            </a:r>
            <a:r>
              <a:rPr lang="fa-IR" sz="3000" u="sng" dirty="0" smtClean="0">
                <a:cs typeface="B Nazanin" pitchFamily="2" charset="-78"/>
              </a:rPr>
              <a:t>اجرای گروه </a:t>
            </a:r>
            <a:r>
              <a:rPr lang="fa-IR" sz="3000" dirty="0" smtClean="0">
                <a:cs typeface="B Nazanin" pitchFamily="2" charset="-78"/>
              </a:rPr>
              <a:t>در مقابل نوبت های تمرین</a:t>
            </a:r>
          </a:p>
          <a:p>
            <a:pPr algn="r">
              <a:buNone/>
            </a:pPr>
            <a:r>
              <a:rPr lang="fa-IR" sz="3000" dirty="0" smtClean="0">
                <a:cs typeface="B Nazanin" pitchFamily="2" charset="-78"/>
              </a:rPr>
              <a:t> </a:t>
            </a:r>
          </a:p>
          <a:p>
            <a:pPr algn="r">
              <a:buNone/>
            </a:pPr>
            <a:r>
              <a:rPr lang="fa-IR" sz="3000" dirty="0" smtClean="0">
                <a:cs typeface="B Nazanin" pitchFamily="2" charset="-78"/>
              </a:rPr>
              <a:t>منحنی ها با تمرین شیب فزاینده یا کاهنده پیدا می کنند .به شیوه امتیاز دهی بستگی دارند </a:t>
            </a:r>
          </a:p>
          <a:p>
            <a:pPr algn="r">
              <a:buNone/>
            </a:pPr>
            <a:endParaRPr lang="fa-IR" sz="30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3000" dirty="0" smtClean="0">
                <a:cs typeface="B Nazanin" pitchFamily="2" charset="-78"/>
              </a:rPr>
              <a:t>طبق قانون تمرین ،پیشرفت در ابتدا سریع و سپس آهسته است </a:t>
            </a:r>
          </a:p>
          <a:p>
            <a:pPr algn="r">
              <a:buNone/>
            </a:pPr>
            <a:endParaRPr lang="fa-IR" sz="3000" dirty="0" smtClean="0">
              <a:cs typeface="B Nazanin" pitchFamily="2" charset="-78"/>
            </a:endParaRPr>
          </a:p>
          <a:p>
            <a:pPr algn="r">
              <a:buNone/>
            </a:pPr>
            <a:endParaRPr lang="fa-IR" sz="30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3000" dirty="0" smtClean="0">
                <a:cs typeface="B Nazanin" pitchFamily="2" charset="-78"/>
              </a:rPr>
              <a:t> </a:t>
            </a:r>
          </a:p>
          <a:p>
            <a:pPr algn="r"/>
            <a:endParaRPr lang="fa-IR" dirty="0" smtClean="0"/>
          </a:p>
          <a:p>
            <a:pPr algn="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منحنی های اجرا </a:t>
            </a:r>
            <a:br>
              <a:rPr lang="fa-IR" b="1" dirty="0" smtClean="0">
                <a:solidFill>
                  <a:srgbClr val="FF0000"/>
                </a:solidFill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lnSpc>
                <a:spcPct val="9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شتاب منفی:   مهارت های ساده /ابتدا سریع تر/دویدن  </a:t>
            </a:r>
          </a:p>
          <a:p>
            <a:pPr algn="r">
              <a:lnSpc>
                <a:spcPct val="90000"/>
              </a:lnSpc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r">
              <a:lnSpc>
                <a:spcPct val="9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شتاب مثبت:   مهارت های پیچیده/ انتها سریع تر /ژیمناستیک  </a:t>
            </a:r>
          </a:p>
          <a:p>
            <a:pPr algn="r">
              <a:lnSpc>
                <a:spcPct val="90000"/>
              </a:lnSpc>
              <a:buNone/>
            </a:pPr>
            <a:endParaRPr lang="fa-IR" sz="2800" dirty="0" smtClean="0">
              <a:cs typeface="B Nazanin" pitchFamily="2" charset="-78"/>
            </a:endParaRPr>
          </a:p>
          <a:p>
            <a:pPr algn="r">
              <a:lnSpc>
                <a:spcPct val="9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خطی :  مهارت های کلامی/ یادگیری در طول زمان  /</a:t>
            </a:r>
          </a:p>
          <a:p>
            <a:pPr algn="r">
              <a:lnSpc>
                <a:spcPct val="9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 </a:t>
            </a:r>
          </a:p>
          <a:p>
            <a:pPr algn="r">
              <a:lnSpc>
                <a:spcPct val="9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شکل (اجایو):چند مرحله ای /پرش سه گام (دویدن ،لی و پریدن) </a:t>
            </a:r>
            <a:r>
              <a:rPr lang="en-US" dirty="0" smtClean="0"/>
              <a:t>S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214414" y="3571876"/>
            <a:ext cx="642942" cy="42862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rc 6"/>
          <p:cNvSpPr/>
          <p:nvPr/>
        </p:nvSpPr>
        <p:spPr>
          <a:xfrm rot="17400886">
            <a:off x="633788" y="1790237"/>
            <a:ext cx="1571636" cy="928694"/>
          </a:xfrm>
          <a:prstGeom prst="arc">
            <a:avLst>
              <a:gd name="adj1" fmla="val 16200000"/>
              <a:gd name="adj2" fmla="val 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c 9"/>
          <p:cNvSpPr/>
          <p:nvPr/>
        </p:nvSpPr>
        <p:spPr>
          <a:xfrm rot="6433838">
            <a:off x="461935" y="1852487"/>
            <a:ext cx="1571636" cy="928694"/>
          </a:xfrm>
          <a:prstGeom prst="arc">
            <a:avLst>
              <a:gd name="adj1" fmla="val 16200000"/>
              <a:gd name="adj2" fmla="val 0"/>
            </a:avLst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3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5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C00000"/>
                </a:solidFill>
              </a:rPr>
              <a:t>محدودیت های منحنی اجرا 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algn="r">
              <a:buNone/>
            </a:pPr>
            <a:r>
              <a:rPr lang="fa-IR" sz="4000" dirty="0" smtClean="0">
                <a:solidFill>
                  <a:srgbClr val="FFFF00"/>
                </a:solidFill>
                <a:cs typeface="B Nazanin" pitchFamily="2" charset="-78"/>
              </a:rPr>
              <a:t>منحنی اجرا هستند </a:t>
            </a:r>
            <a:r>
              <a:rPr lang="fa-IR" sz="4000" dirty="0" smtClean="0">
                <a:cs typeface="B Nazanin" pitchFamily="2" charset="-78"/>
              </a:rPr>
              <a:t>. (منحنی یادگیری نیستند )</a:t>
            </a:r>
          </a:p>
          <a:p>
            <a:pPr algn="r">
              <a:buNone/>
            </a:pPr>
            <a:r>
              <a:rPr lang="fa-IR" sz="4000" dirty="0" smtClean="0">
                <a:cs typeface="B Nazanin" pitchFamily="2" charset="-78"/>
              </a:rPr>
              <a:t>         ترسیم عملکرد در مقابل تکرار هستند </a:t>
            </a:r>
          </a:p>
          <a:p>
            <a:pPr algn="r">
              <a:buNone/>
            </a:pPr>
            <a:endParaRPr lang="fa-IR" sz="40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4000" dirty="0" smtClean="0">
                <a:solidFill>
                  <a:srgbClr val="FFFF00"/>
                </a:solidFill>
                <a:cs typeface="B Nazanin" pitchFamily="2" charset="-78"/>
              </a:rPr>
              <a:t>پوشیده شدن تفاوت های فردی</a:t>
            </a:r>
          </a:p>
          <a:p>
            <a:pPr algn="r">
              <a:buNone/>
            </a:pPr>
            <a:r>
              <a:rPr lang="fa-IR" sz="4000" dirty="0" smtClean="0">
                <a:cs typeface="B Nazanin" pitchFamily="2" charset="-78"/>
              </a:rPr>
              <a:t>تفاوت های درون فردی و بین فردی  پوشیده میشوند</a:t>
            </a:r>
          </a:p>
          <a:p>
            <a:pPr algn="r">
              <a:buNone/>
            </a:pPr>
            <a:endParaRPr lang="fa-IR" sz="4000" dirty="0" smtClean="0">
              <a:cs typeface="B Nazanin" pitchFamily="2" charset="-78"/>
            </a:endParaRPr>
          </a:p>
          <a:p>
            <a:pPr algn="r">
              <a:buNone/>
            </a:pPr>
            <a:endParaRPr lang="fa-IR" sz="40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4000" dirty="0" smtClean="0">
                <a:solidFill>
                  <a:srgbClr val="FFFF00"/>
                </a:solidFill>
                <a:cs typeface="B Nazanin" pitchFamily="2" charset="-78"/>
              </a:rPr>
              <a:t>آثار سقف و کف </a:t>
            </a:r>
          </a:p>
          <a:p>
            <a:pPr algn="r">
              <a:buNone/>
            </a:pPr>
            <a:r>
              <a:rPr lang="fa-IR" sz="4000" dirty="0" smtClean="0">
                <a:solidFill>
                  <a:srgbClr val="FFFF00"/>
                </a:solidFill>
                <a:cs typeface="B Nazanin" pitchFamily="2" charset="-78"/>
              </a:rPr>
              <a:t>نوع تکلیف و سن آزمودنی ها </a:t>
            </a:r>
          </a:p>
          <a:p>
            <a:pPr algn="r">
              <a:buNone/>
            </a:pPr>
            <a:r>
              <a:rPr lang="fa-IR" sz="4000" dirty="0" smtClean="0">
                <a:solidFill>
                  <a:srgbClr val="FFFF00"/>
                </a:solidFill>
                <a:cs typeface="B Nazanin" pitchFamily="2" charset="-78"/>
              </a:rPr>
              <a:t>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fa-IR" dirty="0" smtClean="0"/>
              <a:t>روش های تعیین میزان یادگیری 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000100" y="1785926"/>
            <a:ext cx="764386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endParaRPr lang="fa-IR" sz="3200" dirty="0" smtClean="0"/>
          </a:p>
          <a:p>
            <a:pPr algn="r">
              <a:buNone/>
            </a:pPr>
            <a:r>
              <a:rPr lang="fa-IR" sz="3200" dirty="0" smtClean="0">
                <a:cs typeface="B Nazanin" pitchFamily="2" charset="-78"/>
              </a:rPr>
              <a:t>مشاهده اجرا یا منحنی های اجرا </a:t>
            </a:r>
          </a:p>
          <a:p>
            <a:pPr algn="r">
              <a:buNone/>
            </a:pPr>
            <a:r>
              <a:rPr lang="fa-IR" sz="3200" dirty="0" smtClean="0">
                <a:cs typeface="B Nazanin" pitchFamily="2" charset="-78"/>
              </a:rPr>
              <a:t>آزمون های </a:t>
            </a:r>
            <a:r>
              <a:rPr lang="fa-IR" sz="3200" u="sng" dirty="0" smtClean="0">
                <a:cs typeface="B Nazanin" pitchFamily="2" charset="-78"/>
              </a:rPr>
              <a:t>انتقال </a:t>
            </a:r>
          </a:p>
          <a:p>
            <a:pPr algn="r">
              <a:buNone/>
            </a:pPr>
            <a:r>
              <a:rPr lang="fa-IR" sz="3200" dirty="0" smtClean="0">
                <a:cs typeface="B Nazanin" pitchFamily="2" charset="-78"/>
              </a:rPr>
              <a:t>آزمون های</a:t>
            </a:r>
            <a:r>
              <a:rPr lang="fa-IR" sz="3200" u="sng" dirty="0" smtClean="0">
                <a:cs typeface="B Nazanin" pitchFamily="2" charset="-78"/>
              </a:rPr>
              <a:t> یادداری</a:t>
            </a:r>
          </a:p>
          <a:p>
            <a:pPr algn="r">
              <a:buNone/>
            </a:pPr>
            <a:endParaRPr lang="fa-IR" sz="3600" dirty="0" smtClean="0"/>
          </a:p>
          <a:p>
            <a:pPr algn="r">
              <a:buNone/>
            </a:pPr>
            <a:r>
              <a:rPr lang="fa-IR" sz="3600" dirty="0" smtClean="0"/>
              <a:t> 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0" y="2071679"/>
            <a:ext cx="5857900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fa-IR" sz="3200" dirty="0" smtClean="0"/>
              <a:t>الگوی </a:t>
            </a:r>
            <a:r>
              <a:rPr lang="fa-IR" sz="3200" dirty="0" smtClean="0">
                <a:solidFill>
                  <a:srgbClr val="C00000"/>
                </a:solidFill>
              </a:rPr>
              <a:t>انتقال</a:t>
            </a:r>
            <a:r>
              <a:rPr lang="fa-IR" sz="3200" dirty="0" smtClean="0"/>
              <a:t> </a:t>
            </a:r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endParaRPr lang="fa-IR" sz="2800" dirty="0" smtClean="0"/>
          </a:p>
          <a:p>
            <a:pPr algn="r">
              <a:buNone/>
            </a:pPr>
            <a:r>
              <a:rPr lang="fa-IR" sz="2800" dirty="0" smtClean="0"/>
              <a:t>آزمون 1       تمرین مهارت ها        پس آزمون</a:t>
            </a:r>
            <a:r>
              <a:rPr lang="fa-IR" dirty="0" smtClean="0"/>
              <a:t> پیش </a:t>
            </a:r>
          </a:p>
        </p:txBody>
      </p:sp>
      <p:sp>
        <p:nvSpPr>
          <p:cNvPr id="4" name="Left Arrow 3"/>
          <p:cNvSpPr/>
          <p:nvPr/>
        </p:nvSpPr>
        <p:spPr>
          <a:xfrm>
            <a:off x="6429388" y="3643314"/>
            <a:ext cx="500066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3786182" y="3643314"/>
            <a:ext cx="500066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dirty="0" smtClean="0"/>
              <a:t>الگوی </a:t>
            </a:r>
            <a:r>
              <a:rPr lang="fa-IR" dirty="0" smtClean="0">
                <a:solidFill>
                  <a:srgbClr val="C00000"/>
                </a:solidFill>
              </a:rPr>
              <a:t>یادداری 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آزمون 1       تمرین مهارت ها        آزمون 2 (پس آزمون)     </a:t>
            </a:r>
          </a:p>
          <a:p>
            <a:pPr algn="r">
              <a:buNone/>
            </a:pPr>
            <a:r>
              <a:rPr lang="fa-IR" dirty="0" smtClean="0">
                <a:solidFill>
                  <a:srgbClr val="7030A0"/>
                </a:solidFill>
              </a:rPr>
              <a:t>فاصله یادداری (گذشت زمان بدون تمرین )</a:t>
            </a:r>
            <a:r>
              <a:rPr lang="fa-IR" dirty="0" smtClean="0"/>
              <a:t>          آزمون 3 (آزمون یادداری )</a:t>
            </a:r>
            <a:endParaRPr lang="en-US" dirty="0"/>
          </a:p>
        </p:txBody>
      </p:sp>
      <p:sp>
        <p:nvSpPr>
          <p:cNvPr id="4" name="Left Arrow 3"/>
          <p:cNvSpPr/>
          <p:nvPr/>
        </p:nvSpPr>
        <p:spPr>
          <a:xfrm>
            <a:off x="6643702" y="3000372"/>
            <a:ext cx="71438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3571868" y="3000372"/>
            <a:ext cx="71438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1928794" y="4071942"/>
            <a:ext cx="714380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FF0000"/>
                </a:solidFill>
              </a:rPr>
              <a:t>ویژگی عمومی اجرا هنگام یادگیری 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sz="3600" dirty="0" smtClean="0">
                <a:cs typeface="B Nazanin" pitchFamily="2" charset="-78"/>
              </a:rPr>
              <a:t>پیشرفت </a:t>
            </a:r>
          </a:p>
          <a:p>
            <a:pPr algn="ctr">
              <a:buNone/>
            </a:pPr>
            <a:r>
              <a:rPr lang="fa-IR" sz="3600" dirty="0" smtClean="0">
                <a:cs typeface="B Nazanin" pitchFamily="2" charset="-78"/>
              </a:rPr>
              <a:t>همسانی </a:t>
            </a:r>
          </a:p>
          <a:p>
            <a:pPr algn="ctr">
              <a:buNone/>
            </a:pPr>
            <a:r>
              <a:rPr lang="fa-IR" sz="3600" dirty="0" smtClean="0">
                <a:cs typeface="B Nazanin" pitchFamily="2" charset="-78"/>
              </a:rPr>
              <a:t>پایداری </a:t>
            </a:r>
          </a:p>
          <a:p>
            <a:pPr algn="ctr">
              <a:buNone/>
            </a:pPr>
            <a:r>
              <a:rPr lang="fa-IR" sz="3600" dirty="0" smtClean="0">
                <a:cs typeface="B Nazanin" pitchFamily="2" charset="-78"/>
              </a:rPr>
              <a:t>انطباق پذیری</a:t>
            </a: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FF0000"/>
                </a:solidFill>
              </a:rPr>
              <a:t>راه های سنجش یاد گیری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600" dirty="0" smtClean="0">
                <a:cs typeface="B Nazanin" pitchFamily="2" charset="-78"/>
              </a:rPr>
              <a:t>پیشرفت و همسانی :چگونگی اجرا هنگام تمرین،</a:t>
            </a:r>
          </a:p>
          <a:p>
            <a:pPr algn="r">
              <a:buNone/>
            </a:pPr>
            <a:r>
              <a:rPr lang="fa-IR" sz="3600" dirty="0" smtClean="0">
                <a:cs typeface="B Nazanin" pitchFamily="2" charset="-78"/>
              </a:rPr>
              <a:t>                        </a:t>
            </a:r>
            <a:r>
              <a:rPr lang="fa-IR" sz="3600" dirty="0" smtClean="0">
                <a:solidFill>
                  <a:srgbClr val="C00000"/>
                </a:solidFill>
                <a:cs typeface="B Nazanin" pitchFamily="2" charset="-78"/>
              </a:rPr>
              <a:t>ترسیم گرافیکی   یامنحنی اجرا </a:t>
            </a:r>
          </a:p>
          <a:p>
            <a:pPr algn="r">
              <a:buNone/>
            </a:pPr>
            <a:endParaRPr lang="fa-IR" sz="36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3600" dirty="0" smtClean="0">
                <a:cs typeface="B Nazanin" pitchFamily="2" charset="-78"/>
              </a:rPr>
              <a:t>پایداری :  آزمون یادداری </a:t>
            </a:r>
          </a:p>
          <a:p>
            <a:pPr algn="r">
              <a:buNone/>
            </a:pPr>
            <a:endParaRPr lang="fa-IR" sz="3600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sz="3600" dirty="0" smtClean="0">
                <a:cs typeface="B Nazanin" pitchFamily="2" charset="-78"/>
              </a:rPr>
              <a:t>انطباق پذیری: آزمون انتقال </a:t>
            </a:r>
          </a:p>
          <a:p>
            <a:pPr algn="r">
              <a:buNone/>
            </a:pPr>
            <a:endParaRPr lang="fa-I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85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385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385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385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85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385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385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385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85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385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385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385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چرا انتقال یادگیری مهم است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    توالی دادن به مهارت هایی که باید آموخته شوند </a:t>
            </a:r>
          </a:p>
          <a:p>
            <a:pPr algn="r">
              <a:buNone/>
            </a:pPr>
            <a:r>
              <a:rPr lang="fa-IR" dirty="0" smtClean="0"/>
              <a:t>    شیوه آموزش</a:t>
            </a:r>
          </a:p>
          <a:p>
            <a:pPr algn="r">
              <a:buNone/>
            </a:pPr>
            <a:r>
              <a:rPr lang="fa-IR" dirty="0" smtClean="0"/>
              <a:t>    سنجش اثر بخشی شرایط تمرین </a:t>
            </a:r>
          </a:p>
          <a:p>
            <a:pPr algn="r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انتقال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تاثیر مهارت تمرین شده قبلی بر یادگیری مهارت جدید 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انتقال مثبت:تجربه قبلی در یک مهارت به یادگیری مهارت جدید کمک می کند یا اثر تسهیل کنندگی دارد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انتقال منفی : تجربه قبلی در یک مهارت مانع از یادگیری مهارت جدید می شود یا ان را به تعویق می اندازد </a:t>
            </a: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انتقال خنثی : تجربه قبلی در یک مهارت هیچ تاثیری بر یادگیری مهارت جدید ندارد</a:t>
            </a:r>
          </a:p>
          <a:p>
            <a:pPr algn="r">
              <a:buNone/>
            </a:pPr>
            <a:r>
              <a:rPr lang="fa-IR" dirty="0" smtClean="0"/>
              <a:t>   </a:t>
            </a:r>
            <a:r>
              <a:rPr lang="en-US" dirty="0" smtClean="0"/>
              <a:t> 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سنجش مقدار انتقال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سنجش انتقال میان تکلیفی </a:t>
            </a: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endParaRPr lang="fa-IR" dirty="0" smtClean="0">
              <a:cs typeface="B Nazanin" pitchFamily="2" charset="-78"/>
            </a:endParaRPr>
          </a:p>
          <a:p>
            <a:pPr algn="r">
              <a:buNone/>
            </a:pPr>
            <a:r>
              <a:rPr lang="fa-IR" dirty="0" smtClean="0">
                <a:cs typeface="B Nazanin" pitchFamily="2" charset="-78"/>
              </a:rPr>
              <a:t>سنجش انتقال درون تکلیفی 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6223</TotalTime>
  <Words>3044</Words>
  <Application>Microsoft Office PowerPoint</Application>
  <PresentationFormat>On-screen Show (4:3)</PresentationFormat>
  <Paragraphs>858</Paragraphs>
  <Slides>109</Slides>
  <Notes>2</Notes>
  <HiddenSlides>1</HiddenSlides>
  <MMClips>0</MMClips>
  <ScaleCrop>false</ScaleCrop>
  <HeadingPairs>
    <vt:vector size="8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109</vt:i4>
      </vt:variant>
      <vt:variant>
        <vt:lpstr>Custom Shows</vt:lpstr>
      </vt:variant>
      <vt:variant>
        <vt:i4>1</vt:i4>
      </vt:variant>
    </vt:vector>
  </HeadingPairs>
  <TitlesOfParts>
    <vt:vector size="112" baseType="lpstr">
      <vt:lpstr>Office Theme</vt:lpstr>
      <vt:lpstr>Clip</vt:lpstr>
      <vt:lpstr>بنام خدا</vt:lpstr>
      <vt:lpstr>      یادگیری حرکتی و اجرا </vt:lpstr>
      <vt:lpstr>رفتار حرکتی </vt:lpstr>
      <vt:lpstr>یادگیری </vt:lpstr>
      <vt:lpstr>جنبه های مهارت </vt:lpstr>
      <vt:lpstr>مهارت </vt:lpstr>
      <vt:lpstr>مهارت </vt:lpstr>
      <vt:lpstr>PowerPoint Presentation</vt:lpstr>
      <vt:lpstr>اجزای مهارت ها </vt:lpstr>
      <vt:lpstr> فرایند های زیر بنایی حرکات و اعمال</vt:lpstr>
      <vt:lpstr>طبقه بندی مهارت ها </vt:lpstr>
      <vt:lpstr>فصل دوم</vt:lpstr>
      <vt:lpstr>PowerPoint Presentation</vt:lpstr>
      <vt:lpstr>مدل خبر پردازی یا پردازش اطلاعات</vt:lpstr>
      <vt:lpstr>PowerPoint Presentation</vt:lpstr>
      <vt:lpstr>             خطا</vt:lpstr>
      <vt:lpstr>ویژگی مراحل پردازش اطلاعات </vt:lpstr>
      <vt:lpstr>مدل پردازش اطلاعات </vt:lpstr>
      <vt:lpstr>فاصله بین ارائه محرک تا شروع پاسخ </vt:lpstr>
      <vt:lpstr>انواع زمان واکنش </vt:lpstr>
      <vt:lpstr>عوامل اثر گذار بر زمان واکنش </vt:lpstr>
      <vt:lpstr>قانون هیک(رابطه بین زمان واکنش و تعدادمحرک –پاسخ )</vt:lpstr>
      <vt:lpstr>سازگاری محرک و پاسخ </vt:lpstr>
      <vt:lpstr>PowerPoint Presentation</vt:lpstr>
      <vt:lpstr>انواع پیش بینی </vt:lpstr>
      <vt:lpstr>ارزش پیش بینی </vt:lpstr>
      <vt:lpstr>راهبر دهای پیش بینی </vt:lpstr>
      <vt:lpstr>تصمیم گیری و اجرا تحت تنش و انگیختگی </vt:lpstr>
      <vt:lpstr>اصل یو وارونه  (بهترین اجرا حد متوسط انگیختگی است )</vt:lpstr>
      <vt:lpstr>اصل یو وارونه</vt:lpstr>
      <vt:lpstr>PowerPoint Presentation</vt:lpstr>
      <vt:lpstr>PowerPoint Presentation</vt:lpstr>
      <vt:lpstr>دیدگاه رایج در مقایسه با تحقیقات</vt:lpstr>
      <vt:lpstr>باریکی ادراکی  از دست دادن اطلاعات محیطی </vt:lpstr>
      <vt:lpstr>نظریه بهره برداری از نشانه ها علت افت اجرا  </vt:lpstr>
      <vt:lpstr>توجه و اجرای انسانی </vt:lpstr>
      <vt:lpstr>توجه و اجرای انسانی </vt:lpstr>
      <vt:lpstr> توجه </vt:lpstr>
      <vt:lpstr>توجه و هوشیاری </vt:lpstr>
      <vt:lpstr>PowerPoint Presentation</vt:lpstr>
      <vt:lpstr>نتیجه این که </vt:lpstr>
      <vt:lpstr>نظریه های توجه </vt:lpstr>
      <vt:lpstr>نظریه فیلتر </vt:lpstr>
      <vt:lpstr>                       صافی دوچ                     صافی برادبنت                     </vt:lpstr>
      <vt:lpstr>تک منبعی متغیر</vt:lpstr>
      <vt:lpstr>تک منبعی متغیر</vt:lpstr>
      <vt:lpstr>منابع چند گانه  </vt:lpstr>
      <vt:lpstr>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پردازش خودکار </vt:lpstr>
      <vt:lpstr>برنامه ریزی پاسخ (برون داد قطعه ای )</vt:lpstr>
      <vt:lpstr>دوره بی پاسخی روان شناختی </vt:lpstr>
      <vt:lpstr>برنامه ریزی پاسخ </vt:lpstr>
      <vt:lpstr>الگوی تحریک دو گانه :یا دوره بی پاسخی روان شناختی </vt:lpstr>
      <vt:lpstr>PowerPoint Presentation</vt:lpstr>
      <vt:lpstr>PowerPoint Presentation</vt:lpstr>
      <vt:lpstr>برنامه ریزی پاسخ (برون داد قطعه ای )</vt:lpstr>
      <vt:lpstr>تفسیر برون داد قطعه ای </vt:lpstr>
      <vt:lpstr>تداخل </vt:lpstr>
      <vt:lpstr>سیستم های سه گانه حافظه</vt:lpstr>
      <vt:lpstr>PowerPoint Presentation</vt:lpstr>
      <vt:lpstr>سوال  </vt:lpstr>
      <vt:lpstr>کمک های حسی به اجرای ماهرانه </vt:lpstr>
      <vt:lpstr>منابع اطلاعات حسی</vt:lpstr>
      <vt:lpstr>گیرنده های بیرونی </vt:lpstr>
      <vt:lpstr>گیرنده های درونی (حس حرکت )</vt:lpstr>
      <vt:lpstr>سیستم کنترل حلقه بسته </vt:lpstr>
      <vt:lpstr>                        خطا</vt:lpstr>
      <vt:lpstr>4 عامل مهم در سیستم کنترل حلقه بسته </vt:lpstr>
      <vt:lpstr>نکات اصلی </vt:lpstr>
      <vt:lpstr>تکالیف حرکتی مجرد و کوتاه مدت </vt:lpstr>
      <vt:lpstr>               خطا</vt:lpstr>
      <vt:lpstr>انواع پاسخ به محرک های محیطی </vt:lpstr>
      <vt:lpstr>               خطا</vt:lpstr>
      <vt:lpstr>PowerPoint Presentation</vt:lpstr>
      <vt:lpstr>PowerPoint Presentation</vt:lpstr>
      <vt:lpstr>PowerPoint Presentation</vt:lpstr>
      <vt:lpstr>               خطا</vt:lpstr>
      <vt:lpstr>ویژگی انواع واکنش های عضلانی</vt:lpstr>
      <vt:lpstr>PowerPoint Presentation</vt:lpstr>
      <vt:lpstr>نتیجه کلی </vt:lpstr>
      <vt:lpstr>PowerPoint Presentation</vt:lpstr>
      <vt:lpstr>یادگیری چیست </vt:lpstr>
      <vt:lpstr>معنا و مفهوم یادگیری  </vt:lpstr>
      <vt:lpstr>PowerPoint Presentation</vt:lpstr>
      <vt:lpstr>یادگیری</vt:lpstr>
      <vt:lpstr>               خطا</vt:lpstr>
      <vt:lpstr>ویژگی های یادگیری</vt:lpstr>
      <vt:lpstr>PowerPoint Presentation</vt:lpstr>
      <vt:lpstr>تمایز اجرا و یادگیری </vt:lpstr>
      <vt:lpstr>               خطا</vt:lpstr>
      <vt:lpstr>روش های تعیین میزان یادگیری  </vt:lpstr>
      <vt:lpstr>سنجش یادگیری حرکتی </vt:lpstr>
      <vt:lpstr>نکات اصلی منحنی های اجرا </vt:lpstr>
      <vt:lpstr>منحنی های اجرا  </vt:lpstr>
      <vt:lpstr>محدودیت های منحنی اجرا </vt:lpstr>
      <vt:lpstr>روش های تعیین میزان یادگیری  </vt:lpstr>
      <vt:lpstr>PowerPoint Presentation</vt:lpstr>
      <vt:lpstr>PowerPoint Presentation</vt:lpstr>
      <vt:lpstr>ویژگی عمومی اجرا هنگام یادگیری </vt:lpstr>
      <vt:lpstr>راه های سنجش یاد گیری </vt:lpstr>
      <vt:lpstr>چرا انتقال یادگیری مهم است </vt:lpstr>
      <vt:lpstr>انتقال </vt:lpstr>
      <vt:lpstr>سنجش مقدار انتقال </vt:lpstr>
      <vt:lpstr>یادگیری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یادگیری حرکتی و اجرا</dc:title>
  <dc:creator>My system</dc:creator>
  <cp:lastModifiedBy>Windows User</cp:lastModifiedBy>
  <cp:revision>173</cp:revision>
  <dcterms:created xsi:type="dcterms:W3CDTF">2010-08-03T11:29:43Z</dcterms:created>
  <dcterms:modified xsi:type="dcterms:W3CDTF">2020-06-05T20:51:15Z</dcterms:modified>
</cp:coreProperties>
</file>