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9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11267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68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69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0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1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2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3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4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5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6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7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8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9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80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81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11282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283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284" name="Rectangle 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285" name="Rectangle 2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286" name="Rectangle 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3E5245B-AFEA-4D9B-BA9B-E9960702D477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89612-4CE1-4923-808E-A5BFEBAE05F4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BA68B2-CBC2-4F7C-AC93-468D0DA6EE9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2E073-9818-42E1-BF19-49BF8C86E6F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FF8541-FF09-4E52-9C22-9B0A58FA0A62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3952D1-6E4C-4903-A3EA-F5CCD4A9BC96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5C997-8935-4362-88B7-DA25492C0819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C5AB00-D0F2-4A6D-9CF5-CA7C39D6609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E13DED-7ACE-4334-BEAF-021F6DF825C8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DD5592-D2B7-4086-99CC-30A05DBEE59F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CB338E-18F1-490E-A118-1607D8B7B1E4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63529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10243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44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45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46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47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48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49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0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1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2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3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4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5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6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7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10258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59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0260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0261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9F1C17B7-9FAB-41AD-B105-E22E2F9B1CC0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10262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577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ChangeArrowheads="1"/>
          </p:cNvSpPr>
          <p:nvPr/>
        </p:nvSpPr>
        <p:spPr bwMode="auto">
          <a:xfrm>
            <a:off x="900113" y="1052513"/>
            <a:ext cx="7885112" cy="4608512"/>
          </a:xfrm>
          <a:prstGeom prst="plus">
            <a:avLst>
              <a:gd name="adj" fmla="val 25000"/>
            </a:avLst>
          </a:prstGeom>
          <a:gradFill rotWithShape="1">
            <a:gsLst>
              <a:gs pos="0">
                <a:srgbClr val="F7ED23"/>
              </a:gs>
              <a:gs pos="100000">
                <a:srgbClr val="C1F8FB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7ED23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331913" y="333375"/>
            <a:ext cx="5976937" cy="3667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prstShdw prst="shdw13" dist="53882" dir="13500000">
              <a:srgbClr val="C0C0C0">
                <a:alpha val="50000"/>
              </a:srgbClr>
            </a:prst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>
              <a:latin typeface="Arial" pitchFamily="34" charset="0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979613" y="2060575"/>
            <a:ext cx="3960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Arial" pitchFamily="34" charset="0"/>
            </a:endParaRPr>
          </a:p>
        </p:txBody>
      </p:sp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1116013" y="1989138"/>
            <a:ext cx="6985000" cy="21336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fa-IR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 ياد گيري تسلط ياب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0" y="333375"/>
            <a:ext cx="900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>
                <a:solidFill>
                  <a:srgbClr val="FFFFFF"/>
                </a:solidFill>
                <a:latin typeface="Arial" pitchFamily="34" charset="0"/>
              </a:rPr>
              <a:t>  </a:t>
            </a:r>
            <a:endParaRPr lang="en-US" sz="2000" b="1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843213" y="5157788"/>
            <a:ext cx="1368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1">
              <a:latin typeface="Arial" pitchFamily="34" charset="0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23850" y="1341438"/>
            <a:ext cx="8496300" cy="3455987"/>
          </a:xfrm>
          <a:prstGeom prst="rect">
            <a:avLst/>
          </a:prstGeom>
          <a:gradFill rotWithShape="1">
            <a:gsLst>
              <a:gs pos="0">
                <a:srgbClr val="CDF3FB"/>
              </a:gs>
              <a:gs pos="100000">
                <a:schemeClr val="tx2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FFF00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708400" y="5218113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cs typeface="Yagut" pitchFamily="2" charset="-78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-252413" y="1700213"/>
            <a:ext cx="8856663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4400">
                <a:solidFill>
                  <a:srgbClr val="FF0000"/>
                </a:solidFill>
                <a:cs typeface="Yagut" pitchFamily="2" charset="-78"/>
              </a:rPr>
              <a:t>آماده سازي درس:</a:t>
            </a:r>
            <a:r>
              <a:rPr lang="fa-IR" sz="4400">
                <a:solidFill>
                  <a:srgbClr val="9900CC"/>
                </a:solidFill>
                <a:cs typeface="Yagut" pitchFamily="2" charset="-78"/>
              </a:rPr>
              <a:t> </a:t>
            </a:r>
          </a:p>
          <a:p>
            <a:r>
              <a:rPr lang="fa-IR" sz="3600">
                <a:solidFill>
                  <a:srgbClr val="9900CC"/>
                </a:solidFill>
                <a:cs typeface="Yagut" pitchFamily="2" charset="-78"/>
              </a:rPr>
              <a:t>تعيين اهداف درس </a:t>
            </a:r>
          </a:p>
          <a:p>
            <a:r>
              <a:rPr lang="fa-IR" sz="3600">
                <a:solidFill>
                  <a:srgbClr val="9900CC"/>
                </a:solidFill>
                <a:cs typeface="Yagut" pitchFamily="2" charset="-78"/>
              </a:rPr>
              <a:t>تعيين رابطه بين محتوا ي درس با آموخته هاي پيشين</a:t>
            </a:r>
          </a:p>
          <a:p>
            <a:r>
              <a:rPr lang="fa-IR" sz="3600">
                <a:solidFill>
                  <a:srgbClr val="9900CC"/>
                </a:solidFill>
                <a:cs typeface="Yagut" pitchFamily="2" charset="-78"/>
              </a:rPr>
              <a:t>تعيين مسئوليت دانش آموزان براي تمرين   </a:t>
            </a:r>
            <a:endParaRPr lang="en-US" sz="3600">
              <a:solidFill>
                <a:srgbClr val="9900CC"/>
              </a:solidFill>
              <a:cs typeface="Yagut" pitchFamily="2" charset="-78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331913" y="3500438"/>
            <a:ext cx="71294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3200">
              <a:solidFill>
                <a:srgbClr val="99CCFF"/>
              </a:solidFill>
              <a:cs typeface="Yagut" pitchFamily="2" charset="-78"/>
            </a:endParaRP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555875" y="476250"/>
            <a:ext cx="527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>
              <a:solidFill>
                <a:srgbClr val="9900CC"/>
              </a:solidFill>
              <a:cs typeface="Yagut" pitchFamily="2" charset="-78"/>
            </a:endParaRP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4643438" y="0"/>
            <a:ext cx="24685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solidFill>
                <a:srgbClr val="9900CC"/>
              </a:solidFill>
              <a:cs typeface="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7812088" cy="60944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00FFFF"/>
              </a:gs>
            </a:gsLst>
            <a:lin ang="5400000" scaled="1"/>
          </a:gradFill>
          <a:ln w="9525" algn="ctr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fa-IR">
              <a:latin typeface="Arial" pitchFamily="34" charset="0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395288" y="0"/>
            <a:ext cx="6840537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en-US" sz="4400">
                <a:solidFill>
                  <a:srgbClr val="01464F"/>
                </a:solidFill>
                <a:latin typeface="Arial" pitchFamily="34" charset="0"/>
              </a:rPr>
              <a:t> </a:t>
            </a:r>
          </a:p>
        </p:txBody>
      </p:sp>
      <p:sp>
        <p:nvSpPr>
          <p:cNvPr id="6148" name="Line 4"/>
          <p:cNvSpPr>
            <a:spLocks noChangeShapeType="1"/>
          </p:cNvSpPr>
          <p:nvPr/>
        </p:nvSpPr>
        <p:spPr bwMode="auto">
          <a:xfrm flipV="1">
            <a:off x="1116013" y="908050"/>
            <a:ext cx="144462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6149" name="Line 5"/>
          <p:cNvSpPr>
            <a:spLocks noChangeShapeType="1"/>
          </p:cNvSpPr>
          <p:nvPr/>
        </p:nvSpPr>
        <p:spPr bwMode="auto">
          <a:xfrm flipV="1">
            <a:off x="1187450" y="2924175"/>
            <a:ext cx="144463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6150" name="Line 6"/>
          <p:cNvSpPr>
            <a:spLocks noChangeShapeType="1"/>
          </p:cNvSpPr>
          <p:nvPr/>
        </p:nvSpPr>
        <p:spPr bwMode="auto">
          <a:xfrm flipV="1">
            <a:off x="1116013" y="1773238"/>
            <a:ext cx="71437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339975" y="1989138"/>
            <a:ext cx="4968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latin typeface="Arial" pitchFamily="34" charset="0"/>
              </a:rPr>
              <a:t>  </a:t>
            </a:r>
            <a:endParaRPr lang="en-US" sz="3600">
              <a:solidFill>
                <a:srgbClr val="5A4AD0"/>
              </a:solidFill>
              <a:latin typeface="Arial" pitchFamily="34" charset="0"/>
            </a:endParaRPr>
          </a:p>
        </p:txBody>
      </p:sp>
      <p:sp>
        <p:nvSpPr>
          <p:cNvPr id="6152" name="Line 8"/>
          <p:cNvSpPr>
            <a:spLocks noChangeShapeType="1"/>
          </p:cNvSpPr>
          <p:nvPr/>
        </p:nvSpPr>
        <p:spPr bwMode="auto">
          <a:xfrm flipH="1">
            <a:off x="1331913" y="4941888"/>
            <a:ext cx="71437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6153" name="Line 9"/>
          <p:cNvSpPr>
            <a:spLocks noChangeShapeType="1"/>
          </p:cNvSpPr>
          <p:nvPr/>
        </p:nvSpPr>
        <p:spPr bwMode="auto">
          <a:xfrm flipV="1">
            <a:off x="1331913" y="3789363"/>
            <a:ext cx="71437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1547813" y="4005263"/>
            <a:ext cx="358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3600" b="1">
              <a:latin typeface="Arial" pitchFamily="34" charset="0"/>
            </a:endParaRPr>
          </a:p>
        </p:txBody>
      </p:sp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1116013" y="476250"/>
            <a:ext cx="5832475" cy="5400675"/>
          </a:xfrm>
          <a:prstGeom prst="rect">
            <a:avLst/>
          </a:prstGeom>
          <a:solidFill>
            <a:srgbClr val="FF0066"/>
          </a:solidFill>
          <a:ln w="9525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0066"/>
            </a:extrusionClr>
          </a:sp3d>
        </p:spPr>
        <p:txBody>
          <a:bodyPr wrap="none" anchor="ctr">
            <a:flatTx/>
          </a:bodyPr>
          <a:lstStyle/>
          <a:p>
            <a:endParaRPr lang="fa-IR" sz="4000">
              <a:solidFill>
                <a:srgbClr val="00FF00"/>
              </a:solidFill>
              <a:cs typeface="Yagut" pitchFamily="2" charset="-78"/>
            </a:endParaRPr>
          </a:p>
          <a:p>
            <a:r>
              <a:rPr lang="fa-IR" sz="4000">
                <a:solidFill>
                  <a:srgbClr val="00FF00"/>
                </a:solidFill>
                <a:cs typeface="Yagut" pitchFamily="2" charset="-78"/>
              </a:rPr>
              <a:t>مرحله دوم ارائه درس :</a:t>
            </a:r>
            <a:r>
              <a:rPr lang="fa-IR" sz="4000">
                <a:solidFill>
                  <a:srgbClr val="99CCFF"/>
                </a:solidFill>
                <a:cs typeface="Yagut" pitchFamily="2" charset="-78"/>
              </a:rPr>
              <a:t> </a:t>
            </a:r>
          </a:p>
          <a:p>
            <a:endParaRPr lang="fa-IR" sz="4000">
              <a:solidFill>
                <a:srgbClr val="99CCFF"/>
              </a:solidFill>
              <a:cs typeface="Yagut" pitchFamily="2" charset="-78"/>
            </a:endParaRPr>
          </a:p>
          <a:p>
            <a:r>
              <a:rPr lang="fa-IR" sz="4000">
                <a:solidFill>
                  <a:srgbClr val="99CCFF"/>
                </a:solidFill>
                <a:cs typeface="Yagut" pitchFamily="2" charset="-78"/>
              </a:rPr>
              <a:t>مفهوم جديد را شرح مي دهد .</a:t>
            </a:r>
          </a:p>
          <a:p>
            <a:r>
              <a:rPr lang="fa-IR" sz="4000">
                <a:solidFill>
                  <a:srgbClr val="99CCFF"/>
                </a:solidFill>
                <a:cs typeface="Yagut" pitchFamily="2" charset="-78"/>
              </a:rPr>
              <a:t>گامهاي دستيابي به مهارت را         </a:t>
            </a:r>
          </a:p>
          <a:p>
            <a:r>
              <a:rPr lang="fa-IR" sz="4000">
                <a:solidFill>
                  <a:srgbClr val="99CCFF"/>
                </a:solidFill>
                <a:cs typeface="Yagut" pitchFamily="2" charset="-78"/>
              </a:rPr>
              <a:t> معين مي كند..ابزار هاي كمك </a:t>
            </a:r>
          </a:p>
          <a:p>
            <a:r>
              <a:rPr lang="fa-IR" sz="4000">
                <a:solidFill>
                  <a:srgbClr val="99CCFF"/>
                </a:solidFill>
                <a:cs typeface="Yagut" pitchFamily="2" charset="-78"/>
              </a:rPr>
              <a:t>  آموزشي مناسب را تدارك </a:t>
            </a:r>
          </a:p>
          <a:p>
            <a:r>
              <a:rPr lang="fa-IR" sz="4000">
                <a:solidFill>
                  <a:srgbClr val="99CCFF"/>
                </a:solidFill>
                <a:cs typeface="Yagut" pitchFamily="2" charset="-78"/>
              </a:rPr>
              <a:t>             مي بيند. </a:t>
            </a:r>
          </a:p>
          <a:p>
            <a:endParaRPr lang="en-US" sz="4000">
              <a:solidFill>
                <a:srgbClr val="99CCFF"/>
              </a:solidFill>
              <a:cs typeface="Yagut" pitchFamily="2" charset="-78"/>
            </a:endParaRPr>
          </a:p>
          <a:p>
            <a:endParaRPr lang="en-US" sz="400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755650" y="333375"/>
            <a:ext cx="7667625" cy="5616575"/>
          </a:xfrm>
          <a:prstGeom prst="rect">
            <a:avLst/>
          </a:prstGeom>
          <a:gradFill rotWithShape="1">
            <a:gsLst>
              <a:gs pos="0">
                <a:srgbClr val="FEFB69"/>
              </a:gs>
              <a:gs pos="100000">
                <a:srgbClr val="9AF3FC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D040AA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>
              <a:solidFill>
                <a:srgbClr val="CC66FF"/>
              </a:solidFill>
              <a:cs typeface="Yagut" pitchFamily="2" charset="-78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4643438" y="620713"/>
            <a:ext cx="2665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latin typeface="Arial" pitchFamily="34" charset="0"/>
              </a:rPr>
              <a:t> </a:t>
            </a:r>
            <a:endParaRPr lang="en-US" sz="2800" b="1">
              <a:solidFill>
                <a:srgbClr val="F8593E"/>
              </a:solidFill>
              <a:latin typeface="Arial" pitchFamily="34" charset="0"/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2555875" y="5445125"/>
            <a:ext cx="4895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latin typeface="Arial" pitchFamily="34" charset="0"/>
              </a:rPr>
              <a:t> </a:t>
            </a:r>
            <a:endParaRPr lang="en-US" sz="2400" b="1">
              <a:solidFill>
                <a:srgbClr val="6D476B"/>
              </a:solidFill>
              <a:latin typeface="Arial" pitchFamily="34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547813" y="5013325"/>
            <a:ext cx="6408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 b="1">
              <a:solidFill>
                <a:srgbClr val="A6722C"/>
              </a:solidFill>
              <a:latin typeface="Arial" pitchFamily="34" charset="0"/>
            </a:endParaRP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4264025" y="6589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>
              <a:latin typeface="Arial" pitchFamily="34" charset="0"/>
            </a:endParaRP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239838" y="-268288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>
              <a:latin typeface="Arial" pitchFamily="34" charset="0"/>
            </a:endParaRP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755650" y="836613"/>
            <a:ext cx="7593013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>
                <a:solidFill>
                  <a:srgbClr val="CC66FF"/>
                </a:solidFill>
                <a:cs typeface="Yagut" pitchFamily="2" charset="-78"/>
              </a:rPr>
              <a:t>مرحله سوم : تمرين منظم</a:t>
            </a:r>
            <a:r>
              <a:rPr lang="fa-IR" sz="4400">
                <a:solidFill>
                  <a:srgbClr val="FF0000"/>
                </a:solidFill>
                <a:cs typeface="Yagut" pitchFamily="2" charset="-78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fa-IR" sz="3200">
                <a:solidFill>
                  <a:srgbClr val="FF0000"/>
                </a:solidFill>
                <a:cs typeface="Yagut" pitchFamily="2" charset="-78"/>
              </a:rPr>
              <a:t>معلم دانش آموزان را بر اساس گامهاي مرحله دوم هدايت مي كند </a:t>
            </a:r>
          </a:p>
          <a:p>
            <a:pPr>
              <a:spcBef>
                <a:spcPct val="50000"/>
              </a:spcBef>
            </a:pPr>
            <a:r>
              <a:rPr lang="fa-IR" sz="3200">
                <a:solidFill>
                  <a:srgbClr val="FF0000"/>
                </a:solidFill>
                <a:cs typeface="Yagut" pitchFamily="2" charset="-78"/>
              </a:rPr>
              <a:t>او لغزشهاي آنها را تصحيح و پيشرفتهاي آنان را مورد تمجيد قرار مي دهد.</a:t>
            </a:r>
          </a:p>
          <a:p>
            <a:pPr>
              <a:spcBef>
                <a:spcPct val="50000"/>
              </a:spcBef>
            </a:pPr>
            <a:r>
              <a:rPr lang="fa-IR" sz="3200">
                <a:solidFill>
                  <a:srgbClr val="FF0000"/>
                </a:solidFill>
                <a:cs typeface="Yagut" pitchFamily="2" charset="-78"/>
              </a:rPr>
              <a:t>اصول كار گروهي براي رسيدن به هدف را مشخص مي كند. </a:t>
            </a:r>
            <a:endParaRPr lang="en-US" sz="3200">
              <a:solidFill>
                <a:srgbClr val="FF0000"/>
              </a:solidFill>
              <a:cs typeface="Yagut" pitchFamily="2" charset="-78"/>
            </a:endParaRPr>
          </a:p>
        </p:txBody>
      </p:sp>
      <p:sp>
        <p:nvSpPr>
          <p:cNvPr id="7177" name="AutoShape 9"/>
          <p:cNvSpPr>
            <a:spLocks noChangeArrowheads="1"/>
          </p:cNvSpPr>
          <p:nvPr/>
        </p:nvSpPr>
        <p:spPr bwMode="auto">
          <a:xfrm>
            <a:off x="827088" y="404813"/>
            <a:ext cx="7632700" cy="792162"/>
          </a:xfrm>
          <a:prstGeom prst="star4">
            <a:avLst>
              <a:gd name="adj" fmla="val 12500"/>
            </a:avLst>
          </a:prstGeom>
          <a:gradFill rotWithShape="1">
            <a:gsLst>
              <a:gs pos="0">
                <a:srgbClr val="FF00FF"/>
              </a:gs>
              <a:gs pos="100000">
                <a:srgbClr val="66FF33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7178" name="AutoShape 10"/>
          <p:cNvSpPr>
            <a:spLocks noChangeArrowheads="1"/>
          </p:cNvSpPr>
          <p:nvPr/>
        </p:nvSpPr>
        <p:spPr bwMode="auto">
          <a:xfrm>
            <a:off x="684213" y="5300663"/>
            <a:ext cx="7632700" cy="792162"/>
          </a:xfrm>
          <a:prstGeom prst="star4">
            <a:avLst>
              <a:gd name="adj" fmla="val 12500"/>
            </a:avLst>
          </a:prstGeom>
          <a:gradFill rotWithShape="1">
            <a:gsLst>
              <a:gs pos="0">
                <a:srgbClr val="FF00FF"/>
              </a:gs>
              <a:gs pos="100000">
                <a:srgbClr val="66FF33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7179" name="AutoShape 11"/>
          <p:cNvSpPr>
            <a:spLocks noChangeArrowheads="1"/>
          </p:cNvSpPr>
          <p:nvPr/>
        </p:nvSpPr>
        <p:spPr bwMode="auto">
          <a:xfrm rot="5400000">
            <a:off x="-1545431" y="2640807"/>
            <a:ext cx="5105400" cy="792162"/>
          </a:xfrm>
          <a:prstGeom prst="star4">
            <a:avLst>
              <a:gd name="adj" fmla="val 12500"/>
            </a:avLst>
          </a:prstGeom>
          <a:gradFill rotWithShape="1">
            <a:gsLst>
              <a:gs pos="0">
                <a:srgbClr val="FF00FF"/>
              </a:gs>
              <a:gs pos="100000">
                <a:srgbClr val="66FF33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900113" y="836613"/>
            <a:ext cx="7416800" cy="48244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00FFFF"/>
              </a:gs>
            </a:gsLst>
            <a:lin ang="5400000" scaled="1"/>
          </a:gradFill>
          <a:ln w="9525" algn="ctr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F99FF"/>
            </a:extrusionClr>
          </a:sp3d>
        </p:spPr>
        <p:txBody>
          <a:bodyPr wrap="none" anchor="ctr">
            <a:flatTx/>
          </a:bodyPr>
          <a:lstStyle/>
          <a:p>
            <a:r>
              <a:rPr lang="fa-IR" sz="4000">
                <a:solidFill>
                  <a:srgbClr val="EB1813"/>
                </a:solidFill>
                <a:cs typeface="Yagut" pitchFamily="2" charset="-78"/>
              </a:rPr>
              <a:t>مرحله چهارم : تمرين و هدايت</a:t>
            </a:r>
            <a:r>
              <a:rPr lang="fa-IR" sz="4000">
                <a:solidFill>
                  <a:srgbClr val="8071DB"/>
                </a:solidFill>
                <a:cs typeface="Yagut" pitchFamily="2" charset="-78"/>
              </a:rPr>
              <a:t> </a:t>
            </a:r>
          </a:p>
          <a:p>
            <a:r>
              <a:rPr lang="fa-IR" sz="4000">
                <a:solidFill>
                  <a:srgbClr val="9900CC"/>
                </a:solidFill>
                <a:cs typeface="Yagut" pitchFamily="2" charset="-78"/>
              </a:rPr>
              <a:t>تدارك تمرينهاي مناسب </a:t>
            </a:r>
          </a:p>
          <a:p>
            <a:endParaRPr lang="fa-IR" sz="4000">
              <a:solidFill>
                <a:srgbClr val="9900CC"/>
              </a:solidFill>
              <a:cs typeface="Yagut" pitchFamily="2" charset="-78"/>
            </a:endParaRPr>
          </a:p>
          <a:p>
            <a:r>
              <a:rPr lang="fa-IR" sz="4000">
                <a:solidFill>
                  <a:srgbClr val="9900CC"/>
                </a:solidFill>
                <a:cs typeface="Yagut" pitchFamily="2" charset="-78"/>
              </a:rPr>
              <a:t>بازنگري تمرينها</a:t>
            </a:r>
          </a:p>
          <a:p>
            <a:endParaRPr lang="fa-IR" sz="4000">
              <a:solidFill>
                <a:srgbClr val="9900CC"/>
              </a:solidFill>
              <a:cs typeface="Yagut" pitchFamily="2" charset="-78"/>
            </a:endParaRPr>
          </a:p>
          <a:p>
            <a:r>
              <a:rPr lang="fa-IR" sz="4000">
                <a:solidFill>
                  <a:srgbClr val="9900CC"/>
                </a:solidFill>
                <a:cs typeface="Yagut" pitchFamily="2" charset="-78"/>
              </a:rPr>
              <a:t> تدارك باز خوردي اصلاحي و تقويتي </a:t>
            </a:r>
          </a:p>
          <a:p>
            <a:endParaRPr lang="en-US" sz="4000">
              <a:solidFill>
                <a:srgbClr val="9900CC"/>
              </a:solidFill>
              <a:cs typeface="Yagut" pitchFamily="2" charset="-78"/>
            </a:endParaRPr>
          </a:p>
          <a:p>
            <a:endParaRPr lang="en-US" sz="4000">
              <a:cs typeface="Yagut" pitchFamily="2" charset="-78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-1189038" y="1412875"/>
            <a:ext cx="8569326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endParaRPr lang="en-US" sz="4400">
              <a:solidFill>
                <a:srgbClr val="01464F"/>
              </a:solidFill>
              <a:latin typeface="Arial" pitchFamily="34" charset="0"/>
            </a:endParaRPr>
          </a:p>
        </p:txBody>
      </p:sp>
      <p:sp>
        <p:nvSpPr>
          <p:cNvPr id="8196" name="Oval 4"/>
          <p:cNvSpPr>
            <a:spLocks noChangeArrowheads="1"/>
          </p:cNvSpPr>
          <p:nvPr/>
        </p:nvSpPr>
        <p:spPr bwMode="auto">
          <a:xfrm rot="5400000">
            <a:off x="4347369" y="1924844"/>
            <a:ext cx="449262" cy="7200900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8197" name="Oval 5"/>
          <p:cNvSpPr>
            <a:spLocks noChangeArrowheads="1"/>
          </p:cNvSpPr>
          <p:nvPr/>
        </p:nvSpPr>
        <p:spPr bwMode="auto">
          <a:xfrm>
            <a:off x="1116013" y="5516563"/>
            <a:ext cx="6911975" cy="360362"/>
          </a:xfrm>
          <a:prstGeom prst="ellipse">
            <a:avLst/>
          </a:prstGeom>
          <a:gradFill rotWithShape="1">
            <a:gsLst>
              <a:gs pos="0">
                <a:srgbClr val="66FF33"/>
              </a:gs>
              <a:gs pos="100000">
                <a:srgbClr val="0000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8198" name="Oval 6"/>
          <p:cNvSpPr>
            <a:spLocks noChangeArrowheads="1"/>
          </p:cNvSpPr>
          <p:nvPr/>
        </p:nvSpPr>
        <p:spPr bwMode="auto">
          <a:xfrm>
            <a:off x="971550" y="908050"/>
            <a:ext cx="576263" cy="4538663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8199" name="Oval 7"/>
          <p:cNvSpPr>
            <a:spLocks noChangeArrowheads="1"/>
          </p:cNvSpPr>
          <p:nvPr/>
        </p:nvSpPr>
        <p:spPr bwMode="auto">
          <a:xfrm rot="5400000" flipV="1">
            <a:off x="-1404144" y="3069432"/>
            <a:ext cx="4968875" cy="360362"/>
          </a:xfrm>
          <a:prstGeom prst="ellipse">
            <a:avLst/>
          </a:prstGeom>
          <a:gradFill rotWithShape="1">
            <a:gsLst>
              <a:gs pos="0">
                <a:srgbClr val="0000FF"/>
              </a:gs>
              <a:gs pos="100000">
                <a:srgbClr val="66FF33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/>
          <p:cNvSpPr>
            <a:spLocks noChangeArrowheads="1"/>
          </p:cNvSpPr>
          <p:nvPr/>
        </p:nvSpPr>
        <p:spPr bwMode="auto">
          <a:xfrm>
            <a:off x="1042988" y="0"/>
            <a:ext cx="7058025" cy="1412875"/>
          </a:xfrm>
          <a:prstGeom prst="flowChartDocument">
            <a:avLst/>
          </a:prstGeom>
          <a:solidFill>
            <a:srgbClr val="FBEC25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5625D1"/>
            </a:extrusionClr>
          </a:sp3d>
        </p:spPr>
        <p:txBody>
          <a:bodyPr wrap="none" anchor="ctr">
            <a:flatTx/>
          </a:bodyPr>
          <a:lstStyle/>
          <a:p>
            <a:pPr algn="ctr">
              <a:spcBef>
                <a:spcPct val="50000"/>
              </a:spcBef>
            </a:pPr>
            <a:r>
              <a:rPr lang="fa-IR" sz="3600">
                <a:solidFill>
                  <a:srgbClr val="9900CC"/>
                </a:solidFill>
                <a:cs typeface="Yagut" pitchFamily="2" charset="-78"/>
              </a:rPr>
              <a:t>مرحله پنجم :  تمرين مستقل</a:t>
            </a:r>
            <a:endParaRPr lang="en-US" sz="3600">
              <a:solidFill>
                <a:srgbClr val="9900CC"/>
              </a:solidFill>
              <a:cs typeface="Yagut" pitchFamily="2" charset="-78"/>
            </a:endParaRPr>
          </a:p>
          <a:p>
            <a:pPr algn="ctr"/>
            <a:endParaRPr lang="en-US" sz="3600">
              <a:cs typeface="Yagut" pitchFamily="2" charset="-78"/>
            </a:endParaRPr>
          </a:p>
        </p:txBody>
      </p:sp>
      <p:sp>
        <p:nvSpPr>
          <p:cNvPr id="9219" name="WordArt 3"/>
          <p:cNvSpPr>
            <a:spLocks noChangeArrowheads="1" noChangeShapeType="1" noTextEdit="1"/>
          </p:cNvSpPr>
          <p:nvPr/>
        </p:nvSpPr>
        <p:spPr bwMode="auto">
          <a:xfrm>
            <a:off x="900113" y="333375"/>
            <a:ext cx="6983412" cy="4464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fa-IR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FFCC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Kokab"/>
              </a:rPr>
              <a:t>   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1628775"/>
            <a:ext cx="9144000" cy="4924425"/>
          </a:xfrm>
          <a:prstGeom prst="rect">
            <a:avLst/>
          </a:prstGeom>
          <a:solidFill>
            <a:srgbClr val="9900CC"/>
          </a:solidFill>
          <a:ln w="9525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</p:spPr>
        <p:txBody>
          <a:bodyPr wrap="none" anchor="ctr">
            <a:flatTx/>
          </a:bodyPr>
          <a:lstStyle/>
          <a:p>
            <a:endParaRPr lang="fa-IR" sz="4000">
              <a:solidFill>
                <a:srgbClr val="99FFCC"/>
              </a:solidFill>
              <a:cs typeface="Yagut" pitchFamily="2" charset="-78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0" y="2060575"/>
            <a:ext cx="9144000" cy="445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800">
                <a:solidFill>
                  <a:schemeClr val="tx2"/>
                </a:solidFill>
                <a:cs typeface="Yagut" pitchFamily="2" charset="-78"/>
              </a:rPr>
              <a:t>تعيين تكليف در كلاس و منزل  به منظورفعاليتهاي مستقل ياد گيري</a:t>
            </a:r>
          </a:p>
          <a:p>
            <a:endParaRPr lang="fa-IR" sz="2800">
              <a:solidFill>
                <a:schemeClr val="tx2"/>
              </a:solidFill>
              <a:cs typeface="Yagut" pitchFamily="2" charset="-78"/>
            </a:endParaRPr>
          </a:p>
          <a:p>
            <a:endParaRPr lang="fa-IR" sz="2800">
              <a:solidFill>
                <a:schemeClr val="tx2"/>
              </a:solidFill>
              <a:cs typeface="Yagut" pitchFamily="2" charset="-78"/>
            </a:endParaRPr>
          </a:p>
          <a:p>
            <a:endParaRPr lang="fa-IR" sz="2800">
              <a:solidFill>
                <a:schemeClr val="tx2"/>
              </a:solidFill>
              <a:cs typeface="Yagut" pitchFamily="2" charset="-78"/>
            </a:endParaRPr>
          </a:p>
          <a:p>
            <a:r>
              <a:rPr lang="fa-IR" sz="2800">
                <a:solidFill>
                  <a:schemeClr val="tx2"/>
                </a:solidFill>
                <a:cs typeface="Yagut" pitchFamily="2" charset="-78"/>
              </a:rPr>
              <a:t>يافته هاي دانش آموزان را بررسي مي كند و باز خوردهاي لازم را ارائه مي دهد. </a:t>
            </a:r>
          </a:p>
          <a:p>
            <a:endParaRPr lang="fa-IR" sz="2800">
              <a:solidFill>
                <a:schemeClr val="tx2"/>
              </a:solidFill>
              <a:cs typeface="Yagut" pitchFamily="2" charset="-78"/>
            </a:endParaRPr>
          </a:p>
          <a:p>
            <a:r>
              <a:rPr lang="fa-IR" sz="3600">
                <a:solidFill>
                  <a:srgbClr val="99FFCC"/>
                </a:solidFill>
                <a:cs typeface="Yagut" pitchFamily="2" charset="-78"/>
              </a:rPr>
              <a:t> </a:t>
            </a:r>
          </a:p>
          <a:p>
            <a:pPr>
              <a:spcBef>
                <a:spcPct val="50000"/>
              </a:spcBef>
            </a:pPr>
            <a:endParaRPr lang="en-US" sz="3600">
              <a:cs typeface="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iff">
  <a:themeElements>
    <a:clrScheme name="Cliff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Cliff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liff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0</TotalTime>
  <Words>166</Words>
  <Application>Microsoft Office PowerPoint</Application>
  <PresentationFormat>On-screen Show (4:3)</PresentationFormat>
  <Paragraphs>71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Impact</vt:lpstr>
      <vt:lpstr>Kokab</vt:lpstr>
      <vt:lpstr>Verdana</vt:lpstr>
      <vt:lpstr>Wingdings</vt:lpstr>
      <vt:lpstr>Yagut</vt:lpstr>
      <vt:lpstr>Cliff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payaneh_8361953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user1</dc:creator>
  <cp:lastModifiedBy>Windows User</cp:lastModifiedBy>
  <cp:revision>3</cp:revision>
  <dcterms:created xsi:type="dcterms:W3CDTF">2005-02-15T05:41:46Z</dcterms:created>
  <dcterms:modified xsi:type="dcterms:W3CDTF">2020-02-20T13:28:26Z</dcterms:modified>
</cp:coreProperties>
</file>