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4" r:id="rId21"/>
    <p:sldId id="275"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6" d="100"/>
          <a:sy n="66" d="100"/>
        </p:scale>
        <p:origin x="-1506"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EA93F3BD-20EC-4883-9743-91420C51B7AE}"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93F3BD-20EC-4883-9743-91420C51B7AE}"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EA93F3BD-20EC-4883-9743-91420C51B7AE}"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2CF01F5-54DD-490E-A162-5D920CEB1DBA}" type="datetimeFigureOut">
              <a:rPr lang="fa-IR" smtClean="0"/>
              <a:pPr/>
              <a:t>1432/03/27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93F3BD-20EC-4883-9743-91420C51B7AE}"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2CF01F5-54DD-490E-A162-5D920CEB1DBA}" type="datetimeFigureOut">
              <a:rPr lang="fa-IR" smtClean="0"/>
              <a:pPr/>
              <a:t>1432/03/27</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A93F3BD-20EC-4883-9743-91420C51B7AE}"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a:t>ویلیام جیمز (1910 ـ 1842)</a:t>
            </a:r>
            <a:r>
              <a:rPr lang="en-US" dirty="0"/>
              <a:t/>
            </a:r>
            <a:br>
              <a:rPr lang="en-US" dirty="0"/>
            </a:b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a:bodyPr>
          <a:lstStyle/>
          <a:p>
            <a:r>
              <a:rPr lang="fa-IR" dirty="0"/>
              <a:t>ـ خانواده مرفه</a:t>
            </a:r>
            <a:endParaRPr lang="en-US" dirty="0"/>
          </a:p>
          <a:p>
            <a:r>
              <a:rPr lang="fa-IR" dirty="0"/>
              <a:t>ـ پدر پروتستان کالون‌گرا ـ ادیب ـ نویسنده.</a:t>
            </a:r>
            <a:endParaRPr lang="en-US" dirty="0"/>
          </a:p>
          <a:p>
            <a:r>
              <a:rPr lang="fa-IR" dirty="0"/>
              <a:t>ـ جیمز در محیطی بافرهنگ پرورش یافت.</a:t>
            </a:r>
            <a:endParaRPr lang="en-US" dirty="0"/>
          </a:p>
          <a:p>
            <a:r>
              <a:rPr lang="fa-IR" dirty="0"/>
              <a:t>ـ ابتدا به نقاشی روی آورد (استعداد نداشت) به سراغ شیمی رفت ـ سپس به زیست‌شناسی متمایل شد و سرانجام به پزشکی رسید. در سال 1869 مدرک پزشکی را از هاروارد گرفت ـ به تدریج به روان‌شناسی متمایل شد.</a:t>
            </a:r>
            <a:endParaRPr lang="en-US" dirty="0"/>
          </a:p>
          <a:p>
            <a:r>
              <a:rPr lang="fa-IR" dirty="0"/>
              <a:t>ـ در سال 1876 اولین آزمایشگاه روان‌شناسی را در آمریکا تأسیس کرد.</a:t>
            </a:r>
            <a:endParaRPr lang="en-US" dirty="0"/>
          </a:p>
          <a:p>
            <a:r>
              <a:rPr lang="fa-IR" dirty="0"/>
              <a:t>ـ و بعد به فلسفه روی آورد.</a:t>
            </a:r>
            <a:endParaRPr lang="en-US" dirty="0"/>
          </a:p>
          <a:p>
            <a:r>
              <a:rPr lang="fa-IR" dirty="0"/>
              <a:t>ـ فیلسوف عمل‌گرا </a:t>
            </a:r>
            <a:r>
              <a:rPr lang="en-US" dirty="0"/>
              <a:t>(pragmatic)</a:t>
            </a:r>
            <a:r>
              <a:rPr lang="fa-IR" dirty="0"/>
              <a:t> و یک روان‌شناس تجربی واقع‌گرا بود.</a:t>
            </a:r>
            <a:endParaRPr lang="en-US" dirty="0"/>
          </a:p>
          <a:p>
            <a:r>
              <a:rPr lang="fa-IR" dirty="0"/>
              <a:t>ـ در سال 1910 از دنیا رفت.</a:t>
            </a:r>
            <a:endParaRPr lang="en-US" dirty="0"/>
          </a:p>
          <a:p>
            <a:endParaRPr lang="fa-I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a:t>آثار: در حال حیات</a:t>
            </a:r>
            <a:r>
              <a:rPr lang="en-US" dirty="0"/>
              <a:t/>
            </a:r>
            <a:br>
              <a:rPr lang="en-US" dirty="0"/>
            </a:b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dirty="0"/>
              <a:t>1ـ اصول روان‌شناسی </a:t>
            </a:r>
            <a:r>
              <a:rPr lang="en-US" dirty="0"/>
              <a:t>The principles of psychology</a:t>
            </a:r>
            <a:r>
              <a:rPr lang="fa-IR" dirty="0"/>
              <a:t> 1890</a:t>
            </a:r>
            <a:endParaRPr lang="en-US" dirty="0"/>
          </a:p>
          <a:p>
            <a:r>
              <a:rPr lang="fa-IR" dirty="0"/>
              <a:t>2ـ اراده معطوف به باور و جستارهای دیگر در فلسفه مردم‌پسند 1897</a:t>
            </a:r>
            <a:endParaRPr lang="en-US" dirty="0"/>
          </a:p>
          <a:p>
            <a:r>
              <a:rPr lang="en-US" dirty="0"/>
              <a:t>The will to </a:t>
            </a:r>
            <a:r>
              <a:rPr lang="en-US" dirty="0" err="1"/>
              <a:t>Belive</a:t>
            </a:r>
            <a:r>
              <a:rPr lang="en-US" dirty="0"/>
              <a:t> and other Essays in popular philosophy</a:t>
            </a:r>
          </a:p>
          <a:p>
            <a:r>
              <a:rPr lang="fa-IR" dirty="0"/>
              <a:t>3ـ جاودانگی انسان: دو اعتراض فرضی به مکتب 1988</a:t>
            </a:r>
            <a:endParaRPr lang="en-US" dirty="0"/>
          </a:p>
          <a:p>
            <a:r>
              <a:rPr lang="en-US" dirty="0"/>
              <a:t>Human Immortality: Two supposed objections to the Doctrine</a:t>
            </a:r>
          </a:p>
          <a:p>
            <a:r>
              <a:rPr lang="fa-IR" dirty="0"/>
              <a:t>4ـ گفتگوهایی با معلمان در زمینه روان‌شناسی 1899</a:t>
            </a:r>
            <a:endParaRPr lang="en-US" dirty="0"/>
          </a:p>
          <a:p>
            <a:r>
              <a:rPr lang="en-US" dirty="0"/>
              <a:t>Talks to teachers on psychology</a:t>
            </a:r>
          </a:p>
          <a:p>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r>
              <a:rPr lang="fa-IR" dirty="0"/>
              <a:t>5ـ انواع تجربه دینی: مطالعه‌ای در سرشت انسان 1902</a:t>
            </a:r>
            <a:endParaRPr lang="en-US" dirty="0"/>
          </a:p>
          <a:p>
            <a:pPr algn="just"/>
            <a:r>
              <a:rPr lang="en-US" dirty="0"/>
              <a:t>The </a:t>
            </a:r>
            <a:r>
              <a:rPr lang="en-US" dirty="0" smtClean="0"/>
              <a:t>varieties </a:t>
            </a:r>
            <a:r>
              <a:rPr lang="en-US" dirty="0"/>
              <a:t>of Religious Experience: A </a:t>
            </a:r>
            <a:r>
              <a:rPr lang="en-US" dirty="0" smtClean="0"/>
              <a:t>study </a:t>
            </a:r>
            <a:r>
              <a:rPr lang="en-US" dirty="0"/>
              <a:t>in Human nature</a:t>
            </a:r>
          </a:p>
          <a:p>
            <a:pPr algn="just"/>
            <a:r>
              <a:rPr lang="fa-IR" dirty="0"/>
              <a:t>6ـ پراگماتیسم: نامی نوین برای برخی شیوه‌های کهن اندیشه (1907)</a:t>
            </a:r>
            <a:endParaRPr lang="en-US" dirty="0"/>
          </a:p>
          <a:p>
            <a:pPr algn="just"/>
            <a:r>
              <a:rPr lang="fa-IR" dirty="0"/>
              <a:t>7ـ معنای حقیقت: تکمله‌ای بر پراگماتیسم 1909</a:t>
            </a:r>
            <a:endParaRPr lang="en-US" dirty="0"/>
          </a:p>
          <a:p>
            <a:pPr algn="just"/>
            <a:r>
              <a:rPr lang="fa-IR" dirty="0"/>
              <a:t>8ـ جهان کثرت انگارانه 1909 </a:t>
            </a:r>
            <a:r>
              <a:rPr lang="en-US" dirty="0"/>
              <a:t>A </a:t>
            </a:r>
            <a:r>
              <a:rPr lang="en-US" dirty="0" smtClean="0"/>
              <a:t>pluralistic </a:t>
            </a:r>
            <a:r>
              <a:rPr lang="en-US" dirty="0"/>
              <a:t>universe</a:t>
            </a:r>
          </a:p>
          <a:p>
            <a:pPr algn="just"/>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a:t>بعد از وفات:</a:t>
            </a:r>
            <a:r>
              <a:rPr lang="en-US" dirty="0"/>
              <a:t/>
            </a:r>
            <a:br>
              <a:rPr lang="en-US" dirty="0"/>
            </a:b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1ـ مسایل فلسفه 1911</a:t>
            </a:r>
            <a:endParaRPr lang="en-US" dirty="0"/>
          </a:p>
          <a:p>
            <a:r>
              <a:rPr lang="fa-IR" dirty="0"/>
              <a:t>2ـ جستارهایی در تجربه‌گرایی اساسی (1912)</a:t>
            </a:r>
            <a:endParaRPr lang="en-US" dirty="0"/>
          </a:p>
          <a:p>
            <a:r>
              <a:rPr lang="fa-IR" dirty="0"/>
              <a:t>3ـ مجموعه مقالات و بررسی‌ها (1912)</a:t>
            </a:r>
            <a:endParaRPr lang="en-US" dirty="0"/>
          </a:p>
          <a:p>
            <a:r>
              <a:rPr lang="fa-IR" dirty="0"/>
              <a:t>مجموعه آثار در هفده جلد در سال‌های 1975 ـ 1988 ← با ویرایش بوکهارت و همکارانش</a:t>
            </a:r>
            <a:endParaRPr lang="en-US" dirty="0"/>
          </a:p>
          <a:p>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a:t>کتاب انواع تجربه دینی</a:t>
            </a: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10000"/>
          </a:bodyPr>
          <a:lstStyle/>
          <a:p>
            <a:pPr algn="just"/>
            <a:r>
              <a:rPr lang="fa-IR" dirty="0"/>
              <a:t>ـ این کتاب تعهدی است که وی در قبال پدرش (چند روز پس از مرگ پدر در نامه‌ای به همسرش بیان می‌کند که باید به من کمک کنی تا بتوانم ارزش و معنای دین را در برداشت پدرم بفهمم) پس از گذشت تقریباً 20 سال به انجام آن موفق شد.</a:t>
            </a:r>
            <a:endParaRPr lang="en-US" dirty="0"/>
          </a:p>
          <a:p>
            <a:pPr algn="just"/>
            <a:r>
              <a:rPr lang="fa-IR" dirty="0"/>
              <a:t>ـ این کتاب مجموعه سخنرانی‌های جیمز در گیفورد است.</a:t>
            </a:r>
            <a:endParaRPr lang="en-US" dirty="0"/>
          </a:p>
          <a:p>
            <a:pPr algn="just"/>
            <a:r>
              <a:rPr lang="fa-IR" dirty="0"/>
              <a:t>ـ این کتاب در باروری 16 رشته علمی تأثیر اساسی گذاشته (فلسفه دین ـ انسان‌شناسی ـ جامعه‌شناسی ـ روان‌شناسی ـ فرا روان‌شناسی ـ فلسفه حیات...)</a:t>
            </a:r>
            <a:endParaRPr lang="en-US" dirty="0"/>
          </a:p>
          <a:p>
            <a:pPr algn="just"/>
            <a:r>
              <a:rPr lang="fa-IR" dirty="0"/>
              <a:t>ـ جیمز در این کتاب </a:t>
            </a:r>
            <a:r>
              <a:rPr lang="fa-IR" dirty="0" smtClean="0"/>
              <a:t>روحیات </a:t>
            </a:r>
            <a:r>
              <a:rPr lang="fa-IR" dirty="0"/>
              <a:t>خودش را </a:t>
            </a:r>
            <a:r>
              <a:rPr lang="fa-IR" dirty="0" smtClean="0"/>
              <a:t>تسرّی </a:t>
            </a:r>
            <a:r>
              <a:rPr lang="fa-IR" dirty="0"/>
              <a:t>داده، مثل: تأکید بر فردیت و احساسات، فهم </a:t>
            </a:r>
            <a:r>
              <a:rPr lang="fa-IR" dirty="0" smtClean="0"/>
              <a:t>هم‌دلانه </a:t>
            </a:r>
            <a:r>
              <a:rPr lang="fa-IR" dirty="0"/>
              <a:t>و </a:t>
            </a:r>
            <a:r>
              <a:rPr lang="fa-IR" dirty="0" smtClean="0"/>
              <a:t>رنج </a:t>
            </a:r>
            <a:r>
              <a:rPr lang="fa-IR" dirty="0"/>
              <a:t>بشری و</a:t>
            </a:r>
            <a:r>
              <a:rPr lang="fa-IR" dirty="0" smtClean="0"/>
              <a:t>...</a:t>
            </a:r>
            <a:r>
              <a:rPr lang="fa-IR" dirty="0"/>
              <a:t> </a:t>
            </a:r>
            <a:endParaRPr lang="fa-IR" dirty="0" smtClean="0"/>
          </a:p>
          <a:p>
            <a:pPr algn="just"/>
            <a:r>
              <a:rPr lang="fa-IR" dirty="0" smtClean="0"/>
              <a:t>ـ </a:t>
            </a:r>
            <a:r>
              <a:rPr lang="fa-IR" dirty="0"/>
              <a:t>این کتاب هنوز هم چاپ می‌شود و دلیل توفیق کتاب هم شاید این باشد که جیمز هرگز درصدد توجیه دین نبود.</a:t>
            </a:r>
            <a:endParaRPr lang="en-US" dirty="0"/>
          </a:p>
          <a:p>
            <a:pPr algn="just"/>
            <a:endParaRPr lang="en-US" dirty="0"/>
          </a:p>
          <a:p>
            <a:pPr algn="just"/>
            <a:endParaRPr lang="fa-I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pPr algn="just"/>
            <a:r>
              <a:rPr lang="fa-IR" dirty="0"/>
              <a:t>کتاب انواع تجربه دینی سه چهره دارد:</a:t>
            </a:r>
            <a:endParaRPr lang="en-US" dirty="0"/>
          </a:p>
          <a:p>
            <a:pPr algn="just"/>
            <a:r>
              <a:rPr lang="fa-IR" dirty="0"/>
              <a:t>اول: </a:t>
            </a:r>
            <a:r>
              <a:rPr lang="fa-IR" b="1" dirty="0"/>
              <a:t>اثری فلسفی، ناظر به داوری معنوی </a:t>
            </a:r>
            <a:r>
              <a:rPr lang="fa-IR" dirty="0"/>
              <a:t>است. در ابتدای سری دوم سخنرانی‌هایش می‌گوید «ما همه این تحقیق تجربی را آغاز کردیم نه فقط برای گشودن فصلی غریب در تاریخ طبیعی آگاهی انسان، بلکه بیشتر برای به دست آوردن داوری معنوی درباره ارزش کلی و معنای تمامی شادی و رنج دینی است».</a:t>
            </a:r>
            <a:endParaRPr lang="en-US" dirty="0"/>
          </a:p>
          <a:p>
            <a:pPr algn="just"/>
            <a:r>
              <a:rPr lang="fa-IR" dirty="0"/>
              <a:t>دوم: این اثر صرفاً یک ارزیابی از ثمرات دین نیست، بلکه بررسی طبیعت انسانی نیز هست بنابراین این اثر </a:t>
            </a:r>
            <a:r>
              <a:rPr lang="fa-IR" b="1" dirty="0"/>
              <a:t>اثری روان‌شناختی دربارة داوری وجودی و طبیعت انسان</a:t>
            </a:r>
            <a:r>
              <a:rPr lang="fa-IR" dirty="0"/>
              <a:t> هم هست.</a:t>
            </a:r>
            <a:endParaRPr lang="en-US" dirty="0"/>
          </a:p>
          <a:p>
            <a:pPr algn="just"/>
            <a:r>
              <a:rPr lang="fa-IR" dirty="0"/>
              <a:t>سوم: </a:t>
            </a:r>
            <a:r>
              <a:rPr lang="fa-IR" b="1" dirty="0"/>
              <a:t>موارد توصیفی </a:t>
            </a:r>
            <a:r>
              <a:rPr lang="fa-IR" dirty="0"/>
              <a:t>زیادی را برای تحقق بخشیدن به وظیفه داوری بیان می‌کند.</a:t>
            </a:r>
            <a:endParaRPr lang="en-US" dirty="0"/>
          </a:p>
          <a:p>
            <a:pPr algn="just"/>
            <a:endParaRPr lang="fa-I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بنابراین جیمز نشان داد که:</a:t>
            </a:r>
          </a:p>
        </p:txBody>
      </p:sp>
      <p:sp>
        <p:nvSpPr>
          <p:cNvPr id="3" name="Content Placeholder 2"/>
          <p:cNvSpPr>
            <a:spLocks noGrp="1"/>
          </p:cNvSpPr>
          <p:nvPr>
            <p:ph idx="1"/>
          </p:nvPr>
        </p:nvSpPr>
        <p:spPr/>
        <p:txBody>
          <a:bodyPr/>
          <a:lstStyle/>
          <a:p>
            <a:r>
              <a:rPr lang="fa-IR" dirty="0"/>
              <a:t>1ـ شخصیتی چند وجهی است.</a:t>
            </a:r>
            <a:endParaRPr lang="en-US" dirty="0"/>
          </a:p>
          <a:p>
            <a:r>
              <a:rPr lang="fa-IR" dirty="0"/>
              <a:t>2ـ هنرمندی حساس است.</a:t>
            </a:r>
            <a:endParaRPr lang="en-US" dirty="0"/>
          </a:p>
          <a:p>
            <a:r>
              <a:rPr lang="fa-IR" dirty="0"/>
              <a:t>3ـ پدیدارشناسی حساس است که درصدد کاوش فهم از طریق تجربه منحصر به فرد افراد است.</a:t>
            </a:r>
            <a:endParaRPr lang="en-US" dirty="0"/>
          </a:p>
          <a:p>
            <a:r>
              <a:rPr lang="fa-IR" dirty="0"/>
              <a:t>4ـ دانشمندی تجربی و روان‌شناسی تبیین‌گرا است.</a:t>
            </a:r>
            <a:endParaRPr lang="en-US" dirty="0"/>
          </a:p>
          <a:p>
            <a:r>
              <a:rPr lang="fa-IR" dirty="0"/>
              <a:t>5ـ پروتستان آزادی‌خواه است.</a:t>
            </a:r>
            <a:endParaRPr lang="en-US" dirty="0"/>
          </a:p>
          <a:p>
            <a:r>
              <a:rPr lang="fa-IR" dirty="0"/>
              <a:t>6ـ فیلسوف عمل‌گراست و از جزم‌گرایی بیزار </a:t>
            </a:r>
            <a:r>
              <a:rPr lang="fa-IR" dirty="0" smtClean="0"/>
              <a:t>بود.</a:t>
            </a:r>
            <a:endParaRPr lang="en-US" dirty="0"/>
          </a:p>
          <a:p>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10000"/>
          </a:bodyPr>
          <a:lstStyle/>
          <a:p>
            <a:pPr algn="just"/>
            <a:r>
              <a:rPr lang="fa-IR" dirty="0"/>
              <a:t>ـ در کل جیمز </a:t>
            </a:r>
            <a:r>
              <a:rPr lang="fa-IR" b="1" dirty="0"/>
              <a:t>در این کتاب سعی کرده دین‌داری سنتی و نگاه علمی روان‌شناختی به دین را به گونه‌ای باهم جمع کند. </a:t>
            </a:r>
            <a:r>
              <a:rPr lang="fa-IR" dirty="0"/>
              <a:t>به گفته استراوت در ولف: این کتاب مصالحه‌ای استادانه میان الهیات جزمی و عرفانی پدرش و دیدگاه علمی و روان‌شناختی خودش است.</a:t>
            </a:r>
            <a:endParaRPr lang="en-US" dirty="0"/>
          </a:p>
          <a:p>
            <a:pPr algn="just"/>
            <a:r>
              <a:rPr lang="fa-IR" dirty="0"/>
              <a:t>جیمز در مقدمه کتاب چنین بیان می‌کند:</a:t>
            </a:r>
            <a:endParaRPr lang="en-US" dirty="0"/>
          </a:p>
          <a:p>
            <a:pPr algn="just"/>
            <a:r>
              <a:rPr lang="fa-IR" dirty="0"/>
              <a:t>«مباحث کتاب به دو دسته 10تایی (ده سخنرانی) قابل تقسیم است که هر یک به یک موضوع می‌پردازد. </a:t>
            </a:r>
            <a:r>
              <a:rPr lang="fa-IR" b="1" dirty="0"/>
              <a:t>اول: گرایش‌های دینی انسان که جنبه توصیفی دارد. دوم: رضایت خاطر از طریق فلسفه که جنبه متافیزیکی دارد</a:t>
            </a:r>
            <a:r>
              <a:rPr lang="fa-IR" dirty="0"/>
              <a:t>.</a:t>
            </a:r>
            <a:endParaRPr lang="en-US" dirty="0"/>
          </a:p>
          <a:p>
            <a:pPr algn="just"/>
            <a:r>
              <a:rPr lang="fa-IR" dirty="0"/>
              <a:t>اما رشد غیرقابل انتظار مباحث روان‌شناختی موجب شده که موضوع دوم کاملاً به وقت دیگری موکول شود و توصیف سرشت دینی انسان در حال حاضر همه </a:t>
            </a:r>
            <a:r>
              <a:rPr lang="fa-IR" dirty="0" smtClean="0"/>
              <a:t>بیست </a:t>
            </a:r>
            <a:r>
              <a:rPr lang="fa-IR" dirty="0"/>
              <a:t>سخنرانی را فرا گرفته است. به جهت این‌که آشنایی بسیار زیاد با نمونه‌ها، اغلب بیش از دانستن قواعد انتزاعی ما را آگاه می‌سازد. من از مثال‌های ملموس زیاد استفاده کرده‌ام و این‌ها را در میان اظهارات کرانه‌ای از سرشت دینی افراد گنجانده‌ام».</a:t>
            </a:r>
            <a:endParaRPr lang="en-US" dirty="0"/>
          </a:p>
          <a:p>
            <a:pPr algn="just"/>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b="1" dirty="0"/>
              <a:t>مبانی فکری و نظری جیمز:</a:t>
            </a:r>
            <a:r>
              <a:rPr lang="en-US" dirty="0"/>
              <a:t/>
            </a:r>
            <a:br>
              <a:rPr lang="en-US" dirty="0"/>
            </a:b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1. </a:t>
            </a:r>
            <a:r>
              <a:rPr lang="fa-IR" b="1" dirty="0"/>
              <a:t>علایق دینی</a:t>
            </a:r>
            <a:endParaRPr lang="fa-IR" dirty="0"/>
          </a:p>
        </p:txBody>
      </p:sp>
      <p:sp>
        <p:nvSpPr>
          <p:cNvPr id="3" name="Content Placeholder 2"/>
          <p:cNvSpPr>
            <a:spLocks noGrp="1"/>
          </p:cNvSpPr>
          <p:nvPr>
            <p:ph idx="1"/>
          </p:nvPr>
        </p:nvSpPr>
        <p:spPr/>
        <p:txBody>
          <a:bodyPr/>
          <a:lstStyle/>
          <a:p>
            <a:pPr algn="just"/>
            <a:r>
              <a:rPr lang="fa-IR" dirty="0"/>
              <a:t>جیمز همیشه به دین علاقه داشته است </a:t>
            </a:r>
            <a:r>
              <a:rPr lang="fa-IR" dirty="0" smtClean="0"/>
              <a:t>، </a:t>
            </a:r>
            <a:r>
              <a:rPr lang="fa-IR" dirty="0"/>
              <a:t>به قول جان لی چاپمن «در پس زمینه تمام آثار وی یک کشیش دینی بزرگ هست... که تمام زندگی و ذهن او را در اختیار می‌گیرد و یک اثر بزرگ را در جهان به نتیجه می‌رساند».</a:t>
            </a:r>
            <a:endParaRPr lang="en-US" dirty="0"/>
          </a:p>
          <a:p>
            <a:pPr algn="just"/>
            <a:r>
              <a:rPr lang="fa-IR" dirty="0"/>
              <a:t>جیمز به باورهای متعارف نهادینه چندان اعتقاد نداشت اما </a:t>
            </a:r>
            <a:r>
              <a:rPr lang="fa-IR" dirty="0" smtClean="0"/>
              <a:t>احوال </a:t>
            </a:r>
            <a:r>
              <a:rPr lang="fa-IR" dirty="0"/>
              <a:t>معنوی شخصی‌اش </a:t>
            </a:r>
            <a:r>
              <a:rPr lang="fa-IR" dirty="0" smtClean="0"/>
              <a:t>معروف </a:t>
            </a:r>
            <a:r>
              <a:rPr lang="fa-IR" dirty="0"/>
              <a:t>بود. در همین کتاب می‌نویسد: «خمیره ذاتی من تقریباً به طور کامل به این التذاذات روحانی وابسته است».</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a:t>2. پراگماتیسم</a:t>
            </a:r>
            <a:r>
              <a:rPr lang="en-US" dirty="0"/>
              <a:t/>
            </a:r>
            <a:br>
              <a:rPr lang="en-US" dirty="0"/>
            </a:br>
            <a:endParaRPr lang="fa-IR" dirty="0"/>
          </a:p>
        </p:txBody>
      </p:sp>
      <p:sp>
        <p:nvSpPr>
          <p:cNvPr id="3" name="Content Placeholder 2"/>
          <p:cNvSpPr>
            <a:spLocks noGrp="1"/>
          </p:cNvSpPr>
          <p:nvPr>
            <p:ph idx="1"/>
          </p:nvPr>
        </p:nvSpPr>
        <p:spPr/>
        <p:txBody>
          <a:bodyPr>
            <a:normAutofit/>
          </a:bodyPr>
          <a:lstStyle/>
          <a:p>
            <a:pPr algn="just"/>
            <a:r>
              <a:rPr lang="fa-IR" dirty="0"/>
              <a:t>دیدگاه جیمز در مورد دین و تحلیل‌های روان‌شناختی او در مورد پدیده‌های دینی، از اندیشه فلسفی او در مورد پراگماتیسم سرچشمه می‌گیرد.</a:t>
            </a:r>
            <a:endParaRPr lang="en-US" dirty="0"/>
          </a:p>
          <a:p>
            <a:pPr algn="just"/>
            <a:r>
              <a:rPr lang="fa-IR" dirty="0"/>
              <a:t>جیمز </a:t>
            </a:r>
            <a:r>
              <a:rPr lang="fa-IR" b="1" dirty="0"/>
              <a:t>در پراگماتیسم، راهی برای وحدت بخشیدن به علم و دین </a:t>
            </a:r>
            <a:r>
              <a:rPr lang="fa-IR" dirty="0"/>
              <a:t>یافت، زیرا محک تمام حقیقت را تجربه می‌داند و تجربه دینی هر فرد، بی‌شک پدیده‌ای است که باید از سوی همه به عنوان یک واقعیت پذیرفته شود.</a:t>
            </a:r>
            <a:endParaRPr lang="en-US" dirty="0"/>
          </a:p>
          <a:p>
            <a:pPr algn="just"/>
            <a:r>
              <a:rPr lang="fa-IR" b="1" dirty="0"/>
              <a:t>از دیدگاه پراگماتیسم، آزمون هر عقیده‌ای این است که آن عقیده چه تغییری در زندگی شخصی به وجود می‌آورد.</a:t>
            </a:r>
            <a:endParaRPr lang="en-US" b="1" dirty="0"/>
          </a:p>
          <a:p>
            <a:pPr algn="just"/>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pPr algn="just"/>
            <a:r>
              <a:rPr lang="fa-IR" dirty="0"/>
              <a:t>جیمز در معنای پراگماتیسم می‌گوید:</a:t>
            </a:r>
            <a:endParaRPr lang="en-US" dirty="0"/>
          </a:p>
          <a:p>
            <a:pPr algn="just"/>
            <a:r>
              <a:rPr lang="fa-IR" dirty="0"/>
              <a:t>«</a:t>
            </a:r>
            <a:r>
              <a:rPr lang="fa-IR" b="1" dirty="0"/>
              <a:t>روش پراگماتیکی قبل از هر چیز روشی است برای حل نزاع‌های متافیزیکی که در غیر این صورت می‌توانند پایان‌ناپذیر باشند</a:t>
            </a:r>
            <a:r>
              <a:rPr lang="fa-IR" dirty="0"/>
              <a:t>. آیا جهان واحد است یا کثیر؟ مقدر است یا آزاد؟ مادی است یا روحی؟ این‌ها مفاهیمی هستند که هرکدام ممکن است درباره جهان صادق باشد یا نباشد و نزاع بر سر چنین مفاهیمی، پایان‌ناپذیر است. </a:t>
            </a:r>
            <a:r>
              <a:rPr lang="fa-IR" b="1" dirty="0"/>
              <a:t>روش پراگماتیکی در چنین مواردی عبارت است از کوشش برای تفسیر هر مفهومی به کمک ردگیری پیامدهای عملی مربوط به آن»</a:t>
            </a:r>
            <a:r>
              <a:rPr lang="fa-IR" dirty="0"/>
              <a:t>.</a:t>
            </a:r>
            <a:endParaRPr lang="en-US" dirty="0"/>
          </a:p>
          <a:p>
            <a:pPr algn="just"/>
            <a:r>
              <a:rPr lang="fa-IR" dirty="0"/>
              <a:t>«روش پراگماتیکی یعنی شیوه روی گرداندن از اولیات، اصول، مقولات و ضروریات تصوری و روی کردن به سوی چیزهای آخرین، ثمرات، نتایج و امور واقع».</a:t>
            </a:r>
            <a:endParaRPr lang="en-US" dirty="0"/>
          </a:p>
          <a:p>
            <a:pPr algn="just"/>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pPr algn="just"/>
            <a:r>
              <a:rPr lang="fa-IR" dirty="0"/>
              <a:t>از دیدگاه جیمز یک عقیده در صورتی حقیقی و صادق است که هرگاه مطابق آن عمل شود، به طور تجربی، نتایج رضایت‌بخش و محسوسی به بار آورد.</a:t>
            </a:r>
            <a:endParaRPr lang="en-US" dirty="0"/>
          </a:p>
          <a:p>
            <a:pPr algn="just"/>
            <a:r>
              <a:rPr lang="fa-IR" dirty="0"/>
              <a:t>پراگماتیسم نوعی واسطه و میانجی است که نظریه‌های ما را نرم و انعطاف‌پذیر می‌کند. پیش‌داوری، جزم و تعصب را دور می‌کند.</a:t>
            </a:r>
            <a:endParaRPr lang="en-US" dirty="0"/>
          </a:p>
          <a:p>
            <a:pPr algn="just"/>
            <a:r>
              <a:rPr lang="fa-IR" dirty="0"/>
              <a:t>جیمز با این دید </a:t>
            </a:r>
            <a:r>
              <a:rPr lang="fa-IR" dirty="0" smtClean="0"/>
              <a:t>پراگماتیکی، </a:t>
            </a:r>
            <a:r>
              <a:rPr lang="fa-IR" dirty="0"/>
              <a:t>خدایی را قبول دارد که در خاکی‌ترین واقعیت حیات خصوصی وجود دارد.</a:t>
            </a:r>
            <a:endParaRPr lang="en-US" dirty="0"/>
          </a:p>
          <a:p>
            <a:pPr algn="just"/>
            <a:r>
              <a:rPr lang="fa-IR" dirty="0"/>
              <a:t>با توجه به نظر جیمز اعتقادات ما باید با شواهد موجود سازگار باشد و اگر شواهد قوی‌تری در تأیید نظریة رقیب وجود داشت عقلاً چاره‌ای جز ترجیح آن نظریه نداریم و در شرایط مساوی آنکه نتایج بهتر دارد را باید بپذیریم.</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a:t>اشکالات:</a:t>
            </a:r>
            <a:r>
              <a:rPr lang="en-US" dirty="0"/>
              <a:t/>
            </a:r>
            <a:br>
              <a:rPr lang="en-US" dirty="0"/>
            </a:br>
            <a:endParaRPr lang="fa-IR" dirty="0"/>
          </a:p>
        </p:txBody>
      </p:sp>
      <p:sp>
        <p:nvSpPr>
          <p:cNvPr id="3" name="Content Placeholder 2"/>
          <p:cNvSpPr>
            <a:spLocks noGrp="1"/>
          </p:cNvSpPr>
          <p:nvPr>
            <p:ph idx="1"/>
          </p:nvPr>
        </p:nvSpPr>
        <p:spPr/>
        <p:txBody>
          <a:bodyPr>
            <a:normAutofit/>
          </a:bodyPr>
          <a:lstStyle/>
          <a:p>
            <a:pPr algn="just"/>
            <a:r>
              <a:rPr lang="fa-IR" dirty="0"/>
              <a:t>1ـ آیا می‌توان گفت اگر فرضیه‌ای خواست‌های ما را ارضا کند یعنی آثار رضایت‌بخش مانند حالات لذت و آرامش ذهن و روان و... داشته باشد فرضیه‌ای حقیقی و صادق است؟</a:t>
            </a:r>
            <a:endParaRPr lang="en-US" dirty="0"/>
          </a:p>
          <a:p>
            <a:pPr algn="just"/>
            <a:r>
              <a:rPr lang="fa-IR" dirty="0"/>
              <a:t>2ـ آیا حقیقت در تعریف پراگماتیکی دچار نسبیت و تغییرپذیری نمی‌شود</a:t>
            </a:r>
            <a:r>
              <a:rPr lang="fa-IR" dirty="0" smtClean="0"/>
              <a:t>؟</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3. تجربه‌گرایی</a:t>
            </a:r>
            <a:r>
              <a:rPr lang="en-US" dirty="0" smtClean="0"/>
              <a:t/>
            </a:r>
            <a:br>
              <a:rPr lang="en-US" dirty="0" smtClean="0"/>
            </a:br>
            <a:endParaRPr lang="fa-IR" dirty="0"/>
          </a:p>
        </p:txBody>
      </p:sp>
      <p:sp>
        <p:nvSpPr>
          <p:cNvPr id="3" name="Content Placeholder 2"/>
          <p:cNvSpPr>
            <a:spLocks noGrp="1"/>
          </p:cNvSpPr>
          <p:nvPr>
            <p:ph idx="1"/>
          </p:nvPr>
        </p:nvSpPr>
        <p:spPr/>
        <p:txBody>
          <a:bodyPr>
            <a:normAutofit/>
          </a:bodyPr>
          <a:lstStyle/>
          <a:p>
            <a:pPr algn="just"/>
            <a:r>
              <a:rPr lang="fa-IR" dirty="0" smtClean="0"/>
              <a:t>یکی از مبانی فکری جیمز تجربه‌گرایی است و می‌گوید مراد او از تجربه‌گرایی موضعی است که «مطمئن‌ترین نتایجش را در باب موضوعات مربوط به امور واقع، همچون فرضیه‌هایی تلقی می‌کند که ممکن است در طی تجربه آینده تغییر پذیرد».</a:t>
            </a:r>
            <a:endParaRPr lang="en-US" dirty="0" smtClean="0"/>
          </a:p>
          <a:p>
            <a:pPr algn="just"/>
            <a:r>
              <a:rPr lang="fa-IR" dirty="0" smtClean="0"/>
              <a:t>نتیجه ← </a:t>
            </a:r>
            <a:r>
              <a:rPr lang="fa-IR" dirty="0" smtClean="0"/>
              <a:t>جیمز:</a:t>
            </a:r>
            <a:r>
              <a:rPr lang="fa-IR" dirty="0"/>
              <a:t>	</a:t>
            </a:r>
          </a:p>
          <a:p>
            <a:pPr algn="just"/>
            <a:r>
              <a:rPr lang="fa-IR" dirty="0" smtClean="0"/>
              <a:t>الف </a:t>
            </a:r>
            <a:r>
              <a:rPr lang="fa-IR" dirty="0" smtClean="0"/>
              <a:t>= در بعد دینی دارای دلبستگی‌های معنوی ودینی شخصی است.</a:t>
            </a:r>
            <a:endParaRPr lang="en-US" dirty="0" smtClean="0"/>
          </a:p>
          <a:p>
            <a:pPr algn="just"/>
            <a:r>
              <a:rPr lang="fa-IR" dirty="0" smtClean="0"/>
              <a:t>ب = در بعد فلسفی پراگماتیست و عمل‌گراست.</a:t>
            </a:r>
            <a:endParaRPr lang="en-US" dirty="0" smtClean="0"/>
          </a:p>
          <a:p>
            <a:pPr algn="just"/>
            <a:r>
              <a:rPr lang="fa-IR" dirty="0" smtClean="0"/>
              <a:t>ج = در ابعاد علمی و روان‌شناختی تجربه گراست.</a:t>
            </a:r>
            <a:endParaRPr lang="en-US" dirty="0" smtClean="0"/>
          </a:p>
          <a:p>
            <a:endParaRPr lang="fa-I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3.روش‌شناسی</a:t>
            </a:r>
            <a:r>
              <a:rPr lang="fa-IR" b="1" dirty="0"/>
              <a:t>:</a:t>
            </a:r>
            <a:r>
              <a:rPr lang="en-US" dirty="0"/>
              <a:t/>
            </a:r>
            <a:br>
              <a:rPr lang="en-US" dirty="0"/>
            </a:br>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a:t>روش‌شناسی مبنایی است که به عنوان هدایت‌گر تحقیقات علمی پذیرفته می‌شود.</a:t>
            </a:r>
            <a:endParaRPr lang="en-US" dirty="0"/>
          </a:p>
          <a:p>
            <a:pPr algn="just"/>
            <a:r>
              <a:rPr lang="fa-IR" dirty="0"/>
              <a:t>1ـ روش‌شناسی جیمز در پارادایم روش‌های تجربی قرار می‌گیرد یعنی همان </a:t>
            </a:r>
            <a:r>
              <a:rPr lang="fa-IR" b="1" dirty="0"/>
              <a:t>روش پراگماتیستی</a:t>
            </a:r>
            <a:r>
              <a:rPr lang="fa-IR" dirty="0"/>
              <a:t>.</a:t>
            </a:r>
            <a:endParaRPr lang="en-US" dirty="0"/>
          </a:p>
          <a:p>
            <a:pPr algn="just"/>
            <a:r>
              <a:rPr lang="fa-IR" dirty="0"/>
              <a:t>2ـ تعبیر دیگری به کار می‌برد و </a:t>
            </a:r>
            <a:r>
              <a:rPr lang="fa-IR" b="1" dirty="0"/>
              <a:t>روش خود را «داوری معنوی» در برابر «داوری وجودی» می‌نامد</a:t>
            </a:r>
            <a:r>
              <a:rPr lang="fa-IR" dirty="0"/>
              <a:t>. داوری وجودی به سرشت پدیده، ریشه و تاریخ آن می‌پردازد از راه توصیف و طبقه‌بندی شروع می‌کند و با تجزیه و تحلیل عواملی که آن پدیده را به وجود آورده‌اند دنبال می‌کند.</a:t>
            </a:r>
            <a:endParaRPr lang="en-US" dirty="0"/>
          </a:p>
          <a:p>
            <a:pPr algn="just"/>
            <a:r>
              <a:rPr lang="fa-IR" dirty="0"/>
              <a:t>اما داوری معنوی به ارزش یک چیز ـ اعتبار، اهمیت یا معنای آن می‌پردازد.</a:t>
            </a:r>
            <a:endParaRPr lang="en-US" dirty="0"/>
          </a:p>
          <a:p>
            <a:pPr algn="just"/>
            <a:r>
              <a:rPr lang="fa-IR" dirty="0"/>
              <a:t>در داوری معنوی ریشه‌یابی اهمیت ندارد </a:t>
            </a:r>
            <a:r>
              <a:rPr lang="fa-IR" b="1" dirty="0"/>
              <a:t>و سه معیار مهم می‌شود:</a:t>
            </a:r>
            <a:endParaRPr lang="en-US" b="1" dirty="0"/>
          </a:p>
          <a:p>
            <a:pPr algn="just"/>
            <a:r>
              <a:rPr lang="fa-IR" b="1" dirty="0"/>
              <a:t>الف: احساس فوری </a:t>
            </a:r>
            <a:endParaRPr lang="en-US" b="1" dirty="0"/>
          </a:p>
          <a:p>
            <a:pPr algn="just"/>
            <a:r>
              <a:rPr lang="fa-IR" b="1" dirty="0"/>
              <a:t>ب: سازگاری با واقعیات یا اصولی که قبلاً درستی آن‌ها ثابت شده.</a:t>
            </a:r>
            <a:endParaRPr lang="en-US" b="1" dirty="0"/>
          </a:p>
          <a:p>
            <a:pPr algn="just"/>
            <a:r>
              <a:rPr lang="fa-IR" b="1" dirty="0"/>
              <a:t>ج: کمک در حوزه اخلاق برای نیل به آرمان‌های انسان.</a:t>
            </a:r>
            <a:endParaRPr lang="en-US" b="1" dirty="0"/>
          </a:p>
          <a:p>
            <a:pPr algn="just"/>
            <a:endParaRPr lang="fa-IR"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a:bodyPr>
          <a:lstStyle/>
          <a:p>
            <a:pPr algn="just"/>
            <a:r>
              <a:rPr lang="fa-IR" dirty="0"/>
              <a:t>3ـ جیمز همچنین از </a:t>
            </a:r>
            <a:r>
              <a:rPr lang="fa-IR" b="1" dirty="0"/>
              <a:t>روش درون‌نگری </a:t>
            </a:r>
            <a:r>
              <a:rPr lang="fa-IR" dirty="0"/>
              <a:t>بهره می‌برد «هرگز کسی نمی‌تواند به عمق هیجان یا قدسی بودن چیزی از خارج از حیطه آن نایل شود در این گونه موارد باید خودش دارای این احساسات باشد تا بتواند آن‌ها را بفهمد».</a:t>
            </a:r>
            <a:endParaRPr lang="en-US" dirty="0"/>
          </a:p>
          <a:p>
            <a:pPr algn="just"/>
            <a:r>
              <a:rPr lang="fa-IR" dirty="0"/>
              <a:t>4ـ مهم‌ترین </a:t>
            </a:r>
            <a:r>
              <a:rPr lang="fa-IR" b="1" dirty="0"/>
              <a:t>روش تحقیق جیمز در گردآوری پدیده‌های دینی «اسناد فردی» است.</a:t>
            </a:r>
            <a:r>
              <a:rPr lang="fa-IR" dirty="0"/>
              <a:t> یعنی استفاده از نامه‌ها ـ یادداشت‌های روزانه ـ زندگی نامه‌های خودنوشت و پرسش نامه و...</a:t>
            </a:r>
            <a:endParaRPr lang="en-US" dirty="0"/>
          </a:p>
          <a:p>
            <a:pPr algn="just"/>
            <a:r>
              <a:rPr lang="fa-IR" dirty="0"/>
              <a:t>5ـ یکی دیگر از روش‌های جیمز در مواجهه با پدیده‌های دینی، </a:t>
            </a:r>
            <a:r>
              <a:rPr lang="fa-IR" b="1" dirty="0"/>
              <a:t>روش «</a:t>
            </a:r>
            <a:r>
              <a:rPr lang="fa-IR" b="1" dirty="0" smtClean="0"/>
              <a:t>پدیدارشناسي</a:t>
            </a:r>
            <a:r>
              <a:rPr lang="fa-IR" dirty="0" smtClean="0"/>
              <a:t>» </a:t>
            </a:r>
            <a:r>
              <a:rPr lang="fa-IR" dirty="0"/>
              <a:t>است. یعنی توصیف و نه تبیین آن هم در سه مرحله: اول: شهود پدیدارشناختی، یعنی درک و احساس آن تا مورد فهم قرار گیرد. دوم: تحلیل پدیدار شناختی (تجزیه و تحلیل عناصر آن). سوم: توصیف پدیدار شناختی یعنی آنچه را دیده به همان صورت توصیف می‌کند.</a:t>
            </a:r>
            <a:endParaRPr lang="en-US" dirty="0"/>
          </a:p>
          <a:p>
            <a:pPr algn="just"/>
            <a:endParaRPr lang="fa-IR"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52</TotalTime>
  <Words>1554</Words>
  <Application>Microsoft Office PowerPoint</Application>
  <PresentationFormat>On-screen Show (4:3)</PresentationFormat>
  <Paragraphs>84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Flow</vt:lpstr>
      <vt:lpstr>ویلیام جیمز (1910 ـ 1842) </vt:lpstr>
      <vt:lpstr>PowerPoint Presentation</vt:lpstr>
      <vt:lpstr>آثار: در حال حیات </vt:lpstr>
      <vt:lpstr>PowerPoint Presentation</vt:lpstr>
      <vt:lpstr>PowerPoint Presentation</vt:lpstr>
      <vt:lpstr>بعد از وفات: </vt:lpstr>
      <vt:lpstr>PowerPoint Presentation</vt:lpstr>
      <vt:lpstr>کتاب انواع تجربه دینی</vt:lpstr>
      <vt:lpstr>PowerPoint Presentation</vt:lpstr>
      <vt:lpstr>PowerPoint Presentation</vt:lpstr>
      <vt:lpstr>بنابراین جیمز نشان داد که:</vt:lpstr>
      <vt:lpstr>PowerPoint Presentation</vt:lpstr>
      <vt:lpstr>مبانی فکری و نظری جیمز: </vt:lpstr>
      <vt:lpstr>1. علایق دینی</vt:lpstr>
      <vt:lpstr>2. پراگماتیسم </vt:lpstr>
      <vt:lpstr>PowerPoint Presentation</vt:lpstr>
      <vt:lpstr>PowerPoint Presentation</vt:lpstr>
      <vt:lpstr>اشکالات: </vt:lpstr>
      <vt:lpstr>3. تجربه‌گرایی </vt:lpstr>
      <vt:lpstr>3.روش‌شناسی: </vt:lpstr>
      <vt:lpstr>PowerPoint Presentation</vt:lpstr>
    </vt:vector>
  </TitlesOfParts>
  <Company>Fujitsu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ویلیام جیمز (1910 ـ 1842) </dc:title>
  <dc:creator>SMR</dc:creator>
  <cp:lastModifiedBy>SMR</cp:lastModifiedBy>
  <cp:revision>9</cp:revision>
  <dcterms:created xsi:type="dcterms:W3CDTF">2010-10-22T04:52:33Z</dcterms:created>
  <dcterms:modified xsi:type="dcterms:W3CDTF">2011-03-02T05:24:27Z</dcterms:modified>
</cp:coreProperties>
</file>