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2"/>
  </p:notes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5" r:id="rId2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omic Sans MS" panose="030F0702030302020204" pitchFamily="66" charset="0"/>
        <a:ea typeface="+mn-ea"/>
        <a:cs typeface="Arial" panose="020B0604020202020204" pitchFamily="34" charset="0"/>
      </a:defRPr>
    </a:lvl5pPr>
    <a:lvl6pPr marL="22860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6pPr>
    <a:lvl7pPr marL="27432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7pPr>
    <a:lvl8pPr marL="32004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8pPr>
    <a:lvl9pPr marL="3657600" algn="l" defTabSz="914400" rtl="0" eaLnBrk="1" latinLnBrk="0" hangingPunct="1">
      <a:defRPr kern="1200">
        <a:solidFill>
          <a:schemeClr val="tx1"/>
        </a:solidFill>
        <a:latin typeface="Comic Sans MS" panose="030F0702030302020204" pitchFamily="66"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4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B89B9A4-6B80-49DD-B540-5AEE70B8A70C}" type="datetimeFigureOut">
              <a:rPr lang="fa-IR" smtClean="0"/>
              <a:t>12/01/1445</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9B28744-DCBC-4C7C-8DA9-E1E6FD04E6F2}" type="slidenum">
              <a:rPr lang="fa-IR" smtClean="0"/>
              <a:t>‹#›</a:t>
            </a:fld>
            <a:endParaRPr lang="fa-IR"/>
          </a:p>
        </p:txBody>
      </p:sp>
    </p:spTree>
    <p:extLst>
      <p:ext uri="{BB962C8B-B14F-4D97-AF65-F5344CB8AC3E}">
        <p14:creationId xmlns:p14="http://schemas.microsoft.com/office/powerpoint/2010/main" val="1862848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6626" name="Freeform 2"/>
          <p:cNvSpPr>
            <a:spLocks/>
          </p:cNvSpPr>
          <p:nvPr/>
        </p:nvSpPr>
        <p:spPr bwMode="blackWhite">
          <a:xfrm>
            <a:off x="20638" y="12700"/>
            <a:ext cx="8896350" cy="6780213"/>
          </a:xfrm>
          <a:custGeom>
            <a:avLst/>
            <a:gdLst>
              <a:gd name="T0" fmla="*/ 2822 w 3985"/>
              <a:gd name="T1" fmla="*/ 0 h 3619"/>
              <a:gd name="T2" fmla="*/ 0 w 3985"/>
              <a:gd name="T3" fmla="*/ 975 h 3619"/>
              <a:gd name="T4" fmla="*/ 2169 w 3985"/>
              <a:gd name="T5" fmla="*/ 3619 h 3619"/>
              <a:gd name="T6" fmla="*/ 3985 w 3985"/>
              <a:gd name="T7" fmla="*/ 1125 h 3619"/>
              <a:gd name="T8" fmla="*/ 2822 w 3985"/>
              <a:gd name="T9" fmla="*/ 0 h 3619"/>
              <a:gd name="T10" fmla="*/ 2822 w 3985"/>
              <a:gd name="T11" fmla="*/ 0 h 3619"/>
            </a:gdLst>
            <a:ahLst/>
            <a:cxnLst>
              <a:cxn ang="0">
                <a:pos x="T0" y="T1"/>
              </a:cxn>
              <a:cxn ang="0">
                <a:pos x="T2" y="T3"/>
              </a:cxn>
              <a:cxn ang="0">
                <a:pos x="T4" y="T5"/>
              </a:cxn>
              <a:cxn ang="0">
                <a:pos x="T6" y="T7"/>
              </a:cxn>
              <a:cxn ang="0">
                <a:pos x="T8" y="T9"/>
              </a:cxn>
              <a:cxn ang="0">
                <a:pos x="T10" y="T11"/>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27" name="Rectangle 3"/>
          <p:cNvSpPr>
            <a:spLocks noGrp="1" noChangeArrowheads="1"/>
          </p:cNvSpPr>
          <p:nvPr>
            <p:ph type="ctrTitle"/>
          </p:nvPr>
        </p:nvSpPr>
        <p:spPr>
          <a:xfrm>
            <a:off x="1371600" y="1511300"/>
            <a:ext cx="6400800" cy="2273300"/>
          </a:xfrm>
          <a:effectLst>
            <a:outerShdw dist="45791" dir="2021404" algn="ctr" rotWithShape="0">
              <a:schemeClr val="bg2"/>
            </a:outerShdw>
          </a:effectLst>
          <a:extLst>
            <a:ext uri="{909E8E84-426E-40DD-AFC4-6F175D3DCCD1}">
              <a14:hiddenFill xmlns:a14="http://schemas.microsoft.com/office/drawing/2010/main">
                <a:solidFill>
                  <a:srgbClr val="FF3300"/>
                </a:solidFill>
              </a14:hiddenFill>
            </a:ext>
          </a:extLst>
        </p:spPr>
        <p:txBody>
          <a:bodyPr/>
          <a:lstStyle>
            <a:lvl1pPr>
              <a:defRPr>
                <a:solidFill>
                  <a:schemeClr val="tx2"/>
                </a:solidFill>
                <a:effectLst>
                  <a:outerShdw blurRad="38100" dist="38100" dir="2700000" algn="tl">
                    <a:srgbClr val="C0C0C0"/>
                  </a:outerShdw>
                </a:effectLst>
              </a:defRPr>
            </a:lvl1pPr>
          </a:lstStyle>
          <a:p>
            <a:pPr lvl="0"/>
            <a:r>
              <a:rPr lang="en-US" altLang="fa-IR" noProof="0" smtClean="0"/>
              <a:t>Click to edit Master title style</a:t>
            </a:r>
          </a:p>
        </p:txBody>
      </p:sp>
      <p:sp>
        <p:nvSpPr>
          <p:cNvPr id="26628"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pPr lvl="0"/>
            <a:r>
              <a:rPr lang="en-US" altLang="fa-IR" noProof="0" smtClean="0"/>
              <a:t>Click to edit Master subtitle style</a:t>
            </a:r>
          </a:p>
        </p:txBody>
      </p:sp>
      <p:sp>
        <p:nvSpPr>
          <p:cNvPr id="26629" name="Rectangle 5"/>
          <p:cNvSpPr>
            <a:spLocks noGrp="1" noChangeArrowheads="1"/>
          </p:cNvSpPr>
          <p:nvPr>
            <p:ph type="dt" sz="half" idx="2"/>
          </p:nvPr>
        </p:nvSpPr>
        <p:spPr>
          <a:xfrm>
            <a:off x="685800" y="6248400"/>
            <a:ext cx="1905000" cy="457200"/>
          </a:xfrm>
        </p:spPr>
        <p:txBody>
          <a:bodyPr/>
          <a:lstStyle>
            <a:lvl1pPr>
              <a:defRPr/>
            </a:lvl1pPr>
          </a:lstStyle>
          <a:p>
            <a:endParaRPr lang="en-US" altLang="fa-IR"/>
          </a:p>
        </p:txBody>
      </p:sp>
      <p:sp>
        <p:nvSpPr>
          <p:cNvPr id="26630" name="Rectangle 6"/>
          <p:cNvSpPr>
            <a:spLocks noGrp="1" noChangeArrowheads="1"/>
          </p:cNvSpPr>
          <p:nvPr>
            <p:ph type="ftr" sz="quarter" idx="3"/>
          </p:nvPr>
        </p:nvSpPr>
        <p:spPr>
          <a:xfrm>
            <a:off x="3124200" y="6248400"/>
            <a:ext cx="2895600" cy="457200"/>
          </a:xfrm>
        </p:spPr>
        <p:txBody>
          <a:bodyPr/>
          <a:lstStyle>
            <a:lvl1pPr>
              <a:defRPr/>
            </a:lvl1pPr>
          </a:lstStyle>
          <a:p>
            <a:endParaRPr lang="en-US" altLang="fa-IR"/>
          </a:p>
        </p:txBody>
      </p:sp>
      <p:sp>
        <p:nvSpPr>
          <p:cNvPr id="26631" name="Rectangle 7"/>
          <p:cNvSpPr>
            <a:spLocks noGrp="1" noChangeArrowheads="1"/>
          </p:cNvSpPr>
          <p:nvPr>
            <p:ph type="sldNum" sz="quarter" idx="4"/>
          </p:nvPr>
        </p:nvSpPr>
        <p:spPr>
          <a:xfrm>
            <a:off x="6553200" y="6248400"/>
            <a:ext cx="1905000" cy="457200"/>
          </a:xfrm>
        </p:spPr>
        <p:txBody>
          <a:bodyPr/>
          <a:lstStyle>
            <a:lvl1pPr>
              <a:defRPr/>
            </a:lvl1pPr>
          </a:lstStyle>
          <a:p>
            <a:fld id="{75DE9E64-0644-4558-8484-625FBAC466BE}" type="slidenum">
              <a:rPr lang="fa-IR" altLang="fa-IR"/>
              <a:pPr/>
              <a:t>‹#›</a:t>
            </a:fld>
            <a:endParaRPr lang="en-US" altLang="fa-IR"/>
          </a:p>
        </p:txBody>
      </p:sp>
      <p:grpSp>
        <p:nvGrpSpPr>
          <p:cNvPr id="26632" name="Group 8"/>
          <p:cNvGrpSpPr>
            <a:grpSpLocks/>
          </p:cNvGrpSpPr>
          <p:nvPr/>
        </p:nvGrpSpPr>
        <p:grpSpPr bwMode="auto">
          <a:xfrm>
            <a:off x="195263" y="234950"/>
            <a:ext cx="3787775" cy="1778000"/>
            <a:chOff x="123" y="148"/>
            <a:chExt cx="2386" cy="1120"/>
          </a:xfrm>
        </p:grpSpPr>
        <p:sp>
          <p:nvSpPr>
            <p:cNvPr id="26633" name="Freeform 9"/>
            <p:cNvSpPr>
              <a:spLocks/>
            </p:cNvSpPr>
            <p:nvPr userDrawn="1"/>
          </p:nvSpPr>
          <p:spPr bwMode="auto">
            <a:xfrm>
              <a:off x="177" y="177"/>
              <a:ext cx="2250" cy="1017"/>
            </a:xfrm>
            <a:custGeom>
              <a:avLst/>
              <a:gdLst>
                <a:gd name="T0" fmla="*/ 794 w 794"/>
                <a:gd name="T1" fmla="*/ 395 h 414"/>
                <a:gd name="T2" fmla="*/ 710 w 794"/>
                <a:gd name="T3" fmla="*/ 318 h 414"/>
                <a:gd name="T4" fmla="*/ 556 w 794"/>
                <a:gd name="T5" fmla="*/ 210 h 414"/>
                <a:gd name="T6" fmla="*/ 71 w 794"/>
                <a:gd name="T7" fmla="*/ 0 h 414"/>
                <a:gd name="T8" fmla="*/ 23 w 794"/>
                <a:gd name="T9" fmla="*/ 20 h 414"/>
                <a:gd name="T10" fmla="*/ 0 w 794"/>
                <a:gd name="T11" fmla="*/ 83 h 414"/>
                <a:gd name="T12" fmla="*/ 28 w 794"/>
                <a:gd name="T13" fmla="*/ 155 h 414"/>
                <a:gd name="T14" fmla="*/ 570 w 794"/>
                <a:gd name="T15" fmla="*/ 409 h 414"/>
                <a:gd name="T16" fmla="*/ 689 w 794"/>
                <a:gd name="T17" fmla="*/ 393 h 414"/>
                <a:gd name="T18" fmla="*/ 785 w 794"/>
                <a:gd name="T19" fmla="*/ 414 h 414"/>
                <a:gd name="T20" fmla="*/ 794 w 794"/>
                <a:gd name="T21" fmla="*/ 395 h 414"/>
                <a:gd name="T22" fmla="*/ 794 w 794"/>
                <a:gd name="T23" fmla="*/ 395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34" name="Freeform 10"/>
            <p:cNvSpPr>
              <a:spLocks/>
            </p:cNvSpPr>
            <p:nvPr userDrawn="1"/>
          </p:nvSpPr>
          <p:spPr bwMode="auto">
            <a:xfrm>
              <a:off x="166" y="261"/>
              <a:ext cx="2244" cy="1007"/>
            </a:xfrm>
            <a:custGeom>
              <a:avLst/>
              <a:gdLst>
                <a:gd name="T0" fmla="*/ 137 w 1586"/>
                <a:gd name="T1" fmla="*/ 0 h 821"/>
                <a:gd name="T2" fmla="*/ 1331 w 1586"/>
                <a:gd name="T3" fmla="*/ 519 h 821"/>
                <a:gd name="T4" fmla="*/ 1428 w 1586"/>
                <a:gd name="T5" fmla="*/ 638 h 821"/>
                <a:gd name="T6" fmla="*/ 1586 w 1586"/>
                <a:gd name="T7" fmla="*/ 792 h 821"/>
                <a:gd name="T8" fmla="*/ 1565 w 1586"/>
                <a:gd name="T9" fmla="*/ 821 h 821"/>
                <a:gd name="T10" fmla="*/ 1350 w 1586"/>
                <a:gd name="T11" fmla="*/ 787 h 821"/>
                <a:gd name="T12" fmla="*/ 1145 w 1586"/>
                <a:gd name="T13" fmla="*/ 811 h 821"/>
                <a:gd name="T14" fmla="*/ 42 w 1586"/>
                <a:gd name="T15" fmla="*/ 298 h 821"/>
                <a:gd name="T16" fmla="*/ 0 w 1586"/>
                <a:gd name="T17" fmla="*/ 150 h 821"/>
                <a:gd name="T18" fmla="*/ 46 w 1586"/>
                <a:gd name="T19" fmla="*/ 32 h 821"/>
                <a:gd name="T20" fmla="*/ 137 w 1586"/>
                <a:gd name="T21" fmla="*/ 0 h 821"/>
                <a:gd name="T22" fmla="*/ 137 w 1586"/>
                <a:gd name="T23" fmla="*/ 0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35" name="Freeform 11"/>
            <p:cNvSpPr>
              <a:spLocks/>
            </p:cNvSpPr>
            <p:nvPr userDrawn="1"/>
          </p:nvSpPr>
          <p:spPr bwMode="auto">
            <a:xfrm>
              <a:off x="474" y="344"/>
              <a:ext cx="1488" cy="919"/>
            </a:xfrm>
            <a:custGeom>
              <a:avLst/>
              <a:gdLst>
                <a:gd name="T0" fmla="*/ 0 w 1049"/>
                <a:gd name="T1" fmla="*/ 325 h 747"/>
                <a:gd name="T2" fmla="*/ 922 w 1049"/>
                <a:gd name="T3" fmla="*/ 747 h 747"/>
                <a:gd name="T4" fmla="*/ 939 w 1049"/>
                <a:gd name="T5" fmla="*/ 534 h 747"/>
                <a:gd name="T6" fmla="*/ 1049 w 1049"/>
                <a:gd name="T7" fmla="*/ 422 h 747"/>
                <a:gd name="T8" fmla="*/ 78 w 1049"/>
                <a:gd name="T9" fmla="*/ 0 h 747"/>
                <a:gd name="T10" fmla="*/ 0 w 1049"/>
                <a:gd name="T11" fmla="*/ 127 h 747"/>
                <a:gd name="T12" fmla="*/ 0 w 1049"/>
                <a:gd name="T13" fmla="*/ 325 h 747"/>
                <a:gd name="T14" fmla="*/ 0 w 1049"/>
                <a:gd name="T15" fmla="*/ 325 h 7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nvGrpSpPr>
            <p:cNvPr id="26636" name="Group 12"/>
            <p:cNvGrpSpPr>
              <a:grpSpLocks/>
            </p:cNvGrpSpPr>
            <p:nvPr userDrawn="1"/>
          </p:nvGrpSpPr>
          <p:grpSpPr bwMode="auto">
            <a:xfrm>
              <a:off x="123" y="148"/>
              <a:ext cx="2386" cy="1081"/>
              <a:chOff x="123" y="148"/>
              <a:chExt cx="2386" cy="1081"/>
            </a:xfrm>
          </p:grpSpPr>
          <p:sp>
            <p:nvSpPr>
              <p:cNvPr id="26637" name="Freeform 13"/>
              <p:cNvSpPr>
                <a:spLocks/>
              </p:cNvSpPr>
              <p:nvPr userDrawn="1"/>
            </p:nvSpPr>
            <p:spPr bwMode="auto">
              <a:xfrm>
                <a:off x="2005" y="934"/>
                <a:ext cx="212" cy="214"/>
              </a:xfrm>
              <a:custGeom>
                <a:avLst/>
                <a:gdLst>
                  <a:gd name="T0" fmla="*/ 110 w 150"/>
                  <a:gd name="T1" fmla="*/ 0 h 173"/>
                  <a:gd name="T2" fmla="*/ 40 w 150"/>
                  <a:gd name="T3" fmla="*/ 66 h 173"/>
                  <a:gd name="T4" fmla="*/ 0 w 150"/>
                  <a:gd name="T5" fmla="*/ 173 h 173"/>
                  <a:gd name="T6" fmla="*/ 80 w 150"/>
                  <a:gd name="T7" fmla="*/ 160 h 173"/>
                  <a:gd name="T8" fmla="*/ 103 w 150"/>
                  <a:gd name="T9" fmla="*/ 84 h 173"/>
                  <a:gd name="T10" fmla="*/ 150 w 150"/>
                  <a:gd name="T11" fmla="*/ 27 h 173"/>
                  <a:gd name="T12" fmla="*/ 110 w 150"/>
                  <a:gd name="T13" fmla="*/ 0 h 173"/>
                  <a:gd name="T14" fmla="*/ 110 w 150"/>
                  <a:gd name="T15" fmla="*/ 0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38" name="Freeform 14"/>
              <p:cNvSpPr>
                <a:spLocks/>
              </p:cNvSpPr>
              <p:nvPr userDrawn="1"/>
            </p:nvSpPr>
            <p:spPr bwMode="auto">
              <a:xfrm>
                <a:off x="123" y="148"/>
                <a:ext cx="2386" cy="1081"/>
              </a:xfrm>
              <a:custGeom>
                <a:avLst/>
                <a:gdLst>
                  <a:gd name="T0" fmla="*/ 156 w 1684"/>
                  <a:gd name="T1" fmla="*/ 0 h 880"/>
                  <a:gd name="T2" fmla="*/ 63 w 1684"/>
                  <a:gd name="T3" fmla="*/ 52 h 880"/>
                  <a:gd name="T4" fmla="*/ 0 w 1684"/>
                  <a:gd name="T5" fmla="*/ 208 h 880"/>
                  <a:gd name="T6" fmla="*/ 67 w 1684"/>
                  <a:gd name="T7" fmla="*/ 358 h 880"/>
                  <a:gd name="T8" fmla="*/ 1182 w 1684"/>
                  <a:gd name="T9" fmla="*/ 867 h 880"/>
                  <a:gd name="T10" fmla="*/ 1422 w 1684"/>
                  <a:gd name="T11" fmla="*/ 835 h 880"/>
                  <a:gd name="T12" fmla="*/ 1616 w 1684"/>
                  <a:gd name="T13" fmla="*/ 880 h 880"/>
                  <a:gd name="T14" fmla="*/ 1684 w 1684"/>
                  <a:gd name="T15" fmla="*/ 808 h 880"/>
                  <a:gd name="T16" fmla="*/ 1502 w 1684"/>
                  <a:gd name="T17" fmla="*/ 664 h 880"/>
                  <a:gd name="T18" fmla="*/ 1428 w 1684"/>
                  <a:gd name="T19" fmla="*/ 512 h 880"/>
                  <a:gd name="T20" fmla="*/ 1369 w 1684"/>
                  <a:gd name="T21" fmla="*/ 527 h 880"/>
                  <a:gd name="T22" fmla="*/ 1439 w 1684"/>
                  <a:gd name="T23" fmla="*/ 664 h 880"/>
                  <a:gd name="T24" fmla="*/ 1578 w 1684"/>
                  <a:gd name="T25" fmla="*/ 810 h 880"/>
                  <a:gd name="T26" fmla="*/ 1413 w 1684"/>
                  <a:gd name="T27" fmla="*/ 787 h 880"/>
                  <a:gd name="T28" fmla="*/ 1219 w 1684"/>
                  <a:gd name="T29" fmla="*/ 814 h 880"/>
                  <a:gd name="T30" fmla="*/ 1255 w 1684"/>
                  <a:gd name="T31" fmla="*/ 650 h 880"/>
                  <a:gd name="T32" fmla="*/ 1338 w 1684"/>
                  <a:gd name="T33" fmla="*/ 538 h 880"/>
                  <a:gd name="T34" fmla="*/ 1241 w 1684"/>
                  <a:gd name="T35" fmla="*/ 552 h 880"/>
                  <a:gd name="T36" fmla="*/ 1165 w 1684"/>
                  <a:gd name="T37" fmla="*/ 658 h 880"/>
                  <a:gd name="T38" fmla="*/ 1139 w 1684"/>
                  <a:gd name="T39" fmla="*/ 791 h 880"/>
                  <a:gd name="T40" fmla="*/ 107 w 1684"/>
                  <a:gd name="T41" fmla="*/ 310 h 880"/>
                  <a:gd name="T42" fmla="*/ 80 w 1684"/>
                  <a:gd name="T43" fmla="*/ 215 h 880"/>
                  <a:gd name="T44" fmla="*/ 103 w 1684"/>
                  <a:gd name="T45" fmla="*/ 95 h 880"/>
                  <a:gd name="T46" fmla="*/ 217 w 1684"/>
                  <a:gd name="T47" fmla="*/ 0 h 880"/>
                  <a:gd name="T48" fmla="*/ 156 w 1684"/>
                  <a:gd name="T49" fmla="*/ 0 h 880"/>
                  <a:gd name="T50" fmla="*/ 156 w 1684"/>
                  <a:gd name="T51" fmla="*/ 0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39" name="Freeform 15"/>
              <p:cNvSpPr>
                <a:spLocks/>
              </p:cNvSpPr>
              <p:nvPr userDrawn="1"/>
            </p:nvSpPr>
            <p:spPr bwMode="auto">
              <a:xfrm>
                <a:off x="324" y="158"/>
                <a:ext cx="1686" cy="614"/>
              </a:xfrm>
              <a:custGeom>
                <a:avLst/>
                <a:gdLst>
                  <a:gd name="T0" fmla="*/ 100 w 1190"/>
                  <a:gd name="T1" fmla="*/ 0 h 500"/>
                  <a:gd name="T2" fmla="*/ 1190 w 1190"/>
                  <a:gd name="T3" fmla="*/ 490 h 500"/>
                  <a:gd name="T4" fmla="*/ 1076 w 1190"/>
                  <a:gd name="T5" fmla="*/ 500 h 500"/>
                  <a:gd name="T6" fmla="*/ 0 w 1190"/>
                  <a:gd name="T7" fmla="*/ 27 h 500"/>
                  <a:gd name="T8" fmla="*/ 100 w 1190"/>
                  <a:gd name="T9" fmla="*/ 0 h 500"/>
                  <a:gd name="T10" fmla="*/ 100 w 1190"/>
                  <a:gd name="T11" fmla="*/ 0 h 500"/>
                </a:gdLst>
                <a:ahLst/>
                <a:cxnLst>
                  <a:cxn ang="0">
                    <a:pos x="T0" y="T1"/>
                  </a:cxn>
                  <a:cxn ang="0">
                    <a:pos x="T2" y="T3"/>
                  </a:cxn>
                  <a:cxn ang="0">
                    <a:pos x="T4" y="T5"/>
                  </a:cxn>
                  <a:cxn ang="0">
                    <a:pos x="T6" y="T7"/>
                  </a:cxn>
                  <a:cxn ang="0">
                    <a:pos x="T8" y="T9"/>
                  </a:cxn>
                  <a:cxn ang="0">
                    <a:pos x="T10" y="T11"/>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40" name="Freeform 16"/>
              <p:cNvSpPr>
                <a:spLocks/>
              </p:cNvSpPr>
              <p:nvPr userDrawn="1"/>
            </p:nvSpPr>
            <p:spPr bwMode="auto">
              <a:xfrm>
                <a:off x="409" y="251"/>
                <a:ext cx="227" cy="410"/>
              </a:xfrm>
              <a:custGeom>
                <a:avLst/>
                <a:gdLst>
                  <a:gd name="T0" fmla="*/ 116 w 160"/>
                  <a:gd name="T1" fmla="*/ 0 h 335"/>
                  <a:gd name="T2" fmla="*/ 19 w 160"/>
                  <a:gd name="T3" fmla="*/ 106 h 335"/>
                  <a:gd name="T4" fmla="*/ 0 w 160"/>
                  <a:gd name="T5" fmla="*/ 230 h 335"/>
                  <a:gd name="T6" fmla="*/ 33 w 160"/>
                  <a:gd name="T7" fmla="*/ 314 h 335"/>
                  <a:gd name="T8" fmla="*/ 94 w 160"/>
                  <a:gd name="T9" fmla="*/ 335 h 335"/>
                  <a:gd name="T10" fmla="*/ 76 w 160"/>
                  <a:gd name="T11" fmla="*/ 154 h 335"/>
                  <a:gd name="T12" fmla="*/ 160 w 160"/>
                  <a:gd name="T13" fmla="*/ 17 h 335"/>
                  <a:gd name="T14" fmla="*/ 116 w 160"/>
                  <a:gd name="T15" fmla="*/ 0 h 335"/>
                  <a:gd name="T16" fmla="*/ 116 w 160"/>
                  <a:gd name="T17"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41" name="Freeform 17"/>
              <p:cNvSpPr>
                <a:spLocks/>
              </p:cNvSpPr>
              <p:nvPr userDrawn="1"/>
            </p:nvSpPr>
            <p:spPr bwMode="auto">
              <a:xfrm>
                <a:off x="846" y="536"/>
                <a:ext cx="691" cy="364"/>
              </a:xfrm>
              <a:custGeom>
                <a:avLst/>
                <a:gdLst>
                  <a:gd name="T0" fmla="*/ 14 w 489"/>
                  <a:gd name="T1" fmla="*/ 34 h 296"/>
                  <a:gd name="T2" fmla="*/ 160 w 489"/>
                  <a:gd name="T3" fmla="*/ 66 h 296"/>
                  <a:gd name="T4" fmla="*/ 324 w 489"/>
                  <a:gd name="T5" fmla="*/ 137 h 296"/>
                  <a:gd name="T6" fmla="*/ 440 w 489"/>
                  <a:gd name="T7" fmla="*/ 243 h 296"/>
                  <a:gd name="T8" fmla="*/ 326 w 489"/>
                  <a:gd name="T9" fmla="*/ 230 h 296"/>
                  <a:gd name="T10" fmla="*/ 139 w 489"/>
                  <a:gd name="T11" fmla="*/ 146 h 296"/>
                  <a:gd name="T12" fmla="*/ 50 w 489"/>
                  <a:gd name="T13" fmla="*/ 80 h 296"/>
                  <a:gd name="T14" fmla="*/ 107 w 489"/>
                  <a:gd name="T15" fmla="*/ 163 h 296"/>
                  <a:gd name="T16" fmla="*/ 272 w 489"/>
                  <a:gd name="T17" fmla="*/ 270 h 296"/>
                  <a:gd name="T18" fmla="*/ 466 w 489"/>
                  <a:gd name="T19" fmla="*/ 296 h 296"/>
                  <a:gd name="T20" fmla="*/ 489 w 489"/>
                  <a:gd name="T21" fmla="*/ 224 h 296"/>
                  <a:gd name="T22" fmla="*/ 394 w 489"/>
                  <a:gd name="T23" fmla="*/ 120 h 296"/>
                  <a:gd name="T24" fmla="*/ 170 w 489"/>
                  <a:gd name="T25" fmla="*/ 17 h 296"/>
                  <a:gd name="T26" fmla="*/ 0 w 489"/>
                  <a:gd name="T27" fmla="*/ 0 h 296"/>
                  <a:gd name="T28" fmla="*/ 14 w 489"/>
                  <a:gd name="T29" fmla="*/ 34 h 296"/>
                  <a:gd name="T30" fmla="*/ 14 w 489"/>
                  <a:gd name="T31" fmla="*/ 3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grpSp>
      <p:grpSp>
        <p:nvGrpSpPr>
          <p:cNvPr id="26642" name="Group 18"/>
          <p:cNvGrpSpPr>
            <a:grpSpLocks/>
          </p:cNvGrpSpPr>
          <p:nvPr/>
        </p:nvGrpSpPr>
        <p:grpSpPr bwMode="auto">
          <a:xfrm>
            <a:off x="7915275" y="4368800"/>
            <a:ext cx="742950" cy="1058863"/>
            <a:chOff x="4986" y="2752"/>
            <a:chExt cx="468" cy="667"/>
          </a:xfrm>
        </p:grpSpPr>
        <p:sp>
          <p:nvSpPr>
            <p:cNvPr id="26643" name="Freeform 19"/>
            <p:cNvSpPr>
              <a:spLocks/>
            </p:cNvSpPr>
            <p:nvPr userDrawn="1"/>
          </p:nvSpPr>
          <p:spPr bwMode="auto">
            <a:xfrm rot="7320404">
              <a:off x="4909" y="2936"/>
              <a:ext cx="629" cy="293"/>
            </a:xfrm>
            <a:custGeom>
              <a:avLst/>
              <a:gdLst>
                <a:gd name="T0" fmla="*/ 794 w 794"/>
                <a:gd name="T1" fmla="*/ 395 h 414"/>
                <a:gd name="T2" fmla="*/ 710 w 794"/>
                <a:gd name="T3" fmla="*/ 318 h 414"/>
                <a:gd name="T4" fmla="*/ 556 w 794"/>
                <a:gd name="T5" fmla="*/ 210 h 414"/>
                <a:gd name="T6" fmla="*/ 71 w 794"/>
                <a:gd name="T7" fmla="*/ 0 h 414"/>
                <a:gd name="T8" fmla="*/ 23 w 794"/>
                <a:gd name="T9" fmla="*/ 20 h 414"/>
                <a:gd name="T10" fmla="*/ 0 w 794"/>
                <a:gd name="T11" fmla="*/ 83 h 414"/>
                <a:gd name="T12" fmla="*/ 28 w 794"/>
                <a:gd name="T13" fmla="*/ 155 h 414"/>
                <a:gd name="T14" fmla="*/ 570 w 794"/>
                <a:gd name="T15" fmla="*/ 409 h 414"/>
                <a:gd name="T16" fmla="*/ 689 w 794"/>
                <a:gd name="T17" fmla="*/ 393 h 414"/>
                <a:gd name="T18" fmla="*/ 785 w 794"/>
                <a:gd name="T19" fmla="*/ 414 h 414"/>
                <a:gd name="T20" fmla="*/ 794 w 794"/>
                <a:gd name="T21" fmla="*/ 395 h 414"/>
                <a:gd name="T22" fmla="*/ 794 w 794"/>
                <a:gd name="T23" fmla="*/ 395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44" name="Freeform 20"/>
            <p:cNvSpPr>
              <a:spLocks/>
            </p:cNvSpPr>
            <p:nvPr userDrawn="1"/>
          </p:nvSpPr>
          <p:spPr bwMode="auto">
            <a:xfrm rot="7320404">
              <a:off x="4893" y="2923"/>
              <a:ext cx="627" cy="290"/>
            </a:xfrm>
            <a:custGeom>
              <a:avLst/>
              <a:gdLst>
                <a:gd name="T0" fmla="*/ 137 w 1586"/>
                <a:gd name="T1" fmla="*/ 0 h 821"/>
                <a:gd name="T2" fmla="*/ 1331 w 1586"/>
                <a:gd name="T3" fmla="*/ 519 h 821"/>
                <a:gd name="T4" fmla="*/ 1428 w 1586"/>
                <a:gd name="T5" fmla="*/ 638 h 821"/>
                <a:gd name="T6" fmla="*/ 1586 w 1586"/>
                <a:gd name="T7" fmla="*/ 792 h 821"/>
                <a:gd name="T8" fmla="*/ 1565 w 1586"/>
                <a:gd name="T9" fmla="*/ 821 h 821"/>
                <a:gd name="T10" fmla="*/ 1350 w 1586"/>
                <a:gd name="T11" fmla="*/ 787 h 821"/>
                <a:gd name="T12" fmla="*/ 1145 w 1586"/>
                <a:gd name="T13" fmla="*/ 811 h 821"/>
                <a:gd name="T14" fmla="*/ 42 w 1586"/>
                <a:gd name="T15" fmla="*/ 298 h 821"/>
                <a:gd name="T16" fmla="*/ 0 w 1586"/>
                <a:gd name="T17" fmla="*/ 150 h 821"/>
                <a:gd name="T18" fmla="*/ 46 w 1586"/>
                <a:gd name="T19" fmla="*/ 32 h 821"/>
                <a:gd name="T20" fmla="*/ 137 w 1586"/>
                <a:gd name="T21" fmla="*/ 0 h 821"/>
                <a:gd name="T22" fmla="*/ 137 w 1586"/>
                <a:gd name="T23" fmla="*/ 0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45" name="Freeform 21"/>
            <p:cNvSpPr>
              <a:spLocks/>
            </p:cNvSpPr>
            <p:nvPr userDrawn="1"/>
          </p:nvSpPr>
          <p:spPr bwMode="auto">
            <a:xfrm rot="7320404">
              <a:off x="5000" y="2912"/>
              <a:ext cx="416" cy="265"/>
            </a:xfrm>
            <a:custGeom>
              <a:avLst/>
              <a:gdLst>
                <a:gd name="T0" fmla="*/ 0 w 1049"/>
                <a:gd name="T1" fmla="*/ 325 h 747"/>
                <a:gd name="T2" fmla="*/ 922 w 1049"/>
                <a:gd name="T3" fmla="*/ 747 h 747"/>
                <a:gd name="T4" fmla="*/ 939 w 1049"/>
                <a:gd name="T5" fmla="*/ 534 h 747"/>
                <a:gd name="T6" fmla="*/ 1049 w 1049"/>
                <a:gd name="T7" fmla="*/ 422 h 747"/>
                <a:gd name="T8" fmla="*/ 78 w 1049"/>
                <a:gd name="T9" fmla="*/ 0 h 747"/>
                <a:gd name="T10" fmla="*/ 0 w 1049"/>
                <a:gd name="T11" fmla="*/ 127 h 747"/>
                <a:gd name="T12" fmla="*/ 0 w 1049"/>
                <a:gd name="T13" fmla="*/ 325 h 747"/>
                <a:gd name="T14" fmla="*/ 0 w 1049"/>
                <a:gd name="T15" fmla="*/ 325 h 7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nvGrpSpPr>
            <p:cNvPr id="26646" name="Group 22"/>
            <p:cNvGrpSpPr>
              <a:grpSpLocks/>
            </p:cNvGrpSpPr>
            <p:nvPr userDrawn="1"/>
          </p:nvGrpSpPr>
          <p:grpSpPr bwMode="auto">
            <a:xfrm>
              <a:off x="4986" y="2752"/>
              <a:ext cx="468" cy="667"/>
              <a:chOff x="4986" y="2752"/>
              <a:chExt cx="468" cy="667"/>
            </a:xfrm>
          </p:grpSpPr>
          <p:sp>
            <p:nvSpPr>
              <p:cNvPr id="26647" name="Freeform 23"/>
              <p:cNvSpPr>
                <a:spLocks/>
              </p:cNvSpPr>
              <p:nvPr userDrawn="1"/>
            </p:nvSpPr>
            <p:spPr bwMode="auto">
              <a:xfrm rot="7320404">
                <a:off x="4987" y="3190"/>
                <a:ext cx="59" cy="61"/>
              </a:xfrm>
              <a:custGeom>
                <a:avLst/>
                <a:gdLst>
                  <a:gd name="T0" fmla="*/ 110 w 150"/>
                  <a:gd name="T1" fmla="*/ 0 h 173"/>
                  <a:gd name="T2" fmla="*/ 40 w 150"/>
                  <a:gd name="T3" fmla="*/ 66 h 173"/>
                  <a:gd name="T4" fmla="*/ 0 w 150"/>
                  <a:gd name="T5" fmla="*/ 173 h 173"/>
                  <a:gd name="T6" fmla="*/ 80 w 150"/>
                  <a:gd name="T7" fmla="*/ 160 h 173"/>
                  <a:gd name="T8" fmla="*/ 103 w 150"/>
                  <a:gd name="T9" fmla="*/ 84 h 173"/>
                  <a:gd name="T10" fmla="*/ 150 w 150"/>
                  <a:gd name="T11" fmla="*/ 27 h 173"/>
                  <a:gd name="T12" fmla="*/ 110 w 150"/>
                  <a:gd name="T13" fmla="*/ 0 h 173"/>
                  <a:gd name="T14" fmla="*/ 110 w 150"/>
                  <a:gd name="T15" fmla="*/ 0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48" name="Freeform 24"/>
              <p:cNvSpPr>
                <a:spLocks/>
              </p:cNvSpPr>
              <p:nvPr userDrawn="1"/>
            </p:nvSpPr>
            <p:spPr bwMode="auto">
              <a:xfrm rot="7320404">
                <a:off x="4887" y="2930"/>
                <a:ext cx="667" cy="311"/>
              </a:xfrm>
              <a:custGeom>
                <a:avLst/>
                <a:gdLst>
                  <a:gd name="T0" fmla="*/ 156 w 1684"/>
                  <a:gd name="T1" fmla="*/ 0 h 880"/>
                  <a:gd name="T2" fmla="*/ 63 w 1684"/>
                  <a:gd name="T3" fmla="*/ 52 h 880"/>
                  <a:gd name="T4" fmla="*/ 0 w 1684"/>
                  <a:gd name="T5" fmla="*/ 208 h 880"/>
                  <a:gd name="T6" fmla="*/ 67 w 1684"/>
                  <a:gd name="T7" fmla="*/ 358 h 880"/>
                  <a:gd name="T8" fmla="*/ 1182 w 1684"/>
                  <a:gd name="T9" fmla="*/ 867 h 880"/>
                  <a:gd name="T10" fmla="*/ 1422 w 1684"/>
                  <a:gd name="T11" fmla="*/ 835 h 880"/>
                  <a:gd name="T12" fmla="*/ 1616 w 1684"/>
                  <a:gd name="T13" fmla="*/ 880 h 880"/>
                  <a:gd name="T14" fmla="*/ 1684 w 1684"/>
                  <a:gd name="T15" fmla="*/ 808 h 880"/>
                  <a:gd name="T16" fmla="*/ 1502 w 1684"/>
                  <a:gd name="T17" fmla="*/ 664 h 880"/>
                  <a:gd name="T18" fmla="*/ 1428 w 1684"/>
                  <a:gd name="T19" fmla="*/ 512 h 880"/>
                  <a:gd name="T20" fmla="*/ 1369 w 1684"/>
                  <a:gd name="T21" fmla="*/ 527 h 880"/>
                  <a:gd name="T22" fmla="*/ 1439 w 1684"/>
                  <a:gd name="T23" fmla="*/ 664 h 880"/>
                  <a:gd name="T24" fmla="*/ 1578 w 1684"/>
                  <a:gd name="T25" fmla="*/ 810 h 880"/>
                  <a:gd name="T26" fmla="*/ 1413 w 1684"/>
                  <a:gd name="T27" fmla="*/ 787 h 880"/>
                  <a:gd name="T28" fmla="*/ 1219 w 1684"/>
                  <a:gd name="T29" fmla="*/ 814 h 880"/>
                  <a:gd name="T30" fmla="*/ 1255 w 1684"/>
                  <a:gd name="T31" fmla="*/ 650 h 880"/>
                  <a:gd name="T32" fmla="*/ 1338 w 1684"/>
                  <a:gd name="T33" fmla="*/ 538 h 880"/>
                  <a:gd name="T34" fmla="*/ 1241 w 1684"/>
                  <a:gd name="T35" fmla="*/ 552 h 880"/>
                  <a:gd name="T36" fmla="*/ 1165 w 1684"/>
                  <a:gd name="T37" fmla="*/ 658 h 880"/>
                  <a:gd name="T38" fmla="*/ 1139 w 1684"/>
                  <a:gd name="T39" fmla="*/ 791 h 880"/>
                  <a:gd name="T40" fmla="*/ 107 w 1684"/>
                  <a:gd name="T41" fmla="*/ 310 h 880"/>
                  <a:gd name="T42" fmla="*/ 80 w 1684"/>
                  <a:gd name="T43" fmla="*/ 215 h 880"/>
                  <a:gd name="T44" fmla="*/ 103 w 1684"/>
                  <a:gd name="T45" fmla="*/ 95 h 880"/>
                  <a:gd name="T46" fmla="*/ 217 w 1684"/>
                  <a:gd name="T47" fmla="*/ 0 h 880"/>
                  <a:gd name="T48" fmla="*/ 156 w 1684"/>
                  <a:gd name="T49" fmla="*/ 0 h 880"/>
                  <a:gd name="T50" fmla="*/ 156 w 1684"/>
                  <a:gd name="T51" fmla="*/ 0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49" name="Freeform 25"/>
              <p:cNvSpPr>
                <a:spLocks/>
              </p:cNvSpPr>
              <p:nvPr userDrawn="1"/>
            </p:nvSpPr>
            <p:spPr bwMode="auto">
              <a:xfrm rot="7320404">
                <a:off x="5062" y="2997"/>
                <a:ext cx="472" cy="176"/>
              </a:xfrm>
              <a:custGeom>
                <a:avLst/>
                <a:gdLst>
                  <a:gd name="T0" fmla="*/ 100 w 1190"/>
                  <a:gd name="T1" fmla="*/ 0 h 500"/>
                  <a:gd name="T2" fmla="*/ 1190 w 1190"/>
                  <a:gd name="T3" fmla="*/ 490 h 500"/>
                  <a:gd name="T4" fmla="*/ 1076 w 1190"/>
                  <a:gd name="T5" fmla="*/ 500 h 500"/>
                  <a:gd name="T6" fmla="*/ 0 w 1190"/>
                  <a:gd name="T7" fmla="*/ 27 h 500"/>
                  <a:gd name="T8" fmla="*/ 100 w 1190"/>
                  <a:gd name="T9" fmla="*/ 0 h 500"/>
                  <a:gd name="T10" fmla="*/ 100 w 1190"/>
                  <a:gd name="T11" fmla="*/ 0 h 500"/>
                </a:gdLst>
                <a:ahLst/>
                <a:cxnLst>
                  <a:cxn ang="0">
                    <a:pos x="T0" y="T1"/>
                  </a:cxn>
                  <a:cxn ang="0">
                    <a:pos x="T2" y="T3"/>
                  </a:cxn>
                  <a:cxn ang="0">
                    <a:pos x="T4" y="T5"/>
                  </a:cxn>
                  <a:cxn ang="0">
                    <a:pos x="T6" y="T7"/>
                  </a:cxn>
                  <a:cxn ang="0">
                    <a:pos x="T8" y="T9"/>
                  </a:cxn>
                  <a:cxn ang="0">
                    <a:pos x="T10" y="T11"/>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50" name="Freeform 26"/>
              <p:cNvSpPr>
                <a:spLocks/>
              </p:cNvSpPr>
              <p:nvPr userDrawn="1"/>
            </p:nvSpPr>
            <p:spPr bwMode="auto">
              <a:xfrm rot="7320404">
                <a:off x="5363" y="2874"/>
                <a:ext cx="63" cy="118"/>
              </a:xfrm>
              <a:custGeom>
                <a:avLst/>
                <a:gdLst>
                  <a:gd name="T0" fmla="*/ 116 w 160"/>
                  <a:gd name="T1" fmla="*/ 0 h 335"/>
                  <a:gd name="T2" fmla="*/ 19 w 160"/>
                  <a:gd name="T3" fmla="*/ 106 h 335"/>
                  <a:gd name="T4" fmla="*/ 0 w 160"/>
                  <a:gd name="T5" fmla="*/ 230 h 335"/>
                  <a:gd name="T6" fmla="*/ 33 w 160"/>
                  <a:gd name="T7" fmla="*/ 314 h 335"/>
                  <a:gd name="T8" fmla="*/ 94 w 160"/>
                  <a:gd name="T9" fmla="*/ 335 h 335"/>
                  <a:gd name="T10" fmla="*/ 76 w 160"/>
                  <a:gd name="T11" fmla="*/ 154 h 335"/>
                  <a:gd name="T12" fmla="*/ 160 w 160"/>
                  <a:gd name="T13" fmla="*/ 17 h 335"/>
                  <a:gd name="T14" fmla="*/ 116 w 160"/>
                  <a:gd name="T15" fmla="*/ 0 h 335"/>
                  <a:gd name="T16" fmla="*/ 116 w 160"/>
                  <a:gd name="T17"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6651" name="Freeform 27"/>
              <p:cNvSpPr>
                <a:spLocks/>
              </p:cNvSpPr>
              <p:nvPr userDrawn="1"/>
            </p:nvSpPr>
            <p:spPr bwMode="auto">
              <a:xfrm rot="7320404">
                <a:off x="5136" y="3000"/>
                <a:ext cx="193" cy="104"/>
              </a:xfrm>
              <a:custGeom>
                <a:avLst/>
                <a:gdLst>
                  <a:gd name="T0" fmla="*/ 14 w 489"/>
                  <a:gd name="T1" fmla="*/ 34 h 296"/>
                  <a:gd name="T2" fmla="*/ 160 w 489"/>
                  <a:gd name="T3" fmla="*/ 66 h 296"/>
                  <a:gd name="T4" fmla="*/ 324 w 489"/>
                  <a:gd name="T5" fmla="*/ 137 h 296"/>
                  <a:gd name="T6" fmla="*/ 440 w 489"/>
                  <a:gd name="T7" fmla="*/ 243 h 296"/>
                  <a:gd name="T8" fmla="*/ 326 w 489"/>
                  <a:gd name="T9" fmla="*/ 230 h 296"/>
                  <a:gd name="T10" fmla="*/ 139 w 489"/>
                  <a:gd name="T11" fmla="*/ 146 h 296"/>
                  <a:gd name="T12" fmla="*/ 50 w 489"/>
                  <a:gd name="T13" fmla="*/ 80 h 296"/>
                  <a:gd name="T14" fmla="*/ 107 w 489"/>
                  <a:gd name="T15" fmla="*/ 163 h 296"/>
                  <a:gd name="T16" fmla="*/ 272 w 489"/>
                  <a:gd name="T17" fmla="*/ 270 h 296"/>
                  <a:gd name="T18" fmla="*/ 466 w 489"/>
                  <a:gd name="T19" fmla="*/ 296 h 296"/>
                  <a:gd name="T20" fmla="*/ 489 w 489"/>
                  <a:gd name="T21" fmla="*/ 224 h 296"/>
                  <a:gd name="T22" fmla="*/ 394 w 489"/>
                  <a:gd name="T23" fmla="*/ 120 h 296"/>
                  <a:gd name="T24" fmla="*/ 170 w 489"/>
                  <a:gd name="T25" fmla="*/ 17 h 296"/>
                  <a:gd name="T26" fmla="*/ 0 w 489"/>
                  <a:gd name="T27" fmla="*/ 0 h 296"/>
                  <a:gd name="T28" fmla="*/ 14 w 489"/>
                  <a:gd name="T29" fmla="*/ 34 h 296"/>
                  <a:gd name="T30" fmla="*/ 14 w 489"/>
                  <a:gd name="T31" fmla="*/ 3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grpSp>
      <p:sp>
        <p:nvSpPr>
          <p:cNvPr id="26652" name="Freeform 28"/>
          <p:cNvSpPr>
            <a:spLocks/>
          </p:cNvSpPr>
          <p:nvPr/>
        </p:nvSpPr>
        <p:spPr bwMode="auto">
          <a:xfrm>
            <a:off x="901700" y="5054600"/>
            <a:ext cx="6807200" cy="728663"/>
          </a:xfrm>
          <a:custGeom>
            <a:avLst/>
            <a:gdLst>
              <a:gd name="T0" fmla="*/ 0 w 4288"/>
              <a:gd name="T1" fmla="*/ 0 h 459"/>
              <a:gd name="T2" fmla="*/ 816 w 4288"/>
              <a:gd name="T3" fmla="*/ 256 h 459"/>
              <a:gd name="T4" fmla="*/ 1560 w 4288"/>
              <a:gd name="T5" fmla="*/ 144 h 459"/>
              <a:gd name="T6" fmla="*/ 1856 w 4288"/>
              <a:gd name="T7" fmla="*/ 376 h 459"/>
              <a:gd name="T8" fmla="*/ 2344 w 4288"/>
              <a:gd name="T9" fmla="*/ 152 h 459"/>
              <a:gd name="T10" fmla="*/ 3536 w 4288"/>
              <a:gd name="T11" fmla="*/ 456 h 459"/>
              <a:gd name="T12" fmla="*/ 4288 w 4288"/>
              <a:gd name="T13" fmla="*/ 136 h 459"/>
            </a:gdLst>
            <a:ahLst/>
            <a:cxnLst>
              <a:cxn ang="0">
                <a:pos x="T0" y="T1"/>
              </a:cxn>
              <a:cxn ang="0">
                <a:pos x="T2" y="T3"/>
              </a:cxn>
              <a:cxn ang="0">
                <a:pos x="T4" y="T5"/>
              </a:cxn>
              <a:cxn ang="0">
                <a:pos x="T6" y="T7"/>
              </a:cxn>
              <a:cxn ang="0">
                <a:pos x="T8" y="T9"/>
              </a:cxn>
              <a:cxn ang="0">
                <a:pos x="T10" y="T11"/>
              </a:cxn>
              <a:cxn ang="0">
                <a:pos x="T12" y="T13"/>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26653" name="Freeform 29"/>
          <p:cNvSpPr>
            <a:spLocks/>
          </p:cNvSpPr>
          <p:nvPr/>
        </p:nvSpPr>
        <p:spPr bwMode="auto">
          <a:xfrm>
            <a:off x="4076700" y="1930400"/>
            <a:ext cx="889000" cy="381000"/>
          </a:xfrm>
          <a:custGeom>
            <a:avLst/>
            <a:gdLst>
              <a:gd name="T0" fmla="*/ 0 w 560"/>
              <a:gd name="T1" fmla="*/ 32 h 240"/>
              <a:gd name="T2" fmla="*/ 280 w 560"/>
              <a:gd name="T3" fmla="*/ 144 h 240"/>
              <a:gd name="T4" fmla="*/ 448 w 560"/>
              <a:gd name="T5" fmla="*/ 16 h 240"/>
              <a:gd name="T6" fmla="*/ 560 w 560"/>
              <a:gd name="T7" fmla="*/ 240 h 240"/>
            </a:gdLst>
            <a:ahLst/>
            <a:cxnLst>
              <a:cxn ang="0">
                <a:pos x="T0" y="T1"/>
              </a:cxn>
              <a:cxn ang="0">
                <a:pos x="T2" y="T3"/>
              </a:cxn>
              <a:cxn ang="0">
                <a:pos x="T4" y="T5"/>
              </a:cxn>
              <a:cxn ang="0">
                <a:pos x="T6" y="T7"/>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30" name="Rectangle 29"/>
          <p:cNvSpPr/>
          <p:nvPr userDrawn="1"/>
        </p:nvSpPr>
        <p:spPr>
          <a:xfrm>
            <a:off x="-228600" y="-76200"/>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1D89EB7B-53A6-42B3-987E-B5492E508AD2}" type="slidenum">
              <a:rPr lang="fa-IR" altLang="fa-IR"/>
              <a:pPr/>
              <a:t>‹#›</a:t>
            </a:fld>
            <a:endParaRPr lang="en-US" altLang="fa-IR"/>
          </a:p>
        </p:txBody>
      </p:sp>
    </p:spTree>
    <p:extLst>
      <p:ext uri="{BB962C8B-B14F-4D97-AF65-F5344CB8AC3E}">
        <p14:creationId xmlns:p14="http://schemas.microsoft.com/office/powerpoint/2010/main" val="3329060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56983794-4F0C-47EF-99AD-B56C8BC37E42}" type="slidenum">
              <a:rPr lang="fa-IR" altLang="fa-IR"/>
              <a:pPr/>
              <a:t>‹#›</a:t>
            </a:fld>
            <a:endParaRPr lang="en-US" altLang="fa-IR"/>
          </a:p>
        </p:txBody>
      </p:sp>
    </p:spTree>
    <p:extLst>
      <p:ext uri="{BB962C8B-B14F-4D97-AF65-F5344CB8AC3E}">
        <p14:creationId xmlns:p14="http://schemas.microsoft.com/office/powerpoint/2010/main" val="164598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85800" y="1828800"/>
            <a:ext cx="3771900" cy="36576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10100" y="1828800"/>
            <a:ext cx="3771900" cy="36576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75903ADE-590E-40DE-BB66-BC79EDE40CE2}" type="slidenum">
              <a:rPr lang="fa-IR" altLang="fa-IR"/>
              <a:pPr/>
              <a:t>‹#›</a:t>
            </a:fld>
            <a:endParaRPr lang="en-US" altLang="fa-IR"/>
          </a:p>
        </p:txBody>
      </p:sp>
    </p:spTree>
    <p:extLst>
      <p:ext uri="{BB962C8B-B14F-4D97-AF65-F5344CB8AC3E}">
        <p14:creationId xmlns:p14="http://schemas.microsoft.com/office/powerpoint/2010/main" val="3140706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ltLang="fa-IR"/>
          </a:p>
        </p:txBody>
      </p:sp>
      <p:sp>
        <p:nvSpPr>
          <p:cNvPr id="8" name="Footer Placeholder 7"/>
          <p:cNvSpPr>
            <a:spLocks noGrp="1"/>
          </p:cNvSpPr>
          <p:nvPr>
            <p:ph type="ftr" sz="quarter" idx="11"/>
          </p:nvPr>
        </p:nvSpPr>
        <p:spPr/>
        <p:txBody>
          <a:bodyPr/>
          <a:lstStyle>
            <a:lvl1pPr>
              <a:defRPr/>
            </a:lvl1pPr>
          </a:lstStyle>
          <a:p>
            <a:endParaRPr lang="en-US" altLang="fa-IR"/>
          </a:p>
        </p:txBody>
      </p:sp>
      <p:sp>
        <p:nvSpPr>
          <p:cNvPr id="9" name="Slide Number Placeholder 8"/>
          <p:cNvSpPr>
            <a:spLocks noGrp="1"/>
          </p:cNvSpPr>
          <p:nvPr>
            <p:ph type="sldNum" sz="quarter" idx="12"/>
          </p:nvPr>
        </p:nvSpPr>
        <p:spPr/>
        <p:txBody>
          <a:bodyPr/>
          <a:lstStyle>
            <a:lvl1pPr>
              <a:defRPr/>
            </a:lvl1pPr>
          </a:lstStyle>
          <a:p>
            <a:fld id="{0E54C806-17E0-4526-9E5C-84FAC1BF281E}" type="slidenum">
              <a:rPr lang="fa-IR" altLang="fa-IR"/>
              <a:pPr/>
              <a:t>‹#›</a:t>
            </a:fld>
            <a:endParaRPr lang="en-US" altLang="fa-IR"/>
          </a:p>
        </p:txBody>
      </p:sp>
    </p:spTree>
    <p:extLst>
      <p:ext uri="{BB962C8B-B14F-4D97-AF65-F5344CB8AC3E}">
        <p14:creationId xmlns:p14="http://schemas.microsoft.com/office/powerpoint/2010/main" val="1998328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ltLang="fa-IR"/>
          </a:p>
        </p:txBody>
      </p:sp>
      <p:sp>
        <p:nvSpPr>
          <p:cNvPr id="4" name="Footer Placeholder 3"/>
          <p:cNvSpPr>
            <a:spLocks noGrp="1"/>
          </p:cNvSpPr>
          <p:nvPr>
            <p:ph type="ftr" sz="quarter" idx="11"/>
          </p:nvPr>
        </p:nvSpPr>
        <p:spPr/>
        <p:txBody>
          <a:bodyPr/>
          <a:lstStyle>
            <a:lvl1pPr>
              <a:defRPr/>
            </a:lvl1pPr>
          </a:lstStyle>
          <a:p>
            <a:endParaRPr lang="en-US" altLang="fa-IR"/>
          </a:p>
        </p:txBody>
      </p:sp>
      <p:sp>
        <p:nvSpPr>
          <p:cNvPr id="5" name="Slide Number Placeholder 4"/>
          <p:cNvSpPr>
            <a:spLocks noGrp="1"/>
          </p:cNvSpPr>
          <p:nvPr>
            <p:ph type="sldNum" sz="quarter" idx="12"/>
          </p:nvPr>
        </p:nvSpPr>
        <p:spPr/>
        <p:txBody>
          <a:bodyPr/>
          <a:lstStyle>
            <a:lvl1pPr>
              <a:defRPr/>
            </a:lvl1pPr>
          </a:lstStyle>
          <a:p>
            <a:fld id="{2294729B-A711-415D-A4A1-443CC79ED2FA}" type="slidenum">
              <a:rPr lang="fa-IR" altLang="fa-IR"/>
              <a:pPr/>
              <a:t>‹#›</a:t>
            </a:fld>
            <a:endParaRPr lang="en-US" altLang="fa-IR"/>
          </a:p>
        </p:txBody>
      </p:sp>
    </p:spTree>
    <p:extLst>
      <p:ext uri="{BB962C8B-B14F-4D97-AF65-F5344CB8AC3E}">
        <p14:creationId xmlns:p14="http://schemas.microsoft.com/office/powerpoint/2010/main" val="2154594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fa-IR"/>
          </a:p>
        </p:txBody>
      </p:sp>
      <p:sp>
        <p:nvSpPr>
          <p:cNvPr id="3" name="Footer Placeholder 2"/>
          <p:cNvSpPr>
            <a:spLocks noGrp="1"/>
          </p:cNvSpPr>
          <p:nvPr>
            <p:ph type="ftr" sz="quarter" idx="11"/>
          </p:nvPr>
        </p:nvSpPr>
        <p:spPr/>
        <p:txBody>
          <a:bodyPr/>
          <a:lstStyle>
            <a:lvl1pPr>
              <a:defRPr/>
            </a:lvl1pPr>
          </a:lstStyle>
          <a:p>
            <a:endParaRPr lang="en-US" altLang="fa-IR"/>
          </a:p>
        </p:txBody>
      </p:sp>
      <p:sp>
        <p:nvSpPr>
          <p:cNvPr id="4" name="Slide Number Placeholder 3"/>
          <p:cNvSpPr>
            <a:spLocks noGrp="1"/>
          </p:cNvSpPr>
          <p:nvPr>
            <p:ph type="sldNum" sz="quarter" idx="12"/>
          </p:nvPr>
        </p:nvSpPr>
        <p:spPr/>
        <p:txBody>
          <a:bodyPr/>
          <a:lstStyle>
            <a:lvl1pPr>
              <a:defRPr/>
            </a:lvl1pPr>
          </a:lstStyle>
          <a:p>
            <a:fld id="{132F87CD-21B2-4D66-8AEA-3FF61EE46A8C}" type="slidenum">
              <a:rPr lang="fa-IR" altLang="fa-IR"/>
              <a:pPr/>
              <a:t>‹#›</a:t>
            </a:fld>
            <a:endParaRPr lang="en-US" altLang="fa-IR"/>
          </a:p>
        </p:txBody>
      </p:sp>
    </p:spTree>
    <p:extLst>
      <p:ext uri="{BB962C8B-B14F-4D97-AF65-F5344CB8AC3E}">
        <p14:creationId xmlns:p14="http://schemas.microsoft.com/office/powerpoint/2010/main" val="1055238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518B4AA5-FB55-49F9-ABCC-5F0E5EFC785E}" type="slidenum">
              <a:rPr lang="fa-IR" altLang="fa-IR"/>
              <a:pPr/>
              <a:t>‹#›</a:t>
            </a:fld>
            <a:endParaRPr lang="en-US" altLang="fa-IR"/>
          </a:p>
        </p:txBody>
      </p:sp>
    </p:spTree>
    <p:extLst>
      <p:ext uri="{BB962C8B-B14F-4D97-AF65-F5344CB8AC3E}">
        <p14:creationId xmlns:p14="http://schemas.microsoft.com/office/powerpoint/2010/main" val="633145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D1D7EA74-D718-4B36-8566-D82DB8C3907F}" type="slidenum">
              <a:rPr lang="fa-IR" altLang="fa-IR"/>
              <a:pPr/>
              <a:t>‹#›</a:t>
            </a:fld>
            <a:endParaRPr lang="en-US" altLang="fa-IR"/>
          </a:p>
        </p:txBody>
      </p:sp>
    </p:spTree>
    <p:extLst>
      <p:ext uri="{BB962C8B-B14F-4D97-AF65-F5344CB8AC3E}">
        <p14:creationId xmlns:p14="http://schemas.microsoft.com/office/powerpoint/2010/main" val="868972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D4959113-0913-4A94-AC92-45C0212A2504}" type="slidenum">
              <a:rPr lang="fa-IR" altLang="fa-IR"/>
              <a:pPr/>
              <a:t>‹#›</a:t>
            </a:fld>
            <a:endParaRPr lang="en-US" altLang="fa-IR"/>
          </a:p>
        </p:txBody>
      </p:sp>
    </p:spTree>
    <p:extLst>
      <p:ext uri="{BB962C8B-B14F-4D97-AF65-F5344CB8AC3E}">
        <p14:creationId xmlns:p14="http://schemas.microsoft.com/office/powerpoint/2010/main" val="2215336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47C03597-9CB9-4E23-8F5F-E3AC839ACA02}" type="slidenum">
              <a:rPr lang="fa-IR" altLang="fa-IR"/>
              <a:pPr/>
              <a:t>‹#›</a:t>
            </a:fld>
            <a:endParaRPr lang="en-US" altLang="fa-IR"/>
          </a:p>
        </p:txBody>
      </p:sp>
    </p:spTree>
    <p:extLst>
      <p:ext uri="{BB962C8B-B14F-4D97-AF65-F5344CB8AC3E}">
        <p14:creationId xmlns:p14="http://schemas.microsoft.com/office/powerpoint/2010/main" val="3301651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685800" y="1828800"/>
            <a:ext cx="7696200" cy="3657600"/>
          </a:xfrm>
        </p:spPr>
        <p:txBody>
          <a:bodyPr/>
          <a:lstStyle/>
          <a:p>
            <a:endParaRPr lang="fa-IR"/>
          </a:p>
        </p:txBody>
      </p:sp>
      <p:sp>
        <p:nvSpPr>
          <p:cNvPr id="4" name="Date Placeholder 3"/>
          <p:cNvSpPr>
            <a:spLocks noGrp="1"/>
          </p:cNvSpPr>
          <p:nvPr>
            <p:ph type="dt" sz="half" idx="10"/>
          </p:nvPr>
        </p:nvSpPr>
        <p:spPr>
          <a:xfrm>
            <a:off x="1371600" y="6248400"/>
            <a:ext cx="1905000" cy="457200"/>
          </a:xfrm>
        </p:spPr>
        <p:txBody>
          <a:bodyPr/>
          <a:lstStyle>
            <a:lvl1pPr>
              <a:defRPr/>
            </a:lvl1pPr>
          </a:lstStyle>
          <a:p>
            <a:endParaRPr lang="en-US" altLang="fa-IR"/>
          </a:p>
        </p:txBody>
      </p:sp>
      <p:sp>
        <p:nvSpPr>
          <p:cNvPr id="5" name="Footer Placeholder 4"/>
          <p:cNvSpPr>
            <a:spLocks noGrp="1"/>
          </p:cNvSpPr>
          <p:nvPr>
            <p:ph type="ftr" sz="quarter" idx="11"/>
          </p:nvPr>
        </p:nvSpPr>
        <p:spPr>
          <a:xfrm>
            <a:off x="3556000" y="6248400"/>
            <a:ext cx="2895600" cy="457200"/>
          </a:xfrm>
        </p:spPr>
        <p:txBody>
          <a:bodyPr/>
          <a:lstStyle>
            <a:lvl1pPr>
              <a:defRPr/>
            </a:lvl1pPr>
          </a:lstStyle>
          <a:p>
            <a:endParaRPr lang="en-US" altLang="fa-IR"/>
          </a:p>
        </p:txBody>
      </p:sp>
      <p:sp>
        <p:nvSpPr>
          <p:cNvPr id="6" name="Slide Number Placeholder 5"/>
          <p:cNvSpPr>
            <a:spLocks noGrp="1"/>
          </p:cNvSpPr>
          <p:nvPr>
            <p:ph type="sldNum" sz="quarter" idx="12"/>
          </p:nvPr>
        </p:nvSpPr>
        <p:spPr>
          <a:xfrm>
            <a:off x="6718300" y="6248400"/>
            <a:ext cx="1905000" cy="457200"/>
          </a:xfrm>
        </p:spPr>
        <p:txBody>
          <a:bodyPr/>
          <a:lstStyle>
            <a:lvl1pPr>
              <a:defRPr/>
            </a:lvl1pPr>
          </a:lstStyle>
          <a:p>
            <a:fld id="{56C5C545-B9FE-41AA-8F81-041ADE63EF91}" type="slidenum">
              <a:rPr lang="fa-IR" altLang="fa-IR"/>
              <a:pPr/>
              <a:t>‹#›</a:t>
            </a:fld>
            <a:endParaRPr lang="en-US" altLang="fa-IR"/>
          </a:p>
        </p:txBody>
      </p:sp>
    </p:spTree>
    <p:extLst>
      <p:ext uri="{BB962C8B-B14F-4D97-AF65-F5344CB8AC3E}">
        <p14:creationId xmlns:p14="http://schemas.microsoft.com/office/powerpoint/2010/main" val="1484241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5615" y="273051"/>
            <a:ext cx="8226425" cy="58229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13"/>
          <p:cNvSpPr>
            <a:spLocks noGrp="1"/>
          </p:cNvSpPr>
          <p:nvPr>
            <p:ph type="dt" sz="half" idx="10"/>
          </p:nvPr>
        </p:nvSpPr>
        <p:spPr/>
        <p:txBody>
          <a:bodyPr/>
          <a:lstStyle>
            <a:lvl1pPr>
              <a:defRPr/>
            </a:lvl1pPr>
          </a:lstStyle>
          <a:p>
            <a:pPr>
              <a:defRPr/>
            </a:pPr>
            <a:endParaRPr lang="en-US"/>
          </a:p>
        </p:txBody>
      </p:sp>
      <p:sp>
        <p:nvSpPr>
          <p:cNvPr id="4" name="Footer Placeholder 2"/>
          <p:cNvSpPr>
            <a:spLocks noGrp="1"/>
          </p:cNvSpPr>
          <p:nvPr>
            <p:ph type="ftr" sz="quarter" idx="11"/>
          </p:nvPr>
        </p:nvSpPr>
        <p:spPr/>
        <p:txBody>
          <a:bodyPr/>
          <a:lstStyle>
            <a:lvl1pPr>
              <a:defRPr/>
            </a:lvl1pPr>
          </a:lstStyle>
          <a:p>
            <a:pPr>
              <a:defRPr/>
            </a:pPr>
            <a:r>
              <a:rPr lang="en-US" smtClean="0"/>
              <a:t>www.SaberiMiT.Blogfa.Com</a:t>
            </a:r>
            <a:endParaRPr lang="en-US"/>
          </a:p>
        </p:txBody>
      </p:sp>
      <p:sp>
        <p:nvSpPr>
          <p:cNvPr id="5" name="Slide Number Placeholder 22"/>
          <p:cNvSpPr>
            <a:spLocks noGrp="1"/>
          </p:cNvSpPr>
          <p:nvPr>
            <p:ph type="sldNum" sz="quarter" idx="12"/>
          </p:nvPr>
        </p:nvSpPr>
        <p:spPr/>
        <p:txBody>
          <a:bodyPr/>
          <a:lstStyle>
            <a:lvl1pPr>
              <a:defRPr/>
            </a:lvl1pPr>
          </a:lstStyle>
          <a:p>
            <a:pPr>
              <a:defRPr/>
            </a:pPr>
            <a:fld id="{A2814A13-0CA7-45F7-9C01-E34ADB8C6C3B}" type="slidenum">
              <a:rPr lang="en-US"/>
              <a:pPr>
                <a:defRPr/>
              </a:pPr>
              <a:t>‹#›</a:t>
            </a:fld>
            <a:endParaRPr lang="en-US"/>
          </a:p>
        </p:txBody>
      </p:sp>
    </p:spTree>
    <p:extLst>
      <p:ext uri="{BB962C8B-B14F-4D97-AF65-F5344CB8AC3E}">
        <p14:creationId xmlns:p14="http://schemas.microsoft.com/office/powerpoint/2010/main" val="235656849"/>
      </p:ext>
    </p:extLst>
  </p:cSld>
  <p:clrMapOvr>
    <a:masterClrMapping/>
  </p:clrMapOvr>
  <p:transition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Freeform 2"/>
          <p:cNvSpPr>
            <a:spLocks/>
          </p:cNvSpPr>
          <p:nvPr/>
        </p:nvSpPr>
        <p:spPr bwMode="auto">
          <a:xfrm rot="-3172564">
            <a:off x="7777957" y="-15081"/>
            <a:ext cx="1162050" cy="2084387"/>
          </a:xfrm>
          <a:custGeom>
            <a:avLst/>
            <a:gdLst>
              <a:gd name="T0" fmla="*/ 2903 w 2903"/>
              <a:gd name="T1" fmla="*/ 433 h 3686"/>
              <a:gd name="T2" fmla="*/ 2565 w 2903"/>
              <a:gd name="T3" fmla="*/ 80 h 3686"/>
              <a:gd name="T4" fmla="*/ 2241 w 2903"/>
              <a:gd name="T5" fmla="*/ 0 h 3686"/>
              <a:gd name="T6" fmla="*/ 110 w 2903"/>
              <a:gd name="T7" fmla="*/ 2811 h 3686"/>
              <a:gd name="T8" fmla="*/ 110 w 2903"/>
              <a:gd name="T9" fmla="*/ 3228 h 3686"/>
              <a:gd name="T10" fmla="*/ 0 w 2903"/>
              <a:gd name="T11" fmla="*/ 3631 h 3686"/>
              <a:gd name="T12" fmla="*/ 72 w 2903"/>
              <a:gd name="T13" fmla="*/ 3686 h 3686"/>
              <a:gd name="T14" fmla="*/ 441 w 2903"/>
              <a:gd name="T15" fmla="*/ 3355 h 3686"/>
              <a:gd name="T16" fmla="*/ 740 w 2903"/>
              <a:gd name="T17" fmla="*/ 3228 h 3686"/>
              <a:gd name="T18" fmla="*/ 2903 w 2903"/>
              <a:gd name="T19" fmla="*/ 433 h 3686"/>
              <a:gd name="T20" fmla="*/ 2903 w 2903"/>
              <a:gd name="T21" fmla="*/ 433 h 3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03"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fa-IR" smtClean="0"/>
              <a:t>Click to edit Master title style</a:t>
            </a:r>
          </a:p>
        </p:txBody>
      </p:sp>
      <p:sp>
        <p:nvSpPr>
          <p:cNvPr id="25604"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25605" name="Rectangle 5"/>
          <p:cNvSpPr>
            <a:spLocks noGrp="1" noChangeArrowheads="1"/>
          </p:cNvSpPr>
          <p:nvPr>
            <p:ph type="dt" sz="half" idx="2"/>
          </p:nvPr>
        </p:nvSpPr>
        <p:spPr bwMode="auto">
          <a:xfrm>
            <a:off x="13716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400"/>
            </a:lvl1pPr>
          </a:lstStyle>
          <a:p>
            <a:endParaRPr lang="en-US" altLang="fa-IR"/>
          </a:p>
        </p:txBody>
      </p:sp>
      <p:sp>
        <p:nvSpPr>
          <p:cNvPr id="25606" name="Rectangle 6"/>
          <p:cNvSpPr>
            <a:spLocks noGrp="1" noChangeArrowheads="1"/>
          </p:cNvSpPr>
          <p:nvPr>
            <p:ph type="ftr" sz="quarter" idx="3"/>
          </p:nvPr>
        </p:nvSpPr>
        <p:spPr bwMode="auto">
          <a:xfrm>
            <a:off x="35560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fa-IR"/>
          </a:p>
        </p:txBody>
      </p:sp>
      <p:sp>
        <p:nvSpPr>
          <p:cNvPr id="25607" name="Rectangle 7"/>
          <p:cNvSpPr>
            <a:spLocks noGrp="1" noChangeArrowheads="1"/>
          </p:cNvSpPr>
          <p:nvPr>
            <p:ph type="sldNum" sz="quarter" idx="4"/>
          </p:nvPr>
        </p:nvSpPr>
        <p:spPr bwMode="auto">
          <a:xfrm>
            <a:off x="67183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400"/>
            </a:lvl1pPr>
          </a:lstStyle>
          <a:p>
            <a:fld id="{A56D578F-0666-43BB-BB91-43623C14D0BA}" type="slidenum">
              <a:rPr lang="fa-IR" altLang="fa-IR"/>
              <a:pPr/>
              <a:t>‹#›</a:t>
            </a:fld>
            <a:endParaRPr lang="en-US" altLang="fa-IR"/>
          </a:p>
        </p:txBody>
      </p:sp>
      <p:sp>
        <p:nvSpPr>
          <p:cNvPr id="25608" name="Freeform 8"/>
          <p:cNvSpPr>
            <a:spLocks/>
          </p:cNvSpPr>
          <p:nvPr/>
        </p:nvSpPr>
        <p:spPr bwMode="auto">
          <a:xfrm rot="-3172564">
            <a:off x="7865269" y="24607"/>
            <a:ext cx="1165225" cy="2097087"/>
          </a:xfrm>
          <a:custGeom>
            <a:avLst/>
            <a:gdLst>
              <a:gd name="T0" fmla="*/ 2293 w 2911"/>
              <a:gd name="T1" fmla="*/ 0 h 3703"/>
              <a:gd name="T2" fmla="*/ 130 w 2911"/>
              <a:gd name="T3" fmla="*/ 2835 h 3703"/>
              <a:gd name="T4" fmla="*/ 131 w 2911"/>
              <a:gd name="T5" fmla="*/ 3201 h 3703"/>
              <a:gd name="T6" fmla="*/ 0 w 2911"/>
              <a:gd name="T7" fmla="*/ 3633 h 3703"/>
              <a:gd name="T8" fmla="*/ 50 w 2911"/>
              <a:gd name="T9" fmla="*/ 3703 h 3703"/>
              <a:gd name="T10" fmla="*/ 422 w 2911"/>
              <a:gd name="T11" fmla="*/ 3352 h 3703"/>
              <a:gd name="T12" fmla="*/ 763 w 2911"/>
              <a:gd name="T13" fmla="*/ 3220 h 3703"/>
              <a:gd name="T14" fmla="*/ 2911 w 2911"/>
              <a:gd name="T15" fmla="*/ 428 h 3703"/>
              <a:gd name="T16" fmla="*/ 2589 w 2911"/>
              <a:gd name="T17" fmla="*/ 96 h 3703"/>
              <a:gd name="T18" fmla="*/ 2293 w 2911"/>
              <a:gd name="T19" fmla="*/ 0 h 3703"/>
              <a:gd name="T20" fmla="*/ 2293 w 2911"/>
              <a:gd name="T21" fmla="*/ 0 h 3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09" name="Freeform 9"/>
          <p:cNvSpPr>
            <a:spLocks/>
          </p:cNvSpPr>
          <p:nvPr/>
        </p:nvSpPr>
        <p:spPr bwMode="auto">
          <a:xfrm rot="-3172564">
            <a:off x="7831138" y="192088"/>
            <a:ext cx="1025525" cy="1571625"/>
          </a:xfrm>
          <a:custGeom>
            <a:avLst/>
            <a:gdLst>
              <a:gd name="T0" fmla="*/ 0 w 2561"/>
              <a:gd name="T1" fmla="*/ 2485 h 2777"/>
              <a:gd name="T2" fmla="*/ 432 w 2561"/>
              <a:gd name="T3" fmla="*/ 2553 h 2777"/>
              <a:gd name="T4" fmla="*/ 736 w 2561"/>
              <a:gd name="T5" fmla="*/ 2777 h 2777"/>
              <a:gd name="T6" fmla="*/ 2561 w 2561"/>
              <a:gd name="T7" fmla="*/ 399 h 2777"/>
              <a:gd name="T8" fmla="*/ 2118 w 2561"/>
              <a:gd name="T9" fmla="*/ 82 h 2777"/>
              <a:gd name="T10" fmla="*/ 1898 w 2561"/>
              <a:gd name="T11" fmla="*/ 0 h 2777"/>
              <a:gd name="T12" fmla="*/ 0 w 2561"/>
              <a:gd name="T13" fmla="*/ 2485 h 2777"/>
              <a:gd name="T14" fmla="*/ 0 w 2561"/>
              <a:gd name="T15" fmla="*/ 2485 h 27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nvGrpSpPr>
          <p:cNvPr id="25610" name="Group 10"/>
          <p:cNvGrpSpPr>
            <a:grpSpLocks/>
          </p:cNvGrpSpPr>
          <p:nvPr/>
        </p:nvGrpSpPr>
        <p:grpSpPr bwMode="auto">
          <a:xfrm>
            <a:off x="7938" y="5540375"/>
            <a:ext cx="1784350" cy="1246188"/>
            <a:chOff x="5" y="3490"/>
            <a:chExt cx="1124" cy="785"/>
          </a:xfrm>
        </p:grpSpPr>
        <p:sp>
          <p:nvSpPr>
            <p:cNvPr id="25611" name="Freeform 11"/>
            <p:cNvSpPr>
              <a:spLocks/>
            </p:cNvSpPr>
            <p:nvPr userDrawn="1"/>
          </p:nvSpPr>
          <p:spPr bwMode="auto">
            <a:xfrm>
              <a:off x="24" y="3505"/>
              <a:ext cx="1089" cy="649"/>
            </a:xfrm>
            <a:custGeom>
              <a:avLst/>
              <a:gdLst>
                <a:gd name="T0" fmla="*/ 1587 w 2177"/>
                <a:gd name="T1" fmla="*/ 1260 h 1298"/>
                <a:gd name="T2" fmla="*/ 1420 w 2177"/>
                <a:gd name="T3" fmla="*/ 1106 h 1298"/>
                <a:gd name="T4" fmla="*/ 1331 w 2177"/>
                <a:gd name="T5" fmla="*/ 477 h 1298"/>
                <a:gd name="T6" fmla="*/ 2139 w 2177"/>
                <a:gd name="T7" fmla="*/ 330 h 1298"/>
                <a:gd name="T8" fmla="*/ 2177 w 2177"/>
                <a:gd name="T9" fmla="*/ 203 h 1298"/>
                <a:gd name="T10" fmla="*/ 2099 w 2177"/>
                <a:gd name="T11" fmla="*/ 100 h 1298"/>
                <a:gd name="T12" fmla="*/ 1276 w 2177"/>
                <a:gd name="T13" fmla="*/ 211 h 1298"/>
                <a:gd name="T14" fmla="*/ 1219 w 2177"/>
                <a:gd name="T15" fmla="*/ 32 h 1298"/>
                <a:gd name="T16" fmla="*/ 1085 w 2177"/>
                <a:gd name="T17" fmla="*/ 0 h 1298"/>
                <a:gd name="T18" fmla="*/ 958 w 2177"/>
                <a:gd name="T19" fmla="*/ 28 h 1298"/>
                <a:gd name="T20" fmla="*/ 888 w 2177"/>
                <a:gd name="T21" fmla="*/ 106 h 1298"/>
                <a:gd name="T22" fmla="*/ 937 w 2177"/>
                <a:gd name="T23" fmla="*/ 285 h 1298"/>
                <a:gd name="T24" fmla="*/ 660 w 2177"/>
                <a:gd name="T25" fmla="*/ 441 h 1298"/>
                <a:gd name="T26" fmla="*/ 983 w 2177"/>
                <a:gd name="T27" fmla="*/ 473 h 1298"/>
                <a:gd name="T28" fmla="*/ 1112 w 2177"/>
                <a:gd name="T29" fmla="*/ 889 h 1298"/>
                <a:gd name="T30" fmla="*/ 141 w 2177"/>
                <a:gd name="T31" fmla="*/ 469 h 1298"/>
                <a:gd name="T32" fmla="*/ 46 w 2177"/>
                <a:gd name="T33" fmla="*/ 509 h 1298"/>
                <a:gd name="T34" fmla="*/ 0 w 2177"/>
                <a:gd name="T35" fmla="*/ 636 h 1298"/>
                <a:gd name="T36" fmla="*/ 55 w 2177"/>
                <a:gd name="T37" fmla="*/ 779 h 1298"/>
                <a:gd name="T38" fmla="*/ 1139 w 2177"/>
                <a:gd name="T39" fmla="*/ 1288 h 1298"/>
                <a:gd name="T40" fmla="*/ 1378 w 2177"/>
                <a:gd name="T41" fmla="*/ 1256 h 1298"/>
                <a:gd name="T42" fmla="*/ 1570 w 2177"/>
                <a:gd name="T43" fmla="*/ 1298 h 1298"/>
                <a:gd name="T44" fmla="*/ 1587 w 2177"/>
                <a:gd name="T45" fmla="*/ 1260 h 1298"/>
                <a:gd name="T46" fmla="*/ 1587 w 2177"/>
                <a:gd name="T47" fmla="*/ 1260 h 1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2" name="Freeform 12"/>
            <p:cNvSpPr>
              <a:spLocks/>
            </p:cNvSpPr>
            <p:nvPr userDrawn="1"/>
          </p:nvSpPr>
          <p:spPr bwMode="auto">
            <a:xfrm>
              <a:off x="1022" y="3582"/>
              <a:ext cx="71" cy="129"/>
            </a:xfrm>
            <a:custGeom>
              <a:avLst/>
              <a:gdLst>
                <a:gd name="T0" fmla="*/ 0 w 143"/>
                <a:gd name="T1" fmla="*/ 7 h 258"/>
                <a:gd name="T2" fmla="*/ 120 w 143"/>
                <a:gd name="T3" fmla="*/ 0 h 258"/>
                <a:gd name="T4" fmla="*/ 143 w 143"/>
                <a:gd name="T5" fmla="*/ 233 h 258"/>
                <a:gd name="T6" fmla="*/ 8 w 143"/>
                <a:gd name="T7" fmla="*/ 258 h 258"/>
                <a:gd name="T8" fmla="*/ 0 w 143"/>
                <a:gd name="T9" fmla="*/ 7 h 258"/>
                <a:gd name="T10" fmla="*/ 0 w 143"/>
                <a:gd name="T11" fmla="*/ 7 h 258"/>
              </a:gdLst>
              <a:ahLst/>
              <a:cxnLst>
                <a:cxn ang="0">
                  <a:pos x="T0" y="T1"/>
                </a:cxn>
                <a:cxn ang="0">
                  <a:pos x="T2" y="T3"/>
                </a:cxn>
                <a:cxn ang="0">
                  <a:pos x="T4" y="T5"/>
                </a:cxn>
                <a:cxn ang="0">
                  <a:pos x="T6" y="T7"/>
                </a:cxn>
                <a:cxn ang="0">
                  <a:pos x="T8" y="T9"/>
                </a:cxn>
                <a:cxn ang="0">
                  <a:pos x="T10" y="T11"/>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3" name="Freeform 13"/>
            <p:cNvSpPr>
              <a:spLocks/>
            </p:cNvSpPr>
            <p:nvPr userDrawn="1"/>
          </p:nvSpPr>
          <p:spPr bwMode="auto">
            <a:xfrm>
              <a:off x="20" y="3774"/>
              <a:ext cx="792" cy="410"/>
            </a:xfrm>
            <a:custGeom>
              <a:avLst/>
              <a:gdLst>
                <a:gd name="T0" fmla="*/ 137 w 1586"/>
                <a:gd name="T1" fmla="*/ 0 h 821"/>
                <a:gd name="T2" fmla="*/ 1331 w 1586"/>
                <a:gd name="T3" fmla="*/ 519 h 821"/>
                <a:gd name="T4" fmla="*/ 1428 w 1586"/>
                <a:gd name="T5" fmla="*/ 638 h 821"/>
                <a:gd name="T6" fmla="*/ 1586 w 1586"/>
                <a:gd name="T7" fmla="*/ 792 h 821"/>
                <a:gd name="T8" fmla="*/ 1565 w 1586"/>
                <a:gd name="T9" fmla="*/ 821 h 821"/>
                <a:gd name="T10" fmla="*/ 1350 w 1586"/>
                <a:gd name="T11" fmla="*/ 787 h 821"/>
                <a:gd name="T12" fmla="*/ 1145 w 1586"/>
                <a:gd name="T13" fmla="*/ 811 h 821"/>
                <a:gd name="T14" fmla="*/ 42 w 1586"/>
                <a:gd name="T15" fmla="*/ 298 h 821"/>
                <a:gd name="T16" fmla="*/ 0 w 1586"/>
                <a:gd name="T17" fmla="*/ 150 h 821"/>
                <a:gd name="T18" fmla="*/ 46 w 1586"/>
                <a:gd name="T19" fmla="*/ 32 h 821"/>
                <a:gd name="T20" fmla="*/ 137 w 1586"/>
                <a:gd name="T21" fmla="*/ 0 h 821"/>
                <a:gd name="T22" fmla="*/ 137 w 1586"/>
                <a:gd name="T23" fmla="*/ 0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4" name="Freeform 14"/>
            <p:cNvSpPr>
              <a:spLocks/>
            </p:cNvSpPr>
            <p:nvPr userDrawn="1"/>
          </p:nvSpPr>
          <p:spPr bwMode="auto">
            <a:xfrm>
              <a:off x="129" y="3808"/>
              <a:ext cx="525" cy="374"/>
            </a:xfrm>
            <a:custGeom>
              <a:avLst/>
              <a:gdLst>
                <a:gd name="T0" fmla="*/ 0 w 1049"/>
                <a:gd name="T1" fmla="*/ 325 h 747"/>
                <a:gd name="T2" fmla="*/ 922 w 1049"/>
                <a:gd name="T3" fmla="*/ 747 h 747"/>
                <a:gd name="T4" fmla="*/ 939 w 1049"/>
                <a:gd name="T5" fmla="*/ 534 h 747"/>
                <a:gd name="T6" fmla="*/ 1049 w 1049"/>
                <a:gd name="T7" fmla="*/ 422 h 747"/>
                <a:gd name="T8" fmla="*/ 78 w 1049"/>
                <a:gd name="T9" fmla="*/ 0 h 747"/>
                <a:gd name="T10" fmla="*/ 0 w 1049"/>
                <a:gd name="T11" fmla="*/ 127 h 747"/>
                <a:gd name="T12" fmla="*/ 0 w 1049"/>
                <a:gd name="T13" fmla="*/ 325 h 747"/>
                <a:gd name="T14" fmla="*/ 0 w 1049"/>
                <a:gd name="T15" fmla="*/ 325 h 7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5" name="Freeform 15"/>
            <p:cNvSpPr>
              <a:spLocks/>
            </p:cNvSpPr>
            <p:nvPr userDrawn="1"/>
          </p:nvSpPr>
          <p:spPr bwMode="auto">
            <a:xfrm>
              <a:off x="485" y="3532"/>
              <a:ext cx="135" cy="121"/>
            </a:xfrm>
            <a:custGeom>
              <a:avLst/>
              <a:gdLst>
                <a:gd name="T0" fmla="*/ 0 w 272"/>
                <a:gd name="T1" fmla="*/ 28 h 241"/>
                <a:gd name="T2" fmla="*/ 160 w 272"/>
                <a:gd name="T3" fmla="*/ 0 h 241"/>
                <a:gd name="T4" fmla="*/ 251 w 272"/>
                <a:gd name="T5" fmla="*/ 36 h 241"/>
                <a:gd name="T6" fmla="*/ 272 w 272"/>
                <a:gd name="T7" fmla="*/ 139 h 241"/>
                <a:gd name="T8" fmla="*/ 164 w 272"/>
                <a:gd name="T9" fmla="*/ 146 h 241"/>
                <a:gd name="T10" fmla="*/ 32 w 272"/>
                <a:gd name="T11" fmla="*/ 241 h 241"/>
                <a:gd name="T12" fmla="*/ 0 w 272"/>
                <a:gd name="T13" fmla="*/ 28 h 241"/>
                <a:gd name="T14" fmla="*/ 0 w 272"/>
                <a:gd name="T15" fmla="*/ 28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6" name="Freeform 16"/>
            <p:cNvSpPr>
              <a:spLocks/>
            </p:cNvSpPr>
            <p:nvPr userDrawn="1"/>
          </p:nvSpPr>
          <p:spPr bwMode="auto">
            <a:xfrm>
              <a:off x="641" y="4163"/>
              <a:ext cx="76" cy="112"/>
            </a:xfrm>
            <a:custGeom>
              <a:avLst/>
              <a:gdLst>
                <a:gd name="T0" fmla="*/ 152 w 152"/>
                <a:gd name="T1" fmla="*/ 4 h 224"/>
                <a:gd name="T2" fmla="*/ 152 w 152"/>
                <a:gd name="T3" fmla="*/ 224 h 224"/>
                <a:gd name="T4" fmla="*/ 0 w 152"/>
                <a:gd name="T5" fmla="*/ 8 h 224"/>
                <a:gd name="T6" fmla="*/ 72 w 152"/>
                <a:gd name="T7" fmla="*/ 0 h 224"/>
                <a:gd name="T8" fmla="*/ 152 w 152"/>
                <a:gd name="T9" fmla="*/ 4 h 224"/>
                <a:gd name="T10" fmla="*/ 152 w 152"/>
                <a:gd name="T11" fmla="*/ 4 h 224"/>
              </a:gdLst>
              <a:ahLst/>
              <a:cxnLst>
                <a:cxn ang="0">
                  <a:pos x="T0" y="T1"/>
                </a:cxn>
                <a:cxn ang="0">
                  <a:pos x="T2" y="T3"/>
                </a:cxn>
                <a:cxn ang="0">
                  <a:pos x="T4" y="T5"/>
                </a:cxn>
                <a:cxn ang="0">
                  <a:pos x="T6" y="T7"/>
                </a:cxn>
                <a:cxn ang="0">
                  <a:pos x="T8" y="T9"/>
                </a:cxn>
                <a:cxn ang="0">
                  <a:pos x="T10" y="T11"/>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7" name="Freeform 17"/>
            <p:cNvSpPr>
              <a:spLocks/>
            </p:cNvSpPr>
            <p:nvPr userDrawn="1"/>
          </p:nvSpPr>
          <p:spPr bwMode="auto">
            <a:xfrm>
              <a:off x="504" y="3607"/>
              <a:ext cx="193" cy="383"/>
            </a:xfrm>
            <a:custGeom>
              <a:avLst/>
              <a:gdLst>
                <a:gd name="T0" fmla="*/ 0 w 386"/>
                <a:gd name="T1" fmla="*/ 80 h 764"/>
                <a:gd name="T2" fmla="*/ 87 w 386"/>
                <a:gd name="T3" fmla="*/ 0 h 764"/>
                <a:gd name="T4" fmla="*/ 232 w 386"/>
                <a:gd name="T5" fmla="*/ 6 h 764"/>
                <a:gd name="T6" fmla="*/ 386 w 386"/>
                <a:gd name="T7" fmla="*/ 764 h 764"/>
                <a:gd name="T8" fmla="*/ 279 w 386"/>
                <a:gd name="T9" fmla="*/ 720 h 764"/>
                <a:gd name="T10" fmla="*/ 152 w 386"/>
                <a:gd name="T11" fmla="*/ 677 h 764"/>
                <a:gd name="T12" fmla="*/ 0 w 386"/>
                <a:gd name="T13" fmla="*/ 80 h 764"/>
                <a:gd name="T14" fmla="*/ 0 w 386"/>
                <a:gd name="T15" fmla="*/ 80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8" name="Freeform 18"/>
            <p:cNvSpPr>
              <a:spLocks/>
            </p:cNvSpPr>
            <p:nvPr userDrawn="1"/>
          </p:nvSpPr>
          <p:spPr bwMode="auto">
            <a:xfrm>
              <a:off x="668" y="3590"/>
              <a:ext cx="364" cy="174"/>
            </a:xfrm>
            <a:custGeom>
              <a:avLst/>
              <a:gdLst>
                <a:gd name="T0" fmla="*/ 692 w 728"/>
                <a:gd name="T1" fmla="*/ 0 h 348"/>
                <a:gd name="T2" fmla="*/ 0 w 728"/>
                <a:gd name="T3" fmla="*/ 106 h 348"/>
                <a:gd name="T4" fmla="*/ 28 w 728"/>
                <a:gd name="T5" fmla="*/ 348 h 348"/>
                <a:gd name="T6" fmla="*/ 715 w 728"/>
                <a:gd name="T7" fmla="*/ 237 h 348"/>
                <a:gd name="T8" fmla="*/ 728 w 728"/>
                <a:gd name="T9" fmla="*/ 43 h 348"/>
                <a:gd name="T10" fmla="*/ 692 w 728"/>
                <a:gd name="T11" fmla="*/ 0 h 348"/>
                <a:gd name="T12" fmla="*/ 692 w 728"/>
                <a:gd name="T13" fmla="*/ 0 h 348"/>
              </a:gdLst>
              <a:ahLst/>
              <a:cxnLst>
                <a:cxn ang="0">
                  <a:pos x="T0" y="T1"/>
                </a:cxn>
                <a:cxn ang="0">
                  <a:pos x="T2" y="T3"/>
                </a:cxn>
                <a:cxn ang="0">
                  <a:pos x="T4" y="T5"/>
                </a:cxn>
                <a:cxn ang="0">
                  <a:pos x="T6" y="T7"/>
                </a:cxn>
                <a:cxn ang="0">
                  <a:pos x="T8" y="T9"/>
                </a:cxn>
                <a:cxn ang="0">
                  <a:pos x="T10" y="T11"/>
                </a:cxn>
                <a:cxn ang="0">
                  <a:pos x="T12" y="T13"/>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19" name="Freeform 19"/>
            <p:cNvSpPr>
              <a:spLocks/>
            </p:cNvSpPr>
            <p:nvPr userDrawn="1"/>
          </p:nvSpPr>
          <p:spPr bwMode="auto">
            <a:xfrm>
              <a:off x="347" y="3693"/>
              <a:ext cx="156" cy="67"/>
            </a:xfrm>
            <a:custGeom>
              <a:avLst/>
              <a:gdLst>
                <a:gd name="T0" fmla="*/ 272 w 312"/>
                <a:gd name="T1" fmla="*/ 0 h 135"/>
                <a:gd name="T2" fmla="*/ 0 w 312"/>
                <a:gd name="T3" fmla="*/ 78 h 135"/>
                <a:gd name="T4" fmla="*/ 312 w 312"/>
                <a:gd name="T5" fmla="*/ 135 h 135"/>
                <a:gd name="T6" fmla="*/ 272 w 312"/>
                <a:gd name="T7" fmla="*/ 0 h 135"/>
                <a:gd name="T8" fmla="*/ 272 w 312"/>
                <a:gd name="T9" fmla="*/ 0 h 135"/>
              </a:gdLst>
              <a:ahLst/>
              <a:cxnLst>
                <a:cxn ang="0">
                  <a:pos x="T0" y="T1"/>
                </a:cxn>
                <a:cxn ang="0">
                  <a:pos x="T2" y="T3"/>
                </a:cxn>
                <a:cxn ang="0">
                  <a:pos x="T4" y="T5"/>
                </a:cxn>
                <a:cxn ang="0">
                  <a:pos x="T6" y="T7"/>
                </a:cxn>
                <a:cxn ang="0">
                  <a:pos x="T8" y="T9"/>
                </a:cxn>
              </a:cxnLst>
              <a:rect l="0" t="0" r="r" b="b"/>
              <a:pathLst>
                <a:path w="312" h="135">
                  <a:moveTo>
                    <a:pt x="272" y="0"/>
                  </a:moveTo>
                  <a:lnTo>
                    <a:pt x="0" y="78"/>
                  </a:lnTo>
                  <a:lnTo>
                    <a:pt x="312" y="135"/>
                  </a:lnTo>
                  <a:lnTo>
                    <a:pt x="272" y="0"/>
                  </a:lnTo>
                  <a:lnTo>
                    <a:pt x="27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nvGrpSpPr>
            <p:cNvPr id="25620" name="Group 20"/>
            <p:cNvGrpSpPr>
              <a:grpSpLocks/>
            </p:cNvGrpSpPr>
            <p:nvPr userDrawn="1"/>
          </p:nvGrpSpPr>
          <p:grpSpPr bwMode="auto">
            <a:xfrm>
              <a:off x="5" y="3490"/>
              <a:ext cx="1124" cy="780"/>
              <a:chOff x="5" y="3490"/>
              <a:chExt cx="1124" cy="780"/>
            </a:xfrm>
          </p:grpSpPr>
          <p:grpSp>
            <p:nvGrpSpPr>
              <p:cNvPr id="25621" name="Group 21"/>
              <p:cNvGrpSpPr>
                <a:grpSpLocks/>
              </p:cNvGrpSpPr>
              <p:nvPr userDrawn="1"/>
            </p:nvGrpSpPr>
            <p:grpSpPr bwMode="auto">
              <a:xfrm>
                <a:off x="499" y="3562"/>
                <a:ext cx="548" cy="708"/>
                <a:chOff x="499" y="3562"/>
                <a:chExt cx="548" cy="708"/>
              </a:xfrm>
            </p:grpSpPr>
            <p:sp>
              <p:nvSpPr>
                <p:cNvPr id="25622" name="Freeform 22"/>
                <p:cNvSpPr>
                  <a:spLocks/>
                </p:cNvSpPr>
                <p:nvPr userDrawn="1"/>
              </p:nvSpPr>
              <p:spPr bwMode="auto">
                <a:xfrm>
                  <a:off x="499" y="3587"/>
                  <a:ext cx="157" cy="87"/>
                </a:xfrm>
                <a:custGeom>
                  <a:avLst/>
                  <a:gdLst>
                    <a:gd name="T0" fmla="*/ 0 w 313"/>
                    <a:gd name="T1" fmla="*/ 107 h 175"/>
                    <a:gd name="T2" fmla="*/ 114 w 313"/>
                    <a:gd name="T3" fmla="*/ 10 h 175"/>
                    <a:gd name="T4" fmla="*/ 213 w 313"/>
                    <a:gd name="T5" fmla="*/ 0 h 175"/>
                    <a:gd name="T6" fmla="*/ 292 w 313"/>
                    <a:gd name="T7" fmla="*/ 27 h 175"/>
                    <a:gd name="T8" fmla="*/ 313 w 313"/>
                    <a:gd name="T9" fmla="*/ 91 h 175"/>
                    <a:gd name="T10" fmla="*/ 167 w 313"/>
                    <a:gd name="T11" fmla="*/ 67 h 175"/>
                    <a:gd name="T12" fmla="*/ 74 w 313"/>
                    <a:gd name="T13" fmla="*/ 101 h 175"/>
                    <a:gd name="T14" fmla="*/ 13 w 313"/>
                    <a:gd name="T15" fmla="*/ 175 h 175"/>
                    <a:gd name="T16" fmla="*/ 0 w 313"/>
                    <a:gd name="T17" fmla="*/ 107 h 175"/>
                    <a:gd name="T18" fmla="*/ 0 w 313"/>
                    <a:gd name="T19" fmla="*/ 10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23" name="Freeform 23"/>
                <p:cNvSpPr>
                  <a:spLocks/>
                </p:cNvSpPr>
                <p:nvPr userDrawn="1"/>
              </p:nvSpPr>
              <p:spPr bwMode="auto">
                <a:xfrm>
                  <a:off x="636" y="4137"/>
                  <a:ext cx="115" cy="133"/>
                </a:xfrm>
                <a:custGeom>
                  <a:avLst/>
                  <a:gdLst>
                    <a:gd name="T0" fmla="*/ 0 w 230"/>
                    <a:gd name="T1" fmla="*/ 40 h 266"/>
                    <a:gd name="T2" fmla="*/ 160 w 230"/>
                    <a:gd name="T3" fmla="*/ 266 h 266"/>
                    <a:gd name="T4" fmla="*/ 230 w 230"/>
                    <a:gd name="T5" fmla="*/ 251 h 266"/>
                    <a:gd name="T6" fmla="*/ 223 w 230"/>
                    <a:gd name="T7" fmla="*/ 17 h 266"/>
                    <a:gd name="T8" fmla="*/ 166 w 230"/>
                    <a:gd name="T9" fmla="*/ 0 h 266"/>
                    <a:gd name="T10" fmla="*/ 179 w 230"/>
                    <a:gd name="T11" fmla="*/ 197 h 266"/>
                    <a:gd name="T12" fmla="*/ 71 w 230"/>
                    <a:gd name="T13" fmla="*/ 4 h 266"/>
                    <a:gd name="T14" fmla="*/ 0 w 230"/>
                    <a:gd name="T15" fmla="*/ 40 h 266"/>
                    <a:gd name="T16" fmla="*/ 0 w 230"/>
                    <a:gd name="T17" fmla="*/ 4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24" name="Freeform 24"/>
                <p:cNvSpPr>
                  <a:spLocks/>
                </p:cNvSpPr>
                <p:nvPr userDrawn="1"/>
              </p:nvSpPr>
              <p:spPr bwMode="auto">
                <a:xfrm>
                  <a:off x="1004" y="3562"/>
                  <a:ext cx="43" cy="117"/>
                </a:xfrm>
                <a:custGeom>
                  <a:avLst/>
                  <a:gdLst>
                    <a:gd name="T0" fmla="*/ 0 w 87"/>
                    <a:gd name="T1" fmla="*/ 19 h 234"/>
                    <a:gd name="T2" fmla="*/ 36 w 87"/>
                    <a:gd name="T3" fmla="*/ 93 h 234"/>
                    <a:gd name="T4" fmla="*/ 44 w 87"/>
                    <a:gd name="T5" fmla="*/ 154 h 234"/>
                    <a:gd name="T6" fmla="*/ 27 w 87"/>
                    <a:gd name="T7" fmla="*/ 234 h 234"/>
                    <a:gd name="T8" fmla="*/ 80 w 87"/>
                    <a:gd name="T9" fmla="*/ 220 h 234"/>
                    <a:gd name="T10" fmla="*/ 87 w 87"/>
                    <a:gd name="T11" fmla="*/ 116 h 234"/>
                    <a:gd name="T12" fmla="*/ 46 w 87"/>
                    <a:gd name="T13" fmla="*/ 0 h 234"/>
                    <a:gd name="T14" fmla="*/ 0 w 87"/>
                    <a:gd name="T15" fmla="*/ 19 h 234"/>
                    <a:gd name="T16" fmla="*/ 0 w 87"/>
                    <a:gd name="T17" fmla="*/ 19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sp>
            <p:nvSpPr>
              <p:cNvPr id="25625" name="Freeform 25"/>
              <p:cNvSpPr>
                <a:spLocks/>
              </p:cNvSpPr>
              <p:nvPr userDrawn="1"/>
            </p:nvSpPr>
            <p:spPr bwMode="auto">
              <a:xfrm>
                <a:off x="76" y="3732"/>
                <a:ext cx="595" cy="250"/>
              </a:xfrm>
              <a:custGeom>
                <a:avLst/>
                <a:gdLst>
                  <a:gd name="T0" fmla="*/ 100 w 1190"/>
                  <a:gd name="T1" fmla="*/ 0 h 500"/>
                  <a:gd name="T2" fmla="*/ 1190 w 1190"/>
                  <a:gd name="T3" fmla="*/ 490 h 500"/>
                  <a:gd name="T4" fmla="*/ 1076 w 1190"/>
                  <a:gd name="T5" fmla="*/ 500 h 500"/>
                  <a:gd name="T6" fmla="*/ 0 w 1190"/>
                  <a:gd name="T7" fmla="*/ 27 h 500"/>
                  <a:gd name="T8" fmla="*/ 100 w 1190"/>
                  <a:gd name="T9" fmla="*/ 0 h 500"/>
                  <a:gd name="T10" fmla="*/ 100 w 1190"/>
                  <a:gd name="T11" fmla="*/ 0 h 500"/>
                </a:gdLst>
                <a:ahLst/>
                <a:cxnLst>
                  <a:cxn ang="0">
                    <a:pos x="T0" y="T1"/>
                  </a:cxn>
                  <a:cxn ang="0">
                    <a:pos x="T2" y="T3"/>
                  </a:cxn>
                  <a:cxn ang="0">
                    <a:pos x="T4" y="T5"/>
                  </a:cxn>
                  <a:cxn ang="0">
                    <a:pos x="T6" y="T7"/>
                  </a:cxn>
                  <a:cxn ang="0">
                    <a:pos x="T8" y="T9"/>
                  </a:cxn>
                  <a:cxn ang="0">
                    <a:pos x="T10" y="T11"/>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26" name="Freeform 26"/>
              <p:cNvSpPr>
                <a:spLocks/>
              </p:cNvSpPr>
              <p:nvPr userDrawn="1"/>
            </p:nvSpPr>
            <p:spPr bwMode="auto">
              <a:xfrm>
                <a:off x="260" y="3886"/>
                <a:ext cx="244" cy="148"/>
              </a:xfrm>
              <a:custGeom>
                <a:avLst/>
                <a:gdLst>
                  <a:gd name="T0" fmla="*/ 14 w 489"/>
                  <a:gd name="T1" fmla="*/ 34 h 296"/>
                  <a:gd name="T2" fmla="*/ 160 w 489"/>
                  <a:gd name="T3" fmla="*/ 66 h 296"/>
                  <a:gd name="T4" fmla="*/ 324 w 489"/>
                  <a:gd name="T5" fmla="*/ 137 h 296"/>
                  <a:gd name="T6" fmla="*/ 440 w 489"/>
                  <a:gd name="T7" fmla="*/ 243 h 296"/>
                  <a:gd name="T8" fmla="*/ 326 w 489"/>
                  <a:gd name="T9" fmla="*/ 230 h 296"/>
                  <a:gd name="T10" fmla="*/ 139 w 489"/>
                  <a:gd name="T11" fmla="*/ 146 h 296"/>
                  <a:gd name="T12" fmla="*/ 50 w 489"/>
                  <a:gd name="T13" fmla="*/ 80 h 296"/>
                  <a:gd name="T14" fmla="*/ 107 w 489"/>
                  <a:gd name="T15" fmla="*/ 163 h 296"/>
                  <a:gd name="T16" fmla="*/ 272 w 489"/>
                  <a:gd name="T17" fmla="*/ 270 h 296"/>
                  <a:gd name="T18" fmla="*/ 466 w 489"/>
                  <a:gd name="T19" fmla="*/ 296 h 296"/>
                  <a:gd name="T20" fmla="*/ 489 w 489"/>
                  <a:gd name="T21" fmla="*/ 224 h 296"/>
                  <a:gd name="T22" fmla="*/ 394 w 489"/>
                  <a:gd name="T23" fmla="*/ 120 h 296"/>
                  <a:gd name="T24" fmla="*/ 170 w 489"/>
                  <a:gd name="T25" fmla="*/ 17 h 296"/>
                  <a:gd name="T26" fmla="*/ 0 w 489"/>
                  <a:gd name="T27" fmla="*/ 0 h 296"/>
                  <a:gd name="T28" fmla="*/ 14 w 489"/>
                  <a:gd name="T29" fmla="*/ 34 h 296"/>
                  <a:gd name="T30" fmla="*/ 14 w 489"/>
                  <a:gd name="T31" fmla="*/ 3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27" name="Freeform 27"/>
              <p:cNvSpPr>
                <a:spLocks/>
              </p:cNvSpPr>
              <p:nvPr userDrawn="1"/>
            </p:nvSpPr>
            <p:spPr bwMode="auto">
              <a:xfrm>
                <a:off x="565" y="3680"/>
                <a:ext cx="107" cy="238"/>
              </a:xfrm>
              <a:custGeom>
                <a:avLst/>
                <a:gdLst>
                  <a:gd name="T0" fmla="*/ 24 w 213"/>
                  <a:gd name="T1" fmla="*/ 0 h 478"/>
                  <a:gd name="T2" fmla="*/ 91 w 213"/>
                  <a:gd name="T3" fmla="*/ 25 h 478"/>
                  <a:gd name="T4" fmla="*/ 80 w 213"/>
                  <a:gd name="T5" fmla="*/ 192 h 478"/>
                  <a:gd name="T6" fmla="*/ 106 w 213"/>
                  <a:gd name="T7" fmla="*/ 327 h 478"/>
                  <a:gd name="T8" fmla="*/ 213 w 213"/>
                  <a:gd name="T9" fmla="*/ 451 h 478"/>
                  <a:gd name="T10" fmla="*/ 97 w 213"/>
                  <a:gd name="T11" fmla="*/ 478 h 478"/>
                  <a:gd name="T12" fmla="*/ 30 w 213"/>
                  <a:gd name="T13" fmla="*/ 344 h 478"/>
                  <a:gd name="T14" fmla="*/ 0 w 213"/>
                  <a:gd name="T15" fmla="*/ 57 h 478"/>
                  <a:gd name="T16" fmla="*/ 24 w 213"/>
                  <a:gd name="T17" fmla="*/ 0 h 478"/>
                  <a:gd name="T18" fmla="*/ 24 w 213"/>
                  <a:gd name="T19"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nvGrpSpPr>
              <p:cNvPr id="25628" name="Group 28"/>
              <p:cNvGrpSpPr>
                <a:grpSpLocks/>
              </p:cNvGrpSpPr>
              <p:nvPr userDrawn="1"/>
            </p:nvGrpSpPr>
            <p:grpSpPr bwMode="auto">
              <a:xfrm>
                <a:off x="5" y="3490"/>
                <a:ext cx="1124" cy="678"/>
                <a:chOff x="5" y="3490"/>
                <a:chExt cx="1124" cy="678"/>
              </a:xfrm>
            </p:grpSpPr>
            <p:sp>
              <p:nvSpPr>
                <p:cNvPr id="25629" name="Freeform 29"/>
                <p:cNvSpPr>
                  <a:spLocks/>
                </p:cNvSpPr>
                <p:nvPr userDrawn="1"/>
              </p:nvSpPr>
              <p:spPr bwMode="auto">
                <a:xfrm>
                  <a:off x="669" y="4048"/>
                  <a:ext cx="75" cy="87"/>
                </a:xfrm>
                <a:custGeom>
                  <a:avLst/>
                  <a:gdLst>
                    <a:gd name="T0" fmla="*/ 110 w 150"/>
                    <a:gd name="T1" fmla="*/ 0 h 173"/>
                    <a:gd name="T2" fmla="*/ 40 w 150"/>
                    <a:gd name="T3" fmla="*/ 66 h 173"/>
                    <a:gd name="T4" fmla="*/ 0 w 150"/>
                    <a:gd name="T5" fmla="*/ 173 h 173"/>
                    <a:gd name="T6" fmla="*/ 80 w 150"/>
                    <a:gd name="T7" fmla="*/ 160 h 173"/>
                    <a:gd name="T8" fmla="*/ 103 w 150"/>
                    <a:gd name="T9" fmla="*/ 84 h 173"/>
                    <a:gd name="T10" fmla="*/ 150 w 150"/>
                    <a:gd name="T11" fmla="*/ 27 h 173"/>
                    <a:gd name="T12" fmla="*/ 110 w 150"/>
                    <a:gd name="T13" fmla="*/ 0 h 173"/>
                    <a:gd name="T14" fmla="*/ 110 w 150"/>
                    <a:gd name="T15" fmla="*/ 0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0" name="Freeform 30"/>
                <p:cNvSpPr>
                  <a:spLocks/>
                </p:cNvSpPr>
                <p:nvPr userDrawn="1"/>
              </p:nvSpPr>
              <p:spPr bwMode="auto">
                <a:xfrm>
                  <a:off x="5" y="3728"/>
                  <a:ext cx="842" cy="440"/>
                </a:xfrm>
                <a:custGeom>
                  <a:avLst/>
                  <a:gdLst>
                    <a:gd name="T0" fmla="*/ 156 w 1684"/>
                    <a:gd name="T1" fmla="*/ 0 h 880"/>
                    <a:gd name="T2" fmla="*/ 63 w 1684"/>
                    <a:gd name="T3" fmla="*/ 52 h 880"/>
                    <a:gd name="T4" fmla="*/ 0 w 1684"/>
                    <a:gd name="T5" fmla="*/ 208 h 880"/>
                    <a:gd name="T6" fmla="*/ 67 w 1684"/>
                    <a:gd name="T7" fmla="*/ 358 h 880"/>
                    <a:gd name="T8" fmla="*/ 1182 w 1684"/>
                    <a:gd name="T9" fmla="*/ 867 h 880"/>
                    <a:gd name="T10" fmla="*/ 1422 w 1684"/>
                    <a:gd name="T11" fmla="*/ 835 h 880"/>
                    <a:gd name="T12" fmla="*/ 1616 w 1684"/>
                    <a:gd name="T13" fmla="*/ 880 h 880"/>
                    <a:gd name="T14" fmla="*/ 1684 w 1684"/>
                    <a:gd name="T15" fmla="*/ 808 h 880"/>
                    <a:gd name="T16" fmla="*/ 1502 w 1684"/>
                    <a:gd name="T17" fmla="*/ 664 h 880"/>
                    <a:gd name="T18" fmla="*/ 1428 w 1684"/>
                    <a:gd name="T19" fmla="*/ 512 h 880"/>
                    <a:gd name="T20" fmla="*/ 1369 w 1684"/>
                    <a:gd name="T21" fmla="*/ 527 h 880"/>
                    <a:gd name="T22" fmla="*/ 1439 w 1684"/>
                    <a:gd name="T23" fmla="*/ 664 h 880"/>
                    <a:gd name="T24" fmla="*/ 1578 w 1684"/>
                    <a:gd name="T25" fmla="*/ 810 h 880"/>
                    <a:gd name="T26" fmla="*/ 1413 w 1684"/>
                    <a:gd name="T27" fmla="*/ 787 h 880"/>
                    <a:gd name="T28" fmla="*/ 1219 w 1684"/>
                    <a:gd name="T29" fmla="*/ 814 h 880"/>
                    <a:gd name="T30" fmla="*/ 1255 w 1684"/>
                    <a:gd name="T31" fmla="*/ 650 h 880"/>
                    <a:gd name="T32" fmla="*/ 1338 w 1684"/>
                    <a:gd name="T33" fmla="*/ 538 h 880"/>
                    <a:gd name="T34" fmla="*/ 1241 w 1684"/>
                    <a:gd name="T35" fmla="*/ 552 h 880"/>
                    <a:gd name="T36" fmla="*/ 1165 w 1684"/>
                    <a:gd name="T37" fmla="*/ 658 h 880"/>
                    <a:gd name="T38" fmla="*/ 1139 w 1684"/>
                    <a:gd name="T39" fmla="*/ 791 h 880"/>
                    <a:gd name="T40" fmla="*/ 107 w 1684"/>
                    <a:gd name="T41" fmla="*/ 310 h 880"/>
                    <a:gd name="T42" fmla="*/ 80 w 1684"/>
                    <a:gd name="T43" fmla="*/ 215 h 880"/>
                    <a:gd name="T44" fmla="*/ 103 w 1684"/>
                    <a:gd name="T45" fmla="*/ 95 h 880"/>
                    <a:gd name="T46" fmla="*/ 217 w 1684"/>
                    <a:gd name="T47" fmla="*/ 0 h 880"/>
                    <a:gd name="T48" fmla="*/ 156 w 1684"/>
                    <a:gd name="T49" fmla="*/ 0 h 880"/>
                    <a:gd name="T50" fmla="*/ 156 w 1684"/>
                    <a:gd name="T51" fmla="*/ 0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1" name="Freeform 31"/>
                <p:cNvSpPr>
                  <a:spLocks/>
                </p:cNvSpPr>
                <p:nvPr userDrawn="1"/>
              </p:nvSpPr>
              <p:spPr bwMode="auto">
                <a:xfrm>
                  <a:off x="106" y="3770"/>
                  <a:ext cx="80" cy="167"/>
                </a:xfrm>
                <a:custGeom>
                  <a:avLst/>
                  <a:gdLst>
                    <a:gd name="T0" fmla="*/ 116 w 160"/>
                    <a:gd name="T1" fmla="*/ 0 h 335"/>
                    <a:gd name="T2" fmla="*/ 19 w 160"/>
                    <a:gd name="T3" fmla="*/ 106 h 335"/>
                    <a:gd name="T4" fmla="*/ 0 w 160"/>
                    <a:gd name="T5" fmla="*/ 230 h 335"/>
                    <a:gd name="T6" fmla="*/ 33 w 160"/>
                    <a:gd name="T7" fmla="*/ 314 h 335"/>
                    <a:gd name="T8" fmla="*/ 94 w 160"/>
                    <a:gd name="T9" fmla="*/ 335 h 335"/>
                    <a:gd name="T10" fmla="*/ 76 w 160"/>
                    <a:gd name="T11" fmla="*/ 154 h 335"/>
                    <a:gd name="T12" fmla="*/ 160 w 160"/>
                    <a:gd name="T13" fmla="*/ 17 h 335"/>
                    <a:gd name="T14" fmla="*/ 116 w 160"/>
                    <a:gd name="T15" fmla="*/ 0 h 335"/>
                    <a:gd name="T16" fmla="*/ 116 w 160"/>
                    <a:gd name="T17"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2" name="Freeform 32"/>
                <p:cNvSpPr>
                  <a:spLocks/>
                </p:cNvSpPr>
                <p:nvPr userDrawn="1"/>
              </p:nvSpPr>
              <p:spPr bwMode="auto">
                <a:xfrm>
                  <a:off x="449" y="3490"/>
                  <a:ext cx="322" cy="594"/>
                </a:xfrm>
                <a:custGeom>
                  <a:avLst/>
                  <a:gdLst>
                    <a:gd name="T0" fmla="*/ 218 w 642"/>
                    <a:gd name="T1" fmla="*/ 896 h 1188"/>
                    <a:gd name="T2" fmla="*/ 0 w 642"/>
                    <a:gd name="T3" fmla="*/ 124 h 1188"/>
                    <a:gd name="T4" fmla="*/ 81 w 642"/>
                    <a:gd name="T5" fmla="*/ 38 h 1188"/>
                    <a:gd name="T6" fmla="*/ 258 w 642"/>
                    <a:gd name="T7" fmla="*/ 0 h 1188"/>
                    <a:gd name="T8" fmla="*/ 399 w 642"/>
                    <a:gd name="T9" fmla="*/ 57 h 1188"/>
                    <a:gd name="T10" fmla="*/ 642 w 642"/>
                    <a:gd name="T11" fmla="*/ 1188 h 1188"/>
                    <a:gd name="T12" fmla="*/ 555 w 642"/>
                    <a:gd name="T13" fmla="*/ 1091 h 1188"/>
                    <a:gd name="T14" fmla="*/ 355 w 642"/>
                    <a:gd name="T15" fmla="*/ 97 h 1188"/>
                    <a:gd name="T16" fmla="*/ 226 w 642"/>
                    <a:gd name="T17" fmla="*/ 61 h 1188"/>
                    <a:gd name="T18" fmla="*/ 119 w 642"/>
                    <a:gd name="T19" fmla="*/ 74 h 1188"/>
                    <a:gd name="T20" fmla="*/ 76 w 642"/>
                    <a:gd name="T21" fmla="*/ 141 h 1188"/>
                    <a:gd name="T22" fmla="*/ 306 w 642"/>
                    <a:gd name="T23" fmla="*/ 924 h 1188"/>
                    <a:gd name="T24" fmla="*/ 218 w 642"/>
                    <a:gd name="T25" fmla="*/ 896 h 1188"/>
                    <a:gd name="T26" fmla="*/ 218 w 642"/>
                    <a:gd name="T27" fmla="*/ 896 h 1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3" name="Freeform 33"/>
                <p:cNvSpPr>
                  <a:spLocks/>
                </p:cNvSpPr>
                <p:nvPr userDrawn="1"/>
              </p:nvSpPr>
              <p:spPr bwMode="auto">
                <a:xfrm>
                  <a:off x="578" y="3650"/>
                  <a:ext cx="96" cy="252"/>
                </a:xfrm>
                <a:custGeom>
                  <a:avLst/>
                  <a:gdLst>
                    <a:gd name="T0" fmla="*/ 0 w 192"/>
                    <a:gd name="T1" fmla="*/ 27 h 504"/>
                    <a:gd name="T2" fmla="*/ 76 w 192"/>
                    <a:gd name="T3" fmla="*/ 194 h 504"/>
                    <a:gd name="T4" fmla="*/ 113 w 192"/>
                    <a:gd name="T5" fmla="*/ 318 h 504"/>
                    <a:gd name="T6" fmla="*/ 116 w 192"/>
                    <a:gd name="T7" fmla="*/ 504 h 504"/>
                    <a:gd name="T8" fmla="*/ 192 w 192"/>
                    <a:gd name="T9" fmla="*/ 504 h 504"/>
                    <a:gd name="T10" fmla="*/ 187 w 192"/>
                    <a:gd name="T11" fmla="*/ 360 h 504"/>
                    <a:gd name="T12" fmla="*/ 162 w 192"/>
                    <a:gd name="T13" fmla="*/ 208 h 504"/>
                    <a:gd name="T14" fmla="*/ 99 w 192"/>
                    <a:gd name="T15" fmla="*/ 59 h 504"/>
                    <a:gd name="T16" fmla="*/ 63 w 192"/>
                    <a:gd name="T17" fmla="*/ 0 h 504"/>
                    <a:gd name="T18" fmla="*/ 0 w 192"/>
                    <a:gd name="T19" fmla="*/ 27 h 504"/>
                    <a:gd name="T20" fmla="*/ 0 w 192"/>
                    <a:gd name="T21" fmla="*/ 27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4" name="Freeform 34"/>
                <p:cNvSpPr>
                  <a:spLocks/>
                </p:cNvSpPr>
                <p:nvPr userDrawn="1"/>
              </p:nvSpPr>
              <p:spPr bwMode="auto">
                <a:xfrm>
                  <a:off x="328" y="3630"/>
                  <a:ext cx="195" cy="135"/>
                </a:xfrm>
                <a:custGeom>
                  <a:avLst/>
                  <a:gdLst>
                    <a:gd name="T0" fmla="*/ 297 w 390"/>
                    <a:gd name="T1" fmla="*/ 0 h 269"/>
                    <a:gd name="T2" fmla="*/ 257 w 390"/>
                    <a:gd name="T3" fmla="*/ 17 h 269"/>
                    <a:gd name="T4" fmla="*/ 253 w 390"/>
                    <a:gd name="T5" fmla="*/ 66 h 269"/>
                    <a:gd name="T6" fmla="*/ 0 w 390"/>
                    <a:gd name="T7" fmla="*/ 169 h 269"/>
                    <a:gd name="T8" fmla="*/ 0 w 390"/>
                    <a:gd name="T9" fmla="*/ 222 h 269"/>
                    <a:gd name="T10" fmla="*/ 284 w 390"/>
                    <a:gd name="T11" fmla="*/ 226 h 269"/>
                    <a:gd name="T12" fmla="*/ 320 w 390"/>
                    <a:gd name="T13" fmla="*/ 269 h 269"/>
                    <a:gd name="T14" fmla="*/ 390 w 390"/>
                    <a:gd name="T15" fmla="*/ 266 h 269"/>
                    <a:gd name="T16" fmla="*/ 383 w 390"/>
                    <a:gd name="T17" fmla="*/ 190 h 269"/>
                    <a:gd name="T18" fmla="*/ 116 w 390"/>
                    <a:gd name="T19" fmla="*/ 176 h 269"/>
                    <a:gd name="T20" fmla="*/ 333 w 390"/>
                    <a:gd name="T21" fmla="*/ 89 h 269"/>
                    <a:gd name="T22" fmla="*/ 297 w 390"/>
                    <a:gd name="T23" fmla="*/ 0 h 269"/>
                    <a:gd name="T24" fmla="*/ 297 w 390"/>
                    <a:gd name="T25"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5" name="Freeform 35"/>
                <p:cNvSpPr>
                  <a:spLocks/>
                </p:cNvSpPr>
                <p:nvPr userDrawn="1"/>
              </p:nvSpPr>
              <p:spPr bwMode="auto">
                <a:xfrm>
                  <a:off x="658" y="3538"/>
                  <a:ext cx="471" cy="212"/>
                </a:xfrm>
                <a:custGeom>
                  <a:avLst/>
                  <a:gdLst>
                    <a:gd name="T0" fmla="*/ 0 w 941"/>
                    <a:gd name="T1" fmla="*/ 131 h 424"/>
                    <a:gd name="T2" fmla="*/ 863 w 941"/>
                    <a:gd name="T3" fmla="*/ 0 h 424"/>
                    <a:gd name="T4" fmla="*/ 926 w 941"/>
                    <a:gd name="T5" fmla="*/ 78 h 424"/>
                    <a:gd name="T6" fmla="*/ 941 w 941"/>
                    <a:gd name="T7" fmla="*/ 181 h 424"/>
                    <a:gd name="T8" fmla="*/ 903 w 941"/>
                    <a:gd name="T9" fmla="*/ 282 h 424"/>
                    <a:gd name="T10" fmla="*/ 57 w 941"/>
                    <a:gd name="T11" fmla="*/ 424 h 424"/>
                    <a:gd name="T12" fmla="*/ 53 w 941"/>
                    <a:gd name="T13" fmla="*/ 384 h 424"/>
                    <a:gd name="T14" fmla="*/ 863 w 941"/>
                    <a:gd name="T15" fmla="*/ 242 h 424"/>
                    <a:gd name="T16" fmla="*/ 893 w 941"/>
                    <a:gd name="T17" fmla="*/ 145 h 424"/>
                    <a:gd name="T18" fmla="*/ 840 w 941"/>
                    <a:gd name="T19" fmla="*/ 57 h 424"/>
                    <a:gd name="T20" fmla="*/ 0 w 941"/>
                    <a:gd name="T21" fmla="*/ 185 h 424"/>
                    <a:gd name="T22" fmla="*/ 0 w 941"/>
                    <a:gd name="T23" fmla="*/ 131 h 424"/>
                    <a:gd name="T24" fmla="*/ 0 w 941"/>
                    <a:gd name="T25" fmla="*/ 131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6" name="Freeform 36"/>
                <p:cNvSpPr>
                  <a:spLocks/>
                </p:cNvSpPr>
                <p:nvPr userDrawn="1"/>
              </p:nvSpPr>
              <p:spPr bwMode="auto">
                <a:xfrm>
                  <a:off x="717" y="3606"/>
                  <a:ext cx="245" cy="86"/>
                </a:xfrm>
                <a:custGeom>
                  <a:avLst/>
                  <a:gdLst>
                    <a:gd name="T0" fmla="*/ 0 w 488"/>
                    <a:gd name="T1" fmla="*/ 126 h 173"/>
                    <a:gd name="T2" fmla="*/ 66 w 488"/>
                    <a:gd name="T3" fmla="*/ 173 h 173"/>
                    <a:gd name="T4" fmla="*/ 222 w 488"/>
                    <a:gd name="T5" fmla="*/ 166 h 173"/>
                    <a:gd name="T6" fmla="*/ 418 w 488"/>
                    <a:gd name="T7" fmla="*/ 116 h 173"/>
                    <a:gd name="T8" fmla="*/ 488 w 488"/>
                    <a:gd name="T9" fmla="*/ 42 h 173"/>
                    <a:gd name="T10" fmla="*/ 443 w 488"/>
                    <a:gd name="T11" fmla="*/ 2 h 173"/>
                    <a:gd name="T12" fmla="*/ 253 w 488"/>
                    <a:gd name="T13" fmla="*/ 0 h 173"/>
                    <a:gd name="T14" fmla="*/ 110 w 488"/>
                    <a:gd name="T15" fmla="*/ 12 h 173"/>
                    <a:gd name="T16" fmla="*/ 15 w 488"/>
                    <a:gd name="T17" fmla="*/ 76 h 173"/>
                    <a:gd name="T18" fmla="*/ 112 w 488"/>
                    <a:gd name="T19" fmla="*/ 95 h 173"/>
                    <a:gd name="T20" fmla="*/ 275 w 488"/>
                    <a:gd name="T21" fmla="*/ 53 h 173"/>
                    <a:gd name="T22" fmla="*/ 416 w 488"/>
                    <a:gd name="T23" fmla="*/ 53 h 173"/>
                    <a:gd name="T24" fmla="*/ 268 w 488"/>
                    <a:gd name="T25" fmla="*/ 110 h 173"/>
                    <a:gd name="T26" fmla="*/ 142 w 488"/>
                    <a:gd name="T27" fmla="*/ 126 h 173"/>
                    <a:gd name="T28" fmla="*/ 0 w 488"/>
                    <a:gd name="T29" fmla="*/ 126 h 173"/>
                    <a:gd name="T30" fmla="*/ 0 w 488"/>
                    <a:gd name="T31" fmla="*/ 126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grpSp>
      </p:grpSp>
      <p:grpSp>
        <p:nvGrpSpPr>
          <p:cNvPr id="25637" name="Group 37"/>
          <p:cNvGrpSpPr>
            <a:grpSpLocks/>
          </p:cNvGrpSpPr>
          <p:nvPr/>
        </p:nvGrpSpPr>
        <p:grpSpPr bwMode="auto">
          <a:xfrm>
            <a:off x="8680450" y="2116138"/>
            <a:ext cx="385763" cy="4308475"/>
            <a:chOff x="5468" y="1333"/>
            <a:chExt cx="243" cy="2714"/>
          </a:xfrm>
        </p:grpSpPr>
        <p:sp>
          <p:nvSpPr>
            <p:cNvPr id="25638" name="Freeform 38"/>
            <p:cNvSpPr>
              <a:spLocks/>
            </p:cNvSpPr>
            <p:nvPr userDrawn="1"/>
          </p:nvSpPr>
          <p:spPr bwMode="auto">
            <a:xfrm flipH="1">
              <a:off x="5468" y="2620"/>
              <a:ext cx="205" cy="1427"/>
            </a:xfrm>
            <a:custGeom>
              <a:avLst/>
              <a:gdLst>
                <a:gd name="T0" fmla="*/ 692 w 772"/>
                <a:gd name="T1" fmla="*/ 3156 h 3266"/>
                <a:gd name="T2" fmla="*/ 380 w 772"/>
                <a:gd name="T3" fmla="*/ 2945 h 3266"/>
                <a:gd name="T4" fmla="*/ 319 w 772"/>
                <a:gd name="T5" fmla="*/ 2783 h 3266"/>
                <a:gd name="T6" fmla="*/ 371 w 772"/>
                <a:gd name="T7" fmla="*/ 2542 h 3266"/>
                <a:gd name="T8" fmla="*/ 591 w 772"/>
                <a:gd name="T9" fmla="*/ 2251 h 3266"/>
                <a:gd name="T10" fmla="*/ 641 w 772"/>
                <a:gd name="T11" fmla="*/ 2070 h 3266"/>
                <a:gd name="T12" fmla="*/ 591 w 772"/>
                <a:gd name="T13" fmla="*/ 1948 h 3266"/>
                <a:gd name="T14" fmla="*/ 401 w 772"/>
                <a:gd name="T15" fmla="*/ 1859 h 3266"/>
                <a:gd name="T16" fmla="*/ 361 w 772"/>
                <a:gd name="T17" fmla="*/ 1747 h 3266"/>
                <a:gd name="T18" fmla="*/ 430 w 772"/>
                <a:gd name="T19" fmla="*/ 1587 h 3266"/>
                <a:gd name="T20" fmla="*/ 741 w 772"/>
                <a:gd name="T21" fmla="*/ 1156 h 3266"/>
                <a:gd name="T22" fmla="*/ 772 w 772"/>
                <a:gd name="T23" fmla="*/ 945 h 3266"/>
                <a:gd name="T24" fmla="*/ 692 w 772"/>
                <a:gd name="T25" fmla="*/ 713 h 3266"/>
                <a:gd name="T26" fmla="*/ 430 w 772"/>
                <a:gd name="T27" fmla="*/ 603 h 3266"/>
                <a:gd name="T28" fmla="*/ 200 w 772"/>
                <a:gd name="T29" fmla="*/ 422 h 3266"/>
                <a:gd name="T30" fmla="*/ 0 w 772"/>
                <a:gd name="T31" fmla="*/ 0 h 3266"/>
                <a:gd name="T32" fmla="*/ 29 w 772"/>
                <a:gd name="T33" fmla="*/ 382 h 3266"/>
                <a:gd name="T34" fmla="*/ 179 w 772"/>
                <a:gd name="T35" fmla="*/ 612 h 3266"/>
                <a:gd name="T36" fmla="*/ 380 w 772"/>
                <a:gd name="T37" fmla="*/ 753 h 3266"/>
                <a:gd name="T38" fmla="*/ 601 w 772"/>
                <a:gd name="T39" fmla="*/ 833 h 3266"/>
                <a:gd name="T40" fmla="*/ 612 w 772"/>
                <a:gd name="T41" fmla="*/ 1044 h 3266"/>
                <a:gd name="T42" fmla="*/ 500 w 772"/>
                <a:gd name="T43" fmla="*/ 1266 h 3266"/>
                <a:gd name="T44" fmla="*/ 240 w 772"/>
                <a:gd name="T45" fmla="*/ 1658 h 3266"/>
                <a:gd name="T46" fmla="*/ 230 w 772"/>
                <a:gd name="T47" fmla="*/ 1909 h 3266"/>
                <a:gd name="T48" fmla="*/ 471 w 772"/>
                <a:gd name="T49" fmla="*/ 2049 h 3266"/>
                <a:gd name="T50" fmla="*/ 460 w 772"/>
                <a:gd name="T51" fmla="*/ 2180 h 3266"/>
                <a:gd name="T52" fmla="*/ 249 w 772"/>
                <a:gd name="T53" fmla="*/ 2452 h 3266"/>
                <a:gd name="T54" fmla="*/ 160 w 772"/>
                <a:gd name="T55" fmla="*/ 2713 h 3266"/>
                <a:gd name="T56" fmla="*/ 240 w 772"/>
                <a:gd name="T57" fmla="*/ 2994 h 3266"/>
                <a:gd name="T58" fmla="*/ 430 w 772"/>
                <a:gd name="T59" fmla="*/ 3144 h 3266"/>
                <a:gd name="T60" fmla="*/ 671 w 772"/>
                <a:gd name="T61" fmla="*/ 3266 h 3266"/>
                <a:gd name="T62" fmla="*/ 692 w 772"/>
                <a:gd name="T63" fmla="*/ 3156 h 3266"/>
                <a:gd name="T64" fmla="*/ 692 w 772"/>
                <a:gd name="T65" fmla="*/ 3156 h 3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39" name="Freeform 39"/>
            <p:cNvSpPr>
              <a:spLocks/>
            </p:cNvSpPr>
            <p:nvPr userDrawn="1"/>
          </p:nvSpPr>
          <p:spPr bwMode="auto">
            <a:xfrm flipH="1">
              <a:off x="5506" y="1333"/>
              <a:ext cx="205" cy="1633"/>
            </a:xfrm>
            <a:custGeom>
              <a:avLst/>
              <a:gdLst>
                <a:gd name="T0" fmla="*/ 692 w 772"/>
                <a:gd name="T1" fmla="*/ 3156 h 3266"/>
                <a:gd name="T2" fmla="*/ 380 w 772"/>
                <a:gd name="T3" fmla="*/ 2945 h 3266"/>
                <a:gd name="T4" fmla="*/ 319 w 772"/>
                <a:gd name="T5" fmla="*/ 2783 h 3266"/>
                <a:gd name="T6" fmla="*/ 371 w 772"/>
                <a:gd name="T7" fmla="*/ 2542 h 3266"/>
                <a:gd name="T8" fmla="*/ 591 w 772"/>
                <a:gd name="T9" fmla="*/ 2251 h 3266"/>
                <a:gd name="T10" fmla="*/ 641 w 772"/>
                <a:gd name="T11" fmla="*/ 2070 h 3266"/>
                <a:gd name="T12" fmla="*/ 591 w 772"/>
                <a:gd name="T13" fmla="*/ 1948 h 3266"/>
                <a:gd name="T14" fmla="*/ 401 w 772"/>
                <a:gd name="T15" fmla="*/ 1859 h 3266"/>
                <a:gd name="T16" fmla="*/ 361 w 772"/>
                <a:gd name="T17" fmla="*/ 1747 h 3266"/>
                <a:gd name="T18" fmla="*/ 430 w 772"/>
                <a:gd name="T19" fmla="*/ 1587 h 3266"/>
                <a:gd name="T20" fmla="*/ 741 w 772"/>
                <a:gd name="T21" fmla="*/ 1156 h 3266"/>
                <a:gd name="T22" fmla="*/ 772 w 772"/>
                <a:gd name="T23" fmla="*/ 945 h 3266"/>
                <a:gd name="T24" fmla="*/ 692 w 772"/>
                <a:gd name="T25" fmla="*/ 713 h 3266"/>
                <a:gd name="T26" fmla="*/ 430 w 772"/>
                <a:gd name="T27" fmla="*/ 603 h 3266"/>
                <a:gd name="T28" fmla="*/ 200 w 772"/>
                <a:gd name="T29" fmla="*/ 422 h 3266"/>
                <a:gd name="T30" fmla="*/ 0 w 772"/>
                <a:gd name="T31" fmla="*/ 0 h 3266"/>
                <a:gd name="T32" fmla="*/ 29 w 772"/>
                <a:gd name="T33" fmla="*/ 382 h 3266"/>
                <a:gd name="T34" fmla="*/ 179 w 772"/>
                <a:gd name="T35" fmla="*/ 612 h 3266"/>
                <a:gd name="T36" fmla="*/ 380 w 772"/>
                <a:gd name="T37" fmla="*/ 753 h 3266"/>
                <a:gd name="T38" fmla="*/ 601 w 772"/>
                <a:gd name="T39" fmla="*/ 833 h 3266"/>
                <a:gd name="T40" fmla="*/ 612 w 772"/>
                <a:gd name="T41" fmla="*/ 1044 h 3266"/>
                <a:gd name="T42" fmla="*/ 500 w 772"/>
                <a:gd name="T43" fmla="*/ 1266 h 3266"/>
                <a:gd name="T44" fmla="*/ 240 w 772"/>
                <a:gd name="T45" fmla="*/ 1658 h 3266"/>
                <a:gd name="T46" fmla="*/ 230 w 772"/>
                <a:gd name="T47" fmla="*/ 1909 h 3266"/>
                <a:gd name="T48" fmla="*/ 471 w 772"/>
                <a:gd name="T49" fmla="*/ 2049 h 3266"/>
                <a:gd name="T50" fmla="*/ 460 w 772"/>
                <a:gd name="T51" fmla="*/ 2180 h 3266"/>
                <a:gd name="T52" fmla="*/ 249 w 772"/>
                <a:gd name="T53" fmla="*/ 2452 h 3266"/>
                <a:gd name="T54" fmla="*/ 160 w 772"/>
                <a:gd name="T55" fmla="*/ 2713 h 3266"/>
                <a:gd name="T56" fmla="*/ 240 w 772"/>
                <a:gd name="T57" fmla="*/ 2994 h 3266"/>
                <a:gd name="T58" fmla="*/ 430 w 772"/>
                <a:gd name="T59" fmla="*/ 3144 h 3266"/>
                <a:gd name="T60" fmla="*/ 671 w 772"/>
                <a:gd name="T61" fmla="*/ 3266 h 3266"/>
                <a:gd name="T62" fmla="*/ 692 w 772"/>
                <a:gd name="T63" fmla="*/ 3156 h 3266"/>
                <a:gd name="T64" fmla="*/ 692 w 772"/>
                <a:gd name="T65" fmla="*/ 3156 h 3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grpSp>
        <p:nvGrpSpPr>
          <p:cNvPr id="25640" name="Group 40"/>
          <p:cNvGrpSpPr>
            <a:grpSpLocks/>
          </p:cNvGrpSpPr>
          <p:nvPr/>
        </p:nvGrpSpPr>
        <p:grpSpPr bwMode="auto">
          <a:xfrm>
            <a:off x="7318375" y="90488"/>
            <a:ext cx="2133600" cy="1911350"/>
            <a:chOff x="4610" y="57"/>
            <a:chExt cx="1344" cy="1204"/>
          </a:xfrm>
        </p:grpSpPr>
        <p:grpSp>
          <p:nvGrpSpPr>
            <p:cNvPr id="25641" name="Group 41"/>
            <p:cNvGrpSpPr>
              <a:grpSpLocks/>
            </p:cNvGrpSpPr>
            <p:nvPr userDrawn="1"/>
          </p:nvGrpSpPr>
          <p:grpSpPr bwMode="auto">
            <a:xfrm>
              <a:off x="4610" y="57"/>
              <a:ext cx="1344" cy="1204"/>
              <a:chOff x="4610" y="57"/>
              <a:chExt cx="1344" cy="1204"/>
            </a:xfrm>
          </p:grpSpPr>
          <p:sp>
            <p:nvSpPr>
              <p:cNvPr id="25642" name="Freeform 42"/>
              <p:cNvSpPr>
                <a:spLocks/>
              </p:cNvSpPr>
              <p:nvPr userDrawn="1"/>
            </p:nvSpPr>
            <p:spPr bwMode="auto">
              <a:xfrm rot="-3172564">
                <a:off x="5430" y="1086"/>
                <a:ext cx="62" cy="288"/>
              </a:xfrm>
              <a:custGeom>
                <a:avLst/>
                <a:gdLst>
                  <a:gd name="T0" fmla="*/ 123 w 245"/>
                  <a:gd name="T1" fmla="*/ 9 h 806"/>
                  <a:gd name="T2" fmla="*/ 131 w 245"/>
                  <a:gd name="T3" fmla="*/ 342 h 806"/>
                  <a:gd name="T4" fmla="*/ 0 w 245"/>
                  <a:gd name="T5" fmla="*/ 806 h 806"/>
                  <a:gd name="T6" fmla="*/ 79 w 245"/>
                  <a:gd name="T7" fmla="*/ 789 h 806"/>
                  <a:gd name="T8" fmla="*/ 218 w 245"/>
                  <a:gd name="T9" fmla="*/ 376 h 806"/>
                  <a:gd name="T10" fmla="*/ 245 w 245"/>
                  <a:gd name="T11" fmla="*/ 0 h 806"/>
                  <a:gd name="T12" fmla="*/ 123 w 245"/>
                  <a:gd name="T13" fmla="*/ 9 h 806"/>
                  <a:gd name="T14" fmla="*/ 123 w 245"/>
                  <a:gd name="T15" fmla="*/ 9 h 8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nvGrpSpPr>
              <p:cNvPr id="25643" name="Group 43"/>
              <p:cNvGrpSpPr>
                <a:grpSpLocks/>
              </p:cNvGrpSpPr>
              <p:nvPr userDrawn="1"/>
            </p:nvGrpSpPr>
            <p:grpSpPr bwMode="auto">
              <a:xfrm>
                <a:off x="4610" y="57"/>
                <a:ext cx="1344" cy="985"/>
                <a:chOff x="4610" y="57"/>
                <a:chExt cx="1344" cy="985"/>
              </a:xfrm>
            </p:grpSpPr>
            <p:sp>
              <p:nvSpPr>
                <p:cNvPr id="25644" name="Freeform 44"/>
                <p:cNvSpPr>
                  <a:spLocks/>
                </p:cNvSpPr>
                <p:nvPr userDrawn="1"/>
              </p:nvSpPr>
              <p:spPr bwMode="auto">
                <a:xfrm rot="-3172564">
                  <a:off x="4966" y="71"/>
                  <a:ext cx="153" cy="125"/>
                </a:xfrm>
                <a:custGeom>
                  <a:avLst/>
                  <a:gdLst>
                    <a:gd name="T0" fmla="*/ 0 w 604"/>
                    <a:gd name="T1" fmla="*/ 0 h 349"/>
                    <a:gd name="T2" fmla="*/ 298 w 604"/>
                    <a:gd name="T3" fmla="*/ 184 h 349"/>
                    <a:gd name="T4" fmla="*/ 500 w 604"/>
                    <a:gd name="T5" fmla="*/ 349 h 349"/>
                    <a:gd name="T6" fmla="*/ 604 w 604"/>
                    <a:gd name="T7" fmla="*/ 140 h 349"/>
                    <a:gd name="T8" fmla="*/ 359 w 604"/>
                    <a:gd name="T9" fmla="*/ 9 h 349"/>
                    <a:gd name="T10" fmla="*/ 464 w 604"/>
                    <a:gd name="T11" fmla="*/ 184 h 349"/>
                    <a:gd name="T12" fmla="*/ 131 w 604"/>
                    <a:gd name="T13" fmla="*/ 17 h 349"/>
                    <a:gd name="T14" fmla="*/ 0 w 604"/>
                    <a:gd name="T15" fmla="*/ 0 h 349"/>
                    <a:gd name="T16" fmla="*/ 0 w 604"/>
                    <a:gd name="T17" fmla="*/ 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45" name="Freeform 45"/>
                <p:cNvSpPr>
                  <a:spLocks/>
                </p:cNvSpPr>
                <p:nvPr userDrawn="1"/>
              </p:nvSpPr>
              <p:spPr bwMode="auto">
                <a:xfrm rot="-3172564">
                  <a:off x="5048" y="332"/>
                  <a:ext cx="269" cy="438"/>
                </a:xfrm>
                <a:custGeom>
                  <a:avLst/>
                  <a:gdLst>
                    <a:gd name="T0" fmla="*/ 741 w 1064"/>
                    <a:gd name="T1" fmla="*/ 129 h 1230"/>
                    <a:gd name="T2" fmla="*/ 485 w 1064"/>
                    <a:gd name="T3" fmla="*/ 352 h 1230"/>
                    <a:gd name="T4" fmla="*/ 163 w 1064"/>
                    <a:gd name="T5" fmla="*/ 762 h 1230"/>
                    <a:gd name="T6" fmla="*/ 0 w 1064"/>
                    <a:gd name="T7" fmla="*/ 1101 h 1230"/>
                    <a:gd name="T8" fmla="*/ 59 w 1064"/>
                    <a:gd name="T9" fmla="*/ 1230 h 1230"/>
                    <a:gd name="T10" fmla="*/ 262 w 1064"/>
                    <a:gd name="T11" fmla="*/ 1201 h 1230"/>
                    <a:gd name="T12" fmla="*/ 578 w 1064"/>
                    <a:gd name="T13" fmla="*/ 914 h 1230"/>
                    <a:gd name="T14" fmla="*/ 876 w 1064"/>
                    <a:gd name="T15" fmla="*/ 534 h 1230"/>
                    <a:gd name="T16" fmla="*/ 1034 w 1064"/>
                    <a:gd name="T17" fmla="*/ 270 h 1230"/>
                    <a:gd name="T18" fmla="*/ 1064 w 1064"/>
                    <a:gd name="T19" fmla="*/ 84 h 1230"/>
                    <a:gd name="T20" fmla="*/ 977 w 1064"/>
                    <a:gd name="T21" fmla="*/ 0 h 1230"/>
                    <a:gd name="T22" fmla="*/ 836 w 1064"/>
                    <a:gd name="T23" fmla="*/ 65 h 1230"/>
                    <a:gd name="T24" fmla="*/ 969 w 1064"/>
                    <a:gd name="T25" fmla="*/ 107 h 1230"/>
                    <a:gd name="T26" fmla="*/ 876 w 1064"/>
                    <a:gd name="T27" fmla="*/ 352 h 1230"/>
                    <a:gd name="T28" fmla="*/ 690 w 1064"/>
                    <a:gd name="T29" fmla="*/ 656 h 1230"/>
                    <a:gd name="T30" fmla="*/ 350 w 1064"/>
                    <a:gd name="T31" fmla="*/ 1008 h 1230"/>
                    <a:gd name="T32" fmla="*/ 116 w 1064"/>
                    <a:gd name="T33" fmla="*/ 1114 h 1230"/>
                    <a:gd name="T34" fmla="*/ 135 w 1064"/>
                    <a:gd name="T35" fmla="*/ 943 h 1230"/>
                    <a:gd name="T36" fmla="*/ 437 w 1064"/>
                    <a:gd name="T37" fmla="*/ 504 h 1230"/>
                    <a:gd name="T38" fmla="*/ 831 w 1064"/>
                    <a:gd name="T39" fmla="*/ 118 h 1230"/>
                    <a:gd name="T40" fmla="*/ 741 w 1064"/>
                    <a:gd name="T41" fmla="*/ 129 h 1230"/>
                    <a:gd name="T42" fmla="*/ 741 w 1064"/>
                    <a:gd name="T43" fmla="*/ 129 h 1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46" name="Freeform 46"/>
                <p:cNvSpPr>
                  <a:spLocks/>
                </p:cNvSpPr>
                <p:nvPr userDrawn="1"/>
              </p:nvSpPr>
              <p:spPr bwMode="auto">
                <a:xfrm rot="-3172564">
                  <a:off x="4858" y="182"/>
                  <a:ext cx="505" cy="898"/>
                </a:xfrm>
                <a:custGeom>
                  <a:avLst/>
                  <a:gdLst>
                    <a:gd name="T0" fmla="*/ 1941 w 2002"/>
                    <a:gd name="T1" fmla="*/ 0 h 2521"/>
                    <a:gd name="T2" fmla="*/ 0 w 2002"/>
                    <a:gd name="T3" fmla="*/ 2521 h 2521"/>
                    <a:gd name="T4" fmla="*/ 192 w 2002"/>
                    <a:gd name="T5" fmla="*/ 2450 h 2521"/>
                    <a:gd name="T6" fmla="*/ 2002 w 2002"/>
                    <a:gd name="T7" fmla="*/ 61 h 2521"/>
                    <a:gd name="T8" fmla="*/ 1941 w 2002"/>
                    <a:gd name="T9" fmla="*/ 0 h 2521"/>
                    <a:gd name="T10" fmla="*/ 1941 w 2002"/>
                    <a:gd name="T11" fmla="*/ 0 h 2521"/>
                  </a:gdLst>
                  <a:ahLst/>
                  <a:cxnLst>
                    <a:cxn ang="0">
                      <a:pos x="T0" y="T1"/>
                    </a:cxn>
                    <a:cxn ang="0">
                      <a:pos x="T2" y="T3"/>
                    </a:cxn>
                    <a:cxn ang="0">
                      <a:pos x="T4" y="T5"/>
                    </a:cxn>
                    <a:cxn ang="0">
                      <a:pos x="T6" y="T7"/>
                    </a:cxn>
                    <a:cxn ang="0">
                      <a:pos x="T8" y="T9"/>
                    </a:cxn>
                    <a:cxn ang="0">
                      <a:pos x="T10" y="T11"/>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47" name="Freeform 47"/>
                <p:cNvSpPr>
                  <a:spLocks/>
                </p:cNvSpPr>
                <p:nvPr userDrawn="1"/>
              </p:nvSpPr>
              <p:spPr bwMode="auto">
                <a:xfrm rot="-3172564">
                  <a:off x="4903" y="-19"/>
                  <a:ext cx="758" cy="1344"/>
                </a:xfrm>
                <a:custGeom>
                  <a:avLst/>
                  <a:gdLst>
                    <a:gd name="T0" fmla="*/ 95 w 3007"/>
                    <a:gd name="T1" fmla="*/ 2844 h 3771"/>
                    <a:gd name="T2" fmla="*/ 394 w 3007"/>
                    <a:gd name="T3" fmla="*/ 2834 h 3771"/>
                    <a:gd name="T4" fmla="*/ 821 w 3007"/>
                    <a:gd name="T5" fmla="*/ 3009 h 3771"/>
                    <a:gd name="T6" fmla="*/ 681 w 3007"/>
                    <a:gd name="T7" fmla="*/ 2817 h 3771"/>
                    <a:gd name="T8" fmla="*/ 367 w 3007"/>
                    <a:gd name="T9" fmla="*/ 2703 h 3771"/>
                    <a:gd name="T10" fmla="*/ 637 w 3007"/>
                    <a:gd name="T11" fmla="*/ 2720 h 3771"/>
                    <a:gd name="T12" fmla="*/ 979 w 3007"/>
                    <a:gd name="T13" fmla="*/ 2870 h 3771"/>
                    <a:gd name="T14" fmla="*/ 2859 w 3007"/>
                    <a:gd name="T15" fmla="*/ 420 h 3771"/>
                    <a:gd name="T16" fmla="*/ 2578 w 3007"/>
                    <a:gd name="T17" fmla="*/ 148 h 3771"/>
                    <a:gd name="T18" fmla="*/ 2308 w 3007"/>
                    <a:gd name="T19" fmla="*/ 0 h 3771"/>
                    <a:gd name="T20" fmla="*/ 2692 w 3007"/>
                    <a:gd name="T21" fmla="*/ 78 h 3771"/>
                    <a:gd name="T22" fmla="*/ 3007 w 3007"/>
                    <a:gd name="T23" fmla="*/ 428 h 3771"/>
                    <a:gd name="T24" fmla="*/ 831 w 3007"/>
                    <a:gd name="T25" fmla="*/ 3273 h 3771"/>
                    <a:gd name="T26" fmla="*/ 481 w 3007"/>
                    <a:gd name="T27" fmla="*/ 3412 h 3771"/>
                    <a:gd name="T28" fmla="*/ 105 w 3007"/>
                    <a:gd name="T29" fmla="*/ 3771 h 3771"/>
                    <a:gd name="T30" fmla="*/ 0 w 3007"/>
                    <a:gd name="T31" fmla="*/ 3667 h 3771"/>
                    <a:gd name="T32" fmla="*/ 131 w 3007"/>
                    <a:gd name="T33" fmla="*/ 3631 h 3771"/>
                    <a:gd name="T34" fmla="*/ 376 w 3007"/>
                    <a:gd name="T35" fmla="*/ 3385 h 3771"/>
                    <a:gd name="T36" fmla="*/ 165 w 3007"/>
                    <a:gd name="T37" fmla="*/ 3273 h 3771"/>
                    <a:gd name="T38" fmla="*/ 165 w 3007"/>
                    <a:gd name="T39" fmla="*/ 3176 h 3771"/>
                    <a:gd name="T40" fmla="*/ 411 w 3007"/>
                    <a:gd name="T41" fmla="*/ 3298 h 3771"/>
                    <a:gd name="T42" fmla="*/ 411 w 3007"/>
                    <a:gd name="T43" fmla="*/ 3186 h 3771"/>
                    <a:gd name="T44" fmla="*/ 603 w 3007"/>
                    <a:gd name="T45" fmla="*/ 3220 h 3771"/>
                    <a:gd name="T46" fmla="*/ 428 w 3007"/>
                    <a:gd name="T47" fmla="*/ 3079 h 3771"/>
                    <a:gd name="T48" fmla="*/ 629 w 3007"/>
                    <a:gd name="T49" fmla="*/ 3062 h 3771"/>
                    <a:gd name="T50" fmla="*/ 95 w 3007"/>
                    <a:gd name="T51" fmla="*/ 2844 h 3771"/>
                    <a:gd name="T52" fmla="*/ 95 w 3007"/>
                    <a:gd name="T53" fmla="*/ 2844 h 3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48" name="Freeform 48"/>
                <p:cNvSpPr>
                  <a:spLocks/>
                </p:cNvSpPr>
                <p:nvPr userDrawn="1"/>
              </p:nvSpPr>
              <p:spPr bwMode="auto">
                <a:xfrm rot="-3172564">
                  <a:off x="5297" y="897"/>
                  <a:ext cx="169" cy="122"/>
                </a:xfrm>
                <a:custGeom>
                  <a:avLst/>
                  <a:gdLst>
                    <a:gd name="T0" fmla="*/ 0 w 673"/>
                    <a:gd name="T1" fmla="*/ 80 h 342"/>
                    <a:gd name="T2" fmla="*/ 255 w 673"/>
                    <a:gd name="T3" fmla="*/ 106 h 342"/>
                    <a:gd name="T4" fmla="*/ 639 w 673"/>
                    <a:gd name="T5" fmla="*/ 342 h 342"/>
                    <a:gd name="T6" fmla="*/ 673 w 673"/>
                    <a:gd name="T7" fmla="*/ 289 h 342"/>
                    <a:gd name="T8" fmla="*/ 447 w 673"/>
                    <a:gd name="T9" fmla="*/ 114 h 342"/>
                    <a:gd name="T10" fmla="*/ 26 w 673"/>
                    <a:gd name="T11" fmla="*/ 0 h 342"/>
                    <a:gd name="T12" fmla="*/ 0 w 673"/>
                    <a:gd name="T13" fmla="*/ 80 h 342"/>
                    <a:gd name="T14" fmla="*/ 0 w 673"/>
                    <a:gd name="T15" fmla="*/ 80 h 3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49" name="Freeform 49"/>
                <p:cNvSpPr>
                  <a:spLocks/>
                </p:cNvSpPr>
                <p:nvPr userDrawn="1"/>
              </p:nvSpPr>
              <p:spPr bwMode="auto">
                <a:xfrm rot="-3172564">
                  <a:off x="5253" y="806"/>
                  <a:ext cx="181" cy="144"/>
                </a:xfrm>
                <a:custGeom>
                  <a:avLst/>
                  <a:gdLst>
                    <a:gd name="T0" fmla="*/ 0 w 716"/>
                    <a:gd name="T1" fmla="*/ 78 h 403"/>
                    <a:gd name="T2" fmla="*/ 340 w 716"/>
                    <a:gd name="T3" fmla="*/ 148 h 403"/>
                    <a:gd name="T4" fmla="*/ 638 w 716"/>
                    <a:gd name="T5" fmla="*/ 403 h 403"/>
                    <a:gd name="T6" fmla="*/ 716 w 716"/>
                    <a:gd name="T7" fmla="*/ 296 h 403"/>
                    <a:gd name="T8" fmla="*/ 420 w 716"/>
                    <a:gd name="T9" fmla="*/ 114 h 403"/>
                    <a:gd name="T10" fmla="*/ 70 w 716"/>
                    <a:gd name="T11" fmla="*/ 0 h 403"/>
                    <a:gd name="T12" fmla="*/ 0 w 716"/>
                    <a:gd name="T13" fmla="*/ 78 h 403"/>
                    <a:gd name="T14" fmla="*/ 0 w 716"/>
                    <a:gd name="T15" fmla="*/ 78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50" name="Freeform 50"/>
                <p:cNvSpPr>
                  <a:spLocks/>
                </p:cNvSpPr>
                <p:nvPr userDrawn="1"/>
              </p:nvSpPr>
              <p:spPr bwMode="auto">
                <a:xfrm rot="-3172564">
                  <a:off x="4985" y="210"/>
                  <a:ext cx="181" cy="147"/>
                </a:xfrm>
                <a:custGeom>
                  <a:avLst/>
                  <a:gdLst>
                    <a:gd name="T0" fmla="*/ 0 w 717"/>
                    <a:gd name="T1" fmla="*/ 78 h 411"/>
                    <a:gd name="T2" fmla="*/ 316 w 717"/>
                    <a:gd name="T3" fmla="*/ 139 h 411"/>
                    <a:gd name="T4" fmla="*/ 649 w 717"/>
                    <a:gd name="T5" fmla="*/ 411 h 411"/>
                    <a:gd name="T6" fmla="*/ 717 w 717"/>
                    <a:gd name="T7" fmla="*/ 314 h 411"/>
                    <a:gd name="T8" fmla="*/ 394 w 717"/>
                    <a:gd name="T9" fmla="*/ 87 h 411"/>
                    <a:gd name="T10" fmla="*/ 54 w 717"/>
                    <a:gd name="T11" fmla="*/ 0 h 411"/>
                    <a:gd name="T12" fmla="*/ 0 w 717"/>
                    <a:gd name="T13" fmla="*/ 78 h 411"/>
                    <a:gd name="T14" fmla="*/ 0 w 717"/>
                    <a:gd name="T15" fmla="*/ 78 h 4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sp>
              <p:nvSpPr>
                <p:cNvPr id="25651" name="Freeform 51"/>
                <p:cNvSpPr>
                  <a:spLocks/>
                </p:cNvSpPr>
                <p:nvPr userDrawn="1"/>
              </p:nvSpPr>
              <p:spPr bwMode="auto">
                <a:xfrm rot="-3172564">
                  <a:off x="4948" y="142"/>
                  <a:ext cx="179" cy="138"/>
                </a:xfrm>
                <a:custGeom>
                  <a:avLst/>
                  <a:gdLst>
                    <a:gd name="T0" fmla="*/ 0 w 709"/>
                    <a:gd name="T1" fmla="*/ 88 h 386"/>
                    <a:gd name="T2" fmla="*/ 272 w 709"/>
                    <a:gd name="T3" fmla="*/ 131 h 386"/>
                    <a:gd name="T4" fmla="*/ 665 w 709"/>
                    <a:gd name="T5" fmla="*/ 386 h 386"/>
                    <a:gd name="T6" fmla="*/ 709 w 709"/>
                    <a:gd name="T7" fmla="*/ 308 h 386"/>
                    <a:gd name="T8" fmla="*/ 306 w 709"/>
                    <a:gd name="T9" fmla="*/ 53 h 386"/>
                    <a:gd name="T10" fmla="*/ 43 w 709"/>
                    <a:gd name="T11" fmla="*/ 0 h 386"/>
                    <a:gd name="T12" fmla="*/ 0 w 709"/>
                    <a:gd name="T13" fmla="*/ 88 h 386"/>
                    <a:gd name="T14" fmla="*/ 0 w 709"/>
                    <a:gd name="T15" fmla="*/ 88 h 3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a-IR"/>
                </a:p>
              </p:txBody>
            </p:sp>
          </p:grpSp>
        </p:grpSp>
        <p:sp>
          <p:nvSpPr>
            <p:cNvPr id="25652"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
        <p:nvSpPr>
          <p:cNvPr id="53" name="Rectangle 52"/>
          <p:cNvSpPr/>
          <p:nvPr userDrawn="1"/>
        </p:nvSpPr>
        <p:spPr>
          <a:xfrm>
            <a:off x="-228600" y="-76200"/>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2pPr>
      <a:lvl3pPr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3pPr>
      <a:lvl4pPr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4pPr>
      <a:lvl5pPr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5pPr>
      <a:lvl6pPr marL="457200"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6pPr>
      <a:lvl7pPr marL="914400"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7pPr>
      <a:lvl8pPr marL="1371600"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8pPr>
      <a:lvl9pPr marL="1828800" algn="ctr" rtl="0" fontAlgn="base">
        <a:spcBef>
          <a:spcPct val="0"/>
        </a:spcBef>
        <a:spcAft>
          <a:spcPct val="0"/>
        </a:spcAft>
        <a:defRPr sz="4400">
          <a:solidFill>
            <a:schemeClr val="tx1"/>
          </a:solidFill>
          <a:latin typeface="Comic Sans MS" panose="030F0702030302020204" pitchFamily="66"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2000250" y="1828801"/>
            <a:ext cx="5076825" cy="3983831"/>
          </a:xfrm>
          <a:prstGeom prst="rect">
            <a:avLst/>
          </a:prstGeom>
          <a:noFill/>
          <a:ln w="9525">
            <a:noFill/>
            <a:miter lim="800000"/>
            <a:headEnd/>
            <a:tailEnd/>
          </a:ln>
        </p:spPr>
      </p:pic>
    </p:spTree>
    <p:extLst>
      <p:ext uri="{BB962C8B-B14F-4D97-AF65-F5344CB8AC3E}">
        <p14:creationId xmlns:p14="http://schemas.microsoft.com/office/powerpoint/2010/main" val="41553525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fa-IR" altLang="fa-IR" dirty="0"/>
              <a:t>ويژگي هاي سازمانهاي آينده</a:t>
            </a:r>
            <a:endParaRPr lang="en-US" altLang="fa-IR" dirty="0"/>
          </a:p>
        </p:txBody>
      </p:sp>
      <p:sp>
        <p:nvSpPr>
          <p:cNvPr id="4099" name="Rectangle 3"/>
          <p:cNvSpPr>
            <a:spLocks noGrp="1" noChangeArrowheads="1"/>
          </p:cNvSpPr>
          <p:nvPr>
            <p:ph type="body" idx="1"/>
          </p:nvPr>
        </p:nvSpPr>
        <p:spPr>
          <a:xfrm>
            <a:off x="215900" y="1927225"/>
            <a:ext cx="8604250" cy="4525963"/>
          </a:xfrm>
        </p:spPr>
        <p:txBody>
          <a:bodyPr/>
          <a:lstStyle/>
          <a:p>
            <a:pPr algn="r" rtl="1">
              <a:lnSpc>
                <a:spcPct val="90000"/>
              </a:lnSpc>
              <a:buFontTx/>
              <a:buNone/>
            </a:pPr>
            <a:r>
              <a:rPr lang="fa-IR" altLang="fa-IR"/>
              <a:t>1- کارآفريني مکرر</a:t>
            </a:r>
          </a:p>
          <a:p>
            <a:pPr algn="r" rtl="1">
              <a:lnSpc>
                <a:spcPct val="90000"/>
              </a:lnSpc>
              <a:buFontTx/>
              <a:buNone/>
            </a:pPr>
            <a:r>
              <a:rPr lang="fa-IR" altLang="fa-IR"/>
              <a:t>2- برانگيختن منابع انساني و کارکنان سازمان</a:t>
            </a:r>
          </a:p>
          <a:p>
            <a:pPr algn="r" rtl="1">
              <a:lnSpc>
                <a:spcPct val="90000"/>
              </a:lnSpc>
              <a:buFontTx/>
              <a:buNone/>
            </a:pPr>
            <a:r>
              <a:rPr lang="fa-IR" altLang="fa-IR"/>
              <a:t>3- سرعت بخشيدن به توليد محصولات ويا ارائه خدمات</a:t>
            </a:r>
          </a:p>
          <a:p>
            <a:pPr algn="r" rtl="1">
              <a:lnSpc>
                <a:spcPct val="90000"/>
              </a:lnSpc>
              <a:buFontTx/>
              <a:buNone/>
            </a:pPr>
            <a:r>
              <a:rPr lang="fa-IR" altLang="fa-IR"/>
              <a:t>4- طراحي مجدد مشاغل، گردش شغلي،گسترش شغلي و غناي شغلي</a:t>
            </a:r>
          </a:p>
          <a:p>
            <a:pPr algn="r" rtl="1">
              <a:lnSpc>
                <a:spcPct val="90000"/>
              </a:lnSpc>
              <a:buFontTx/>
              <a:buNone/>
            </a:pPr>
            <a:r>
              <a:rPr lang="fa-IR" altLang="fa-IR"/>
              <a:t>5- تاکيد بر روي نرم افزار و مغز افار به جاي سخت افزار</a:t>
            </a:r>
          </a:p>
          <a:p>
            <a:pPr algn="r" rtl="1">
              <a:lnSpc>
                <a:spcPct val="90000"/>
              </a:lnSpc>
              <a:buFontTx/>
              <a:buNone/>
            </a:pPr>
            <a:r>
              <a:rPr lang="fa-IR" altLang="fa-IR"/>
              <a:t>6- فرايند سياست گذاري پويا و فعال در سازمان</a:t>
            </a:r>
          </a:p>
          <a:p>
            <a:pPr algn="r" rtl="1">
              <a:lnSpc>
                <a:spcPct val="90000"/>
              </a:lnSpc>
              <a:buFontTx/>
              <a:buNone/>
            </a:pPr>
            <a:r>
              <a:rPr lang="fa-IR" altLang="fa-IR"/>
              <a:t>7- تغيير طرح سازمانيو مهندسي مجدد سازمان</a:t>
            </a:r>
            <a:endParaRPr lang="en-US" altLang="fa-I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fa-IR" altLang="fa-IR"/>
              <a:t>مشاغل و عناوين مديران آينده</a:t>
            </a:r>
            <a:endParaRPr lang="en-US" altLang="fa-IR"/>
          </a:p>
        </p:txBody>
      </p:sp>
      <p:sp>
        <p:nvSpPr>
          <p:cNvPr id="5123" name="Rectangle 3"/>
          <p:cNvSpPr>
            <a:spLocks noGrp="1" noChangeArrowheads="1"/>
          </p:cNvSpPr>
          <p:nvPr>
            <p:ph type="body" idx="1"/>
          </p:nvPr>
        </p:nvSpPr>
        <p:spPr/>
        <p:txBody>
          <a:bodyPr/>
          <a:lstStyle/>
          <a:p>
            <a:pPr marL="609600" indent="-609600" algn="r" rtl="1">
              <a:buClr>
                <a:schemeClr val="tx1"/>
              </a:buClr>
              <a:buFont typeface="Wingdings" panose="05000000000000000000" pitchFamily="2" charset="2"/>
              <a:buAutoNum type="arabicPeriod"/>
            </a:pPr>
            <a:r>
              <a:rPr lang="fa-IR" altLang="fa-IR"/>
              <a:t>مدير جهاني سازي</a:t>
            </a:r>
          </a:p>
          <a:p>
            <a:pPr marL="609600" indent="-609600" algn="r" rtl="1">
              <a:buClr>
                <a:schemeClr val="tx1"/>
              </a:buClr>
              <a:buFont typeface="Wingdings" panose="05000000000000000000" pitchFamily="2" charset="2"/>
              <a:buAutoNum type="arabicPeriod"/>
            </a:pPr>
            <a:r>
              <a:rPr lang="fa-IR" altLang="fa-IR"/>
              <a:t>مدير ارشد مالي </a:t>
            </a:r>
          </a:p>
          <a:p>
            <a:pPr marL="609600" indent="-609600" algn="r" rtl="1">
              <a:buClr>
                <a:schemeClr val="tx1"/>
              </a:buClr>
              <a:buFont typeface="Wingdings" panose="05000000000000000000" pitchFamily="2" charset="2"/>
              <a:buAutoNum type="arabicPeriod"/>
            </a:pPr>
            <a:r>
              <a:rPr lang="fa-IR" altLang="fa-IR"/>
              <a:t>مدير ارشد عمليات</a:t>
            </a:r>
          </a:p>
          <a:p>
            <a:pPr marL="609600" indent="-609600" algn="r" rtl="1">
              <a:buClr>
                <a:schemeClr val="tx1"/>
              </a:buClr>
              <a:buFont typeface="Wingdings" panose="05000000000000000000" pitchFamily="2" charset="2"/>
              <a:buAutoNum type="arabicPeriod"/>
            </a:pPr>
            <a:r>
              <a:rPr lang="fa-IR" altLang="fa-IR"/>
              <a:t>مدير ارشد شبكه</a:t>
            </a:r>
          </a:p>
          <a:p>
            <a:pPr marL="609600" indent="-609600" algn="r" rtl="1">
              <a:buClr>
                <a:schemeClr val="tx1"/>
              </a:buClr>
              <a:buFont typeface="Wingdings" panose="05000000000000000000" pitchFamily="2" charset="2"/>
              <a:buAutoNum type="arabicPeriod"/>
            </a:pPr>
            <a:r>
              <a:rPr lang="fa-IR" altLang="fa-IR"/>
              <a:t>مدير دانش فني</a:t>
            </a:r>
          </a:p>
          <a:p>
            <a:pPr marL="609600" indent="-609600" algn="r" rtl="1">
              <a:buClr>
                <a:schemeClr val="tx1"/>
              </a:buClr>
              <a:buFont typeface="Wingdings" panose="05000000000000000000" pitchFamily="2" charset="2"/>
              <a:buAutoNum type="arabicPeriod"/>
            </a:pPr>
            <a:r>
              <a:rPr lang="fa-IR" altLang="fa-IR"/>
              <a:t>مدير ارشد ارتباط با مشتري </a:t>
            </a:r>
          </a:p>
          <a:p>
            <a:pPr marL="609600" indent="-609600" algn="r" rtl="1">
              <a:buClr>
                <a:schemeClr val="tx1"/>
              </a:buClr>
              <a:buFont typeface="Wingdings" panose="05000000000000000000" pitchFamily="2" charset="2"/>
              <a:buAutoNum type="arabicPeriod"/>
            </a:pPr>
            <a:endParaRPr lang="en-US" altLang="fa-I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85800" y="152400"/>
            <a:ext cx="6870700" cy="687388"/>
          </a:xfrm>
        </p:spPr>
        <p:txBody>
          <a:bodyPr/>
          <a:lstStyle/>
          <a:p>
            <a:pPr algn="r"/>
            <a:r>
              <a:rPr lang="fa-IR" altLang="fa-IR" sz="3200">
                <a:ea typeface="Titr"/>
                <a:cs typeface="Titr"/>
              </a:rPr>
              <a:t>سازمانهاي آينده در يک نگاه</a:t>
            </a:r>
            <a:endParaRPr lang="en-US" altLang="fa-IR" sz="3200">
              <a:ea typeface="Titr"/>
              <a:cs typeface="Titr"/>
            </a:endParaRPr>
          </a:p>
        </p:txBody>
      </p:sp>
      <p:sp>
        <p:nvSpPr>
          <p:cNvPr id="6147" name="Rectangle 3"/>
          <p:cNvSpPr>
            <a:spLocks noChangeArrowheads="1"/>
          </p:cNvSpPr>
          <p:nvPr/>
        </p:nvSpPr>
        <p:spPr bwMode="auto">
          <a:xfrm>
            <a:off x="2916238" y="1052513"/>
            <a:ext cx="3455987" cy="5762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r>
              <a:rPr lang="fa-IR" altLang="fa-IR" b="1">
                <a:latin typeface="Arial" panose="020B0604020202020204" pitchFamily="34" charset="0"/>
                <a:ea typeface="Nazanin"/>
                <a:cs typeface="Nazanin"/>
              </a:rPr>
              <a:t>سازمانهاي آينده</a:t>
            </a:r>
            <a:endParaRPr lang="en-US" altLang="fa-IR" b="1">
              <a:latin typeface="Arial" panose="020B0604020202020204" pitchFamily="34" charset="0"/>
              <a:ea typeface="Nazanin"/>
              <a:cs typeface="Nazanin"/>
            </a:endParaRPr>
          </a:p>
        </p:txBody>
      </p:sp>
      <p:sp>
        <p:nvSpPr>
          <p:cNvPr id="6148" name="Line 4"/>
          <p:cNvSpPr>
            <a:spLocks noChangeShapeType="1"/>
          </p:cNvSpPr>
          <p:nvPr/>
        </p:nvSpPr>
        <p:spPr bwMode="auto">
          <a:xfrm>
            <a:off x="6372225" y="1195388"/>
            <a:ext cx="10080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6149" name="Line 5"/>
          <p:cNvSpPr>
            <a:spLocks noChangeShapeType="1"/>
          </p:cNvSpPr>
          <p:nvPr/>
        </p:nvSpPr>
        <p:spPr bwMode="auto">
          <a:xfrm>
            <a:off x="1908175" y="1195388"/>
            <a:ext cx="10080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6150" name="Line 6"/>
          <p:cNvSpPr>
            <a:spLocks noChangeShapeType="1"/>
          </p:cNvSpPr>
          <p:nvPr/>
        </p:nvSpPr>
        <p:spPr bwMode="auto">
          <a:xfrm>
            <a:off x="1908175" y="1195388"/>
            <a:ext cx="0" cy="5778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6151" name="Line 7"/>
          <p:cNvSpPr>
            <a:spLocks noChangeShapeType="1"/>
          </p:cNvSpPr>
          <p:nvPr/>
        </p:nvSpPr>
        <p:spPr bwMode="auto">
          <a:xfrm>
            <a:off x="7380288" y="1195388"/>
            <a:ext cx="0" cy="5778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6152" name="Rectangle 8"/>
          <p:cNvSpPr>
            <a:spLocks noChangeArrowheads="1"/>
          </p:cNvSpPr>
          <p:nvPr/>
        </p:nvSpPr>
        <p:spPr bwMode="auto">
          <a:xfrm>
            <a:off x="6300788" y="1773238"/>
            <a:ext cx="2232025" cy="71913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r>
              <a:rPr lang="fa-IR" altLang="fa-IR" b="1">
                <a:latin typeface="Arial" panose="020B0604020202020204" pitchFamily="34" charset="0"/>
                <a:ea typeface="Nazanin"/>
                <a:cs typeface="Nazanin"/>
              </a:rPr>
              <a:t>اشکال سازمانهاي نوين</a:t>
            </a:r>
            <a:endParaRPr lang="en-US" altLang="fa-IR" b="1">
              <a:latin typeface="Arial" panose="020B0604020202020204" pitchFamily="34" charset="0"/>
              <a:ea typeface="Nazanin"/>
              <a:cs typeface="Nazanin"/>
            </a:endParaRPr>
          </a:p>
        </p:txBody>
      </p:sp>
      <p:sp>
        <p:nvSpPr>
          <p:cNvPr id="6153" name="Rectangle 9"/>
          <p:cNvSpPr>
            <a:spLocks noChangeArrowheads="1"/>
          </p:cNvSpPr>
          <p:nvPr/>
        </p:nvSpPr>
        <p:spPr bwMode="auto">
          <a:xfrm>
            <a:off x="684213" y="1773238"/>
            <a:ext cx="2232025" cy="71913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r>
              <a:rPr lang="fa-IR" altLang="fa-IR" b="1">
                <a:latin typeface="Arial" panose="020B0604020202020204" pitchFamily="34" charset="0"/>
                <a:ea typeface="Nazanin"/>
                <a:cs typeface="Nazanin"/>
              </a:rPr>
              <a:t>ويژگي هاي سازمانهاي آينده</a:t>
            </a:r>
            <a:endParaRPr lang="en-US" altLang="fa-IR" b="1">
              <a:latin typeface="Arial" panose="020B0604020202020204" pitchFamily="34" charset="0"/>
              <a:ea typeface="Nazanin"/>
              <a:cs typeface="Nazanin"/>
            </a:endParaRPr>
          </a:p>
        </p:txBody>
      </p:sp>
      <p:sp>
        <p:nvSpPr>
          <p:cNvPr id="6154" name="Line 10"/>
          <p:cNvSpPr>
            <a:spLocks noChangeShapeType="1"/>
          </p:cNvSpPr>
          <p:nvPr/>
        </p:nvSpPr>
        <p:spPr bwMode="auto">
          <a:xfrm>
            <a:off x="1908175" y="2492375"/>
            <a:ext cx="0"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6155" name="Line 11"/>
          <p:cNvSpPr>
            <a:spLocks noChangeShapeType="1"/>
          </p:cNvSpPr>
          <p:nvPr/>
        </p:nvSpPr>
        <p:spPr bwMode="auto">
          <a:xfrm>
            <a:off x="7380288" y="2492375"/>
            <a:ext cx="0"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6156" name="Rectangle 12"/>
          <p:cNvSpPr>
            <a:spLocks noChangeArrowheads="1"/>
          </p:cNvSpPr>
          <p:nvPr/>
        </p:nvSpPr>
        <p:spPr bwMode="auto">
          <a:xfrm>
            <a:off x="5867400" y="2925763"/>
            <a:ext cx="2951163" cy="35988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r" rtl="1"/>
            <a:r>
              <a:rPr lang="fa-IR" altLang="fa-IR" sz="2200" b="1">
                <a:latin typeface="Arial" panose="020B0604020202020204" pitchFamily="34" charset="0"/>
                <a:ea typeface="Nazanin"/>
                <a:cs typeface="Nazanin"/>
              </a:rPr>
              <a:t>1- سازمان بدون مرز</a:t>
            </a:r>
          </a:p>
          <a:p>
            <a:pPr algn="r" rtl="1"/>
            <a:r>
              <a:rPr lang="fa-IR" altLang="fa-IR" sz="2200" b="1">
                <a:latin typeface="Arial" panose="020B0604020202020204" pitchFamily="34" charset="0"/>
                <a:ea typeface="Nazanin"/>
                <a:cs typeface="Nazanin"/>
              </a:rPr>
              <a:t>2- سازمان مبتني بر اطلاعات</a:t>
            </a:r>
          </a:p>
          <a:p>
            <a:pPr algn="r" rtl="1"/>
            <a:r>
              <a:rPr lang="fa-IR" altLang="fa-IR" sz="2200" b="1">
                <a:latin typeface="Arial" panose="020B0604020202020204" pitchFamily="34" charset="0"/>
                <a:ea typeface="Nazanin"/>
                <a:cs typeface="Nazanin"/>
              </a:rPr>
              <a:t>3- سازمان هوشمند</a:t>
            </a:r>
          </a:p>
          <a:p>
            <a:pPr algn="r" rtl="1"/>
            <a:r>
              <a:rPr lang="fa-IR" altLang="fa-IR" sz="2200" b="1">
                <a:latin typeface="Arial" panose="020B0604020202020204" pitchFamily="34" charset="0"/>
                <a:ea typeface="Nazanin"/>
                <a:cs typeface="Nazanin"/>
              </a:rPr>
              <a:t>4- سازمان مجازي</a:t>
            </a:r>
          </a:p>
          <a:p>
            <a:pPr algn="r" rtl="1"/>
            <a:r>
              <a:rPr lang="fa-IR" altLang="fa-IR" sz="2200" b="1">
                <a:latin typeface="Arial" panose="020B0604020202020204" pitchFamily="34" charset="0"/>
                <a:ea typeface="Nazanin"/>
                <a:cs typeface="Nazanin"/>
              </a:rPr>
              <a:t>5- سازمان يادگيرنده</a:t>
            </a:r>
          </a:p>
          <a:p>
            <a:pPr algn="r" rtl="1"/>
            <a:r>
              <a:rPr lang="fa-IR" altLang="fa-IR" sz="2200" b="1">
                <a:latin typeface="Arial" panose="020B0604020202020204" pitchFamily="34" charset="0"/>
                <a:ea typeface="Nazanin"/>
                <a:cs typeface="Nazanin"/>
              </a:rPr>
              <a:t>6- سازمان الکترونيکي</a:t>
            </a:r>
          </a:p>
          <a:p>
            <a:pPr algn="r" rtl="1"/>
            <a:r>
              <a:rPr lang="fa-IR" altLang="fa-IR" sz="2200" b="1">
                <a:latin typeface="Arial" panose="020B0604020202020204" pitchFamily="34" charset="0"/>
                <a:ea typeface="Nazanin"/>
                <a:cs typeface="Nazanin"/>
              </a:rPr>
              <a:t>7- سازمان شبدري</a:t>
            </a:r>
          </a:p>
          <a:p>
            <a:pPr algn="r" rtl="1"/>
            <a:endParaRPr lang="en-US" altLang="fa-IR" sz="2200" b="1">
              <a:latin typeface="Arial" panose="020B0604020202020204" pitchFamily="34" charset="0"/>
              <a:ea typeface="Nazanin"/>
              <a:cs typeface="Nazanin"/>
            </a:endParaRPr>
          </a:p>
        </p:txBody>
      </p:sp>
      <p:sp>
        <p:nvSpPr>
          <p:cNvPr id="6157" name="Rectangle 13"/>
          <p:cNvSpPr>
            <a:spLocks noChangeArrowheads="1"/>
          </p:cNvSpPr>
          <p:nvPr/>
        </p:nvSpPr>
        <p:spPr bwMode="auto">
          <a:xfrm>
            <a:off x="323850" y="2925763"/>
            <a:ext cx="2951163" cy="352742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r" rtl="1"/>
            <a:r>
              <a:rPr lang="fa-IR" altLang="fa-IR" sz="2200" b="1">
                <a:latin typeface="Arial" panose="020B0604020202020204" pitchFamily="34" charset="0"/>
                <a:ea typeface="Nazanin"/>
                <a:cs typeface="Nazanin"/>
              </a:rPr>
              <a:t>1- ساختار تخت</a:t>
            </a:r>
          </a:p>
          <a:p>
            <a:pPr algn="r" rtl="1"/>
            <a:r>
              <a:rPr lang="fa-IR" altLang="fa-IR" sz="2200" b="1">
                <a:latin typeface="Arial" panose="020B0604020202020204" pitchFamily="34" charset="0"/>
                <a:ea typeface="Nazanin"/>
                <a:cs typeface="Nazanin"/>
              </a:rPr>
              <a:t>2- مرزهاي مبهم</a:t>
            </a:r>
          </a:p>
          <a:p>
            <a:pPr algn="r" rtl="1"/>
            <a:r>
              <a:rPr lang="fa-IR" altLang="fa-IR" sz="2200" b="1">
                <a:latin typeface="Arial" panose="020B0604020202020204" pitchFamily="34" charset="0"/>
                <a:ea typeface="Nazanin"/>
                <a:cs typeface="Nazanin"/>
              </a:rPr>
              <a:t>3- همکاري</a:t>
            </a:r>
          </a:p>
          <a:p>
            <a:pPr algn="r" rtl="1"/>
            <a:r>
              <a:rPr lang="fa-IR" altLang="fa-IR" sz="2200" b="1">
                <a:latin typeface="Arial" panose="020B0604020202020204" pitchFamily="34" charset="0"/>
                <a:ea typeface="Nazanin"/>
                <a:cs typeface="Nazanin"/>
              </a:rPr>
              <a:t>4- تمرکز بر روي </a:t>
            </a:r>
          </a:p>
          <a:p>
            <a:pPr algn="r" rtl="1"/>
            <a:r>
              <a:rPr lang="fa-IR" altLang="fa-IR" sz="2200" b="1">
                <a:latin typeface="Arial" panose="020B0604020202020204" pitchFamily="34" charset="0"/>
                <a:ea typeface="Nazanin"/>
                <a:cs typeface="Nazanin"/>
              </a:rPr>
              <a:t>قابليتهاي اصلي</a:t>
            </a:r>
          </a:p>
          <a:p>
            <a:pPr algn="r" rtl="1"/>
            <a:r>
              <a:rPr lang="fa-IR" altLang="fa-IR" sz="2200" b="1">
                <a:latin typeface="Arial" panose="020B0604020202020204" pitchFamily="34" charset="0"/>
                <a:ea typeface="Nazanin"/>
                <a:cs typeface="Nazanin"/>
              </a:rPr>
              <a:t>5- گروههاي منعطف</a:t>
            </a:r>
          </a:p>
          <a:p>
            <a:pPr algn="r" rtl="1"/>
            <a:r>
              <a:rPr lang="fa-IR" altLang="fa-IR" sz="2200" b="1">
                <a:latin typeface="Arial" panose="020B0604020202020204" pitchFamily="34" charset="0"/>
                <a:ea typeface="Nazanin"/>
                <a:cs typeface="Nazanin"/>
              </a:rPr>
              <a:t>6- مشارکت</a:t>
            </a:r>
          </a:p>
          <a:p>
            <a:pPr algn="r" rtl="1"/>
            <a:r>
              <a:rPr lang="fa-IR" altLang="fa-IR" sz="2200" b="1">
                <a:latin typeface="Arial" panose="020B0604020202020204" pitchFamily="34" charset="0"/>
                <a:ea typeface="Nazanin"/>
                <a:cs typeface="Nazanin"/>
              </a:rPr>
              <a:t>7- اعتماد</a:t>
            </a:r>
            <a:endParaRPr lang="en-US" altLang="fa-IR" sz="2200" b="1">
              <a:latin typeface="Arial" panose="020B0604020202020204" pitchFamily="34" charset="0"/>
              <a:ea typeface="Nazanin"/>
              <a:cs typeface="Nazani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fa-IR" altLang="fa-IR" sz="4000">
                <a:ea typeface="Titr"/>
                <a:cs typeface="Titr"/>
              </a:rPr>
              <a:t>1- ساختارهاي تخت</a:t>
            </a:r>
            <a:endParaRPr lang="en-US" altLang="fa-IR" sz="4000">
              <a:ea typeface="Titr"/>
              <a:cs typeface="Titr"/>
            </a:endParaRPr>
          </a:p>
        </p:txBody>
      </p:sp>
      <p:sp>
        <p:nvSpPr>
          <p:cNvPr id="7171" name="Rectangle 3"/>
          <p:cNvSpPr>
            <a:spLocks noGrp="1" noChangeArrowheads="1"/>
          </p:cNvSpPr>
          <p:nvPr>
            <p:ph type="body" idx="1"/>
          </p:nvPr>
        </p:nvSpPr>
        <p:spPr/>
        <p:txBody>
          <a:bodyPr/>
          <a:lstStyle/>
          <a:p>
            <a:pPr algn="just" rtl="1"/>
            <a:r>
              <a:rPr lang="fa-IR" altLang="fa-IR"/>
              <a:t>ساختارهاي تخت ، از طريق حذف يک يا چند لايه مديريت مياني در سازمان ايجاد مي شوند. اين امر موجب مي شود تا کارکنان به راحتي بتوانند با مديران ارشد سازمان و نيز مشتريان ارتباط برقرار سازند</a:t>
            </a:r>
          </a:p>
          <a:p>
            <a:pPr algn="just" rtl="1"/>
            <a:r>
              <a:rPr lang="fa-IR" altLang="fa-IR"/>
              <a:t>نکته مهم اين است که با تخت شدن ساختارها تعداد افراد تحت سرپرستي مديران عالي بيشتر مي شودو اين امر هماهنگي و کنترل را با مشکل مواجه مي سازد</a:t>
            </a:r>
            <a:endParaRPr lang="en-US" altLang="fa-I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5800" y="552450"/>
            <a:ext cx="6870700" cy="1193800"/>
          </a:xfrm>
        </p:spPr>
        <p:txBody>
          <a:bodyPr/>
          <a:lstStyle/>
          <a:p>
            <a:r>
              <a:rPr lang="fa-IR" altLang="fa-IR" sz="3600">
                <a:ea typeface="Titr"/>
                <a:cs typeface="Titr"/>
              </a:rPr>
              <a:t>2- مرزهاي مبهم </a:t>
            </a:r>
            <a:endParaRPr lang="en-US" altLang="fa-IR" sz="3600">
              <a:ea typeface="Titr"/>
              <a:cs typeface="Titr"/>
            </a:endParaRPr>
          </a:p>
        </p:txBody>
      </p:sp>
      <p:sp>
        <p:nvSpPr>
          <p:cNvPr id="8195" name="Rectangle 3"/>
          <p:cNvSpPr>
            <a:spLocks noGrp="1" noChangeArrowheads="1"/>
          </p:cNvSpPr>
          <p:nvPr>
            <p:ph type="body" idx="1"/>
          </p:nvPr>
        </p:nvSpPr>
        <p:spPr>
          <a:xfrm>
            <a:off x="685800" y="2584450"/>
            <a:ext cx="7696200" cy="1884363"/>
          </a:xfrm>
        </p:spPr>
        <p:txBody>
          <a:bodyPr/>
          <a:lstStyle/>
          <a:p>
            <a:pPr algn="r" rtl="1"/>
            <a:r>
              <a:rPr lang="fa-IR" altLang="fa-IR"/>
              <a:t>مرزهاي مبهم يعني درنورديدن ساختارهاي سلسله مراتبي مستحکم تا بتوان از سرعت، انعطاف پذيري لازم براي رويارويي يا چالشهاي کنوني برخوردار شد</a:t>
            </a:r>
            <a:endParaRPr lang="en-US" altLang="fa-I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fa-IR" altLang="fa-IR" sz="4000">
                <a:ea typeface="Titr"/>
                <a:cs typeface="Titr"/>
              </a:rPr>
              <a:t>3- همکاري </a:t>
            </a:r>
            <a:endParaRPr lang="en-US" altLang="fa-IR" sz="4000">
              <a:ea typeface="Titr"/>
              <a:cs typeface="Titr"/>
            </a:endParaRPr>
          </a:p>
        </p:txBody>
      </p:sp>
      <p:sp>
        <p:nvSpPr>
          <p:cNvPr id="9219" name="Rectangle 3"/>
          <p:cNvSpPr>
            <a:spLocks noGrp="1" noChangeArrowheads="1"/>
          </p:cNvSpPr>
          <p:nvPr>
            <p:ph type="body" idx="1"/>
          </p:nvPr>
        </p:nvSpPr>
        <p:spPr>
          <a:xfrm>
            <a:off x="457200" y="1989138"/>
            <a:ext cx="8229600" cy="4114800"/>
          </a:xfrm>
        </p:spPr>
        <p:txBody>
          <a:bodyPr/>
          <a:lstStyle/>
          <a:p>
            <a:pPr algn="just" rtl="1"/>
            <a:r>
              <a:rPr lang="fa-IR" altLang="fa-IR" b="1">
                <a:ea typeface="Nazanin"/>
                <a:cs typeface="Nazanin"/>
              </a:rPr>
              <a:t>در سازمانهاي آينده، انجام کارها مبتني بر همکاري است تا رقابت.</a:t>
            </a:r>
          </a:p>
          <a:p>
            <a:pPr algn="just" rtl="1"/>
            <a:r>
              <a:rPr lang="fa-IR" altLang="fa-IR" b="1">
                <a:ea typeface="Nazanin"/>
                <a:cs typeface="Nazanin"/>
              </a:rPr>
              <a:t>در سازمانهاي آينده تفکر سيستمي در کارها حمکفرماست به طوري که هر واحد از عملکرد واحد ديگر کاملاً اگاه بوده ، هنگام توليد يک محصول يا ارائه يک خدمت بصورت يکپارچه عمل مي نمايند</a:t>
            </a:r>
            <a:endParaRPr lang="en-US" altLang="fa-IR" b="1">
              <a:ea typeface="Nazanin"/>
              <a:cs typeface="Nazani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fa-IR" altLang="fa-IR" sz="4000">
                <a:ea typeface="Titr"/>
                <a:cs typeface="Titr"/>
              </a:rPr>
              <a:t>4- تمرکز بر قابليتهاي اصلي</a:t>
            </a:r>
            <a:endParaRPr lang="en-US" altLang="fa-IR" sz="4000">
              <a:ea typeface="Titr"/>
              <a:cs typeface="Titr"/>
            </a:endParaRPr>
          </a:p>
        </p:txBody>
      </p:sp>
      <p:sp>
        <p:nvSpPr>
          <p:cNvPr id="10243" name="Rectangle 3"/>
          <p:cNvSpPr>
            <a:spLocks noGrp="1" noChangeArrowheads="1"/>
          </p:cNvSpPr>
          <p:nvPr>
            <p:ph type="body" idx="1"/>
          </p:nvPr>
        </p:nvSpPr>
        <p:spPr/>
        <p:txBody>
          <a:bodyPr/>
          <a:lstStyle/>
          <a:p>
            <a:pPr algn="r" rtl="1"/>
            <a:r>
              <a:rPr lang="fa-IR" altLang="fa-IR">
                <a:ea typeface="Nazanin"/>
                <a:cs typeface="Nazanin"/>
              </a:rPr>
              <a:t>سازمانهاي آينده به منظور انعطاف و سرعت عمل ، انجام بسياري از خدمات و فعاليتهايي را که ديگران بهتر انجام مي دهند و خود از قابليت اصلي در اجراي آن ها برخوردار نيستند ، به ديگران واگزار مي نمايند.</a:t>
            </a:r>
          </a:p>
          <a:p>
            <a:pPr algn="r" rtl="1"/>
            <a:r>
              <a:rPr lang="fa-IR" altLang="fa-IR">
                <a:ea typeface="Nazanin"/>
                <a:cs typeface="Nazanin"/>
              </a:rPr>
              <a:t>استفاده از خدمات ديگران اين فرصت را براي سازمانها فراهم مي نمايد که پيشگامي خود را حفظ نمايند. </a:t>
            </a:r>
            <a:endParaRPr lang="en-US" altLang="fa-IR">
              <a:ea typeface="Nazanin"/>
              <a:cs typeface="Nazani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fa-IR" altLang="fa-IR" sz="4000">
                <a:ea typeface="Titr"/>
                <a:cs typeface="Titr"/>
              </a:rPr>
              <a:t>5- گروههاي کاري منعطف</a:t>
            </a:r>
            <a:endParaRPr lang="en-US" altLang="fa-IR" sz="4000">
              <a:ea typeface="Titr"/>
              <a:cs typeface="Titr"/>
            </a:endParaRPr>
          </a:p>
        </p:txBody>
      </p:sp>
      <p:sp>
        <p:nvSpPr>
          <p:cNvPr id="11267" name="Rectangle 3"/>
          <p:cNvSpPr>
            <a:spLocks noGrp="1" noChangeArrowheads="1"/>
          </p:cNvSpPr>
          <p:nvPr>
            <p:ph type="body" idx="1"/>
          </p:nvPr>
        </p:nvSpPr>
        <p:spPr/>
        <p:txBody>
          <a:bodyPr/>
          <a:lstStyle/>
          <a:p>
            <a:pPr algn="r" rtl="1"/>
            <a:r>
              <a:rPr lang="fa-IR" altLang="fa-IR" sz="3600" b="1">
                <a:ea typeface="Nazanin"/>
                <a:cs typeface="Nazanin"/>
              </a:rPr>
              <a:t>زماني که سازمان با موضوع و يا معظلي روبرو است يک يا چند گروه به سرعت حول آن تشکيل شده و با حل موضوع و يا مشکل غالباً اين گروهها منحل مي شوند.</a:t>
            </a:r>
          </a:p>
          <a:p>
            <a:pPr algn="r" rtl="1"/>
            <a:r>
              <a:rPr lang="fa-IR" altLang="fa-IR" sz="3600" b="1">
                <a:ea typeface="Nazanin"/>
                <a:cs typeface="Nazanin"/>
              </a:rPr>
              <a:t>اعضاي گروه از مهارتهاي مختلفي برخوردارندو نکته مهم اين است که اين گروهها بايد به صورت خودگردان عمل نمايند.</a:t>
            </a:r>
            <a:endParaRPr lang="en-US" altLang="fa-IR" sz="3600" b="1">
              <a:ea typeface="Nazanin"/>
              <a:cs typeface="Nazani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fa-IR" altLang="fa-IR">
                <a:ea typeface="Titr"/>
                <a:cs typeface="Titr"/>
              </a:rPr>
              <a:t>6- مشارکت</a:t>
            </a:r>
            <a:endParaRPr lang="en-US" altLang="fa-IR">
              <a:ea typeface="Titr"/>
              <a:cs typeface="Titr"/>
            </a:endParaRPr>
          </a:p>
        </p:txBody>
      </p:sp>
      <p:sp>
        <p:nvSpPr>
          <p:cNvPr id="12291" name="Rectangle 3"/>
          <p:cNvSpPr>
            <a:spLocks noGrp="1" noChangeArrowheads="1"/>
          </p:cNvSpPr>
          <p:nvPr>
            <p:ph type="body" idx="1"/>
          </p:nvPr>
        </p:nvSpPr>
        <p:spPr/>
        <p:txBody>
          <a:bodyPr/>
          <a:lstStyle/>
          <a:p>
            <a:pPr algn="just" rtl="1"/>
            <a:r>
              <a:rPr lang="fa-IR" altLang="fa-IR" b="1">
                <a:ea typeface="Nazanin"/>
                <a:cs typeface="Nazanin"/>
              </a:rPr>
              <a:t>تشکيل ائتلاف هاي رابردي يکي ديگر از ويژگي هاي سازمانهاي آينده است</a:t>
            </a:r>
          </a:p>
          <a:p>
            <a:pPr algn="just" rtl="1"/>
            <a:r>
              <a:rPr lang="fa-IR" altLang="fa-IR" b="1">
                <a:ea typeface="Nazanin"/>
                <a:cs typeface="Nazanin"/>
              </a:rPr>
              <a:t>سازمانهاي آينده به صورت فزاينده اي فرايندهاي توليدي و کسب و کار خود را غير متمرکز نموده و از مشارکت به عنوان ابزاري براي رسيدن رسيدن به اثربخشي سازماني اسفاده مي کنند</a:t>
            </a:r>
            <a:endParaRPr lang="en-US" altLang="fa-IR" b="1">
              <a:ea typeface="Nazanin"/>
              <a:cs typeface="Nazani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fa-IR" altLang="fa-IR"/>
              <a:t>7- اعتماد</a:t>
            </a:r>
            <a:endParaRPr lang="en-US" altLang="fa-IR"/>
          </a:p>
        </p:txBody>
      </p:sp>
      <p:sp>
        <p:nvSpPr>
          <p:cNvPr id="13315" name="Rectangle 3"/>
          <p:cNvSpPr>
            <a:spLocks noGrp="1" noChangeArrowheads="1"/>
          </p:cNvSpPr>
          <p:nvPr>
            <p:ph type="body" idx="1"/>
          </p:nvPr>
        </p:nvSpPr>
        <p:spPr/>
        <p:txBody>
          <a:bodyPr/>
          <a:lstStyle/>
          <a:p>
            <a:pPr algn="just" rtl="1"/>
            <a:r>
              <a:rPr lang="fa-IR" altLang="fa-IR" b="1">
                <a:ea typeface="Nazanin"/>
                <a:cs typeface="Nazanin"/>
              </a:rPr>
              <a:t>سازمانهاي اينده به جاي استفاده از سيستم هاي معمولي نظارت ، بيشتر مبتني بر اعتماد خواهند بود .</a:t>
            </a:r>
          </a:p>
          <a:p>
            <a:pPr algn="just" rtl="1"/>
            <a:endParaRPr lang="fa-IR" altLang="fa-IR" b="1">
              <a:ea typeface="Nazanin"/>
              <a:cs typeface="Nazanin"/>
            </a:endParaRPr>
          </a:p>
          <a:p>
            <a:pPr algn="just" rtl="1"/>
            <a:r>
              <a:rPr lang="fa-IR" altLang="fa-IR" b="1">
                <a:ea typeface="Nazanin"/>
                <a:cs typeface="Nazanin"/>
              </a:rPr>
              <a:t>منظور از اعتماد در سازمانها پذيرش شايستگي ها و قابليتهاي افراد و تعهد آنها به اهداف مشترک سازماني است.</a:t>
            </a:r>
          </a:p>
          <a:p>
            <a:pPr algn="just" rtl="1">
              <a:buFontTx/>
              <a:buNone/>
            </a:pPr>
            <a:endParaRPr lang="en-US" altLang="fa-IR" b="1">
              <a:ea typeface="Nazanin"/>
              <a:cs typeface="Nazani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fa-IR" altLang="fa-IR" sz="4000"/>
              <a:t>چارلز هندي سبکهاي مديريت را به خدايان يوناني تشبيه نموده است:</a:t>
            </a:r>
            <a:endParaRPr lang="en-US" altLang="fa-IR" sz="4000"/>
          </a:p>
        </p:txBody>
      </p:sp>
      <p:sp>
        <p:nvSpPr>
          <p:cNvPr id="14339" name="Rectangle 3"/>
          <p:cNvSpPr>
            <a:spLocks noGrp="1" noChangeArrowheads="1"/>
          </p:cNvSpPr>
          <p:nvPr>
            <p:ph type="body" idx="1"/>
          </p:nvPr>
        </p:nvSpPr>
        <p:spPr/>
        <p:txBody>
          <a:bodyPr/>
          <a:lstStyle/>
          <a:p>
            <a:pPr algn="r" rtl="1">
              <a:buFontTx/>
              <a:buNone/>
            </a:pPr>
            <a:r>
              <a:rPr lang="fa-IR" altLang="fa-IR"/>
              <a:t>1- زئوس: سبک مديران مستبدو قوم و خويش نواز</a:t>
            </a:r>
          </a:p>
          <a:p>
            <a:pPr algn="r" rtl="1">
              <a:buFontTx/>
              <a:buNone/>
            </a:pPr>
            <a:r>
              <a:rPr lang="fa-IR" altLang="fa-IR"/>
              <a:t>2- آپولو: دنبال نظم و هماهنگي است و همانند مدير گوسفندان تابع قوانين مي باشند.</a:t>
            </a:r>
          </a:p>
          <a:p>
            <a:pPr algn="r" rtl="1">
              <a:buFontTx/>
              <a:buNone/>
            </a:pPr>
            <a:r>
              <a:rPr lang="fa-IR" altLang="fa-IR"/>
              <a:t>3- آتنا : در اين سبک بهترينها در راس امور هستند که به عبارتي شايسته سالاري مي توان گفت.</a:t>
            </a:r>
          </a:p>
          <a:p>
            <a:pPr algn="r" rtl="1">
              <a:buFontTx/>
              <a:buNone/>
            </a:pPr>
            <a:r>
              <a:rPr lang="fa-IR" altLang="fa-IR"/>
              <a:t>4- ديونيسوس : معتقد است که تو سازنده زندگي خود هستي . اين خداي افراد حرفه اي ، متفکرين مستقل و محققين است که سازمانها شديداً به آننها نياز دارد</a:t>
            </a:r>
            <a:endParaRPr lang="en-US" altLang="fa-I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288" y="1916113"/>
            <a:ext cx="8497887" cy="2952750"/>
          </a:xfrm>
        </p:spPr>
        <p:txBody>
          <a:bodyPr/>
          <a:lstStyle/>
          <a:p>
            <a:pPr algn="just" rtl="1"/>
            <a:r>
              <a:rPr lang="fa-IR" altLang="fa-IR" sz="3600">
                <a:cs typeface="Nasim" pitchFamily="2" charset="0"/>
              </a:rPr>
              <a:t>در حال حاضر با کوچک سازي در سازمانها ، فرهنگ آپولو به آتنا در حال تغيير است و آي بي ام آپولويي ها را اخراج و آتنا ها را استخدام نموده است</a:t>
            </a:r>
            <a:endParaRPr lang="en-US" altLang="fa-IR" sz="3600">
              <a:cs typeface="Nasim"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557338"/>
            <a:ext cx="8229600" cy="3527425"/>
          </a:xfrm>
        </p:spPr>
        <p:txBody>
          <a:bodyPr/>
          <a:lstStyle/>
          <a:p>
            <a:pPr algn="just" rtl="1"/>
            <a:r>
              <a:rPr lang="fa-IR" altLang="fa-IR" sz="3600">
                <a:ea typeface="Titr"/>
                <a:cs typeface="Titr"/>
              </a:rPr>
              <a:t>آينده سازمانها از فرمول 0.5*2*3 تبعيت خواهد نمود. يعني تعداد کارکنان به نصف کاهش، پرداختي به آنها به دو برابر افزايش، و ميزان توليد و عمليات محصولات يا خدمات سازمانها سه برابر خواهد شد</a:t>
            </a:r>
            <a:endParaRPr lang="en-US" altLang="fa-IR" sz="3600">
              <a:ea typeface="Titr"/>
              <a:cs typeface="Tit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260350"/>
            <a:ext cx="7772400" cy="706438"/>
          </a:xfrm>
        </p:spPr>
        <p:txBody>
          <a:bodyPr/>
          <a:lstStyle/>
          <a:p>
            <a:r>
              <a:rPr lang="fa-IR" altLang="fa-IR" sz="2400">
                <a:cs typeface="Nasim" pitchFamily="2" charset="0"/>
              </a:rPr>
              <a:t>ويژگي هاي مديريت شايسته سالاري</a:t>
            </a:r>
            <a:endParaRPr lang="en-US" altLang="fa-IR" sz="2400">
              <a:cs typeface="Nasim" pitchFamily="2" charset="0"/>
            </a:endParaRPr>
          </a:p>
        </p:txBody>
      </p:sp>
      <p:graphicFrame>
        <p:nvGraphicFramePr>
          <p:cNvPr id="17411" name="Group 3"/>
          <p:cNvGraphicFramePr>
            <a:graphicFrameLocks noGrp="1"/>
          </p:cNvGraphicFramePr>
          <p:nvPr>
            <p:ph type="tbl" idx="1"/>
          </p:nvPr>
        </p:nvGraphicFramePr>
        <p:xfrm>
          <a:off x="131763" y="1049338"/>
          <a:ext cx="8904287" cy="5835650"/>
        </p:xfrm>
        <a:graphic>
          <a:graphicData uri="http://schemas.openxmlformats.org/drawingml/2006/table">
            <a:tbl>
              <a:tblPr rtl="1"/>
              <a:tblGrid>
                <a:gridCol w="2447925">
                  <a:extLst>
                    <a:ext uri="{9D8B030D-6E8A-4147-A177-3AD203B41FA5}">
                      <a16:colId xmlns:a16="http://schemas.microsoft.com/office/drawing/2014/main" xmlns="" val="2351435316"/>
                    </a:ext>
                  </a:extLst>
                </a:gridCol>
                <a:gridCol w="3600450">
                  <a:extLst>
                    <a:ext uri="{9D8B030D-6E8A-4147-A177-3AD203B41FA5}">
                      <a16:colId xmlns:a16="http://schemas.microsoft.com/office/drawing/2014/main" xmlns="" val="4233160749"/>
                    </a:ext>
                  </a:extLst>
                </a:gridCol>
                <a:gridCol w="2855912">
                  <a:extLst>
                    <a:ext uri="{9D8B030D-6E8A-4147-A177-3AD203B41FA5}">
                      <a16:colId xmlns:a16="http://schemas.microsoft.com/office/drawing/2014/main" xmlns="" val="4271540426"/>
                    </a:ext>
                  </a:extLst>
                </a:gridCol>
              </a:tblGrid>
              <a:tr h="1214438">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مديريت شايسته سالاري</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57150" cap="flat" cmpd="sng" algn="ctr">
                      <a:solidFill>
                        <a:srgbClr val="FF6600"/>
                      </a:solidFill>
                      <a:prstDash val="solid"/>
                      <a:round/>
                      <a:headEnd type="none" w="med" len="med"/>
                      <a:tailEnd type="none" w="med" len="med"/>
                    </a:lnL>
                    <a:lnR w="57150" cap="flat" cmpd="sng" algn="ctr">
                      <a:solidFill>
                        <a:srgbClr val="FF6600"/>
                      </a:solidFill>
                      <a:prstDash val="solid"/>
                      <a:round/>
                      <a:headEnd type="none" w="med" len="med"/>
                      <a:tailEnd type="none" w="med" len="med"/>
                    </a:lnR>
                    <a:lnT w="57150" cap="flat" cmpd="sng" algn="ctr">
                      <a:solidFill>
                        <a:srgbClr val="FF6600"/>
                      </a:solidFill>
                      <a:prstDash val="solid"/>
                      <a:round/>
                      <a:headEnd type="none" w="med" len="med"/>
                      <a:tailEnd type="none" w="med" len="med"/>
                    </a:lnT>
                    <a:lnB w="57150" cap="flat" cmpd="sng" algn="ctr">
                      <a:solidFill>
                        <a:srgbClr val="FF6600"/>
                      </a:solidFill>
                      <a:prstDash val="solid"/>
                      <a:round/>
                      <a:headEnd type="none" w="med" len="med"/>
                      <a:tailEnd type="none" w="med" len="med"/>
                    </a:lnB>
                    <a:lnTlToBr>
                      <a:noFill/>
                    </a:lnTlToBr>
                    <a:lnBlToTr>
                      <a:noFill/>
                    </a:lnBlToTr>
                    <a:gradFill rotWithShape="1">
                      <a:gsLst>
                        <a:gs pos="0">
                          <a:srgbClr val="6699FF"/>
                        </a:gs>
                        <a:gs pos="50000">
                          <a:schemeClr val="bg1"/>
                        </a:gs>
                        <a:gs pos="100000">
                          <a:srgbClr val="6699FF"/>
                        </a:gs>
                      </a:gsLst>
                      <a:lin ang="5400000" scaled="1"/>
                    </a:gra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ثمرات مديريت شايسته سالاري</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57150" cap="flat" cmpd="sng" algn="ctr">
                      <a:solidFill>
                        <a:srgbClr val="FF6600"/>
                      </a:solidFill>
                      <a:prstDash val="solid"/>
                      <a:round/>
                      <a:headEnd type="none" w="med" len="med"/>
                      <a:tailEnd type="none" w="med" len="med"/>
                    </a:lnL>
                    <a:lnR w="57150" cap="flat" cmpd="sng" algn="ctr">
                      <a:solidFill>
                        <a:srgbClr val="FF6600"/>
                      </a:solidFill>
                      <a:prstDash val="solid"/>
                      <a:round/>
                      <a:headEnd type="none" w="med" len="med"/>
                      <a:tailEnd type="none" w="med" len="med"/>
                    </a:lnR>
                    <a:lnT w="57150" cap="flat" cmpd="sng" algn="ctr">
                      <a:solidFill>
                        <a:srgbClr val="FF6600"/>
                      </a:solidFill>
                      <a:prstDash val="solid"/>
                      <a:round/>
                      <a:headEnd type="none" w="med" len="med"/>
                      <a:tailEnd type="none" w="med" len="med"/>
                    </a:lnT>
                    <a:lnB w="57150" cap="flat" cmpd="sng" algn="ctr">
                      <a:solidFill>
                        <a:srgbClr val="FF6600"/>
                      </a:solidFill>
                      <a:prstDash val="solid"/>
                      <a:round/>
                      <a:headEnd type="none" w="med" len="med"/>
                      <a:tailEnd type="none" w="med" len="med"/>
                    </a:lnB>
                    <a:lnTlToBr>
                      <a:noFill/>
                    </a:lnTlToBr>
                    <a:lnBlToTr>
                      <a:noFill/>
                    </a:lnBlToTr>
                    <a:gradFill rotWithShape="1">
                      <a:gsLst>
                        <a:gs pos="0">
                          <a:schemeClr val="accent1"/>
                        </a:gs>
                        <a:gs pos="100000">
                          <a:schemeClr val="bg1"/>
                        </a:gs>
                      </a:gsLst>
                      <a:path path="rect">
                        <a:fillToRect r="100000" b="100000"/>
                      </a:path>
                    </a:gra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ضرورتهاي مديريت شايسته سالاري</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57150" cap="flat" cmpd="sng" algn="ctr">
                      <a:solidFill>
                        <a:srgbClr val="FF6600"/>
                      </a:solidFill>
                      <a:prstDash val="solid"/>
                      <a:round/>
                      <a:headEnd type="none" w="med" len="med"/>
                      <a:tailEnd type="none" w="med" len="med"/>
                    </a:lnL>
                    <a:lnR w="57150" cap="flat" cmpd="sng" algn="ctr">
                      <a:solidFill>
                        <a:srgbClr val="FF6600"/>
                      </a:solidFill>
                      <a:prstDash val="solid"/>
                      <a:round/>
                      <a:headEnd type="none" w="med" len="med"/>
                      <a:tailEnd type="none" w="med" len="med"/>
                    </a:lnR>
                    <a:lnT w="57150" cap="flat" cmpd="sng" algn="ctr">
                      <a:solidFill>
                        <a:srgbClr val="FF6600"/>
                      </a:solidFill>
                      <a:prstDash val="solid"/>
                      <a:round/>
                      <a:headEnd type="none" w="med" len="med"/>
                      <a:tailEnd type="none" w="med" len="med"/>
                    </a:lnT>
                    <a:lnB w="57150" cap="flat" cmpd="sng" algn="ctr">
                      <a:solidFill>
                        <a:srgbClr val="FF6600"/>
                      </a:solidFill>
                      <a:prstDash val="solid"/>
                      <a:round/>
                      <a:headEnd type="none" w="med" len="med"/>
                      <a:tailEnd type="none" w="med" len="med"/>
                    </a:lnB>
                    <a:lnTlToBr>
                      <a:noFill/>
                    </a:lnTlToBr>
                    <a:lnBlToTr>
                      <a:noFill/>
                    </a:lnBlToTr>
                    <a:gradFill rotWithShape="1">
                      <a:gsLst>
                        <a:gs pos="0">
                          <a:srgbClr val="FF0000"/>
                        </a:gs>
                        <a:gs pos="50000">
                          <a:schemeClr val="bg1"/>
                        </a:gs>
                        <a:gs pos="100000">
                          <a:srgbClr val="FF0000"/>
                        </a:gs>
                      </a:gsLst>
                      <a:lin ang="5400000" scaled="1"/>
                    </a:gradFill>
                  </a:tcPr>
                </a:tc>
                <a:extLst>
                  <a:ext uri="{0D108BD9-81ED-4DB2-BD59-A6C34878D82A}">
                    <a16:rowId xmlns:a16="http://schemas.microsoft.com/office/drawing/2014/main" xmlns="" val="1205836265"/>
                  </a:ext>
                </a:extLst>
              </a:tr>
              <a:tr h="4621213">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خود مديري</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شناخت از سازمان</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درك وضعيت مالي سازمان</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انتقاد پذيري</a:t>
                      </a:r>
                      <a:endParaRPr kumimoji="0" lang="en-US" altLang="fa-IR" sz="2400" b="1" i="0" u="none" strike="noStrike" cap="none" normalizeH="0" baseline="0" smtClean="0">
                        <a:ln>
                          <a:noFill/>
                        </a:ln>
                        <a:solidFill>
                          <a:schemeClr val="tx1"/>
                        </a:solidFill>
                        <a:effectLst/>
                        <a:latin typeface="Comic Sans MS" panose="030F0702030302020204" pitchFamily="66" charset="0"/>
                        <a:ea typeface="Nazanin"/>
                        <a:cs typeface="Nazanin"/>
                      </a:endParaRPr>
                    </a:p>
                  </a:txBody>
                  <a:tcPr horzOverflow="overflow">
                    <a:lnL w="57150" cap="flat" cmpd="sng" algn="ctr">
                      <a:solidFill>
                        <a:srgbClr val="FF6600"/>
                      </a:solidFill>
                      <a:prstDash val="solid"/>
                      <a:round/>
                      <a:headEnd type="none" w="med" len="med"/>
                      <a:tailEnd type="none" w="med" len="med"/>
                    </a:lnL>
                    <a:lnR w="57150" cap="flat" cmpd="sng" algn="ctr">
                      <a:solidFill>
                        <a:srgbClr val="FF6600"/>
                      </a:solidFill>
                      <a:prstDash val="solid"/>
                      <a:round/>
                      <a:headEnd type="none" w="med" len="med"/>
                      <a:tailEnd type="none" w="med" len="med"/>
                    </a:lnR>
                    <a:lnT w="57150" cap="flat" cmpd="sng" algn="ctr">
                      <a:solidFill>
                        <a:srgbClr val="FF6600"/>
                      </a:solidFill>
                      <a:prstDash val="solid"/>
                      <a:round/>
                      <a:headEnd type="none" w="med" len="med"/>
                      <a:tailEnd type="none" w="med" len="med"/>
                    </a:lnT>
                    <a:lnB w="57150" cap="flat" cmpd="sng" algn="ctr">
                      <a:solidFill>
                        <a:srgbClr val="FF6600"/>
                      </a:solidFill>
                      <a:prstDash val="solid"/>
                      <a:round/>
                      <a:headEnd type="none" w="med" len="med"/>
                      <a:tailEnd type="none" w="med" len="med"/>
                    </a:lnB>
                    <a:lnTlToBr>
                      <a:noFill/>
                    </a:lnTlToBr>
                    <a:lnBlToTr>
                      <a:noFill/>
                    </a:lnBlToTr>
                    <a:gradFill rotWithShape="1">
                      <a:gsLst>
                        <a:gs pos="0">
                          <a:srgbClr val="6699FF"/>
                        </a:gs>
                        <a:gs pos="50000">
                          <a:schemeClr val="bg1"/>
                        </a:gs>
                        <a:gs pos="100000">
                          <a:srgbClr val="6699FF"/>
                        </a:gs>
                      </a:gsLst>
                      <a:lin ang="5400000" scaled="1"/>
                    </a:gra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جلب رضايت مشتري</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افزايش سطح بهره وري</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ارتقاء كيفيت</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حصول دستاوردهاي اقتصادي بيشتر</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ايجاد اعتماد بين كاركنان و مديريت</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وفاداري كاركنان و تمركز زدايي</a:t>
                      </a:r>
                      <a:endParaRPr kumimoji="0" lang="en-US" altLang="fa-IR" sz="2400" b="1" i="0" u="none" strike="noStrike" cap="none" normalizeH="0" baseline="0" smtClean="0">
                        <a:ln>
                          <a:noFill/>
                        </a:ln>
                        <a:solidFill>
                          <a:schemeClr val="tx1"/>
                        </a:solidFill>
                        <a:effectLst/>
                        <a:latin typeface="Comic Sans MS" panose="030F0702030302020204" pitchFamily="66" charset="0"/>
                        <a:ea typeface="Nazanin"/>
                        <a:cs typeface="Nazanin"/>
                      </a:endParaRPr>
                    </a:p>
                  </a:txBody>
                  <a:tcPr horzOverflow="overflow">
                    <a:lnL w="57150" cap="flat" cmpd="sng" algn="ctr">
                      <a:solidFill>
                        <a:srgbClr val="FF6600"/>
                      </a:solidFill>
                      <a:prstDash val="solid"/>
                      <a:round/>
                      <a:headEnd type="none" w="med" len="med"/>
                      <a:tailEnd type="none" w="med" len="med"/>
                    </a:lnL>
                    <a:lnR w="57150" cap="flat" cmpd="sng" algn="ctr">
                      <a:solidFill>
                        <a:srgbClr val="FF6600"/>
                      </a:solidFill>
                      <a:prstDash val="solid"/>
                      <a:round/>
                      <a:headEnd type="none" w="med" len="med"/>
                      <a:tailEnd type="none" w="med" len="med"/>
                    </a:lnR>
                    <a:lnT w="57150" cap="flat" cmpd="sng" algn="ctr">
                      <a:solidFill>
                        <a:srgbClr val="FF6600"/>
                      </a:solidFill>
                      <a:prstDash val="solid"/>
                      <a:round/>
                      <a:headEnd type="none" w="med" len="med"/>
                      <a:tailEnd type="none" w="med" len="med"/>
                    </a:lnT>
                    <a:lnB w="57150" cap="flat" cmpd="sng" algn="ctr">
                      <a:solidFill>
                        <a:srgbClr val="FF6600"/>
                      </a:solidFill>
                      <a:prstDash val="solid"/>
                      <a:round/>
                      <a:headEnd type="none" w="med" len="med"/>
                      <a:tailEnd type="none" w="med" len="med"/>
                    </a:lnB>
                    <a:lnTlToBr>
                      <a:noFill/>
                    </a:lnTlToBr>
                    <a:lnBlToTr>
                      <a:noFill/>
                    </a:lnBlToTr>
                    <a:gradFill rotWithShape="1">
                      <a:gsLst>
                        <a:gs pos="0">
                          <a:schemeClr val="accent1"/>
                        </a:gs>
                        <a:gs pos="100000">
                          <a:schemeClr val="bg1"/>
                        </a:gs>
                      </a:gsLst>
                      <a:path path="rect">
                        <a:fillToRect r="100000" b="100000"/>
                      </a:path>
                    </a:gra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درك و بصيرت كاركنان</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كار آفريني كاركنان</a:t>
                      </a:r>
                    </a:p>
                    <a:p>
                      <a:pPr marL="0" marR="0" lvl="0" indent="0" algn="r" defTabSz="914400" rtl="1" eaLnBrk="1" fontAlgn="base" latinLnBrk="0" hangingPunct="1">
                        <a:lnSpc>
                          <a:spcPct val="100000"/>
                        </a:lnSpc>
                        <a:spcBef>
                          <a:spcPct val="20000"/>
                        </a:spcBef>
                        <a:spcAft>
                          <a:spcPct val="0"/>
                        </a:spcAft>
                        <a:buClr>
                          <a:schemeClr val="tx1"/>
                        </a:buClr>
                        <a:buSzTx/>
                        <a:buFont typeface="Wingdings" panose="05000000000000000000" pitchFamily="2" charset="2"/>
                        <a:buChar char="ü"/>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Nazanin"/>
                          <a:cs typeface="Nazanin"/>
                        </a:rPr>
                        <a:t>توجه به مهارتها و تقويت درك كاركنان</a:t>
                      </a:r>
                      <a:endParaRPr kumimoji="0" lang="en-US" altLang="fa-IR" sz="2400" b="1" i="0" u="none" strike="noStrike" cap="none" normalizeH="0" baseline="0" smtClean="0">
                        <a:ln>
                          <a:noFill/>
                        </a:ln>
                        <a:solidFill>
                          <a:schemeClr val="tx1"/>
                        </a:solidFill>
                        <a:effectLst/>
                        <a:latin typeface="Comic Sans MS" panose="030F0702030302020204" pitchFamily="66" charset="0"/>
                        <a:ea typeface="Nazanin"/>
                        <a:cs typeface="Nazanin"/>
                      </a:endParaRPr>
                    </a:p>
                  </a:txBody>
                  <a:tcPr horzOverflow="overflow">
                    <a:lnL w="57150" cap="flat" cmpd="sng" algn="ctr">
                      <a:solidFill>
                        <a:srgbClr val="FF6600"/>
                      </a:solidFill>
                      <a:prstDash val="solid"/>
                      <a:round/>
                      <a:headEnd type="none" w="med" len="med"/>
                      <a:tailEnd type="none" w="med" len="med"/>
                    </a:lnL>
                    <a:lnR w="57150" cap="flat" cmpd="sng" algn="ctr">
                      <a:solidFill>
                        <a:srgbClr val="FF6600"/>
                      </a:solidFill>
                      <a:prstDash val="solid"/>
                      <a:round/>
                      <a:headEnd type="none" w="med" len="med"/>
                      <a:tailEnd type="none" w="med" len="med"/>
                    </a:lnR>
                    <a:lnT w="57150" cap="flat" cmpd="sng" algn="ctr">
                      <a:solidFill>
                        <a:srgbClr val="FF6600"/>
                      </a:solidFill>
                      <a:prstDash val="solid"/>
                      <a:round/>
                      <a:headEnd type="none" w="med" len="med"/>
                      <a:tailEnd type="none" w="med" len="med"/>
                    </a:lnT>
                    <a:lnB w="57150" cap="flat" cmpd="sng" algn="ctr">
                      <a:solidFill>
                        <a:srgbClr val="FF6600"/>
                      </a:solidFill>
                      <a:prstDash val="solid"/>
                      <a:round/>
                      <a:headEnd type="none" w="med" len="med"/>
                      <a:tailEnd type="none" w="med" len="med"/>
                    </a:lnB>
                    <a:lnTlToBr>
                      <a:noFill/>
                    </a:lnTlToBr>
                    <a:lnBlToTr>
                      <a:noFill/>
                    </a:lnBlToTr>
                    <a:gradFill rotWithShape="1">
                      <a:gsLst>
                        <a:gs pos="0">
                          <a:srgbClr val="FF0000"/>
                        </a:gs>
                        <a:gs pos="50000">
                          <a:schemeClr val="bg1"/>
                        </a:gs>
                        <a:gs pos="100000">
                          <a:srgbClr val="FF0000"/>
                        </a:gs>
                      </a:gsLst>
                      <a:lin ang="5400000" scaled="1"/>
                    </a:gradFill>
                  </a:tcPr>
                </a:tc>
                <a:extLst>
                  <a:ext uri="{0D108BD9-81ED-4DB2-BD59-A6C34878D82A}">
                    <a16:rowId xmlns:a16="http://schemas.microsoft.com/office/drawing/2014/main" xmlns="" val="174384436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fa-IR" altLang="fa-IR" sz="2800">
                <a:cs typeface="Nasim" pitchFamily="2" charset="0"/>
              </a:rPr>
              <a:t>ويژگي هاي بهترين و بدترين سازمانها</a:t>
            </a:r>
            <a:endParaRPr lang="en-US" altLang="fa-IR" sz="2800">
              <a:cs typeface="Nasim" pitchFamily="2" charset="0"/>
            </a:endParaRPr>
          </a:p>
        </p:txBody>
      </p:sp>
      <p:graphicFrame>
        <p:nvGraphicFramePr>
          <p:cNvPr id="18435" name="Group 3"/>
          <p:cNvGraphicFramePr>
            <a:graphicFrameLocks noGrp="1"/>
          </p:cNvGraphicFramePr>
          <p:nvPr>
            <p:ph idx="1"/>
          </p:nvPr>
        </p:nvGraphicFramePr>
        <p:xfrm>
          <a:off x="52388" y="1484313"/>
          <a:ext cx="9056687" cy="4525962"/>
        </p:xfrm>
        <a:graphic>
          <a:graphicData uri="http://schemas.openxmlformats.org/drawingml/2006/table">
            <a:tbl>
              <a:tblPr rtl="1"/>
              <a:tblGrid>
                <a:gridCol w="1646237">
                  <a:extLst>
                    <a:ext uri="{9D8B030D-6E8A-4147-A177-3AD203B41FA5}">
                      <a16:colId xmlns:a16="http://schemas.microsoft.com/office/drawing/2014/main" xmlns="" val="4027632076"/>
                    </a:ext>
                  </a:extLst>
                </a:gridCol>
                <a:gridCol w="827088">
                  <a:extLst>
                    <a:ext uri="{9D8B030D-6E8A-4147-A177-3AD203B41FA5}">
                      <a16:colId xmlns:a16="http://schemas.microsoft.com/office/drawing/2014/main" xmlns="" val="1036668591"/>
                    </a:ext>
                  </a:extLst>
                </a:gridCol>
                <a:gridCol w="823912">
                  <a:extLst>
                    <a:ext uri="{9D8B030D-6E8A-4147-A177-3AD203B41FA5}">
                      <a16:colId xmlns:a16="http://schemas.microsoft.com/office/drawing/2014/main" xmlns="" val="2430645747"/>
                    </a:ext>
                  </a:extLst>
                </a:gridCol>
                <a:gridCol w="822325">
                  <a:extLst>
                    <a:ext uri="{9D8B030D-6E8A-4147-A177-3AD203B41FA5}">
                      <a16:colId xmlns:a16="http://schemas.microsoft.com/office/drawing/2014/main" xmlns="" val="1676705854"/>
                    </a:ext>
                  </a:extLst>
                </a:gridCol>
                <a:gridCol w="822325">
                  <a:extLst>
                    <a:ext uri="{9D8B030D-6E8A-4147-A177-3AD203B41FA5}">
                      <a16:colId xmlns:a16="http://schemas.microsoft.com/office/drawing/2014/main" xmlns="" val="497176554"/>
                    </a:ext>
                  </a:extLst>
                </a:gridCol>
                <a:gridCol w="762000">
                  <a:extLst>
                    <a:ext uri="{9D8B030D-6E8A-4147-A177-3AD203B41FA5}">
                      <a16:colId xmlns:a16="http://schemas.microsoft.com/office/drawing/2014/main" xmlns="" val="1630444390"/>
                    </a:ext>
                  </a:extLst>
                </a:gridCol>
                <a:gridCol w="863600">
                  <a:extLst>
                    <a:ext uri="{9D8B030D-6E8A-4147-A177-3AD203B41FA5}">
                      <a16:colId xmlns:a16="http://schemas.microsoft.com/office/drawing/2014/main" xmlns="" val="570221072"/>
                    </a:ext>
                  </a:extLst>
                </a:gridCol>
                <a:gridCol w="844550">
                  <a:extLst>
                    <a:ext uri="{9D8B030D-6E8A-4147-A177-3AD203B41FA5}">
                      <a16:colId xmlns:a16="http://schemas.microsoft.com/office/drawing/2014/main" xmlns="" val="3023528467"/>
                    </a:ext>
                  </a:extLst>
                </a:gridCol>
                <a:gridCol w="822325">
                  <a:extLst>
                    <a:ext uri="{9D8B030D-6E8A-4147-A177-3AD203B41FA5}">
                      <a16:colId xmlns:a16="http://schemas.microsoft.com/office/drawing/2014/main" xmlns="" val="3938931169"/>
                    </a:ext>
                  </a:extLst>
                </a:gridCol>
                <a:gridCol w="822325">
                  <a:extLst>
                    <a:ext uri="{9D8B030D-6E8A-4147-A177-3AD203B41FA5}">
                      <a16:colId xmlns:a16="http://schemas.microsoft.com/office/drawing/2014/main" xmlns="" val="1144044629"/>
                    </a:ext>
                  </a:extLst>
                </a:gridCol>
              </a:tblGrid>
              <a:tr h="1508125">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Titr"/>
                          <a:cs typeface="Titr"/>
                        </a:rPr>
                        <a:t>           ويژگي</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a-IR" altLang="fa-IR" sz="2400" b="1" i="0" u="none" strike="noStrike" cap="none" normalizeH="0" baseline="0" smtClean="0">
                        <a:ln>
                          <a:noFill/>
                        </a:ln>
                        <a:solidFill>
                          <a:schemeClr val="tx1"/>
                        </a:solidFill>
                        <a:effectLst/>
                        <a:latin typeface="Comic Sans MS" panose="030F0702030302020204" pitchFamily="66" charset="0"/>
                        <a:ea typeface="Titr"/>
                        <a:cs typeface="Titr"/>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Titr"/>
                          <a:cs typeface="Titr"/>
                        </a:rPr>
                        <a:t>  سازمان</a:t>
                      </a:r>
                      <a:endParaRPr kumimoji="0" lang="en-US" altLang="fa-IR" sz="2400" b="1" i="0" u="none" strike="noStrike" cap="none" normalizeH="0" baseline="0" smtClean="0">
                        <a:ln>
                          <a:noFill/>
                        </a:ln>
                        <a:solidFill>
                          <a:schemeClr val="tx1"/>
                        </a:solidFill>
                        <a:effectLst/>
                        <a:latin typeface="Comic Sans MS" panose="030F0702030302020204" pitchFamily="66" charset="0"/>
                        <a:ea typeface="Titr"/>
                        <a:cs typeface="Titr"/>
                      </a:endParaRPr>
                    </a:p>
                  </a:txBody>
                  <a:tcP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رهبري</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مشاركت</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1500" b="1" i="0" u="none" strike="noStrike" cap="none" normalizeH="0" baseline="0" smtClean="0">
                          <a:ln>
                            <a:noFill/>
                          </a:ln>
                          <a:solidFill>
                            <a:schemeClr val="tx1"/>
                          </a:solidFill>
                          <a:effectLst/>
                          <a:latin typeface="Comic Sans MS" panose="030F0702030302020204" pitchFamily="66" charset="0"/>
                          <a:ea typeface="Titr"/>
                          <a:cs typeface="Titr"/>
                        </a:rPr>
                        <a:t>ارتباطات</a:t>
                      </a:r>
                      <a:endParaRPr kumimoji="0" lang="en-US" altLang="fa-IR" sz="15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قدرداني</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روحيه </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1500" b="1" i="0" u="none" strike="noStrike" cap="none" normalizeH="0" baseline="0" smtClean="0">
                          <a:ln>
                            <a:noFill/>
                          </a:ln>
                          <a:solidFill>
                            <a:schemeClr val="tx1"/>
                          </a:solidFill>
                          <a:effectLst/>
                          <a:latin typeface="Comic Sans MS" panose="030F0702030302020204" pitchFamily="66" charset="0"/>
                          <a:ea typeface="Titr"/>
                          <a:cs typeface="Titr"/>
                        </a:rPr>
                        <a:t>بهره وري</a:t>
                      </a:r>
                      <a:endParaRPr kumimoji="0" lang="en-US" altLang="fa-IR" sz="15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كار</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گروهي</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فرصت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براي رشد</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افتخار</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1600" b="1" i="0" u="none" strike="noStrike" cap="none" normalizeH="0" baseline="0" smtClean="0">
                          <a:ln>
                            <a:noFill/>
                          </a:ln>
                          <a:solidFill>
                            <a:schemeClr val="tx1"/>
                          </a:solidFill>
                          <a:effectLst/>
                          <a:latin typeface="Comic Sans MS" panose="030F0702030302020204" pitchFamily="66" charset="0"/>
                          <a:ea typeface="Titr"/>
                          <a:cs typeface="Titr"/>
                        </a:rPr>
                        <a:t> به شركت</a:t>
                      </a:r>
                      <a:endParaRPr kumimoji="0" lang="en-US" altLang="fa-IR" sz="16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634315036"/>
                  </a:ext>
                </a:extLst>
              </a:tr>
              <a:tr h="1509713">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2400" b="1" i="0" u="none" strike="noStrike" cap="none" normalizeH="0" baseline="0" smtClean="0">
                          <a:ln>
                            <a:noFill/>
                          </a:ln>
                          <a:solidFill>
                            <a:schemeClr val="folHlink"/>
                          </a:solidFill>
                          <a:effectLst/>
                          <a:latin typeface="Comic Sans MS" panose="030F0702030302020204" pitchFamily="66" charset="0"/>
                          <a:ea typeface="Titr"/>
                          <a:cs typeface="Titr"/>
                        </a:rPr>
                        <a:t>بهترين </a:t>
                      </a:r>
                      <a:endParaRPr kumimoji="0" lang="en-US" altLang="fa-IR" sz="24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خوب</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وجود دارد</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خوب</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وجود دارد</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قوي</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بالا</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قوي</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وجو دارد</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folHlink"/>
                          </a:solidFill>
                          <a:effectLst/>
                          <a:latin typeface="Comic Sans MS" panose="030F0702030302020204" pitchFamily="66" charset="0"/>
                          <a:ea typeface="Titr"/>
                          <a:cs typeface="Titr"/>
                        </a:rPr>
                        <a:t>وجود دارد </a:t>
                      </a:r>
                      <a:endParaRPr kumimoji="0" lang="en-US" altLang="fa-IR" sz="2000" b="1" i="0" u="none" strike="noStrike" cap="none" normalizeH="0" baseline="0" smtClean="0">
                        <a:ln>
                          <a:noFill/>
                        </a:ln>
                        <a:solidFill>
                          <a:schemeClr val="folHlink"/>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DDD9C1"/>
                    </a:solidFill>
                  </a:tcPr>
                </a:tc>
                <a:extLst>
                  <a:ext uri="{0D108BD9-81ED-4DB2-BD59-A6C34878D82A}">
                    <a16:rowId xmlns:a16="http://schemas.microsoft.com/office/drawing/2014/main" xmlns="" val="1657106607"/>
                  </a:ext>
                </a:extLst>
              </a:tr>
              <a:tr h="1508125">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altLang="fa-IR" sz="2400" b="1" i="0" u="none" strike="noStrike" cap="none" normalizeH="0" baseline="0" smtClean="0">
                          <a:ln>
                            <a:noFill/>
                          </a:ln>
                          <a:solidFill>
                            <a:schemeClr val="tx1"/>
                          </a:solidFill>
                          <a:effectLst/>
                          <a:latin typeface="Comic Sans MS" panose="030F0702030302020204" pitchFamily="66" charset="0"/>
                          <a:ea typeface="Titr"/>
                          <a:cs typeface="Titr"/>
                        </a:rPr>
                        <a:t>بدترين</a:t>
                      </a:r>
                      <a:endParaRPr kumimoji="0" lang="en-US" altLang="fa-IR" sz="24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ضعيف</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وجود ندارد</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ضعيف</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وجود ندارد</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ضعيف</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پائين</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ضعيف</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ضعيف</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tc>
                  <a:txBody>
                    <a:bodyPr/>
                    <a:lstStyle>
                      <a:lvl1pPr>
                        <a:spcBef>
                          <a:spcPct val="20000"/>
                        </a:spcBef>
                        <a:defRPr sz="2800">
                          <a:solidFill>
                            <a:schemeClr val="tx1"/>
                          </a:solidFill>
                          <a:latin typeface="Comic Sans MS" panose="030F0702030302020204" pitchFamily="66" charset="0"/>
                          <a:cs typeface="Arial" panose="020B0604020202020204" pitchFamily="34" charset="0"/>
                        </a:defRPr>
                      </a:lvl1pPr>
                      <a:lvl2pPr>
                        <a:spcBef>
                          <a:spcPct val="20000"/>
                        </a:spcBef>
                        <a:defRPr sz="2400">
                          <a:solidFill>
                            <a:schemeClr val="tx1"/>
                          </a:solidFill>
                          <a:latin typeface="Comic Sans MS" panose="030F0702030302020204" pitchFamily="66" charset="0"/>
                          <a:cs typeface="Arial" panose="020B0604020202020204" pitchFamily="34" charset="0"/>
                        </a:defRPr>
                      </a:lvl2pPr>
                      <a:lvl3pPr>
                        <a:spcBef>
                          <a:spcPct val="20000"/>
                        </a:spcBef>
                        <a:defRPr sz="2000">
                          <a:solidFill>
                            <a:schemeClr val="tx1"/>
                          </a:solidFill>
                          <a:latin typeface="Comic Sans MS" panose="030F0702030302020204" pitchFamily="66" charset="0"/>
                          <a:cs typeface="Arial" panose="020B0604020202020204" pitchFamily="34" charset="0"/>
                        </a:defRPr>
                      </a:lvl3pPr>
                      <a:lvl4pPr>
                        <a:spcBef>
                          <a:spcPct val="20000"/>
                        </a:spcBef>
                        <a:defRPr>
                          <a:solidFill>
                            <a:schemeClr val="tx1"/>
                          </a:solidFill>
                          <a:latin typeface="Comic Sans MS" panose="030F0702030302020204" pitchFamily="66" charset="0"/>
                          <a:cs typeface="Arial" panose="020B0604020202020204" pitchFamily="34" charset="0"/>
                        </a:defRPr>
                      </a:lvl4pPr>
                      <a:lvl5pPr>
                        <a:spcBef>
                          <a:spcPct val="20000"/>
                        </a:spcBef>
                        <a:defRPr>
                          <a:solidFill>
                            <a:schemeClr val="tx1"/>
                          </a:solidFill>
                          <a:latin typeface="Comic Sans MS" panose="030F0702030302020204" pitchFamily="66" charset="0"/>
                          <a:cs typeface="Arial" panose="020B0604020202020204" pitchFamily="34" charset="0"/>
                        </a:defRPr>
                      </a:lvl5pPr>
                      <a:lvl6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6pPr>
                      <a:lvl7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7pPr>
                      <a:lvl8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8pPr>
                      <a:lvl9pPr fontAlgn="base">
                        <a:spcBef>
                          <a:spcPct val="20000"/>
                        </a:spcBef>
                        <a:spcAft>
                          <a:spcPct val="0"/>
                        </a:spcAft>
                        <a:defRPr>
                          <a:solidFill>
                            <a:schemeClr val="tx1"/>
                          </a:solidFill>
                          <a:latin typeface="Comic Sans MS" panose="030F0702030302020204" pitchFamily="66"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altLang="fa-IR" sz="2000" b="1" i="0" u="none" strike="noStrike" cap="none" normalizeH="0" baseline="0" smtClean="0">
                          <a:ln>
                            <a:noFill/>
                          </a:ln>
                          <a:solidFill>
                            <a:schemeClr val="tx1"/>
                          </a:solidFill>
                          <a:effectLst/>
                          <a:latin typeface="Comic Sans MS" panose="030F0702030302020204" pitchFamily="66" charset="0"/>
                          <a:ea typeface="Titr"/>
                          <a:cs typeface="Titr"/>
                        </a:rPr>
                        <a:t>وجود ندارد</a:t>
                      </a:r>
                      <a:endParaRPr kumimoji="0" lang="en-US" altLang="fa-IR" sz="2000" b="1" i="0" u="none" strike="noStrike" cap="none" normalizeH="0" baseline="0" smtClean="0">
                        <a:ln>
                          <a:noFill/>
                        </a:ln>
                        <a:solidFill>
                          <a:schemeClr val="tx1"/>
                        </a:solidFill>
                        <a:effectLst/>
                        <a:latin typeface="Comic Sans MS" panose="030F0702030302020204" pitchFamily="66" charset="0"/>
                        <a:ea typeface="Titr"/>
                        <a:cs typeface="Titr"/>
                      </a:endParaRPr>
                    </a:p>
                  </a:txBody>
                  <a:tcPr anchor="ctr" horzOverflow="overflow">
                    <a:lnL w="38100" cap="flat" cmpd="sng" algn="ctr">
                      <a:solidFill>
                        <a:srgbClr val="0000FF"/>
                      </a:solidFill>
                      <a:prstDash val="solid"/>
                      <a:round/>
                      <a:headEnd type="none" w="med" len="med"/>
                      <a:tailEnd type="none" w="med" len="med"/>
                    </a:lnL>
                    <a:lnR w="38100" cap="flat" cmpd="sng" algn="ctr">
                      <a:solidFill>
                        <a:srgbClr val="0000FF"/>
                      </a:solidFill>
                      <a:prstDash val="solid"/>
                      <a:round/>
                      <a:headEnd type="none" w="med" len="med"/>
                      <a:tailEnd type="none" w="med" len="med"/>
                    </a:lnR>
                    <a:lnT w="38100" cap="flat" cmpd="sng" algn="ctr">
                      <a:solidFill>
                        <a:srgbClr val="0000FF"/>
                      </a:solidFill>
                      <a:prstDash val="solid"/>
                      <a:round/>
                      <a:headEnd type="none" w="med" len="med"/>
                      <a:tailEnd type="none" w="med" len="med"/>
                    </a:lnT>
                    <a:lnB w="38100" cap="flat" cmpd="sng" algn="ctr">
                      <a:solidFill>
                        <a:srgbClr val="0000FF"/>
                      </a:solidFill>
                      <a:prstDash val="solid"/>
                      <a:round/>
                      <a:headEnd type="none" w="med" len="med"/>
                      <a:tailEnd type="none" w="med" len="med"/>
                    </a:lnB>
                    <a:lnTlToBr>
                      <a:noFill/>
                    </a:lnTlToBr>
                    <a:lnBlToTr>
                      <a:noFill/>
                    </a:lnBlToTr>
                    <a:solidFill>
                      <a:srgbClr val="FF6600"/>
                    </a:solidFill>
                  </a:tcPr>
                </a:tc>
                <a:extLst>
                  <a:ext uri="{0D108BD9-81ED-4DB2-BD59-A6C34878D82A}">
                    <a16:rowId xmlns:a16="http://schemas.microsoft.com/office/drawing/2014/main" xmlns="" val="3547673523"/>
                  </a:ext>
                </a:extLst>
              </a:tr>
            </a:tbl>
          </a:graphicData>
        </a:graphic>
      </p:graphicFrame>
      <p:sp>
        <p:nvSpPr>
          <p:cNvPr id="18481" name="Line 49"/>
          <p:cNvSpPr>
            <a:spLocks noChangeShapeType="1"/>
          </p:cNvSpPr>
          <p:nvPr/>
        </p:nvSpPr>
        <p:spPr bwMode="auto">
          <a:xfrm flipH="1">
            <a:off x="7380288" y="1484313"/>
            <a:ext cx="1655762" cy="15128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1"/>
          </p:nvPr>
        </p:nvSpPr>
        <p:spPr/>
        <p:txBody>
          <a:bodyPr/>
          <a:lstStyle/>
          <a:p>
            <a:pPr algn="just" rtl="1">
              <a:buFontTx/>
              <a:buNone/>
            </a:pPr>
            <a:r>
              <a:rPr lang="fa-IR" altLang="fa-IR" sz="3600">
                <a:ea typeface="Titr"/>
                <a:cs typeface="Titr"/>
              </a:rPr>
              <a:t>تنها امتياز رقابتي سازمانها در سده بيست و يكم، برخورداري از كاركنان فرهيخته و ارزشمند است و بهره وري اين كاركنان بزرگترين چالشي است كه مديران در اين سده با آن روبرو هستند </a:t>
            </a:r>
            <a:endParaRPr lang="en-US" altLang="fa-IR" sz="3600">
              <a:ea typeface="Titr"/>
              <a:cs typeface="Tit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idx="1"/>
          </p:nvPr>
        </p:nvSpPr>
        <p:spPr>
          <a:xfrm>
            <a:off x="685800" y="908050"/>
            <a:ext cx="7772400" cy="4114800"/>
          </a:xfrm>
        </p:spPr>
        <p:txBody>
          <a:bodyPr/>
          <a:lstStyle/>
          <a:p>
            <a:pPr algn="just" rtl="1"/>
            <a:r>
              <a:rPr lang="fa-IR" altLang="fa-IR" sz="4000"/>
              <a:t>به راستي براي تربيت يك مدير يا در واقع يك واحد نيروي كاري چه بايد كرد؟</a:t>
            </a:r>
          </a:p>
          <a:p>
            <a:pPr algn="just" rtl="1"/>
            <a:r>
              <a:rPr lang="fa-IR" altLang="fa-IR" sz="4000"/>
              <a:t>پيتر دراكر دانشمند بزرگ مديريت معتقد است كه در در قرن 21 ، مديران و كاركنان علمي جايگزين مديران و كاركنان يدي و غير علمي سنتي خواهند شد و اين امر يك ضرورت براي حفظ پايايي و پويايي سازمانها خواهد شد</a:t>
            </a:r>
          </a:p>
          <a:p>
            <a:pPr algn="just" rtl="1">
              <a:buFontTx/>
              <a:buNone/>
            </a:pPr>
            <a:endParaRPr lang="en-US" altLang="fa-IR" sz="40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fa-IR" altLang="fa-IR" sz="2800">
                <a:cs typeface="Nasim" pitchFamily="2" charset="0"/>
              </a:rPr>
              <a:t>ويژگي هاي مديران و كاركنان علمي</a:t>
            </a:r>
            <a:endParaRPr lang="en-US" altLang="fa-IR" sz="2800">
              <a:cs typeface="Nasim" pitchFamily="2" charset="0"/>
            </a:endParaRPr>
          </a:p>
        </p:txBody>
      </p:sp>
      <p:sp>
        <p:nvSpPr>
          <p:cNvPr id="22531" name="Rectangle 3"/>
          <p:cNvSpPr>
            <a:spLocks noGrp="1" noChangeArrowheads="1"/>
          </p:cNvSpPr>
          <p:nvPr>
            <p:ph type="body" sz="half" idx="1"/>
          </p:nvPr>
        </p:nvSpPr>
        <p:spPr>
          <a:xfrm>
            <a:off x="468313" y="1484313"/>
            <a:ext cx="4038600" cy="4391025"/>
          </a:xfrm>
        </p:spPr>
        <p:txBody>
          <a:bodyPr/>
          <a:lstStyle/>
          <a:p>
            <a:pPr marL="533400" indent="-533400" algn="r" rtl="1">
              <a:buClr>
                <a:schemeClr val="tx1"/>
              </a:buClr>
              <a:buFontTx/>
              <a:buAutoNum type="arabicPeriod" startAt="8"/>
            </a:pPr>
            <a:r>
              <a:rPr lang="fa-IR" altLang="fa-IR" sz="2400" b="1">
                <a:ea typeface="Titr"/>
                <a:cs typeface="Titr"/>
              </a:rPr>
              <a:t>معتقد به وجود مسائل جديد</a:t>
            </a:r>
          </a:p>
          <a:p>
            <a:pPr marL="533400" indent="-533400" algn="r" rtl="1">
              <a:buClr>
                <a:schemeClr val="tx1"/>
              </a:buClr>
              <a:buFontTx/>
              <a:buAutoNum type="arabicPeriod" startAt="8"/>
            </a:pPr>
            <a:r>
              <a:rPr lang="fa-IR" altLang="fa-IR" sz="2400" b="1">
                <a:ea typeface="Titr"/>
                <a:cs typeface="Titr"/>
              </a:rPr>
              <a:t>غير قابل پيش بيني بودن</a:t>
            </a:r>
          </a:p>
          <a:p>
            <a:pPr marL="533400" indent="-533400" algn="r" rtl="1">
              <a:buClr>
                <a:schemeClr val="tx1"/>
              </a:buClr>
              <a:buFontTx/>
              <a:buAutoNum type="arabicPeriod" startAt="8"/>
            </a:pPr>
            <a:r>
              <a:rPr lang="fa-IR" altLang="fa-IR" sz="2400" b="1">
                <a:ea typeface="Titr"/>
                <a:cs typeface="Titr"/>
              </a:rPr>
              <a:t>سريع عمل مي كنند و گامها را سريع برمي دارند</a:t>
            </a:r>
          </a:p>
          <a:p>
            <a:pPr marL="533400" indent="-533400" algn="r" rtl="1">
              <a:buClr>
                <a:schemeClr val="tx1"/>
              </a:buClr>
              <a:buFontTx/>
              <a:buAutoNum type="arabicPeriod" startAt="8"/>
            </a:pPr>
            <a:r>
              <a:rPr lang="fa-IR" altLang="fa-IR" sz="2400" b="1">
                <a:ea typeface="Titr"/>
                <a:cs typeface="Titr"/>
              </a:rPr>
              <a:t>ريسك پذير مي باشند</a:t>
            </a:r>
          </a:p>
          <a:p>
            <a:pPr marL="533400" indent="-533400" algn="r" rtl="1">
              <a:buClr>
                <a:schemeClr val="tx1"/>
              </a:buClr>
              <a:buFontTx/>
              <a:buAutoNum type="arabicPeriod" startAt="8"/>
            </a:pPr>
            <a:r>
              <a:rPr lang="fa-IR" altLang="fa-IR" sz="2400" b="1">
                <a:ea typeface="Titr"/>
                <a:cs typeface="Titr"/>
              </a:rPr>
              <a:t>داراي تعهد سازماني پايدار مي باشند</a:t>
            </a:r>
          </a:p>
          <a:p>
            <a:pPr marL="533400" indent="-533400" algn="r" rtl="1">
              <a:buClr>
                <a:schemeClr val="tx1"/>
              </a:buClr>
              <a:buFontTx/>
              <a:buAutoNum type="arabicPeriod" startAt="8"/>
            </a:pPr>
            <a:r>
              <a:rPr lang="fa-IR" altLang="fa-IR" sz="2400" b="1">
                <a:ea typeface="Titr"/>
                <a:cs typeface="Titr"/>
              </a:rPr>
              <a:t>رشد و توسعه حرفه ايشان به همان اندازه رضايت مشتري براي آنها مهم است</a:t>
            </a:r>
            <a:endParaRPr lang="en-US" altLang="fa-IR" sz="2400" b="1">
              <a:ea typeface="Titr"/>
              <a:cs typeface="Titr"/>
            </a:endParaRPr>
          </a:p>
        </p:txBody>
      </p:sp>
      <p:sp>
        <p:nvSpPr>
          <p:cNvPr id="22532" name="Rectangle 4"/>
          <p:cNvSpPr>
            <a:spLocks noGrp="1" noChangeArrowheads="1"/>
          </p:cNvSpPr>
          <p:nvPr>
            <p:ph type="body" sz="half" idx="2"/>
          </p:nvPr>
        </p:nvSpPr>
        <p:spPr>
          <a:xfrm>
            <a:off x="4648200" y="1412875"/>
            <a:ext cx="4244975" cy="4713288"/>
          </a:xfrm>
        </p:spPr>
        <p:txBody>
          <a:bodyPr/>
          <a:lstStyle/>
          <a:p>
            <a:pPr marL="533400" indent="-533400" algn="r" rtl="1">
              <a:buFontTx/>
              <a:buAutoNum type="arabicPeriod"/>
            </a:pPr>
            <a:r>
              <a:rPr lang="fa-IR" altLang="fa-IR" sz="2400" b="1">
                <a:ea typeface="Titr"/>
                <a:cs typeface="Titr"/>
              </a:rPr>
              <a:t>علاقه مند و متهد بودن به دانش روز و برخورد علمي با مسائل</a:t>
            </a:r>
          </a:p>
          <a:p>
            <a:pPr marL="533400" indent="-533400" algn="r" rtl="1">
              <a:buFontTx/>
              <a:buAutoNum type="arabicPeriod"/>
            </a:pPr>
            <a:r>
              <a:rPr lang="fa-IR" altLang="fa-IR" sz="2400" b="1">
                <a:ea typeface="Titr"/>
                <a:cs typeface="Titr"/>
              </a:rPr>
              <a:t>كار جمعي و سازماني</a:t>
            </a:r>
          </a:p>
          <a:p>
            <a:pPr marL="533400" indent="-533400" algn="r" rtl="1">
              <a:buFontTx/>
              <a:buAutoNum type="arabicPeriod"/>
            </a:pPr>
            <a:r>
              <a:rPr lang="fa-IR" altLang="fa-IR" sz="2400" b="1">
                <a:ea typeface="Titr"/>
                <a:cs typeface="Titr"/>
              </a:rPr>
              <a:t>پرسشگر بودن و بهره گيري از مهارتهاي ارتباطي</a:t>
            </a:r>
          </a:p>
          <a:p>
            <a:pPr marL="533400" indent="-533400" algn="r" rtl="1">
              <a:buFontTx/>
              <a:buAutoNum type="arabicPeriod"/>
            </a:pPr>
            <a:r>
              <a:rPr lang="fa-IR" altLang="fa-IR" sz="2400" b="1">
                <a:ea typeface="Titr"/>
                <a:cs typeface="Titr"/>
              </a:rPr>
              <a:t>در حاي تفحص و تحقيق بودن</a:t>
            </a:r>
          </a:p>
          <a:p>
            <a:pPr marL="533400" indent="-533400" algn="r" rtl="1">
              <a:buFontTx/>
              <a:buAutoNum type="arabicPeriod"/>
            </a:pPr>
            <a:r>
              <a:rPr lang="fa-IR" altLang="fa-IR" sz="2400" b="1">
                <a:ea typeface="Titr"/>
                <a:cs typeface="Titr"/>
              </a:rPr>
              <a:t>آزادي عمل در انجام كارها </a:t>
            </a:r>
          </a:p>
          <a:p>
            <a:pPr marL="533400" indent="-533400" algn="r" rtl="1">
              <a:buFontTx/>
              <a:buAutoNum type="arabicPeriod"/>
            </a:pPr>
            <a:r>
              <a:rPr lang="fa-IR" altLang="fa-IR" sz="2400" b="1">
                <a:ea typeface="Titr"/>
                <a:cs typeface="Titr"/>
              </a:rPr>
              <a:t>چالشگر در رفتار، عملكرد ها و فعاليتهاي خود </a:t>
            </a:r>
          </a:p>
          <a:p>
            <a:pPr marL="533400" indent="-533400" algn="r" rtl="1">
              <a:buFontTx/>
              <a:buAutoNum type="arabicPeriod"/>
            </a:pPr>
            <a:r>
              <a:rPr lang="fa-IR" altLang="fa-IR" sz="2400" b="1">
                <a:ea typeface="Titr"/>
                <a:cs typeface="Titr"/>
              </a:rPr>
              <a:t>آينده نگري</a:t>
            </a:r>
            <a:endParaRPr lang="en-US" altLang="fa-IR" sz="2400" b="1">
              <a:ea typeface="Titr"/>
              <a:cs typeface="Tit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a:xfrm>
            <a:off x="685800" y="765175"/>
            <a:ext cx="7772400" cy="1990725"/>
          </a:xfrm>
        </p:spPr>
        <p:txBody>
          <a:bodyPr/>
          <a:lstStyle/>
          <a:p>
            <a:pPr algn="just" rtl="1"/>
            <a:r>
              <a:rPr lang="fa-IR" altLang="fa-IR" sz="4800"/>
              <a:t>امروزه دست يابي به مديران تحول آفرين، دغدغه بزرگ سازمانها به شمار مي رود. مساله آنگاه پيچيده تر مي شود كه دريابيم دانشگاهها با برنامه هاي معمول خود توفيق چنداني در پرورش و عرضه اين مديران برجسته نداشته اند</a:t>
            </a:r>
            <a:endParaRPr lang="en-US" altLang="fa-IR" sz="4800"/>
          </a:p>
        </p:txBody>
      </p:sp>
    </p:spTree>
  </p:cSld>
  <p:clrMapOvr>
    <a:masterClrMapping/>
  </p:clrMapOvr>
</p:sld>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Comic Sans MS"/>
        <a:ea typeface=""/>
        <a:cs typeface="Arial"/>
      </a:majorFont>
      <a:minorFont>
        <a:latin typeface="Comic Sans MS"/>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Comic Sans MS" panose="030F0702030302020204" pitchFamily="66"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fa-IR" sz="1800" b="0" i="0" u="none" strike="noStrike" cap="none" normalizeH="0" baseline="0" smtClean="0">
            <a:ln>
              <a:noFill/>
            </a:ln>
            <a:solidFill>
              <a:schemeClr val="tx1"/>
            </a:solidFill>
            <a:effectLst/>
            <a:latin typeface="Comic Sans MS" panose="030F0702030302020204" pitchFamily="66" charset="0"/>
            <a:cs typeface="Arial" panose="020B0604020202020204" pitchFamily="34" charset="0"/>
          </a:defRPr>
        </a:defPPr>
      </a:lstStyle>
    </a:lnDef>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Crayons</Template>
  <TotalTime>18</TotalTime>
  <Words>1006</Words>
  <Application>Microsoft Office PowerPoint</Application>
  <PresentationFormat>On-screen Show (4:3)</PresentationFormat>
  <Paragraphs>133</Paragraphs>
  <Slides>20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Arial</vt:lpstr>
      <vt:lpstr>B Titr</vt:lpstr>
      <vt:lpstr>Calibri</vt:lpstr>
      <vt:lpstr>Comic Sans MS</vt:lpstr>
      <vt:lpstr>Nasim</vt:lpstr>
      <vt:lpstr>Nazanin</vt:lpstr>
      <vt:lpstr>Tahoma</vt:lpstr>
      <vt:lpstr>Titr</vt:lpstr>
      <vt:lpstr>Wingdings</vt:lpstr>
      <vt:lpstr>Crayons</vt:lpstr>
      <vt:lpstr>PowerPoint Presentation</vt:lpstr>
      <vt:lpstr>ويژگي هاي سازمانهاي آينده</vt:lpstr>
      <vt:lpstr>مشاغل و عناوين مديران آينده</vt:lpstr>
      <vt:lpstr>سازمانهاي آينده در يک نگاه</vt:lpstr>
      <vt:lpstr>1- ساختارهاي تخت</vt:lpstr>
      <vt:lpstr>2- مرزهاي مبهم </vt:lpstr>
      <vt:lpstr>3- همکاري </vt:lpstr>
      <vt:lpstr>4- تمرکز بر قابليتهاي اصلي</vt:lpstr>
      <vt:lpstr>5- گروههاي کاري منعطف</vt:lpstr>
      <vt:lpstr>6- مشارکت</vt:lpstr>
      <vt:lpstr>7- اعتماد</vt:lpstr>
      <vt:lpstr>چارلز هندي سبکهاي مديريت را به خدايان يوناني تشبيه نموده است:</vt:lpstr>
      <vt:lpstr>در حال حاضر با کوچک سازي در سازمانها ، فرهنگ آپولو به آتنا در حال تغيير است و آي بي ام آپولويي ها را اخراج و آتنا ها را استخدام نموده است</vt:lpstr>
      <vt:lpstr>آينده سازمانها از فرمول 0.5*2*3 تبعيت خواهد نمود. يعني تعداد کارکنان به نصف کاهش، پرداختي به آنها به دو برابر افزايش، و ميزان توليد و عمليات محصولات يا خدمات سازمانها سه برابر خواهد شد</vt:lpstr>
      <vt:lpstr>ويژگي هاي مديريت شايسته سالاري</vt:lpstr>
      <vt:lpstr>ويژگي هاي بهترين و بدترين سازمانها</vt:lpstr>
      <vt:lpstr>PowerPoint Presentation</vt:lpstr>
      <vt:lpstr>PowerPoint Presentation</vt:lpstr>
      <vt:lpstr>ويژگي هاي مديران و كاركنان علمي</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Organizations charactristics.ppt</dc:title>
  <dc:creator>ziarati</dc:creator>
  <cp:lastModifiedBy>DadeFam-43262657</cp:lastModifiedBy>
  <cp:revision>6</cp:revision>
  <dcterms:created xsi:type="dcterms:W3CDTF">1601-01-01T00:00:00Z</dcterms:created>
  <dcterms:modified xsi:type="dcterms:W3CDTF">2023-07-29T04:13:15Z</dcterms:modified>
</cp:coreProperties>
</file>