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5"/>
  </p:notesMasterIdLst>
  <p:sldIdLst>
    <p:sldId id="290" r:id="rId2"/>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141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691"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692"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693"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694"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695"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696"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t>‹#›</a:t>
            </a:fld>
            <a:endParaRPr lang="en-US"/>
          </a:p>
        </p:txBody>
      </p:sp>
    </p:spTree>
    <p:extLst>
      <p:ext uri="{BB962C8B-B14F-4D97-AF65-F5344CB8AC3E}">
        <p14:creationId xmlns:p14="http://schemas.microsoft.com/office/powerpoint/2010/main" val="9247169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9" name="Notes Placeholder 1048588"/>
          <p:cNvSpPr>
            <a:spLocks noGrp="1"/>
          </p:cNvSpPr>
          <p:nvPr>
            <p:ph type="body"/>
          </p:nvPr>
        </p:nvSpPr>
        <p:spPr/>
        <p:txBody>
          <a:bodyPr/>
          <a:lstStyle/>
          <a:p>
            <a:r>
              <a:rPr lang="zh-CN" altLang="en-US"/>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629"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1048630"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1048631" name="Date Placeholder 3"/>
          <p:cNvSpPr>
            <a:spLocks noGrp="1"/>
          </p:cNvSpPr>
          <p:nvPr>
            <p:ph type="dt" sz="half" idx="10"/>
          </p:nvPr>
        </p:nvSpPr>
        <p:spPr/>
        <p:txBody>
          <a:bodyPr/>
          <a:lstStyle/>
          <a:p>
            <a:fld id="{844E778C-3702-4D4D-8387-338B6666FE79}" type="datetimeFigureOut">
              <a:rPr lang="fa-IR" smtClean="0"/>
              <a:t>24/10/1441</a:t>
            </a:fld>
            <a:endParaRPr lang="fa-IR"/>
          </a:p>
        </p:txBody>
      </p:sp>
      <p:sp>
        <p:nvSpPr>
          <p:cNvPr id="1048632" name="Footer Placeholder 4"/>
          <p:cNvSpPr>
            <a:spLocks noGrp="1"/>
          </p:cNvSpPr>
          <p:nvPr>
            <p:ph type="ftr" sz="quarter" idx="11"/>
          </p:nvPr>
        </p:nvSpPr>
        <p:spPr/>
        <p:txBody>
          <a:bodyPr/>
          <a:lstStyle/>
          <a:p>
            <a:endParaRPr lang="fa-IR"/>
          </a:p>
        </p:txBody>
      </p:sp>
      <p:sp>
        <p:nvSpPr>
          <p:cNvPr id="1048633" name="Slide Number Placeholder 5"/>
          <p:cNvSpPr>
            <a:spLocks noGrp="1"/>
          </p:cNvSpPr>
          <p:nvPr>
            <p:ph type="sldNum" sz="quarter" idx="12"/>
          </p:nvPr>
        </p:nvSpPr>
        <p:spPr/>
        <p:txBody>
          <a:bodyPr/>
          <a:lstStyle/>
          <a:p>
            <a:fld id="{37AFA6F0-E465-48FA-9256-CF503D198F6B}"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581" name="Title 1"/>
          <p:cNvSpPr>
            <a:spLocks noGrp="1"/>
          </p:cNvSpPr>
          <p:nvPr>
            <p:ph type="title"/>
          </p:nvPr>
        </p:nvSpPr>
        <p:spPr/>
        <p:txBody>
          <a:bodyPr/>
          <a:lstStyle/>
          <a:p>
            <a:r>
              <a:rPr lang="en-US" smtClean="0"/>
              <a:t>Click to edit Master title style</a:t>
            </a:r>
            <a:endParaRPr lang="fa-IR"/>
          </a:p>
        </p:txBody>
      </p:sp>
      <p:sp>
        <p:nvSpPr>
          <p:cNvPr id="1048582"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1048583" name="Date Placeholder 3"/>
          <p:cNvSpPr>
            <a:spLocks noGrp="1"/>
          </p:cNvSpPr>
          <p:nvPr>
            <p:ph type="dt" sz="half" idx="10"/>
          </p:nvPr>
        </p:nvSpPr>
        <p:spPr/>
        <p:txBody>
          <a:bodyPr/>
          <a:lstStyle/>
          <a:p>
            <a:fld id="{844E778C-3702-4D4D-8387-338B6666FE79}" type="datetimeFigureOut">
              <a:rPr lang="fa-IR" smtClean="0"/>
              <a:t>24/10/1441</a:t>
            </a:fld>
            <a:endParaRPr lang="fa-IR"/>
          </a:p>
        </p:txBody>
      </p:sp>
      <p:sp>
        <p:nvSpPr>
          <p:cNvPr id="1048584" name="Footer Placeholder 4"/>
          <p:cNvSpPr>
            <a:spLocks noGrp="1"/>
          </p:cNvSpPr>
          <p:nvPr>
            <p:ph type="ftr" sz="quarter" idx="11"/>
          </p:nvPr>
        </p:nvSpPr>
        <p:spPr/>
        <p:txBody>
          <a:bodyPr/>
          <a:lstStyle/>
          <a:p>
            <a:endParaRPr lang="fa-IR"/>
          </a:p>
        </p:txBody>
      </p:sp>
      <p:sp>
        <p:nvSpPr>
          <p:cNvPr id="1048585" name="Slide Number Placeholder 5"/>
          <p:cNvSpPr>
            <a:spLocks noGrp="1"/>
          </p:cNvSpPr>
          <p:nvPr>
            <p:ph type="sldNum" sz="quarter" idx="12"/>
          </p:nvPr>
        </p:nvSpPr>
        <p:spPr/>
        <p:txBody>
          <a:bodyPr/>
          <a:lstStyle/>
          <a:p>
            <a:fld id="{37AFA6F0-E465-48FA-9256-CF503D198F6B}"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8649"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1048650"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48651" name="Date Placeholder 3"/>
          <p:cNvSpPr>
            <a:spLocks noGrp="1"/>
          </p:cNvSpPr>
          <p:nvPr>
            <p:ph type="dt" sz="half" idx="10"/>
          </p:nvPr>
        </p:nvSpPr>
        <p:spPr/>
        <p:txBody>
          <a:bodyPr/>
          <a:lstStyle/>
          <a:p>
            <a:fld id="{844E778C-3702-4D4D-8387-338B6666FE79}" type="datetimeFigureOut">
              <a:rPr lang="fa-IR" smtClean="0"/>
              <a:t>24/10/1441</a:t>
            </a:fld>
            <a:endParaRPr lang="fa-IR"/>
          </a:p>
        </p:txBody>
      </p:sp>
      <p:sp>
        <p:nvSpPr>
          <p:cNvPr id="1048652" name="Footer Placeholder 4"/>
          <p:cNvSpPr>
            <a:spLocks noGrp="1"/>
          </p:cNvSpPr>
          <p:nvPr>
            <p:ph type="ftr" sz="quarter" idx="11"/>
          </p:nvPr>
        </p:nvSpPr>
        <p:spPr/>
        <p:txBody>
          <a:bodyPr/>
          <a:lstStyle/>
          <a:p>
            <a:endParaRPr lang="fa-IR"/>
          </a:p>
        </p:txBody>
      </p:sp>
      <p:sp>
        <p:nvSpPr>
          <p:cNvPr id="1048653" name="Slide Number Placeholder 5"/>
          <p:cNvSpPr>
            <a:spLocks noGrp="1"/>
          </p:cNvSpPr>
          <p:nvPr>
            <p:ph type="sldNum" sz="quarter" idx="12"/>
          </p:nvPr>
        </p:nvSpPr>
        <p:spPr/>
        <p:txBody>
          <a:bodyPr/>
          <a:lstStyle/>
          <a:p>
            <a:fld id="{37AFA6F0-E465-48FA-9256-CF503D198F6B}"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643" name="Title 1"/>
          <p:cNvSpPr>
            <a:spLocks noGrp="1"/>
          </p:cNvSpPr>
          <p:nvPr>
            <p:ph type="title"/>
          </p:nvPr>
        </p:nvSpPr>
        <p:spPr/>
        <p:txBody>
          <a:bodyPr/>
          <a:lstStyle/>
          <a:p>
            <a:r>
              <a:rPr lang="en-US" smtClean="0"/>
              <a:t>Click to edit Master title style</a:t>
            </a:r>
            <a:endParaRPr lang="fa-IR"/>
          </a:p>
        </p:txBody>
      </p:sp>
      <p:sp>
        <p:nvSpPr>
          <p:cNvPr id="1048644"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1048645"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1048646" name="Date Placeholder 4"/>
          <p:cNvSpPr>
            <a:spLocks noGrp="1"/>
          </p:cNvSpPr>
          <p:nvPr>
            <p:ph type="dt" sz="half" idx="10"/>
          </p:nvPr>
        </p:nvSpPr>
        <p:spPr/>
        <p:txBody>
          <a:bodyPr/>
          <a:lstStyle/>
          <a:p>
            <a:fld id="{844E778C-3702-4D4D-8387-338B6666FE79}" type="datetimeFigureOut">
              <a:rPr lang="fa-IR" smtClean="0"/>
              <a:t>24/10/1441</a:t>
            </a:fld>
            <a:endParaRPr lang="fa-IR"/>
          </a:p>
        </p:txBody>
      </p:sp>
      <p:sp>
        <p:nvSpPr>
          <p:cNvPr id="1048647" name="Footer Placeholder 5"/>
          <p:cNvSpPr>
            <a:spLocks noGrp="1"/>
          </p:cNvSpPr>
          <p:nvPr>
            <p:ph type="ftr" sz="quarter" idx="11"/>
          </p:nvPr>
        </p:nvSpPr>
        <p:spPr/>
        <p:txBody>
          <a:bodyPr/>
          <a:lstStyle/>
          <a:p>
            <a:endParaRPr lang="fa-IR"/>
          </a:p>
        </p:txBody>
      </p:sp>
      <p:sp>
        <p:nvSpPr>
          <p:cNvPr id="1048648" name="Slide Number Placeholder 6"/>
          <p:cNvSpPr>
            <a:spLocks noGrp="1"/>
          </p:cNvSpPr>
          <p:nvPr>
            <p:ph type="sldNum" sz="quarter" idx="12"/>
          </p:nvPr>
        </p:nvSpPr>
        <p:spPr/>
        <p:txBody>
          <a:bodyPr/>
          <a:lstStyle/>
          <a:p>
            <a:fld id="{37AFA6F0-E465-48FA-9256-CF503D198F6B}"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683" name="Title 1"/>
          <p:cNvSpPr>
            <a:spLocks noGrp="1"/>
          </p:cNvSpPr>
          <p:nvPr>
            <p:ph type="title"/>
          </p:nvPr>
        </p:nvSpPr>
        <p:spPr/>
        <p:txBody>
          <a:bodyPr/>
          <a:lstStyle/>
          <a:p>
            <a:r>
              <a:rPr lang="en-US" smtClean="0"/>
              <a:t>Click to edit Master title style</a:t>
            </a:r>
            <a:endParaRPr lang="fa-IR"/>
          </a:p>
        </p:txBody>
      </p:sp>
      <p:sp>
        <p:nvSpPr>
          <p:cNvPr id="1048684"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48685"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1048686"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48687"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1048688" name="Date Placeholder 6"/>
          <p:cNvSpPr>
            <a:spLocks noGrp="1"/>
          </p:cNvSpPr>
          <p:nvPr>
            <p:ph type="dt" sz="half" idx="10"/>
          </p:nvPr>
        </p:nvSpPr>
        <p:spPr/>
        <p:txBody>
          <a:bodyPr/>
          <a:lstStyle/>
          <a:p>
            <a:fld id="{844E778C-3702-4D4D-8387-338B6666FE79}" type="datetimeFigureOut">
              <a:rPr lang="fa-IR" smtClean="0"/>
              <a:t>24/10/1441</a:t>
            </a:fld>
            <a:endParaRPr lang="fa-IR"/>
          </a:p>
        </p:txBody>
      </p:sp>
      <p:sp>
        <p:nvSpPr>
          <p:cNvPr id="1048689" name="Footer Placeholder 7"/>
          <p:cNvSpPr>
            <a:spLocks noGrp="1"/>
          </p:cNvSpPr>
          <p:nvPr>
            <p:ph type="ftr" sz="quarter" idx="11"/>
          </p:nvPr>
        </p:nvSpPr>
        <p:spPr/>
        <p:txBody>
          <a:bodyPr/>
          <a:lstStyle/>
          <a:p>
            <a:endParaRPr lang="fa-IR"/>
          </a:p>
        </p:txBody>
      </p:sp>
      <p:sp>
        <p:nvSpPr>
          <p:cNvPr id="1048690" name="Slide Number Placeholder 8"/>
          <p:cNvSpPr>
            <a:spLocks noGrp="1"/>
          </p:cNvSpPr>
          <p:nvPr>
            <p:ph type="sldNum" sz="quarter" idx="12"/>
          </p:nvPr>
        </p:nvSpPr>
        <p:spPr/>
        <p:txBody>
          <a:bodyPr/>
          <a:lstStyle/>
          <a:p>
            <a:fld id="{37AFA6F0-E465-48FA-9256-CF503D198F6B}"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667" name="Title 1"/>
          <p:cNvSpPr>
            <a:spLocks noGrp="1"/>
          </p:cNvSpPr>
          <p:nvPr>
            <p:ph type="title"/>
          </p:nvPr>
        </p:nvSpPr>
        <p:spPr/>
        <p:txBody>
          <a:bodyPr/>
          <a:lstStyle/>
          <a:p>
            <a:r>
              <a:rPr lang="en-US" smtClean="0"/>
              <a:t>Click to edit Master title style</a:t>
            </a:r>
            <a:endParaRPr lang="fa-IR"/>
          </a:p>
        </p:txBody>
      </p:sp>
      <p:sp>
        <p:nvSpPr>
          <p:cNvPr id="1048668" name="Date Placeholder 2"/>
          <p:cNvSpPr>
            <a:spLocks noGrp="1"/>
          </p:cNvSpPr>
          <p:nvPr>
            <p:ph type="dt" sz="half" idx="10"/>
          </p:nvPr>
        </p:nvSpPr>
        <p:spPr/>
        <p:txBody>
          <a:bodyPr/>
          <a:lstStyle/>
          <a:p>
            <a:fld id="{844E778C-3702-4D4D-8387-338B6666FE79}" type="datetimeFigureOut">
              <a:rPr lang="fa-IR" smtClean="0"/>
              <a:t>24/10/1441</a:t>
            </a:fld>
            <a:endParaRPr lang="fa-IR"/>
          </a:p>
        </p:txBody>
      </p:sp>
      <p:sp>
        <p:nvSpPr>
          <p:cNvPr id="1048669" name="Footer Placeholder 3"/>
          <p:cNvSpPr>
            <a:spLocks noGrp="1"/>
          </p:cNvSpPr>
          <p:nvPr>
            <p:ph type="ftr" sz="quarter" idx="11"/>
          </p:nvPr>
        </p:nvSpPr>
        <p:spPr/>
        <p:txBody>
          <a:bodyPr/>
          <a:lstStyle/>
          <a:p>
            <a:endParaRPr lang="fa-IR"/>
          </a:p>
        </p:txBody>
      </p:sp>
      <p:sp>
        <p:nvSpPr>
          <p:cNvPr id="1048670" name="Slide Number Placeholder 4"/>
          <p:cNvSpPr>
            <a:spLocks noGrp="1"/>
          </p:cNvSpPr>
          <p:nvPr>
            <p:ph type="sldNum" sz="quarter" idx="12"/>
          </p:nvPr>
        </p:nvSpPr>
        <p:spPr/>
        <p:txBody>
          <a:bodyPr/>
          <a:lstStyle/>
          <a:p>
            <a:fld id="{37AFA6F0-E465-48FA-9256-CF503D198F6B}"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654" name="Date Placeholder 1"/>
          <p:cNvSpPr>
            <a:spLocks noGrp="1"/>
          </p:cNvSpPr>
          <p:nvPr>
            <p:ph type="dt" sz="half" idx="10"/>
          </p:nvPr>
        </p:nvSpPr>
        <p:spPr/>
        <p:txBody>
          <a:bodyPr/>
          <a:lstStyle/>
          <a:p>
            <a:fld id="{844E778C-3702-4D4D-8387-338B6666FE79}" type="datetimeFigureOut">
              <a:rPr lang="fa-IR" smtClean="0"/>
              <a:t>24/10/1441</a:t>
            </a:fld>
            <a:endParaRPr lang="fa-IR"/>
          </a:p>
        </p:txBody>
      </p:sp>
      <p:sp>
        <p:nvSpPr>
          <p:cNvPr id="1048655" name="Footer Placeholder 2"/>
          <p:cNvSpPr>
            <a:spLocks noGrp="1"/>
          </p:cNvSpPr>
          <p:nvPr>
            <p:ph type="ftr" sz="quarter" idx="11"/>
          </p:nvPr>
        </p:nvSpPr>
        <p:spPr/>
        <p:txBody>
          <a:bodyPr/>
          <a:lstStyle/>
          <a:p>
            <a:endParaRPr lang="fa-IR"/>
          </a:p>
        </p:txBody>
      </p:sp>
      <p:sp>
        <p:nvSpPr>
          <p:cNvPr id="1048656" name="Slide Number Placeholder 3"/>
          <p:cNvSpPr>
            <a:spLocks noGrp="1"/>
          </p:cNvSpPr>
          <p:nvPr>
            <p:ph type="sldNum" sz="quarter" idx="12"/>
          </p:nvPr>
        </p:nvSpPr>
        <p:spPr/>
        <p:txBody>
          <a:bodyPr/>
          <a:lstStyle/>
          <a:p>
            <a:fld id="{37AFA6F0-E465-48FA-9256-CF503D198F6B}"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677"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1048678"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1048679"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48680" name="Date Placeholder 4"/>
          <p:cNvSpPr>
            <a:spLocks noGrp="1"/>
          </p:cNvSpPr>
          <p:nvPr>
            <p:ph type="dt" sz="half" idx="10"/>
          </p:nvPr>
        </p:nvSpPr>
        <p:spPr/>
        <p:txBody>
          <a:bodyPr/>
          <a:lstStyle/>
          <a:p>
            <a:fld id="{844E778C-3702-4D4D-8387-338B6666FE79}" type="datetimeFigureOut">
              <a:rPr lang="fa-IR" smtClean="0"/>
              <a:t>24/10/1441</a:t>
            </a:fld>
            <a:endParaRPr lang="fa-IR"/>
          </a:p>
        </p:txBody>
      </p:sp>
      <p:sp>
        <p:nvSpPr>
          <p:cNvPr id="1048681" name="Footer Placeholder 5"/>
          <p:cNvSpPr>
            <a:spLocks noGrp="1"/>
          </p:cNvSpPr>
          <p:nvPr>
            <p:ph type="ftr" sz="quarter" idx="11"/>
          </p:nvPr>
        </p:nvSpPr>
        <p:spPr/>
        <p:txBody>
          <a:bodyPr/>
          <a:lstStyle/>
          <a:p>
            <a:endParaRPr lang="fa-IR"/>
          </a:p>
        </p:txBody>
      </p:sp>
      <p:sp>
        <p:nvSpPr>
          <p:cNvPr id="1048682" name="Slide Number Placeholder 6"/>
          <p:cNvSpPr>
            <a:spLocks noGrp="1"/>
          </p:cNvSpPr>
          <p:nvPr>
            <p:ph type="sldNum" sz="quarter" idx="12"/>
          </p:nvPr>
        </p:nvSpPr>
        <p:spPr/>
        <p:txBody>
          <a:bodyPr/>
          <a:lstStyle/>
          <a:p>
            <a:fld id="{37AFA6F0-E465-48FA-9256-CF503D198F6B}"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8671"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1048672"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1048673"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48674" name="Date Placeholder 4"/>
          <p:cNvSpPr>
            <a:spLocks noGrp="1"/>
          </p:cNvSpPr>
          <p:nvPr>
            <p:ph type="dt" sz="half" idx="10"/>
          </p:nvPr>
        </p:nvSpPr>
        <p:spPr/>
        <p:txBody>
          <a:bodyPr/>
          <a:lstStyle/>
          <a:p>
            <a:fld id="{844E778C-3702-4D4D-8387-338B6666FE79}" type="datetimeFigureOut">
              <a:rPr lang="fa-IR" smtClean="0"/>
              <a:t>24/10/1441</a:t>
            </a:fld>
            <a:endParaRPr lang="fa-IR"/>
          </a:p>
        </p:txBody>
      </p:sp>
      <p:sp>
        <p:nvSpPr>
          <p:cNvPr id="1048675" name="Footer Placeholder 5"/>
          <p:cNvSpPr>
            <a:spLocks noGrp="1"/>
          </p:cNvSpPr>
          <p:nvPr>
            <p:ph type="ftr" sz="quarter" idx="11"/>
          </p:nvPr>
        </p:nvSpPr>
        <p:spPr/>
        <p:txBody>
          <a:bodyPr/>
          <a:lstStyle/>
          <a:p>
            <a:endParaRPr lang="fa-IR"/>
          </a:p>
        </p:txBody>
      </p:sp>
      <p:sp>
        <p:nvSpPr>
          <p:cNvPr id="1048676" name="Slide Number Placeholder 6"/>
          <p:cNvSpPr>
            <a:spLocks noGrp="1"/>
          </p:cNvSpPr>
          <p:nvPr>
            <p:ph type="sldNum" sz="quarter" idx="12"/>
          </p:nvPr>
        </p:nvSpPr>
        <p:spPr/>
        <p:txBody>
          <a:bodyPr/>
          <a:lstStyle/>
          <a:p>
            <a:fld id="{37AFA6F0-E465-48FA-9256-CF503D198F6B}" type="slidenum">
              <a:rPr lang="fa-IR" smtClean="0"/>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662" name="Title 1"/>
          <p:cNvSpPr>
            <a:spLocks noGrp="1"/>
          </p:cNvSpPr>
          <p:nvPr>
            <p:ph type="title"/>
          </p:nvPr>
        </p:nvSpPr>
        <p:spPr/>
        <p:txBody>
          <a:bodyPr/>
          <a:lstStyle/>
          <a:p>
            <a:r>
              <a:rPr lang="en-US" smtClean="0"/>
              <a:t>Click to edit Master title style</a:t>
            </a:r>
            <a:endParaRPr lang="fa-IR"/>
          </a:p>
        </p:txBody>
      </p:sp>
      <p:sp>
        <p:nvSpPr>
          <p:cNvPr id="104866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1048664" name="Date Placeholder 3"/>
          <p:cNvSpPr>
            <a:spLocks noGrp="1"/>
          </p:cNvSpPr>
          <p:nvPr>
            <p:ph type="dt" sz="half" idx="10"/>
          </p:nvPr>
        </p:nvSpPr>
        <p:spPr/>
        <p:txBody>
          <a:bodyPr/>
          <a:lstStyle/>
          <a:p>
            <a:fld id="{844E778C-3702-4D4D-8387-338B6666FE79}" type="datetimeFigureOut">
              <a:rPr lang="fa-IR" smtClean="0"/>
              <a:t>24/10/1441</a:t>
            </a:fld>
            <a:endParaRPr lang="fa-IR"/>
          </a:p>
        </p:txBody>
      </p:sp>
      <p:sp>
        <p:nvSpPr>
          <p:cNvPr id="1048665" name="Footer Placeholder 4"/>
          <p:cNvSpPr>
            <a:spLocks noGrp="1"/>
          </p:cNvSpPr>
          <p:nvPr>
            <p:ph type="ftr" sz="quarter" idx="11"/>
          </p:nvPr>
        </p:nvSpPr>
        <p:spPr/>
        <p:txBody>
          <a:bodyPr/>
          <a:lstStyle/>
          <a:p>
            <a:endParaRPr lang="fa-IR"/>
          </a:p>
        </p:txBody>
      </p:sp>
      <p:sp>
        <p:nvSpPr>
          <p:cNvPr id="1048666" name="Slide Number Placeholder 5"/>
          <p:cNvSpPr>
            <a:spLocks noGrp="1"/>
          </p:cNvSpPr>
          <p:nvPr>
            <p:ph type="sldNum" sz="quarter" idx="12"/>
          </p:nvPr>
        </p:nvSpPr>
        <p:spPr/>
        <p:txBody>
          <a:bodyPr/>
          <a:lstStyle/>
          <a:p>
            <a:fld id="{37AFA6F0-E465-48FA-9256-CF503D198F6B}"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57"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1048658"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1048659" name="Date Placeholder 3"/>
          <p:cNvSpPr>
            <a:spLocks noGrp="1"/>
          </p:cNvSpPr>
          <p:nvPr>
            <p:ph type="dt" sz="half" idx="10"/>
          </p:nvPr>
        </p:nvSpPr>
        <p:spPr/>
        <p:txBody>
          <a:bodyPr/>
          <a:lstStyle/>
          <a:p>
            <a:fld id="{844E778C-3702-4D4D-8387-338B6666FE79}" type="datetimeFigureOut">
              <a:rPr lang="fa-IR" smtClean="0"/>
              <a:t>24/10/1441</a:t>
            </a:fld>
            <a:endParaRPr lang="fa-IR"/>
          </a:p>
        </p:txBody>
      </p:sp>
      <p:sp>
        <p:nvSpPr>
          <p:cNvPr id="1048660" name="Footer Placeholder 4"/>
          <p:cNvSpPr>
            <a:spLocks noGrp="1"/>
          </p:cNvSpPr>
          <p:nvPr>
            <p:ph type="ftr" sz="quarter" idx="11"/>
          </p:nvPr>
        </p:nvSpPr>
        <p:spPr/>
        <p:txBody>
          <a:bodyPr/>
          <a:lstStyle/>
          <a:p>
            <a:endParaRPr lang="fa-IR"/>
          </a:p>
        </p:txBody>
      </p:sp>
      <p:sp>
        <p:nvSpPr>
          <p:cNvPr id="1048661" name="Slide Number Placeholder 5"/>
          <p:cNvSpPr>
            <a:spLocks noGrp="1"/>
          </p:cNvSpPr>
          <p:nvPr>
            <p:ph type="sldNum" sz="quarter" idx="12"/>
          </p:nvPr>
        </p:nvSpPr>
        <p:spPr/>
        <p:txBody>
          <a:bodyPr/>
          <a:lstStyle/>
          <a:p>
            <a:fld id="{37AFA6F0-E465-48FA-9256-CF503D198F6B}"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576"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1048577"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1048578"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844E778C-3702-4D4D-8387-338B6666FE79}" type="datetimeFigureOut">
              <a:rPr lang="fa-IR" smtClean="0"/>
              <a:t>24/10/1441</a:t>
            </a:fld>
            <a:endParaRPr lang="fa-IR"/>
          </a:p>
        </p:txBody>
      </p:sp>
      <p:sp>
        <p:nvSpPr>
          <p:cNvPr id="1048579"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1048580"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37AFA6F0-E465-48FA-9256-CF503D198F6B}"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679182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6" name="Title 1"/>
          <p:cNvSpPr>
            <a:spLocks noGrp="1"/>
          </p:cNvSpPr>
          <p:nvPr>
            <p:ph type="title"/>
          </p:nvPr>
        </p:nvSpPr>
        <p:spPr>
          <a:xfrm>
            <a:off x="-380839" y="464819"/>
            <a:ext cx="8229600" cy="1143000"/>
          </a:xfrm>
        </p:spPr>
        <p:txBody>
          <a:bodyPr/>
          <a:lstStyle/>
          <a:p>
            <a:pPr eaLnBrk="1" hangingPunct="1"/>
            <a:r>
              <a:rPr lang="fa-IR" smtClean="0"/>
              <a:t>نظریه های زبان</a:t>
            </a:r>
          </a:p>
        </p:txBody>
      </p:sp>
      <p:sp>
        <p:nvSpPr>
          <p:cNvPr id="1048587" name="Content Placeholder 2"/>
          <p:cNvSpPr>
            <a:spLocks noGrp="1"/>
          </p:cNvSpPr>
          <p:nvPr>
            <p:ph idx="1"/>
          </p:nvPr>
        </p:nvSpPr>
        <p:spPr>
          <a:xfrm>
            <a:off x="0" y="1428750"/>
            <a:ext cx="9144000" cy="5429250"/>
          </a:xfrm>
          <a:solidFill>
            <a:schemeClr val="accent6">
              <a:lumMod val="20000"/>
              <a:lumOff val="80000"/>
            </a:schemeClr>
          </a:solidFill>
        </p:spPr>
        <p:txBody>
          <a:bodyPr rtlCol="1">
            <a:noAutofit/>
          </a:bodyPr>
          <a:lstStyle/>
          <a:p>
            <a:pPr algn="ctr" eaLnBrk="1" fontAlgn="auto" hangingPunct="1">
              <a:spcAft>
                <a:spcPts val="0"/>
              </a:spcAft>
            </a:pPr>
            <a:r>
              <a:rPr lang="fa-IR" sz="2400" b="1" dirty="0" smtClean="0">
                <a:cs typeface="B Nazanin" pitchFamily="2" charset="-78"/>
              </a:rPr>
              <a:t>- نظريه هاي رشد زبان را مي توان به چهار دسته تقسيم کرد: </a:t>
            </a:r>
          </a:p>
          <a:p>
            <a:pPr eaLnBrk="1" fontAlgn="auto" hangingPunct="1">
              <a:spcAft>
                <a:spcPts val="0"/>
              </a:spcAft>
            </a:pPr>
            <a:r>
              <a:rPr lang="fa-IR" sz="2400" dirty="0" smtClean="0">
                <a:cs typeface="B Nazanin" pitchFamily="2" charset="-78"/>
              </a:rPr>
              <a:t>1-  نظريه هاي يادگيري</a:t>
            </a:r>
            <a:endParaRPr lang="en-US" sz="2400" dirty="0" smtClean="0">
              <a:cs typeface="B Nazanin" pitchFamily="2" charset="-78"/>
            </a:endParaRPr>
          </a:p>
          <a:p>
            <a:pPr eaLnBrk="1" fontAlgn="auto" hangingPunct="1">
              <a:spcAft>
                <a:spcPts val="0"/>
              </a:spcAft>
            </a:pPr>
            <a:r>
              <a:rPr lang="fa-IR" sz="2400" dirty="0" smtClean="0">
                <a:cs typeface="B Nazanin" pitchFamily="2" charset="-78"/>
              </a:rPr>
              <a:t>  </a:t>
            </a:r>
            <a:br>
              <a:rPr lang="fa-IR" sz="2400" dirty="0" smtClean="0">
                <a:cs typeface="B Nazanin" pitchFamily="2" charset="-78"/>
              </a:rPr>
            </a:br>
            <a:r>
              <a:rPr lang="fa-IR" sz="2400" dirty="0" smtClean="0">
                <a:cs typeface="B Nazanin" pitchFamily="2" charset="-78"/>
              </a:rPr>
              <a:t>          		2-    نظريه هاي نهاد گرا</a:t>
            </a:r>
            <a:endParaRPr lang="en-US" sz="2400" dirty="0" smtClean="0">
              <a:cs typeface="B Nazanin" pitchFamily="2" charset="-78"/>
            </a:endParaRPr>
          </a:p>
          <a:p>
            <a:pPr eaLnBrk="1" fontAlgn="auto" hangingPunct="1">
              <a:spcAft>
                <a:spcPts val="0"/>
              </a:spcAft>
            </a:pPr>
            <a:r>
              <a:rPr lang="fa-IR" sz="2400" dirty="0" smtClean="0">
                <a:cs typeface="B Nazanin" pitchFamily="2" charset="-78"/>
              </a:rPr>
              <a:t>      </a:t>
            </a:r>
            <a:br>
              <a:rPr lang="fa-IR" sz="2400" dirty="0" smtClean="0">
                <a:cs typeface="B Nazanin" pitchFamily="2" charset="-78"/>
              </a:rPr>
            </a:br>
            <a:r>
              <a:rPr lang="fa-IR" sz="2400" dirty="0" smtClean="0">
                <a:cs typeface="B Nazanin" pitchFamily="2" charset="-78"/>
              </a:rPr>
              <a:t>				3 -  نظريه هاي شناختي</a:t>
            </a:r>
            <a:endParaRPr lang="en-US" sz="2400" dirty="0" smtClean="0">
              <a:cs typeface="B Nazanin" pitchFamily="2" charset="-78"/>
            </a:endParaRPr>
          </a:p>
          <a:p>
            <a:pPr eaLnBrk="1" fontAlgn="auto" hangingPunct="1">
              <a:spcAft>
                <a:spcPts val="0"/>
              </a:spcAft>
            </a:pPr>
            <a:r>
              <a:rPr lang="fa-IR" sz="2400" dirty="0" smtClean="0">
                <a:cs typeface="B Nazanin" pitchFamily="2" charset="-78"/>
              </a:rPr>
              <a:t>   </a:t>
            </a:r>
            <a:br>
              <a:rPr lang="fa-IR" sz="2400" dirty="0" smtClean="0">
                <a:cs typeface="B Nazanin" pitchFamily="2" charset="-78"/>
              </a:rPr>
            </a:br>
            <a:r>
              <a:rPr lang="fa-IR" sz="2400" dirty="0" smtClean="0">
                <a:cs typeface="B Nazanin" pitchFamily="2" charset="-78"/>
              </a:rPr>
              <a:t>						4  -نظريه هاي تعاملي</a:t>
            </a:r>
            <a:endParaRPr lang="en-US" sz="2400" dirty="0" smtClean="0">
              <a:cs typeface="B Nazanin" pitchFamily="2" charset="-78"/>
            </a:endParaRPr>
          </a:p>
          <a:p>
            <a:pPr algn="ctr" eaLnBrk="1" fontAlgn="auto" hangingPunct="1">
              <a:spcAft>
                <a:spcPts val="0"/>
              </a:spcAft>
            </a:pPr>
            <a:r>
              <a:rPr lang="fa-IR" sz="2400" dirty="0" smtClean="0">
                <a:cs typeface="B Nazanin" pitchFamily="2" charset="-78"/>
              </a:rPr>
              <a:t/>
            </a:r>
            <a:br>
              <a:rPr lang="fa-IR" sz="2400" dirty="0" smtClean="0">
                <a:cs typeface="B Nazanin" pitchFamily="2" charset="-78"/>
              </a:rPr>
            </a:br>
            <a:r>
              <a:rPr lang="fa-IR" sz="2400" dirty="0" smtClean="0">
                <a:cs typeface="B Nazanin" pitchFamily="2" charset="-78"/>
              </a:rPr>
              <a:t>در نظريه هاي يادگيري به دو دسته نظريه در مورد زبان بر مي خوريم</a:t>
            </a:r>
          </a:p>
          <a:p>
            <a:pPr algn="ctr" eaLnBrk="1" fontAlgn="auto" hangingPunct="1">
              <a:spcAft>
                <a:spcPts val="0"/>
              </a:spcAft>
            </a:pPr>
            <a:r>
              <a:rPr lang="fa-IR" sz="2400" dirty="0" smtClean="0">
                <a:cs typeface="B Nazanin" pitchFamily="2" charset="-78"/>
              </a:rPr>
              <a:t> الف ) نظريه رفتارگرائي</a:t>
            </a:r>
            <a:br>
              <a:rPr lang="fa-IR" sz="2400" dirty="0" smtClean="0">
                <a:cs typeface="B Nazanin" pitchFamily="2" charset="-78"/>
              </a:rPr>
            </a:br>
            <a:r>
              <a:rPr lang="fa-IR" sz="2400" dirty="0" smtClean="0">
                <a:cs typeface="B Nazanin" pitchFamily="2" charset="-78"/>
              </a:rPr>
              <a:t>            		ب) نظريه يادگيري اجتماعي</a:t>
            </a:r>
          </a:p>
        </p:txBody>
      </p:sp>
      <p:sp>
        <p:nvSpPr>
          <p:cNvPr id="1048588" name="TextBox 1048587"/>
          <p:cNvSpPr txBox="1"/>
          <p:nvPr/>
        </p:nvSpPr>
        <p:spPr>
          <a:xfrm>
            <a:off x="3040924" y="0"/>
            <a:ext cx="4000000" cy="523220"/>
          </a:xfrm>
          <a:prstGeom prst="rect">
            <a:avLst/>
          </a:prstGeom>
        </p:spPr>
        <p:txBody>
          <a:bodyPr wrap="square" rtlCol="0">
            <a:spAutoFit/>
          </a:bodyPr>
          <a:lstStyle/>
          <a:p>
            <a:r>
              <a:rPr lang="fa-IR" altLang="fa-IR" sz="2800" dirty="0" smtClean="0">
                <a:solidFill>
                  <a:srgbClr val="000000"/>
                </a:solidFill>
              </a:rPr>
              <a:t>ویژگی</a:t>
            </a:r>
            <a:r>
              <a:rPr lang="en-US" altLang="fa-IR" sz="2800" dirty="0" smtClean="0">
                <a:solidFill>
                  <a:srgbClr val="000000"/>
                </a:solidFill>
              </a:rPr>
              <a:t> </a:t>
            </a:r>
            <a:r>
              <a:rPr lang="fa-IR" altLang="en-US" sz="2800" dirty="0">
                <a:solidFill>
                  <a:srgbClr val="000000"/>
                </a:solidFill>
              </a:rPr>
              <a:t>زبان</a:t>
            </a:r>
            <a:r>
              <a:rPr lang="en-US" altLang="fa-IR" sz="2800" dirty="0">
                <a:solidFill>
                  <a:srgbClr val="000000"/>
                </a:solidFill>
              </a:rPr>
              <a:t> </a:t>
            </a:r>
            <a:r>
              <a:rPr lang="fa-IR" altLang="en-US" sz="2800" dirty="0">
                <a:solidFill>
                  <a:srgbClr val="000000"/>
                </a:solidFill>
              </a:rPr>
              <a:t>افراد</a:t>
            </a:r>
            <a:r>
              <a:rPr lang="en-US" altLang="fa-IR" sz="2800" dirty="0">
                <a:solidFill>
                  <a:srgbClr val="000000"/>
                </a:solidFill>
              </a:rPr>
              <a:t> </a:t>
            </a:r>
            <a:r>
              <a:rPr lang="fa-IR" altLang="en-US" sz="2800" dirty="0">
                <a:solidFill>
                  <a:srgbClr val="000000"/>
                </a:solidFill>
              </a:rPr>
              <a:t>ناشنوا</a:t>
            </a:r>
            <a:endParaRPr lang="fa-IR" sz="2800" dirty="0">
              <a:solidFill>
                <a:srgbClr val="000000"/>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8587">
                                            <p:bg/>
                                          </p:spTgt>
                                        </p:tgtEl>
                                        <p:attrNameLst>
                                          <p:attrName>style.visibility</p:attrName>
                                        </p:attrNameLst>
                                      </p:cBhvr>
                                      <p:to>
                                        <p:strVal val="visible"/>
                                      </p:to>
                                    </p:set>
                                    <p:anim calcmode="lin" valueType="num">
                                      <p:cBhvr additive="base">
                                        <p:cTn id="7" dur="5000" fill="hold"/>
                                        <p:tgtEl>
                                          <p:spTgt spid="1048587">
                                            <p:bg/>
                                          </p:spTgt>
                                        </p:tgtEl>
                                        <p:attrNameLst>
                                          <p:attrName>ppt_x</p:attrName>
                                        </p:attrNameLst>
                                      </p:cBhvr>
                                      <p:tavLst>
                                        <p:tav tm="0">
                                          <p:val>
                                            <p:strVal val="#ppt_x"/>
                                          </p:val>
                                        </p:tav>
                                        <p:tav tm="100000">
                                          <p:val>
                                            <p:strVal val="#ppt_x"/>
                                          </p:val>
                                        </p:tav>
                                      </p:tavLst>
                                    </p:anim>
                                    <p:anim calcmode="lin" valueType="num">
                                      <p:cBhvr additive="base">
                                        <p:cTn id="8" dur="5000" fill="hold"/>
                                        <p:tgtEl>
                                          <p:spTgt spid="1048587">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48587">
                                            <p:txEl>
                                              <p:pRg st="0" end="0"/>
                                            </p:txEl>
                                          </p:spTgt>
                                        </p:tgtEl>
                                        <p:attrNameLst>
                                          <p:attrName>style.visibility</p:attrName>
                                        </p:attrNameLst>
                                      </p:cBhvr>
                                      <p:to>
                                        <p:strVal val="visible"/>
                                      </p:to>
                                    </p:set>
                                    <p:anim calcmode="lin" valueType="num">
                                      <p:cBhvr additive="base">
                                        <p:cTn id="13" dur="5000" fill="hold"/>
                                        <p:tgtEl>
                                          <p:spTgt spid="1048587">
                                            <p:txEl>
                                              <p:pRg st="0" end="0"/>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104858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48587">
                                            <p:txEl>
                                              <p:pRg st="1" end="1"/>
                                            </p:txEl>
                                          </p:spTgt>
                                        </p:tgtEl>
                                        <p:attrNameLst>
                                          <p:attrName>style.visibility</p:attrName>
                                        </p:attrNameLst>
                                      </p:cBhvr>
                                      <p:to>
                                        <p:strVal val="visible"/>
                                      </p:to>
                                    </p:set>
                                    <p:anim calcmode="lin" valueType="num">
                                      <p:cBhvr additive="base">
                                        <p:cTn id="19" dur="5000" fill="hold"/>
                                        <p:tgtEl>
                                          <p:spTgt spid="1048587">
                                            <p:txEl>
                                              <p:pRg st="1" end="1"/>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104858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48587">
                                            <p:txEl>
                                              <p:pRg st="2" end="2"/>
                                            </p:txEl>
                                          </p:spTgt>
                                        </p:tgtEl>
                                        <p:attrNameLst>
                                          <p:attrName>style.visibility</p:attrName>
                                        </p:attrNameLst>
                                      </p:cBhvr>
                                      <p:to>
                                        <p:strVal val="visible"/>
                                      </p:to>
                                    </p:set>
                                    <p:anim calcmode="lin" valueType="num">
                                      <p:cBhvr additive="base">
                                        <p:cTn id="25" dur="5000" fill="hold"/>
                                        <p:tgtEl>
                                          <p:spTgt spid="1048587">
                                            <p:txEl>
                                              <p:pRg st="2" end="2"/>
                                            </p:txEl>
                                          </p:spTgt>
                                        </p:tgtEl>
                                        <p:attrNameLst>
                                          <p:attrName>ppt_x</p:attrName>
                                        </p:attrNameLst>
                                      </p:cBhvr>
                                      <p:tavLst>
                                        <p:tav tm="0">
                                          <p:val>
                                            <p:strVal val="#ppt_x"/>
                                          </p:val>
                                        </p:tav>
                                        <p:tav tm="100000">
                                          <p:val>
                                            <p:strVal val="#ppt_x"/>
                                          </p:val>
                                        </p:tav>
                                      </p:tavLst>
                                    </p:anim>
                                    <p:anim calcmode="lin" valueType="num">
                                      <p:cBhvr additive="base">
                                        <p:cTn id="26" dur="5000" fill="hold"/>
                                        <p:tgtEl>
                                          <p:spTgt spid="104858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48587">
                                            <p:txEl>
                                              <p:pRg st="3" end="3"/>
                                            </p:txEl>
                                          </p:spTgt>
                                        </p:tgtEl>
                                        <p:attrNameLst>
                                          <p:attrName>style.visibility</p:attrName>
                                        </p:attrNameLst>
                                      </p:cBhvr>
                                      <p:to>
                                        <p:strVal val="visible"/>
                                      </p:to>
                                    </p:set>
                                    <p:anim calcmode="lin" valueType="num">
                                      <p:cBhvr additive="base">
                                        <p:cTn id="31" dur="5000" fill="hold"/>
                                        <p:tgtEl>
                                          <p:spTgt spid="1048587">
                                            <p:txEl>
                                              <p:pRg st="3" end="3"/>
                                            </p:txEl>
                                          </p:spTgt>
                                        </p:tgtEl>
                                        <p:attrNameLst>
                                          <p:attrName>ppt_x</p:attrName>
                                        </p:attrNameLst>
                                      </p:cBhvr>
                                      <p:tavLst>
                                        <p:tav tm="0">
                                          <p:val>
                                            <p:strVal val="#ppt_x"/>
                                          </p:val>
                                        </p:tav>
                                        <p:tav tm="100000">
                                          <p:val>
                                            <p:strVal val="#ppt_x"/>
                                          </p:val>
                                        </p:tav>
                                      </p:tavLst>
                                    </p:anim>
                                    <p:anim calcmode="lin" valueType="num">
                                      <p:cBhvr additive="base">
                                        <p:cTn id="32" dur="5000" fill="hold"/>
                                        <p:tgtEl>
                                          <p:spTgt spid="104858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48587">
                                            <p:txEl>
                                              <p:pRg st="4" end="4"/>
                                            </p:txEl>
                                          </p:spTgt>
                                        </p:tgtEl>
                                        <p:attrNameLst>
                                          <p:attrName>style.visibility</p:attrName>
                                        </p:attrNameLst>
                                      </p:cBhvr>
                                      <p:to>
                                        <p:strVal val="visible"/>
                                      </p:to>
                                    </p:set>
                                    <p:anim calcmode="lin" valueType="num">
                                      <p:cBhvr additive="base">
                                        <p:cTn id="37" dur="5000" fill="hold"/>
                                        <p:tgtEl>
                                          <p:spTgt spid="1048587">
                                            <p:txEl>
                                              <p:pRg st="4" end="4"/>
                                            </p:txEl>
                                          </p:spTgt>
                                        </p:tgtEl>
                                        <p:attrNameLst>
                                          <p:attrName>ppt_x</p:attrName>
                                        </p:attrNameLst>
                                      </p:cBhvr>
                                      <p:tavLst>
                                        <p:tav tm="0">
                                          <p:val>
                                            <p:strVal val="#ppt_x"/>
                                          </p:val>
                                        </p:tav>
                                        <p:tav tm="100000">
                                          <p:val>
                                            <p:strVal val="#ppt_x"/>
                                          </p:val>
                                        </p:tav>
                                      </p:tavLst>
                                    </p:anim>
                                    <p:anim calcmode="lin" valueType="num">
                                      <p:cBhvr additive="base">
                                        <p:cTn id="38" dur="5000" fill="hold"/>
                                        <p:tgtEl>
                                          <p:spTgt spid="104858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48587">
                                            <p:txEl>
                                              <p:pRg st="5" end="5"/>
                                            </p:txEl>
                                          </p:spTgt>
                                        </p:tgtEl>
                                        <p:attrNameLst>
                                          <p:attrName>style.visibility</p:attrName>
                                        </p:attrNameLst>
                                      </p:cBhvr>
                                      <p:to>
                                        <p:strVal val="visible"/>
                                      </p:to>
                                    </p:set>
                                    <p:anim calcmode="lin" valueType="num">
                                      <p:cBhvr additive="base">
                                        <p:cTn id="43" dur="5000" fill="hold"/>
                                        <p:tgtEl>
                                          <p:spTgt spid="1048587">
                                            <p:txEl>
                                              <p:pRg st="5" end="5"/>
                                            </p:txEl>
                                          </p:spTgt>
                                        </p:tgtEl>
                                        <p:attrNameLst>
                                          <p:attrName>ppt_x</p:attrName>
                                        </p:attrNameLst>
                                      </p:cBhvr>
                                      <p:tavLst>
                                        <p:tav tm="0">
                                          <p:val>
                                            <p:strVal val="#ppt_x"/>
                                          </p:val>
                                        </p:tav>
                                        <p:tav tm="100000">
                                          <p:val>
                                            <p:strVal val="#ppt_x"/>
                                          </p:val>
                                        </p:tav>
                                      </p:tavLst>
                                    </p:anim>
                                    <p:anim calcmode="lin" valueType="num">
                                      <p:cBhvr additive="base">
                                        <p:cTn id="44" dur="5000" fill="hold"/>
                                        <p:tgtEl>
                                          <p:spTgt spid="104858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048587">
                                            <p:txEl>
                                              <p:pRg st="6" end="6"/>
                                            </p:txEl>
                                          </p:spTgt>
                                        </p:tgtEl>
                                        <p:attrNameLst>
                                          <p:attrName>style.visibility</p:attrName>
                                        </p:attrNameLst>
                                      </p:cBhvr>
                                      <p:to>
                                        <p:strVal val="visible"/>
                                      </p:to>
                                    </p:set>
                                    <p:anim calcmode="lin" valueType="num">
                                      <p:cBhvr additive="base">
                                        <p:cTn id="49" dur="5000" fill="hold"/>
                                        <p:tgtEl>
                                          <p:spTgt spid="1048587">
                                            <p:txEl>
                                              <p:pRg st="6" end="6"/>
                                            </p:txEl>
                                          </p:spTgt>
                                        </p:tgtEl>
                                        <p:attrNameLst>
                                          <p:attrName>ppt_x</p:attrName>
                                        </p:attrNameLst>
                                      </p:cBhvr>
                                      <p:tavLst>
                                        <p:tav tm="0">
                                          <p:val>
                                            <p:strVal val="#ppt_x"/>
                                          </p:val>
                                        </p:tav>
                                        <p:tav tm="100000">
                                          <p:val>
                                            <p:strVal val="#ppt_x"/>
                                          </p:val>
                                        </p:tav>
                                      </p:tavLst>
                                    </p:anim>
                                    <p:anim calcmode="lin" valueType="num">
                                      <p:cBhvr additive="base">
                                        <p:cTn id="50" dur="5000" fill="hold"/>
                                        <p:tgtEl>
                                          <p:spTgt spid="1048587">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87"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0" name="Title 1"/>
          <p:cNvSpPr>
            <a:spLocks noGrp="1"/>
          </p:cNvSpPr>
          <p:nvPr>
            <p:ph type="title"/>
          </p:nvPr>
        </p:nvSpPr>
        <p:spPr>
          <a:xfrm>
            <a:off x="0" y="500063"/>
            <a:ext cx="6429375" cy="1143000"/>
          </a:xfrm>
          <a:solidFill>
            <a:schemeClr val="accent2">
              <a:lumMod val="20000"/>
              <a:lumOff val="80000"/>
            </a:schemeClr>
          </a:solidFill>
        </p:spPr>
        <p:txBody>
          <a:bodyPr>
            <a:normAutofit fontScale="90000"/>
          </a:bodyPr>
          <a:lstStyle/>
          <a:p>
            <a:pPr eaLnBrk="1" hangingPunct="1"/>
            <a:r>
              <a:rPr lang="fa-IR" sz="8000" b="1" dirty="0" smtClean="0">
                <a:latin typeface="IranNastaliq" pitchFamily="18" charset="0"/>
              </a:rPr>
              <a:t>الف)نظریه رفتارگرایی از دیدگاه اسکینر</a:t>
            </a:r>
          </a:p>
        </p:txBody>
      </p:sp>
      <p:sp>
        <p:nvSpPr>
          <p:cNvPr id="1048591" name="Content Placeholder 2"/>
          <p:cNvSpPr>
            <a:spLocks noGrp="1"/>
          </p:cNvSpPr>
          <p:nvPr>
            <p:ph idx="1"/>
          </p:nvPr>
        </p:nvSpPr>
        <p:spPr>
          <a:xfrm>
            <a:off x="0" y="1714500"/>
            <a:ext cx="9144000" cy="5043488"/>
          </a:xfrm>
          <a:solidFill>
            <a:schemeClr val="accent4">
              <a:lumMod val="20000"/>
              <a:lumOff val="80000"/>
            </a:schemeClr>
          </a:solidFill>
        </p:spPr>
        <p:txBody>
          <a:bodyPr rtlCol="1">
            <a:noAutofit/>
          </a:bodyPr>
          <a:lstStyle/>
          <a:p>
            <a:pPr algn="just" eaLnBrk="1" fontAlgn="auto" hangingPunct="1">
              <a:spcAft>
                <a:spcPts val="0"/>
              </a:spcAft>
            </a:pPr>
            <a:r>
              <a:rPr lang="fa-IR" sz="3600" dirty="0" smtClean="0"/>
              <a:t>اسکينر که نظريه يادگيري شرطي فعال را عنوان کرده است در مورد زبان همانند ساير واکنش ها ي رفتاري معتقد است که زبان براثر همبستگي بين محرک و پاسخ و تقويت پاسخ هاي صحيح آموخته  مي شود. بدين ترتيب ابتدا کودکان اصواتي را به زبان  مي آورند بعضي از اين اصوات توسط بزرگترها تقويت  مي شود و بعضي تقويت نمي شوددر نتيجه کلمات تقويت شده ياد گرفته مي شود و کلمات تقويت نشده تضعيف و خاموش ميشود</a:t>
            </a:r>
            <a:r>
              <a:rPr lang="fa-IR" sz="1800" dirty="0" smtClean="0"/>
              <a:t>.</a:t>
            </a:r>
          </a:p>
          <a:p>
            <a:pPr algn="l" eaLnBrk="1" fontAlgn="auto" hangingPunct="1">
              <a:spcAft>
                <a:spcPts val="0"/>
              </a:spcAft>
            </a:pPr>
            <a:r>
              <a:rPr lang="fa-IR" sz="1800" dirty="0" smtClean="0"/>
              <a:t>(آقاملکي-1386باتروت-هريس1994)</a:t>
            </a:r>
            <a:r>
              <a:rPr lang="fa-IR" sz="3600" dirty="0" smtClean="0"/>
              <a:t> </a:t>
            </a:r>
            <a:endParaRPr lang="en-US" sz="3600" dirty="0" smtClean="0"/>
          </a:p>
          <a:p>
            <a:pPr algn="just" eaLnBrk="1" fontAlgn="auto" hangingPunct="1">
              <a:spcAft>
                <a:spcPts val="0"/>
              </a:spcAft>
            </a:pPr>
            <a:r>
              <a:rPr lang="fa-IR" sz="3600" dirty="0" smtClean="0"/>
              <a:t> </a:t>
            </a:r>
            <a:br>
              <a:rPr lang="fa-IR" sz="3600" dirty="0" smtClean="0"/>
            </a:br>
            <a:endParaRPr lang="fa-IR" sz="3600" dirty="0" smtClean="0"/>
          </a:p>
        </p:txBody>
      </p:sp>
      <p:sp>
        <p:nvSpPr>
          <p:cNvPr id="1048592" name="10-Point Star 3"/>
          <p:cNvSpPr/>
          <p:nvPr/>
        </p:nvSpPr>
        <p:spPr>
          <a:xfrm>
            <a:off x="6357938" y="-71438"/>
            <a:ext cx="2786062" cy="2000251"/>
          </a:xfrm>
          <a:prstGeom prst="star1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4800" dirty="0"/>
              <a:t>1-نظریه یادگیری</a:t>
            </a:r>
          </a:p>
        </p:txBody>
      </p:sp>
    </p:spTree>
  </p:cSld>
  <p:clrMapOvr>
    <a:masterClrMapping/>
  </p:clrMapOvr>
  <p:transition spd="slow">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3000" fill="hold"/>
                                        <p:tgtEl>
                                          <p:spTgt spid="1048591">
                                            <p:bg/>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3000" fill="hold"/>
                                        <p:tgtEl>
                                          <p:spTgt spid="1048591">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grpId="0" nodeType="clickEffect">
                                  <p:stCondLst>
                                    <p:cond delay="0"/>
                                  </p:stCondLst>
                                  <p:childTnLst>
                                    <p:animRot by="21600000">
                                      <p:cBhvr>
                                        <p:cTn id="14" dur="3000" fill="hold"/>
                                        <p:tgtEl>
                                          <p:spTgt spid="1048591">
                                            <p:txEl>
                                              <p:pRg st="1" end="1"/>
                                            </p:txEl>
                                          </p:spTgt>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8" presetClass="emph" presetSubtype="0" fill="hold" grpId="0" nodeType="clickEffect">
                                  <p:stCondLst>
                                    <p:cond delay="0"/>
                                  </p:stCondLst>
                                  <p:childTnLst>
                                    <p:animRot by="21600000">
                                      <p:cBhvr>
                                        <p:cTn id="18" dur="3000" fill="hold"/>
                                        <p:tgtEl>
                                          <p:spTgt spid="1048591">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1"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3" name="Content Placeholder 2"/>
          <p:cNvSpPr>
            <a:spLocks noGrp="1"/>
          </p:cNvSpPr>
          <p:nvPr>
            <p:ph idx="1"/>
          </p:nvPr>
        </p:nvSpPr>
        <p:spPr>
          <a:xfrm>
            <a:off x="0" y="1357313"/>
            <a:ext cx="9144000" cy="5500687"/>
          </a:xfrm>
          <a:ln>
            <a:solidFill>
              <a:schemeClr val="tx1">
                <a:lumMod val="95000"/>
                <a:lumOff val="5000"/>
              </a:schemeClr>
            </a:solidFill>
          </a:ln>
        </p:spPr>
        <p:txBody>
          <a:bodyPr/>
          <a:lstStyle/>
          <a:p>
            <a:pPr algn="just" eaLnBrk="1" hangingPunct="1"/>
            <a:r>
              <a:rPr lang="fa-IR" sz="4000" dirty="0" smtClean="0"/>
              <a:t>در واقع برخي رفتارگرايان معتقدند که کودکان براي فراگيري سريع اظهارات پيچيده اي مانند عبارت ها و جملات کامل، از تقليد استفاده مي کنند. </a:t>
            </a:r>
          </a:p>
          <a:p>
            <a:pPr algn="just" eaLnBrk="1" hangingPunct="1"/>
            <a:r>
              <a:rPr lang="fa-IR" sz="4000" dirty="0" smtClean="0"/>
              <a:t>تقليد مي تواند با تقويت همراه شود و به زبان کمک کند، مثل زماني که مادري بچه خود را به اين صورت ترغيب مي کند:" بگو شيريني مي خوام" و بعد از اين که بچه مي گويد " شيريني  مي خوام" او را تحسين مي کند.</a:t>
            </a:r>
            <a:r>
              <a:rPr lang="fa-IR" sz="2000" dirty="0" smtClean="0"/>
              <a:t>( سيد محمدي 1387)</a:t>
            </a:r>
            <a:endParaRPr lang="en-US" sz="2000" dirty="0" smtClean="0">
              <a:cs typeface="Arial" pitchFamily="34" charset="0"/>
            </a:endParaRPr>
          </a:p>
          <a:p>
            <a:pPr eaLnBrk="1" hangingPunct="1"/>
            <a:endParaRPr lang="fa-IR" sz="4000" dirty="0" smtClean="0"/>
          </a:p>
        </p:txBody>
      </p:sp>
      <p:sp>
        <p:nvSpPr>
          <p:cNvPr id="1048594" name="Rectangle 4"/>
          <p:cNvSpPr/>
          <p:nvPr/>
        </p:nvSpPr>
        <p:spPr>
          <a:xfrm>
            <a:off x="0" y="0"/>
            <a:ext cx="9144000" cy="1348740"/>
          </a:xfrm>
          <a:prstGeom prst="rect">
            <a:avLst/>
          </a:prstGeom>
          <a:solidFill>
            <a:schemeClr val="tx1">
              <a:lumMod val="50000"/>
              <a:lumOff val="50000"/>
            </a:schemeClr>
          </a:solidFill>
          <a:ln>
            <a:solidFill>
              <a:srgbClr val="FFFF00"/>
            </a:solidFill>
          </a:ln>
        </p:spPr>
        <p:txBody>
          <a:bodyPr>
            <a:spAutoFit/>
          </a:bodyPr>
          <a:lstStyle/>
          <a:p>
            <a:pPr algn="just"/>
            <a:r>
              <a:rPr lang="fa-IR" sz="2800" b="1" dirty="0">
                <a:solidFill>
                  <a:schemeClr val="bg1"/>
                </a:solidFill>
              </a:rPr>
              <a:t>بر اساس  این نظريه عامل موثر در رشد زبان </a:t>
            </a:r>
            <a:r>
              <a:rPr lang="fa-IR" sz="2800" b="1" dirty="0">
                <a:solidFill>
                  <a:srgbClr val="FFFF00"/>
                </a:solidFill>
              </a:rPr>
              <a:t>تربيت </a:t>
            </a:r>
            <a:r>
              <a:rPr lang="fa-IR" sz="2800" b="1" dirty="0">
                <a:solidFill>
                  <a:schemeClr val="bg1"/>
                </a:solidFill>
              </a:rPr>
              <a:t>است و نه طبيعت . نظريه يادگيري تا حدود زيادي بيشتر به تبيين عملكرد زبان مي پردازد،تا توانشهاي زير بنايي درك زبان .</a:t>
            </a: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8593">
                                            <p:bg/>
                                          </p:spTgt>
                                        </p:tgtEl>
                                        <p:attrNameLst>
                                          <p:attrName>style.visibility</p:attrName>
                                        </p:attrNameLst>
                                      </p:cBhvr>
                                      <p:to>
                                        <p:strVal val="visible"/>
                                      </p:to>
                                    </p:set>
                                    <p:anim calcmode="lin" valueType="num">
                                      <p:cBhvr additive="base">
                                        <p:cTn id="7" dur="5000" fill="hold"/>
                                        <p:tgtEl>
                                          <p:spTgt spid="1048593">
                                            <p:bg/>
                                          </p:spTgt>
                                        </p:tgtEl>
                                        <p:attrNameLst>
                                          <p:attrName>ppt_x</p:attrName>
                                        </p:attrNameLst>
                                      </p:cBhvr>
                                      <p:tavLst>
                                        <p:tav tm="0">
                                          <p:val>
                                            <p:strVal val="#ppt_x"/>
                                          </p:val>
                                        </p:tav>
                                        <p:tav tm="100000">
                                          <p:val>
                                            <p:strVal val="#ppt_x"/>
                                          </p:val>
                                        </p:tav>
                                      </p:tavLst>
                                    </p:anim>
                                    <p:anim calcmode="lin" valueType="num">
                                      <p:cBhvr additive="base">
                                        <p:cTn id="8" dur="5000" fill="hold"/>
                                        <p:tgtEl>
                                          <p:spTgt spid="104859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48593">
                                            <p:txEl>
                                              <p:pRg st="0" end="0"/>
                                            </p:txEl>
                                          </p:spTgt>
                                        </p:tgtEl>
                                        <p:attrNameLst>
                                          <p:attrName>style.visibility</p:attrName>
                                        </p:attrNameLst>
                                      </p:cBhvr>
                                      <p:to>
                                        <p:strVal val="visible"/>
                                      </p:to>
                                    </p:set>
                                    <p:anim calcmode="lin" valueType="num">
                                      <p:cBhvr additive="base">
                                        <p:cTn id="13" dur="5000" fill="hold"/>
                                        <p:tgtEl>
                                          <p:spTgt spid="1048593">
                                            <p:txEl>
                                              <p:pRg st="0" end="0"/>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104859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48593">
                                            <p:txEl>
                                              <p:pRg st="1" end="1"/>
                                            </p:txEl>
                                          </p:spTgt>
                                        </p:tgtEl>
                                        <p:attrNameLst>
                                          <p:attrName>style.visibility</p:attrName>
                                        </p:attrNameLst>
                                      </p:cBhvr>
                                      <p:to>
                                        <p:strVal val="visible"/>
                                      </p:to>
                                    </p:set>
                                    <p:anim calcmode="lin" valueType="num">
                                      <p:cBhvr additive="base">
                                        <p:cTn id="19" dur="5000" fill="hold"/>
                                        <p:tgtEl>
                                          <p:spTgt spid="1048593">
                                            <p:txEl>
                                              <p:pRg st="1" end="1"/>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104859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5" name="Title 1"/>
          <p:cNvSpPr>
            <a:spLocks noGrp="1"/>
          </p:cNvSpPr>
          <p:nvPr>
            <p:ph type="title"/>
          </p:nvPr>
        </p:nvSpPr>
        <p:spPr>
          <a:xfrm>
            <a:off x="1243013" y="-1035496"/>
            <a:ext cx="6972300" cy="2392809"/>
          </a:xfrm>
        </p:spPr>
        <p:txBody>
          <a:bodyPr>
            <a:normAutofit fontScale="90000"/>
          </a:bodyPr>
          <a:lstStyle/>
          <a:p>
            <a:pPr eaLnBrk="1" hangingPunct="1"/>
            <a:r>
              <a:rPr lang="fa-IR" sz="6600" dirty="0" smtClean="0">
                <a:latin typeface="IranNastaliq" pitchFamily="18" charset="0"/>
              </a:rPr>
              <a:t/>
            </a:r>
            <a:br>
              <a:rPr lang="fa-IR" sz="6600" dirty="0" smtClean="0">
                <a:latin typeface="IranNastaliq" pitchFamily="18" charset="0"/>
              </a:rPr>
            </a:br>
            <a:r>
              <a:rPr lang="fa-IR" sz="6600" dirty="0" smtClean="0">
                <a:latin typeface="IranNastaliq" pitchFamily="18" charset="0"/>
              </a:rPr>
              <a:t>ب) </a:t>
            </a:r>
            <a:r>
              <a:rPr lang="fa-IR" sz="3600" dirty="0" smtClean="0">
                <a:latin typeface="IranNastaliq" pitchFamily="18" charset="0"/>
              </a:rPr>
              <a:t>نظريه يادگيري اجتماعي از دیدگاه آلبرت بندورا :</a:t>
            </a:r>
            <a:r>
              <a:rPr lang="en-US" dirty="0" smtClean="0">
                <a:cs typeface="Times New Roman" pitchFamily="18" charset="0"/>
              </a:rPr>
              <a:t/>
            </a:r>
            <a:br>
              <a:rPr lang="en-US" dirty="0" smtClean="0">
                <a:cs typeface="Times New Roman" pitchFamily="18" charset="0"/>
              </a:rPr>
            </a:br>
            <a:endParaRPr lang="fa-IR" dirty="0" smtClean="0"/>
          </a:p>
        </p:txBody>
      </p:sp>
      <p:sp>
        <p:nvSpPr>
          <p:cNvPr id="1048596" name="Content Placeholder 2"/>
          <p:cNvSpPr>
            <a:spLocks noGrp="1"/>
          </p:cNvSpPr>
          <p:nvPr>
            <p:ph idx="1"/>
          </p:nvPr>
        </p:nvSpPr>
        <p:spPr>
          <a:xfrm>
            <a:off x="457200" y="1143000"/>
            <a:ext cx="8472488" cy="5500688"/>
          </a:xfrm>
          <a:solidFill>
            <a:schemeClr val="bg2"/>
          </a:solidFill>
        </p:spPr>
        <p:txBody>
          <a:bodyPr>
            <a:normAutofit lnSpcReduction="10000"/>
          </a:bodyPr>
          <a:lstStyle/>
          <a:p>
            <a:pPr algn="just" eaLnBrk="1" hangingPunct="1">
              <a:buFont typeface="Arial" pitchFamily="34" charset="0"/>
              <a:buNone/>
            </a:pPr>
            <a:r>
              <a:rPr lang="fa-IR" sz="3600" smtClean="0"/>
              <a:t>آلبرت بندورا که نظريه يادگيري اجتماعي را بنا گذاشته است مي گويد که بيشتر يادگيري هاي کودک از راه مشاهده رفتار بزرگترها و </a:t>
            </a:r>
            <a:r>
              <a:rPr lang="fa-IR" sz="3600" b="1" u="sng" smtClean="0"/>
              <a:t>تقليد</a:t>
            </a:r>
            <a:r>
              <a:rPr lang="fa-IR" sz="3600" smtClean="0"/>
              <a:t> طرح هاي رفتاري آنها صورت  مي پذيرد و براي يادگيري در بسياري از موارد تقويت لازم نيست . در مورد يادگيري زبان نيز کودک به زباني که در اطراف او توسط بزرگترها به کار مي رود توجه مي کند و گوش مي دهد و آنچه را که شنيده است تقليد  مي کند و از اين راه مي آموزد بنابراين نظريه به تاثير مشاهده ، سرمشق گيري و تقليد در فراگيري زبان تاکيد مي شود</a:t>
            </a:r>
            <a:r>
              <a:rPr lang="fa-IR" sz="1800" smtClean="0"/>
              <a:t>(آقا ملکي 1386)</a:t>
            </a:r>
            <a:endParaRPr lang="fa-IR" sz="3600" smtClean="0"/>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48596">
                                            <p:bg/>
                                          </p:spTgt>
                                        </p:tgtEl>
                                        <p:attrNameLst>
                                          <p:attrName>style.visibility</p:attrName>
                                        </p:attrNameLst>
                                      </p:cBhvr>
                                      <p:to>
                                        <p:strVal val="visible"/>
                                      </p:to>
                                    </p:set>
                                    <p:animEffect transition="in" filter="box(in)">
                                      <p:cBhvr>
                                        <p:cTn id="7" dur="5000"/>
                                        <p:tgtEl>
                                          <p:spTgt spid="1048596">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48596">
                                            <p:txEl>
                                              <p:pRg st="0" end="0"/>
                                            </p:txEl>
                                          </p:spTgt>
                                        </p:tgtEl>
                                        <p:attrNameLst>
                                          <p:attrName>style.visibility</p:attrName>
                                        </p:attrNameLst>
                                      </p:cBhvr>
                                      <p:to>
                                        <p:strVal val="visible"/>
                                      </p:to>
                                    </p:set>
                                    <p:animEffect transition="in" filter="box(in)">
                                      <p:cBhvr>
                                        <p:cTn id="12" dur="5000"/>
                                        <p:tgtEl>
                                          <p:spTgt spid="104859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6"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7" name="Content Placeholder 2"/>
          <p:cNvSpPr>
            <a:spLocks noGrp="1"/>
          </p:cNvSpPr>
          <p:nvPr>
            <p:ph idx="1"/>
          </p:nvPr>
        </p:nvSpPr>
        <p:spPr>
          <a:xfrm>
            <a:off x="457200" y="1903413"/>
            <a:ext cx="8229600" cy="4525962"/>
          </a:xfrm>
          <a:solidFill>
            <a:schemeClr val="bg1">
              <a:lumMod val="95000"/>
            </a:schemeClr>
          </a:solidFill>
        </p:spPr>
        <p:txBody>
          <a:bodyPr rtlCol="1">
            <a:normAutofit lnSpcReduction="10000"/>
          </a:bodyPr>
          <a:lstStyle/>
          <a:p>
            <a:pPr algn="just" eaLnBrk="1" fontAlgn="auto" hangingPunct="1">
              <a:spcAft>
                <a:spcPts val="0"/>
              </a:spcAft>
            </a:pPr>
            <a:r>
              <a:rPr lang="fa-IR" dirty="0" smtClean="0"/>
              <a:t/>
            </a:r>
            <a:br>
              <a:rPr lang="fa-IR" dirty="0" smtClean="0"/>
            </a:br>
            <a:endParaRPr lang="en-US" dirty="0" smtClean="0"/>
          </a:p>
          <a:p>
            <a:pPr algn="just" eaLnBrk="1" fontAlgn="auto" hangingPunct="1">
              <a:spcAft>
                <a:spcPts val="0"/>
              </a:spcAft>
            </a:pPr>
            <a:r>
              <a:rPr lang="fa-IR" dirty="0" smtClean="0"/>
              <a:t> </a:t>
            </a:r>
            <a:br>
              <a:rPr lang="fa-IR" dirty="0" smtClean="0"/>
            </a:br>
            <a:r>
              <a:rPr lang="fa-IR" dirty="0" smtClean="0"/>
              <a:t>ديدگاه نهاد گرايانه فراگيري زبان بر عوامل تعيين کننده فطري و زيست شناختي زبان تاکيد دارد يعني بر تاثير طبيعت به جاي تربيت. بسياري از روانشناسان زبان ميگويند که به کودک خردسال دستور زبان آموخته نمي شود بلکه آنان از کلمات و جملاتي که مي شنوند به نحوي قواعد پيچيده را استنباط ميکنند</a:t>
            </a:r>
            <a:r>
              <a:rPr lang="fa-IR" sz="1600" dirty="0" smtClean="0"/>
              <a:t>.(ياسايي 1377)</a:t>
            </a:r>
            <a:endParaRPr lang="en-US" dirty="0" smtClean="0"/>
          </a:p>
          <a:p>
            <a:pPr algn="just" eaLnBrk="1" fontAlgn="auto" hangingPunct="1">
              <a:spcAft>
                <a:spcPts val="0"/>
              </a:spcAft>
            </a:pPr>
            <a:endParaRPr lang="fa-IR" dirty="0" smtClean="0"/>
          </a:p>
        </p:txBody>
      </p:sp>
      <p:sp>
        <p:nvSpPr>
          <p:cNvPr id="1048598" name="8-Point Star 3"/>
          <p:cNvSpPr/>
          <p:nvPr/>
        </p:nvSpPr>
        <p:spPr>
          <a:xfrm>
            <a:off x="4143375" y="0"/>
            <a:ext cx="5000625" cy="3143250"/>
          </a:xfrm>
          <a:prstGeom prst="star8">
            <a:avLst>
              <a:gd name="adj" fmla="val 42516"/>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4000" dirty="0"/>
              <a:t>2</a:t>
            </a:r>
            <a:r>
              <a:rPr lang="fa-IR" sz="4800" dirty="0"/>
              <a:t>-  نظريه هاي نهاد گرايي :</a:t>
            </a: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8597">
                                            <p:bg/>
                                          </p:spTgt>
                                        </p:tgtEl>
                                        <p:attrNameLst>
                                          <p:attrName>style.visibility</p:attrName>
                                        </p:attrNameLst>
                                      </p:cBhvr>
                                      <p:to>
                                        <p:strVal val="visible"/>
                                      </p:to>
                                    </p:set>
                                    <p:anim calcmode="lin" valueType="num">
                                      <p:cBhvr additive="base">
                                        <p:cTn id="7" dur="5000" fill="hold"/>
                                        <p:tgtEl>
                                          <p:spTgt spid="1048597">
                                            <p:bg/>
                                          </p:spTgt>
                                        </p:tgtEl>
                                        <p:attrNameLst>
                                          <p:attrName>ppt_x</p:attrName>
                                        </p:attrNameLst>
                                      </p:cBhvr>
                                      <p:tavLst>
                                        <p:tav tm="0">
                                          <p:val>
                                            <p:strVal val="#ppt_x"/>
                                          </p:val>
                                        </p:tav>
                                        <p:tav tm="100000">
                                          <p:val>
                                            <p:strVal val="#ppt_x"/>
                                          </p:val>
                                        </p:tav>
                                      </p:tavLst>
                                    </p:anim>
                                    <p:anim calcmode="lin" valueType="num">
                                      <p:cBhvr additive="base">
                                        <p:cTn id="8" dur="5000" fill="hold"/>
                                        <p:tgtEl>
                                          <p:spTgt spid="1048597">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48597">
                                            <p:txEl>
                                              <p:pRg st="0" end="0"/>
                                            </p:txEl>
                                          </p:spTgt>
                                        </p:tgtEl>
                                        <p:attrNameLst>
                                          <p:attrName>style.visibility</p:attrName>
                                        </p:attrNameLst>
                                      </p:cBhvr>
                                      <p:to>
                                        <p:strVal val="visible"/>
                                      </p:to>
                                    </p:set>
                                    <p:anim calcmode="lin" valueType="num">
                                      <p:cBhvr additive="base">
                                        <p:cTn id="13" dur="5000" fill="hold"/>
                                        <p:tgtEl>
                                          <p:spTgt spid="1048597">
                                            <p:txEl>
                                              <p:pRg st="0" end="0"/>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104859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48597">
                                            <p:txEl>
                                              <p:pRg st="1" end="1"/>
                                            </p:txEl>
                                          </p:spTgt>
                                        </p:tgtEl>
                                        <p:attrNameLst>
                                          <p:attrName>style.visibility</p:attrName>
                                        </p:attrNameLst>
                                      </p:cBhvr>
                                      <p:to>
                                        <p:strVal val="visible"/>
                                      </p:to>
                                    </p:set>
                                    <p:anim calcmode="lin" valueType="num">
                                      <p:cBhvr additive="base">
                                        <p:cTn id="19" dur="5000" fill="hold"/>
                                        <p:tgtEl>
                                          <p:spTgt spid="1048597">
                                            <p:txEl>
                                              <p:pRg st="1" end="1"/>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104859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7"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9" name="Curved Down Ribbon 3"/>
          <p:cNvSpPr/>
          <p:nvPr/>
        </p:nvSpPr>
        <p:spPr>
          <a:xfrm>
            <a:off x="285750" y="357188"/>
            <a:ext cx="8858250" cy="857250"/>
          </a:xfrm>
          <a:prstGeom prst="ellipseRibbon">
            <a:avLst>
              <a:gd name="adj1" fmla="val 23908"/>
              <a:gd name="adj2" fmla="val 75000"/>
              <a:gd name="adj3" fmla="val 18017"/>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048600" name="Title 1"/>
          <p:cNvSpPr>
            <a:spLocks noGrp="1"/>
          </p:cNvSpPr>
          <p:nvPr>
            <p:ph type="title"/>
          </p:nvPr>
        </p:nvSpPr>
        <p:spPr/>
        <p:txBody>
          <a:bodyPr/>
          <a:lstStyle/>
          <a:p>
            <a:pPr eaLnBrk="1" hangingPunct="1"/>
            <a:r>
              <a:rPr lang="fa-IR" smtClean="0">
                <a:solidFill>
                  <a:schemeClr val="bg1"/>
                </a:solidFill>
              </a:rPr>
              <a:t>فطری نگری از دیدگاه چامسکی</a:t>
            </a:r>
          </a:p>
        </p:txBody>
      </p:sp>
      <p:sp>
        <p:nvSpPr>
          <p:cNvPr id="1048601" name="Content Placeholder 2"/>
          <p:cNvSpPr>
            <a:spLocks noGrp="1"/>
          </p:cNvSpPr>
          <p:nvPr>
            <p:ph idx="1"/>
          </p:nvPr>
        </p:nvSpPr>
        <p:spPr>
          <a:xfrm>
            <a:off x="428625" y="1285875"/>
            <a:ext cx="8472488" cy="5357813"/>
          </a:xfrm>
          <a:solidFill>
            <a:schemeClr val="tx2">
              <a:lumMod val="20000"/>
              <a:lumOff val="80000"/>
            </a:schemeClr>
          </a:solidFill>
        </p:spPr>
        <p:txBody>
          <a:bodyPr rtlCol="1">
            <a:normAutofit fontScale="89375" lnSpcReduction="10000"/>
          </a:bodyPr>
          <a:lstStyle/>
          <a:p>
            <a:pPr algn="just" eaLnBrk="1" fontAlgn="auto" hangingPunct="1">
              <a:spcAft>
                <a:spcPts val="0"/>
              </a:spcAft>
            </a:pPr>
            <a:r>
              <a:rPr lang="fa-IR" dirty="0" smtClean="0"/>
              <a:t>نوام چامسکي (1959) زبان شناس، نظريه فطري نگري را مطرح کرد که به موجب آن، مهارت زبان  حيرت انگيز کودکان خردسال را به صورتي که در ساختار مغز انسان حک شده است در نظرمي گيرد. چامسکي با تمرکز روي دستورزبان، اظهار داشت که قواعد ساختار جمله به قدري پيچيده هستند که حتي کودکان خردسالي که از لحاظ شناختي خبره هستند نمي توانند آنها را مستقيما ياد بگيرند يا کشف کنند. در عوض، او معتقد است که تمام کودکان با وسيله فراگيري يک زبان به دنيا مي آيند، يعني سيستمي فطري که از مجموعه اي قواعد مشترک در تمام زبان ها تشکيل مي شود.اين سيستم به کودکان امکان مي دهد تا صرف نظر از زباني که مي شنوند، به محض اينکه واژه هاي کافي داشته باشند،به صورت قانونمند زبان را بفهمند و صحبت کنند.  </a:t>
            </a:r>
            <a:endParaRPr lang="en-US" dirty="0" smtClean="0"/>
          </a:p>
          <a:p>
            <a:pPr algn="just" eaLnBrk="1" fontAlgn="auto" hangingPunct="1">
              <a:spcAft>
                <a:spcPts val="0"/>
              </a:spcAft>
            </a:pPr>
            <a:endParaRPr lang="fa-IR" dirty="0" smtClean="0"/>
          </a:p>
        </p:txBody>
      </p:sp>
    </p:spTree>
  </p:cSld>
  <p:clrMapOvr>
    <a:masterClrMapping/>
  </p:clrMapOvr>
  <p:transition spd="slow">
    <p:wipe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Content Placeholder 2"/>
          <p:cNvSpPr>
            <a:spLocks noGrp="1"/>
          </p:cNvSpPr>
          <p:nvPr>
            <p:ph idx="1"/>
          </p:nvPr>
        </p:nvSpPr>
        <p:spPr>
          <a:xfrm>
            <a:off x="0" y="0"/>
            <a:ext cx="9144000" cy="3143250"/>
          </a:xfrm>
          <a:solidFill>
            <a:schemeClr val="bg1">
              <a:lumMod val="95000"/>
            </a:schemeClr>
          </a:solidFill>
        </p:spPr>
        <p:txBody>
          <a:bodyPr rtlCol="1">
            <a:noAutofit/>
          </a:bodyPr>
          <a:lstStyle/>
          <a:p>
            <a:pPr algn="just" eaLnBrk="1" fontAlgn="auto" hangingPunct="1">
              <a:spcAft>
                <a:spcPts val="0"/>
              </a:spcAft>
              <a:buFont typeface="Arial" pitchFamily="34" charset="0"/>
              <a:buNone/>
            </a:pPr>
            <a:endParaRPr lang="fa-IR" sz="1800" b="1" dirty="0" smtClean="0"/>
          </a:p>
          <a:p>
            <a:pPr algn="just" rtl="0" eaLnBrk="1" fontAlgn="auto" hangingPunct="1">
              <a:spcAft>
                <a:spcPts val="0"/>
              </a:spcAft>
            </a:pPr>
            <a:r>
              <a:rPr lang="fa-IR" sz="2400" b="1" dirty="0" smtClean="0"/>
              <a:t/>
            </a:r>
            <a:br>
              <a:rPr lang="fa-IR" sz="2400" b="1" dirty="0" smtClean="0"/>
            </a:br>
            <a:r>
              <a:rPr lang="fa-IR" sz="2400" b="1" dirty="0" smtClean="0"/>
              <a:t>در عين حال، منتقدان نظريه چامسکي اظهار مي دارند که اين نظريه نيز رشد زبان را فقط تا اندازه اي توجيه مي کند. اولا، پژوهشگران نتوانسته اند سيستم دستور زبان واحدي را که چامسکي باور دارد زيربناي تمام زبانهاست مشخص کنند ثانيا، کودکان به آن سرعتي که نظريه فطري نگر توصيه مي کند زبان را فرانمي گيرند. پيشرفت آنها در تسلط يافتن بر ساختارهاي جمله فوري نيست، بلکه تدريجي است و اين بيشتر از آنچه که چامسکي تصورمي کرد، از يادگيري و اکتشاف خبرميدهد</a:t>
            </a:r>
            <a:r>
              <a:rPr lang="fa-IR" sz="1800" b="1" dirty="0" smtClean="0"/>
              <a:t>(ياسايي1377)</a:t>
            </a:r>
          </a:p>
          <a:p>
            <a:pPr algn="just" rtl="0" eaLnBrk="1" fontAlgn="auto" hangingPunct="1">
              <a:spcAft>
                <a:spcPts val="0"/>
              </a:spcAft>
            </a:pPr>
            <a:r>
              <a:rPr lang="fa-IR" sz="1800" b="1" dirty="0" smtClean="0"/>
              <a:t> </a:t>
            </a:r>
            <a:endParaRPr lang="fa-IR" sz="2400" b="1" dirty="0" smtClean="0"/>
          </a:p>
          <a:p>
            <a:pPr algn="just" eaLnBrk="1" fontAlgn="auto" hangingPunct="1">
              <a:spcAft>
                <a:spcPts val="0"/>
              </a:spcAft>
            </a:pPr>
            <a:endParaRPr lang="fa-IR" sz="2400" b="1" dirty="0" smtClean="0"/>
          </a:p>
        </p:txBody>
      </p:sp>
      <p:sp>
        <p:nvSpPr>
          <p:cNvPr id="1048603" name="Horizontal Scroll 3"/>
          <p:cNvSpPr/>
          <p:nvPr/>
        </p:nvSpPr>
        <p:spPr>
          <a:xfrm>
            <a:off x="0" y="2571750"/>
            <a:ext cx="9144000" cy="4714875"/>
          </a:xfrm>
          <a:prstGeom prst="horizontalScroll">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 rtl="0" fontAlgn="auto">
              <a:spcAft>
                <a:spcPts val="0"/>
              </a:spcAft>
            </a:pPr>
            <a:r>
              <a:rPr lang="fa-IR" sz="2400" b="1" dirty="0">
                <a:solidFill>
                  <a:schemeClr val="bg1"/>
                </a:solidFill>
              </a:rPr>
              <a:t>سرانجام اينکه، در اغلب افراد، منطقه زبان عمدتا در نيمکره چپ قشر مخ قرار دارد، و اين با نظر چامسکي که مغز از همان ابتدا براي پردازش زبان تخصصي شده، هماهنگ است. اما بحث ما اين را نيز نشان داد که مناطق زبان در قشر مخ زماني شکل مي گيرند که کودکان زبان را اکتساب مي کنند. در ضمن، با اينکه نيمکره چپ به پردازش زبان گرايش دارد، اگر در چند سال اول صدمه ببيند، مناطق ديگر مسئوليت آن را به عهده مي گيرند. بنابراين، جانبي شدن زبان در نيمکره چپ براي استفاده موثر از زبان ضروري نيست. به علاوه، تصويربرداري از مغز نشان مي دهد که چند منطقه در قشر مخ به فعاليت هاي زبان کمک مي کنند .( همان منبع)</a:t>
            </a:r>
            <a:endParaRPr lang="en-US" sz="2400" b="1" dirty="0">
              <a:solidFill>
                <a:schemeClr val="bg1"/>
              </a:solidFill>
            </a:endParaRPr>
          </a:p>
          <a:p>
            <a:pPr algn="just" fontAlgn="auto">
              <a:spcAft>
                <a:spcPts val="0"/>
              </a:spcAft>
            </a:pPr>
            <a:r>
              <a:rPr lang="fa-IR" sz="2000" b="1" dirty="0">
                <a:solidFill>
                  <a:schemeClr val="bg1"/>
                </a:solidFill>
              </a:rPr>
              <a:t> </a:t>
            </a:r>
            <a:endParaRPr lang="en-US" sz="2000" b="1" dirty="0">
              <a:solidFill>
                <a:schemeClr val="bg1"/>
              </a:solidFill>
            </a:endParaRPr>
          </a:p>
        </p:txBody>
      </p:sp>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8602">
                                            <p:bg/>
                                          </p:spTgt>
                                        </p:tgtEl>
                                        <p:attrNameLst>
                                          <p:attrName>style.visibility</p:attrName>
                                        </p:attrNameLst>
                                      </p:cBhvr>
                                      <p:to>
                                        <p:strVal val="visible"/>
                                      </p:to>
                                    </p:set>
                                    <p:anim calcmode="lin" valueType="num">
                                      <p:cBhvr additive="base">
                                        <p:cTn id="7" dur="5000" fill="hold"/>
                                        <p:tgtEl>
                                          <p:spTgt spid="1048602">
                                            <p:bg/>
                                          </p:spTgt>
                                        </p:tgtEl>
                                        <p:attrNameLst>
                                          <p:attrName>ppt_x</p:attrName>
                                        </p:attrNameLst>
                                      </p:cBhvr>
                                      <p:tavLst>
                                        <p:tav tm="0">
                                          <p:val>
                                            <p:strVal val="#ppt_x"/>
                                          </p:val>
                                        </p:tav>
                                        <p:tav tm="100000">
                                          <p:val>
                                            <p:strVal val="#ppt_x"/>
                                          </p:val>
                                        </p:tav>
                                      </p:tavLst>
                                    </p:anim>
                                    <p:anim calcmode="lin" valueType="num">
                                      <p:cBhvr additive="base">
                                        <p:cTn id="8" dur="5000" fill="hold"/>
                                        <p:tgtEl>
                                          <p:spTgt spid="1048602">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48602">
                                            <p:txEl>
                                              <p:pRg st="1" end="1"/>
                                            </p:txEl>
                                          </p:spTgt>
                                        </p:tgtEl>
                                        <p:attrNameLst>
                                          <p:attrName>style.visibility</p:attrName>
                                        </p:attrNameLst>
                                      </p:cBhvr>
                                      <p:to>
                                        <p:strVal val="visible"/>
                                      </p:to>
                                    </p:set>
                                    <p:anim calcmode="lin" valueType="num">
                                      <p:cBhvr additive="base">
                                        <p:cTn id="13" dur="5000" fill="hold"/>
                                        <p:tgtEl>
                                          <p:spTgt spid="1048602">
                                            <p:txEl>
                                              <p:pRg st="1" end="1"/>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104860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48602">
                                            <p:txEl>
                                              <p:pRg st="2" end="2"/>
                                            </p:txEl>
                                          </p:spTgt>
                                        </p:tgtEl>
                                        <p:attrNameLst>
                                          <p:attrName>style.visibility</p:attrName>
                                        </p:attrNameLst>
                                      </p:cBhvr>
                                      <p:to>
                                        <p:strVal val="visible"/>
                                      </p:to>
                                    </p:set>
                                    <p:anim calcmode="lin" valueType="num">
                                      <p:cBhvr additive="base">
                                        <p:cTn id="19" dur="5000" fill="hold"/>
                                        <p:tgtEl>
                                          <p:spTgt spid="1048602">
                                            <p:txEl>
                                              <p:pRg st="2" end="2"/>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104860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48603"/>
                                        </p:tgtEl>
                                        <p:attrNameLst>
                                          <p:attrName>style.visibility</p:attrName>
                                        </p:attrNameLst>
                                      </p:cBhvr>
                                      <p:to>
                                        <p:strVal val="visible"/>
                                      </p:to>
                                    </p:set>
                                    <p:anim calcmode="lin" valueType="num">
                                      <p:cBhvr additive="base">
                                        <p:cTn id="25" dur="5000" fill="hold"/>
                                        <p:tgtEl>
                                          <p:spTgt spid="1048603"/>
                                        </p:tgtEl>
                                        <p:attrNameLst>
                                          <p:attrName>ppt_x</p:attrName>
                                        </p:attrNameLst>
                                      </p:cBhvr>
                                      <p:tavLst>
                                        <p:tav tm="0">
                                          <p:val>
                                            <p:strVal val="#ppt_x"/>
                                          </p:val>
                                        </p:tav>
                                        <p:tav tm="100000">
                                          <p:val>
                                            <p:strVal val="#ppt_x"/>
                                          </p:val>
                                        </p:tav>
                                      </p:tavLst>
                                    </p:anim>
                                    <p:anim calcmode="lin" valueType="num">
                                      <p:cBhvr additive="base">
                                        <p:cTn id="26" dur="5000" fill="hold"/>
                                        <p:tgtEl>
                                          <p:spTgt spid="104860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2" grpId="0" build="p" animBg="1"/>
      <p:bldP spid="104860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4" name="Rectangle 1"/>
          <p:cNvSpPr>
            <a:spLocks noGrp="1" noChangeArrowheads="1"/>
          </p:cNvSpPr>
          <p:nvPr>
            <p:ph idx="1"/>
          </p:nvPr>
        </p:nvSpPr>
        <p:spPr>
          <a:xfrm>
            <a:off x="428625" y="255270"/>
            <a:ext cx="8229600" cy="6385561"/>
          </a:xfrm>
          <a:solidFill>
            <a:schemeClr val="accent6">
              <a:lumMod val="20000"/>
              <a:lumOff val="80000"/>
            </a:schemeClr>
          </a:solidFill>
        </p:spPr>
        <p:txBody>
          <a:bodyPr anchor="ctr">
            <a:spAutoFit/>
          </a:bodyPr>
          <a:lstStyle/>
          <a:p>
            <a:pPr algn="just"/>
            <a:r>
              <a:rPr lang="fa-IR" sz="2800" b="1" dirty="0" smtClean="0"/>
              <a:t>مراحل رشد زبان</a:t>
            </a:r>
          </a:p>
          <a:p>
            <a:pPr algn="just"/>
            <a:r>
              <a:rPr lang="fa-IR" sz="2800" b="1" dirty="0" smtClean="0"/>
              <a:t>1-  گريه و فرياد : </a:t>
            </a:r>
          </a:p>
          <a:p>
            <a:pPr algn="just"/>
            <a:r>
              <a:rPr lang="fa-IR" sz="2800" dirty="0" smtClean="0">
                <a:solidFill>
                  <a:schemeClr val="accent6">
                    <a:lumMod val="50000"/>
                  </a:schemeClr>
                </a:solidFill>
              </a:rPr>
              <a:t>كودكان در سالهاي اول براي فهماندن منظور خود ناگزير از گريه و فرياد استفاده مي كنند . يعني به نوعي با استفاده ازآن قصد برقراري ارتباط با ديگران دارند.</a:t>
            </a:r>
          </a:p>
          <a:p>
            <a:pPr algn="just"/>
            <a:r>
              <a:rPr lang="fa-IR" sz="2800" dirty="0" smtClean="0">
                <a:solidFill>
                  <a:schemeClr val="accent6">
                    <a:lumMod val="50000"/>
                  </a:schemeClr>
                </a:solidFill>
              </a:rPr>
              <a:t> شیر خوارگان به هنگام تولد قادر به تولید صدا هستند . آن ها مجهز به تمام ابزارهای مورد نیازشان هستند.</a:t>
            </a:r>
          </a:p>
          <a:p>
            <a:pPr algn="just"/>
            <a:r>
              <a:rPr lang="fa-IR" sz="2800" dirty="0" smtClean="0"/>
              <a:t> </a:t>
            </a:r>
            <a:r>
              <a:rPr lang="fa-IR" sz="2800" b="1" dirty="0" smtClean="0"/>
              <a:t>2-  اداي صداهاي نامشخص ( غان و غون كردن ) 8-4 ماهگي .</a:t>
            </a:r>
            <a:endParaRPr lang="en-US" sz="2800" b="1" dirty="0" smtClean="0"/>
          </a:p>
          <a:p>
            <a:pPr algn="just">
              <a:buFont typeface="Arial" pitchFamily="34" charset="0"/>
              <a:buNone/>
            </a:pPr>
            <a:r>
              <a:rPr lang="fa-IR" sz="2800" dirty="0" smtClean="0">
                <a:latin typeface="Lucida Sans Unicode" pitchFamily="34" charset="0"/>
              </a:rPr>
              <a:t>          </a:t>
            </a:r>
            <a:r>
              <a:rPr lang="fa-IR" sz="2800" dirty="0" smtClean="0">
                <a:solidFill>
                  <a:srgbClr val="0070C0"/>
                </a:solidFill>
                <a:latin typeface="Lucida Sans Unicode" pitchFamily="34" charset="0"/>
              </a:rPr>
              <a:t>کودکان در این سن قادر به تشخیص و تمایز دادن میان واج ها هستند . اگر صدای معینی به شیرخوار نواخته شود ، و لازمۀ شنیدن صدا مکیدن بطری شیر باشد . در این صورت،نرخ مکیدن تا زمان خوگیری کودک به آن واج افزایش خواهد یافت . وقتی نرخ مکیدن نسبت به یک صدا کاهش یابد ، نواختن صدای متفاوت بار دیگر نرخ مکیدن را افزایش خواهد داد . </a:t>
            </a:r>
            <a:endParaRPr lang="fa-IR" sz="2800" b="1" dirty="0" smtClean="0">
              <a:solidFill>
                <a:srgbClr val="0070C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5" name="Rectangle 1"/>
          <p:cNvSpPr>
            <a:spLocks noGrp="1" noChangeArrowheads="1"/>
          </p:cNvSpPr>
          <p:nvPr>
            <p:ph idx="1"/>
          </p:nvPr>
        </p:nvSpPr>
        <p:spPr>
          <a:xfrm>
            <a:off x="0" y="80867"/>
            <a:ext cx="9144000" cy="6739129"/>
          </a:xfrm>
          <a:solidFill>
            <a:schemeClr val="accent1">
              <a:lumMod val="20000"/>
              <a:lumOff val="80000"/>
            </a:schemeClr>
          </a:solidFill>
        </p:spPr>
        <p:txBody>
          <a:bodyPr anchor="ctr">
            <a:spAutoFit/>
          </a:bodyPr>
          <a:lstStyle/>
          <a:p>
            <a:pPr algn="just" eaLnBrk="1" fontAlgn="auto" hangingPunct="1">
              <a:spcAft>
                <a:spcPts val="0"/>
              </a:spcAft>
            </a:pPr>
            <a:r>
              <a:rPr lang="fa-IR" sz="2800" dirty="0" smtClean="0">
                <a:solidFill>
                  <a:srgbClr val="C00000"/>
                </a:solidFill>
                <a:latin typeface="Lucida Sans Unicode" pitchFamily="34" charset="0"/>
                <a:cs typeface="Times New Roman" pitchFamily="18" charset="0"/>
              </a:rPr>
              <a:t> امروزه حتی مشخص شده تمام شیرخوارگان حتی به هنگا می که داخل رحم هستند قادر به تشخیص و تمایز صداهای خاص هستند . آنها صدای  مادر را به صداهای دیگر ترجیح می دهند . (چرا که در دوران درون رحمی صدای مادر را بیشتر از هر کس دیگری شنیده اند) . حتی آزمایش ها نشان داده اند شیرخوارگان برخی داستان ها را نسبت به داستان های دیگر ترجیح می دهند </a:t>
            </a:r>
            <a:endParaRPr lang="fa-IR" sz="2800" b="1" dirty="0" smtClean="0">
              <a:solidFill>
                <a:srgbClr val="C00000"/>
              </a:solidFill>
            </a:endParaRPr>
          </a:p>
          <a:p>
            <a:pPr algn="just" eaLnBrk="1" fontAlgn="auto" hangingPunct="1">
              <a:spcAft>
                <a:spcPts val="0"/>
              </a:spcAft>
            </a:pPr>
            <a:endParaRPr lang="fa-IR" sz="2800" b="1" dirty="0" smtClean="0">
              <a:solidFill>
                <a:srgbClr val="C00000"/>
              </a:solidFill>
            </a:endParaRPr>
          </a:p>
          <a:p>
            <a:pPr algn="just" eaLnBrk="1" fontAlgn="auto" hangingPunct="1">
              <a:spcAft>
                <a:spcPts val="0"/>
              </a:spcAft>
            </a:pPr>
            <a:r>
              <a:rPr lang="fa-IR" sz="2800" b="1" dirty="0" smtClean="0">
                <a:solidFill>
                  <a:srgbClr val="C00000"/>
                </a:solidFill>
              </a:rPr>
              <a:t>3-    اولين كلمات قابل فهم 18-12 ماهگي .</a:t>
            </a:r>
          </a:p>
          <a:p>
            <a:pPr algn="just" eaLnBrk="1" fontAlgn="auto" hangingPunct="1">
              <a:spcAft>
                <a:spcPts val="0"/>
              </a:spcAft>
            </a:pPr>
            <a:endParaRPr lang="en-US" sz="2800" b="1" dirty="0" smtClean="0">
              <a:solidFill>
                <a:srgbClr val="C00000"/>
              </a:solidFill>
            </a:endParaRPr>
          </a:p>
          <a:p>
            <a:pPr algn="just" eaLnBrk="1" fontAlgn="auto" hangingPunct="1">
              <a:spcAft>
                <a:spcPts val="0"/>
              </a:spcAft>
            </a:pPr>
            <a:r>
              <a:rPr lang="fa-IR" sz="2800" b="1" dirty="0" smtClean="0">
                <a:solidFill>
                  <a:srgbClr val="C00000"/>
                </a:solidFill>
              </a:rPr>
              <a:t>4-    تركيبات دو كلمه اي  1/5 تا 2 سالگي .</a:t>
            </a:r>
          </a:p>
          <a:p>
            <a:pPr algn="just" eaLnBrk="1" fontAlgn="auto" hangingPunct="1">
              <a:spcAft>
                <a:spcPts val="0"/>
              </a:spcAft>
            </a:pPr>
            <a:endParaRPr lang="en-US" sz="2800" b="1" dirty="0" smtClean="0">
              <a:solidFill>
                <a:srgbClr val="C00000"/>
              </a:solidFill>
            </a:endParaRPr>
          </a:p>
          <a:p>
            <a:pPr algn="just" eaLnBrk="1" fontAlgn="auto" hangingPunct="1">
              <a:spcAft>
                <a:spcPts val="0"/>
              </a:spcAft>
            </a:pPr>
            <a:r>
              <a:rPr lang="fa-IR" sz="2800" b="1" dirty="0" smtClean="0">
                <a:solidFill>
                  <a:srgbClr val="C00000"/>
                </a:solidFill>
              </a:rPr>
              <a:t>5-  روان صحبت مي كنند 2/5 تا 3 سالگي: </a:t>
            </a:r>
          </a:p>
          <a:p>
            <a:pPr algn="just" eaLnBrk="1" fontAlgn="auto" hangingPunct="1">
              <a:spcAft>
                <a:spcPts val="0"/>
              </a:spcAft>
            </a:pPr>
            <a:r>
              <a:rPr lang="fa-IR" sz="2800" dirty="0" smtClean="0">
                <a:solidFill>
                  <a:srgbClr val="C00000"/>
                </a:solidFill>
              </a:rPr>
              <a:t>جمله مي سازند كه از لحا ظ دستوري كامل و درست است. </a:t>
            </a:r>
            <a:endParaRPr lang="en-US" sz="2800" dirty="0" smtClean="0">
              <a:solidFill>
                <a:srgbClr val="C00000"/>
              </a:solidFill>
            </a:endParaRPr>
          </a:p>
          <a:p>
            <a:pPr algn="justLow"/>
            <a:endParaRPr lang="fa-IR" sz="2800" b="1" dirty="0" smtClean="0">
              <a:solidFill>
                <a:srgbClr val="C00000"/>
              </a:solidFill>
            </a:endParaRPr>
          </a:p>
          <a:p>
            <a:pPr algn="justLow">
              <a:buFont typeface="Arial" pitchFamily="34" charset="0"/>
              <a:buNone/>
            </a:pPr>
            <a:r>
              <a:rPr lang="fa-IR" sz="2800" dirty="0" smtClean="0">
                <a:solidFill>
                  <a:srgbClr val="C00000"/>
                </a:solidFill>
                <a:latin typeface="Lucida Sans Unicode" pitchFamily="34" charset="0"/>
                <a:cs typeface="Times New Roman" pitchFamily="18" charset="0"/>
              </a:rPr>
              <a:t> </a:t>
            </a:r>
            <a:r>
              <a:rPr lang="fa-IR" sz="2800" b="1" dirty="0" smtClean="0">
                <a:solidFill>
                  <a:srgbClr val="C00000"/>
                </a:solidFill>
                <a:latin typeface="Lucida Sans Unicode" pitchFamily="34" charset="0"/>
                <a:cs typeface="Times New Roman" pitchFamily="18" charset="0"/>
              </a:rPr>
              <a:t>    </a:t>
            </a:r>
            <a:endParaRPr lang="fa-IR" dirty="0">
              <a:solidFill>
                <a:srgbClr val="C00000"/>
              </a:solidFill>
              <a:latin typeface="Lucida Sans Unicode"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6" name="Content Placeholder 2"/>
          <p:cNvSpPr>
            <a:spLocks noGrp="1"/>
          </p:cNvSpPr>
          <p:nvPr>
            <p:ph idx="1"/>
          </p:nvPr>
        </p:nvSpPr>
        <p:spPr>
          <a:xfrm>
            <a:off x="214313" y="214313"/>
            <a:ext cx="8715375" cy="6357937"/>
          </a:xfrm>
          <a:solidFill>
            <a:schemeClr val="tx2">
              <a:lumMod val="20000"/>
              <a:lumOff val="80000"/>
            </a:schemeClr>
          </a:solidFill>
        </p:spPr>
        <p:txBody>
          <a:bodyPr rtlCol="1">
            <a:noAutofit/>
          </a:bodyPr>
          <a:lstStyle/>
          <a:p>
            <a:pPr algn="just" eaLnBrk="1" fontAlgn="auto" hangingPunct="1">
              <a:spcAft>
                <a:spcPts val="0"/>
              </a:spcAft>
              <a:buFont typeface="Arial" pitchFamily="34" charset="0"/>
              <a:buNone/>
            </a:pPr>
            <a:r>
              <a:rPr lang="fa-IR" b="1" dirty="0" smtClean="0"/>
              <a:t>   6-   آگاهي به قواعد دستوري 3 تا 5 سالگی: </a:t>
            </a:r>
            <a:r>
              <a:rPr lang="fa-IR" dirty="0" smtClean="0">
                <a:solidFill>
                  <a:srgbClr val="C00000"/>
                </a:solidFill>
              </a:rPr>
              <a:t>جملات طولاني ترو پيچيده تري بيان مي كنند . در گفتار شان به زمانهاي فعلي و جمع كلمات توجه مي كنند . </a:t>
            </a:r>
          </a:p>
          <a:p>
            <a:pPr eaLnBrk="1" fontAlgn="auto" hangingPunct="1">
              <a:spcAft>
                <a:spcPts val="0"/>
              </a:spcAft>
              <a:buFont typeface="Arial" pitchFamily="34" charset="0"/>
              <a:buNone/>
            </a:pPr>
            <a:r>
              <a:rPr lang="fa-IR" dirty="0" smtClean="0">
                <a:solidFill>
                  <a:srgbClr val="C00000"/>
                </a:solidFill>
              </a:rPr>
              <a:t>  </a:t>
            </a:r>
            <a:r>
              <a:rPr lang="fa-IR" dirty="0" smtClean="0">
                <a:solidFill>
                  <a:srgbClr val="002060"/>
                </a:solidFill>
              </a:rPr>
              <a:t>كودكان با سرعت بسيار حيرت آور ي زبان را ياد مي گيرندو در طول چند سال گنجينه لغات بسياري را دارند . نكته بسيار مهم در رشد زبان اين است كه كودكان قبل از اينكه زبان باز كنند مي توانند گفتار ديگران را درك كنند . بطور كلي تمامي كودكان در سراسر جهان مراحل زير را در رشد زبان طي مي كنند.</a:t>
            </a:r>
            <a:endParaRPr lang="en-US" dirty="0" smtClean="0">
              <a:solidFill>
                <a:srgbClr val="002060"/>
              </a:solidFill>
            </a:endParaRPr>
          </a:p>
          <a:p>
            <a:pPr algn="just" eaLnBrk="1" fontAlgn="auto" hangingPunct="1">
              <a:spcAft>
                <a:spcPts val="0"/>
              </a:spcAft>
            </a:pPr>
            <a:endParaRPr lang="en-US"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48606">
                                            <p:bg/>
                                          </p:spTgt>
                                        </p:tgtEl>
                                        <p:attrNameLst>
                                          <p:attrName>style.visibility</p:attrName>
                                        </p:attrNameLst>
                                      </p:cBhvr>
                                      <p:to>
                                        <p:strVal val="visible"/>
                                      </p:to>
                                    </p:set>
                                    <p:animEffect transition="in" filter="diamond(in)">
                                      <p:cBhvr>
                                        <p:cTn id="7" dur="5000"/>
                                        <p:tgtEl>
                                          <p:spTgt spid="1048606">
                                            <p:bg/>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048606">
                                            <p:txEl>
                                              <p:pRg st="0" end="0"/>
                                            </p:txEl>
                                          </p:spTgt>
                                        </p:tgtEl>
                                        <p:attrNameLst>
                                          <p:attrName>style.visibility</p:attrName>
                                        </p:attrNameLst>
                                      </p:cBhvr>
                                      <p:to>
                                        <p:strVal val="visible"/>
                                      </p:to>
                                    </p:set>
                                    <p:animEffect transition="in" filter="diamond(in)">
                                      <p:cBhvr>
                                        <p:cTn id="12" dur="5000"/>
                                        <p:tgtEl>
                                          <p:spTgt spid="104860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048606">
                                            <p:txEl>
                                              <p:pRg st="1" end="1"/>
                                            </p:txEl>
                                          </p:spTgt>
                                        </p:tgtEl>
                                        <p:attrNameLst>
                                          <p:attrName>style.visibility</p:attrName>
                                        </p:attrNameLst>
                                      </p:cBhvr>
                                      <p:to>
                                        <p:strVal val="visible"/>
                                      </p:to>
                                    </p:set>
                                    <p:animEffect transition="in" filter="diamond(in)">
                                      <p:cBhvr>
                                        <p:cTn id="17" dur="5000"/>
                                        <p:tgtEl>
                                          <p:spTgt spid="104860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6"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7" name="Content Placeholder 2"/>
          <p:cNvSpPr>
            <a:spLocks noGrp="1"/>
          </p:cNvSpPr>
          <p:nvPr>
            <p:ph idx="1"/>
          </p:nvPr>
        </p:nvSpPr>
        <p:spPr>
          <a:xfrm>
            <a:off x="285750" y="285750"/>
            <a:ext cx="8643938" cy="6286500"/>
          </a:xfrm>
          <a:solidFill>
            <a:schemeClr val="accent1">
              <a:lumMod val="20000"/>
              <a:lumOff val="80000"/>
            </a:schemeClr>
          </a:solidFill>
        </p:spPr>
        <p:txBody>
          <a:bodyPr rtlCol="1">
            <a:normAutofit/>
          </a:bodyPr>
          <a:lstStyle/>
          <a:p>
            <a:pPr algn="just" eaLnBrk="1" fontAlgn="auto" hangingPunct="1">
              <a:spcAft>
                <a:spcPts val="0"/>
              </a:spcAft>
            </a:pPr>
            <a:r>
              <a:rPr lang="fa-IR" dirty="0" smtClean="0"/>
              <a:t>براساس نظريه رشد شناختي پياژه ، رشد شناختي فراگيري زبان را هدايت مي كند . و تا زماني كه تواناييهاي مهم شناختي مانند مفهوم پايداري شيمي بروز نكند اكتساب زبان شروع نمي شود.</a:t>
            </a:r>
            <a:endParaRPr lang="en-US" dirty="0" smtClean="0"/>
          </a:p>
          <a:p>
            <a:pPr algn="ctr" eaLnBrk="1" fontAlgn="auto" hangingPunct="1">
              <a:spcAft>
                <a:spcPts val="0"/>
              </a:spcAft>
            </a:pPr>
            <a:r>
              <a:rPr lang="fa-IR" sz="6000" b="1" dirty="0" smtClean="0">
                <a:cs typeface="Amir" pitchFamily="2" charset="-78"/>
              </a:rPr>
              <a:t>اصول يادگيري تكلم </a:t>
            </a:r>
            <a:endParaRPr lang="en-US" sz="6000" dirty="0" smtClean="0">
              <a:cs typeface="Amir" pitchFamily="2" charset="-78"/>
            </a:endParaRPr>
          </a:p>
          <a:p>
            <a:pPr algn="just" eaLnBrk="1" fontAlgn="auto" hangingPunct="1">
              <a:spcAft>
                <a:spcPts val="0"/>
              </a:spcAft>
            </a:pPr>
            <a:r>
              <a:rPr lang="fa-IR" dirty="0" smtClean="0">
                <a:cs typeface="Amir" pitchFamily="2" charset="-78"/>
              </a:rPr>
              <a:t>1-    آمادگي بدني</a:t>
            </a:r>
            <a:endParaRPr lang="en-US" dirty="0" smtClean="0">
              <a:cs typeface="Amir" pitchFamily="2" charset="-78"/>
            </a:endParaRPr>
          </a:p>
          <a:p>
            <a:pPr lvl="1" algn="just" eaLnBrk="1" fontAlgn="auto" hangingPunct="1">
              <a:spcAft>
                <a:spcPts val="0"/>
              </a:spcAft>
              <a:buFont typeface="Arial" pitchFamily="34" charset="0"/>
              <a:buNone/>
            </a:pPr>
            <a:r>
              <a:rPr lang="fa-IR" dirty="0" smtClean="0">
                <a:cs typeface="Amir" pitchFamily="2" charset="-78"/>
              </a:rPr>
              <a:t>            2-    آمادگي ذهني </a:t>
            </a:r>
            <a:endParaRPr lang="en-US" dirty="0" smtClean="0">
              <a:cs typeface="Amir" pitchFamily="2" charset="-78"/>
            </a:endParaRPr>
          </a:p>
          <a:p>
            <a:pPr algn="just" eaLnBrk="1" fontAlgn="auto" hangingPunct="1">
              <a:spcAft>
                <a:spcPts val="0"/>
              </a:spcAft>
            </a:pPr>
            <a:r>
              <a:rPr lang="fa-IR" dirty="0" smtClean="0">
                <a:cs typeface="Amir" pitchFamily="2" charset="-78"/>
              </a:rPr>
              <a:t>		   3-    سرمشق يا الگوي خوب براي تقليد </a:t>
            </a:r>
            <a:endParaRPr lang="en-US" dirty="0" smtClean="0">
              <a:cs typeface="Amir" pitchFamily="2" charset="-78"/>
            </a:endParaRPr>
          </a:p>
          <a:p>
            <a:pPr algn="just" eaLnBrk="1" fontAlgn="auto" hangingPunct="1">
              <a:spcAft>
                <a:spcPts val="0"/>
              </a:spcAft>
            </a:pPr>
            <a:r>
              <a:rPr lang="fa-IR" dirty="0" smtClean="0">
                <a:cs typeface="Amir" pitchFamily="2" charset="-78"/>
              </a:rPr>
              <a:t>					4-    فرصتهاي تمرين </a:t>
            </a:r>
            <a:endParaRPr lang="en-US" dirty="0" smtClean="0">
              <a:cs typeface="Amir" pitchFamily="2" charset="-78"/>
            </a:endParaRPr>
          </a:p>
          <a:p>
            <a:pPr algn="just" eaLnBrk="1" fontAlgn="auto" hangingPunct="1">
              <a:spcAft>
                <a:spcPts val="0"/>
              </a:spcAft>
            </a:pPr>
            <a:r>
              <a:rPr lang="fa-IR" dirty="0" smtClean="0">
                <a:cs typeface="Amir" pitchFamily="2" charset="-78"/>
              </a:rPr>
              <a:t>					            	5-    انگيزش </a:t>
            </a:r>
            <a:endParaRPr lang="en-US" dirty="0" smtClean="0">
              <a:cs typeface="Amir" pitchFamily="2" charset="-78"/>
            </a:endParaRPr>
          </a:p>
          <a:p>
            <a:pPr algn="just" eaLnBrk="1" fontAlgn="auto" hangingPunct="1">
              <a:spcAft>
                <a:spcPts val="0"/>
              </a:spcAft>
            </a:pPr>
            <a:endParaRPr lang="fa-IR" dirty="0" smtClean="0"/>
          </a:p>
        </p:txBody>
      </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48607">
                                            <p:bg/>
                                          </p:spTgt>
                                        </p:tgtEl>
                                        <p:attrNameLst>
                                          <p:attrName>style.visibility</p:attrName>
                                        </p:attrNameLst>
                                      </p:cBhvr>
                                      <p:to>
                                        <p:strVal val="visible"/>
                                      </p:to>
                                    </p:set>
                                    <p:animEffect transition="in" filter="checkerboard(across)">
                                      <p:cBhvr>
                                        <p:cTn id="7" dur="5000"/>
                                        <p:tgtEl>
                                          <p:spTgt spid="1048607">
                                            <p:bg/>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48607">
                                            <p:txEl>
                                              <p:pRg st="0" end="0"/>
                                            </p:txEl>
                                          </p:spTgt>
                                        </p:tgtEl>
                                        <p:attrNameLst>
                                          <p:attrName>style.visibility</p:attrName>
                                        </p:attrNameLst>
                                      </p:cBhvr>
                                      <p:to>
                                        <p:strVal val="visible"/>
                                      </p:to>
                                    </p:set>
                                    <p:animEffect transition="in" filter="checkerboard(across)">
                                      <p:cBhvr>
                                        <p:cTn id="12" dur="5000"/>
                                        <p:tgtEl>
                                          <p:spTgt spid="104860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048607">
                                            <p:txEl>
                                              <p:pRg st="1" end="1"/>
                                            </p:txEl>
                                          </p:spTgt>
                                        </p:tgtEl>
                                        <p:attrNameLst>
                                          <p:attrName>style.visibility</p:attrName>
                                        </p:attrNameLst>
                                      </p:cBhvr>
                                      <p:to>
                                        <p:strVal val="visible"/>
                                      </p:to>
                                    </p:set>
                                    <p:animEffect transition="in" filter="checkerboard(across)">
                                      <p:cBhvr>
                                        <p:cTn id="17" dur="5000"/>
                                        <p:tgtEl>
                                          <p:spTgt spid="104860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048607">
                                            <p:txEl>
                                              <p:pRg st="2" end="2"/>
                                            </p:txEl>
                                          </p:spTgt>
                                        </p:tgtEl>
                                        <p:attrNameLst>
                                          <p:attrName>style.visibility</p:attrName>
                                        </p:attrNameLst>
                                      </p:cBhvr>
                                      <p:to>
                                        <p:strVal val="visible"/>
                                      </p:to>
                                    </p:set>
                                    <p:animEffect transition="in" filter="checkerboard(across)">
                                      <p:cBhvr>
                                        <p:cTn id="22" dur="5000"/>
                                        <p:tgtEl>
                                          <p:spTgt spid="1048607">
                                            <p:txEl>
                                              <p:pRg st="2" end="2"/>
                                            </p:txEl>
                                          </p:spTgt>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1048607">
                                            <p:txEl>
                                              <p:pRg st="3" end="3"/>
                                            </p:txEl>
                                          </p:spTgt>
                                        </p:tgtEl>
                                        <p:attrNameLst>
                                          <p:attrName>style.visibility</p:attrName>
                                        </p:attrNameLst>
                                      </p:cBhvr>
                                      <p:to>
                                        <p:strVal val="visible"/>
                                      </p:to>
                                    </p:set>
                                    <p:animEffect transition="in" filter="checkerboard(across)">
                                      <p:cBhvr>
                                        <p:cTn id="25" dur="5000"/>
                                        <p:tgtEl>
                                          <p:spTgt spid="1048607">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1048607">
                                            <p:txEl>
                                              <p:pRg st="4" end="4"/>
                                            </p:txEl>
                                          </p:spTgt>
                                        </p:tgtEl>
                                        <p:attrNameLst>
                                          <p:attrName>style.visibility</p:attrName>
                                        </p:attrNameLst>
                                      </p:cBhvr>
                                      <p:to>
                                        <p:strVal val="visible"/>
                                      </p:to>
                                    </p:set>
                                    <p:animEffect transition="in" filter="checkerboard(across)">
                                      <p:cBhvr>
                                        <p:cTn id="30" dur="5000"/>
                                        <p:tgtEl>
                                          <p:spTgt spid="1048607">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1048607">
                                            <p:txEl>
                                              <p:pRg st="5" end="5"/>
                                            </p:txEl>
                                          </p:spTgt>
                                        </p:tgtEl>
                                        <p:attrNameLst>
                                          <p:attrName>style.visibility</p:attrName>
                                        </p:attrNameLst>
                                      </p:cBhvr>
                                      <p:to>
                                        <p:strVal val="visible"/>
                                      </p:to>
                                    </p:set>
                                    <p:animEffect transition="in" filter="checkerboard(across)">
                                      <p:cBhvr>
                                        <p:cTn id="35" dur="5000"/>
                                        <p:tgtEl>
                                          <p:spTgt spid="1048607">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grpId="0" nodeType="clickEffect">
                                  <p:stCondLst>
                                    <p:cond delay="0"/>
                                  </p:stCondLst>
                                  <p:childTnLst>
                                    <p:set>
                                      <p:cBhvr>
                                        <p:cTn id="39" dur="1" fill="hold">
                                          <p:stCondLst>
                                            <p:cond delay="0"/>
                                          </p:stCondLst>
                                        </p:cTn>
                                        <p:tgtEl>
                                          <p:spTgt spid="1048607">
                                            <p:txEl>
                                              <p:pRg st="6" end="6"/>
                                            </p:txEl>
                                          </p:spTgt>
                                        </p:tgtEl>
                                        <p:attrNameLst>
                                          <p:attrName>style.visibility</p:attrName>
                                        </p:attrNameLst>
                                      </p:cBhvr>
                                      <p:to>
                                        <p:strVal val="visible"/>
                                      </p:to>
                                    </p:set>
                                    <p:animEffect transition="in" filter="checkerboard(across)">
                                      <p:cBhvr>
                                        <p:cTn id="40" dur="5000"/>
                                        <p:tgtEl>
                                          <p:spTgt spid="104860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7"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8" name="Content Placeholder 2"/>
          <p:cNvSpPr>
            <a:spLocks noGrp="1"/>
          </p:cNvSpPr>
          <p:nvPr>
            <p:ph idx="1"/>
          </p:nvPr>
        </p:nvSpPr>
        <p:spPr>
          <a:xfrm>
            <a:off x="285750" y="214313"/>
            <a:ext cx="8429625" cy="6357937"/>
          </a:xfrm>
          <a:solidFill>
            <a:schemeClr val="accent2">
              <a:lumMod val="20000"/>
              <a:lumOff val="80000"/>
            </a:schemeClr>
          </a:solidFill>
        </p:spPr>
        <p:txBody>
          <a:bodyPr rtlCol="1">
            <a:normAutofit fontScale="96875" lnSpcReduction="20000"/>
          </a:bodyPr>
          <a:lstStyle/>
          <a:p>
            <a:pPr algn="ctr" eaLnBrk="1" fontAlgn="auto" hangingPunct="1">
              <a:spcAft>
                <a:spcPts val="0"/>
              </a:spcAft>
            </a:pPr>
            <a:r>
              <a:rPr lang="fa-IR" sz="5400" b="1" dirty="0" smtClean="0"/>
              <a:t>عوامل موثر در رشد گويایي :</a:t>
            </a:r>
            <a:endParaRPr lang="en-US" sz="5400" b="1" dirty="0" smtClean="0"/>
          </a:p>
          <a:p>
            <a:pPr eaLnBrk="1" fontAlgn="auto" hangingPunct="1">
              <a:spcAft>
                <a:spcPts val="0"/>
              </a:spcAft>
            </a:pPr>
            <a:r>
              <a:rPr lang="fa-IR" sz="4000" dirty="0" smtClean="0"/>
              <a:t>1-    تندرستي </a:t>
            </a:r>
            <a:endParaRPr lang="en-US" sz="4000" dirty="0" smtClean="0"/>
          </a:p>
          <a:p>
            <a:pPr eaLnBrk="1" fontAlgn="auto" hangingPunct="1">
              <a:spcAft>
                <a:spcPts val="0"/>
              </a:spcAft>
            </a:pPr>
            <a:r>
              <a:rPr lang="fa-IR" sz="4000" dirty="0" smtClean="0"/>
              <a:t>            2-    هوش</a:t>
            </a:r>
            <a:endParaRPr lang="en-US" sz="4000" dirty="0" smtClean="0"/>
          </a:p>
          <a:p>
            <a:pPr eaLnBrk="1" fontAlgn="auto" hangingPunct="1">
              <a:spcAft>
                <a:spcPts val="0"/>
              </a:spcAft>
            </a:pPr>
            <a:r>
              <a:rPr lang="fa-IR" sz="4000" dirty="0" smtClean="0"/>
              <a:t>                               3-    وضع اجتماعي </a:t>
            </a:r>
            <a:endParaRPr lang="en-US" sz="4000" dirty="0" smtClean="0"/>
          </a:p>
          <a:p>
            <a:pPr eaLnBrk="1" fontAlgn="auto" hangingPunct="1">
              <a:spcAft>
                <a:spcPts val="0"/>
              </a:spcAft>
            </a:pPr>
            <a:r>
              <a:rPr lang="fa-IR" sz="4000" dirty="0" smtClean="0"/>
              <a:t>                                                                4-    جنس</a:t>
            </a:r>
            <a:endParaRPr lang="en-US" sz="4000" dirty="0" smtClean="0"/>
          </a:p>
          <a:p>
            <a:pPr eaLnBrk="1" fontAlgn="auto" hangingPunct="1">
              <a:spcAft>
                <a:spcPts val="0"/>
              </a:spcAft>
            </a:pPr>
            <a:r>
              <a:rPr lang="fa-IR" sz="4000" dirty="0" smtClean="0"/>
              <a:t>                         	               5-    تحريك </a:t>
            </a:r>
            <a:endParaRPr lang="en-US" sz="4000" dirty="0" smtClean="0"/>
          </a:p>
          <a:p>
            <a:pPr eaLnBrk="1" fontAlgn="auto" hangingPunct="1">
              <a:spcAft>
                <a:spcPts val="0"/>
              </a:spcAft>
            </a:pPr>
            <a:r>
              <a:rPr lang="fa-IR" sz="4000" dirty="0" smtClean="0"/>
              <a:t>            6-    روشهاي تربيتي والدين </a:t>
            </a:r>
            <a:endParaRPr lang="en-US" sz="4000" dirty="0" smtClean="0"/>
          </a:p>
          <a:p>
            <a:pPr eaLnBrk="1" fontAlgn="auto" hangingPunct="1">
              <a:spcAft>
                <a:spcPts val="0"/>
              </a:spcAft>
            </a:pPr>
            <a:r>
              <a:rPr lang="fa-IR" sz="4000" dirty="0" smtClean="0"/>
              <a:t>7-    شخصيت كودك</a:t>
            </a:r>
            <a:endParaRPr lang="en-US" sz="4000" dirty="0" smtClean="0"/>
          </a:p>
          <a:p>
            <a:pPr eaLnBrk="1" fontAlgn="auto" hangingPunct="1">
              <a:spcAft>
                <a:spcPts val="0"/>
              </a:spcAft>
            </a:pPr>
            <a:endParaRPr lang="fa-IR" dirty="0" smtClean="0"/>
          </a:p>
        </p:txBody>
      </p:sp>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48608">
                                            <p:bg/>
                                          </p:spTgt>
                                        </p:tgtEl>
                                        <p:attrNameLst>
                                          <p:attrName>style.visibility</p:attrName>
                                        </p:attrNameLst>
                                      </p:cBhvr>
                                      <p:to>
                                        <p:strVal val="visible"/>
                                      </p:to>
                                    </p:set>
                                    <p:animEffect transition="in" filter="box(in)">
                                      <p:cBhvr>
                                        <p:cTn id="7" dur="5000"/>
                                        <p:tgtEl>
                                          <p:spTgt spid="1048608">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48608">
                                            <p:txEl>
                                              <p:pRg st="0" end="0"/>
                                            </p:txEl>
                                          </p:spTgt>
                                        </p:tgtEl>
                                        <p:attrNameLst>
                                          <p:attrName>style.visibility</p:attrName>
                                        </p:attrNameLst>
                                      </p:cBhvr>
                                      <p:to>
                                        <p:strVal val="visible"/>
                                      </p:to>
                                    </p:set>
                                    <p:animEffect transition="in" filter="box(in)">
                                      <p:cBhvr>
                                        <p:cTn id="12" dur="5000"/>
                                        <p:tgtEl>
                                          <p:spTgt spid="104860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048608">
                                            <p:txEl>
                                              <p:pRg st="1" end="1"/>
                                            </p:txEl>
                                          </p:spTgt>
                                        </p:tgtEl>
                                        <p:attrNameLst>
                                          <p:attrName>style.visibility</p:attrName>
                                        </p:attrNameLst>
                                      </p:cBhvr>
                                      <p:to>
                                        <p:strVal val="visible"/>
                                      </p:to>
                                    </p:set>
                                    <p:animEffect transition="in" filter="box(in)">
                                      <p:cBhvr>
                                        <p:cTn id="17" dur="5000"/>
                                        <p:tgtEl>
                                          <p:spTgt spid="104860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048608">
                                            <p:txEl>
                                              <p:pRg st="2" end="2"/>
                                            </p:txEl>
                                          </p:spTgt>
                                        </p:tgtEl>
                                        <p:attrNameLst>
                                          <p:attrName>style.visibility</p:attrName>
                                        </p:attrNameLst>
                                      </p:cBhvr>
                                      <p:to>
                                        <p:strVal val="visible"/>
                                      </p:to>
                                    </p:set>
                                    <p:animEffect transition="in" filter="box(in)">
                                      <p:cBhvr>
                                        <p:cTn id="22" dur="5000"/>
                                        <p:tgtEl>
                                          <p:spTgt spid="104860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048608">
                                            <p:txEl>
                                              <p:pRg st="3" end="3"/>
                                            </p:txEl>
                                          </p:spTgt>
                                        </p:tgtEl>
                                        <p:attrNameLst>
                                          <p:attrName>style.visibility</p:attrName>
                                        </p:attrNameLst>
                                      </p:cBhvr>
                                      <p:to>
                                        <p:strVal val="visible"/>
                                      </p:to>
                                    </p:set>
                                    <p:animEffect transition="in" filter="box(in)">
                                      <p:cBhvr>
                                        <p:cTn id="27" dur="5000"/>
                                        <p:tgtEl>
                                          <p:spTgt spid="1048608">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048608">
                                            <p:txEl>
                                              <p:pRg st="4" end="4"/>
                                            </p:txEl>
                                          </p:spTgt>
                                        </p:tgtEl>
                                        <p:attrNameLst>
                                          <p:attrName>style.visibility</p:attrName>
                                        </p:attrNameLst>
                                      </p:cBhvr>
                                      <p:to>
                                        <p:strVal val="visible"/>
                                      </p:to>
                                    </p:set>
                                    <p:animEffect transition="in" filter="box(in)">
                                      <p:cBhvr>
                                        <p:cTn id="32" dur="5000"/>
                                        <p:tgtEl>
                                          <p:spTgt spid="1048608">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048608">
                                            <p:txEl>
                                              <p:pRg st="5" end="5"/>
                                            </p:txEl>
                                          </p:spTgt>
                                        </p:tgtEl>
                                        <p:attrNameLst>
                                          <p:attrName>style.visibility</p:attrName>
                                        </p:attrNameLst>
                                      </p:cBhvr>
                                      <p:to>
                                        <p:strVal val="visible"/>
                                      </p:to>
                                    </p:set>
                                    <p:animEffect transition="in" filter="box(in)">
                                      <p:cBhvr>
                                        <p:cTn id="37" dur="5000"/>
                                        <p:tgtEl>
                                          <p:spTgt spid="1048608">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048608">
                                            <p:txEl>
                                              <p:pRg st="6" end="6"/>
                                            </p:txEl>
                                          </p:spTgt>
                                        </p:tgtEl>
                                        <p:attrNameLst>
                                          <p:attrName>style.visibility</p:attrName>
                                        </p:attrNameLst>
                                      </p:cBhvr>
                                      <p:to>
                                        <p:strVal val="visible"/>
                                      </p:to>
                                    </p:set>
                                    <p:animEffect transition="in" filter="box(in)">
                                      <p:cBhvr>
                                        <p:cTn id="42" dur="5000"/>
                                        <p:tgtEl>
                                          <p:spTgt spid="1048608">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1048608">
                                            <p:txEl>
                                              <p:pRg st="7" end="7"/>
                                            </p:txEl>
                                          </p:spTgt>
                                        </p:tgtEl>
                                        <p:attrNameLst>
                                          <p:attrName>style.visibility</p:attrName>
                                        </p:attrNameLst>
                                      </p:cBhvr>
                                      <p:to>
                                        <p:strVal val="visible"/>
                                      </p:to>
                                    </p:set>
                                    <p:animEffect transition="in" filter="box(in)">
                                      <p:cBhvr>
                                        <p:cTn id="47" dur="5000"/>
                                        <p:tgtEl>
                                          <p:spTgt spid="104860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8"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9" name="Content Placeholder 2"/>
          <p:cNvSpPr>
            <a:spLocks noGrp="1"/>
          </p:cNvSpPr>
          <p:nvPr>
            <p:ph idx="1"/>
          </p:nvPr>
        </p:nvSpPr>
        <p:spPr>
          <a:xfrm>
            <a:off x="357188" y="2071688"/>
            <a:ext cx="8501062" cy="4525962"/>
          </a:xfrm>
          <a:solidFill>
            <a:schemeClr val="accent3">
              <a:lumMod val="20000"/>
              <a:lumOff val="80000"/>
            </a:schemeClr>
          </a:solidFill>
        </p:spPr>
        <p:txBody>
          <a:bodyPr rtlCol="1">
            <a:noAutofit/>
          </a:bodyPr>
          <a:lstStyle/>
          <a:p>
            <a:pPr algn="just" eaLnBrk="1" fontAlgn="auto" hangingPunct="1">
              <a:spcAft>
                <a:spcPts val="0"/>
              </a:spcAft>
            </a:pPr>
            <a:r>
              <a:rPr lang="fa-IR" sz="2400" b="1" dirty="0" smtClean="0"/>
              <a:t>نظريه هاي شناختي زبان اگر چه اعتقادي به وجود مکانيزم فطري خاص براي فراگيري زبان ندارند اما در عين حال از نطريه نهادگرايي دفاع مي کنند.يکي از نظريه پردازان ديدگاه ترکيبي پياژه است . از ديد او کودک توانمندي هاي زباني را در خود پديد مياورد اما نه از راه پاداش يا رسش بلکه از راه به پايان رسانيدن مرحله حسي -حرکتي.زبان از ديد او نمود ديگري از بازنمايي هستي از راه نمادها و وابسته به رشد شناختي است. کودکان فعال و سازنده هستندو به استعدادهاي شناختي خاص ، استعداد پردازش اطلاعات که فطري هستند بستگي دارد .</a:t>
            </a:r>
          </a:p>
          <a:p>
            <a:pPr algn="just" eaLnBrk="1" fontAlgn="auto" hangingPunct="1">
              <a:spcAft>
                <a:spcPts val="0"/>
              </a:spcAft>
            </a:pPr>
            <a:r>
              <a:rPr lang="fa-IR" sz="2400" b="1" dirty="0" smtClean="0"/>
              <a:t>براساس نظريه رشد شناختي پياژه ، رشد شناختي فراگيري زبان را هدايت </a:t>
            </a:r>
            <a:br>
              <a:rPr lang="fa-IR" sz="2400" b="1" dirty="0" smtClean="0"/>
            </a:br>
            <a:r>
              <a:rPr lang="fa-IR" sz="2400" b="1" dirty="0" smtClean="0"/>
              <a:t>مي کند . و تا زماني که تواناييهاي مهم شناختي مانند مفهوم پايداري شيئي بروز نکند اکتساب زبان شروع نمي شود</a:t>
            </a:r>
            <a:r>
              <a:rPr lang="fa-IR" sz="1200" b="1" dirty="0" smtClean="0"/>
              <a:t>.</a:t>
            </a:r>
          </a:p>
          <a:p>
            <a:pPr algn="just" eaLnBrk="1" fontAlgn="auto" hangingPunct="1">
              <a:spcAft>
                <a:spcPts val="0"/>
              </a:spcAft>
            </a:pPr>
            <a:r>
              <a:rPr lang="fa-IR" sz="1200" b="1" dirty="0" smtClean="0"/>
              <a:t>(آقا ملکي 1386-حميدي 1387) </a:t>
            </a:r>
          </a:p>
          <a:p>
            <a:pPr algn="just" eaLnBrk="1" fontAlgn="auto" hangingPunct="1">
              <a:spcAft>
                <a:spcPts val="0"/>
              </a:spcAft>
            </a:pPr>
            <a:r>
              <a:rPr lang="fa-IR" sz="2400" b="1" dirty="0" smtClean="0"/>
              <a:t/>
            </a:r>
            <a:br>
              <a:rPr lang="fa-IR" sz="2400" b="1" dirty="0" smtClean="0"/>
            </a:br>
            <a:endParaRPr lang="fa-IR" sz="2400" b="1" dirty="0" smtClean="0"/>
          </a:p>
        </p:txBody>
      </p:sp>
      <p:sp>
        <p:nvSpPr>
          <p:cNvPr id="1048610" name="8-Point Star 3"/>
          <p:cNvSpPr/>
          <p:nvPr/>
        </p:nvSpPr>
        <p:spPr>
          <a:xfrm>
            <a:off x="5143500" y="0"/>
            <a:ext cx="3929063" cy="2071688"/>
          </a:xfrm>
          <a:prstGeom prst="star8">
            <a:avLst>
              <a:gd name="adj" fmla="val 4511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4000" dirty="0"/>
              <a:t>3-نظریه های شناختی</a:t>
            </a: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48609">
                                            <p:bg/>
                                          </p:spTgt>
                                        </p:tgtEl>
                                        <p:attrNameLst>
                                          <p:attrName>style.visibility</p:attrName>
                                        </p:attrNameLst>
                                      </p:cBhvr>
                                      <p:to>
                                        <p:strVal val="visible"/>
                                      </p:to>
                                    </p:set>
                                    <p:animEffect transition="in" filter="blinds(horizontal)">
                                      <p:cBhvr>
                                        <p:cTn id="7" dur="5000"/>
                                        <p:tgtEl>
                                          <p:spTgt spid="1048609">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48609">
                                            <p:txEl>
                                              <p:pRg st="0" end="0"/>
                                            </p:txEl>
                                          </p:spTgt>
                                        </p:tgtEl>
                                        <p:attrNameLst>
                                          <p:attrName>style.visibility</p:attrName>
                                        </p:attrNameLst>
                                      </p:cBhvr>
                                      <p:to>
                                        <p:strVal val="visible"/>
                                      </p:to>
                                    </p:set>
                                    <p:animEffect transition="in" filter="blinds(horizontal)">
                                      <p:cBhvr>
                                        <p:cTn id="12" dur="5000"/>
                                        <p:tgtEl>
                                          <p:spTgt spid="104860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48609">
                                            <p:txEl>
                                              <p:pRg st="1" end="1"/>
                                            </p:txEl>
                                          </p:spTgt>
                                        </p:tgtEl>
                                        <p:attrNameLst>
                                          <p:attrName>style.visibility</p:attrName>
                                        </p:attrNameLst>
                                      </p:cBhvr>
                                      <p:to>
                                        <p:strVal val="visible"/>
                                      </p:to>
                                    </p:set>
                                    <p:animEffect transition="in" filter="blinds(horizontal)">
                                      <p:cBhvr>
                                        <p:cTn id="17" dur="5000"/>
                                        <p:tgtEl>
                                          <p:spTgt spid="104860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48609">
                                            <p:txEl>
                                              <p:pRg st="2" end="2"/>
                                            </p:txEl>
                                          </p:spTgt>
                                        </p:tgtEl>
                                        <p:attrNameLst>
                                          <p:attrName>style.visibility</p:attrName>
                                        </p:attrNameLst>
                                      </p:cBhvr>
                                      <p:to>
                                        <p:strVal val="visible"/>
                                      </p:to>
                                    </p:set>
                                    <p:animEffect transition="in" filter="blinds(horizontal)">
                                      <p:cBhvr>
                                        <p:cTn id="22" dur="5000"/>
                                        <p:tgtEl>
                                          <p:spTgt spid="104860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48609">
                                            <p:txEl>
                                              <p:pRg st="3" end="3"/>
                                            </p:txEl>
                                          </p:spTgt>
                                        </p:tgtEl>
                                        <p:attrNameLst>
                                          <p:attrName>style.visibility</p:attrName>
                                        </p:attrNameLst>
                                      </p:cBhvr>
                                      <p:to>
                                        <p:strVal val="visible"/>
                                      </p:to>
                                    </p:set>
                                    <p:animEffect transition="in" filter="blinds(horizontal)">
                                      <p:cBhvr>
                                        <p:cTn id="27" dur="5000"/>
                                        <p:tgtEl>
                                          <p:spTgt spid="104860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9"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1" name="Content Placeholder 2"/>
          <p:cNvSpPr>
            <a:spLocks noGrp="1"/>
          </p:cNvSpPr>
          <p:nvPr>
            <p:ph idx="1"/>
          </p:nvPr>
        </p:nvSpPr>
        <p:spPr>
          <a:xfrm>
            <a:off x="0" y="1903413"/>
            <a:ext cx="9144000" cy="4954587"/>
          </a:xfrm>
          <a:solidFill>
            <a:schemeClr val="accent4">
              <a:lumMod val="20000"/>
              <a:lumOff val="80000"/>
            </a:schemeClr>
          </a:solidFill>
        </p:spPr>
        <p:txBody>
          <a:bodyPr/>
          <a:lstStyle/>
          <a:p>
            <a:pPr algn="just" eaLnBrk="1" fontAlgn="auto" hangingPunct="1">
              <a:spcAft>
                <a:spcPts val="0"/>
              </a:spcAft>
            </a:pPr>
            <a:r>
              <a:rPr lang="fa-IR" sz="2400" b="1" dirty="0" smtClean="0"/>
              <a:t>در سال هاي اخير ديدگاه جديدي درباره رشد زبان پديدار شده است که بر تعامل بين توانايي هاي دروني و تاثيرات محيطي تاکيد مي کند. يک نوع از نظريه تعامل گرا، ديدگاه پردازش اطلاعات را در مورد رشد زبان به کارمي برد. نوع دوم بر تعامل اجتماعي، تاکيد مي کند.</a:t>
            </a:r>
            <a:endParaRPr lang="en-US" sz="2400" b="1" dirty="0" smtClean="0"/>
          </a:p>
          <a:p>
            <a:pPr algn="just" eaLnBrk="1" fontAlgn="auto" hangingPunct="1">
              <a:spcAft>
                <a:spcPts val="0"/>
              </a:spcAft>
            </a:pPr>
            <a:r>
              <a:rPr lang="fa-IR" sz="2400" b="1" dirty="0" smtClean="0"/>
              <a:t> شماري از نظريه پردازان پردازش اطلاعات فرض مي کنند که کودکان با به کار بردن توانايي هاي شناختي نيرومند، به محيط زبان پيچيده خود معني مي دهند . اين نظريه پردازان اشاره مي کنند که مناطقي از مغز که مخزن زبان هستند، بر توانايي هاي ادارکي و شناختي مشابه، مانند توانايي تجزيه کردن طرحهاي موسيقي و ديداري نيز تاثير مي گذارند.. نظريه پردازان ديگر، اين ديدگاه پردازش اطلاعات را با ديدگاه فطري نگر چامسکي ترکيب مي کنند. آنها قبول دارند که نوباوگان به طور حيرت انگيزي گفتار و اطلاعات ديگر را تجزيه و تحليل مي کنند، اما معتقدند که اين توانايي ها احتمالا براي توجيه کردن تسلط بر جنبه هاي سطح بالاتر زبان، مانند ساختارهاي دستوري پيچيده، کافي نيستند </a:t>
            </a:r>
            <a:r>
              <a:rPr lang="fa-IR" sz="1600" b="1" dirty="0" smtClean="0"/>
              <a:t>(سيد محمدي 1387)</a:t>
            </a:r>
            <a:endParaRPr lang="fa-IR" sz="2400" b="1" dirty="0" smtClean="0"/>
          </a:p>
          <a:p>
            <a:pPr algn="just" eaLnBrk="1" hangingPunct="1"/>
            <a:endParaRPr lang="fa-IR" sz="2400" b="1" dirty="0"/>
          </a:p>
        </p:txBody>
      </p:sp>
      <p:sp>
        <p:nvSpPr>
          <p:cNvPr id="1048612" name="8-Point Star 3"/>
          <p:cNvSpPr/>
          <p:nvPr/>
        </p:nvSpPr>
        <p:spPr>
          <a:xfrm>
            <a:off x="5586413" y="0"/>
            <a:ext cx="3557587" cy="1928813"/>
          </a:xfrm>
          <a:prstGeom prst="star8">
            <a:avLst>
              <a:gd name="adj" fmla="val 42404"/>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4400" dirty="0"/>
              <a:t>4-نظریه تعامل گراها</a:t>
            </a:r>
          </a:p>
        </p:txBody>
      </p:sp>
    </p:spTree>
  </p:cSld>
  <p:clrMapOvr>
    <a:masterClrMapping/>
  </p:clrMapOvr>
  <p:transition spd="slow">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48611">
                                            <p:bg/>
                                          </p:spTgt>
                                        </p:tgtEl>
                                        <p:attrNameLst>
                                          <p:attrName>style.visibility</p:attrName>
                                        </p:attrNameLst>
                                      </p:cBhvr>
                                      <p:to>
                                        <p:strVal val="visible"/>
                                      </p:to>
                                    </p:set>
                                    <p:animEffect transition="in" filter="blinds(horizontal)">
                                      <p:cBhvr>
                                        <p:cTn id="7" dur="5000"/>
                                        <p:tgtEl>
                                          <p:spTgt spid="1048611">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48611">
                                            <p:txEl>
                                              <p:pRg st="0" end="0"/>
                                            </p:txEl>
                                          </p:spTgt>
                                        </p:tgtEl>
                                        <p:attrNameLst>
                                          <p:attrName>style.visibility</p:attrName>
                                        </p:attrNameLst>
                                      </p:cBhvr>
                                      <p:to>
                                        <p:strVal val="visible"/>
                                      </p:to>
                                    </p:set>
                                    <p:animEffect transition="in" filter="blinds(horizontal)">
                                      <p:cBhvr>
                                        <p:cTn id="12" dur="5000"/>
                                        <p:tgtEl>
                                          <p:spTgt spid="10486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48611">
                                            <p:txEl>
                                              <p:pRg st="1" end="1"/>
                                            </p:txEl>
                                          </p:spTgt>
                                        </p:tgtEl>
                                        <p:attrNameLst>
                                          <p:attrName>style.visibility</p:attrName>
                                        </p:attrNameLst>
                                      </p:cBhvr>
                                      <p:to>
                                        <p:strVal val="visible"/>
                                      </p:to>
                                    </p:set>
                                    <p:animEffect transition="in" filter="blinds(horizontal)">
                                      <p:cBhvr>
                                        <p:cTn id="17" dur="5000"/>
                                        <p:tgtEl>
                                          <p:spTgt spid="10486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1"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3" name="Content Placeholder 2"/>
          <p:cNvSpPr>
            <a:spLocks noGrp="1"/>
          </p:cNvSpPr>
          <p:nvPr>
            <p:ph idx="1"/>
          </p:nvPr>
        </p:nvSpPr>
        <p:spPr>
          <a:xfrm>
            <a:off x="0" y="214313"/>
            <a:ext cx="9144000" cy="6286500"/>
          </a:xfrm>
          <a:solidFill>
            <a:schemeClr val="accent5">
              <a:lumMod val="20000"/>
              <a:lumOff val="80000"/>
            </a:schemeClr>
          </a:solidFill>
        </p:spPr>
        <p:txBody>
          <a:bodyPr rtlCol="1">
            <a:normAutofit/>
          </a:bodyPr>
          <a:lstStyle/>
          <a:p>
            <a:pPr algn="just" eaLnBrk="1" fontAlgn="auto" hangingPunct="1">
              <a:spcAft>
                <a:spcPts val="0"/>
              </a:spcAft>
            </a:pPr>
            <a:r>
              <a:rPr lang="en-US" b="1" dirty="0" smtClean="0"/>
              <a:t> </a:t>
            </a:r>
            <a:r>
              <a:rPr lang="fa-IR" b="1" u="sng" dirty="0" smtClean="0"/>
              <a:t>تعامل گراهاي </a:t>
            </a:r>
            <a:r>
              <a:rPr lang="fa-IR" b="1" dirty="0" smtClean="0"/>
              <a:t>ديگر تاکيد دارند که مهارت هاي اجتماعي و تجربيات زبان کودکان در رشد زبان عميقا دخالت دارند. در اين ديدگاه،کودک فعال، که براي معني دادن به زبان استعداد دارد، براي ارتباط برقرار کردن تلاش مي کند. او در انجام اين کار، به مراقبت کنندگان خود علامت مي دهد که تجربيات زبان مناسب را تامين کنند، که به او کمک مي کنند محتوا و ساختار زبان را به معناي اجتماعي آن ربط دهد . در بين تعامل گرايان اجتماعي، در مورد اينکه آيا کودکان به توانايي هاي زبان اختصاصي مجهز هستند يا نه، اختلاف نظر وجود دارد. اما وقتي که نمودار دوره رشد زبان را ترسيم مي کنيم مي بينيم که اصل اساسي آنها تاييد مي شود- اينکه مهارتهاي اجتماعي و تجربيات زبان کودکان به مقدار زياد بر پيشرفت زبان آنها تاثير دارند.</a:t>
            </a:r>
            <a:endParaRPr lang="en-US" b="1" dirty="0" smtClean="0"/>
          </a:p>
          <a:p>
            <a:pPr algn="just" eaLnBrk="1" fontAlgn="auto" hangingPunct="1">
              <a:spcAft>
                <a:spcPts val="0"/>
              </a:spcAft>
            </a:pPr>
            <a:endParaRPr lang="fa-IR" b="1" dirty="0" smtClean="0"/>
          </a:p>
        </p:txBody>
      </p:sp>
    </p:spTree>
  </p:cSld>
  <p:clrMapOvr>
    <a:masterClrMapping/>
  </p:clrMapOvr>
  <p:transition spd="slow">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8613">
                                            <p:bg/>
                                          </p:spTgt>
                                        </p:tgtEl>
                                        <p:attrNameLst>
                                          <p:attrName>style.visibility</p:attrName>
                                        </p:attrNameLst>
                                      </p:cBhvr>
                                      <p:to>
                                        <p:strVal val="visible"/>
                                      </p:to>
                                    </p:set>
                                    <p:anim calcmode="lin" valueType="num">
                                      <p:cBhvr additive="base">
                                        <p:cTn id="7" dur="5000" fill="hold"/>
                                        <p:tgtEl>
                                          <p:spTgt spid="1048613">
                                            <p:bg/>
                                          </p:spTgt>
                                        </p:tgtEl>
                                        <p:attrNameLst>
                                          <p:attrName>ppt_x</p:attrName>
                                        </p:attrNameLst>
                                      </p:cBhvr>
                                      <p:tavLst>
                                        <p:tav tm="0">
                                          <p:val>
                                            <p:strVal val="#ppt_x"/>
                                          </p:val>
                                        </p:tav>
                                        <p:tav tm="100000">
                                          <p:val>
                                            <p:strVal val="#ppt_x"/>
                                          </p:val>
                                        </p:tav>
                                      </p:tavLst>
                                    </p:anim>
                                    <p:anim calcmode="lin" valueType="num">
                                      <p:cBhvr additive="base">
                                        <p:cTn id="8" dur="5000" fill="hold"/>
                                        <p:tgtEl>
                                          <p:spTgt spid="104861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48613">
                                            <p:txEl>
                                              <p:pRg st="0" end="0"/>
                                            </p:txEl>
                                          </p:spTgt>
                                        </p:tgtEl>
                                        <p:attrNameLst>
                                          <p:attrName>style.visibility</p:attrName>
                                        </p:attrNameLst>
                                      </p:cBhvr>
                                      <p:to>
                                        <p:strVal val="visible"/>
                                      </p:to>
                                    </p:set>
                                    <p:anim calcmode="lin" valueType="num">
                                      <p:cBhvr additive="base">
                                        <p:cTn id="13" dur="5000" fill="hold"/>
                                        <p:tgtEl>
                                          <p:spTgt spid="1048613">
                                            <p:txEl>
                                              <p:pRg st="0" end="0"/>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104861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4" name="Title 1"/>
          <p:cNvSpPr>
            <a:spLocks noGrp="1"/>
          </p:cNvSpPr>
          <p:nvPr>
            <p:ph type="title"/>
          </p:nvPr>
        </p:nvSpPr>
        <p:spPr/>
        <p:txBody>
          <a:bodyPr/>
          <a:lstStyle/>
          <a:p>
            <a:r>
              <a:rPr lang="fa-IR" dirty="0" smtClean="0"/>
              <a:t>اجزای زبان</a:t>
            </a:r>
            <a:endParaRPr lang="fa-IR" dirty="0"/>
          </a:p>
        </p:txBody>
      </p:sp>
      <p:sp>
        <p:nvSpPr>
          <p:cNvPr id="1048615" name="Content Placeholder 2"/>
          <p:cNvSpPr>
            <a:spLocks noGrp="1"/>
          </p:cNvSpPr>
          <p:nvPr>
            <p:ph idx="1"/>
          </p:nvPr>
        </p:nvSpPr>
        <p:spPr/>
        <p:txBody>
          <a:bodyPr>
            <a:normAutofit fontScale="96875" lnSpcReduction="20000"/>
          </a:bodyPr>
          <a:lstStyle/>
          <a:p>
            <a:r>
              <a:rPr lang="fa-IR" dirty="0" smtClean="0"/>
              <a:t>واج:</a:t>
            </a:r>
          </a:p>
          <a:p>
            <a:r>
              <a:rPr lang="fa-IR" dirty="0" smtClean="0"/>
              <a:t>کوچکترین واحد ساختار تولید پیام است که:</a:t>
            </a:r>
          </a:p>
          <a:p>
            <a:r>
              <a:rPr lang="fa-IR" dirty="0" smtClean="0"/>
              <a:t>1. غیر قابل تجزیه به جزء کوچکتر است.</a:t>
            </a:r>
          </a:p>
          <a:p>
            <a:r>
              <a:rPr lang="fa-IR" dirty="0" smtClean="0"/>
              <a:t>2. تغییر آن می تواند تغییر معنایی ایجاد کند.</a:t>
            </a:r>
          </a:p>
          <a:p>
            <a:r>
              <a:rPr lang="fa-IR" dirty="0" smtClean="0"/>
              <a:t>* واج، معادل یک صداست.</a:t>
            </a:r>
          </a:p>
          <a:p>
            <a:r>
              <a:rPr lang="fa-IR" dirty="0" smtClean="0"/>
              <a:t>* نمود نوشتاری واج ھا حروف الفبایی ھستند.</a:t>
            </a:r>
          </a:p>
          <a:p>
            <a:r>
              <a:rPr lang="fa-IR" dirty="0" smtClean="0"/>
              <a:t>* واج، در ذات خود، بی معناست.</a:t>
            </a:r>
          </a:p>
          <a:p>
            <a:r>
              <a:rPr lang="fa-IR" dirty="0" smtClean="0"/>
              <a:t>* واج، در ذات خود، به تنهایی قابل تلفظّ نیست.</a:t>
            </a:r>
          </a:p>
          <a:p>
            <a:r>
              <a:rPr lang="fa-IR" dirty="0" smtClean="0"/>
              <a:t>در یک کلام، واج ھا ھمان صداھای حروف ھستند.</a:t>
            </a:r>
            <a:endParaRPr lang="fa-I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6" name="Title 1"/>
          <p:cNvSpPr>
            <a:spLocks noGrp="1"/>
          </p:cNvSpPr>
          <p:nvPr>
            <p:ph type="title"/>
          </p:nvPr>
        </p:nvSpPr>
        <p:spPr/>
        <p:txBody>
          <a:bodyPr/>
          <a:lstStyle/>
          <a:p>
            <a:r>
              <a:rPr lang="fa-IR" dirty="0" smtClean="0"/>
              <a:t>اجزای زبان</a:t>
            </a:r>
            <a:endParaRPr lang="fa-IR" dirty="0"/>
          </a:p>
        </p:txBody>
      </p:sp>
      <p:sp>
        <p:nvSpPr>
          <p:cNvPr id="1048617" name="Content Placeholder 2"/>
          <p:cNvSpPr>
            <a:spLocks noGrp="1"/>
          </p:cNvSpPr>
          <p:nvPr>
            <p:ph idx="1"/>
          </p:nvPr>
        </p:nvSpPr>
        <p:spPr/>
        <p:txBody>
          <a:bodyPr>
            <a:normAutofit fontScale="93750" lnSpcReduction="20000"/>
          </a:bodyPr>
          <a:lstStyle/>
          <a:p>
            <a:r>
              <a:rPr lang="fa-IR" dirty="0" smtClean="0"/>
              <a:t>ھجا:</a:t>
            </a:r>
          </a:p>
          <a:p>
            <a:r>
              <a:rPr lang="fa-IR" dirty="0" smtClean="0"/>
              <a:t>ھجا در حقیقت جزو اجزای اصلی زبان نیست.</a:t>
            </a:r>
          </a:p>
          <a:p>
            <a:r>
              <a:rPr lang="fa-IR" dirty="0" smtClean="0"/>
              <a:t>واج ھا برای به تلفظّ در آمدن باید تشکیل ھجا دھند.</a:t>
            </a:r>
          </a:p>
          <a:p>
            <a:r>
              <a:rPr lang="fa-IR" dirty="0" smtClean="0"/>
              <a:t>ھجا کوچکترین واحد آوایی است که دستگاه حنجرة انسان با یک ضربه و خروج ھوا از ریة خود آن را ادا می کند.</a:t>
            </a:r>
          </a:p>
          <a:p>
            <a:r>
              <a:rPr lang="fa-IR" dirty="0" smtClean="0"/>
              <a:t>برخی کلمات یک ھجایی ھستند و برخی چندھجایی</a:t>
            </a:r>
          </a:p>
          <a:p>
            <a:r>
              <a:rPr lang="fa-IR" dirty="0" smtClean="0"/>
              <a:t>در تعریف ھجا کاری به معناداربودن آن نداریم.</a:t>
            </a:r>
          </a:p>
          <a:p>
            <a:r>
              <a:rPr lang="fa-IR" dirty="0" smtClean="0"/>
              <a:t>یعنی ھجا می تواند معنادار باشد یا بی معنی...</a:t>
            </a:r>
          </a:p>
          <a:p>
            <a:r>
              <a:rPr lang="fa-IR" dirty="0" smtClean="0"/>
              <a:t>در یک کلام، ھجاھا ھمان بخش ھایی ھستند که در دبستان می آموختیم!</a:t>
            </a:r>
            <a:endParaRPr lang="fa-I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8" name="Title 1"/>
          <p:cNvSpPr>
            <a:spLocks noGrp="1"/>
          </p:cNvSpPr>
          <p:nvPr>
            <p:ph type="title"/>
          </p:nvPr>
        </p:nvSpPr>
        <p:spPr/>
        <p:txBody>
          <a:bodyPr/>
          <a:lstStyle/>
          <a:p>
            <a:r>
              <a:rPr lang="fa-IR" dirty="0" smtClean="0"/>
              <a:t>تکواژ</a:t>
            </a:r>
            <a:endParaRPr lang="fa-IR" dirty="0"/>
          </a:p>
        </p:txBody>
      </p:sp>
      <p:sp>
        <p:nvSpPr>
          <p:cNvPr id="1048619" name="Content Placeholder 2"/>
          <p:cNvSpPr>
            <a:spLocks noGrp="1"/>
          </p:cNvSpPr>
          <p:nvPr>
            <p:ph idx="1"/>
          </p:nvPr>
        </p:nvSpPr>
        <p:spPr>
          <a:solidFill>
            <a:schemeClr val="bg1"/>
          </a:solidFill>
        </p:spPr>
        <p:txBody>
          <a:bodyPr>
            <a:normAutofit fontScale="90625" lnSpcReduction="20000"/>
          </a:bodyPr>
          <a:lstStyle/>
          <a:p>
            <a:r>
              <a:rPr lang="fa-IR" dirty="0" smtClean="0">
                <a:cs typeface="B Nazanin" pitchFamily="2" charset="-78"/>
              </a:rPr>
              <a:t>کوچک </a:t>
            </a:r>
            <a:r>
              <a:rPr lang="fa-IR" dirty="0">
                <a:cs typeface="B Nazanin" pitchFamily="2" charset="-78"/>
              </a:rPr>
              <a:t>ترین سازه </a:t>
            </a:r>
            <a:r>
              <a:rPr lang="fa-IR" dirty="0" smtClean="0">
                <a:cs typeface="B Nazanin" pitchFamily="2" charset="-78"/>
              </a:rPr>
              <a:t>های </a:t>
            </a:r>
            <a:r>
              <a:rPr lang="fa-IR" dirty="0">
                <a:cs typeface="B Nazanin" pitchFamily="2" charset="-78"/>
              </a:rPr>
              <a:t>معنادار یا نقش دار واژه </a:t>
            </a:r>
            <a:r>
              <a:rPr lang="fa-IR" dirty="0" smtClean="0">
                <a:cs typeface="B Nazanin" pitchFamily="2" charset="-78"/>
              </a:rPr>
              <a:t>ها تکواژاست</a:t>
            </a:r>
          </a:p>
          <a:p>
            <a:r>
              <a:rPr lang="fa-IR" sz="4200" dirty="0">
                <a:cs typeface="B Nazanin" pitchFamily="2" charset="-78"/>
              </a:rPr>
              <a:t>انواع تکواژ</a:t>
            </a:r>
          </a:p>
          <a:p>
            <a:r>
              <a:rPr lang="fa-IR" sz="4000" dirty="0" smtClean="0">
                <a:cs typeface="B Nazanin" pitchFamily="2" charset="-78"/>
              </a:rPr>
              <a:t>تکواژ آزاد</a:t>
            </a:r>
            <a:r>
              <a:rPr lang="en-US" sz="4000" dirty="0" smtClean="0">
                <a:cs typeface="B Nazanin" pitchFamily="2" charset="-78"/>
              </a:rPr>
              <a:t> </a:t>
            </a:r>
            <a:r>
              <a:rPr lang="en-US" sz="4000" dirty="0">
                <a:cs typeface="B Nazanin" pitchFamily="2" charset="-78"/>
              </a:rPr>
              <a:t>، </a:t>
            </a:r>
            <a:r>
              <a:rPr lang="fa-IR" sz="4000" dirty="0">
                <a:cs typeface="B Nazanin" pitchFamily="2" charset="-78"/>
              </a:rPr>
              <a:t>یا واژه ی بسیط: </a:t>
            </a:r>
            <a:r>
              <a:rPr lang="fa-IR" dirty="0">
                <a:cs typeface="B Nazanin" pitchFamily="2" charset="-78"/>
              </a:rPr>
              <a:t>واژه </a:t>
            </a:r>
            <a:r>
              <a:rPr lang="fa-IR" dirty="0" smtClean="0">
                <a:cs typeface="B Nazanin" pitchFamily="2" charset="-78"/>
              </a:rPr>
              <a:t>هایی </a:t>
            </a:r>
            <a:r>
              <a:rPr lang="fa-IR" dirty="0">
                <a:cs typeface="B Nazanin" pitchFamily="2" charset="-78"/>
              </a:rPr>
              <a:t>را که فقط از یک تکواژ تشکیل شده باشند تکواژ آزاد می گویند. </a:t>
            </a:r>
          </a:p>
          <a:p>
            <a:pPr>
              <a:buNone/>
            </a:pPr>
            <a:r>
              <a:rPr lang="fa-IR" dirty="0" smtClean="0">
                <a:cs typeface="B Nazanin" pitchFamily="2" charset="-78"/>
              </a:rPr>
              <a:t>تکواژھای </a:t>
            </a:r>
            <a:r>
              <a:rPr lang="fa-IR" dirty="0">
                <a:cs typeface="B Nazanin" pitchFamily="2" charset="-78"/>
              </a:rPr>
              <a:t>آزاد به دو طبقه تقسیم می شوند. </a:t>
            </a:r>
            <a:endParaRPr lang="fa-IR" dirty="0" smtClean="0">
              <a:cs typeface="B Nazanin" pitchFamily="2" charset="-78"/>
            </a:endParaRPr>
          </a:p>
          <a:p>
            <a:r>
              <a:rPr lang="fa-IR" dirty="0" smtClean="0">
                <a:cs typeface="B Nazanin" pitchFamily="2" charset="-78"/>
              </a:rPr>
              <a:t>طبقه </a:t>
            </a:r>
            <a:r>
              <a:rPr lang="fa-IR" dirty="0">
                <a:cs typeface="B Nazanin" pitchFamily="2" charset="-78"/>
              </a:rPr>
              <a:t>اول مجموعه ای از اسم ھا، صفت ھا و فعل ھای معمولی است که "محتوای" پیام را می رسانند. به </a:t>
            </a:r>
            <a:r>
              <a:rPr lang="fa-IR" dirty="0" smtClean="0">
                <a:cs typeface="B Nazanin" pitchFamily="2" charset="-78"/>
              </a:rPr>
              <a:t>این تکواژهای آزاد تکواژقاموسی می گویند.رو در بن مضارع رفتن؛ ابر؛ ماه </a:t>
            </a:r>
          </a:p>
          <a:p>
            <a:r>
              <a:rPr lang="fa-IR" dirty="0" smtClean="0">
                <a:cs typeface="B Nazanin" pitchFamily="2" charset="-78"/>
              </a:rPr>
              <a:t> </a:t>
            </a:r>
            <a:r>
              <a:rPr lang="fa-IR" dirty="0">
                <a:cs typeface="B Nazanin" pitchFamily="2" charset="-78"/>
              </a:rPr>
              <a:t>گروھی دیگر از تکواژھای </a:t>
            </a:r>
            <a:r>
              <a:rPr lang="fa-IR" dirty="0" smtClean="0">
                <a:cs typeface="B Nazanin" pitchFamily="2" charset="-78"/>
              </a:rPr>
              <a:t>آزاد </a:t>
            </a:r>
            <a:r>
              <a:rPr lang="fa-IR" dirty="0">
                <a:cs typeface="B Nazanin" pitchFamily="2" charset="-78"/>
              </a:rPr>
              <a:t>را تکواژھای نقش نما/دستوری </a:t>
            </a:r>
            <a:r>
              <a:rPr lang="fa-IR" dirty="0" smtClean="0">
                <a:cs typeface="B Nazanin" pitchFamily="2" charset="-78"/>
              </a:rPr>
              <a:t> می گویند.این </a:t>
            </a:r>
            <a:r>
              <a:rPr lang="fa-IR" dirty="0">
                <a:cs typeface="B Nazanin" pitchFamily="2" charset="-78"/>
              </a:rPr>
              <a:t>مجموعه از واژه ھایی مانند حروف ربط، حروف اضافه، حروف </a:t>
            </a:r>
            <a:r>
              <a:rPr lang="fa-IR" dirty="0" smtClean="0">
                <a:cs typeface="B Nazanin" pitchFamily="2" charset="-78"/>
              </a:rPr>
              <a:t>تعریف ضمایر </a:t>
            </a:r>
            <a:r>
              <a:rPr lang="fa-IR" dirty="0">
                <a:cs typeface="B Nazanin" pitchFamily="2" charset="-78"/>
              </a:rPr>
              <a:t>تشکیل شده است</a:t>
            </a:r>
            <a:r>
              <a:rPr lang="fa-IR" dirty="0" smtClean="0">
                <a:cs typeface="B Nazanin" pitchFamily="2" charset="-78"/>
              </a:rPr>
              <a:t>. از به برای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0" name="Content Placeholder 2"/>
          <p:cNvSpPr>
            <a:spLocks noGrp="1"/>
          </p:cNvSpPr>
          <p:nvPr>
            <p:ph idx="1"/>
          </p:nvPr>
        </p:nvSpPr>
        <p:spPr>
          <a:xfrm>
            <a:off x="457200" y="260648"/>
            <a:ext cx="8229600" cy="5865515"/>
          </a:xfrm>
          <a:solidFill>
            <a:schemeClr val="bg1"/>
          </a:solidFill>
        </p:spPr>
        <p:txBody>
          <a:bodyPr>
            <a:normAutofit fontScale="71875" lnSpcReduction="20000"/>
          </a:bodyPr>
          <a:lstStyle/>
          <a:p>
            <a:r>
              <a:rPr lang="fa-IR" sz="4000" b="1" dirty="0" smtClean="0">
                <a:cs typeface="B Nazanin" pitchFamily="2" charset="-78"/>
              </a:rPr>
              <a:t>تکواژ مقید :</a:t>
            </a:r>
          </a:p>
          <a:p>
            <a:r>
              <a:rPr lang="fa-IR" dirty="0" smtClean="0">
                <a:cs typeface="B Nazanin" pitchFamily="2" charset="-78"/>
              </a:rPr>
              <a:t>ت</a:t>
            </a:r>
            <a:r>
              <a:rPr lang="fa-IR" sz="4400" dirty="0" smtClean="0">
                <a:cs typeface="B Nazanin" pitchFamily="2" charset="-78"/>
              </a:rPr>
              <a:t>کواژهایی که هیچ گاه به تنهایی ظاهر نمی شوند. تکواژ مقید یا باید با تکواژ مقید دیگر و یا با یک تکواژ آزاد همراه باشد:مانند گاه در دادگاه، بان در نگهبان، مند در کارمند</a:t>
            </a:r>
          </a:p>
          <a:p>
            <a:r>
              <a:rPr lang="fa-IR" sz="4400" dirty="0" smtClean="0">
                <a:cs typeface="B Nazanin" pitchFamily="2" charset="-78"/>
              </a:rPr>
              <a:t>تکواژهای مقید یا وندها از </a:t>
            </a:r>
            <a:r>
              <a:rPr lang="fa-IR" sz="4400" dirty="0">
                <a:cs typeface="B Nazanin" pitchFamily="2" charset="-78"/>
              </a:rPr>
              <a:t>نظر محل قرارگیری </a:t>
            </a:r>
            <a:r>
              <a:rPr lang="fa-IR" sz="4400" dirty="0" smtClean="0">
                <a:cs typeface="B Nazanin" pitchFamily="2" charset="-78"/>
              </a:rPr>
              <a:t>نسبت به ستاک به سه </a:t>
            </a:r>
            <a:r>
              <a:rPr lang="fa-IR" sz="4400" dirty="0">
                <a:cs typeface="B Nazanin" pitchFamily="2" charset="-78"/>
              </a:rPr>
              <a:t>دسته تقسیم می شوند</a:t>
            </a:r>
            <a:r>
              <a:rPr lang="fa-IR" sz="4400" dirty="0" smtClean="0">
                <a:cs typeface="B Nazanin" pitchFamily="2" charset="-78"/>
              </a:rPr>
              <a:t>:</a:t>
            </a:r>
            <a:endParaRPr lang="fa-IR" sz="4400" dirty="0">
              <a:cs typeface="B Nazanin" pitchFamily="2" charset="-78"/>
            </a:endParaRPr>
          </a:p>
          <a:p>
            <a:r>
              <a:rPr lang="fa-IR" sz="4400" dirty="0" smtClean="0">
                <a:cs typeface="B Nazanin" pitchFamily="2" charset="-78"/>
              </a:rPr>
              <a:t>"</a:t>
            </a:r>
            <a:r>
              <a:rPr lang="fa-IR" sz="4400" dirty="0">
                <a:cs typeface="B Nazanin" pitchFamily="2" charset="-78"/>
              </a:rPr>
              <a:t>پیشوند" وندی است که پیش از ستاک قرار می گیرد، مانند "نا-" در "نادان".</a:t>
            </a:r>
          </a:p>
          <a:p>
            <a:r>
              <a:rPr lang="fa-IR" sz="4400" dirty="0">
                <a:cs typeface="B Nazanin" pitchFamily="2" charset="-78"/>
              </a:rPr>
              <a:t>"پسوند" وندی است که پس از ستاک قرار می گیرد، مانند "—بان" در "مهربان".</a:t>
            </a:r>
          </a:p>
          <a:p>
            <a:r>
              <a:rPr lang="fa-IR" sz="4400" dirty="0">
                <a:cs typeface="B Nazanin" pitchFamily="2" charset="-78"/>
              </a:rPr>
              <a:t>"میانوند" وندی است که در درون ستاک جای می گیرد، در زبان فارسی و انگلیسی میانوند نداریم ولی در زبان عربی میانوند داریم، مثلا </a:t>
            </a:r>
            <a:r>
              <a:rPr lang="fa-IR" sz="4400" dirty="0" smtClean="0">
                <a:cs typeface="B Nazanin" pitchFamily="2" charset="-78"/>
              </a:rPr>
              <a:t>کتَبَ </a:t>
            </a:r>
            <a:r>
              <a:rPr lang="fa-IR" sz="4400" dirty="0">
                <a:cs typeface="B Nazanin" pitchFamily="2" charset="-78"/>
              </a:rPr>
              <a:t>که </a:t>
            </a:r>
            <a:r>
              <a:rPr lang="fa-IR" sz="4400" dirty="0" smtClean="0">
                <a:cs typeface="B Nazanin" pitchFamily="2" charset="-78"/>
              </a:rPr>
              <a:t>با افزودن (</a:t>
            </a:r>
            <a:r>
              <a:rPr lang="fa-IR" sz="4400" dirty="0" smtClean="0">
                <a:solidFill>
                  <a:srgbClr val="C00000"/>
                </a:solidFill>
                <a:cs typeface="B Nazanin" pitchFamily="2" charset="-78"/>
              </a:rPr>
              <a:t>ا)  </a:t>
            </a:r>
            <a:r>
              <a:rPr lang="fa-IR" sz="4400" dirty="0" smtClean="0">
                <a:cs typeface="B Nazanin" pitchFamily="2" charset="-78"/>
              </a:rPr>
              <a:t>به </a:t>
            </a:r>
            <a:r>
              <a:rPr lang="fa-IR" sz="4400" dirty="0">
                <a:cs typeface="B Nazanin" pitchFamily="2" charset="-78"/>
              </a:rPr>
              <a:t>صورت کاتب در می آید.</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1" name="Title 1"/>
          <p:cNvSpPr>
            <a:spLocks noGrp="1"/>
          </p:cNvSpPr>
          <p:nvPr>
            <p:ph type="title"/>
          </p:nvPr>
        </p:nvSpPr>
        <p:spPr/>
        <p:txBody>
          <a:bodyPr/>
          <a:lstStyle/>
          <a:p>
            <a:endParaRPr lang="fa-IR"/>
          </a:p>
        </p:txBody>
      </p:sp>
      <p:sp>
        <p:nvSpPr>
          <p:cNvPr id="1048622" name="Content Placeholder 2"/>
          <p:cNvSpPr>
            <a:spLocks noGrp="1"/>
          </p:cNvSpPr>
          <p:nvPr>
            <p:ph idx="1"/>
          </p:nvPr>
        </p:nvSpPr>
        <p:spPr>
          <a:solidFill>
            <a:schemeClr val="bg1"/>
          </a:solidFill>
          <a:ln>
            <a:solidFill>
              <a:schemeClr val="accent2">
                <a:lumMod val="60000"/>
                <a:lumOff val="40000"/>
              </a:schemeClr>
            </a:solidFill>
          </a:ln>
        </p:spPr>
        <p:txBody>
          <a:bodyPr>
            <a:normAutofit lnSpcReduction="10000"/>
          </a:bodyPr>
          <a:lstStyle/>
          <a:p>
            <a:r>
              <a:rPr lang="fa-IR" dirty="0"/>
              <a:t>واژک ھا و تکواژگونه ھا</a:t>
            </a:r>
          </a:p>
          <a:p>
            <a:r>
              <a:rPr lang="fa-IR" dirty="0" smtClean="0"/>
              <a:t>اگر </a:t>
            </a:r>
            <a:r>
              <a:rPr lang="fa-IR" dirty="0"/>
              <a:t>"آواھا" را تظاھر آوایی واقعی "واج ھا" بدانیم، می توانیم واژک </a:t>
            </a:r>
            <a:r>
              <a:rPr lang="fa-IR" dirty="0" smtClean="0"/>
              <a:t>ھا را نیز صورت ھای واقعی مستعمل برای تکواژھا بدانیم. برای مثال تکواژ</a:t>
            </a:r>
            <a:endParaRPr lang="fa-IR" dirty="0"/>
          </a:p>
          <a:p>
            <a:r>
              <a:rPr lang="fa-IR" dirty="0"/>
              <a:t>جمع را در نظر بگیرید. در واژه ی "پسران" به صورت [ان] تظاھر می کند و در واژه ی "فرشتگان" به صورت [گان]. می گوییم [ان] و [گان] تکواژگونه </a:t>
            </a:r>
            <a:r>
              <a:rPr lang="fa-IR" dirty="0" smtClean="0"/>
              <a:t>ھای تکواژ </a:t>
            </a:r>
            <a:r>
              <a:rPr lang="fa-IR" dirty="0"/>
              <a:t>جمع ھستند. </a:t>
            </a:r>
            <a:endParaRPr lang="fa-IR" dirty="0" smtClean="0"/>
          </a:p>
          <a:p>
            <a:r>
              <a:rPr lang="fa-IR" dirty="0" smtClean="0"/>
              <a:t>.</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3" name="Content Placeholder 2"/>
          <p:cNvSpPr>
            <a:spLocks noGrp="1"/>
          </p:cNvSpPr>
          <p:nvPr>
            <p:ph idx="1"/>
          </p:nvPr>
        </p:nvSpPr>
        <p:spPr>
          <a:xfrm>
            <a:off x="0" y="0"/>
            <a:ext cx="9144000" cy="6858000"/>
          </a:xfrm>
          <a:solidFill>
            <a:schemeClr val="bg1"/>
          </a:solidFill>
          <a:ln>
            <a:solidFill>
              <a:schemeClr val="bg1"/>
            </a:solidFill>
          </a:ln>
          <a:effectLst>
            <a:glow rad="63500">
              <a:schemeClr val="accent2">
                <a:satMod val="175000"/>
                <a:alpha val="40000"/>
              </a:schemeClr>
            </a:glow>
          </a:effectLst>
        </p:spPr>
        <p:txBody>
          <a:bodyPr>
            <a:normAutofit fontScale="87500" lnSpcReduction="20000"/>
          </a:bodyPr>
          <a:lstStyle/>
          <a:p>
            <a:r>
              <a:rPr lang="fa-IR" dirty="0" smtClean="0"/>
              <a:t>واژه</a:t>
            </a:r>
          </a:p>
          <a:p>
            <a:r>
              <a:rPr lang="fa-IR" dirty="0" smtClean="0"/>
              <a:t>مجموعه حروفی که یک واحد راتشکیل می دهند .در واقع کوچک ترین شکل معنادار از حروف است به این شرط که بتواند به تنهایی به کار برده شود مثلا آنه در مردانه دارای معنای ویژه خود است اما نمی توان آن را به تنهایی به کار برد.</a:t>
            </a:r>
          </a:p>
          <a:p>
            <a:r>
              <a:rPr lang="fa-IR" dirty="0" smtClean="0"/>
              <a:t> </a:t>
            </a:r>
          </a:p>
          <a:p>
            <a:endParaRPr lang="fa-IR" dirty="0" smtClean="0"/>
          </a:p>
          <a:p>
            <a:r>
              <a:rPr lang="fa-IR" dirty="0" smtClean="0"/>
              <a:t>                                            صفت</a:t>
            </a:r>
          </a:p>
          <a:p>
            <a:r>
              <a:rPr lang="fa-IR" dirty="0" smtClean="0"/>
              <a:t>                              ضمیر</a:t>
            </a:r>
          </a:p>
          <a:p>
            <a:r>
              <a:rPr lang="fa-IR" dirty="0" smtClean="0"/>
              <a:t>               حرف                                             فعل</a:t>
            </a:r>
          </a:p>
          <a:p>
            <a:r>
              <a:rPr lang="fa-IR" dirty="0" smtClean="0"/>
              <a:t>    </a:t>
            </a:r>
          </a:p>
          <a:p>
            <a:r>
              <a:rPr lang="fa-IR" dirty="0" smtClean="0"/>
              <a:t>                         قید                               اسم </a:t>
            </a:r>
          </a:p>
          <a:p>
            <a:endParaRPr lang="fa-IR" dirty="0" smtClean="0"/>
          </a:p>
          <a:p>
            <a:r>
              <a:rPr lang="fa-IR" dirty="0" smtClean="0"/>
              <a:t>                                        صوت                  </a:t>
            </a:r>
          </a:p>
          <a:p>
            <a:r>
              <a:rPr lang="fa-IR" dirty="0" smtClean="0"/>
              <a:t>واژه های مورد استفاده در زبان های طبیعی:</a:t>
            </a:r>
          </a:p>
          <a:p>
            <a:r>
              <a:rPr lang="fa-IR" dirty="0" smtClean="0"/>
              <a:t>ساده :نمی توانیم به واحدهای معنادار کوچک ترخردشان کنیم مثل پدر</a:t>
            </a:r>
          </a:p>
          <a:p>
            <a:r>
              <a:rPr lang="fa-IR" dirty="0" smtClean="0"/>
              <a:t>پیچیده:قابل تجزیه به واحدهای معنادارمثل گلاب </a:t>
            </a:r>
          </a:p>
        </p:txBody>
      </p:sp>
      <p:sp>
        <p:nvSpPr>
          <p:cNvPr id="1048624" name="Oval 4"/>
          <p:cNvSpPr/>
          <p:nvPr/>
        </p:nvSpPr>
        <p:spPr>
          <a:xfrm>
            <a:off x="3923928" y="3573016"/>
            <a:ext cx="1008112"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اقسام واژه </a:t>
            </a:r>
            <a:endParaRPr lang="fa-I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5" name="Title 1"/>
          <p:cNvSpPr>
            <a:spLocks noGrp="1"/>
          </p:cNvSpPr>
          <p:nvPr>
            <p:ph type="title"/>
          </p:nvPr>
        </p:nvSpPr>
        <p:spPr/>
        <p:txBody>
          <a:bodyPr/>
          <a:lstStyle/>
          <a:p>
            <a:r>
              <a:rPr lang="fa-IR" dirty="0" smtClean="0"/>
              <a:t>اجزای زبان</a:t>
            </a:r>
            <a:endParaRPr lang="fa-IR" dirty="0"/>
          </a:p>
        </p:txBody>
      </p:sp>
      <p:sp>
        <p:nvSpPr>
          <p:cNvPr id="1048626" name="Content Placeholder 2"/>
          <p:cNvSpPr>
            <a:spLocks noGrp="1"/>
          </p:cNvSpPr>
          <p:nvPr>
            <p:ph idx="1"/>
          </p:nvPr>
        </p:nvSpPr>
        <p:spPr/>
        <p:txBody>
          <a:bodyPr>
            <a:normAutofit fontScale="96875" lnSpcReduction="10000"/>
          </a:bodyPr>
          <a:lstStyle/>
          <a:p>
            <a:r>
              <a:rPr lang="fa-IR" dirty="0" smtClean="0"/>
              <a:t>گروه:</a:t>
            </a:r>
          </a:p>
          <a:p>
            <a:r>
              <a:rPr lang="fa-IR" dirty="0" smtClean="0"/>
              <a:t>کوچکترین واحد معنادار مستقل ساختار تولید پیام است که در جمله نقش ترکیبی (نحوی) می پذیرد.</a:t>
            </a:r>
          </a:p>
          <a:p>
            <a:r>
              <a:rPr lang="fa-IR" dirty="0" smtClean="0"/>
              <a:t>نقش ھای ترکیبی عبارتند از:</a:t>
            </a:r>
          </a:p>
          <a:p>
            <a:r>
              <a:rPr lang="fa-IR" dirty="0" smtClean="0"/>
              <a:t>1. نقش نهادی 2. نقش مفعولی 3. نقش مسندی</a:t>
            </a:r>
          </a:p>
          <a:p>
            <a:r>
              <a:rPr lang="fa-IR" dirty="0" smtClean="0"/>
              <a:t>4. نقش متممّی 5. نقش فعلی 6. نقش قیدی</a:t>
            </a:r>
          </a:p>
          <a:p>
            <a:r>
              <a:rPr lang="fa-IR" dirty="0" smtClean="0"/>
              <a:t>گروه از مجموعه ای از واژگان تشکیل می شود.</a:t>
            </a:r>
          </a:p>
          <a:p>
            <a:r>
              <a:rPr lang="fa-IR" dirty="0" smtClean="0"/>
              <a:t>حداقل تعداد واژگان یک گروه، یک واژه است.</a:t>
            </a:r>
          </a:p>
          <a:p>
            <a:r>
              <a:rPr lang="fa-IR" dirty="0" smtClean="0"/>
              <a:t>کلید شناخت گروه و انواع آن « فعل » ھر جمله است. </a:t>
            </a:r>
            <a:endParaRPr lang="fa-I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7" name="Title 1"/>
          <p:cNvSpPr>
            <a:spLocks noGrp="1"/>
          </p:cNvSpPr>
          <p:nvPr>
            <p:ph type="title"/>
          </p:nvPr>
        </p:nvSpPr>
        <p:spPr/>
        <p:txBody>
          <a:bodyPr/>
          <a:lstStyle/>
          <a:p>
            <a:r>
              <a:rPr lang="fa-IR" dirty="0" smtClean="0"/>
              <a:t>اجزای زبان</a:t>
            </a:r>
            <a:endParaRPr lang="fa-IR" dirty="0"/>
          </a:p>
        </p:txBody>
      </p:sp>
      <p:sp>
        <p:nvSpPr>
          <p:cNvPr id="1048628" name="Content Placeholder 2"/>
          <p:cNvSpPr>
            <a:spLocks noGrp="1"/>
          </p:cNvSpPr>
          <p:nvPr>
            <p:ph idx="1"/>
          </p:nvPr>
        </p:nvSpPr>
        <p:spPr/>
        <p:txBody>
          <a:bodyPr/>
          <a:lstStyle/>
          <a:p>
            <a:r>
              <a:rPr lang="fa-IR" dirty="0" smtClean="0"/>
              <a:t>جمله:</a:t>
            </a:r>
          </a:p>
          <a:p>
            <a:r>
              <a:rPr lang="fa-IR" dirty="0" smtClean="0"/>
              <a:t>کوچکترین واحد معنادار مستقل ساختار تولید پیام است که به تنهایی توانایی انتقال حداقل یک پیام را داراست.</a:t>
            </a:r>
          </a:p>
          <a:p>
            <a:r>
              <a:rPr lang="fa-IR" dirty="0" smtClean="0"/>
              <a:t>کمترین آوا، ایما، کلمات یا حرکاتی که از یک فرد به فرد دیگر پیامی را منتقل کنند، یا یک جمله ھستند یا دست کم نماینده ای از یک جمله</a:t>
            </a:r>
          </a:p>
          <a:p>
            <a:r>
              <a:rPr lang="fa-IR" dirty="0" smtClean="0"/>
              <a:t>محسوب می شوند.</a:t>
            </a:r>
          </a:p>
          <a:p>
            <a:r>
              <a:rPr lang="fa-IR" dirty="0" smtClean="0"/>
              <a:t>کوچکترین نمایندة کامل یک زبان یک جمله است.</a:t>
            </a:r>
            <a:endParaRPr lang="fa-I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4" name="Subtitle 2"/>
          <p:cNvSpPr>
            <a:spLocks noGrp="1"/>
          </p:cNvSpPr>
          <p:nvPr>
            <p:ph type="subTitle" idx="1"/>
          </p:nvPr>
        </p:nvSpPr>
        <p:spPr>
          <a:xfrm>
            <a:off x="0" y="0"/>
            <a:ext cx="9144000" cy="6858000"/>
          </a:xfrm>
          <a:solidFill>
            <a:schemeClr val="bg1"/>
          </a:solidFill>
          <a:ln>
            <a:noFill/>
          </a:ln>
          <a:effectLst>
            <a:glow rad="139700">
              <a:schemeClr val="accent5">
                <a:satMod val="175000"/>
                <a:alpha val="40000"/>
              </a:schemeClr>
            </a:glow>
          </a:effectLst>
          <a:scene3d>
            <a:camera prst="orthographicFront">
              <a:rot lat="0" lon="0" rev="0"/>
            </a:camera>
            <a:lightRig rig="balanced" dir="t">
              <a:rot lat="0" lon="0" rev="8700000"/>
            </a:lightRig>
          </a:scene3d>
          <a:sp3d>
            <a:bevelT w="190500" h="38100"/>
          </a:sp3d>
        </p:spPr>
        <p:txBody>
          <a:bodyPr>
            <a:normAutofit/>
          </a:bodyPr>
          <a:lstStyle/>
          <a:p>
            <a:pPr algn="r"/>
            <a:r>
              <a:rPr lang="fa-IR" dirty="0" smtClean="0">
                <a:solidFill>
                  <a:schemeClr val="tx1"/>
                </a:solidFill>
                <a:cs typeface="B Nazanin" pitchFamily="2" charset="-78"/>
              </a:rPr>
              <a:t>  واژه شناسی</a:t>
            </a:r>
            <a:endParaRPr lang="fa-IR" dirty="0">
              <a:solidFill>
                <a:schemeClr val="tx1"/>
              </a:solidFill>
              <a:cs typeface="B Nazanin" pitchFamily="2" charset="-78"/>
            </a:endParaRPr>
          </a:p>
          <a:p>
            <a:pPr algn="r"/>
            <a:r>
              <a:rPr lang="fa-IR" dirty="0" smtClean="0">
                <a:solidFill>
                  <a:schemeClr val="tx1"/>
                </a:solidFill>
                <a:cs typeface="B Nazanin" pitchFamily="2" charset="-78"/>
              </a:rPr>
              <a:t>  واژه </a:t>
            </a:r>
            <a:r>
              <a:rPr lang="fa-IR" dirty="0">
                <a:solidFill>
                  <a:schemeClr val="tx1"/>
                </a:solidFill>
                <a:cs typeface="B Nazanin" pitchFamily="2" charset="-78"/>
              </a:rPr>
              <a:t>شناسی مطالعه ی ساختار درونی واژگان است، و از آن جا </a:t>
            </a:r>
            <a:r>
              <a:rPr lang="fa-IR" dirty="0" smtClean="0">
                <a:solidFill>
                  <a:schemeClr val="tx1"/>
                </a:solidFill>
                <a:cs typeface="B Nazanin" pitchFamily="2" charset="-78"/>
              </a:rPr>
              <a:t>              که </a:t>
            </a:r>
            <a:r>
              <a:rPr lang="fa-IR" dirty="0">
                <a:solidFill>
                  <a:schemeClr val="tx1"/>
                </a:solidFill>
                <a:cs typeface="B Nazanin" pitchFamily="2" charset="-78"/>
              </a:rPr>
              <a:t>این مطالعه در دو سطح ساختار آوایی </a:t>
            </a:r>
            <a:r>
              <a:rPr lang="fa-IR" dirty="0" smtClean="0">
                <a:solidFill>
                  <a:schemeClr val="tx1"/>
                </a:solidFill>
                <a:cs typeface="B Nazanin" pitchFamily="2" charset="-78"/>
              </a:rPr>
              <a:t>درونی واژه </a:t>
            </a:r>
            <a:r>
              <a:rPr lang="fa-IR" dirty="0">
                <a:solidFill>
                  <a:schemeClr val="tx1"/>
                </a:solidFill>
                <a:cs typeface="B Nazanin" pitchFamily="2" charset="-78"/>
              </a:rPr>
              <a:t>ھا صورت می گیرد، می توانیم بگوییم واژه شناسی مطالعه ی </a:t>
            </a:r>
            <a:r>
              <a:rPr lang="fa-IR" dirty="0" smtClean="0">
                <a:solidFill>
                  <a:schemeClr val="tx1"/>
                </a:solidFill>
                <a:cs typeface="B Nazanin" pitchFamily="2" charset="-78"/>
              </a:rPr>
              <a:t>تغییرھمگام </a:t>
            </a:r>
            <a:r>
              <a:rPr lang="fa-IR" dirty="0">
                <a:solidFill>
                  <a:schemeClr val="tx1"/>
                </a:solidFill>
                <a:cs typeface="B Nazanin" pitchFamily="2" charset="-78"/>
              </a:rPr>
              <a:t>نظامند </a:t>
            </a:r>
            <a:r>
              <a:rPr lang="fa-IR" dirty="0" smtClean="0">
                <a:solidFill>
                  <a:schemeClr val="tx1"/>
                </a:solidFill>
                <a:cs typeface="B Nazanin" pitchFamily="2" charset="-78"/>
              </a:rPr>
              <a:t>واژه </a:t>
            </a:r>
            <a:r>
              <a:rPr lang="fa-IR" dirty="0">
                <a:solidFill>
                  <a:schemeClr val="tx1"/>
                </a:solidFill>
                <a:cs typeface="B Nazanin" pitchFamily="2" charset="-78"/>
              </a:rPr>
              <a:t>ھا از نظر صورت و معنا است. </a:t>
            </a:r>
            <a:endParaRPr lang="fa-IR" dirty="0" smtClean="0">
              <a:solidFill>
                <a:schemeClr val="tx1"/>
              </a:solidFill>
              <a:cs typeface="B Nazanin" pitchFamily="2" charset="-78"/>
            </a:endParaRPr>
          </a:p>
          <a:p>
            <a:pPr algn="r"/>
            <a:r>
              <a:rPr lang="fa-IR" dirty="0" smtClean="0">
                <a:solidFill>
                  <a:schemeClr val="tx1"/>
                </a:solidFill>
                <a:cs typeface="B Nazanin" pitchFamily="2" charset="-78"/>
              </a:rPr>
              <a:t> برای </a:t>
            </a:r>
            <a:r>
              <a:rPr lang="fa-IR" dirty="0">
                <a:solidFill>
                  <a:schemeClr val="tx1"/>
                </a:solidFill>
                <a:cs typeface="B Nazanin" pitchFamily="2" charset="-78"/>
              </a:rPr>
              <a:t>مثال در گروه واژه ھای مردھا</a:t>
            </a:r>
            <a:r>
              <a:rPr lang="fa-IR" dirty="0" smtClean="0">
                <a:solidFill>
                  <a:schemeClr val="tx1"/>
                </a:solidFill>
                <a:cs typeface="B Nazanin" pitchFamily="2" charset="-78"/>
              </a:rPr>
              <a:t>،</a:t>
            </a:r>
            <a:r>
              <a:rPr lang="fa-IR" dirty="0">
                <a:solidFill>
                  <a:schemeClr val="tx1"/>
                </a:solidFill>
                <a:cs typeface="B Nazanin" pitchFamily="2" charset="-78"/>
              </a:rPr>
              <a:t> دردھا، زردھا علاوه بر تمایز </a:t>
            </a:r>
            <a:r>
              <a:rPr lang="fa-IR" dirty="0" smtClean="0">
                <a:solidFill>
                  <a:schemeClr val="tx1"/>
                </a:solidFill>
                <a:cs typeface="B Nazanin" pitchFamily="2" charset="-78"/>
              </a:rPr>
              <a:t>  آوایی </a:t>
            </a:r>
            <a:r>
              <a:rPr lang="fa-IR" dirty="0">
                <a:solidFill>
                  <a:schemeClr val="tx1"/>
                </a:solidFill>
                <a:cs typeface="B Nazanin" pitchFamily="2" charset="-78"/>
              </a:rPr>
              <a:t>ای که میان این واژه ھا با واژه ھایی ھمچون کردھا، چترھا و ... می بینیم، شاھد آن ھستیم که </a:t>
            </a:r>
            <a:r>
              <a:rPr lang="fa-IR" dirty="0" smtClean="0">
                <a:solidFill>
                  <a:schemeClr val="tx1"/>
                </a:solidFill>
                <a:cs typeface="B Nazanin" pitchFamily="2" charset="-78"/>
              </a:rPr>
              <a:t>آوای ها </a:t>
            </a:r>
            <a:r>
              <a:rPr lang="fa-IR" dirty="0">
                <a:solidFill>
                  <a:schemeClr val="tx1"/>
                </a:solidFill>
                <a:cs typeface="B Nazanin" pitchFamily="2" charset="-78"/>
              </a:rPr>
              <a:t>جزء مشترک این </a:t>
            </a:r>
            <a:r>
              <a:rPr lang="fa-IR" dirty="0" smtClean="0">
                <a:solidFill>
                  <a:schemeClr val="tx1"/>
                </a:solidFill>
                <a:cs typeface="B Nazanin" pitchFamily="2" charset="-78"/>
              </a:rPr>
              <a:t>واژه </a:t>
            </a:r>
            <a:r>
              <a:rPr lang="fa-IR" dirty="0">
                <a:solidFill>
                  <a:schemeClr val="tx1"/>
                </a:solidFill>
                <a:cs typeface="B Nazanin" pitchFamily="2" charset="-78"/>
              </a:rPr>
              <a:t>ھا </a:t>
            </a:r>
            <a:r>
              <a:rPr lang="fa-IR" dirty="0" smtClean="0">
                <a:solidFill>
                  <a:schemeClr val="tx1"/>
                </a:solidFill>
                <a:cs typeface="B Nazanin" pitchFamily="2" charset="-78"/>
              </a:rPr>
              <a:t>     دال </a:t>
            </a:r>
            <a:r>
              <a:rPr lang="fa-IR" dirty="0">
                <a:solidFill>
                  <a:schemeClr val="tx1"/>
                </a:solidFill>
                <a:cs typeface="B Nazanin" pitchFamily="2" charset="-78"/>
              </a:rPr>
              <a:t>بر </a:t>
            </a:r>
            <a:r>
              <a:rPr lang="fa-IR" dirty="0" smtClean="0">
                <a:solidFill>
                  <a:schemeClr val="tx1"/>
                </a:solidFill>
                <a:cs typeface="B Nazanin" pitchFamily="2" charset="-78"/>
              </a:rPr>
              <a:t>یک </a:t>
            </a:r>
            <a:r>
              <a:rPr lang="fa-IR" dirty="0">
                <a:solidFill>
                  <a:schemeClr val="tx1"/>
                </a:solidFill>
                <a:cs typeface="B Nazanin" pitchFamily="2" charset="-78"/>
              </a:rPr>
              <a:t>مؤلفه ی معنایی است و به </a:t>
            </a:r>
            <a:r>
              <a:rPr lang="fa-IR" dirty="0" smtClean="0">
                <a:solidFill>
                  <a:schemeClr val="tx1"/>
                </a:solidFill>
                <a:cs typeface="B Nazanin" pitchFamily="2" charset="-78"/>
              </a:rPr>
              <a:t>تعداد </a:t>
            </a:r>
            <a:r>
              <a:rPr lang="fa-IR" dirty="0">
                <a:solidFill>
                  <a:schemeClr val="tx1"/>
                </a:solidFill>
                <a:cs typeface="B Nazanin" pitchFamily="2" charset="-78"/>
              </a:rPr>
              <a:t>در ھمان دسته از </a:t>
            </a:r>
            <a:r>
              <a:rPr lang="fa-IR" dirty="0" smtClean="0">
                <a:solidFill>
                  <a:schemeClr val="tx1"/>
                </a:solidFill>
                <a:cs typeface="B Nazanin" pitchFamily="2" charset="-78"/>
              </a:rPr>
              <a:t>   موجودات </a:t>
            </a:r>
            <a:r>
              <a:rPr lang="fa-IR" dirty="0">
                <a:solidFill>
                  <a:schemeClr val="tx1"/>
                </a:solidFill>
                <a:cs typeface="B Nazanin" pitchFamily="2" charset="-78"/>
              </a:rPr>
              <a:t>اشاره دارد. </a:t>
            </a:r>
            <a:endParaRPr lang="fa-IR" dirty="0" smtClean="0">
              <a:solidFill>
                <a:schemeClr val="tx1"/>
              </a:solidFill>
              <a:cs typeface="B Nazanin" pitchFamily="2" charset="-78"/>
            </a:endParaRPr>
          </a:p>
          <a:p>
            <a:pPr algn="r"/>
            <a:r>
              <a:rPr lang="fa-IR" dirty="0" smtClean="0">
                <a:solidFill>
                  <a:schemeClr val="tx1"/>
                </a:solidFill>
                <a:cs typeface="B Nazanin" pitchFamily="2" charset="-78"/>
              </a:rPr>
              <a:t> </a:t>
            </a:r>
            <a:endParaRPr lang="fa-IR" dirty="0">
              <a:solidFill>
                <a:schemeClr val="tx1"/>
              </a:solidFill>
              <a:cs typeface="B Nazanin" pitchFamily="2" charset="-78"/>
            </a:endParaRPr>
          </a:p>
          <a:p>
            <a:pPr algn="r"/>
            <a:r>
              <a:rPr lang="fa-IR" dirty="0" smtClean="0">
                <a:solidFill>
                  <a:schemeClr val="tx1"/>
                </a:solidFill>
                <a:cs typeface="B Nazanin" pitchFamily="2" charset="-78"/>
              </a:rPr>
              <a:t>.</a:t>
            </a:r>
            <a:endParaRPr lang="fa-IR" dirty="0">
              <a:solidFill>
                <a:schemeClr val="tx1"/>
              </a:solidFill>
              <a:cs typeface="B Nazanin"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5" name="Content Placeholder 2"/>
          <p:cNvSpPr>
            <a:spLocks noGrp="1"/>
          </p:cNvSpPr>
          <p:nvPr>
            <p:ph idx="1"/>
          </p:nvPr>
        </p:nvSpPr>
        <p:spPr>
          <a:xfrm>
            <a:off x="0" y="0"/>
            <a:ext cx="9144000" cy="6858000"/>
          </a:xfrm>
        </p:spPr>
        <p:txBody>
          <a:bodyPr>
            <a:normAutofit/>
          </a:bodyPr>
          <a:lstStyle/>
          <a:p>
            <a:r>
              <a:rPr lang="fa-IR" b="1" dirty="0" smtClean="0"/>
              <a:t>کاربرد شناسی یا منظور شناسی زبان</a:t>
            </a:r>
          </a:p>
          <a:p>
            <a:r>
              <a:rPr lang="fa-IR" sz="2600" dirty="0" smtClean="0"/>
              <a:t>این مبحث شامل نگرش ھا و اعتقادات سخنگو و مراتب درک سخنگو از جمله و دانش او از نحوه استفاده از زبان برای تبادل اطلاعات است. بنابراین در کاربرد شناسی زبانمعنای یک جمله در بافت مورد نظر است. در بسیاری از موارد کاربرد شناسی مطالعه معنای غیر قابل روءیت میباشد معنایی که شنونده قادر به شناسایی آن است و از طریق بافت تعبیر میشود. کشف این معنانی مربوط به پیش فرضها و انتظاراتی است که در ذھن گوینده و شنونده موجود است.</a:t>
            </a:r>
          </a:p>
          <a:p>
            <a:r>
              <a:rPr lang="fa-IR" sz="2800" dirty="0" smtClean="0"/>
              <a:t>بافت</a:t>
            </a:r>
          </a:p>
          <a:p>
            <a:r>
              <a:rPr lang="fa-IR" sz="2800" dirty="0" smtClean="0"/>
              <a:t>زمانیکه از بافت صحبت می شود ما با دو نوع بافت سر و کار داریم:</a:t>
            </a:r>
          </a:p>
          <a:p>
            <a:r>
              <a:rPr lang="fa-IR" sz="2800" dirty="0" smtClean="0"/>
              <a:t>بافت زبانی یا ھم بافت</a:t>
            </a:r>
          </a:p>
          <a:p>
            <a:r>
              <a:rPr lang="en-US" sz="2800" dirty="0" smtClean="0"/>
              <a:t> </a:t>
            </a:r>
            <a:r>
              <a:rPr lang="fa-IR" sz="2800" dirty="0" smtClean="0"/>
              <a:t>بافت جهان خارج</a:t>
            </a:r>
            <a:endParaRPr lang="fa-IR" sz="26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6" name="Content Placeholder 2"/>
          <p:cNvSpPr>
            <a:spLocks noGrp="1"/>
          </p:cNvSpPr>
          <p:nvPr>
            <p:ph idx="1"/>
          </p:nvPr>
        </p:nvSpPr>
        <p:spPr>
          <a:xfrm>
            <a:off x="0" y="0"/>
            <a:ext cx="9144000" cy="6858000"/>
          </a:xfrm>
        </p:spPr>
        <p:txBody>
          <a:bodyPr>
            <a:normAutofit/>
          </a:bodyPr>
          <a:lstStyle/>
          <a:p>
            <a:r>
              <a:rPr lang="fa-IR" sz="3300" b="1" dirty="0" smtClean="0"/>
              <a:t>معناشناسی </a:t>
            </a:r>
          </a:p>
          <a:p>
            <a:r>
              <a:rPr lang="fa-IR" dirty="0" smtClean="0"/>
              <a:t>طوركلي بررسي ارتباط میان واژه و معنا را معناشناسي مي گويند. در منطق نیز بررسي ارتباط میان نمادھا و آنچه كه نمادھا نشان مي دھند را معناشناسی می گویند.</a:t>
            </a:r>
          </a:p>
          <a:p>
            <a:r>
              <a:rPr lang="fa-IR" dirty="0" smtClean="0"/>
              <a:t>معناشناسی در چهار شکل امکان پذیر است: معناشناسی آوایی، معناشناسی صرفی، معناشناسی نحوی، معناشناسی واژگانی.</a:t>
            </a:r>
            <a:endParaRPr lang="en-US" dirty="0" smtClean="0"/>
          </a:p>
          <a:p>
            <a:r>
              <a:rPr lang="fa-IR" dirty="0" smtClean="0"/>
              <a:t>1- معناشناسی آوایی/صوتی: </a:t>
            </a:r>
            <a:endParaRPr lang="en-US" dirty="0" smtClean="0"/>
          </a:p>
          <a:p>
            <a:r>
              <a:rPr lang="fa-IR" dirty="0" smtClean="0"/>
              <a:t>بین لفظ و معنا مناسبتی وجود دارد که ازطریق آواها حاصل می شود، صحیح سخن گفتن به شناخت معنا کمک می کند،چرا که </a:t>
            </a:r>
            <a:r>
              <a:rPr lang="ar-SA" dirty="0" smtClean="0"/>
              <a:t>کلمات مختلف به دلیل در بر داشتن آواهای مختلف دارای معانی مختلف هستند؛ چنان که اگر آواهای مندرج در آن‌ها دارای شدت و جهر باشند، معانی قوی و اگر آواها سست و نرم باشند، معانی نیز نرم و سست خواهند بود</a:t>
            </a:r>
            <a:r>
              <a:rPr lang="fa-IR" dirty="0" smtClean="0"/>
              <a:t>.</a:t>
            </a:r>
            <a:endParaRPr lang="en-US" dirty="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7" name="Content Placeholder 2"/>
          <p:cNvSpPr>
            <a:spLocks noGrp="1"/>
          </p:cNvSpPr>
          <p:nvPr>
            <p:ph idx="1"/>
          </p:nvPr>
        </p:nvSpPr>
        <p:spPr>
          <a:xfrm>
            <a:off x="0" y="0"/>
            <a:ext cx="9144000" cy="6858000"/>
          </a:xfrm>
        </p:spPr>
        <p:txBody>
          <a:bodyPr>
            <a:normAutofit fontScale="59375" lnSpcReduction="20000"/>
          </a:bodyPr>
          <a:lstStyle/>
          <a:p>
            <a:r>
              <a:rPr lang="fa-IR" dirty="0" smtClean="0"/>
              <a:t>2- معناشناسی صرفی:</a:t>
            </a:r>
            <a:endParaRPr lang="en-US" dirty="0" smtClean="0"/>
          </a:p>
          <a:p>
            <a:r>
              <a:rPr lang="fa-IR" dirty="0" smtClean="0"/>
              <a:t>علم صرف، علمی است که از تغییر کلمه به صورت های مختلف و گوناگون بر اساس معنای مورد نظر، بحث و گفتگو می کند.</a:t>
            </a:r>
            <a:endParaRPr lang="en-US" dirty="0" smtClean="0"/>
          </a:p>
          <a:p>
            <a:r>
              <a:rPr lang="fa-IR" dirty="0" smtClean="0"/>
              <a:t>از جمله موارد مورد بحث در معناشناسی صرفی، ابواب فعل و مشتقات آن و ابناء اسم و مشتقات آن می باشد، که هر کدام معنایی متفاوت را دارا می باشد. </a:t>
            </a:r>
          </a:p>
          <a:p>
            <a:r>
              <a:rPr lang="fa-IR" dirty="0" smtClean="0"/>
              <a:t>3- معناشناسی نحوی:</a:t>
            </a:r>
            <a:endParaRPr lang="en-US" dirty="0" smtClean="0"/>
          </a:p>
          <a:p>
            <a:r>
              <a:rPr lang="fa-IR" dirty="0" smtClean="0"/>
              <a:t>نحو یا همان دستور زبان نیز نقش بسیار بسزایی در تبیین معنا و شناخت آن دارد.نحو عبارت است از مطالعه روابط معنایی موجود در جمله. علم نحو علمی است که از حالات اواخر کلمات، بعد از ترکیب آنها و از موضع مفردات، در جمله و ساختن جمله از مفردات، بر اساس مقتضای کلام عربی صحیح، بحث می کند. صرف و نحو ارتباط محکمی با هم دارند.نحو، ترکیب را و صرف، ذات کلمه را بررسی می کند.</a:t>
            </a:r>
            <a:endParaRPr lang="en-US" dirty="0" smtClean="0"/>
          </a:p>
          <a:p>
            <a:r>
              <a:rPr lang="fa-IR" dirty="0" smtClean="0"/>
              <a:t>4- معناشناسی واژگانی:</a:t>
            </a:r>
            <a:endParaRPr lang="en-US" dirty="0" smtClean="0"/>
          </a:p>
          <a:p>
            <a:r>
              <a:rPr lang="fa-IR" dirty="0" smtClean="0"/>
              <a:t>اصطلاحی است که به معنای مفردات با ذکر مترادف، متضاد،  شمول معنایی می پردازد.</a:t>
            </a:r>
            <a:endParaRPr lang="en-US" dirty="0" smtClean="0"/>
          </a:p>
          <a:p>
            <a:r>
              <a:rPr lang="fa-IR" dirty="0" smtClean="0"/>
              <a:t>معنای مفردات:</a:t>
            </a:r>
            <a:endParaRPr lang="en-US" dirty="0" smtClean="0"/>
          </a:p>
          <a:p>
            <a:r>
              <a:rPr lang="ar-SA" dirty="0" smtClean="0"/>
              <a:t>نخستين سطح در معناشناسىِ هر متن، شناخت معناى مفردات و واژگان و شناخت ریشه و تبار و سرگذشت واژگان و</a:t>
            </a:r>
            <a:r>
              <a:rPr lang="fa-IR" dirty="0" smtClean="0"/>
              <a:t> مطالعه تغییرات معنا در طول زمان (معناشناسی تاریخی)، می باشد.</a:t>
            </a:r>
            <a:endParaRPr lang="en-US" dirty="0" smtClean="0"/>
          </a:p>
          <a:p>
            <a:r>
              <a:rPr lang="fa-IR" dirty="0" smtClean="0"/>
              <a:t>ترادف(هم معنایی):</a:t>
            </a:r>
            <a:endParaRPr lang="en-US" dirty="0" smtClean="0"/>
          </a:p>
          <a:p>
            <a:r>
              <a:rPr lang="fa-IR" dirty="0" smtClean="0"/>
              <a:t>ترادف به این معناست که اگر دو واژه به جای یکدیگر به کار روند نباید در معنای گفتار تغییری حاصل شود، البته در هیچ زبانی، هم معنایی مطلق وجود ندارد.</a:t>
            </a:r>
            <a:endParaRPr lang="en-US" dirty="0" smtClean="0"/>
          </a:p>
          <a:p>
            <a:r>
              <a:rPr lang="fa-IR" dirty="0" smtClean="0"/>
              <a:t>تضاد(تقابل معنایی): </a:t>
            </a:r>
            <a:endParaRPr lang="en-US" dirty="0" smtClean="0"/>
          </a:p>
          <a:p>
            <a:r>
              <a:rPr lang="fa-IR" dirty="0" smtClean="0"/>
              <a:t>دو صورت با معناهای مختلف و محدود به دو واژه که مفهومشان در مقابل یکدیگرند. گاهی تقابل معنایی، نفی یک واژه متقابل و اثبات واژه دیگر است، مانند: زنده و مرده و گاهی تقابل معنایی، نفی یک واژه و اثبات دیگری نیست، مانند: سرد و گرم.</a:t>
            </a:r>
            <a:endParaRPr lang="en-US" dirty="0" smtClean="0"/>
          </a:p>
          <a:p>
            <a:r>
              <a:rPr lang="fa-IR" dirty="0" smtClean="0"/>
              <a:t>شمول معنایی:</a:t>
            </a:r>
            <a:endParaRPr lang="en-US" dirty="0" smtClean="0"/>
          </a:p>
          <a:p>
            <a:r>
              <a:rPr lang="fa-IR" dirty="0" smtClean="0"/>
              <a:t>این امکان وجود دارد که مفهومی بتواند یک یا چند مفهوم دیگر را شامل شود. در این صورت رابطه شمول معنایی، رابطه یک مفهوم و مفهوم های تحت شمول آن است. برای مثال: مفهوم واژه (گل)، مفهوم واژه های(لاله)، (سنبل) و(میخک) را هم دربرمی گیرد</a:t>
            </a:r>
            <a:endParaRPr lang="fa-I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8" name="Content Placeholder 2"/>
          <p:cNvSpPr>
            <a:spLocks noGrp="1"/>
          </p:cNvSpPr>
          <p:nvPr>
            <p:ph idx="1"/>
          </p:nvPr>
        </p:nvSpPr>
        <p:spPr>
          <a:xfrm>
            <a:off x="0" y="0"/>
            <a:ext cx="9144000" cy="6858000"/>
          </a:xfrm>
        </p:spPr>
        <p:txBody>
          <a:bodyPr>
            <a:normAutofit fontScale="81250" lnSpcReduction="20000"/>
          </a:bodyPr>
          <a:lstStyle/>
          <a:p>
            <a:r>
              <a:rPr lang="fa-IR" dirty="0" smtClean="0"/>
              <a:t>ویژگی ھای زبانی کم شنوایان:</a:t>
            </a:r>
          </a:p>
          <a:p>
            <a:r>
              <a:rPr lang="en-US" dirty="0" smtClean="0"/>
              <a:t>-1 </a:t>
            </a:r>
            <a:r>
              <a:rPr lang="fa-IR" dirty="0" smtClean="0"/>
              <a:t>نقص در ساخت شناسی</a:t>
            </a:r>
          </a:p>
          <a:p>
            <a:r>
              <a:rPr lang="fa-IR" dirty="0" smtClean="0"/>
              <a:t>ھمه کودکان طبیعی فارسی زبان در جریان یادگیری زبان خود را از طریق شنیدنهای مکرر قوانین ساختار زبان فارسی را می آموزند. یک کودک کم شنوا به علت شنیدن اطلاعات زبانی قادر به درک ساختار ویژه زبان نیست. ویژگیهای زبانی کودکان ناشنوا و کم شنوای فارسی زبان به طور کلی براساس مهمترین ارکان زبانی به صورت زیر است:</a:t>
            </a:r>
          </a:p>
          <a:p>
            <a:r>
              <a:rPr lang="fa-IR" dirty="0" smtClean="0"/>
              <a:t>الف – اشکال در بکارگیری زمان صحیح افعال</a:t>
            </a:r>
          </a:p>
          <a:p>
            <a:r>
              <a:rPr lang="fa-IR" dirty="0" smtClean="0"/>
              <a:t>ب – اشکال در بکارگیری حروف ربط و اضافه</a:t>
            </a:r>
          </a:p>
          <a:p>
            <a:r>
              <a:rPr lang="fa-IR" dirty="0" smtClean="0"/>
              <a:t>ج – اشکال در استفاده از صحیح از الگوھای ضمایر شخصی.</a:t>
            </a:r>
          </a:p>
          <a:p>
            <a:r>
              <a:rPr lang="fa-IR" dirty="0" smtClean="0"/>
              <a:t>د- اشکال در استفاده صحیح از ویژگیهای زبر زنجیری مثالهایی ازھرکدام اختلالات به صورت زیر است:</a:t>
            </a:r>
          </a:p>
          <a:p>
            <a:r>
              <a:rPr lang="fa-IR" dirty="0" smtClean="0"/>
              <a:t>دوست دارم سرکار میروم ولی چگونه با کدام کار ·</a:t>
            </a:r>
          </a:p>
          <a:p>
            <a:r>
              <a:rPr lang="fa-IR" dirty="0" smtClean="0"/>
              <a:t>من از کارھای بیهوده تنفر دارم. ·</a:t>
            </a:r>
          </a:p>
          <a:p>
            <a:r>
              <a:rPr lang="fa-IR" dirty="0" smtClean="0"/>
              <a:t>روز معلم خیلی زحمت می کشیم. ·</a:t>
            </a:r>
          </a:p>
          <a:p>
            <a:r>
              <a:rPr lang="fa-IR" dirty="0" smtClean="0"/>
              <a:t>اگر از کم شنوایی بپرسیم امروز پنج شنبه است؟ ممکن است جوابی که می دھد سوال امروز پنج شنبه است، باشد؛ ·</a:t>
            </a:r>
          </a:p>
          <a:p>
            <a:r>
              <a:rPr lang="fa-IR" dirty="0" smtClean="0"/>
              <a:t>یعنی تفاوت آھنگ را با جملات سوالی و خبری را نمی فهمند</a:t>
            </a:r>
            <a:endParaRPr lang="fa-I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9" name="Content Placeholder 2"/>
          <p:cNvSpPr>
            <a:spLocks noGrp="1"/>
          </p:cNvSpPr>
          <p:nvPr>
            <p:ph idx="1"/>
          </p:nvPr>
        </p:nvSpPr>
        <p:spPr>
          <a:xfrm>
            <a:off x="179512" y="1"/>
            <a:ext cx="8964488" cy="6858000"/>
          </a:xfrm>
        </p:spPr>
        <p:txBody>
          <a:bodyPr>
            <a:normAutofit fontScale="96875" lnSpcReduction="10000"/>
          </a:bodyPr>
          <a:lstStyle/>
          <a:p>
            <a:r>
              <a:rPr lang="fa-IR" b="1" dirty="0" smtClean="0"/>
              <a:t>-2 نقص در نحو</a:t>
            </a:r>
          </a:p>
          <a:p>
            <a:r>
              <a:rPr lang="fa-IR" dirty="0" smtClean="0"/>
              <a:t>منظور از نحو قواعدی است که ما در کنار ھم قراردادن کلمات بکار می بریم تا اصول دستوری زبان خاص خودمان را رعایت کرده باشیم. بچه ھای کم شنوا در نحوه کنار ھم قراردادن کلمات و رعایت</a:t>
            </a:r>
          </a:p>
          <a:p>
            <a:r>
              <a:rPr lang="fa-IR" dirty="0" smtClean="0"/>
              <a:t>نکات نحوی مشکل دارند و نکته دیگر این که جمله ھای کوتاھی دارند. بررسی تحقیقات مکرر در سالهای اخیر نشان می دھد که تقریبا یک کودک کم شنوا ھیچگاه نتوانسته است به سطح برابری با</a:t>
            </a:r>
          </a:p>
          <a:p>
            <a:r>
              <a:rPr lang="fa-IR" dirty="0" smtClean="0"/>
              <a:t>ھمسالات شنوای خود از نظر الگوھای نحوی دست پیدا کند و این نکته ملاک مهمی برای برنامه ریزیهای زبانی، تحصیلی و انتخاب متون درسی میباشد.</a:t>
            </a:r>
          </a:p>
          <a:p>
            <a:r>
              <a:rPr lang="fa-IR" dirty="0" smtClean="0"/>
              <a:t>مثالهایی از جملات افراد ناشنوای دیپلمه:</a:t>
            </a:r>
          </a:p>
          <a:p>
            <a:r>
              <a:rPr lang="fa-IR" dirty="0" smtClean="0"/>
              <a:t>از مردم انتظار دارم موفق باشم.</a:t>
            </a:r>
          </a:p>
          <a:p>
            <a:r>
              <a:rPr lang="fa-IR" dirty="0" smtClean="0"/>
              <a:t>از مردم محبت ھمکاری با ما داشته باشند.</a:t>
            </a:r>
          </a:p>
          <a:p>
            <a:r>
              <a:rPr lang="en-US" b="1" dirty="0" smtClean="0"/>
              <a:t>-</a:t>
            </a:r>
            <a:endParaRPr lang="fa-I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40" name="Content Placeholder 2"/>
          <p:cNvSpPr>
            <a:spLocks noGrp="1"/>
          </p:cNvSpPr>
          <p:nvPr>
            <p:ph idx="1"/>
          </p:nvPr>
        </p:nvSpPr>
        <p:spPr>
          <a:xfrm>
            <a:off x="0" y="0"/>
            <a:ext cx="9144000" cy="6858000"/>
          </a:xfrm>
        </p:spPr>
        <p:txBody>
          <a:bodyPr>
            <a:normAutofit fontScale="81250" lnSpcReduction="20000"/>
          </a:bodyPr>
          <a:lstStyle/>
          <a:p>
            <a:r>
              <a:rPr lang="en-US" b="1" dirty="0" smtClean="0"/>
              <a:t>3 </a:t>
            </a:r>
            <a:r>
              <a:rPr lang="fa-IR" b="1" dirty="0" smtClean="0"/>
              <a:t>نقص در معنا شناختی</a:t>
            </a:r>
          </a:p>
          <a:p>
            <a:r>
              <a:rPr lang="fa-IR" dirty="0" smtClean="0"/>
              <a:t>کودک کم شنوا و یا ناشنوا در رشد معانی کلمات دچار اشکال است. عمده ترین دلیل نقص در معنا آن است که فرد کم شنوا و یا ناشنوا تمایل دارد به وسیله اولین معنای قابل لمس ھر واژه ارتباط</a:t>
            </a:r>
          </a:p>
          <a:p>
            <a:r>
              <a:rPr lang="fa-IR" dirty="0" smtClean="0"/>
              <a:t>برقرار کند و ھمچنان به اولین معنی که قابل لمس و عینی است و با یکی از حواس پنجگانه درک می شود، پای بند می شود. مربیان و درمانگران این افراد باید در جهت روشن شدن و ساختن معانی و</a:t>
            </a:r>
          </a:p>
          <a:p>
            <a:pPr>
              <a:buNone/>
            </a:pPr>
            <a:r>
              <a:rPr lang="fa-IR" dirty="0" smtClean="0"/>
              <a:t>تعاریف کلمات، بتوانند به خوبی آن را نمایش دھند. معانی را بازی کنند(نقش بازی کنند). یا به وسیله حرکات بدن درتفهیم بهتر آن کمک کنند. این افراد به علت نقص در واژگان و معنی واژگان،را فقط چیزی خوردن می دانند و جزء مرکب این فعل(مثلا زمین خوردن) را قبول نمی کنند. « خوردن » کلمات آنها بیشتر یک بعدی است مثلا فعل</a:t>
            </a:r>
          </a:p>
          <a:p>
            <a:r>
              <a:rPr lang="fa-IR" dirty="0" smtClean="0"/>
              <a:t>مثالهایی از جملات افراد ناشنوای دیپلمه که در معنا شناختی نقص دارند:</a:t>
            </a:r>
          </a:p>
          <a:p>
            <a:r>
              <a:rPr lang="fa-IR" dirty="0" smtClean="0"/>
              <a:t>یکی از دوستان ناشنوا در جواب سوال (برای آینده خود چه نقشه ای دارید؟) نوشته بود نقشه یزد – مهریز و یا در جواب سوال آدم سرسخت به چه کسی می گویند؟</a:t>
            </a:r>
          </a:p>
          <a:p>
            <a:r>
              <a:rPr lang="fa-IR" dirty="0" smtClean="0"/>
              <a:t>جواب داده شده بود:</a:t>
            </a:r>
          </a:p>
          <a:p>
            <a:r>
              <a:rPr lang="fa-IR" dirty="0" smtClean="0"/>
              <a:t>- آدمی که نه کاری انجام دھند مثل این که آدم کسل می گویند.</a:t>
            </a:r>
          </a:p>
          <a:p>
            <a:r>
              <a:rPr lang="fa-IR" dirty="0" smtClean="0"/>
              <a:t>- آدم یعنی مثلا تنبل فقط بخوره و می خوابه است.</a:t>
            </a:r>
          </a:p>
          <a:p>
            <a:endParaRPr lang="fa-I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41" name="Content Placeholder 2"/>
          <p:cNvSpPr>
            <a:spLocks noGrp="1"/>
          </p:cNvSpPr>
          <p:nvPr>
            <p:ph idx="1"/>
          </p:nvPr>
        </p:nvSpPr>
        <p:spPr>
          <a:xfrm>
            <a:off x="457200" y="0"/>
            <a:ext cx="8686800" cy="6858000"/>
          </a:xfrm>
        </p:spPr>
        <p:txBody>
          <a:bodyPr>
            <a:normAutofit fontScale="96875" lnSpcReduction="20000"/>
          </a:bodyPr>
          <a:lstStyle/>
          <a:p>
            <a:r>
              <a:rPr lang="fa-IR" b="1" dirty="0" smtClean="0"/>
              <a:t>-4 نقص در کاربرد عملی زبان</a:t>
            </a:r>
          </a:p>
          <a:p>
            <a:r>
              <a:rPr lang="fa-IR" dirty="0" smtClean="0"/>
              <a:t>اگرچه رشد گفتار و زبان از نظر مراتب و مراحل رشدی در کودک ناشنوا و یا کم شنوا مانند کودکان شنوا است ولی در قسمت تواناییهای کاربردی و عملی مجموعه زبان، خلاقیت، ایجاز، تفسیر و</a:t>
            </a:r>
          </a:p>
          <a:p>
            <a:r>
              <a:rPr lang="fa-IR" dirty="0" smtClean="0"/>
              <a:t>تشریح و سایر تواناییهای جنسی زبان، کودک کم شنوا ھمواره عقب تر از کودکان ھم سن و سال شنوای خود است. مثلا وقتی دانشجویان در سر کلاس درس به یک استاد خسته نباشید می گویند،</a:t>
            </a:r>
          </a:p>
          <a:p>
            <a:r>
              <a:rPr lang="fa-IR" dirty="0" smtClean="0"/>
              <a:t>سرم » استاد منظور را می فهمد ولی اگر کم شنوا و یا فرد ناشنوا با ھمین عبارت روبرو شود ممکن است بگوید نه خسته نشدم و یا اگر به ما پیشنهاد شود که باھم به سینما برویم ما در جواب بگوییم</a:t>
            </a:r>
          </a:p>
          <a:p>
            <a:r>
              <a:rPr lang="fa-IR" dirty="0" smtClean="0"/>
              <a:t>فرد مقابل می فهمد که ما نمی خواھیم به سینما برویم و دیگر اصرار نمی کند ولی فرد کم شنوا و یا ناشنوا در درک این مسائل، مشکل دارند. « درد می کند</a:t>
            </a:r>
          </a:p>
          <a:p>
            <a:r>
              <a:rPr lang="fa-IR" dirty="0" smtClean="0"/>
              <a:t>این افراد در درک ضرب المثل و اشعار نیز اشکال دارند.</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42" name="Content Placeholder 2"/>
          <p:cNvSpPr>
            <a:spLocks noGrp="1"/>
          </p:cNvSpPr>
          <p:nvPr>
            <p:ph idx="1"/>
          </p:nvPr>
        </p:nvSpPr>
        <p:spPr>
          <a:xfrm>
            <a:off x="0" y="0"/>
            <a:ext cx="9144000" cy="6858000"/>
          </a:xfrm>
        </p:spPr>
        <p:txBody>
          <a:bodyPr>
            <a:normAutofit lnSpcReduction="10000"/>
          </a:bodyPr>
          <a:lstStyle/>
          <a:p>
            <a:r>
              <a:rPr lang="fa-IR" b="1" dirty="0" smtClean="0"/>
              <a:t>-5 فقدان و محدودیت در واژگان:</a:t>
            </a:r>
          </a:p>
          <a:p>
            <a:r>
              <a:rPr lang="fa-IR" dirty="0" smtClean="0"/>
              <a:t>افراد کم شنوا خزانه واژگان درکی بسیار کمی دارند و بیشتر بر واژه ھای عینی و قابل حس تأکید دارند. ھمچنین در درک مفاھیم انتزاعی (مثل عشق، ایثار و . . . ) مشکل دارند. چون این مفاھیم</a:t>
            </a:r>
          </a:p>
          <a:p>
            <a:r>
              <a:rPr lang="fa-IR" dirty="0" smtClean="0"/>
              <a:t>نمود عینی و خارجی ندارند(ناشنوایان و کم شنوایان چیزھایی را که ندیده اند در درک آنها مشکل دارند.)</a:t>
            </a:r>
          </a:p>
          <a:p>
            <a:r>
              <a:rPr lang="fa-IR" b="1" dirty="0" smtClean="0"/>
              <a:t>-6 نقص در درک واژگان جدید</a:t>
            </a:r>
          </a:p>
          <a:p>
            <a:r>
              <a:rPr lang="fa-IR" dirty="0" smtClean="0"/>
              <a:t>مشکل دیگر کم شنوایان و ناشنوایان این است که چون زبان یک پدیده پویا است و ھر روز واژگان جدیدی به آن اضافه می شود و زبان سیر تکاملی را می پیماید این گروه از قافله عقب می مانند و در</a:t>
            </a:r>
          </a:p>
          <a:p>
            <a:r>
              <a:rPr lang="fa-IR" dirty="0" smtClean="0"/>
              <a:t>درک واژه ھای جدیدی که بر اثر تغییرات و انقلابهایی که از نظر سیاسی و اجتماعی به وجود می آید، عاجز ھستند.</a:t>
            </a:r>
          </a:p>
          <a:p>
            <a:endParaRPr lang="fa-IR"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3347</Words>
  <Application>Microsoft Office PowerPoint</Application>
  <PresentationFormat>On-screen Show (4:3)</PresentationFormat>
  <Paragraphs>211</Paragraphs>
  <Slides>33</Slides>
  <Notes>1</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بنام خدا</vt:lpstr>
      <vt:lpstr>نظریه های زبان</vt:lpstr>
      <vt:lpstr>الف)نظریه رفتارگرایی از دیدگاه اسکینر</vt:lpstr>
      <vt:lpstr>PowerPoint Presentation</vt:lpstr>
      <vt:lpstr> ب) نظريه يادگيري اجتماعي از دیدگاه آلبرت بندورا : </vt:lpstr>
      <vt:lpstr>PowerPoint Presentation</vt:lpstr>
      <vt:lpstr>فطری نگری از دیدگاه چامسکی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اجزای زبان</vt:lpstr>
      <vt:lpstr>اجزای زبان</vt:lpstr>
      <vt:lpstr>تکواژ</vt:lpstr>
      <vt:lpstr>PowerPoint Presentation</vt:lpstr>
      <vt:lpstr>PowerPoint Presentation</vt:lpstr>
      <vt:lpstr>PowerPoint Presentation</vt:lpstr>
      <vt:lpstr>اجزای زبان</vt:lpstr>
      <vt:lpstr>اجزای زبان</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NPSoft.ir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NPSoft</dc:creator>
  <cp:lastModifiedBy>Windows User</cp:lastModifiedBy>
  <cp:revision>1</cp:revision>
  <dcterms:created xsi:type="dcterms:W3CDTF">2018-11-30T16:27:52Z</dcterms:created>
  <dcterms:modified xsi:type="dcterms:W3CDTF">2020-06-15T09:30:30Z</dcterms:modified>
</cp:coreProperties>
</file>