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5" r:id="rId2"/>
    <p:sldId id="256" r:id="rId3"/>
    <p:sldId id="257" r:id="rId4"/>
    <p:sldId id="258" r:id="rId5"/>
    <p:sldId id="306"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4" r:id="rId21"/>
    <p:sldId id="275" r:id="rId22"/>
    <p:sldId id="276" r:id="rId23"/>
    <p:sldId id="277" r:id="rId24"/>
    <p:sldId id="278" r:id="rId25"/>
    <p:sldId id="279"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307" r:id="rId43"/>
    <p:sldId id="308" r:id="rId44"/>
    <p:sldId id="309" r:id="rId45"/>
    <p:sldId id="310" r:id="rId46"/>
    <p:sldId id="311" r:id="rId47"/>
    <p:sldId id="312" r:id="rId48"/>
    <p:sldId id="313" r:id="rId49"/>
    <p:sldId id="314" r:id="rId50"/>
    <p:sldId id="315" r:id="rId51"/>
    <p:sldId id="316" r:id="rId52"/>
    <p:sldId id="317" r:id="rId53"/>
    <p:sldId id="318" r:id="rId54"/>
    <p:sldId id="319" r:id="rId55"/>
    <p:sldId id="320" r:id="rId56"/>
    <p:sldId id="321" r:id="rId57"/>
    <p:sldId id="322" r:id="rId58"/>
    <p:sldId id="323" r:id="rId59"/>
    <p:sldId id="324" r:id="rId60"/>
    <p:sldId id="325" r:id="rId61"/>
    <p:sldId id="326" r:id="rId62"/>
    <p:sldId id="327" r:id="rId63"/>
    <p:sldId id="328" r:id="rId64"/>
    <p:sldId id="329" r:id="rId65"/>
    <p:sldId id="298" r:id="rId66"/>
    <p:sldId id="299" r:id="rId67"/>
    <p:sldId id="300" r:id="rId68"/>
    <p:sldId id="301" r:id="rId69"/>
    <p:sldId id="302" r:id="rId70"/>
    <p:sldId id="303" r:id="rId71"/>
    <p:sldId id="304" r:id="rId72"/>
    <p:sldId id="305" r:id="rId73"/>
    <p:sldId id="330" r:id="rId74"/>
    <p:sldId id="331" r:id="rId75"/>
    <p:sldId id="332" r:id="rId76"/>
    <p:sldId id="333" r:id="rId77"/>
    <p:sldId id="334" r:id="rId7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68" d="100"/>
          <a:sy n="68" d="100"/>
        </p:scale>
        <p:origin x="-1446" y="-22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16043FB-6CE3-4CB5-B202-B004EB5A5FB0}" type="datetimeFigureOut">
              <a:rPr lang="en-US" smtClean="0"/>
              <a:pPr/>
              <a:t>6/5/2020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2D37ED-8D06-4380-B7E7-530820E6CD7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16043FB-6CE3-4CB5-B202-B004EB5A5FB0}" type="datetimeFigureOut">
              <a:rPr lang="en-US" smtClean="0"/>
              <a:pPr/>
              <a:t>6/5/2020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2D37ED-8D06-4380-B7E7-530820E6CD7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6043FB-6CE3-4CB5-B202-B004EB5A5FB0}" type="datetimeFigureOut">
              <a:rPr lang="en-US" smtClean="0"/>
              <a:pPr/>
              <a:t>6/5/2020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2D37ED-8D06-4380-B7E7-530820E6CD7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16043FB-6CE3-4CB5-B202-B004EB5A5FB0}" type="datetimeFigureOut">
              <a:rPr lang="en-US" smtClean="0"/>
              <a:pPr/>
              <a:t>6/5/2020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2D37ED-8D06-4380-B7E7-530820E6CD7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16043FB-6CE3-4CB5-B202-B004EB5A5FB0}" type="datetimeFigureOut">
              <a:rPr lang="en-US" smtClean="0"/>
              <a:pPr/>
              <a:t>6/5/2020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22D37ED-8D06-4380-B7E7-530820E6CD7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16043FB-6CE3-4CB5-B202-B004EB5A5FB0}" type="datetimeFigureOut">
              <a:rPr lang="en-US" smtClean="0"/>
              <a:pPr/>
              <a:t>6/5/2020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22D37ED-8D06-4380-B7E7-530820E6CD7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6043FB-6CE3-4CB5-B202-B004EB5A5FB0}" type="datetimeFigureOut">
              <a:rPr lang="en-US" smtClean="0"/>
              <a:pPr/>
              <a:t>6/5/2020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22D37ED-8D06-4380-B7E7-530820E6CD7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6043FB-6CE3-4CB5-B202-B004EB5A5FB0}" type="datetimeFigureOut">
              <a:rPr lang="en-US" smtClean="0"/>
              <a:pPr/>
              <a:t>6/5/2020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2D37ED-8D06-4380-B7E7-530820E6CD7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6043FB-6CE3-4CB5-B202-B004EB5A5FB0}" type="datetimeFigureOut">
              <a:rPr lang="en-US" smtClean="0"/>
              <a:pPr/>
              <a:t>6/5/2020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2D37ED-8D06-4380-B7E7-530820E6CD7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16043FB-6CE3-4CB5-B202-B004EB5A5FB0}" type="datetimeFigureOut">
              <a:rPr lang="en-US" smtClean="0"/>
              <a:pPr/>
              <a:t>6/5/2020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2D37ED-8D06-4380-B7E7-530820E6CD7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16043FB-6CE3-4CB5-B202-B004EB5A5FB0}" type="datetimeFigureOut">
              <a:rPr lang="en-US" smtClean="0"/>
              <a:pPr/>
              <a:t>6/5/2020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2D37ED-8D06-4380-B7E7-530820E6CD7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043FB-6CE3-4CB5-B202-B004EB5A5FB0}" type="datetimeFigureOut">
              <a:rPr lang="en-US" smtClean="0"/>
              <a:pPr/>
              <a:t>6/5/2020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2D37ED-8D06-4380-B7E7-530820E6CD7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877252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6202362"/>
          </a:xfrm>
        </p:spPr>
        <p:txBody>
          <a:bodyPr>
            <a:normAutofit/>
          </a:bodyPr>
          <a:lstStyle/>
          <a:p>
            <a:pPr rtl="1"/>
            <a:r>
              <a:rPr lang="fa-IR" sz="2800" b="1" dirty="0" smtClean="0">
                <a:cs typeface="B Nazanin" pitchFamily="2" charset="-78"/>
              </a:rPr>
              <a:t>ویتامین ها و کوآنزیم ها</a:t>
            </a:r>
            <a:endParaRPr lang="en-US" sz="2800" b="1" dirty="0">
              <a:cs typeface="B Nazanin"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مقدمه</a:t>
            </a:r>
            <a:br>
              <a:rPr lang="fa-IR" sz="1800" b="1" dirty="0" smtClean="0">
                <a:cs typeface="B Nazanin" pitchFamily="2" charset="-78"/>
              </a:rPr>
            </a:br>
            <a:r>
              <a:rPr lang="fa-IR" sz="1800" b="1" dirty="0" smtClean="0">
                <a:cs typeface="B Nazanin" pitchFamily="2" charset="-78"/>
              </a:rPr>
              <a:t>ویتامینها ترکیباتی آلی غیر از گلوسیدها، لیپید و پروتئین می باشند که در طبیعت توسط تک یاخته ها، سلول های گیاهی و سلول های پاره ای از جانداران تکامل یافته ساخته می شوند. چون سلول های بدن انسان عموما قادر به ساختن ویتامین ها نمی باشند نیاز بدن به ویتامین ها می بایست از محیط زیست مرتبا و به مقادیر لازم توسط مواد غذایی تامین گردد.</a:t>
            </a:r>
            <a:br>
              <a:rPr lang="fa-IR" sz="1800" b="1" dirty="0" smtClean="0">
                <a:cs typeface="B Nazanin" pitchFamily="2" charset="-78"/>
              </a:rPr>
            </a:br>
            <a:r>
              <a:rPr lang="fa-IR" sz="1800" b="1" dirty="0" smtClean="0">
                <a:cs typeface="B Nazanin" pitchFamily="2" charset="-78"/>
              </a:rPr>
              <a:t>با اینکه ویتامین ها نقش سازنده و یا تولید کننده انرژی ندارند اهمیت آنها در انجام پدیده های حیاتی به اندازه ای است که فقدان و یا کمبود هر یک از آنها موجب پیدایش اختلالات شدید در یک عضو و یا در تمام بدن می گردد. عوارض فقدان و یا کمبود ویتامین ها و هم چنین عوارض فزونی ویتامین ها در بدن آثاری هستند که بدلیل تاهنجاری های واکنش های بیوشیمیایی بصورت بیماری بروز می نمایند، به منظور متمایز نمودن ویتامین ها از سایر ترکیبات مورد نیار بدن انسان، ویتامین ها را می توان به قرار زیر تعریف نمود:</a:t>
            </a:r>
            <a:br>
              <a:rPr lang="fa-IR" sz="1800" b="1" dirty="0" smtClean="0">
                <a:cs typeface="B Nazanin" pitchFamily="2" charset="-78"/>
              </a:rPr>
            </a:br>
            <a:r>
              <a:rPr lang="fa-IR" sz="1800" b="1" dirty="0" smtClean="0">
                <a:cs typeface="B Nazanin" pitchFamily="2" charset="-78"/>
              </a:rPr>
              <a:t>1- بدن قادر به ساختن آنها نیست و باید بطور مداوم بشکل ویتامین و یا ترکیبات پیش ساز ویتامین ها توسط مواد غذایی به بدن برسند. </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2- احتیاج روزانه بدن به این ترکیبات به اندازه ای است که نمی توانند منشا تولید انرژی در بدن باشند. </a:t>
            </a:r>
            <a:br>
              <a:rPr lang="fa-IR" sz="1800" b="1" dirty="0" smtClean="0">
                <a:cs typeface="B Nazanin" pitchFamily="2" charset="-78"/>
              </a:rPr>
            </a:br>
            <a:r>
              <a:rPr lang="fa-IR" sz="1800" b="1" dirty="0" smtClean="0">
                <a:cs typeface="B Nazanin" pitchFamily="2" charset="-78"/>
              </a:rPr>
              <a:t>3- از ترکیبات سازنده سلول های بدن نمی باشند و عمل سازندگی به عهده ندارند.</a:t>
            </a:r>
            <a:br>
              <a:rPr lang="fa-IR" sz="1800" b="1" dirty="0" smtClean="0">
                <a:cs typeface="B Nazanin" pitchFamily="2" charset="-78"/>
              </a:rPr>
            </a:br>
            <a:r>
              <a:rPr lang="fa-IR" sz="1800" b="1" dirty="0" smtClean="0">
                <a:cs typeface="B Nazanin" pitchFamily="2" charset="-78"/>
              </a:rPr>
              <a:t>4- برای انجام واکنش های متابولیسمی سلول های بدن و رشد طبیعی آن ضروری می باشند و فقدان آنها در مواد غذایی و یا اختلال در عمل جذب آنها موجب پیدایش آشفتگی های متابولیسمی و بروز بیماری های خاص می گردد.</a:t>
            </a:r>
            <a:br>
              <a:rPr lang="fa-IR" sz="1800" b="1" dirty="0" smtClean="0">
                <a:cs typeface="B Nazanin" pitchFamily="2" charset="-78"/>
              </a:rPr>
            </a:br>
            <a:r>
              <a:rPr lang="fa-IR" sz="1800" b="1" dirty="0" smtClean="0">
                <a:cs typeface="B Nazanin" pitchFamily="2" charset="-78"/>
              </a:rPr>
              <a:t>اغلب ویتامین ها و یا مشتقات آنها به صورت کوآنزیم در کاتالیز واکنش های متابولیسمی سلولی شرکت می نمایند.</a:t>
            </a:r>
            <a:br>
              <a:rPr lang="fa-IR" sz="1800" b="1" dirty="0" smtClean="0">
                <a:cs typeface="B Nazanin" pitchFamily="2" charset="-78"/>
              </a:rPr>
            </a:br>
            <a:r>
              <a:rPr lang="fa-IR" sz="1800" b="1" dirty="0" smtClean="0">
                <a:cs typeface="B Nazanin" pitchFamily="2" charset="-78"/>
              </a:rPr>
              <a:t>ویتامین ها را معمولا با برخی حروف الفبا، اسامی اختصاصی و یا با نامهای شیمیایی نامگذاری می نمایند، ویتامینهایی که در بیوشیمی انسانی حائز اهمیت هستند به دو گروه محلول در چربی ها مانند </a:t>
            </a:r>
            <a:br>
              <a:rPr lang="fa-IR" sz="1800" b="1" dirty="0" smtClean="0">
                <a:cs typeface="B Nazanin" pitchFamily="2" charset="-78"/>
              </a:rPr>
            </a:br>
            <a:r>
              <a:rPr lang="fa-IR" sz="1800" b="1" dirty="0" smtClean="0">
                <a:cs typeface="B Nazanin" pitchFamily="2" charset="-78"/>
              </a:rPr>
              <a:t>ویتامین های </a:t>
            </a:r>
            <a:r>
              <a:rPr lang="en-US" sz="1800" b="1" dirty="0" smtClean="0">
                <a:cs typeface="B Nazanin" pitchFamily="2" charset="-78"/>
              </a:rPr>
              <a:t>A,D,E,K</a:t>
            </a:r>
            <a:r>
              <a:rPr lang="fa-IR" sz="1800" b="1" dirty="0" smtClean="0">
                <a:cs typeface="B Nazanin" pitchFamily="2" charset="-78"/>
              </a:rPr>
              <a:t> و محلول در آب مانند ویتامین های گروه </a:t>
            </a:r>
            <a:r>
              <a:rPr lang="en-US" sz="1800" b="1" dirty="0" smtClean="0">
                <a:cs typeface="B Nazanin" pitchFamily="2" charset="-78"/>
              </a:rPr>
              <a:t>B</a:t>
            </a:r>
            <a:r>
              <a:rPr lang="fa-IR" sz="1800" b="1" dirty="0" smtClean="0">
                <a:cs typeface="B Nazanin" pitchFamily="2" charset="-78"/>
              </a:rPr>
              <a:t> و ویتامین </a:t>
            </a:r>
            <a:r>
              <a:rPr lang="en-US" sz="1800" b="1" dirty="0" smtClean="0">
                <a:cs typeface="B Nazanin" pitchFamily="2" charset="-78"/>
              </a:rPr>
              <a:t>C</a:t>
            </a:r>
            <a:r>
              <a:rPr lang="fa-IR" sz="1800" b="1" dirty="0" smtClean="0">
                <a:cs typeface="B Nazanin" pitchFamily="2" charset="-78"/>
              </a:rPr>
              <a:t> تقسیم می نمایند.</a:t>
            </a:r>
            <a:br>
              <a:rPr lang="fa-IR" sz="1800" b="1" dirty="0" smtClean="0">
                <a:cs typeface="B Nazanin" pitchFamily="2" charset="-78"/>
              </a:rPr>
            </a:br>
            <a:r>
              <a:rPr lang="fa-IR" sz="1800" b="1" dirty="0" smtClean="0">
                <a:cs typeface="B Nazanin" pitchFamily="2" charset="-78"/>
              </a:rPr>
              <a:t>بر حسب نقش بیولوژیک نیز ویتامین ها را به دو گروه تقسیم کرده اند:</a:t>
            </a:r>
            <a:br>
              <a:rPr lang="fa-IR" sz="1800" b="1" dirty="0" smtClean="0">
                <a:cs typeface="B Nazanin" pitchFamily="2" charset="-78"/>
              </a:rPr>
            </a:br>
            <a:r>
              <a:rPr lang="fa-IR" sz="1800" b="1" dirty="0" smtClean="0">
                <a:cs typeface="B Nazanin" pitchFamily="2" charset="-78"/>
              </a:rPr>
              <a:t>الف) هورمو ویتامین ها: که بیشتر در بیوسنتز هورمون ها دخالت دارند. مانند </a:t>
            </a:r>
            <a:r>
              <a:rPr lang="en-US" sz="1800" b="1" dirty="0" smtClean="0">
                <a:cs typeface="B Nazanin" pitchFamily="2" charset="-78"/>
              </a:rPr>
              <a:t>A</a:t>
            </a:r>
            <a:r>
              <a:rPr lang="fa-IR" sz="1800" b="1" dirty="0" smtClean="0">
                <a:cs typeface="B Nazanin" pitchFamily="2" charset="-78"/>
              </a:rPr>
              <a:t> و </a:t>
            </a:r>
            <a:r>
              <a:rPr lang="en-US" sz="1800" b="1" dirty="0" smtClean="0">
                <a:cs typeface="B Nazanin" pitchFamily="2" charset="-78"/>
              </a:rPr>
              <a:t>D</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ب) آنزیمو ویتامین ها: که به صورت کوآنزیم آنزیم ها می باشند. مانند گروه </a:t>
            </a:r>
            <a:r>
              <a:rPr lang="en-US" sz="1800" b="1" dirty="0" smtClean="0">
                <a:cs typeface="B Nazanin" pitchFamily="2" charset="-78"/>
              </a:rPr>
              <a:t>B</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r" rtl="1">
              <a:lnSpc>
                <a:spcPct val="150000"/>
              </a:lnSpc>
            </a:pPr>
            <a:r>
              <a:rPr lang="fa-IR" sz="1800" b="1" dirty="0" smtClean="0">
                <a:cs typeface="B Nazanin" pitchFamily="2" charset="-78"/>
              </a:rPr>
              <a:t>ویتامینهای محلول در چربی ها</a:t>
            </a:r>
            <a:br>
              <a:rPr lang="fa-IR" sz="1800" b="1" dirty="0" smtClean="0">
                <a:cs typeface="B Nazanin" pitchFamily="2" charset="-78"/>
              </a:rPr>
            </a:br>
            <a:r>
              <a:rPr lang="fa-IR" sz="1800" b="1" dirty="0" smtClean="0">
                <a:cs typeface="B Nazanin" pitchFamily="2" charset="-78"/>
              </a:rPr>
              <a:t>این دسته از ویتامین ها همان طور که از اسمشان پیداست در چربی ها محلولند و از نظر ساختمان از پلیمریزاسیون هیدروکربور غیر اشباعی به نام ایزوپرن که 2- متیل بوتادین نیز نامیده می شود حاصل </a:t>
            </a:r>
            <a:br>
              <a:rPr lang="fa-IR" sz="1800" b="1" dirty="0" smtClean="0">
                <a:cs typeface="B Nazanin" pitchFamily="2" charset="-78"/>
              </a:rPr>
            </a:br>
            <a:r>
              <a:rPr lang="fa-IR" sz="1800" b="1" dirty="0" smtClean="0">
                <a:cs typeface="B Nazanin" pitchFamily="2" charset="-78"/>
              </a:rPr>
              <a:t>می شوند.</a:t>
            </a:r>
            <a:br>
              <a:rPr lang="fa-IR" sz="1800" b="1" dirty="0" smtClean="0">
                <a:cs typeface="B Nazanin" pitchFamily="2" charset="-78"/>
              </a:rPr>
            </a:br>
            <a:r>
              <a:rPr lang="fa-IR" sz="1800" b="1" dirty="0" smtClean="0">
                <a:cs typeface="B Nazanin" pitchFamily="2" charset="-78"/>
              </a:rPr>
              <a:t>جذب این دسته از ویتامین ها تابع جذب چربی ها است. هر نوع اختلالی از قبیل اختلالات صفراوی در جذب ویتامین های محلول در چربی اثر سوء دارد. بعد از جذب، این دسته از ویتامین ها همراه با شیلومیکرون ها به کبد رفته و به استثنا ویتامین </a:t>
            </a:r>
            <a:r>
              <a:rPr lang="en-US" sz="1800" b="1" dirty="0" smtClean="0">
                <a:cs typeface="B Nazanin" pitchFamily="2" charset="-78"/>
              </a:rPr>
              <a:t>E</a:t>
            </a:r>
            <a:r>
              <a:rPr lang="fa-IR" sz="1800" b="1" dirty="0" smtClean="0">
                <a:cs typeface="B Nazanin" pitchFamily="2" charset="-78"/>
              </a:rPr>
              <a:t> که در نسوج چربی ذخیره می شود بقیه انواع </a:t>
            </a:r>
            <a:br>
              <a:rPr lang="fa-IR" sz="1800" b="1" dirty="0" smtClean="0">
                <a:cs typeface="B Nazanin" pitchFamily="2" charset="-78"/>
              </a:rPr>
            </a:br>
            <a:r>
              <a:rPr lang="fa-IR" sz="1800" b="1" dirty="0" smtClean="0">
                <a:cs typeface="B Nazanin" pitchFamily="2" charset="-78"/>
              </a:rPr>
              <a:t>ویتامین های محلول در چربی در کبد ذخیره می شوند.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ویتامین </a:t>
            </a:r>
            <a:r>
              <a:rPr lang="en-US" sz="1800" b="1" dirty="0" smtClean="0">
                <a:cs typeface="B Nazanin" pitchFamily="2" charset="-78"/>
              </a:rPr>
              <a:t>A</a:t>
            </a:r>
            <a:r>
              <a:rPr lang="fa-IR" sz="1800" b="1" dirty="0" smtClean="0">
                <a:cs typeface="B Nazanin" pitchFamily="2" charset="-78"/>
              </a:rPr>
              <a:t> یا رتینول</a:t>
            </a:r>
            <a:br>
              <a:rPr lang="fa-IR" sz="1800" b="1" dirty="0" smtClean="0">
                <a:cs typeface="B Nazanin" pitchFamily="2" charset="-78"/>
              </a:rPr>
            </a:br>
            <a:r>
              <a:rPr lang="fa-IR" sz="1800" b="1" dirty="0" smtClean="0">
                <a:cs typeface="B Nazanin" pitchFamily="2" charset="-78"/>
              </a:rPr>
              <a:t>ساختمان شیمیایی:</a:t>
            </a:r>
            <a:br>
              <a:rPr lang="fa-IR" sz="1800" b="1" dirty="0" smtClean="0">
                <a:cs typeface="B Nazanin" pitchFamily="2" charset="-78"/>
              </a:rPr>
            </a:br>
            <a:r>
              <a:rPr lang="fa-IR" sz="1800" b="1" dirty="0" smtClean="0">
                <a:cs typeface="B Nazanin" pitchFamily="2" charset="-78"/>
              </a:rPr>
              <a:t>از نظر شیمیایی ویتامین </a:t>
            </a:r>
            <a:r>
              <a:rPr lang="en-US" sz="1800" b="1" dirty="0" smtClean="0">
                <a:cs typeface="B Nazanin" pitchFamily="2" charset="-78"/>
              </a:rPr>
              <a:t>A</a:t>
            </a:r>
            <a:r>
              <a:rPr lang="fa-IR" sz="1800" b="1" dirty="0" smtClean="0">
                <a:cs typeface="B Nazanin" pitchFamily="2" charset="-78"/>
              </a:rPr>
              <a:t> یک الکل نوع اول پلی اتیلنیک می باشد. زنجیر کربنی آن دارای چهار اتصال دوگانه است که به یک حلقه شش ضلعی بنام بتا یونون منتهی می گردد. این حلقه دارای یک اتصال دوگانه در بین کربن های آلفا و بتا نسبت به زنجیر کربنی می باشد.</a:t>
            </a:r>
            <a:br>
              <a:rPr lang="fa-IR" sz="1800" b="1" dirty="0" smtClean="0">
                <a:cs typeface="B Nazanin" pitchFamily="2" charset="-78"/>
              </a:rPr>
            </a:br>
            <a:r>
              <a:rPr lang="fa-IR" sz="1800" b="1" dirty="0" smtClean="0">
                <a:cs typeface="B Nazanin" pitchFamily="2" charset="-78"/>
              </a:rPr>
              <a:t>ویتامین </a:t>
            </a:r>
            <a:r>
              <a:rPr lang="en-US" sz="1800" b="1" dirty="0" smtClean="0">
                <a:cs typeface="B Nazanin" pitchFamily="2" charset="-78"/>
              </a:rPr>
              <a:t>A</a:t>
            </a:r>
            <a:r>
              <a:rPr lang="fa-IR" sz="1800" b="1" dirty="0" smtClean="0">
                <a:cs typeface="B Nazanin" pitchFamily="2" charset="-78"/>
              </a:rPr>
              <a:t> از مشتقات کربورهای ترپنی است. این کربورها خود از پلیمریزه شدن هیدروکربور سیر نشده به نام ایزوپرن حاصل می گردد. </a:t>
            </a:r>
            <a:br>
              <a:rPr lang="fa-IR" sz="1800" b="1" dirty="0" smtClean="0">
                <a:cs typeface="B Nazanin" pitchFamily="2" charset="-78"/>
              </a:rPr>
            </a:br>
            <a:r>
              <a:rPr lang="fa-IR" sz="1800" b="1" dirty="0" smtClean="0">
                <a:cs typeface="B Nazanin" pitchFamily="2" charset="-78"/>
              </a:rPr>
              <a:t>این ویتامین دارای تعداد زیادی ایزومرهای هندسی سیس و ترانس می باشد ولی همگی ایزومرهای فوق در طبیعت وجود ندارد و حتی مصنوعی نیز تهیه نشده اند.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مهمترین ایزومرهای ویتامین </a:t>
            </a:r>
            <a:r>
              <a:rPr lang="en-US" sz="1800" b="1" dirty="0" smtClean="0">
                <a:cs typeface="B Nazanin" pitchFamily="2" charset="-78"/>
              </a:rPr>
              <a:t>A</a:t>
            </a:r>
            <a:r>
              <a:rPr lang="fa-IR" sz="1800" b="1" dirty="0" smtClean="0">
                <a:cs typeface="B Nazanin" pitchFamily="2" charset="-78"/>
              </a:rPr>
              <a:t> عبارتند از :</a:t>
            </a:r>
            <a:br>
              <a:rPr lang="fa-IR" sz="1800" b="1" dirty="0" smtClean="0">
                <a:cs typeface="B Nazanin" pitchFamily="2" charset="-78"/>
              </a:rPr>
            </a:br>
            <a:r>
              <a:rPr lang="fa-IR" sz="1800" b="1" dirty="0" smtClean="0">
                <a:cs typeface="B Nazanin" pitchFamily="2" charset="-78"/>
              </a:rPr>
              <a:t>1)   تمام ترانس</a:t>
            </a:r>
            <a:br>
              <a:rPr lang="fa-IR" sz="1800" b="1" dirty="0" smtClean="0">
                <a:cs typeface="B Nazanin" pitchFamily="2" charset="-78"/>
              </a:rPr>
            </a:br>
            <a:r>
              <a:rPr lang="fa-IR" sz="1800" b="1" dirty="0" smtClean="0">
                <a:cs typeface="B Nazanin" pitchFamily="2" charset="-78"/>
              </a:rPr>
              <a:t>2)   13- سیس</a:t>
            </a:r>
            <a:br>
              <a:rPr lang="fa-IR" sz="1800" b="1" dirty="0" smtClean="0">
                <a:cs typeface="B Nazanin" pitchFamily="2" charset="-78"/>
              </a:rPr>
            </a:br>
            <a:r>
              <a:rPr lang="fa-IR" sz="1800" b="1" dirty="0" smtClean="0">
                <a:cs typeface="B Nazanin" pitchFamily="2" charset="-78"/>
              </a:rPr>
              <a:t>3)   9-سیس</a:t>
            </a:r>
            <a:br>
              <a:rPr lang="fa-IR" sz="1800" b="1" dirty="0" smtClean="0">
                <a:cs typeface="B Nazanin" pitchFamily="2" charset="-78"/>
              </a:rPr>
            </a:br>
            <a:r>
              <a:rPr lang="fa-IR" sz="1800" b="1" dirty="0" smtClean="0">
                <a:cs typeface="B Nazanin" pitchFamily="2" charset="-78"/>
              </a:rPr>
              <a:t>4)  9 و 13 دی سیس</a:t>
            </a:r>
            <a:br>
              <a:rPr lang="fa-IR" sz="1800" b="1" dirty="0" smtClean="0">
                <a:cs typeface="B Nazanin" pitchFamily="2" charset="-78"/>
              </a:rPr>
            </a:br>
            <a:r>
              <a:rPr lang="fa-IR" sz="1800" b="1" dirty="0" smtClean="0">
                <a:cs typeface="B Nazanin" pitchFamily="2" charset="-78"/>
              </a:rPr>
              <a:t>5)  11- سیس که در ترکیب ردوپسین وجود دارد.</a:t>
            </a:r>
            <a:br>
              <a:rPr lang="fa-IR" sz="1800" b="1" dirty="0" smtClean="0">
                <a:cs typeface="B Nazanin" pitchFamily="2" charset="-78"/>
              </a:rPr>
            </a:br>
            <a:r>
              <a:rPr lang="fa-IR" sz="1800" b="1" dirty="0" smtClean="0">
                <a:cs typeface="B Nazanin" pitchFamily="2" charset="-78"/>
              </a:rPr>
              <a:t>در روغن کبد ماهی ویتامین </a:t>
            </a:r>
            <a:r>
              <a:rPr lang="en-US" sz="1800" b="1" dirty="0" smtClean="0">
                <a:cs typeface="B Nazanin" pitchFamily="2" charset="-78"/>
              </a:rPr>
              <a:t>A</a:t>
            </a:r>
            <a:r>
              <a:rPr lang="fa-IR" sz="1800" b="1" dirty="0" smtClean="0">
                <a:cs typeface="B Nazanin" pitchFamily="2" charset="-78"/>
              </a:rPr>
              <a:t> بصورت تمام ترانس همراه با مقدار جزیی ایزومر 13- سیس که به نئوویتامین </a:t>
            </a:r>
            <a:r>
              <a:rPr lang="en-US" sz="1800" b="1" dirty="0" smtClean="0">
                <a:cs typeface="B Nazanin" pitchFamily="2" charset="-78"/>
              </a:rPr>
              <a:t>A</a:t>
            </a:r>
            <a:r>
              <a:rPr lang="fa-IR" sz="1800" b="1" dirty="0" smtClean="0">
                <a:cs typeface="B Nazanin" pitchFamily="2" charset="-78"/>
              </a:rPr>
              <a:t> معروف است وجود دارد. </a:t>
            </a:r>
            <a:br>
              <a:rPr lang="fa-IR" sz="1800" b="1" dirty="0" smtClean="0">
                <a:cs typeface="B Nazanin" pitchFamily="2" charset="-78"/>
              </a:rPr>
            </a:br>
            <a:r>
              <a:rPr lang="fa-IR" sz="1800" b="1" dirty="0" smtClean="0">
                <a:cs typeface="B Nazanin" pitchFamily="2" charset="-78"/>
              </a:rPr>
              <a:t>فعالیت بیولوژی ایزومرهای 11- سیس و 13- سیس در حدود 75% ایزومر تمام ترانس و بقیه ایزومرها دارای فعالیتی کمتر از 25% می باشند.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p:spPr>
        <p:txBody>
          <a:bodyPr>
            <a:normAutofit/>
          </a:bodyPr>
          <a:lstStyle/>
          <a:p>
            <a:pPr algn="r" rtl="1">
              <a:lnSpc>
                <a:spcPct val="150000"/>
              </a:lnSpc>
            </a:pPr>
            <a:r>
              <a:rPr lang="fa-IR" sz="1800" b="1" dirty="0" smtClean="0">
                <a:cs typeface="B Nazanin" pitchFamily="2" charset="-78"/>
              </a:rPr>
              <a:t>کاروتن ها یا پروویتامین های </a:t>
            </a:r>
            <a:r>
              <a:rPr lang="en-US" sz="1800" b="1" dirty="0" smtClean="0">
                <a:cs typeface="B Nazanin" pitchFamily="2" charset="-78"/>
              </a:rPr>
              <a:t>A</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کاروتن ها از گروه پیگمانهای کاروتنوئید مشتق می گردند، کاروتنوئیدها به رنگ قرمز نارنجی می باشند و بخصوص در هویج، اسفناج و کاهو وجود دارند و از نظر شیمیایی عبارتند از هیدروکربورهایی با فرمول خام </a:t>
            </a:r>
            <a:r>
              <a:rPr lang="en-US" sz="1800" b="1" dirty="0" smtClean="0">
                <a:cs typeface="B Nazanin" pitchFamily="2" charset="-78"/>
              </a:rPr>
              <a:t>C40H56</a:t>
            </a:r>
            <a:r>
              <a:rPr lang="fa-IR" sz="1800" b="1" dirty="0" smtClean="0">
                <a:cs typeface="B Nazanin" pitchFamily="2" charset="-78"/>
              </a:rPr>
              <a:t> که فرمول گسترده آنها تشکیل شده است از یک زنجیر کربنی که در یک یا دو انتها به یک حلقه شش ضلعی منتهی می شود.</a:t>
            </a:r>
            <a:br>
              <a:rPr lang="fa-IR" sz="1800" b="1" dirty="0" smtClean="0">
                <a:cs typeface="B Nazanin" pitchFamily="2" charset="-78"/>
              </a:rPr>
            </a:br>
            <a:r>
              <a:rPr lang="fa-IR" sz="1800" b="1" dirty="0" smtClean="0">
                <a:cs typeface="B Nazanin" pitchFamily="2" charset="-78"/>
              </a:rPr>
              <a:t>اختلاف سه نوع کاروتن آلفا، بتا و گاما تنها در محل قرار گرفتن اتصال دوگانه در حلقه می باشد. چگونگی واکنش هایی که موجب تبدیل کاروتن ها به ویتامین </a:t>
            </a:r>
            <a:r>
              <a:rPr lang="en-US" sz="1800" b="1" dirty="0" smtClean="0">
                <a:cs typeface="B Nazanin" pitchFamily="2" charset="-78"/>
              </a:rPr>
              <a:t>A</a:t>
            </a:r>
            <a:r>
              <a:rPr lang="fa-IR" sz="1800" b="1" dirty="0" smtClean="0">
                <a:cs typeface="B Nazanin" pitchFamily="2" charset="-78"/>
              </a:rPr>
              <a:t> می گردند بخوبی شناخته نشده است، با اینوصف تجربه نشان می دهد که دو اتم هیدروژن متصل به دو کربن میانی ملکول کاروتن ها در ساختمان ویتامین </a:t>
            </a:r>
            <a:r>
              <a:rPr lang="en-US" sz="1800" b="1" dirty="0" smtClean="0">
                <a:cs typeface="B Nazanin" pitchFamily="2" charset="-78"/>
              </a:rPr>
              <a:t>A</a:t>
            </a:r>
            <a:r>
              <a:rPr lang="fa-IR" sz="1800" b="1" dirty="0" smtClean="0">
                <a:cs typeface="B Nazanin" pitchFamily="2" charset="-78"/>
              </a:rPr>
              <a:t> باقی می مانند و بنظر می آید که ابتدا به کمک اکسیژن مولکولی دو کربن میانی اکسید شده و دو مولکول آلدئید ایجاد می گردد و سپس به کمک آنزیم رتینن ردوکتاز ( کوانزیم </a:t>
            </a:r>
            <a:r>
              <a:rPr lang="en-US" sz="1800" b="1" dirty="0" smtClean="0">
                <a:cs typeface="B Nazanin" pitchFamily="2" charset="-78"/>
              </a:rPr>
              <a:t>NADH2</a:t>
            </a:r>
            <a:r>
              <a:rPr lang="fa-IR" sz="1800" b="1" dirty="0" smtClean="0">
                <a:cs typeface="B Nazanin" pitchFamily="2" charset="-78"/>
              </a:rPr>
              <a:t> ) آلدئید حاصل احیا گردیده و به الکل تبدیل می گردد.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بتا کاروتن که دارای ساختمان شیمیایی کاملا قرینه می باشد در اثر باز شدن اتصال دوگانه ایجاد دو مولکول ویتامین </a:t>
            </a:r>
            <a:r>
              <a:rPr lang="en-US" sz="1800" b="1" dirty="0" smtClean="0">
                <a:cs typeface="B Nazanin" pitchFamily="2" charset="-78"/>
              </a:rPr>
              <a:t>A</a:t>
            </a:r>
            <a:r>
              <a:rPr lang="fa-IR" sz="1800" b="1" dirty="0" smtClean="0">
                <a:cs typeface="B Nazanin" pitchFamily="2" charset="-78"/>
              </a:rPr>
              <a:t> می نماید، در صورتیکه در کاروتن های آلفا و گاما که حلقه </a:t>
            </a:r>
            <a:r>
              <a:rPr lang="en-US" sz="1800" b="1" dirty="0" smtClean="0">
                <a:cs typeface="B Nazanin" pitchFamily="2" charset="-78"/>
              </a:rPr>
              <a:t>B</a:t>
            </a:r>
            <a:r>
              <a:rPr lang="fa-IR" sz="1800" b="1" dirty="0" smtClean="0">
                <a:cs typeface="B Nazanin" pitchFamily="2" charset="-78"/>
              </a:rPr>
              <a:t> یک حلقه بتا یونون نمی باشد در اثر باز شدن اتصال دوگانه تنها یک مولکول ویتامین </a:t>
            </a:r>
            <a:r>
              <a:rPr lang="en-US" sz="1800" b="1" dirty="0" smtClean="0">
                <a:cs typeface="B Nazanin" pitchFamily="2" charset="-78"/>
              </a:rPr>
              <a:t>A</a:t>
            </a:r>
            <a:r>
              <a:rPr lang="fa-IR" sz="1800" b="1" dirty="0" smtClean="0">
                <a:cs typeface="B Nazanin" pitchFamily="2" charset="-78"/>
              </a:rPr>
              <a:t> تولید می گردد.</a:t>
            </a:r>
            <a:br>
              <a:rPr lang="fa-IR" sz="1800" b="1" dirty="0" smtClean="0">
                <a:cs typeface="B Nazanin" pitchFamily="2" charset="-78"/>
              </a:rPr>
            </a:br>
            <a:r>
              <a:rPr lang="fa-IR" sz="1800" b="1" dirty="0" smtClean="0">
                <a:cs typeface="B Nazanin" pitchFamily="2" charset="-78"/>
              </a:rPr>
              <a:t>محل انجام واکنش های تبدیل کاروتن ها به ویتامین </a:t>
            </a:r>
            <a:r>
              <a:rPr lang="en-US" sz="1800" b="1" dirty="0" smtClean="0">
                <a:cs typeface="B Nazanin" pitchFamily="2" charset="-78"/>
              </a:rPr>
              <a:t>A</a:t>
            </a:r>
            <a:r>
              <a:rPr lang="fa-IR" sz="1800" b="1" dirty="0" smtClean="0">
                <a:cs typeface="B Nazanin" pitchFamily="2" charset="-78"/>
              </a:rPr>
              <a:t> در برخی پستانداران مانند موش ، خرگوش و گوسفند مخاط روده می باشد و تجربه نشان داده که در نزد این حیوانات در صورتیکه بطور تجربی دچار کمبود ویتامین </a:t>
            </a:r>
            <a:r>
              <a:rPr lang="en-US" sz="1800" b="1" dirty="0" smtClean="0">
                <a:cs typeface="B Nazanin" pitchFamily="2" charset="-78"/>
              </a:rPr>
              <a:t>A</a:t>
            </a:r>
            <a:r>
              <a:rPr lang="fa-IR" sz="1800" b="1" dirty="0" smtClean="0">
                <a:cs typeface="B Nazanin" pitchFamily="2" charset="-78"/>
              </a:rPr>
              <a:t> گردند و تجویز با کاروتن از راه تزریق صورت گیرد عوارض کمبود بهبودی نیافته و بتا کاروتن در کبد حیوان ذخیره می گردد. در نزد انسان تصور می شود که عمل تبدیل کاروتن ها به ویتامین </a:t>
            </a:r>
            <a:r>
              <a:rPr lang="en-US" sz="1800" b="1" dirty="0" smtClean="0">
                <a:cs typeface="B Nazanin" pitchFamily="2" charset="-78"/>
              </a:rPr>
              <a:t>A</a:t>
            </a:r>
            <a:r>
              <a:rPr lang="fa-IR" sz="1800" b="1" dirty="0" smtClean="0">
                <a:cs typeface="B Nazanin" pitchFamily="2" charset="-78"/>
              </a:rPr>
              <a:t> تنها در کبد انجام پذیر است. فعالیت فیزیولوژی کاروتن ها حداکثر برابر 50% ویتامین </a:t>
            </a:r>
            <a:r>
              <a:rPr lang="en-US" sz="1800" b="1" dirty="0" smtClean="0">
                <a:cs typeface="B Nazanin" pitchFamily="2" charset="-78"/>
              </a:rPr>
              <a:t>A</a:t>
            </a:r>
            <a:r>
              <a:rPr lang="fa-IR" sz="1800" b="1" dirty="0" smtClean="0">
                <a:cs typeface="B Nazanin" pitchFamily="2" charset="-78"/>
              </a:rPr>
              <a:t> می باشد زیرا علاوه بر آنکه تبدیل این ترکیبات به ویتامین مستلزم انجام واکنش های اضافی می باشد عوامل مختلفی در عمل جذب روده ای آنها موثر بوده و موجب می گردند که این ترکیبات با مقایسه با ویتامین </a:t>
            </a:r>
            <a:r>
              <a:rPr lang="en-US" sz="1800" b="1" dirty="0" smtClean="0">
                <a:cs typeface="B Nazanin" pitchFamily="2" charset="-78"/>
              </a:rPr>
              <a:t>A</a:t>
            </a:r>
            <a:r>
              <a:rPr lang="fa-IR" sz="1800" b="1" dirty="0" smtClean="0">
                <a:cs typeface="B Nazanin" pitchFamily="2" charset="-78"/>
              </a:rPr>
              <a:t> با سرعت کمتری جذب گردند.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عوامل شیمیایی موثر:</a:t>
            </a:r>
            <a:br>
              <a:rPr lang="fa-IR" sz="1800" b="1" dirty="0" smtClean="0">
                <a:cs typeface="B Nazanin" pitchFamily="2" charset="-78"/>
              </a:rPr>
            </a:br>
            <a:r>
              <a:rPr lang="fa-IR" sz="1800" b="1" dirty="0" smtClean="0">
                <a:cs typeface="B Nazanin" pitchFamily="2" charset="-78"/>
              </a:rPr>
              <a:t>خواص فیزولوژیکی ویتامین </a:t>
            </a:r>
            <a:r>
              <a:rPr lang="en-US" sz="1800" b="1" dirty="0" smtClean="0">
                <a:cs typeface="B Nazanin" pitchFamily="2" charset="-78"/>
              </a:rPr>
              <a:t>A</a:t>
            </a:r>
            <a:r>
              <a:rPr lang="fa-IR" sz="1800" b="1" dirty="0" smtClean="0">
                <a:cs typeface="B Nazanin" pitchFamily="2" charset="-78"/>
              </a:rPr>
              <a:t> مربوط به عامل شیمیایی خاصی نمی باشد و مجموعه ساختمان مولکولی آن منشا اثرات بیولوژیکی ویتامین است و هرگونه تغییری در ساختمان آن موجب غیر فعال شدن این ویتامین می گردد. با اینوصف مشاهده شده است که پیدایش یک اتصال دوگانه اضافی در داخل حلقه در بین کربن های 3 و 4 باعث از بین رفتن فعالیت این ویتامین نمی گردد. در روغن ماهی های آبهای شیرین ترکیبی وجود دارد که ساختمان آن مانند ویتامین  </a:t>
            </a:r>
            <a:r>
              <a:rPr lang="en-US" sz="1800" b="1" dirty="0" smtClean="0">
                <a:cs typeface="B Nazanin" pitchFamily="2" charset="-78"/>
              </a:rPr>
              <a:t>A</a:t>
            </a:r>
            <a:r>
              <a:rPr lang="fa-IR" sz="1800" b="1" dirty="0" smtClean="0">
                <a:cs typeface="B Nazanin" pitchFamily="2" charset="-78"/>
              </a:rPr>
              <a:t> است با این تفاوت که شامل یک اتصال دوگانه اضافی بین کربن 3 و 4 می باشد، این جسم دارای خواص ویتامین </a:t>
            </a:r>
            <a:r>
              <a:rPr lang="en-US" sz="1800" b="1" dirty="0" smtClean="0">
                <a:cs typeface="B Nazanin" pitchFamily="2" charset="-78"/>
              </a:rPr>
              <a:t>A</a:t>
            </a:r>
            <a:r>
              <a:rPr lang="fa-IR" sz="1800" b="1" dirty="0" smtClean="0">
                <a:cs typeface="B Nazanin" pitchFamily="2" charset="-78"/>
              </a:rPr>
              <a:t> بوده و به ویتامین </a:t>
            </a:r>
            <a:r>
              <a:rPr lang="en-US" sz="1800" b="1" dirty="0" smtClean="0">
                <a:cs typeface="B Nazanin" pitchFamily="2" charset="-78"/>
              </a:rPr>
              <a:t>A2</a:t>
            </a:r>
            <a:r>
              <a:rPr lang="fa-IR" sz="1800" b="1" dirty="0" smtClean="0">
                <a:cs typeface="B Nazanin" pitchFamily="2" charset="-78"/>
              </a:rPr>
              <a:t> معروف است. فعالیت بیولوژیک ویتامین </a:t>
            </a:r>
            <a:r>
              <a:rPr lang="en-US" sz="1800" b="1" dirty="0" smtClean="0">
                <a:cs typeface="B Nazanin" pitchFamily="2" charset="-78"/>
              </a:rPr>
              <a:t>A2</a:t>
            </a:r>
            <a:r>
              <a:rPr lang="fa-IR" sz="1800" b="1" dirty="0" smtClean="0">
                <a:cs typeface="B Nazanin" pitchFamily="2" charset="-78"/>
              </a:rPr>
              <a:t> در حدود 40% ویتامین </a:t>
            </a:r>
            <a:r>
              <a:rPr lang="en-US" sz="1800" b="1" dirty="0" smtClean="0">
                <a:cs typeface="B Nazanin" pitchFamily="2" charset="-78"/>
              </a:rPr>
              <a:t>A</a:t>
            </a:r>
            <a:r>
              <a:rPr lang="fa-IR" sz="1800" b="1" dirty="0" smtClean="0">
                <a:cs typeface="B Nazanin" pitchFamily="2" charset="-78"/>
              </a:rPr>
              <a:t> است.</a:t>
            </a:r>
            <a:br>
              <a:rPr lang="fa-IR" sz="1800" b="1" dirty="0" smtClean="0">
                <a:cs typeface="B Nazanin" pitchFamily="2" charset="-78"/>
              </a:rPr>
            </a:br>
            <a:r>
              <a:rPr lang="fa-IR" sz="1800" b="1" dirty="0" smtClean="0">
                <a:cs typeface="B Nazanin" pitchFamily="2" charset="-78"/>
              </a:rPr>
              <a:t>ویتامین های </a:t>
            </a:r>
            <a:r>
              <a:rPr lang="en-US" sz="1800" b="1" dirty="0" smtClean="0">
                <a:cs typeface="B Nazanin" pitchFamily="2" charset="-78"/>
              </a:rPr>
              <a:t>A</a:t>
            </a:r>
            <a:r>
              <a:rPr lang="fa-IR" sz="1800" b="1" dirty="0" smtClean="0">
                <a:cs typeface="B Nazanin" pitchFamily="2" charset="-78"/>
              </a:rPr>
              <a:t> و کاروتن ها در اثر اکسیژن، حرارت های بالا، اشعه و </a:t>
            </a:r>
            <a:r>
              <a:rPr lang="en-US" sz="1800" b="1" dirty="0" smtClean="0">
                <a:cs typeface="B Nazanin" pitchFamily="2" charset="-78"/>
              </a:rPr>
              <a:t>PH</a:t>
            </a:r>
            <a:r>
              <a:rPr lang="fa-IR" sz="1800" b="1" dirty="0" smtClean="0">
                <a:cs typeface="B Nazanin" pitchFamily="2" charset="-78"/>
              </a:rPr>
              <a:t> اسیدی اکسیده شده، دگرگونی مولکولی پیدا کرده و خاصیت ویتامینی خود را از دست می دهند.</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خواص فیزیولوژیکی:</a:t>
            </a:r>
            <a:br>
              <a:rPr lang="fa-IR" sz="1800" b="1" dirty="0" smtClean="0">
                <a:cs typeface="B Nazanin" pitchFamily="2" charset="-78"/>
              </a:rPr>
            </a:br>
            <a:r>
              <a:rPr lang="fa-IR" sz="1800" b="1" dirty="0" smtClean="0">
                <a:cs typeface="B Nazanin" pitchFamily="2" charset="-78"/>
              </a:rPr>
              <a:t>1- ویتامین </a:t>
            </a:r>
            <a:r>
              <a:rPr lang="en-US" sz="1800" b="1" dirty="0" smtClean="0">
                <a:cs typeface="B Nazanin" pitchFamily="2" charset="-78"/>
              </a:rPr>
              <a:t>A</a:t>
            </a:r>
            <a:r>
              <a:rPr lang="fa-IR" sz="1800" b="1" dirty="0" smtClean="0">
                <a:cs typeface="B Nazanin" pitchFamily="2" charset="-78"/>
              </a:rPr>
              <a:t> یکی از عوامل رشد حیوانات می باشد، فقدان تجربی این ویتامین در موش موجب توقف رشد حیوان می گردد.</a:t>
            </a:r>
            <a:br>
              <a:rPr lang="fa-IR" sz="1800" b="1" dirty="0" smtClean="0">
                <a:cs typeface="B Nazanin" pitchFamily="2" charset="-78"/>
              </a:rPr>
            </a:br>
            <a:r>
              <a:rPr lang="fa-IR" sz="1800" b="1" dirty="0" smtClean="0">
                <a:cs typeface="B Nazanin" pitchFamily="2" charset="-78"/>
              </a:rPr>
              <a:t>2- فقدان ویتامین </a:t>
            </a:r>
            <a:r>
              <a:rPr lang="en-US" sz="1800" b="1" dirty="0" smtClean="0">
                <a:cs typeface="B Nazanin" pitchFamily="2" charset="-78"/>
              </a:rPr>
              <a:t>A </a:t>
            </a:r>
            <a:r>
              <a:rPr lang="fa-IR" sz="1800" b="1" dirty="0" smtClean="0">
                <a:cs typeface="B Nazanin" pitchFamily="2" charset="-78"/>
              </a:rPr>
              <a:t> در موش باعث پیدایش اختلالاتی در عمل تولید مثل حیوان می گردد بطرویکه در موش ماده موجب سقط جنین و یا عدم رشد جنین و در نر سبب وقفه در عمل اسپرماتوژنز می گردد.</a:t>
            </a:r>
            <a:br>
              <a:rPr lang="fa-IR" sz="1800" b="1" dirty="0" smtClean="0">
                <a:cs typeface="B Nazanin" pitchFamily="2" charset="-78"/>
              </a:rPr>
            </a:br>
            <a:r>
              <a:rPr lang="fa-IR" sz="1800" b="1" dirty="0" smtClean="0">
                <a:cs typeface="B Nazanin" pitchFamily="2" charset="-78"/>
              </a:rPr>
              <a:t>3- ویتامین </a:t>
            </a:r>
            <a:r>
              <a:rPr lang="en-US" sz="1800" b="1" dirty="0" smtClean="0">
                <a:cs typeface="B Nazanin" pitchFamily="2" charset="-78"/>
              </a:rPr>
              <a:t>A</a:t>
            </a:r>
            <a:r>
              <a:rPr lang="fa-IR" sz="1800" b="1" dirty="0" smtClean="0">
                <a:cs typeface="B Nazanin" pitchFamily="2" charset="-78"/>
              </a:rPr>
              <a:t> دارای نقش مهمی در تنظیم عمل استخوان سازی در موش می باشد.</a:t>
            </a:r>
            <a:br>
              <a:rPr lang="fa-IR" sz="1800" b="1" dirty="0" smtClean="0">
                <a:cs typeface="B Nazanin" pitchFamily="2" charset="-78"/>
              </a:rPr>
            </a:br>
            <a:r>
              <a:rPr lang="fa-IR" sz="1800" b="1" dirty="0" smtClean="0">
                <a:cs typeface="B Nazanin" pitchFamily="2" charset="-78"/>
              </a:rPr>
              <a:t>مهمترین عمل ویتامین </a:t>
            </a:r>
            <a:r>
              <a:rPr lang="en-US" sz="1800" b="1" dirty="0" smtClean="0">
                <a:cs typeface="B Nazanin" pitchFamily="2" charset="-78"/>
              </a:rPr>
              <a:t>A</a:t>
            </a:r>
            <a:r>
              <a:rPr lang="fa-IR" sz="1800" b="1" dirty="0" smtClean="0">
                <a:cs typeface="B Nazanin" pitchFamily="2" charset="-78"/>
              </a:rPr>
              <a:t> در انسان اثری است که این ویتامین بر ترشحات بدن خصوصا ترشحات مخاطی، اشک و مایع مغزی نخاعی دارد بطوریکه کمبود ویتامین موجب پیدایش اختلالاتی در غدد بزاقی، زبان و حلق، مجاری تنفسی و چشم و برخی غدد مترشحه داخلی می گردد. فقدان ویتامین </a:t>
            </a:r>
            <a:r>
              <a:rPr lang="en-US" sz="1800" b="1" dirty="0" smtClean="0">
                <a:cs typeface="B Nazanin" pitchFamily="2" charset="-78"/>
              </a:rPr>
              <a:t>A</a:t>
            </a:r>
            <a:r>
              <a:rPr lang="fa-IR" sz="1800" b="1" dirty="0" smtClean="0">
                <a:cs typeface="B Nazanin" pitchFamily="2" charset="-78"/>
              </a:rPr>
              <a:t> منجر به پیدایش عوارض گوناگون در بافت پوششی در اغلب اعضای بدن می گردد. این ضایعات شامل آتروفی و نازک شدن اپیتلیوم و شاخی شدن آن بوده و به خشک و سخت شدن پوست و شکنندگی موها منجر می گردد.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در اثر فقدان ویتامین </a:t>
            </a:r>
            <a:r>
              <a:rPr lang="en-US" sz="1800" b="1" dirty="0" smtClean="0">
                <a:cs typeface="B Nazanin" pitchFamily="2" charset="-78"/>
              </a:rPr>
              <a:t>A</a:t>
            </a:r>
            <a:r>
              <a:rPr lang="fa-IR" sz="1800" b="1" dirty="0" smtClean="0">
                <a:cs typeface="B Nazanin" pitchFamily="2" charset="-78"/>
              </a:rPr>
              <a:t> ترشح اشک کاهش یافته و به تدریج قرنیه خشک و کدر می گردد. خشک شدن قرنیه چشم با رشد میکربها و عفونت همراه می باشد </a:t>
            </a:r>
            <a:r>
              <a:rPr lang="fa-IR" sz="1800" b="1" smtClean="0">
                <a:cs typeface="B Nazanin" pitchFamily="2" charset="-78"/>
              </a:rPr>
              <a:t>و در </a:t>
            </a:r>
            <a:r>
              <a:rPr lang="fa-IR" sz="1800" b="1" dirty="0" smtClean="0">
                <a:cs typeface="B Nazanin" pitchFamily="2" charset="-78"/>
              </a:rPr>
              <a:t>نتیجه بیماری گزروفتالمی بروز می نماید و به همین دلیل ویتامین </a:t>
            </a:r>
            <a:r>
              <a:rPr lang="en-US" sz="1800" b="1" dirty="0" smtClean="0">
                <a:cs typeface="B Nazanin" pitchFamily="2" charset="-78"/>
              </a:rPr>
              <a:t>A</a:t>
            </a:r>
            <a:r>
              <a:rPr lang="fa-IR" sz="1800" b="1" dirty="0" smtClean="0">
                <a:cs typeface="B Nazanin" pitchFamily="2" charset="-78"/>
              </a:rPr>
              <a:t> به ویتامین آنتی گزروفتالمیک معروف می باشد.</a:t>
            </a:r>
            <a:br>
              <a:rPr lang="fa-IR" sz="1800" b="1" dirty="0" smtClean="0">
                <a:cs typeface="B Nazanin" pitchFamily="2" charset="-78"/>
              </a:rPr>
            </a:br>
            <a:r>
              <a:rPr lang="fa-IR" sz="1800" b="1" dirty="0" smtClean="0">
                <a:cs typeface="B Nazanin" pitchFamily="2" charset="-78"/>
              </a:rPr>
              <a:t>زودرس ترین عوارض کمبود ویتامین </a:t>
            </a:r>
            <a:r>
              <a:rPr lang="en-US" sz="1800" b="1" dirty="0" smtClean="0">
                <a:cs typeface="B Nazanin" pitchFamily="2" charset="-78"/>
              </a:rPr>
              <a:t>A </a:t>
            </a:r>
            <a:r>
              <a:rPr lang="fa-IR" sz="1800" b="1" dirty="0" smtClean="0">
                <a:cs typeface="B Nazanin" pitchFamily="2" charset="-78"/>
              </a:rPr>
              <a:t> در انسان کاهش قدرت دید در غروب آفتاب و شب کوری می باشد.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نقش بیوشیمیایی:</a:t>
            </a:r>
            <a:br>
              <a:rPr lang="fa-IR" sz="1800" b="1" dirty="0" smtClean="0">
                <a:cs typeface="B Nazanin" pitchFamily="2" charset="-78"/>
              </a:rPr>
            </a:br>
            <a:r>
              <a:rPr lang="fa-IR" sz="1800" b="1" dirty="0" smtClean="0">
                <a:cs typeface="B Nazanin" pitchFamily="2" charset="-78"/>
              </a:rPr>
              <a:t>با وجود مطالعات زیاد هنوز چگونگی عمل ویتامین </a:t>
            </a:r>
            <a:r>
              <a:rPr lang="en-US" sz="1800" b="1" dirty="0" smtClean="0">
                <a:cs typeface="B Nazanin" pitchFamily="2" charset="-78"/>
              </a:rPr>
              <a:t>A</a:t>
            </a:r>
            <a:r>
              <a:rPr lang="fa-IR" sz="1800" b="1" dirty="0" smtClean="0">
                <a:cs typeface="B Nazanin" pitchFamily="2" charset="-78"/>
              </a:rPr>
              <a:t> در واکنش های متابولیسمی بدن که منجر به بروز خواص فیزیولوژیکی این ویتامین در رشد و نمو حیوان می گردد کاملا مشخص نیست.</a:t>
            </a:r>
            <a:br>
              <a:rPr lang="fa-IR" sz="1800" b="1" dirty="0" smtClean="0">
                <a:cs typeface="B Nazanin" pitchFamily="2" charset="-78"/>
              </a:rPr>
            </a:br>
            <a:r>
              <a:rPr lang="fa-IR" sz="1800" b="1" dirty="0" smtClean="0">
                <a:cs typeface="B Nazanin" pitchFamily="2" charset="-78"/>
              </a:rPr>
              <a:t>تجربه نشان می دهد که کمبود ویتامین </a:t>
            </a:r>
            <a:r>
              <a:rPr lang="en-US" sz="1800" b="1" dirty="0" smtClean="0">
                <a:cs typeface="B Nazanin" pitchFamily="2" charset="-78"/>
              </a:rPr>
              <a:t>A</a:t>
            </a:r>
            <a:r>
              <a:rPr lang="fa-IR" sz="1800" b="1" dirty="0" smtClean="0">
                <a:cs typeface="B Nazanin" pitchFamily="2" charset="-78"/>
              </a:rPr>
              <a:t> موجب کاهش سرعت ایجاد موکوپلی ساکاریدها در بافت حیوان می گردد و تجویز ویتامین </a:t>
            </a:r>
            <a:r>
              <a:rPr lang="en-US" sz="1800" b="1" dirty="0" smtClean="0">
                <a:cs typeface="B Nazanin" pitchFamily="2" charset="-78"/>
              </a:rPr>
              <a:t>A</a:t>
            </a:r>
            <a:r>
              <a:rPr lang="fa-IR" sz="1800" b="1" dirty="0" smtClean="0">
                <a:cs typeface="B Nazanin" pitchFamily="2" charset="-78"/>
              </a:rPr>
              <a:t> باعث طبیعی شدن میزان موکوپلی ساکاریدها می شود. از آنجائیکه این ترکیبات در ساختمان غضروفها و همینطور در ترشحات مخاطی وجود دارند احتمالا عمل ویتامین را در مورد بافت اپی تلیال و ترشحات مخاطی می توان از این راه توجیه نمود.</a:t>
            </a:r>
            <a:br>
              <a:rPr lang="fa-IR" sz="1800" b="1" dirty="0" smtClean="0">
                <a:cs typeface="B Nazanin" pitchFamily="2" charset="-78"/>
              </a:rPr>
            </a:br>
            <a:r>
              <a:rPr lang="fa-IR" sz="1800" b="1" dirty="0" smtClean="0">
                <a:cs typeface="B Nazanin" pitchFamily="2" charset="-78"/>
              </a:rPr>
              <a:t>تحقیقات نشان می دهد که ویتامین </a:t>
            </a:r>
            <a:r>
              <a:rPr lang="en-US" sz="1800" b="1" dirty="0" smtClean="0">
                <a:cs typeface="B Nazanin" pitchFamily="2" charset="-78"/>
              </a:rPr>
              <a:t>A</a:t>
            </a:r>
            <a:r>
              <a:rPr lang="fa-IR" sz="1800" b="1" dirty="0" smtClean="0">
                <a:cs typeface="B Nazanin" pitchFamily="2" charset="-78"/>
              </a:rPr>
              <a:t> دارای نقش مهمی در بیوسنتز پروتئین ها می باشد و بعلاوه در متابولیسم گوگرد و تشکیل ریشه فعال سولفات شرکت می نماید و همانطور که می دانیم ریشه سولفات از ترکیبات ضروری در عمل سنتز موکوپلی ساکاریدها می باشد. </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برای آنکه ریشه سولفات بصورت پیوند استری در ترکیبات موکوپلی ساکاریدها از قبیل کندروئیتین سولفات و موکوئیتین سولفات در آید ابتدا می بایست به کمک </a:t>
            </a:r>
            <a:r>
              <a:rPr lang="en-US" sz="1800" b="1" dirty="0" smtClean="0">
                <a:cs typeface="B Nazanin" pitchFamily="2" charset="-78"/>
              </a:rPr>
              <a:t>ATP</a:t>
            </a:r>
            <a:r>
              <a:rPr lang="fa-IR" sz="1800" b="1" dirty="0" smtClean="0">
                <a:cs typeface="B Nazanin" pitchFamily="2" charset="-78"/>
              </a:rPr>
              <a:t> به صورت فعال در آید و این واکنش احتمالا تحت تاثیر ویتامین </a:t>
            </a:r>
            <a:r>
              <a:rPr lang="en-US" sz="1800" b="1" dirty="0" smtClean="0">
                <a:cs typeface="B Nazanin" pitchFamily="2" charset="-78"/>
              </a:rPr>
              <a:t>A</a:t>
            </a:r>
            <a:r>
              <a:rPr lang="fa-IR" sz="1800" b="1" dirty="0" smtClean="0">
                <a:cs typeface="B Nazanin" pitchFamily="2" charset="-78"/>
              </a:rPr>
              <a:t> می باشد. جسم حاصل یعنی آدنوزیل- </a:t>
            </a:r>
            <a:r>
              <a:rPr lang="en-US" sz="1800" b="1" dirty="0" smtClean="0">
                <a:cs typeface="B Nazanin" pitchFamily="2" charset="-78"/>
              </a:rPr>
              <a:t>3`</a:t>
            </a:r>
            <a:r>
              <a:rPr lang="fa-IR" sz="1800" b="1" dirty="0" smtClean="0">
                <a:cs typeface="B Nazanin" pitchFamily="2" charset="-78"/>
              </a:rPr>
              <a:t> - فسفات - </a:t>
            </a:r>
            <a:r>
              <a:rPr lang="en-US" sz="1800" b="1" dirty="0" smtClean="0">
                <a:cs typeface="B Nazanin" pitchFamily="2" charset="-78"/>
              </a:rPr>
              <a:t>5`</a:t>
            </a:r>
            <a:r>
              <a:rPr lang="fa-IR" sz="1800" b="1" dirty="0" smtClean="0">
                <a:cs typeface="B Nazanin" pitchFamily="2" charset="-78"/>
              </a:rPr>
              <a:t> فسفو سولفات شکل فعال ریشه سولفات می باشد. </a:t>
            </a:r>
            <a:br>
              <a:rPr lang="fa-IR" sz="1800" b="1" dirty="0" smtClean="0">
                <a:cs typeface="B Nazanin" pitchFamily="2" charset="-78"/>
              </a:rPr>
            </a:br>
            <a:r>
              <a:rPr lang="fa-IR" sz="1800" b="1" dirty="0" smtClean="0">
                <a:cs typeface="B Nazanin" pitchFamily="2" charset="-78"/>
              </a:rPr>
              <a:t>تجربه نشان داده که ویتامین </a:t>
            </a:r>
            <a:r>
              <a:rPr lang="en-US" sz="1800" b="1" dirty="0" smtClean="0">
                <a:cs typeface="B Nazanin" pitchFamily="2" charset="-78"/>
              </a:rPr>
              <a:t>A</a:t>
            </a:r>
            <a:r>
              <a:rPr lang="fa-IR" sz="1800" b="1" dirty="0" smtClean="0">
                <a:cs typeface="B Nazanin" pitchFamily="2" charset="-78"/>
              </a:rPr>
              <a:t> موجب متورم شدن میتوکندریهای سلول های کبدی در محیط کشت </a:t>
            </a:r>
            <a:br>
              <a:rPr lang="fa-IR" sz="1800" b="1" dirty="0" smtClean="0">
                <a:cs typeface="B Nazanin" pitchFamily="2" charset="-78"/>
              </a:rPr>
            </a:br>
            <a:r>
              <a:rPr lang="fa-IR" sz="1800" b="1" dirty="0" smtClean="0">
                <a:cs typeface="B Nazanin" pitchFamily="2" charset="-78"/>
              </a:rPr>
              <a:t>می گردد و عقیده دارند که این ویتامین بر روی غشاهای سلولی و همچنین غشاهای اندامک های داخل سلولی مانند میتوکندری ها موثر می باشد و قابلیت نفوذ اینگونه غشاها را تنظیم می نماید.</a:t>
            </a:r>
            <a:br>
              <a:rPr lang="fa-IR" sz="1800" b="1" dirty="0" smtClean="0">
                <a:cs typeface="B Nazanin" pitchFamily="2" charset="-78"/>
              </a:rPr>
            </a:br>
            <a:r>
              <a:rPr lang="fa-IR" sz="1800" b="1" dirty="0" smtClean="0">
                <a:cs typeface="B Nazanin" pitchFamily="2" charset="-78"/>
              </a:rPr>
              <a:t>تحقیقات نشان داده که در موش هایی که مصنوعا دچار کمبود ویتامین </a:t>
            </a:r>
            <a:r>
              <a:rPr lang="en-US" sz="1800" b="1" dirty="0" smtClean="0">
                <a:cs typeface="B Nazanin" pitchFamily="2" charset="-78"/>
              </a:rPr>
              <a:t>A</a:t>
            </a:r>
            <a:r>
              <a:rPr lang="fa-IR" sz="1800" b="1" dirty="0" smtClean="0">
                <a:cs typeface="B Nazanin" pitchFamily="2" charset="-78"/>
              </a:rPr>
              <a:t> شده باشند و یا اینکه به مقدار زیاد ویتامین </a:t>
            </a:r>
            <a:r>
              <a:rPr lang="en-US" sz="1800" b="1" dirty="0" smtClean="0">
                <a:cs typeface="B Nazanin" pitchFamily="2" charset="-78"/>
              </a:rPr>
              <a:t>A</a:t>
            </a:r>
            <a:r>
              <a:rPr lang="fa-IR" sz="1800" b="1" dirty="0" smtClean="0">
                <a:cs typeface="B Nazanin" pitchFamily="2" charset="-78"/>
              </a:rPr>
              <a:t> به آنها خورانده شود آشفتگی هایی در واکنش های فسفوریلاسیون اکسیداتیو در میتوکندری های سلول های کبدی این حیوانات بروز می نماید و از این تجربه نتیجه می گیریم که برای حفظ تعادل غشا میتوکندری ها یک غلظت مناسب و اپتیما از ویتامین </a:t>
            </a:r>
            <a:r>
              <a:rPr lang="en-US" sz="1800" b="1" dirty="0" smtClean="0">
                <a:cs typeface="B Nazanin" pitchFamily="2" charset="-78"/>
              </a:rPr>
              <a:t>A</a:t>
            </a:r>
            <a:r>
              <a:rPr lang="fa-IR" sz="1800" b="1" dirty="0" smtClean="0">
                <a:cs typeface="B Nazanin" pitchFamily="2" charset="-78"/>
              </a:rPr>
              <a:t> ضروری است.</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0"/>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A</a:t>
            </a:r>
            <a:r>
              <a:rPr lang="fa-IR" sz="1800" b="1" dirty="0" smtClean="0">
                <a:cs typeface="B Nazanin" pitchFamily="2" charset="-78"/>
              </a:rPr>
              <a:t> در شبکیه چشم:</a:t>
            </a:r>
            <a:br>
              <a:rPr lang="fa-IR" sz="1800" b="1" dirty="0" smtClean="0">
                <a:cs typeface="B Nazanin" pitchFamily="2" charset="-78"/>
              </a:rPr>
            </a:br>
            <a:r>
              <a:rPr lang="fa-IR" sz="1800" b="1" dirty="0" smtClean="0">
                <a:cs typeface="B Nazanin" pitchFamily="2" charset="-78"/>
              </a:rPr>
              <a:t>ویتامین </a:t>
            </a:r>
            <a:r>
              <a:rPr lang="en-US" sz="1800" b="1" dirty="0" smtClean="0">
                <a:cs typeface="B Nazanin" pitchFamily="2" charset="-78"/>
              </a:rPr>
              <a:t>A</a:t>
            </a:r>
            <a:r>
              <a:rPr lang="fa-IR" sz="1800" b="1" dirty="0" smtClean="0">
                <a:cs typeface="B Nazanin" pitchFamily="2" charset="-78"/>
              </a:rPr>
              <a:t> را رتینول نیز می نامند و این به علت نقش مهمی است که این ویتامین در شبکیه چشم و خصوصا در عمل بینایی در غروب آفتاب و در تاریکی به عهده دارد.</a:t>
            </a:r>
            <a:br>
              <a:rPr lang="fa-IR" sz="1800" b="1" dirty="0" smtClean="0">
                <a:cs typeface="B Nazanin" pitchFamily="2" charset="-78"/>
              </a:rPr>
            </a:br>
            <a:r>
              <a:rPr lang="fa-IR" sz="1800" b="1" dirty="0" smtClean="0">
                <a:cs typeface="B Nazanin" pitchFamily="2" charset="-78"/>
              </a:rPr>
              <a:t>در شبکیه چشم ویتامین </a:t>
            </a:r>
            <a:r>
              <a:rPr lang="en-US" sz="1800" b="1" dirty="0" smtClean="0">
                <a:cs typeface="B Nazanin" pitchFamily="2" charset="-78"/>
              </a:rPr>
              <a:t>A</a:t>
            </a:r>
            <a:r>
              <a:rPr lang="fa-IR" sz="1800" b="1" dirty="0" smtClean="0">
                <a:cs typeface="B Nazanin" pitchFamily="2" charset="-78"/>
              </a:rPr>
              <a:t> به شکل آلدئیدی یعنی رتی نن و یا رتینال وجود دارد. </a:t>
            </a:r>
            <a:br>
              <a:rPr lang="fa-IR" sz="1800" b="1" dirty="0" smtClean="0">
                <a:cs typeface="B Nazanin" pitchFamily="2" charset="-78"/>
              </a:rPr>
            </a:br>
            <a:r>
              <a:rPr lang="fa-IR" sz="1800" b="1" dirty="0" smtClean="0">
                <a:cs typeface="B Nazanin" pitchFamily="2" charset="-78"/>
              </a:rPr>
              <a:t>رتینال به کمک یک واکنش آنزیمی احیا گردیده و به رتینول مبدل می شود و بعکس رتینول در اثر اکسیداسیون قابل تبدیل به رتینال می باشد.</a:t>
            </a:r>
            <a:br>
              <a:rPr lang="fa-IR" sz="1800" b="1" dirty="0" smtClean="0">
                <a:cs typeface="B Nazanin" pitchFamily="2" charset="-78"/>
              </a:rPr>
            </a:br>
            <a:r>
              <a:rPr lang="fa-IR" sz="1800" b="1" dirty="0" smtClean="0">
                <a:cs typeface="B Nazanin" pitchFamily="2" charset="-78"/>
              </a:rPr>
              <a:t>آنزیمی که این واکنش را کاتالیز می نماید رتینول دهیدروژناز و کوآنزیم آن </a:t>
            </a:r>
            <a:r>
              <a:rPr lang="en-US" sz="1800" b="1" dirty="0" smtClean="0">
                <a:cs typeface="B Nazanin" pitchFamily="2" charset="-78"/>
              </a:rPr>
              <a:t>NAD⁺</a:t>
            </a:r>
            <a:r>
              <a:rPr lang="fa-IR" sz="1800" b="1" dirty="0" smtClean="0">
                <a:cs typeface="B Nazanin" pitchFamily="2" charset="-78"/>
              </a:rPr>
              <a:t> می باشد. </a:t>
            </a:r>
            <a:br>
              <a:rPr lang="fa-IR" sz="1800" b="1" dirty="0" smtClean="0">
                <a:cs typeface="B Nazanin" pitchFamily="2" charset="-78"/>
              </a:rPr>
            </a:br>
            <a:r>
              <a:rPr lang="fa-IR" sz="1800" b="1" dirty="0" smtClean="0">
                <a:cs typeface="B Nazanin" pitchFamily="2" charset="-78"/>
              </a:rPr>
              <a:t>پرده شبکیه چشم شامل دو نوع سلول می باشد، یکی سلول های مخروطی که در مقابل نور رنگی و نور روز حساس می باشند و برای بینایی در روشنایی بکار می روند و دیگری سلولهای استوانه ای که برای بینایی در نور کم می باشند. حساسیت سلولهای استوانه ای در مقابل نور بعلت وجود یک پیگمان ارغوانی بنام ردوپسین می باشد. ردوپسین یک کروموپروتئین است که پروتئین آن بنام اوپسین و ریشه پروستتیک آن ایزومر 11- سیس رتینال می باشد. ردوپسین در اثر روشنایی تدریجا به پیگمان نارنجی لومی ردوپسین و سپس به پیگمان نارنجی مایل به زرد متا ردوپسین مبدل می گردد و در اثر نور شدید و مداوم بالاخره بی رنگ می شود زیرا در اثر نور 11- سیس رتینال به ترانس رتینال تبدیل می گردد و چون ترکیب اوپسین با ترانس رتینال پایدار نمی باشد ریشه پروستتیک جدا گشته و پیگمان بی رنگ می گردد.</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ترانس رتینال نیز به کمک آنزیم رتینول دهیدروژناز احیا گردیده و به ترانس رتینول مبدل می شود. در هنگام کم شدن نور و یا در تاریکی که به وجود ردوپسین احتیاج می باشد واکنشها در جهت عکس انجام می پذیرد تا ردوپسین مجددا تشکیل گردد ولی البته برای ایجاد ردوپسین وجود ایزومر 11- سیس رتینال ضروری است.</a:t>
            </a:r>
            <a:br>
              <a:rPr lang="fa-IR" sz="1800" b="1" dirty="0" smtClean="0">
                <a:cs typeface="B Nazanin" pitchFamily="2" charset="-78"/>
              </a:rPr>
            </a:br>
            <a:r>
              <a:rPr lang="fa-IR" sz="1800" b="1" dirty="0" smtClean="0">
                <a:cs typeface="B Nazanin" pitchFamily="2" charset="-78"/>
              </a:rPr>
              <a:t>مولکولهای ویتامین </a:t>
            </a:r>
            <a:r>
              <a:rPr lang="en-US" sz="1800" b="1" dirty="0" smtClean="0">
                <a:cs typeface="B Nazanin" pitchFamily="2" charset="-78"/>
              </a:rPr>
              <a:t>A</a:t>
            </a:r>
            <a:r>
              <a:rPr lang="fa-IR" sz="1800" b="1" dirty="0" smtClean="0">
                <a:cs typeface="B Nazanin" pitchFamily="2" charset="-78"/>
              </a:rPr>
              <a:t> مرتبا بین شبکیه و پلاسما مبادله گشته و احتیاج به ویتامین </a:t>
            </a:r>
            <a:r>
              <a:rPr lang="en-US" sz="1800" b="1" dirty="0" smtClean="0">
                <a:cs typeface="B Nazanin" pitchFamily="2" charset="-78"/>
              </a:rPr>
              <a:t>A</a:t>
            </a:r>
            <a:r>
              <a:rPr lang="fa-IR" sz="1800" b="1" dirty="0" smtClean="0">
                <a:cs typeface="B Nazanin" pitchFamily="2" charset="-78"/>
              </a:rPr>
              <a:t> در شبکیه از پلاسما و ذخیره کبدی تامین می گردد. احتمالا ایزومرهای مختلف ویتامین </a:t>
            </a:r>
            <a:r>
              <a:rPr lang="en-US" sz="1800" b="1" dirty="0" smtClean="0">
                <a:cs typeface="B Nazanin" pitchFamily="2" charset="-78"/>
              </a:rPr>
              <a:t>A</a:t>
            </a:r>
            <a:r>
              <a:rPr lang="fa-IR" sz="1800" b="1" dirty="0" smtClean="0">
                <a:cs typeface="B Nazanin" pitchFamily="2" charset="-78"/>
              </a:rPr>
              <a:t> در خون و بافت ها و کبد در حال تعادل می باشند و تبادلات شبکیه چشم با خون موجب می گردد که ایزومر 11- سیس رتینول به شبکیه رسیده و سپس به کمک آنزیم رتینول دهیدروژناز مجددا به صورت 11- سیس رتینال در آمده و برای ترکیب شدن با اوپسین آماده می گردد. </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534400" cy="6202362"/>
          </a:xfrm>
        </p:spPr>
        <p:txBody>
          <a:bodyPr>
            <a:normAutofit/>
          </a:bodyPr>
          <a:lstStyle/>
          <a:p>
            <a:pPr algn="r" rtl="1">
              <a:lnSpc>
                <a:spcPct val="150000"/>
              </a:lnSpc>
            </a:pPr>
            <a:r>
              <a:rPr lang="fa-IR" sz="1800" b="1" dirty="0" smtClean="0">
                <a:cs typeface="B Nazanin" pitchFamily="2" charset="-78"/>
              </a:rPr>
              <a:t>ویتامین های </a:t>
            </a:r>
            <a:r>
              <a:rPr lang="en-US" sz="1800" b="1" dirty="0" smtClean="0">
                <a:cs typeface="B Nazanin" pitchFamily="2" charset="-78"/>
              </a:rPr>
              <a:t>D</a:t>
            </a: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ویتامین های </a:t>
            </a:r>
            <a:r>
              <a:rPr lang="en-US" sz="1800" b="1" dirty="0" smtClean="0">
                <a:cs typeface="B Nazanin" pitchFamily="2" charset="-78"/>
              </a:rPr>
              <a:t>D</a:t>
            </a:r>
            <a:r>
              <a:rPr lang="fa-IR" sz="1800" b="1" dirty="0" smtClean="0">
                <a:cs typeface="B Nazanin" pitchFamily="2" charset="-78"/>
              </a:rPr>
              <a:t> یک گروه الکلهای حلقوی مشتق از استرول ها هستند که دارای خاصیت ضد بیماری راشیتیسم می باشند. بعلاوه تعداد زیادی ترکیبات استرولی در طبیعت وجود دارند که پروویتامین های </a:t>
            </a:r>
            <a:r>
              <a:rPr lang="en-US" sz="1800" b="1" dirty="0" smtClean="0">
                <a:cs typeface="B Nazanin" pitchFamily="2" charset="-78"/>
              </a:rPr>
              <a:t>D</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می باشند و دراثر اشعه ماورا بنفش با طول موج 260 الی 293 نانومتر به ویتامین </a:t>
            </a:r>
            <a:r>
              <a:rPr lang="en-US" sz="1800" b="1" dirty="0" smtClean="0">
                <a:cs typeface="B Nazanin" pitchFamily="2" charset="-78"/>
              </a:rPr>
              <a:t>D</a:t>
            </a:r>
            <a:r>
              <a:rPr lang="fa-IR" sz="1800" b="1" dirty="0" smtClean="0">
                <a:cs typeface="B Nazanin" pitchFamily="2" charset="-78"/>
              </a:rPr>
              <a:t> مبدل می شوند.</a:t>
            </a:r>
            <a:br>
              <a:rPr lang="fa-IR" sz="1800" b="1" dirty="0" smtClean="0">
                <a:cs typeface="B Nazanin" pitchFamily="2" charset="-78"/>
              </a:rPr>
            </a:br>
            <a:r>
              <a:rPr lang="fa-IR" sz="1800" b="1" dirty="0" smtClean="0">
                <a:cs typeface="B Nazanin" pitchFamily="2" charset="-78"/>
              </a:rPr>
              <a:t>ساختمان شیمیایی:</a:t>
            </a:r>
            <a:br>
              <a:rPr lang="fa-IR" sz="1800" b="1" dirty="0" smtClean="0">
                <a:cs typeface="B Nazanin" pitchFamily="2" charset="-78"/>
              </a:rPr>
            </a:br>
            <a:r>
              <a:rPr lang="fa-IR" sz="1800" b="1" dirty="0" smtClean="0">
                <a:cs typeface="B Nazanin" pitchFamily="2" charset="-78"/>
              </a:rPr>
              <a:t>استرول ها الکلهای حلقوی مشتق از کربور حلقوی سیر شده و 17 کربن دار بنام سیکلوپنتانوپرهیدروفنانترن می باشند. از استخلاف کربن های 10 و 13 سیکلوپنتانوپرهیدروفنانترن توسط دو ریشه متیل هسته 19 کربن دار تولید می شود. کلسترول که یک استرول حیوانی است از هسته فوق مشتق می شود و دارای یک عامل الکلی بر روی کربن شماره 3 و یک اتصال دوگانه در حلقه </a:t>
            </a:r>
            <a:r>
              <a:rPr lang="en-US" sz="1800" b="1" dirty="0" smtClean="0">
                <a:cs typeface="B Nazanin" pitchFamily="2" charset="-78"/>
              </a:rPr>
              <a:t>B</a:t>
            </a:r>
            <a:r>
              <a:rPr lang="fa-IR" sz="1800" b="1" dirty="0" smtClean="0">
                <a:cs typeface="B Nazanin" pitchFamily="2" charset="-78"/>
              </a:rPr>
              <a:t> بین کربن های 5و 6 و بالاخره یک زنجیر کربنی بر روی کربن 17 می باشد. </a:t>
            </a:r>
            <a:br>
              <a:rPr lang="fa-IR" sz="1800" b="1" dirty="0" smtClean="0">
                <a:cs typeface="B Nazanin" pitchFamily="2" charset="-78"/>
              </a:rPr>
            </a:br>
            <a:r>
              <a:rPr lang="fa-IR" sz="1800" b="1" dirty="0" smtClean="0">
                <a:cs typeface="B Nazanin" pitchFamily="2" charset="-78"/>
              </a:rPr>
              <a:t>ارگوسترول که در گیاهان وجود دارد دارای فرمول شیمیایی شبیه کلسترول است با این تفاوت که ارگسترول دارای سه اتصال دوگانه می باشد که یکی از اتصالهای اضافی در حلقه </a:t>
            </a:r>
            <a:r>
              <a:rPr lang="en-US" sz="1800" b="1" dirty="0" smtClean="0">
                <a:cs typeface="B Nazanin" pitchFamily="2" charset="-78"/>
              </a:rPr>
              <a:t>B</a:t>
            </a:r>
            <a:r>
              <a:rPr lang="fa-IR" sz="1800" b="1" dirty="0" smtClean="0">
                <a:cs typeface="B Nazanin" pitchFamily="2" charset="-78"/>
              </a:rPr>
              <a:t> و دیگری بر روی زنجیر کربنی قرار گرفته است، بعلاوه زنجیر کربنی در ارگوسترول شامل 9 کربن می باشد.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مهمترین ویتامین های گروه </a:t>
            </a:r>
            <a:r>
              <a:rPr lang="en-US" sz="1800" b="1" dirty="0" smtClean="0">
                <a:cs typeface="B Nazanin" pitchFamily="2" charset="-78"/>
              </a:rPr>
              <a:t>D</a:t>
            </a:r>
            <a:r>
              <a:rPr lang="fa-IR" sz="1800" b="1" dirty="0" smtClean="0">
                <a:cs typeface="B Nazanin" pitchFamily="2" charset="-78"/>
              </a:rPr>
              <a:t> به ترتیب زیر از استرول ها مشتق می گردند:</a:t>
            </a:r>
            <a:br>
              <a:rPr lang="fa-IR" sz="1800" b="1" dirty="0" smtClean="0">
                <a:cs typeface="B Nazanin" pitchFamily="2" charset="-78"/>
              </a:rPr>
            </a:br>
            <a:r>
              <a:rPr lang="fa-IR" sz="1800" b="1" dirty="0" smtClean="0">
                <a:cs typeface="B Nazanin" pitchFamily="2" charset="-78"/>
              </a:rPr>
              <a:t>1- ویتامین </a:t>
            </a:r>
            <a:r>
              <a:rPr lang="en-US" sz="1800" b="1" dirty="0" smtClean="0">
                <a:cs typeface="B Nazanin" pitchFamily="2" charset="-78"/>
              </a:rPr>
              <a:t>D2</a:t>
            </a:r>
            <a:r>
              <a:rPr lang="fa-IR" sz="1800" b="1" dirty="0" smtClean="0">
                <a:cs typeface="B Nazanin" pitchFamily="2" charset="-78"/>
              </a:rPr>
              <a:t> یا کلسیفرول از استرولهای گیاهی مانند ارگوسترول و دراثر اشعه ماورا بنفش حاصل </a:t>
            </a:r>
            <a:br>
              <a:rPr lang="fa-IR" sz="1800" b="1" dirty="0" smtClean="0">
                <a:cs typeface="B Nazanin" pitchFamily="2" charset="-78"/>
              </a:rPr>
            </a:br>
            <a:r>
              <a:rPr lang="fa-IR" sz="1800" b="1" dirty="0" smtClean="0">
                <a:cs typeface="B Nazanin" pitchFamily="2" charset="-78"/>
              </a:rPr>
              <a:t>می گردد. به این ترتیب که حلقه </a:t>
            </a:r>
            <a:r>
              <a:rPr lang="en-US" sz="1800" b="1" dirty="0" smtClean="0">
                <a:cs typeface="B Nazanin" pitchFamily="2" charset="-78"/>
              </a:rPr>
              <a:t>B</a:t>
            </a:r>
            <a:r>
              <a:rPr lang="fa-IR" sz="1800" b="1" dirty="0" smtClean="0">
                <a:cs typeface="B Nazanin" pitchFamily="2" charset="-78"/>
              </a:rPr>
              <a:t> باز گردیده و یک اتصال دوگانه بر روی کربن شماره 10 قرار می گیرد. </a:t>
            </a:r>
            <a:br>
              <a:rPr lang="fa-IR" sz="1800" b="1" dirty="0" smtClean="0">
                <a:cs typeface="B Nazanin" pitchFamily="2" charset="-78"/>
              </a:rPr>
            </a:br>
            <a:r>
              <a:rPr lang="fa-IR" sz="1800" b="1" dirty="0" smtClean="0">
                <a:cs typeface="B Nazanin" pitchFamily="2" charset="-78"/>
              </a:rPr>
              <a:t>هنگامیکه ارگوسترول را در الکل یا بنزن یا اتر حل نموده و تحت تاثیر اشعه ماورا بنفش قرار می دهیم یک سری واکنش های فتوشیمیایی انجام می گیرد، بعلاوه حرارت نیز موجب افزایش فعالیت این واکنش ها می گردد. ترکیباتی که در جریان این واکنش ها تولید می شوند همگی ایزومر یکدیگر می باشند، بطوریکه هیچگونه عنصر شیمیایی به مولکول ارگوسترول اضافه نشده و یا از آن کم نمی شود. تنها </a:t>
            </a:r>
            <a:br>
              <a:rPr lang="fa-IR" sz="1800" b="1" dirty="0" smtClean="0">
                <a:cs typeface="B Nazanin" pitchFamily="2" charset="-78"/>
              </a:rPr>
            </a:br>
            <a:r>
              <a:rPr lang="fa-IR" sz="1800" b="1" dirty="0" smtClean="0">
                <a:cs typeface="B Nazanin" pitchFamily="2" charset="-78"/>
              </a:rPr>
              <a:t>حلقه ها و اتصال های دوگانه نظم نوینی را بخود می گیرند.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6202362"/>
          </a:xfrm>
        </p:spPr>
        <p:txBody>
          <a:bodyPr>
            <a:normAutofit/>
          </a:bodyPr>
          <a:lstStyle/>
          <a:p>
            <a:pPr algn="r" rtl="1">
              <a:lnSpc>
                <a:spcPct val="150000"/>
              </a:lnSpc>
            </a:pPr>
            <a:r>
              <a:rPr lang="fa-IR" sz="1800" b="1" dirty="0" smtClean="0">
                <a:cs typeface="B Nazanin" pitchFamily="2" charset="-78"/>
              </a:rPr>
              <a:t>2- ویتامین </a:t>
            </a:r>
            <a:r>
              <a:rPr lang="en-US" sz="1800" b="1" dirty="0" smtClean="0">
                <a:cs typeface="B Nazanin" pitchFamily="2" charset="-78"/>
              </a:rPr>
              <a:t>D3</a:t>
            </a:r>
            <a:r>
              <a:rPr lang="fa-IR" sz="1800" b="1" dirty="0" smtClean="0">
                <a:cs typeface="B Nazanin" pitchFamily="2" charset="-78"/>
              </a:rPr>
              <a:t> یا کلی کلسیفرول که از 7 دهیدروکلسیترول مشتق می گردد و به همین دلیل آنرا ویتامین </a:t>
            </a:r>
            <a:r>
              <a:rPr lang="en-US" sz="1800" b="1" dirty="0" smtClean="0">
                <a:cs typeface="B Nazanin" pitchFamily="2" charset="-78"/>
              </a:rPr>
              <a:t>D</a:t>
            </a:r>
            <a:r>
              <a:rPr lang="fa-IR" sz="1800" b="1" dirty="0" smtClean="0">
                <a:cs typeface="B Nazanin" pitchFamily="2" charset="-78"/>
              </a:rPr>
              <a:t> طبیعی می دانند، این ویتامین نیز طی یک سری واکنش های مشابهی در اثر اشعه ماورا بنفش ایجاد می گردد. در بدن آنزیمی به نام کلسترول دهیدروژناز وجود دارد که کلسترول را به 7 دهیدروکلسترول مبدل </a:t>
            </a:r>
            <a:br>
              <a:rPr lang="fa-IR" sz="1800" b="1" dirty="0" smtClean="0">
                <a:cs typeface="B Nazanin" pitchFamily="2" charset="-78"/>
              </a:rPr>
            </a:br>
            <a:r>
              <a:rPr lang="fa-IR" sz="1800" b="1" dirty="0" smtClean="0">
                <a:cs typeface="B Nazanin" pitchFamily="2" charset="-78"/>
              </a:rPr>
              <a:t>می سازد و جسم اخیر در زیر پوست بدن در اثر اشعه ماورا بنفش به ویتامین تبدیل می گردد.</a:t>
            </a:r>
            <a:br>
              <a:rPr lang="fa-IR" sz="1800" b="1" dirty="0" smtClean="0">
                <a:cs typeface="B Nazanin" pitchFamily="2" charset="-78"/>
              </a:rPr>
            </a:br>
            <a:r>
              <a:rPr lang="fa-IR" sz="1800" b="1" dirty="0" smtClean="0">
                <a:cs typeface="B Nazanin" pitchFamily="2" charset="-78"/>
              </a:rPr>
              <a:t>بررسی ها نشان داده است اولین ترکیب ویتامین </a:t>
            </a:r>
            <a:r>
              <a:rPr lang="en-US" sz="1800" b="1" dirty="0" smtClean="0">
                <a:cs typeface="B Nazanin" pitchFamily="2" charset="-78"/>
              </a:rPr>
              <a:t>D</a:t>
            </a:r>
            <a:r>
              <a:rPr lang="fa-IR" sz="1800" b="1" dirty="0" smtClean="0">
                <a:cs typeface="B Nazanin" pitchFamily="2" charset="-78"/>
              </a:rPr>
              <a:t> که به صورت متبلور تهیه و به نام ویتامین </a:t>
            </a:r>
            <a:r>
              <a:rPr lang="en-US" sz="1800" b="1" dirty="0" smtClean="0">
                <a:cs typeface="B Nazanin" pitchFamily="2" charset="-78"/>
              </a:rPr>
              <a:t>D1</a:t>
            </a:r>
            <a:r>
              <a:rPr lang="fa-IR" sz="1800" b="1" dirty="0" smtClean="0">
                <a:cs typeface="B Nazanin" pitchFamily="2" charset="-78"/>
              </a:rPr>
              <a:t> نامگذاری شد مخلوطی از کلسیفرول و سایر ایزومرهای این ویتامین بوده است.</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عوامل شیمیایی موثر:</a:t>
            </a:r>
            <a:br>
              <a:rPr lang="fa-IR" sz="1800" b="1" dirty="0" smtClean="0">
                <a:cs typeface="B Nazanin" pitchFamily="2" charset="-78"/>
              </a:rPr>
            </a:br>
            <a:r>
              <a:rPr lang="fa-IR" sz="1800" b="1" dirty="0" smtClean="0">
                <a:cs typeface="B Nazanin" pitchFamily="2" charset="-78"/>
              </a:rPr>
              <a:t>از مقایسه ساختمان شیمیایی ترکیبات فوق و مطالعه خواص ویتامینی هر یک نتیجه می شود که فعالیت ویتامینی </a:t>
            </a:r>
            <a:r>
              <a:rPr lang="en-US" sz="1800" b="1" dirty="0" smtClean="0">
                <a:cs typeface="B Nazanin" pitchFamily="2" charset="-78"/>
              </a:rPr>
              <a:t>D</a:t>
            </a:r>
            <a:r>
              <a:rPr lang="fa-IR" sz="1800" b="1" dirty="0" smtClean="0">
                <a:cs typeface="B Nazanin" pitchFamily="2" charset="-78"/>
              </a:rPr>
              <a:t> مستلزم پیدایش سه اتصال دوگانه در حلقه </a:t>
            </a:r>
            <a:r>
              <a:rPr lang="en-US" sz="1800" b="1" dirty="0" smtClean="0">
                <a:cs typeface="B Nazanin" pitchFamily="2" charset="-78"/>
              </a:rPr>
              <a:t>B</a:t>
            </a:r>
            <a:r>
              <a:rPr lang="fa-IR" sz="1800" b="1" dirty="0" smtClean="0">
                <a:cs typeface="B Nazanin" pitchFamily="2" charset="-78"/>
              </a:rPr>
              <a:t> و در نتیجه باز شدن حلقه می باشد. استرول هایی دارای خاصیت پروویتامین </a:t>
            </a:r>
            <a:r>
              <a:rPr lang="en-US" sz="1800" b="1" dirty="0" smtClean="0">
                <a:cs typeface="B Nazanin" pitchFamily="2" charset="-78"/>
              </a:rPr>
              <a:t>D</a:t>
            </a:r>
            <a:r>
              <a:rPr lang="fa-IR" sz="1800" b="1" dirty="0" smtClean="0">
                <a:cs typeface="B Nazanin" pitchFamily="2" charset="-78"/>
              </a:rPr>
              <a:t> می باشند که دارای یک عامل الکلی بر روی کربن 3 و دو اتصال دوگانه در حلقه </a:t>
            </a:r>
            <a:r>
              <a:rPr lang="en-US" sz="1800" b="1" dirty="0" smtClean="0">
                <a:cs typeface="B Nazanin" pitchFamily="2" charset="-78"/>
              </a:rPr>
              <a:t>B</a:t>
            </a:r>
            <a:r>
              <a:rPr lang="fa-IR" sz="1800" b="1" dirty="0" smtClean="0">
                <a:cs typeface="B Nazanin" pitchFamily="2" charset="-78"/>
              </a:rPr>
              <a:t> ، یکی بین کربن های 5و 6 و دیگری بین کربن های 7 و 8 باشند. ویتامین های </a:t>
            </a:r>
            <a:r>
              <a:rPr lang="en-US" sz="1800" b="1" dirty="0" smtClean="0">
                <a:cs typeface="B Nazanin" pitchFamily="2" charset="-78"/>
              </a:rPr>
              <a:t>D</a:t>
            </a:r>
            <a:r>
              <a:rPr lang="fa-IR" sz="1800" b="1" dirty="0" smtClean="0">
                <a:cs typeface="B Nazanin" pitchFamily="2" charset="-78"/>
              </a:rPr>
              <a:t> در برابر عوامل فیزیکی و شیمیایی نسبتا مقاوم می باشند مثلا در حرارت 100 درجه پایدار هستند.</a:t>
            </a:r>
            <a:br>
              <a:rPr lang="fa-IR" sz="1800" b="1" dirty="0" smtClean="0">
                <a:cs typeface="B Nazanin" pitchFamily="2" charset="-78"/>
              </a:rPr>
            </a:br>
            <a:r>
              <a:rPr lang="fa-IR" sz="1800" b="1" dirty="0" smtClean="0">
                <a:cs typeface="B Nazanin" pitchFamily="2" charset="-78"/>
              </a:rPr>
              <a:t>خواص فیزیولوژی:</a:t>
            </a:r>
            <a:br>
              <a:rPr lang="fa-IR" sz="1800" b="1" dirty="0" smtClean="0">
                <a:cs typeface="B Nazanin" pitchFamily="2" charset="-78"/>
              </a:rPr>
            </a:br>
            <a:r>
              <a:rPr lang="fa-IR" sz="1800" b="1" dirty="0" smtClean="0">
                <a:cs typeface="B Nazanin" pitchFamily="2" charset="-78"/>
              </a:rPr>
              <a:t>فقدان ویتامین </a:t>
            </a:r>
            <a:r>
              <a:rPr lang="en-US" sz="1800" b="1" dirty="0" smtClean="0">
                <a:cs typeface="B Nazanin" pitchFamily="2" charset="-78"/>
              </a:rPr>
              <a:t>D</a:t>
            </a:r>
            <a:r>
              <a:rPr lang="fa-IR" sz="1800" b="1" dirty="0" smtClean="0">
                <a:cs typeface="B Nazanin" pitchFamily="2" charset="-78"/>
              </a:rPr>
              <a:t> موجب پیدایش اختلالاتی در عمل استخوان سازی می گردد، در انتهای استخوانها سلولهای غضروفی باقی می مانند و مویرگ ها و سلول های استئوبلاست پیشرفت نمی نمایند، بدین ترتیب بافت غضروفی رشد نموده و حجیم می گردد بدون آنکه عمل کلسیفیکاسیون انجام گرفته و استخوان تشکیل گردد. با پیشرفت بیماری تدریجا قسمتی از مواد معدنی استخوانها نیز آزاد گردیده و میزان کلسیم بافت استخوانی کاهش می یابد و بالاخره استقامت و سختی استخوانها کم و تغییر شکل و خمیدگی آنها بخصوص در استخوانهای طویل پدیدار می گردد.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r" rtl="1">
              <a:lnSpc>
                <a:spcPct val="150000"/>
              </a:lnSpc>
            </a:pPr>
            <a:r>
              <a:rPr lang="fa-IR" sz="1800" b="1" dirty="0" smtClean="0">
                <a:cs typeface="B Nazanin" pitchFamily="2" charset="-78"/>
              </a:rPr>
              <a:t>اینگونه اختلالات در کودکان که هنوز رشد استخوانها کامل نگردیده است شدیدتر و به بیماری نرمی استخوان یا راشیتیسم معروف است در صورتیکه در بالغین عوارض مشابهی توام با افزایش شکنندگی استخوانها بنام بیماری استئومالاسی مشاهده می گردد.</a:t>
            </a:r>
            <a:br>
              <a:rPr lang="fa-IR" sz="1800" b="1" dirty="0" smtClean="0">
                <a:cs typeface="B Nazanin" pitchFamily="2" charset="-78"/>
              </a:rPr>
            </a:br>
            <a:r>
              <a:rPr lang="fa-IR" sz="1800" b="1" dirty="0" smtClean="0">
                <a:cs typeface="B Nazanin" pitchFamily="2" charset="-78"/>
              </a:rPr>
              <a:t>بیماری راشیتیسم در حیوانات با کاهش کلسیم و یا فسفر خون همراه می باشد ولی در انسان بیشتر فسفر خون کاهش می یابد. </a:t>
            </a:r>
            <a:br>
              <a:rPr lang="fa-IR" sz="1800" b="1" dirty="0" smtClean="0">
                <a:cs typeface="B Nazanin" pitchFamily="2" charset="-78"/>
              </a:rPr>
            </a:br>
            <a:r>
              <a:rPr lang="fa-IR" sz="1800" b="1" dirty="0" smtClean="0">
                <a:cs typeface="B Nazanin" pitchFamily="2" charset="-78"/>
              </a:rPr>
              <a:t>از دیگر تغییراتی که در خون مبتلایان به راشیتیسم مشاهده می گردد افزایش فعالیت آنزیم های فسفاتاز است.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نقش بیوشیمیایی:</a:t>
            </a:r>
            <a:br>
              <a:rPr lang="fa-IR" sz="1800" b="1" dirty="0" smtClean="0">
                <a:cs typeface="B Nazanin" pitchFamily="2" charset="-78"/>
              </a:rPr>
            </a:br>
            <a:r>
              <a:rPr lang="fa-IR" sz="1800" b="1" dirty="0" smtClean="0">
                <a:cs typeface="B Nazanin" pitchFamily="2" charset="-78"/>
              </a:rPr>
              <a:t>علل پیدایش اختلالات استخوانی فوق را می توان مربوط به یکی از دلایل زیر دانست:</a:t>
            </a:r>
            <a:br>
              <a:rPr lang="fa-IR" sz="1800" b="1" dirty="0" smtClean="0">
                <a:cs typeface="B Nazanin" pitchFamily="2" charset="-78"/>
              </a:rPr>
            </a:br>
            <a:r>
              <a:rPr lang="fa-IR" sz="1800" b="1" dirty="0" smtClean="0">
                <a:cs typeface="B Nazanin" pitchFamily="2" charset="-78"/>
              </a:rPr>
              <a:t>الف) کمبود کلسیم و فسفر در مواد غذایی</a:t>
            </a:r>
            <a:br>
              <a:rPr lang="fa-IR" sz="1800" b="1" dirty="0" smtClean="0">
                <a:cs typeface="B Nazanin" pitchFamily="2" charset="-78"/>
              </a:rPr>
            </a:br>
            <a:r>
              <a:rPr lang="fa-IR" sz="1800" b="1" dirty="0" smtClean="0">
                <a:cs typeface="B Nazanin" pitchFamily="2" charset="-78"/>
              </a:rPr>
              <a:t>ب) عدم تعادل بین غلظت کلسیم و فسفر در خون</a:t>
            </a:r>
            <a:br>
              <a:rPr lang="fa-IR" sz="1800" b="1" dirty="0" smtClean="0">
                <a:cs typeface="B Nazanin" pitchFamily="2" charset="-78"/>
              </a:rPr>
            </a:br>
            <a:r>
              <a:rPr lang="fa-IR" sz="1800" b="1" dirty="0" smtClean="0">
                <a:cs typeface="B Nazanin" pitchFamily="2" charset="-78"/>
              </a:rPr>
              <a:t>ج) کمبود ویتامین </a:t>
            </a:r>
            <a:r>
              <a:rPr lang="en-US" sz="1800" b="1" dirty="0" smtClean="0">
                <a:cs typeface="B Nazanin" pitchFamily="2" charset="-78"/>
              </a:rPr>
              <a:t>D</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تجویز ویتامین </a:t>
            </a:r>
            <a:r>
              <a:rPr lang="en-US" sz="1800" b="1" dirty="0" smtClean="0">
                <a:cs typeface="B Nazanin" pitchFamily="2" charset="-78"/>
              </a:rPr>
              <a:t>D</a:t>
            </a:r>
            <a:r>
              <a:rPr lang="fa-IR" sz="1800" b="1" dirty="0" smtClean="0">
                <a:cs typeface="B Nazanin" pitchFamily="2" charset="-78"/>
              </a:rPr>
              <a:t> به حیواناتی که بطور تجربی مبتلا به راشیتیسم شده اند باعث از بین رفتن سریع سلولهای غضروفی در انتهای استخوانها و پدیدار شدن سلولهای استئوبلاست و مویرگها و رسوب املاح کلسیم و طبیعی شدن عمل استخوان سازی می گردد.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نقش بیوشیمیایی ویتامین </a:t>
            </a:r>
            <a:r>
              <a:rPr lang="en-US" sz="1800" b="1" dirty="0" smtClean="0">
                <a:cs typeface="B Nazanin" pitchFamily="2" charset="-78"/>
              </a:rPr>
              <a:t>D</a:t>
            </a:r>
            <a:r>
              <a:rPr lang="fa-IR" sz="1800" b="1" dirty="0" smtClean="0">
                <a:cs typeface="B Nazanin" pitchFamily="2" charset="-78"/>
              </a:rPr>
              <a:t> که همانند یک هورمون اثر می نماید در موارد زیر شناخته شده است:</a:t>
            </a:r>
            <a:br>
              <a:rPr lang="fa-IR" sz="1800" b="1" dirty="0" smtClean="0">
                <a:cs typeface="B Nazanin" pitchFamily="2" charset="-78"/>
              </a:rPr>
            </a:br>
            <a:r>
              <a:rPr lang="fa-IR" sz="1800" b="1" dirty="0" smtClean="0">
                <a:cs typeface="B Nazanin" pitchFamily="2" charset="-78"/>
              </a:rPr>
              <a:t>1- ویتامین </a:t>
            </a:r>
            <a:r>
              <a:rPr lang="en-US" sz="1800" b="1" dirty="0" smtClean="0">
                <a:cs typeface="B Nazanin" pitchFamily="2" charset="-78"/>
              </a:rPr>
              <a:t>D</a:t>
            </a:r>
            <a:r>
              <a:rPr lang="fa-IR" sz="1800" b="1" dirty="0" smtClean="0">
                <a:cs typeface="B Nazanin" pitchFamily="2" charset="-78"/>
              </a:rPr>
              <a:t> موجب افزایش جذب کلسیم و فسفر در روده ها می گردد. در هنگامیکه کمبود ویتامین </a:t>
            </a:r>
            <a:r>
              <a:rPr lang="en-US" sz="1800" b="1" dirty="0" smtClean="0">
                <a:cs typeface="B Nazanin" pitchFamily="2" charset="-78"/>
              </a:rPr>
              <a:t>D</a:t>
            </a:r>
            <a:r>
              <a:rPr lang="fa-IR" sz="1800" b="1" dirty="0" smtClean="0">
                <a:cs typeface="B Nazanin" pitchFamily="2" charset="-78"/>
              </a:rPr>
              <a:t> ایجاد شده باشد تجویز ویتامین </a:t>
            </a:r>
            <a:r>
              <a:rPr lang="en-US" sz="1800" b="1" dirty="0" smtClean="0">
                <a:cs typeface="B Nazanin" pitchFamily="2" charset="-78"/>
              </a:rPr>
              <a:t>D</a:t>
            </a:r>
            <a:r>
              <a:rPr lang="fa-IR" sz="1800" b="1" dirty="0" smtClean="0">
                <a:cs typeface="B Nazanin" pitchFamily="2" charset="-78"/>
              </a:rPr>
              <a:t> باعث کاهش مقدار دفع کلسیم و فسفر از طریق مدفوع و به میزان کمتری سبب افزایش دفع ادراری این عناصر می گردد. نتیجه این عمل افزایش جذب و ذخیره کلسیم و فسفر در بدن است، به عبارت دیگر یک بیلان منفی عناصر فوق با تجویز ویتامین </a:t>
            </a:r>
            <a:r>
              <a:rPr lang="en-US" sz="1800" b="1" dirty="0" smtClean="0">
                <a:cs typeface="B Nazanin" pitchFamily="2" charset="-78"/>
              </a:rPr>
              <a:t>D</a:t>
            </a:r>
            <a:r>
              <a:rPr lang="fa-IR" sz="1800" b="1" dirty="0" smtClean="0">
                <a:cs typeface="B Nazanin" pitchFamily="2" charset="-78"/>
              </a:rPr>
              <a:t> به بیلان مثبت تبدیل گردیده و یا حداقل به حال تعادل در می آید. </a:t>
            </a:r>
            <a:br>
              <a:rPr lang="fa-IR" sz="1800" b="1" dirty="0" smtClean="0">
                <a:cs typeface="B Nazanin" pitchFamily="2" charset="-78"/>
              </a:rPr>
            </a:br>
            <a:r>
              <a:rPr lang="fa-IR" sz="1800" b="1" dirty="0" smtClean="0">
                <a:cs typeface="B Nazanin" pitchFamily="2" charset="-78"/>
              </a:rPr>
              <a:t>ویتامین </a:t>
            </a:r>
            <a:r>
              <a:rPr lang="en-US" sz="1800" b="1" dirty="0" smtClean="0">
                <a:cs typeface="B Nazanin" pitchFamily="2" charset="-78"/>
              </a:rPr>
              <a:t>D</a:t>
            </a:r>
            <a:r>
              <a:rPr lang="fa-IR" sz="1800" b="1" dirty="0" smtClean="0">
                <a:cs typeface="B Nazanin" pitchFamily="2" charset="-78"/>
              </a:rPr>
              <a:t> ( کلی کلسیفرول ) درکبد به مشتق 25- هیدروکسی کلی کلسیفرول تبدیل می شود و جسم اخیر در کلیه ها به 1-25 دی هیدروکسی کلی کلسیفرول مبدل می شود.</a:t>
            </a:r>
            <a:br>
              <a:rPr lang="fa-IR" sz="1800" b="1" dirty="0" smtClean="0">
                <a:cs typeface="B Nazanin" pitchFamily="2" charset="-78"/>
              </a:rPr>
            </a:br>
            <a:r>
              <a:rPr lang="fa-IR" sz="1800" b="1" dirty="0" smtClean="0">
                <a:cs typeface="B Nazanin" pitchFamily="2" charset="-78"/>
              </a:rPr>
              <a:t>مشتق 1-25 دی هیدروکسی کلی کلسیفرول دارای نقش هورمونی می باشد و قادر است مانند هورمون های استروئیدی وارد سلول گردیده و پروتئین خاصی را سنتز نماید، این پروتئین باعث انتقال فعال کلسیم را به داخل سلولهای بدن بویژه سلولهای روده انجام می دهد و به این ترتیب ویتامین </a:t>
            </a:r>
            <a:r>
              <a:rPr lang="en-US" sz="1800" b="1" dirty="0" smtClean="0">
                <a:cs typeface="B Nazanin" pitchFamily="2" charset="-78"/>
              </a:rPr>
              <a:t>D</a:t>
            </a:r>
            <a:r>
              <a:rPr lang="fa-IR" sz="1800" b="1" dirty="0" smtClean="0">
                <a:cs typeface="B Nazanin" pitchFamily="2" charset="-78"/>
              </a:rPr>
              <a:t> موجب افزایش جذب روده ای کلسیم می گردد.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49962"/>
          </a:xfrm>
        </p:spPr>
        <p:txBody>
          <a:bodyPr>
            <a:normAutofit/>
          </a:bodyPr>
          <a:lstStyle/>
          <a:p>
            <a:pPr algn="r" rtl="1">
              <a:lnSpc>
                <a:spcPct val="150000"/>
              </a:lnSpc>
            </a:pPr>
            <a:r>
              <a:rPr lang="fa-IR" sz="1800" b="1" dirty="0" smtClean="0">
                <a:cs typeface="B Nazanin" pitchFamily="2" charset="-78"/>
              </a:rPr>
              <a:t>منابع:</a:t>
            </a:r>
            <a:br>
              <a:rPr lang="fa-IR" sz="1800" b="1" dirty="0" smtClean="0">
                <a:cs typeface="B Nazanin" pitchFamily="2" charset="-78"/>
              </a:rPr>
            </a:br>
            <a:r>
              <a:rPr lang="fa-IR" sz="1800" b="1" dirty="0" smtClean="0">
                <a:cs typeface="B Nazanin" pitchFamily="2" charset="-78"/>
              </a:rPr>
              <a:t>مقدار ویتامین </a:t>
            </a:r>
            <a:r>
              <a:rPr lang="en-US" sz="1800" b="1" dirty="0" smtClean="0">
                <a:cs typeface="B Nazanin" pitchFamily="2" charset="-78"/>
              </a:rPr>
              <a:t>D</a:t>
            </a:r>
            <a:r>
              <a:rPr lang="fa-IR" sz="1800" b="1" dirty="0" smtClean="0">
                <a:cs typeface="B Nazanin" pitchFamily="2" charset="-78"/>
              </a:rPr>
              <a:t> در کبد ماهی و سایر حیوانات زیاد است و در شیر، کره و زرده تخم مرغ نیز وجود دارد.</a:t>
            </a:r>
            <a:br>
              <a:rPr lang="fa-IR" sz="1800" b="1" dirty="0" smtClean="0">
                <a:cs typeface="B Nazanin" pitchFamily="2" charset="-78"/>
              </a:rPr>
            </a:br>
            <a:r>
              <a:rPr lang="fa-IR" sz="1800" b="1" dirty="0" smtClean="0">
                <a:cs typeface="B Nazanin" pitchFamily="2" charset="-78"/>
              </a:rPr>
              <a:t>تجویز مقدار زیاد ویتامین موجب هیپرویتامینوز می شود که با رسوب املاح کلسیم در بافتهای نرم از جمله شش  و کلیه ها همراه است، نیاز بدن انسان در فصل زمستان به ویتامین </a:t>
            </a:r>
            <a:r>
              <a:rPr lang="en-US" sz="1800" b="1" dirty="0" smtClean="0">
                <a:cs typeface="B Nazanin" pitchFamily="2" charset="-78"/>
              </a:rPr>
              <a:t>D</a:t>
            </a:r>
            <a:r>
              <a:rPr lang="fa-IR" sz="1800" b="1" dirty="0" smtClean="0">
                <a:cs typeface="B Nazanin" pitchFamily="2" charset="-78"/>
              </a:rPr>
              <a:t> بیش از فصل تابستان می باشد.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ویتامین های </a:t>
            </a:r>
            <a:r>
              <a:rPr lang="en-US" sz="1800" b="1" dirty="0" smtClean="0">
                <a:cs typeface="B Nazanin" pitchFamily="2" charset="-78"/>
              </a:rPr>
              <a:t>E</a:t>
            </a:r>
            <a:r>
              <a:rPr lang="fa-IR" sz="1800" b="1" dirty="0" smtClean="0">
                <a:cs typeface="B Nazanin" pitchFamily="2" charset="-78"/>
              </a:rPr>
              <a:t> ( </a:t>
            </a:r>
            <a:r>
              <a:rPr lang="en-US" sz="1800" b="1" dirty="0" err="1" smtClean="0">
                <a:cs typeface="B Nazanin" pitchFamily="2" charset="-78"/>
              </a:rPr>
              <a:t>Tocopherol</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ساختمان شیمیایی:</a:t>
            </a:r>
            <a:br>
              <a:rPr lang="fa-IR" sz="1800" b="1" dirty="0" smtClean="0">
                <a:cs typeface="B Nazanin" pitchFamily="2" charset="-78"/>
              </a:rPr>
            </a:br>
            <a:r>
              <a:rPr lang="fa-IR" sz="1800" b="1" dirty="0" smtClean="0">
                <a:cs typeface="B Nazanin" pitchFamily="2" charset="-78"/>
              </a:rPr>
              <a:t>ویتامین </a:t>
            </a:r>
            <a:r>
              <a:rPr lang="en-US" sz="1800" b="1" dirty="0" smtClean="0">
                <a:cs typeface="B Nazanin" pitchFamily="2" charset="-78"/>
              </a:rPr>
              <a:t>E</a:t>
            </a:r>
            <a:r>
              <a:rPr lang="fa-IR" sz="1800" b="1" dirty="0" smtClean="0">
                <a:cs typeface="B Nazanin" pitchFamily="2" charset="-78"/>
              </a:rPr>
              <a:t> با فرمول خام ( </a:t>
            </a:r>
            <a:r>
              <a:rPr lang="en-US" sz="1800" b="1" dirty="0" smtClean="0">
                <a:cs typeface="B Nazanin" pitchFamily="2" charset="-78"/>
              </a:rPr>
              <a:t>C29 H50 O2</a:t>
            </a:r>
            <a:r>
              <a:rPr lang="fa-IR" sz="1800" b="1" dirty="0" smtClean="0">
                <a:cs typeface="B Nazanin" pitchFamily="2" charset="-78"/>
              </a:rPr>
              <a:t> ) یک ترکیب آلی هتروسیکلیک مشتق از هسته کرومان </a:t>
            </a:r>
            <a:br>
              <a:rPr lang="fa-IR" sz="1800" b="1" dirty="0" smtClean="0">
                <a:cs typeface="B Nazanin" pitchFamily="2" charset="-78"/>
              </a:rPr>
            </a:br>
            <a:r>
              <a:rPr lang="fa-IR" sz="1800" b="1" dirty="0" smtClean="0">
                <a:cs typeface="B Nazanin" pitchFamily="2" charset="-78"/>
              </a:rPr>
              <a:t>می باشد. از اتصال یک حلقه بنزنی و یک حلقه هتروسیکلیک اکسیژن دار به نام پیران حاصل می گردد. در ویتامین </a:t>
            </a:r>
            <a:r>
              <a:rPr lang="en-US" sz="1800" b="1" dirty="0" smtClean="0">
                <a:cs typeface="B Nazanin" pitchFamily="2" charset="-78"/>
              </a:rPr>
              <a:t>E</a:t>
            </a:r>
            <a:r>
              <a:rPr lang="fa-IR" sz="1800" b="1" dirty="0" smtClean="0">
                <a:cs typeface="B Nazanin" pitchFamily="2" charset="-78"/>
              </a:rPr>
              <a:t> روی هسته کرومان یک زنجیره 16 کربنی و یک عامل هیدروکسیل ( فنلی ) و سه ریشه </a:t>
            </a:r>
            <a:r>
              <a:rPr lang="en-US" sz="1800" b="1" dirty="0" smtClean="0">
                <a:cs typeface="B Nazanin" pitchFamily="2" charset="-78"/>
              </a:rPr>
              <a:t>R</a:t>
            </a:r>
            <a:r>
              <a:rPr lang="fa-IR" sz="1800" b="1" dirty="0" smtClean="0">
                <a:cs typeface="B Nazanin" pitchFamily="2" charset="-78"/>
              </a:rPr>
              <a:t> روی کربن های شماره 5، 7 و 8 به طور اضافی موجود است و بسته به این که سه ریشه فوق الذکر متیل و یا هیدروژن باشد، انواع ویتامین </a:t>
            </a:r>
            <a:r>
              <a:rPr lang="en-US" sz="1800" b="1" dirty="0" smtClean="0">
                <a:cs typeface="B Nazanin" pitchFamily="2" charset="-78"/>
              </a:rPr>
              <a:t>E</a:t>
            </a:r>
            <a:r>
              <a:rPr lang="fa-IR" sz="1800" b="1" dirty="0" smtClean="0">
                <a:cs typeface="B Nazanin" pitchFamily="2" charset="-78"/>
              </a:rPr>
              <a:t>موجود می باشد.</a:t>
            </a:r>
            <a:br>
              <a:rPr lang="fa-IR" sz="1800" b="1" dirty="0" smtClean="0">
                <a:cs typeface="B Nazanin" pitchFamily="2" charset="-78"/>
              </a:rPr>
            </a:br>
            <a:r>
              <a:rPr lang="fa-IR" sz="1800" b="1" dirty="0" smtClean="0">
                <a:cs typeface="B Nazanin" pitchFamily="2" charset="-78"/>
              </a:rPr>
              <a:t>در آلفا توکوفرول ریشه </a:t>
            </a:r>
            <a:r>
              <a:rPr lang="en-US" sz="1800" b="1" dirty="0" smtClean="0">
                <a:cs typeface="B Nazanin" pitchFamily="2" charset="-78"/>
              </a:rPr>
              <a:t>R</a:t>
            </a:r>
            <a:r>
              <a:rPr lang="fa-IR" sz="1800" b="1" dirty="0" smtClean="0">
                <a:cs typeface="B Nazanin" pitchFamily="2" charset="-78"/>
              </a:rPr>
              <a:t> در موقعیت 5، 7 و 8 متیل می باشد.</a:t>
            </a:r>
            <a:br>
              <a:rPr lang="fa-IR" sz="1800" b="1" dirty="0" smtClean="0">
                <a:cs typeface="B Nazanin" pitchFamily="2" charset="-78"/>
              </a:rPr>
            </a:br>
            <a:r>
              <a:rPr lang="fa-IR" sz="1800" b="1" dirty="0" smtClean="0">
                <a:cs typeface="B Nazanin" pitchFamily="2" charset="-78"/>
              </a:rPr>
              <a:t>در بتا توکوفرول ریشه </a:t>
            </a:r>
            <a:r>
              <a:rPr lang="en-US" sz="1800" b="1" dirty="0" smtClean="0">
                <a:cs typeface="B Nazanin" pitchFamily="2" charset="-78"/>
              </a:rPr>
              <a:t>R</a:t>
            </a:r>
            <a:r>
              <a:rPr lang="fa-IR" sz="1800" b="1" dirty="0" smtClean="0">
                <a:cs typeface="B Nazanin" pitchFamily="2" charset="-78"/>
              </a:rPr>
              <a:t> در موقعیت 5و 8 متیل می باشد.</a:t>
            </a:r>
            <a:br>
              <a:rPr lang="fa-IR" sz="1800" b="1" dirty="0" smtClean="0">
                <a:cs typeface="B Nazanin" pitchFamily="2" charset="-78"/>
              </a:rPr>
            </a:br>
            <a:r>
              <a:rPr lang="fa-IR" sz="1800" b="1" dirty="0" smtClean="0">
                <a:cs typeface="B Nazanin" pitchFamily="2" charset="-78"/>
              </a:rPr>
              <a:t>در گاما توکوفرول ریشه </a:t>
            </a:r>
            <a:r>
              <a:rPr lang="en-US" sz="1800" b="1" dirty="0" smtClean="0">
                <a:cs typeface="B Nazanin" pitchFamily="2" charset="-78"/>
              </a:rPr>
              <a:t>R</a:t>
            </a:r>
            <a:r>
              <a:rPr lang="fa-IR" sz="1800" b="1" dirty="0" smtClean="0">
                <a:cs typeface="B Nazanin" pitchFamily="2" charset="-78"/>
              </a:rPr>
              <a:t> در موقعیت 7و 8 متیل می باشد.</a:t>
            </a:r>
            <a:br>
              <a:rPr lang="fa-IR" sz="1800" b="1" dirty="0" smtClean="0">
                <a:cs typeface="B Nazanin" pitchFamily="2" charset="-78"/>
              </a:rPr>
            </a:br>
            <a:r>
              <a:rPr lang="fa-IR" sz="1800" b="1" dirty="0" smtClean="0">
                <a:cs typeface="B Nazanin" pitchFamily="2" charset="-78"/>
              </a:rPr>
              <a:t>در دلتا توکوفرول ریشه </a:t>
            </a:r>
            <a:r>
              <a:rPr lang="en-US" sz="1800" b="1" dirty="0" smtClean="0">
                <a:cs typeface="B Nazanin" pitchFamily="2" charset="-78"/>
              </a:rPr>
              <a:t>R</a:t>
            </a:r>
            <a:r>
              <a:rPr lang="fa-IR" sz="1800" b="1" dirty="0" smtClean="0">
                <a:cs typeface="B Nazanin" pitchFamily="2" charset="-78"/>
              </a:rPr>
              <a:t>در موقعیت 8 متیل می باشد.</a:t>
            </a:r>
            <a:br>
              <a:rPr lang="fa-IR" sz="1800" b="1" dirty="0" smtClean="0">
                <a:cs typeface="B Nazanin" pitchFamily="2" charset="-78"/>
              </a:rPr>
            </a:br>
            <a:r>
              <a:rPr lang="fa-IR" sz="1800" b="1" dirty="0" smtClean="0">
                <a:cs typeface="B Nazanin" pitchFamily="2" charset="-78"/>
              </a:rPr>
              <a:t>در اتا توکوفرول ریشه </a:t>
            </a:r>
            <a:r>
              <a:rPr lang="en-US" sz="1800" b="1" dirty="0" smtClean="0">
                <a:cs typeface="B Nazanin" pitchFamily="2" charset="-78"/>
              </a:rPr>
              <a:t>R</a:t>
            </a:r>
            <a:r>
              <a:rPr lang="fa-IR" sz="1800" b="1" dirty="0" smtClean="0">
                <a:cs typeface="B Nazanin" pitchFamily="2" charset="-78"/>
              </a:rPr>
              <a:t> در موقعیت 7 متیل می باشد.</a:t>
            </a:r>
            <a:br>
              <a:rPr lang="fa-IR" sz="1800" b="1" dirty="0" smtClean="0">
                <a:cs typeface="B Nazanin" pitchFamily="2" charset="-78"/>
              </a:rPr>
            </a:br>
            <a:r>
              <a:rPr lang="fa-IR" sz="1800" b="1" dirty="0" smtClean="0">
                <a:cs typeface="B Nazanin" pitchFamily="2" charset="-78"/>
              </a:rPr>
              <a:t>در زتا توکوفرول ریشه </a:t>
            </a:r>
            <a:r>
              <a:rPr lang="en-US" sz="1800" b="1" dirty="0" smtClean="0">
                <a:cs typeface="B Nazanin" pitchFamily="2" charset="-78"/>
              </a:rPr>
              <a:t>R</a:t>
            </a:r>
            <a:r>
              <a:rPr lang="fa-IR" sz="1800" b="1" dirty="0" smtClean="0">
                <a:cs typeface="B Nazanin" pitchFamily="2" charset="-78"/>
              </a:rPr>
              <a:t> در موقعیت 5 و 7 متیل می باشد.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مهمترین عامل شیمیایی موثر این ویتامین هیدروکسی ( فنلی ) است ، که باید به صورت ازاد و یا استریفیه وجود داشته باشد. در صورتی که عامل فنلی متیله شود خواص ویتامینی از بین می رود.</a:t>
            </a:r>
            <a:br>
              <a:rPr lang="fa-IR" sz="1800" b="1" dirty="0" smtClean="0">
                <a:cs typeface="B Nazanin" pitchFamily="2" charset="-78"/>
              </a:rPr>
            </a:br>
            <a:r>
              <a:rPr lang="fa-IR" sz="1800" b="1" dirty="0" smtClean="0">
                <a:cs typeface="B Nazanin" pitchFamily="2" charset="-78"/>
              </a:rPr>
              <a:t>ساختمان زنجیره کربنی نیز در فعالیت ویتامینی نقش اساسی دارد. تغییرات ریشه های </a:t>
            </a:r>
            <a:r>
              <a:rPr lang="en-US" sz="1800" b="1" dirty="0" smtClean="0">
                <a:cs typeface="B Nazanin" pitchFamily="2" charset="-78"/>
              </a:rPr>
              <a:t>R</a:t>
            </a:r>
            <a:r>
              <a:rPr lang="fa-IR" sz="1800" b="1" dirty="0" smtClean="0">
                <a:cs typeface="B Nazanin" pitchFamily="2" charset="-78"/>
              </a:rPr>
              <a:t> نیز موجب تغییرات در فعالیت ویتامینی می گردد، به طوری که خواص بیولوژیک آلفا توکوفرول از همه بیشتر و خواص آنتی اکسیدانی آن از همه کمتر است.</a:t>
            </a:r>
            <a:br>
              <a:rPr lang="fa-IR" sz="1800" b="1" dirty="0" smtClean="0">
                <a:cs typeface="B Nazanin" pitchFamily="2" charset="-78"/>
              </a:rPr>
            </a:br>
            <a:r>
              <a:rPr lang="fa-IR" sz="1800" b="1" dirty="0" smtClean="0">
                <a:cs typeface="B Nazanin" pitchFamily="2" charset="-78"/>
              </a:rPr>
              <a:t>جذب، انتقال و متابولیسم</a:t>
            </a:r>
            <a:br>
              <a:rPr lang="fa-IR" sz="1800" b="1" dirty="0" smtClean="0">
                <a:cs typeface="B Nazanin" pitchFamily="2" charset="-78"/>
              </a:rPr>
            </a:br>
            <a:r>
              <a:rPr lang="fa-IR" sz="1800" b="1" dirty="0" smtClean="0">
                <a:cs typeface="B Nazanin" pitchFamily="2" charset="-78"/>
              </a:rPr>
              <a:t>ویتامین </a:t>
            </a:r>
            <a:r>
              <a:rPr lang="en-US" sz="1800" b="1" dirty="0" smtClean="0">
                <a:cs typeface="B Nazanin" pitchFamily="2" charset="-78"/>
              </a:rPr>
              <a:t>E</a:t>
            </a:r>
            <a:r>
              <a:rPr lang="fa-IR" sz="1800" b="1" dirty="0" smtClean="0">
                <a:cs typeface="B Nazanin" pitchFamily="2" charset="-78"/>
              </a:rPr>
              <a:t> در روده کوچک و در حضور صفرا جذب می شود. پس از وارد شدن در ساختمان شیلومیکرون و </a:t>
            </a:r>
            <a:r>
              <a:rPr lang="en-US" sz="1800" b="1" dirty="0" smtClean="0">
                <a:cs typeface="B Nazanin" pitchFamily="2" charset="-78"/>
              </a:rPr>
              <a:t>VLDL</a:t>
            </a:r>
            <a:r>
              <a:rPr lang="fa-IR" sz="1800" b="1" dirty="0" smtClean="0">
                <a:cs typeface="B Nazanin" pitchFamily="2" charset="-78"/>
              </a:rPr>
              <a:t> از طریق جریان لنف وارد خون می شود. سپس به کبد منتقل می گردد و در ساختمان لیپوپروتئین ها وارد می شود. قسمت اعظم ویتامین </a:t>
            </a:r>
            <a:r>
              <a:rPr lang="en-US" sz="1800" b="1" dirty="0" smtClean="0">
                <a:cs typeface="B Nazanin" pitchFamily="2" charset="-78"/>
              </a:rPr>
              <a:t>E</a:t>
            </a:r>
            <a:r>
              <a:rPr lang="fa-IR" sz="1800" b="1" dirty="0" smtClean="0">
                <a:cs typeface="B Nazanin" pitchFamily="2" charset="-78"/>
              </a:rPr>
              <a:t> توسط آلفا لیپوپروتئین ها ( </a:t>
            </a:r>
            <a:r>
              <a:rPr lang="en-US" sz="1800" b="1" dirty="0" smtClean="0">
                <a:cs typeface="B Nazanin" pitchFamily="2" charset="-78"/>
              </a:rPr>
              <a:t>HDL</a:t>
            </a:r>
            <a:r>
              <a:rPr lang="fa-IR" sz="1800" b="1" dirty="0" smtClean="0">
                <a:cs typeface="B Nazanin" pitchFamily="2" charset="-78"/>
              </a:rPr>
              <a:t> ) به بافت ها منتقل می شود. این ویتامین در بسیاری از بافت ها به ویژه بافت چربی ذخیره می گردد.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6049962"/>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E</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ویتامین </a:t>
            </a:r>
            <a:r>
              <a:rPr lang="en-US" sz="1800" b="1" dirty="0" smtClean="0">
                <a:cs typeface="B Nazanin" pitchFamily="2" charset="-78"/>
              </a:rPr>
              <a:t>E </a:t>
            </a:r>
            <a:r>
              <a:rPr lang="fa-IR" sz="1800" b="1" dirty="0" smtClean="0">
                <a:cs typeface="B Nazanin" pitchFamily="2" charset="-78"/>
              </a:rPr>
              <a:t> اولین خط دفاعی در مقابل پراکسیداسیون اسیدهای چرب غیر اشباع موجود در فسفولیپیدهای غشا سلولی و غشا اندامک های داخل سلولی از قبیل میتوکندری و شبکه اندوپلاسمیک می باشد. توکوفرول به عنوان آنتی اکسیدان از طریق واکنش های زنجیره ای رادیکالهای آزاد عمل می کند. بدین ترتیب که هیدروژن فنلی خود را به رادیکال آزاد تولید شده منتقل می کند و در این بین فنوکسی حاصل در حضور ویتامین </a:t>
            </a:r>
            <a:r>
              <a:rPr lang="en-US" sz="1800" b="1" dirty="0" smtClean="0">
                <a:cs typeface="B Nazanin" pitchFamily="2" charset="-78"/>
              </a:rPr>
              <a:t>C</a:t>
            </a:r>
            <a:r>
              <a:rPr lang="fa-IR" sz="1800" b="1" dirty="0" smtClean="0">
                <a:cs typeface="B Nazanin" pitchFamily="2" charset="-78"/>
              </a:rPr>
              <a:t> مجددا به توکوفرول تبدیل می شود. </a:t>
            </a:r>
            <a:br>
              <a:rPr lang="fa-IR" sz="1800" b="1" dirty="0" smtClean="0">
                <a:cs typeface="B Nazanin" pitchFamily="2" charset="-78"/>
              </a:rPr>
            </a:br>
            <a:r>
              <a:rPr lang="fa-IR" sz="1800" b="1" dirty="0" smtClean="0">
                <a:cs typeface="B Nazanin" pitchFamily="2" charset="-78"/>
              </a:rPr>
              <a:t>البته در مواردی نیز فنوکسی تولید شده در مرحله ای دیگر باعث احیا رادیکال آزاد دیگری شده، در نهایت محصول اکسیداسیون حاصل، به دنبال کنژوگه شدن با اسید گلوکورونیک از طریق صفرا دفع می شود. چون در حالت اخیر ویتامین </a:t>
            </a:r>
            <a:r>
              <a:rPr lang="en-US" sz="1800" b="1" dirty="0" smtClean="0">
                <a:cs typeface="B Nazanin" pitchFamily="2" charset="-78"/>
              </a:rPr>
              <a:t>E</a:t>
            </a:r>
            <a:r>
              <a:rPr lang="fa-IR" sz="1800" b="1" dirty="0" smtClean="0">
                <a:cs typeface="B Nazanin" pitchFamily="2" charset="-78"/>
              </a:rPr>
              <a:t> پس از انجام عمل خود مجددا بازیافت نمی شود، از این رو برای ایفای نقش بیولوژیک خود باید حتما در سلول جایگزین شود.</a:t>
            </a:r>
            <a:br>
              <a:rPr lang="fa-IR" sz="1800" b="1" dirty="0" smtClean="0">
                <a:cs typeface="B Nazanin" pitchFamily="2" charset="-78"/>
              </a:rPr>
            </a:br>
            <a:r>
              <a:rPr lang="fa-IR" sz="1800" b="1" dirty="0" smtClean="0">
                <a:cs typeface="B Nazanin" pitchFamily="2" charset="-78"/>
              </a:rPr>
              <a:t> به نظر می رسد این ویتامین از طریق تثبیت کو آنزیم </a:t>
            </a:r>
            <a:r>
              <a:rPr lang="en-US" sz="1800" b="1" dirty="0" smtClean="0">
                <a:cs typeface="B Nazanin" pitchFamily="2" charset="-78"/>
              </a:rPr>
              <a:t>Q</a:t>
            </a:r>
            <a:r>
              <a:rPr lang="fa-IR" sz="1800" b="1" dirty="0" smtClean="0">
                <a:cs typeface="B Nazanin" pitchFamily="2" charset="-78"/>
              </a:rPr>
              <a:t> یا کمک در انتقال الکترون به کوآنزیم </a:t>
            </a:r>
            <a:r>
              <a:rPr lang="en-US" sz="1800" b="1" dirty="0" smtClean="0">
                <a:cs typeface="B Nazanin" pitchFamily="2" charset="-78"/>
              </a:rPr>
              <a:t>Q</a:t>
            </a:r>
            <a:r>
              <a:rPr lang="fa-IR" sz="1800" b="1" dirty="0" smtClean="0">
                <a:cs typeface="B Nazanin" pitchFamily="2" charset="-78"/>
              </a:rPr>
              <a:t> نقش مهمی در تنفس سلولی داشته باشد. علاوه بر این، این ویتامین از طریق افزایش میزان </a:t>
            </a:r>
            <a:r>
              <a:rPr lang="en-US" sz="1800" b="1" dirty="0" smtClean="0">
                <a:cs typeface="B Nazanin" pitchFamily="2" charset="-78"/>
              </a:rPr>
              <a:t>ALA</a:t>
            </a:r>
            <a:r>
              <a:rPr lang="fa-IR" sz="1800" b="1" dirty="0" smtClean="0">
                <a:cs typeface="B Nazanin" pitchFamily="2" charset="-78"/>
              </a:rPr>
              <a:t> ردوکتاز باعث تحریک سنتز ` هم ` می شود. به نظر می رسد اکثر اثرات ویتامین </a:t>
            </a:r>
            <a:r>
              <a:rPr lang="en-US" sz="1800" b="1" dirty="0" smtClean="0">
                <a:cs typeface="B Nazanin" pitchFamily="2" charset="-78"/>
              </a:rPr>
              <a:t>E</a:t>
            </a:r>
            <a:r>
              <a:rPr lang="fa-IR" sz="1800" b="1" dirty="0" smtClean="0">
                <a:cs typeface="B Nazanin" pitchFamily="2" charset="-78"/>
              </a:rPr>
              <a:t> ناشی از اثرات غیر مستقیم این ویتامین به علت قدرت آنتی اکسیدانی آن باشد.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کمبود ویتامین </a:t>
            </a:r>
            <a:r>
              <a:rPr lang="en-US" sz="1800" b="1" dirty="0" smtClean="0">
                <a:cs typeface="B Nazanin" pitchFamily="2" charset="-78"/>
              </a:rPr>
              <a:t>E</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مهمترین عارضه حاصل از فقدان ویتامین </a:t>
            </a:r>
            <a:r>
              <a:rPr lang="en-US" sz="1800" b="1" dirty="0" smtClean="0">
                <a:cs typeface="B Nazanin" pitchFamily="2" charset="-78"/>
              </a:rPr>
              <a:t>E</a:t>
            </a:r>
            <a:r>
              <a:rPr lang="fa-IR" sz="1800" b="1" dirty="0" smtClean="0">
                <a:cs typeface="B Nazanin" pitchFamily="2" charset="-78"/>
              </a:rPr>
              <a:t> در موش، خرگوش و خوکچه هندی به شکل اختلال در تولید مثل ظاهر می گردد. از علائم دیگر فقدان این ویتامین در حیوانات، استحاله عضلات مخطط و پیدایش ضایعات عضلانی، خیز و بالاخره فلج عضلانی به نام دیستروفی عضلانی می باشد که تجویز ویتامین </a:t>
            </a:r>
            <a:r>
              <a:rPr lang="en-US" sz="1800" b="1" dirty="0" smtClean="0">
                <a:cs typeface="B Nazanin" pitchFamily="2" charset="-78"/>
              </a:rPr>
              <a:t>E</a:t>
            </a:r>
            <a:r>
              <a:rPr lang="fa-IR" sz="1800" b="1" dirty="0" smtClean="0">
                <a:cs typeface="B Nazanin" pitchFamily="2" charset="-78"/>
              </a:rPr>
              <a:t> سبب درمان آن می شود. </a:t>
            </a:r>
            <a:br>
              <a:rPr lang="fa-IR" sz="1800" b="1" dirty="0" smtClean="0">
                <a:cs typeface="B Nazanin" pitchFamily="2" charset="-78"/>
              </a:rPr>
            </a:br>
            <a:r>
              <a:rPr lang="fa-IR" sz="1800" b="1" dirty="0" smtClean="0">
                <a:cs typeface="B Nazanin" pitchFamily="2" charset="-78"/>
              </a:rPr>
              <a:t>در انسان ویتامین </a:t>
            </a:r>
            <a:r>
              <a:rPr lang="en-US" sz="1800" b="1" dirty="0" smtClean="0">
                <a:cs typeface="B Nazanin" pitchFamily="2" charset="-78"/>
              </a:rPr>
              <a:t>E</a:t>
            </a:r>
            <a:r>
              <a:rPr lang="fa-IR" sz="1800" b="1" dirty="0" smtClean="0">
                <a:cs typeface="B Nazanin" pitchFamily="2" charset="-78"/>
              </a:rPr>
              <a:t> در همه اندام های بدن کم و بیش وجود دارد. اختلالات تولید مثل و یا عقیم شدن در اثر کمبود ویتامین </a:t>
            </a:r>
            <a:r>
              <a:rPr lang="en-US" sz="1800" b="1" dirty="0" smtClean="0">
                <a:cs typeface="B Nazanin" pitchFamily="2" charset="-78"/>
              </a:rPr>
              <a:t>E</a:t>
            </a:r>
            <a:r>
              <a:rPr lang="fa-IR" sz="1800" b="1" dirty="0" smtClean="0">
                <a:cs typeface="B Nazanin" pitchFamily="2" charset="-78"/>
              </a:rPr>
              <a:t> در انسان دیده نشده است. </a:t>
            </a:r>
            <a:br>
              <a:rPr lang="fa-IR" sz="1800" b="1" dirty="0" smtClean="0">
                <a:cs typeface="B Nazanin" pitchFamily="2" charset="-78"/>
              </a:rPr>
            </a:br>
            <a:r>
              <a:rPr lang="fa-IR" sz="1800" b="1" dirty="0" smtClean="0">
                <a:cs typeface="B Nazanin" pitchFamily="2" charset="-78"/>
              </a:rPr>
              <a:t>در اشخاصی که دچار اختلالاتی در جذب ویتامین </a:t>
            </a:r>
            <a:r>
              <a:rPr lang="en-US" sz="1800" b="1" dirty="0" smtClean="0">
                <a:cs typeface="B Nazanin" pitchFamily="2" charset="-78"/>
              </a:rPr>
              <a:t>E</a:t>
            </a:r>
            <a:r>
              <a:rPr lang="fa-IR" sz="1800" b="1" dirty="0" smtClean="0">
                <a:cs typeface="B Nazanin" pitchFamily="2" charset="-78"/>
              </a:rPr>
              <a:t> ( توام با جذب ویتامین </a:t>
            </a:r>
            <a:r>
              <a:rPr lang="en-US" sz="1800" b="1" dirty="0" smtClean="0">
                <a:cs typeface="B Nazanin" pitchFamily="2" charset="-78"/>
              </a:rPr>
              <a:t>A</a:t>
            </a:r>
            <a:r>
              <a:rPr lang="fa-IR" sz="1800" b="1" dirty="0" smtClean="0">
                <a:cs typeface="B Nazanin" pitchFamily="2" charset="-78"/>
              </a:rPr>
              <a:t> و چربی ها ) می باشند، بیوپسی عضلات آنها یک نوع تحلیل عضلات را نشان می دهد.</a:t>
            </a:r>
            <a:br>
              <a:rPr lang="fa-IR" sz="1800" b="1" dirty="0" smtClean="0">
                <a:cs typeface="B Nazanin" pitchFamily="2" charset="-78"/>
              </a:rPr>
            </a:br>
            <a:r>
              <a:rPr lang="fa-IR" sz="1800" b="1" dirty="0" smtClean="0">
                <a:cs typeface="B Nazanin" pitchFamily="2" charset="-78"/>
              </a:rPr>
              <a:t>منابع:</a:t>
            </a:r>
            <a:br>
              <a:rPr lang="fa-IR" sz="1800" b="1" dirty="0" smtClean="0">
                <a:cs typeface="B Nazanin" pitchFamily="2" charset="-78"/>
              </a:rPr>
            </a:br>
            <a:r>
              <a:rPr lang="fa-IR" sz="1800" b="1" dirty="0" smtClean="0">
                <a:cs typeface="B Nazanin" pitchFamily="2" charset="-78"/>
              </a:rPr>
              <a:t>مهمترین منابع غذایی جوانه گندم، کاهو، کلم روغن بادام زمینی، گوشت، کبد گاو، کره و زرده تخم مرغ است. میزان ویتامین </a:t>
            </a:r>
            <a:r>
              <a:rPr lang="en-US" sz="1800" b="1" dirty="0" smtClean="0">
                <a:cs typeface="B Nazanin" pitchFamily="2" charset="-78"/>
              </a:rPr>
              <a:t>E</a:t>
            </a:r>
            <a:r>
              <a:rPr lang="fa-IR" sz="1800" b="1" dirty="0" smtClean="0">
                <a:cs typeface="B Nazanin" pitchFamily="2" charset="-78"/>
              </a:rPr>
              <a:t> مورد نیاز به میزان اسیدهای چرب غیر اشباع موجود در سلول بستگی دارد یا به عبارتی به میزان و نوع چربی موجود در رژیم غذایی بستگی دارد.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6354762"/>
          </a:xfrm>
        </p:spPr>
        <p:txBody>
          <a:bodyPr>
            <a:normAutofit/>
          </a:bodyPr>
          <a:lstStyle/>
          <a:p>
            <a:pPr algn="r" rtl="1">
              <a:lnSpc>
                <a:spcPct val="150000"/>
              </a:lnSpc>
            </a:pPr>
            <a:r>
              <a:rPr lang="fa-IR" sz="1800" b="1" dirty="0" smtClean="0">
                <a:cs typeface="B Nazanin" pitchFamily="2" charset="-78"/>
              </a:rPr>
              <a:t>ویتامین </a:t>
            </a:r>
            <a:r>
              <a:rPr lang="en-US" sz="1800" b="1" dirty="0" smtClean="0">
                <a:cs typeface="B Nazanin" pitchFamily="2" charset="-78"/>
              </a:rPr>
              <a:t>K</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دو ترکیب اصلی محلول در چربی و دو ترکیب سنتز شده که دارای خواص ویتامین </a:t>
            </a:r>
            <a:r>
              <a:rPr lang="en-US" sz="1800" b="1" dirty="0" smtClean="0">
                <a:cs typeface="B Nazanin" pitchFamily="2" charset="-78"/>
              </a:rPr>
              <a:t>K</a:t>
            </a:r>
            <a:r>
              <a:rPr lang="fa-IR" sz="1800" b="1" dirty="0" smtClean="0">
                <a:cs typeface="B Nazanin" pitchFamily="2" charset="-78"/>
              </a:rPr>
              <a:t> می باشند، وجود دارد که دارای هسته نفتوکینون در ساختمانشان می باشند.</a:t>
            </a:r>
            <a:br>
              <a:rPr lang="fa-IR" sz="1800" b="1" dirty="0" smtClean="0">
                <a:cs typeface="B Nazanin" pitchFamily="2" charset="-78"/>
              </a:rPr>
            </a:br>
            <a:r>
              <a:rPr lang="fa-IR" sz="1800" b="1" dirty="0" smtClean="0">
                <a:cs typeface="B Nazanin" pitchFamily="2" charset="-78"/>
              </a:rPr>
              <a:t>1- ویتامین </a:t>
            </a:r>
            <a:r>
              <a:rPr lang="en-US" sz="1800" b="1" dirty="0" smtClean="0">
                <a:cs typeface="B Nazanin" pitchFamily="2" charset="-78"/>
              </a:rPr>
              <a:t>K1</a:t>
            </a:r>
            <a:r>
              <a:rPr lang="fa-IR" sz="1800" b="1" dirty="0" smtClean="0">
                <a:cs typeface="B Nazanin" pitchFamily="2" charset="-78"/>
              </a:rPr>
              <a:t> یا </a:t>
            </a:r>
            <a:r>
              <a:rPr lang="en-US" sz="1800" b="1" dirty="0" smtClean="0">
                <a:cs typeface="B Nazanin" pitchFamily="2" charset="-78"/>
              </a:rPr>
              <a:t>K</a:t>
            </a:r>
            <a:r>
              <a:rPr lang="fa-IR" sz="1800" b="1" dirty="0" smtClean="0">
                <a:cs typeface="B Nazanin" pitchFamily="2" charset="-78"/>
              </a:rPr>
              <a:t> طبیعی که از یونجه استخراج شده و به اسامی فیلوکینون، مفیتون و فیتونادیون معروف می باشد و عبارت است از 2- متیل 3- فیتیل 1و4 نفتوکینون</a:t>
            </a:r>
            <a:br>
              <a:rPr lang="fa-IR" sz="1800" b="1" dirty="0" smtClean="0">
                <a:cs typeface="B Nazanin" pitchFamily="2" charset="-78"/>
              </a:rPr>
            </a:br>
            <a:r>
              <a:rPr lang="fa-IR" sz="1800" b="1" dirty="0" smtClean="0">
                <a:cs typeface="B Nazanin" pitchFamily="2" charset="-78"/>
              </a:rPr>
              <a:t>2- ویتامین </a:t>
            </a:r>
            <a:r>
              <a:rPr lang="en-US" sz="1800" b="1" dirty="0" smtClean="0">
                <a:cs typeface="B Nazanin" pitchFamily="2" charset="-78"/>
              </a:rPr>
              <a:t>K2</a:t>
            </a:r>
            <a:r>
              <a:rPr lang="fa-IR" sz="1800" b="1" dirty="0" smtClean="0">
                <a:cs typeface="B Nazanin" pitchFamily="2" charset="-78"/>
              </a:rPr>
              <a:t> یا مناکینون که توسط باکتری های روده سنتز می شود. بنابراین استفاده آن همراه غذا الزامی نیست. از نظر ساختمانی علاوه بر حلقه 2- متیل 1و4 نفتوکینون دارای ریشه جانبی است که از 6، 7 و یا 9 واحد ایزوپرن تشکیل شده ست.</a:t>
            </a:r>
            <a:br>
              <a:rPr lang="fa-IR" sz="1800" b="1" dirty="0" smtClean="0">
                <a:cs typeface="B Nazanin" pitchFamily="2" charset="-78"/>
              </a:rPr>
            </a:br>
            <a:r>
              <a:rPr lang="fa-IR" sz="1800" b="1" dirty="0" smtClean="0">
                <a:cs typeface="B Nazanin" pitchFamily="2" charset="-78"/>
              </a:rPr>
              <a:t>3- ویتامین </a:t>
            </a:r>
            <a:r>
              <a:rPr lang="en-US" sz="1800" b="1" dirty="0" smtClean="0">
                <a:cs typeface="B Nazanin" pitchFamily="2" charset="-78"/>
              </a:rPr>
              <a:t>K3</a:t>
            </a:r>
            <a:r>
              <a:rPr lang="fa-IR" sz="1800" b="1" dirty="0" smtClean="0">
                <a:cs typeface="B Nazanin" pitchFamily="2" charset="-78"/>
              </a:rPr>
              <a:t> یا منادیون از راه سنتز تهیه می گردد. از نظر شیمیایی دارای حلقه 2-متیل 1و4 نفتوکینون بوده، ولی فاقد ریشه جانبی است.</a:t>
            </a:r>
            <a:br>
              <a:rPr lang="fa-IR" sz="1800" b="1" dirty="0" smtClean="0">
                <a:cs typeface="B Nazanin" pitchFamily="2" charset="-78"/>
              </a:rPr>
            </a:br>
            <a:r>
              <a:rPr lang="fa-IR" sz="1800" b="1" dirty="0" smtClean="0">
                <a:cs typeface="B Nazanin" pitchFamily="2" charset="-78"/>
              </a:rPr>
              <a:t>4- ویتامین </a:t>
            </a:r>
            <a:r>
              <a:rPr lang="en-US" sz="1800" b="1" dirty="0" smtClean="0">
                <a:cs typeface="B Nazanin" pitchFamily="2" charset="-78"/>
              </a:rPr>
              <a:t>K4</a:t>
            </a:r>
            <a:r>
              <a:rPr lang="fa-IR" sz="1800" b="1" dirty="0" smtClean="0">
                <a:cs typeface="B Nazanin" pitchFamily="2" charset="-78"/>
              </a:rPr>
              <a:t> که از راه سنتز تهیه می شود، در واقع مشتقی از ویتامین </a:t>
            </a:r>
            <a:r>
              <a:rPr lang="en-US" sz="1800" b="1" dirty="0" smtClean="0">
                <a:cs typeface="B Nazanin" pitchFamily="2" charset="-78"/>
              </a:rPr>
              <a:t>K3</a:t>
            </a:r>
            <a:r>
              <a:rPr lang="fa-IR" sz="1800" b="1" dirty="0" smtClean="0">
                <a:cs typeface="B Nazanin" pitchFamily="2" charset="-78"/>
              </a:rPr>
              <a:t> می باشد، که به صورت دی استات و یا دی فسفات تهیه می گردد، و به فرمول شیمیایی 2- متیل 1و4 نفتوهیدروکینون می باشد.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r" rtl="1">
              <a:lnSpc>
                <a:spcPct val="150000"/>
              </a:lnSpc>
            </a:pPr>
            <a:r>
              <a:rPr lang="fa-IR" sz="1800" b="1" dirty="0" smtClean="0">
                <a:cs typeface="B Nazanin" pitchFamily="2" charset="-78"/>
              </a:rPr>
              <a:t>وجود هسته 1و4- نفتوکینون یا 1و4- نفتوهیدروکینون برای خواص ویتامین اساسی است. ریشه متیل بر روی کربن 2 نیز ضروری است و باعث افزایش فعالیت ویتامین می گردد. اگر به جای ریشه متیل یک ریشه کربنی و با تعداد کربن زیادتر قرار دهیم، هرچه تعداد کربن های ریشه زیادتر شود، فعالیت ویتامین کمتر خواهد شد. ظاهرا وجود ریشه کربنی بر روی کربن 2 برای خواص ویتامین ضروری نمی باشد، زیرا ویتامین </a:t>
            </a:r>
            <a:r>
              <a:rPr lang="en-US" sz="1800" b="1" dirty="0" smtClean="0">
                <a:cs typeface="B Nazanin" pitchFamily="2" charset="-78"/>
              </a:rPr>
              <a:t>K3</a:t>
            </a:r>
            <a:r>
              <a:rPr lang="fa-IR" sz="1800" b="1" dirty="0" smtClean="0">
                <a:cs typeface="B Nazanin" pitchFamily="2" charset="-78"/>
              </a:rPr>
              <a:t> که فاقد ریشه کربنی می باشد دارای خواص ویتامینی است. علاوه بر این گرچه پتانسیل مولکولی هر چهار نوع ویتامین برابر است، اما اگر یک میلی گرم از هر کدام را انتخاب نماییم </a:t>
            </a:r>
            <a:r>
              <a:rPr lang="en-US" sz="1800" b="1" dirty="0" smtClean="0">
                <a:cs typeface="B Nazanin" pitchFamily="2" charset="-78"/>
              </a:rPr>
              <a:t>K3</a:t>
            </a:r>
            <a:r>
              <a:rPr lang="fa-IR" sz="1800" b="1" dirty="0" smtClean="0">
                <a:cs typeface="B Nazanin" pitchFamily="2" charset="-78"/>
              </a:rPr>
              <a:t> به دلیل سبکی وزن مولکولی از سه نوع دیگر فعال تر خواهد بود.</a:t>
            </a:r>
            <a:br>
              <a:rPr lang="fa-IR" sz="1800" b="1" dirty="0" smtClean="0">
                <a:cs typeface="B Nazanin" pitchFamily="2" charset="-78"/>
              </a:rPr>
            </a:br>
            <a:r>
              <a:rPr lang="fa-IR" sz="1800" b="1" dirty="0" smtClean="0">
                <a:cs typeface="B Nazanin" pitchFamily="2" charset="-78"/>
              </a:rPr>
              <a:t>جذب، انتقال و متابولیسم</a:t>
            </a:r>
            <a:br>
              <a:rPr lang="fa-IR" sz="1800" b="1" dirty="0" smtClean="0">
                <a:cs typeface="B Nazanin" pitchFamily="2" charset="-78"/>
              </a:rPr>
            </a:br>
            <a:r>
              <a:rPr lang="fa-IR" sz="1800" b="1" dirty="0" smtClean="0">
                <a:cs typeface="B Nazanin" pitchFamily="2" charset="-78"/>
              </a:rPr>
              <a:t>چون ویتامینهای </a:t>
            </a:r>
            <a:r>
              <a:rPr lang="en-US" sz="1800" b="1" dirty="0" smtClean="0">
                <a:cs typeface="B Nazanin" pitchFamily="2" charset="-78"/>
              </a:rPr>
              <a:t>K</a:t>
            </a:r>
            <a:r>
              <a:rPr lang="fa-IR" sz="1800" b="1" dirty="0" smtClean="0">
                <a:cs typeface="B Nazanin" pitchFamily="2" charset="-78"/>
              </a:rPr>
              <a:t> طبیعی محلول در چربی می باشند، بنابراین جذب آنها در روده بستگی به شرایط جذب چربی ها دارد. هر نوع اختلالی مانند نارسایی پانکراس، بیماری های صفراوی و آتروفی روده که سبب اختلال در جذب چربی ها می شود، روی جذب ویتامین </a:t>
            </a:r>
            <a:r>
              <a:rPr lang="en-US" sz="1800" b="1" dirty="0" smtClean="0">
                <a:cs typeface="B Nazanin" pitchFamily="2" charset="-78"/>
              </a:rPr>
              <a:t>K</a:t>
            </a:r>
            <a:r>
              <a:rPr lang="fa-IR" sz="1800" b="1" dirty="0" smtClean="0">
                <a:cs typeface="B Nazanin" pitchFamily="2" charset="-78"/>
              </a:rPr>
              <a:t> نیز موثر است. از بین رفتن فلور باکتری روده بزرگ نیز سبب کاهش سنتز این ویتامین در روده می گردد. مناکینون فقط در حضور املاح صفراوی و از طریق لنف جذب می شود، در صورتی که منادیون و مشتقات محلول در آب آن بدون حضور املاح صفراوی مستقیما از طریق خون جذب می شوند. این ویتامین ها در بخش میکروزومی کبد و در جریان خون توسط لیپوپروتئین ها منتقل می شوند. </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229600" cy="6324600"/>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K</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نقش اصلی این ویتامین در انعقاد خون از طریق ایجاد تغییرات پس از ترجمه فاکتورهای خونی از قبیل پروترومبین و فاکتورهای </a:t>
            </a:r>
            <a:r>
              <a:rPr lang="en-US" sz="1800" b="1" dirty="0" smtClean="0">
                <a:cs typeface="B Nazanin" pitchFamily="2" charset="-78"/>
              </a:rPr>
              <a:t>II</a:t>
            </a:r>
            <a:r>
              <a:rPr lang="fa-IR" sz="1800" b="1" dirty="0" smtClean="0">
                <a:cs typeface="B Nazanin" pitchFamily="2" charset="-78"/>
              </a:rPr>
              <a:t> ، </a:t>
            </a:r>
            <a:r>
              <a:rPr lang="en-US" sz="1800" b="1" dirty="0" smtClean="0">
                <a:cs typeface="B Nazanin" pitchFamily="2" charset="-78"/>
              </a:rPr>
              <a:t>VII</a:t>
            </a:r>
            <a:r>
              <a:rPr lang="fa-IR" sz="1800" b="1" dirty="0" smtClean="0">
                <a:cs typeface="B Nazanin" pitchFamily="2" charset="-78"/>
              </a:rPr>
              <a:t> ، </a:t>
            </a:r>
            <a:r>
              <a:rPr lang="en-US" sz="1800" b="1" dirty="0" smtClean="0">
                <a:cs typeface="B Nazanin" pitchFamily="2" charset="-78"/>
              </a:rPr>
              <a:t>IX</a:t>
            </a:r>
            <a:r>
              <a:rPr lang="fa-IR" sz="1800" b="1" dirty="0" smtClean="0">
                <a:cs typeface="B Nazanin" pitchFamily="2" charset="-78"/>
              </a:rPr>
              <a:t> ، </a:t>
            </a:r>
            <a:r>
              <a:rPr lang="en-US" sz="1800" b="1" dirty="0" smtClean="0">
                <a:cs typeface="B Nazanin" pitchFamily="2" charset="-78"/>
              </a:rPr>
              <a:t>X</a:t>
            </a:r>
            <a:r>
              <a:rPr lang="fa-IR" sz="1800" b="1" dirty="0" smtClean="0">
                <a:cs typeface="B Nazanin" pitchFamily="2" charset="-78"/>
              </a:rPr>
              <a:t> می باشد. به این منظور ابتدا ویتامین </a:t>
            </a:r>
            <a:r>
              <a:rPr lang="en-US" sz="1800" b="1" dirty="0" smtClean="0">
                <a:cs typeface="B Nazanin" pitchFamily="2" charset="-78"/>
              </a:rPr>
              <a:t>K</a:t>
            </a:r>
            <a:r>
              <a:rPr lang="fa-IR" sz="1800" b="1" dirty="0" smtClean="0">
                <a:cs typeface="B Nazanin" pitchFamily="2" charset="-78"/>
              </a:rPr>
              <a:t> در حضور دهیدروژناز و </a:t>
            </a:r>
            <a:r>
              <a:rPr lang="en-US" sz="1800" b="1" dirty="0" smtClean="0">
                <a:cs typeface="B Nazanin" pitchFamily="2" charset="-78"/>
              </a:rPr>
              <a:t>NADPH + H⁺</a:t>
            </a:r>
            <a:r>
              <a:rPr lang="fa-IR" sz="1800" b="1" dirty="0" smtClean="0">
                <a:cs typeface="B Nazanin" pitchFamily="2" charset="-78"/>
              </a:rPr>
              <a:t> در سیستم میکزوزومی کبد به هیدروکینون احیا می گردد. </a:t>
            </a:r>
            <a:br>
              <a:rPr lang="fa-IR" sz="1800" b="1" dirty="0" smtClean="0">
                <a:cs typeface="B Nazanin" pitchFamily="2" charset="-78"/>
              </a:rPr>
            </a:br>
            <a:r>
              <a:rPr lang="fa-IR" sz="1800" b="1" dirty="0" smtClean="0">
                <a:cs typeface="B Nazanin" pitchFamily="2" charset="-78"/>
              </a:rPr>
              <a:t>جزء اخیر به عنوان کوآنزیم آنزیم کربوکسیلاز عمل می کند و باعث گاما کربوکسیلاسیون ریشه های گلوتامات این فاکتورهای انعقادی می شود. به این ترتیب ریشه های گلوتامات در این دسته از مواد به گاما کربوکسی گلوتامات تبدیل می شود. در نتیجه این واکنش هیدروکینون به 2و3 – اپوکسید تبدیل می شود که مجددا توسط اپوکسید ردوکتاز میکزوزومی به کینون و بالاخره هیدروکینون تبدیل می شود. ریشه گاما کربوکسی گلوتامات حاصل جایگاهی برای اتصال کلسیم در این پروتئین می باشد و به این ترتیب باعث تسریع فرآیند انعقاد می شود.</a:t>
            </a:r>
            <a:br>
              <a:rPr lang="fa-IR" sz="1800" b="1" dirty="0" smtClean="0">
                <a:cs typeface="B Nazanin" pitchFamily="2" charset="-78"/>
              </a:rPr>
            </a:br>
            <a:r>
              <a:rPr lang="fa-IR" sz="1800" b="1" dirty="0" smtClean="0">
                <a:cs typeface="B Nazanin" pitchFamily="2" charset="-78"/>
              </a:rPr>
              <a:t>از طرفی این ویتامین برای گاما کربوکسیلاسیون پروتئین استئوکلسین که 15 تا 20 درصد پروتئین غیر کلاژنی استخوان را در اکثر مهره داران تشکیل می دهد، لازم است. با توجه به این که استئوکلسین نقش مهمی را در استخوان سازی به عهده دارد، بنابراین این ویتامین در تشکیل استخوان نیز اهمیت دارد.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r" rtl="1">
              <a:lnSpc>
                <a:spcPct val="150000"/>
              </a:lnSpc>
            </a:pPr>
            <a:r>
              <a:rPr lang="fa-IR" sz="1800" b="1" dirty="0" smtClean="0">
                <a:cs typeface="B Nazanin" pitchFamily="2" charset="-78"/>
              </a:rPr>
              <a:t>دیکومارول ها از انواع ضد انعقادها محسوب می شوند. یکی از این ترکیبات وارفارین می باشد، که از طریق مهار آنزیم ردوکتاز مانع از تبدیل 2 و 3- اپوکسید به کینون و همچنین احیا کینون به هیدروکینون می شود.</a:t>
            </a:r>
            <a:br>
              <a:rPr lang="fa-IR" sz="1800" b="1" dirty="0" smtClean="0">
                <a:cs typeface="B Nazanin" pitchFamily="2" charset="-78"/>
              </a:rPr>
            </a:br>
            <a:r>
              <a:rPr lang="fa-IR" sz="1800" b="1" dirty="0" smtClean="0">
                <a:cs typeface="B Nazanin" pitchFamily="2" charset="-78"/>
              </a:rPr>
              <a:t>کمبود ویتامین </a:t>
            </a:r>
            <a:r>
              <a:rPr lang="en-US" sz="1800" b="1" dirty="0" smtClean="0">
                <a:cs typeface="B Nazanin" pitchFamily="2" charset="-78"/>
              </a:rPr>
              <a:t>K</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از آنجایی که تقریبا تمام مواد غذایی حاوی این ویتامین می باشند و علاوه بر این فلور طبیعی روده نیز مقادیر کافی از این ویتامین را سنتز می کند،کمبود این ویتامین به ندرت اتفاق می افتد. البته ممکن است به علت اختلال در جذب چربی ها و ویتامین های محلول در چربی، استفاده طولانی مدت از آنتی بیوتیک ها یا در هنگام درمان طولانی با داروهای ضد انعقاد کمبود این ویتامین حادث شود. از علائم مشهود فقدان این ویتامین افزایش زمان انعقاد می باشد.</a:t>
            </a:r>
            <a:br>
              <a:rPr lang="fa-IR" sz="1800" b="1" dirty="0" smtClean="0">
                <a:cs typeface="B Nazanin" pitchFamily="2" charset="-78"/>
              </a:rPr>
            </a:br>
            <a:r>
              <a:rPr lang="fa-IR" sz="1800" b="1" dirty="0" smtClean="0">
                <a:cs typeface="B Nazanin" pitchFamily="2" charset="-78"/>
              </a:rPr>
              <a:t>منابع ویتامین </a:t>
            </a:r>
            <a:r>
              <a:rPr lang="en-US" sz="1800" b="1" dirty="0" smtClean="0">
                <a:cs typeface="B Nazanin" pitchFamily="2" charset="-78"/>
              </a:rPr>
              <a:t>K</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با توجه به مطالعات انجام شده روی ویتامین </a:t>
            </a:r>
            <a:r>
              <a:rPr lang="en-US" sz="1800" b="1" dirty="0" smtClean="0">
                <a:cs typeface="B Nazanin" pitchFamily="2" charset="-78"/>
              </a:rPr>
              <a:t>K</a:t>
            </a:r>
            <a:r>
              <a:rPr lang="fa-IR" sz="1800" b="1" dirty="0" smtClean="0">
                <a:cs typeface="B Nazanin" pitchFamily="2" charset="-78"/>
              </a:rPr>
              <a:t> کبدی، تقریبا نیمی از این ویتامین دارای منشا باکتریایی </a:t>
            </a:r>
            <a:br>
              <a:rPr lang="fa-IR" sz="1800" b="1" dirty="0" smtClean="0">
                <a:cs typeface="B Nazanin" pitchFamily="2" charset="-78"/>
              </a:rPr>
            </a:br>
            <a:r>
              <a:rPr lang="fa-IR" sz="1800" b="1" dirty="0" smtClean="0">
                <a:cs typeface="B Nazanin" pitchFamily="2" charset="-78"/>
              </a:rPr>
              <a:t>( مناکینون ) و نیمی دیگر با منشا گیاهی ( فیلوکینون ) است. به عبارتی نیمی از ویتامین </a:t>
            </a:r>
            <a:r>
              <a:rPr lang="en-US" sz="1800" b="1" dirty="0" smtClean="0">
                <a:cs typeface="B Nazanin" pitchFamily="2" charset="-78"/>
              </a:rPr>
              <a:t>K</a:t>
            </a:r>
            <a:r>
              <a:rPr lang="fa-IR" sz="1800" b="1" dirty="0" smtClean="0">
                <a:cs typeface="B Nazanin" pitchFamily="2" charset="-78"/>
              </a:rPr>
              <a:t> موجود در بدن توسط باکتری های روده ای سنتز شده و تامین می گردد.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458200" cy="6354762"/>
          </a:xfrm>
        </p:spPr>
        <p:txBody>
          <a:bodyPr>
            <a:normAutofit/>
          </a:bodyPr>
          <a:lstStyle/>
          <a:p>
            <a:pPr algn="r" rtl="1">
              <a:lnSpc>
                <a:spcPct val="150000"/>
              </a:lnSpc>
            </a:pPr>
            <a:r>
              <a:rPr lang="fa-IR" sz="1800" b="1" dirty="0" smtClean="0">
                <a:cs typeface="B Nazanin" pitchFamily="2" charset="-78"/>
              </a:rPr>
              <a:t>ویتامین های محلول در آب</a:t>
            </a:r>
            <a:br>
              <a:rPr lang="fa-IR" sz="1800" b="1" dirty="0" smtClean="0">
                <a:cs typeface="B Nazanin" pitchFamily="2" charset="-78"/>
              </a:rPr>
            </a:br>
            <a:r>
              <a:rPr lang="fa-IR" sz="1800" b="1" dirty="0" smtClean="0">
                <a:cs typeface="B Nazanin" pitchFamily="2" charset="-78"/>
              </a:rPr>
              <a:t>ویتامین های محلول در آب دارای ساختمان شیمیایی کاملا متفاوتی می باشند و به علت داشتن مولکول قطبی در آب محلولند و به جز ویتامین </a:t>
            </a:r>
            <a:r>
              <a:rPr lang="en-US" sz="1800" b="1" dirty="0" smtClean="0">
                <a:cs typeface="B Nazanin" pitchFamily="2" charset="-78"/>
              </a:rPr>
              <a:t>B12 </a:t>
            </a:r>
            <a:r>
              <a:rPr lang="fa-IR" sz="1800" b="1" dirty="0" smtClean="0">
                <a:cs typeface="B Nazanin" pitchFamily="2" charset="-78"/>
              </a:rPr>
              <a:t> که سالها می تواند در کبد ذخیره شود، بقیه آنها ذخیره ثابتی در بدن ندارند و باید همواره همراه مواد غذایی به بدن برسند.</a:t>
            </a:r>
            <a:br>
              <a:rPr lang="fa-IR" sz="1800" b="1" dirty="0" smtClean="0">
                <a:cs typeface="B Nazanin" pitchFamily="2" charset="-78"/>
              </a:rPr>
            </a:br>
            <a:r>
              <a:rPr lang="fa-IR" sz="1800" b="1" dirty="0" smtClean="0">
                <a:cs typeface="B Nazanin" pitchFamily="2" charset="-78"/>
              </a:rPr>
              <a:t>تمام ویتامین های محلول در آب به جز ویتامین </a:t>
            </a:r>
            <a:r>
              <a:rPr lang="en-US" sz="1800" b="1" dirty="0" smtClean="0">
                <a:cs typeface="B Nazanin" pitchFamily="2" charset="-78"/>
              </a:rPr>
              <a:t>C</a:t>
            </a:r>
            <a:r>
              <a:rPr lang="fa-IR" sz="1800" b="1" dirty="0" smtClean="0">
                <a:cs typeface="B Nazanin" pitchFamily="2" charset="-78"/>
              </a:rPr>
              <a:t> به عنوان کوآنزیم یا کوفاکتور در واکنش های آنزیمی شرکت دارند.</a:t>
            </a:r>
            <a:br>
              <a:rPr lang="fa-IR" sz="1800" b="1" dirty="0" smtClean="0">
                <a:cs typeface="B Nazanin" pitchFamily="2" charset="-78"/>
              </a:rPr>
            </a:br>
            <a:r>
              <a:rPr lang="fa-IR" sz="1800" b="1" dirty="0" smtClean="0">
                <a:cs typeface="B Nazanin" pitchFamily="2" charset="-78"/>
              </a:rPr>
              <a:t>انواع مختلف ویتامین های محلول در آب شامل: تیامین ( </a:t>
            </a:r>
            <a:r>
              <a:rPr lang="en-US" sz="1800" b="1" dirty="0" smtClean="0">
                <a:cs typeface="B Nazanin" pitchFamily="2" charset="-78"/>
              </a:rPr>
              <a:t>B1</a:t>
            </a:r>
            <a:r>
              <a:rPr lang="fa-IR" sz="1800" b="1" dirty="0" smtClean="0">
                <a:cs typeface="B Nazanin" pitchFamily="2" charset="-78"/>
              </a:rPr>
              <a:t> )، ریبوفلاوین ( </a:t>
            </a:r>
            <a:r>
              <a:rPr lang="en-US" sz="1800" b="1" dirty="0" smtClean="0">
                <a:cs typeface="B Nazanin" pitchFamily="2" charset="-78"/>
              </a:rPr>
              <a:t>B2</a:t>
            </a:r>
            <a:r>
              <a:rPr lang="fa-IR" sz="1800" b="1" dirty="0" smtClean="0">
                <a:cs typeface="B Nazanin" pitchFamily="2" charset="-78"/>
              </a:rPr>
              <a:t> )، اسید نیکوتینیک ( </a:t>
            </a:r>
            <a:r>
              <a:rPr lang="en-US" sz="1800" b="1" dirty="0" smtClean="0">
                <a:cs typeface="B Nazanin" pitchFamily="2" charset="-78"/>
              </a:rPr>
              <a:t>B3</a:t>
            </a:r>
            <a:r>
              <a:rPr lang="fa-IR" sz="1800" b="1" dirty="0" smtClean="0">
                <a:cs typeface="B Nazanin" pitchFamily="2" charset="-78"/>
              </a:rPr>
              <a:t> )، اسید پانتوتنیک ( </a:t>
            </a:r>
            <a:r>
              <a:rPr lang="en-US" sz="1800" b="1" dirty="0" smtClean="0">
                <a:cs typeface="B Nazanin" pitchFamily="2" charset="-78"/>
              </a:rPr>
              <a:t>B5</a:t>
            </a:r>
            <a:r>
              <a:rPr lang="fa-IR" sz="1800" b="1" dirty="0" smtClean="0">
                <a:cs typeface="B Nazanin" pitchFamily="2" charset="-78"/>
              </a:rPr>
              <a:t> )، پیریدوکسین ( </a:t>
            </a:r>
            <a:r>
              <a:rPr lang="en-US" sz="1800" b="1" dirty="0" smtClean="0">
                <a:cs typeface="B Nazanin" pitchFamily="2" charset="-78"/>
              </a:rPr>
              <a:t>B6</a:t>
            </a:r>
            <a:r>
              <a:rPr lang="fa-IR" sz="1800" b="1" dirty="0" smtClean="0">
                <a:cs typeface="B Nazanin" pitchFamily="2" charset="-78"/>
              </a:rPr>
              <a:t> )، بیوتین ( </a:t>
            </a:r>
            <a:r>
              <a:rPr lang="en-US" sz="1800" b="1" dirty="0" smtClean="0">
                <a:cs typeface="B Nazanin" pitchFamily="2" charset="-78"/>
              </a:rPr>
              <a:t>B8</a:t>
            </a:r>
            <a:r>
              <a:rPr lang="fa-IR" sz="1800" b="1" dirty="0" smtClean="0">
                <a:cs typeface="B Nazanin" pitchFamily="2" charset="-78"/>
              </a:rPr>
              <a:t> )، اسید فولیک ( </a:t>
            </a:r>
            <a:r>
              <a:rPr lang="en-US" sz="1800" b="1" dirty="0" smtClean="0">
                <a:cs typeface="B Nazanin" pitchFamily="2" charset="-78"/>
              </a:rPr>
              <a:t>B9</a:t>
            </a:r>
            <a:r>
              <a:rPr lang="fa-IR" sz="1800" b="1" dirty="0" smtClean="0">
                <a:cs typeface="B Nazanin" pitchFamily="2" charset="-78"/>
              </a:rPr>
              <a:t> )، کوبالامین ( </a:t>
            </a:r>
            <a:r>
              <a:rPr lang="en-US" sz="1800" b="1" dirty="0" smtClean="0">
                <a:cs typeface="B Nazanin" pitchFamily="2" charset="-78"/>
              </a:rPr>
              <a:t>B12</a:t>
            </a:r>
            <a:r>
              <a:rPr lang="fa-IR" sz="1800" b="1" dirty="0" smtClean="0">
                <a:cs typeface="B Nazanin" pitchFamily="2" charset="-78"/>
              </a:rPr>
              <a:t> )، اسید اسکوربیک ( </a:t>
            </a:r>
            <a:r>
              <a:rPr lang="en-US" sz="1800" b="1" dirty="0" smtClean="0">
                <a:cs typeface="B Nazanin" pitchFamily="2" charset="-78"/>
              </a:rPr>
              <a:t>C</a:t>
            </a:r>
            <a:r>
              <a:rPr lang="fa-IR" sz="1800" b="1" dirty="0" smtClean="0">
                <a:cs typeface="B Nazanin" pitchFamily="2" charset="-78"/>
              </a:rPr>
              <a:t> ) و اسید لیپوئیک می باشند.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تیامین یا ویتامین </a:t>
            </a:r>
            <a:r>
              <a:rPr lang="en-US" sz="1800" b="1" dirty="0" smtClean="0">
                <a:cs typeface="B Nazanin" pitchFamily="2" charset="-78"/>
              </a:rPr>
              <a:t>B1</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این ویتامین در ساختمان خود دارای دو حلقه هتروسیکلیک می باشد، که یکی از آنها پنج ضلعی گوگرددار تیازول و دیگری حلقه دو ازتی پیریمیدین می باشد.</a:t>
            </a:r>
            <a:br>
              <a:rPr lang="fa-IR" sz="1800" b="1" dirty="0" smtClean="0">
                <a:cs typeface="B Nazanin" pitchFamily="2" charset="-78"/>
              </a:rPr>
            </a:br>
            <a:r>
              <a:rPr lang="fa-IR" sz="1800" b="1" dirty="0" smtClean="0">
                <a:cs typeface="B Nazanin" pitchFamily="2" charset="-78"/>
              </a:rPr>
              <a:t>حلقه پیریمیدین در ویتامین </a:t>
            </a:r>
            <a:r>
              <a:rPr lang="en-US" sz="1800" b="1" dirty="0" smtClean="0">
                <a:cs typeface="B Nazanin" pitchFamily="2" charset="-78"/>
              </a:rPr>
              <a:t>B1</a:t>
            </a:r>
            <a:r>
              <a:rPr lang="fa-IR" sz="1800" b="1" dirty="0" smtClean="0">
                <a:cs typeface="B Nazanin" pitchFamily="2" charset="-78"/>
              </a:rPr>
              <a:t> به صورت 2 و 5 دی متیل 4 آمینو پیریمیدین و حلقه تیازول به صورت 4 متیل 5 هیدروکسی اتیل تیازول می باشد. این دو حلقه توسط ازت حلقه تیازول و ریشه متیل کربن پیریمیدین به یکدیگر متصل می شوند. ازت در حلقه تیازول سه ظرفیتی ولی در تیامین از نوع آمونیوم یعنی نوع چهارم می باشد. بنابراین دارای یک بار الکتریکی مثبت می باشد که توسط یون </a:t>
            </a:r>
            <a:r>
              <a:rPr lang="en-US" sz="1800" b="1" dirty="0" err="1" smtClean="0">
                <a:cs typeface="B Nazanin" pitchFamily="2" charset="-78"/>
              </a:rPr>
              <a:t>Cl</a:t>
            </a:r>
            <a:r>
              <a:rPr lang="en-US" sz="1800" b="1" dirty="0" smtClean="0">
                <a:cs typeface="B Nazanin" pitchFamily="2" charset="-78"/>
              </a:rPr>
              <a:t>⁻</a:t>
            </a:r>
            <a:r>
              <a:rPr lang="fa-IR" sz="1800" b="1" dirty="0" smtClean="0">
                <a:cs typeface="B Nazanin" pitchFamily="2" charset="-78"/>
              </a:rPr>
              <a:t> یا </a:t>
            </a:r>
            <a:r>
              <a:rPr lang="en-US" sz="1800" b="1" dirty="0" smtClean="0">
                <a:cs typeface="B Nazanin" pitchFamily="2" charset="-78"/>
              </a:rPr>
              <a:t>OH⁻</a:t>
            </a:r>
            <a:r>
              <a:rPr lang="fa-IR" sz="1800" b="1" dirty="0" smtClean="0">
                <a:cs typeface="B Nazanin" pitchFamily="2" charset="-78"/>
              </a:rPr>
              <a:t> خنثی می گردد. ( کلرئیدرات یا هیدروکسی تیامین )</a:t>
            </a:r>
            <a:br>
              <a:rPr lang="fa-IR" sz="1800" b="1" dirty="0" smtClean="0">
                <a:cs typeface="B Nazanin" pitchFamily="2" charset="-78"/>
              </a:rPr>
            </a:br>
            <a:r>
              <a:rPr lang="fa-IR" sz="1800" b="1" dirty="0" smtClean="0">
                <a:cs typeface="B Nazanin" pitchFamily="2" charset="-78"/>
              </a:rPr>
              <a:t>تیامین الکل ازت داری است که به کمک عامل الکلی خود با اسیدها بخصوص اسید فسفریک استریفیه شده و استر پیروفسفریک آن به نام تیامین پیروفسفات ( </a:t>
            </a:r>
            <a:r>
              <a:rPr lang="en-US" sz="1800" b="1" dirty="0" smtClean="0">
                <a:cs typeface="B Nazanin" pitchFamily="2" charset="-78"/>
              </a:rPr>
              <a:t>TPP</a:t>
            </a:r>
            <a:r>
              <a:rPr lang="fa-IR" sz="1800" b="1" dirty="0" smtClean="0">
                <a:cs typeface="B Nazanin" pitchFamily="2" charset="-78"/>
              </a:rPr>
              <a:t> ) شکل فعال این ویتامین در بدن است. این واکنش در بدن توسط آنزیم تیامین پیروفسفوکیناز که در مغز و کبد وجود دارد کاتالیز می شود و آنزیم فسفاتاز موجود در مواد غذایی، دستگاه گوارش و سایر نسوج قادر به جدا کردن ریشه پیروفسفات می باشند. وجود ریشه های متیل حلقه پیریمیدین و تیازول و همچنین هیدروکسی اتیل در حلقه تیازول برای فعالیت ویتامین ضروری است.</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تجربه نشان میدهد که هیدروژن متصل به کربن 2 حلقه تیازول در تیامین پیروفسفات دارای فعالیت بیشتری نسبت به سایر هیدروژن های متصل به کربن در مولکول ویتامین می باشد، به همین دلیل هیدروژن متصل به کربن 2 حلقه تیازول نقش اساسی را در خواص کوآنزیمی ویتامین به عهده دارد.</a:t>
            </a:r>
            <a:br>
              <a:rPr lang="fa-IR" sz="1800" b="1" dirty="0" smtClean="0">
                <a:cs typeface="B Nazanin" pitchFamily="2" charset="-78"/>
              </a:rPr>
            </a:br>
            <a:r>
              <a:rPr lang="fa-IR" sz="1800" b="1" dirty="0" smtClean="0">
                <a:cs typeface="B Nazanin" pitchFamily="2" charset="-78"/>
              </a:rPr>
              <a:t>اگر تیامین را در محیط قلیایی و به کمک فروسیانید پتاسیم اکسید نماییم تبدیل به تیوکروم می شود که ازت در آن مجددا سه ظرفیتی می شود. تیوکروم دارای فلوئورسانس سبز می باشد و از این خاصیت برای اندازه گیری ویتامین </a:t>
            </a:r>
            <a:r>
              <a:rPr lang="en-US" sz="1800" b="1" dirty="0" smtClean="0">
                <a:cs typeface="B Nazanin" pitchFamily="2" charset="-78"/>
              </a:rPr>
              <a:t>B1</a:t>
            </a:r>
            <a:r>
              <a:rPr lang="fa-IR" sz="1800" b="1" dirty="0" smtClean="0">
                <a:cs typeface="B Nazanin" pitchFamily="2" charset="-78"/>
              </a:rPr>
              <a:t> استفاده می شود.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534400" cy="6202362"/>
          </a:xfrm>
        </p:spPr>
        <p:txBody>
          <a:bodyPr>
            <a:normAutofit/>
          </a:bodyPr>
          <a:lstStyle/>
          <a:p>
            <a:pPr algn="r" rtl="1">
              <a:lnSpc>
                <a:spcPct val="150000"/>
              </a:lnSpc>
            </a:pPr>
            <a:r>
              <a:rPr lang="fa-IR" sz="1800" b="1" dirty="0" smtClean="0">
                <a:cs typeface="B Nazanin" pitchFamily="2" charset="-78"/>
              </a:rPr>
              <a:t>جذب، انتقال و متابولیسم</a:t>
            </a:r>
            <a:br>
              <a:rPr lang="fa-IR" sz="1800" b="1" dirty="0" smtClean="0">
                <a:cs typeface="B Nazanin" pitchFamily="2" charset="-78"/>
              </a:rPr>
            </a:br>
            <a:r>
              <a:rPr lang="fa-IR" sz="1800" b="1" dirty="0" smtClean="0">
                <a:cs typeface="B Nazanin" pitchFamily="2" charset="-78"/>
              </a:rPr>
              <a:t>در صورتی که غلظت این ویتامین در رژیم غذایی کمتر از </a:t>
            </a:r>
            <a:r>
              <a:rPr lang="en-US" sz="1800" b="1" dirty="0" smtClean="0">
                <a:cs typeface="B Nazanin" pitchFamily="2" charset="-78"/>
              </a:rPr>
              <a:t>5 mg</a:t>
            </a:r>
            <a:r>
              <a:rPr lang="fa-IR" sz="1800" b="1" dirty="0" smtClean="0">
                <a:cs typeface="B Nazanin" pitchFamily="2" charset="-78"/>
              </a:rPr>
              <a:t> در روز باشد، در روده کوچک از طریق انتقال فعال جذب می شود، ولی در صورت وجود مقادیر بالایی از آن در رژیم غذایی جذب به صورت انتشار صورت می گیرد. این ویتامین به صورت آزاد در پلاسما یافت می شود و شکل کوآنزیمی آن تیامین پیروفسفات در اجزاء سلولی دیده می شود. حدود </a:t>
            </a:r>
            <a:r>
              <a:rPr lang="en-US" sz="1800" b="1" dirty="0" smtClean="0">
                <a:cs typeface="B Nazanin" pitchFamily="2" charset="-78"/>
              </a:rPr>
              <a:t>30 mg</a:t>
            </a:r>
            <a:r>
              <a:rPr lang="fa-IR" sz="1800" b="1" dirty="0" smtClean="0">
                <a:cs typeface="B Nazanin" pitchFamily="2" charset="-78"/>
              </a:rPr>
              <a:t> تیامین به صورت ذخیره در بدن وجود دارد، که از این مقدار 80% آن به صورت تیامین پیروفسفات و 10% به صورت تیامین تری فسفات و مابقی به صورت تیامین منوفسفات </a:t>
            </a:r>
            <a:br>
              <a:rPr lang="fa-IR" sz="1800" b="1" dirty="0" smtClean="0">
                <a:cs typeface="B Nazanin" pitchFamily="2" charset="-78"/>
              </a:rPr>
            </a:br>
            <a:r>
              <a:rPr lang="fa-IR" sz="1800" b="1" dirty="0" smtClean="0">
                <a:cs typeface="B Nazanin" pitchFamily="2" charset="-78"/>
              </a:rPr>
              <a:t>می باشد. تقریبا 50% تیامین ذخیره بدن در عضلات و مابقی به طور عمده در قلب، کلیه، کبد و بافت عصبی </a:t>
            </a:r>
            <a:br>
              <a:rPr lang="fa-IR" sz="1800" b="1" dirty="0" smtClean="0">
                <a:cs typeface="B Nazanin" pitchFamily="2" charset="-78"/>
              </a:rPr>
            </a:br>
            <a:r>
              <a:rPr lang="fa-IR" sz="1800" b="1" dirty="0" smtClean="0">
                <a:cs typeface="B Nazanin" pitchFamily="2" charset="-78"/>
              </a:rPr>
              <a:t>( بخصوص مغز ) یافت می شود. آنزیم های زیر واکنش تشکیل فسفو استرهای این ویتامین را کاتالیز </a:t>
            </a:r>
            <a:br>
              <a:rPr lang="fa-IR" sz="1800" b="1" dirty="0" smtClean="0">
                <a:cs typeface="B Nazanin" pitchFamily="2" charset="-78"/>
              </a:rPr>
            </a:br>
            <a:r>
              <a:rPr lang="fa-IR" sz="1800" b="1" dirty="0" smtClean="0">
                <a:cs typeface="B Nazanin" pitchFamily="2" charset="-78"/>
              </a:rPr>
              <a:t>می نمایند: </a:t>
            </a:r>
            <a:br>
              <a:rPr lang="fa-IR" sz="1800" b="1" dirty="0" smtClean="0">
                <a:cs typeface="B Nazanin" pitchFamily="2" charset="-78"/>
              </a:rPr>
            </a:br>
            <a:r>
              <a:rPr lang="fa-IR" sz="1800" b="1" dirty="0" smtClean="0">
                <a:cs typeface="B Nazanin" pitchFamily="2" charset="-78"/>
              </a:rPr>
              <a:t>1- تیامین کیناز ( پیروفسفوریلاز ) که تشکیل تیامین پیروفسفات و </a:t>
            </a:r>
            <a:r>
              <a:rPr lang="en-US" sz="1800" b="1" dirty="0" smtClean="0">
                <a:cs typeface="B Nazanin" pitchFamily="2" charset="-78"/>
              </a:rPr>
              <a:t>AMP</a:t>
            </a:r>
            <a:r>
              <a:rPr lang="fa-IR" sz="1800" b="1" dirty="0" smtClean="0">
                <a:cs typeface="B Nazanin" pitchFamily="2" charset="-78"/>
              </a:rPr>
              <a:t> را از تیامین و </a:t>
            </a:r>
            <a:r>
              <a:rPr lang="en-US" sz="1800" b="1" dirty="0" smtClean="0">
                <a:cs typeface="B Nazanin" pitchFamily="2" charset="-78"/>
              </a:rPr>
              <a:t>ATP</a:t>
            </a:r>
            <a:r>
              <a:rPr lang="fa-IR" sz="1800" b="1" dirty="0" smtClean="0">
                <a:cs typeface="B Nazanin" pitchFamily="2" charset="-78"/>
              </a:rPr>
              <a:t> کاتالیز می کند. </a:t>
            </a:r>
            <a:br>
              <a:rPr lang="fa-IR" sz="1800" b="1" dirty="0" smtClean="0">
                <a:cs typeface="B Nazanin" pitchFamily="2" charset="-78"/>
              </a:rPr>
            </a:br>
            <a:r>
              <a:rPr lang="fa-IR" sz="1800" b="1" dirty="0" smtClean="0">
                <a:cs typeface="B Nazanin" pitchFamily="2" charset="-78"/>
              </a:rPr>
              <a:t>2- </a:t>
            </a:r>
            <a:r>
              <a:rPr lang="en-US" sz="1800" b="1" dirty="0" smtClean="0">
                <a:cs typeface="B Nazanin" pitchFamily="2" charset="-78"/>
              </a:rPr>
              <a:t>TPP-ATP</a:t>
            </a:r>
            <a:r>
              <a:rPr lang="fa-IR" sz="1800" b="1" dirty="0" smtClean="0">
                <a:cs typeface="B Nazanin" pitchFamily="2" charset="-78"/>
              </a:rPr>
              <a:t> فسفریل ترانسفراز که تشکیل تیامین تری فسفات و </a:t>
            </a:r>
            <a:r>
              <a:rPr lang="en-US" sz="1800" b="1" dirty="0" smtClean="0">
                <a:cs typeface="B Nazanin" pitchFamily="2" charset="-78"/>
              </a:rPr>
              <a:t>ADP</a:t>
            </a:r>
            <a:r>
              <a:rPr lang="fa-IR" sz="1800" b="1" dirty="0" smtClean="0">
                <a:cs typeface="B Nazanin" pitchFamily="2" charset="-78"/>
              </a:rPr>
              <a:t> از </a:t>
            </a:r>
            <a:r>
              <a:rPr lang="en-US" sz="1800" b="1" dirty="0" smtClean="0">
                <a:cs typeface="B Nazanin" pitchFamily="2" charset="-78"/>
              </a:rPr>
              <a:t>TPP</a:t>
            </a:r>
            <a:r>
              <a:rPr lang="fa-IR" sz="1800" b="1" dirty="0" smtClean="0">
                <a:cs typeface="B Nazanin" pitchFamily="2" charset="-78"/>
              </a:rPr>
              <a:t> و </a:t>
            </a:r>
            <a:r>
              <a:rPr lang="en-US" sz="1800" b="1" dirty="0" smtClean="0">
                <a:cs typeface="B Nazanin" pitchFamily="2" charset="-78"/>
              </a:rPr>
              <a:t>ATP</a:t>
            </a:r>
            <a:r>
              <a:rPr lang="fa-IR" sz="1800" b="1" dirty="0" smtClean="0">
                <a:cs typeface="B Nazanin" pitchFamily="2" charset="-78"/>
              </a:rPr>
              <a:t> را کاتالیز می کنند.</a:t>
            </a:r>
            <a:br>
              <a:rPr lang="fa-IR" sz="1800" b="1" dirty="0" smtClean="0">
                <a:cs typeface="B Nazanin" pitchFamily="2" charset="-78"/>
              </a:rPr>
            </a:br>
            <a:r>
              <a:rPr lang="fa-IR" sz="1800" b="1" dirty="0" smtClean="0">
                <a:cs typeface="B Nazanin" pitchFamily="2" charset="-78"/>
              </a:rPr>
              <a:t>3- تیامین پیروفسفاتاز که </a:t>
            </a:r>
            <a:r>
              <a:rPr lang="en-US" sz="1800" b="1" dirty="0" smtClean="0">
                <a:cs typeface="B Nazanin" pitchFamily="2" charset="-78"/>
              </a:rPr>
              <a:t>TPP</a:t>
            </a:r>
            <a:r>
              <a:rPr lang="fa-IR" sz="1800" b="1" dirty="0" smtClean="0">
                <a:cs typeface="B Nazanin" pitchFamily="2" charset="-78"/>
              </a:rPr>
              <a:t> را به تیامین منو فسفات هیدرولیز می کند. </a:t>
            </a:r>
            <a:br>
              <a:rPr lang="fa-IR" sz="1800" b="1" dirty="0" smtClean="0">
                <a:cs typeface="B Nazanin" pitchFamily="2" charset="-78"/>
              </a:rPr>
            </a:br>
            <a:r>
              <a:rPr lang="fa-IR" sz="1800" b="1" dirty="0" smtClean="0">
                <a:cs typeface="B Nazanin" pitchFamily="2" charset="-78"/>
              </a:rPr>
              <a:t>دو آنزیم </a:t>
            </a:r>
            <a:r>
              <a:rPr lang="en-US" sz="1800" b="1" dirty="0" smtClean="0">
                <a:cs typeface="B Nazanin" pitchFamily="2" charset="-78"/>
              </a:rPr>
              <a:t>TPP-ATP</a:t>
            </a:r>
            <a:r>
              <a:rPr lang="fa-IR" sz="1800" b="1" dirty="0" smtClean="0">
                <a:cs typeface="B Nazanin" pitchFamily="2" charset="-78"/>
              </a:rPr>
              <a:t> فسفریل ترانسفراز و تیامین تری فسفاتاز به طور عمده در بافت عصبی یافت می شوند.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B1</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این ویتامین به عنوان کوآنزیم همراه با یون منیزیم در دو واکنش عمومی بدن که در آنها عامل آلدئیدی فعال شده انتقال می یابد، نقش دارد. این دو واکنش عبارت است از دکربوکسیلاسیون اکسیداتیو کتو اسیدها توسط کمپلکس دهیدروژناز ( پیرووات دهیدروژناز و آلفا کتو گلوتارات دهیدروژناز ) و تشکیل آلفا کتون ها توسط ترانس کتولازها می باشد.</a:t>
            </a:r>
            <a:br>
              <a:rPr lang="fa-IR" sz="1800" b="1" dirty="0" smtClean="0">
                <a:cs typeface="B Nazanin" pitchFamily="2" charset="-78"/>
              </a:rPr>
            </a:br>
            <a:r>
              <a:rPr lang="fa-IR" sz="1800" b="1" dirty="0" smtClean="0">
                <a:cs typeface="B Nazanin" pitchFamily="2" charset="-78"/>
              </a:rPr>
              <a:t>پیرووات دهیدروژناز از انواع کمپلکس های دهیدروژناز می باشد، که تبدیل آلفا کتو اسید به استیل کو آنزیم </a:t>
            </a:r>
            <a:r>
              <a:rPr lang="en-US" sz="1800" b="1" dirty="0" smtClean="0">
                <a:cs typeface="B Nazanin" pitchFamily="2" charset="-78"/>
              </a:rPr>
              <a:t>A</a:t>
            </a:r>
            <a:r>
              <a:rPr lang="fa-IR" sz="1800" b="1" dirty="0" smtClean="0">
                <a:cs typeface="B Nazanin" pitchFamily="2" charset="-78"/>
              </a:rPr>
              <a:t> را به عهده دارد. این آنزیم میتوکندریایی از سه زیر واحد تشکیل شده است. یکی از زیر واحدهای آن دکربوکسیلاز وابسته به </a:t>
            </a:r>
            <a:r>
              <a:rPr lang="en-US" sz="1800" b="1" dirty="0" smtClean="0">
                <a:cs typeface="B Nazanin" pitchFamily="2" charset="-78"/>
              </a:rPr>
              <a:t>TPP</a:t>
            </a:r>
            <a:r>
              <a:rPr lang="fa-IR" sz="1800" b="1" dirty="0" smtClean="0">
                <a:cs typeface="B Nazanin" pitchFamily="2" charset="-78"/>
              </a:rPr>
              <a:t> است که باعث تبدیل کتو اسید به کمپلکس آلفا هیدروکسی الکیل تیامین پیروفسفات می شود. جزء دیگر ترانس اسیلاز می باشد که دارای ریشه لیپوئیل است و توسط آلفا هیدروکسی الکیل- تیامین پیروفسفات استیله می شود و بالاخره جزء سوم آن دی هیدرولیپوئیل دهیدروژناز وابسته به </a:t>
            </a:r>
            <a:r>
              <a:rPr lang="en-US" sz="1800" b="1" dirty="0" smtClean="0">
                <a:cs typeface="B Nazanin" pitchFamily="2" charset="-78"/>
              </a:rPr>
              <a:t>FAD</a:t>
            </a:r>
            <a:r>
              <a:rPr lang="fa-IR" sz="1800" b="1" dirty="0" smtClean="0">
                <a:cs typeface="B Nazanin" pitchFamily="2" charset="-78"/>
              </a:rPr>
              <a:t> است که باعث اکسیداسیون مجدد لیپوئیل احیا شده پس از انتقال گروه اسیل به کو آنزیم </a:t>
            </a:r>
            <a:r>
              <a:rPr lang="en-US" sz="1800" b="1" dirty="0" smtClean="0">
                <a:cs typeface="B Nazanin" pitchFamily="2" charset="-78"/>
              </a:rPr>
              <a:t>A</a:t>
            </a:r>
            <a:r>
              <a:rPr lang="fa-IR" sz="1800" b="1" dirty="0" smtClean="0">
                <a:cs typeface="B Nazanin" pitchFamily="2" charset="-78"/>
              </a:rPr>
              <a:t> می شود. </a:t>
            </a:r>
            <a:br>
              <a:rPr lang="fa-IR" sz="1800" b="1" dirty="0" smtClean="0">
                <a:cs typeface="B Nazanin" pitchFamily="2" charset="-78"/>
              </a:rPr>
            </a:br>
            <a:r>
              <a:rPr lang="fa-IR" sz="1800" b="1" dirty="0" smtClean="0">
                <a:cs typeface="B Nazanin" pitchFamily="2" charset="-78"/>
              </a:rPr>
              <a:t>  </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مراحل مختلف دکربوکسیلاسیون اکسیداتیو اسید پیروویک به قرار زیر می باشد:</a:t>
            </a:r>
            <a:br>
              <a:rPr lang="fa-IR" sz="1800" b="1" dirty="0" smtClean="0">
                <a:cs typeface="B Nazanin" pitchFamily="2" charset="-78"/>
              </a:rPr>
            </a:br>
            <a:r>
              <a:rPr lang="fa-IR" sz="1800" b="1" dirty="0" smtClean="0">
                <a:cs typeface="B Nazanin" pitchFamily="2" charset="-78"/>
              </a:rPr>
              <a:t>مراحل دکربوکسیلاسیون اکسیداتیو اسید آلفا کتو گلوتاریک و تبدیل آن به </a:t>
            </a:r>
            <a:r>
              <a:rPr lang="en-US" sz="1800" b="1" dirty="0" smtClean="0">
                <a:cs typeface="B Nazanin" pitchFamily="2" charset="-78"/>
              </a:rPr>
              <a:t>CO2</a:t>
            </a:r>
            <a:r>
              <a:rPr lang="fa-IR" sz="1800" b="1" dirty="0" smtClean="0">
                <a:cs typeface="B Nazanin" pitchFamily="2" charset="-78"/>
              </a:rPr>
              <a:t> و سوکسینیل کو آنزیم </a:t>
            </a:r>
            <a:r>
              <a:rPr lang="en-US" sz="1800" b="1" dirty="0" smtClean="0">
                <a:cs typeface="B Nazanin" pitchFamily="2" charset="-78"/>
              </a:rPr>
              <a:t>A</a:t>
            </a:r>
            <a:r>
              <a:rPr lang="fa-IR" sz="1800" b="1" dirty="0" smtClean="0">
                <a:cs typeface="B Nazanin" pitchFamily="2" charset="-78"/>
              </a:rPr>
              <a:t> نیز توسط یک سیستم مشابه پیرووات دهیدروژناز به قرار زیر انجام می شود:</a:t>
            </a:r>
            <a:br>
              <a:rPr lang="fa-IR" sz="1800" b="1" dirty="0" smtClean="0">
                <a:cs typeface="B Nazanin" pitchFamily="2" charset="-78"/>
              </a:rPr>
            </a:br>
            <a:r>
              <a:rPr lang="fa-IR" sz="1800" b="1" dirty="0" smtClean="0">
                <a:cs typeface="B Nazanin" pitchFamily="2" charset="-78"/>
              </a:rPr>
              <a:t>تیامین پیروفسفات به عنوان کوآنزیم آنزیم ترانس کتولاز سبب انتقال گلیکول آلدئید از یک مولکول ریبوز 5 فسفات و تشکیل سدوهپتولوز 7 فسفات می شود. ( متابولیسم گلوکز از راه پنتوز فسفات ) </a:t>
            </a:r>
            <a:br>
              <a:rPr lang="fa-IR" sz="1800" b="1" dirty="0" smtClean="0">
                <a:cs typeface="B Nazanin" pitchFamily="2" charset="-78"/>
              </a:rPr>
            </a:br>
            <a:r>
              <a:rPr lang="fa-IR" sz="1800" b="1" dirty="0" smtClean="0">
                <a:cs typeface="B Nazanin" pitchFamily="2" charset="-78"/>
              </a:rPr>
              <a:t>تیامین پیروفسفات با متابولیت های دیگر آن از قبیل تیامین تری فسفات در بخش پیش سیناپسی عصبی واقع شده، و به نظر می آید برای سنتز استیل کولین و یا جابجایی یون ها در حالت تحریک بافت عصبی لازم باشد.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کمبود ویتامین </a:t>
            </a:r>
            <a:r>
              <a:rPr lang="en-US" sz="1800" b="1" dirty="0" smtClean="0">
                <a:cs typeface="B Nazanin" pitchFamily="2" charset="-78"/>
              </a:rPr>
              <a:t>B1</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کمبود ویتامین </a:t>
            </a:r>
            <a:r>
              <a:rPr lang="en-US" sz="1800" b="1" dirty="0" smtClean="0">
                <a:cs typeface="B Nazanin" pitchFamily="2" charset="-78"/>
              </a:rPr>
              <a:t>B1</a:t>
            </a:r>
            <a:r>
              <a:rPr lang="fa-IR" sz="1800" b="1" dirty="0" smtClean="0">
                <a:cs typeface="B Nazanin" pitchFamily="2" charset="-78"/>
              </a:rPr>
              <a:t> ایجاد اختلالاتی در انجام واکنش هایی که کاتالیز آنها را عهده دار می باشد می نماید در نتیجه سبب تراکم سوبستراهای مربوطه مانند پیرووات، قند پنتوز، مشتقات آلفا کتو کربوکسیلات و آمینو اسیدهایی مانند لوسین، ایزولوسین و والین می شود. اختلالات متابولیسمی ترکیبات فوق منجر به بیماری بری بری می گردد که معمولا با عوارض قلبی عروقی و عوارض عصبی و بالاخره ادم همراه می باشد. عوارض قلبی عروقی شامل تپش قلب، تنگی نفس و هیپرتروفی قلب می باشد که تدریجا منجر به احتقان قلب  و کبد و ریه و پیدایش ادم می گردد. </a:t>
            </a:r>
            <a:br>
              <a:rPr lang="fa-IR" sz="1800" b="1" dirty="0" smtClean="0">
                <a:cs typeface="B Nazanin" pitchFamily="2" charset="-78"/>
              </a:rPr>
            </a:br>
            <a:r>
              <a:rPr lang="fa-IR" sz="1800" b="1" dirty="0" smtClean="0">
                <a:cs typeface="B Nazanin" pitchFamily="2" charset="-78"/>
              </a:rPr>
              <a:t>عوارض عصبی نیز منجر به پلی نوریت اعصاب محیطی می گردد، که ممکن است با خونریزی مغزی همراه باشد. ضعف عضلانی، بی اشتهایی، کم شدن حرکات معده، حالت تهوع، تب و لاغری توام با اختلالات رویشی و عوارض پوستی از علائم دیگر این بیماری است. چنین وضعیتی در رژیم غذایی سرشار از برنج سفید و یا سایر غذاهای تصفیه شده از قبیل شکر و آرد سفید دیده می شود. همچنین تیامیناز ماهی خام با از بین بردن تیامین در دستگاه گوارش موجب کمبود این ویتامین می شود، علاوه بر این چای نیز حاوی عامل ضد تیامین می باشد که در عصاره بعضی از انواع خاص گیاهان نیز یافت می شود. معتادین به الکل نیز با کمبود این ویتامین مواجه اند.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p:spPr>
        <p:txBody>
          <a:bodyPr>
            <a:normAutofit/>
          </a:bodyPr>
          <a:lstStyle/>
          <a:p>
            <a:pPr algn="r" rtl="1">
              <a:lnSpc>
                <a:spcPct val="150000"/>
              </a:lnSpc>
            </a:pPr>
            <a:r>
              <a:rPr lang="fa-IR" sz="1800" b="1" dirty="0" smtClean="0">
                <a:cs typeface="B Nazanin" pitchFamily="2" charset="-78"/>
              </a:rPr>
              <a:t>منابع </a:t>
            </a:r>
            <a:br>
              <a:rPr lang="fa-IR" sz="1800" b="1" dirty="0" smtClean="0">
                <a:cs typeface="B Nazanin" pitchFamily="2" charset="-78"/>
              </a:rPr>
            </a:br>
            <a:r>
              <a:rPr lang="fa-IR" sz="1800" b="1" dirty="0" smtClean="0">
                <a:cs typeface="B Nazanin" pitchFamily="2" charset="-78"/>
              </a:rPr>
              <a:t>انسان روزانه </a:t>
            </a:r>
            <a:r>
              <a:rPr lang="en-US" sz="1800" b="1" dirty="0" smtClean="0">
                <a:cs typeface="B Nazanin" pitchFamily="2" charset="-78"/>
              </a:rPr>
              <a:t>1-3 mg</a:t>
            </a:r>
            <a:r>
              <a:rPr lang="fa-IR" sz="1800" b="1" dirty="0" smtClean="0">
                <a:cs typeface="B Nazanin" pitchFamily="2" charset="-78"/>
              </a:rPr>
              <a:t> تیامین نیاز دارد. معمولا در مواردی که متابولیسم افزایش می یابد از قبیل افزایش فعالیت عضلانی، حاملگی، شیردهی یا در موارد بیماری مانند هیپرتیروئیدیسم نیاز به این ویتامین نیز افزایش می یابد.</a:t>
            </a:r>
            <a:br>
              <a:rPr lang="fa-IR" sz="1800" b="1" dirty="0" smtClean="0">
                <a:cs typeface="B Nazanin" pitchFamily="2" charset="-78"/>
              </a:rPr>
            </a:br>
            <a:r>
              <a:rPr lang="fa-IR" sz="1800" b="1" dirty="0" smtClean="0">
                <a:cs typeface="B Nazanin" pitchFamily="2" charset="-78"/>
              </a:rPr>
              <a:t>منابع غنی از این ویتامین جوانه گندم، سبوس برنج، مخمر آبجو، جگر، حبوبات، غلات و ماکارونی </a:t>
            </a:r>
            <a:br>
              <a:rPr lang="fa-IR" sz="1800" b="1" dirty="0" smtClean="0">
                <a:cs typeface="B Nazanin" pitchFamily="2" charset="-78"/>
              </a:rPr>
            </a:br>
            <a:r>
              <a:rPr lang="fa-IR" sz="1800" b="1" dirty="0" smtClean="0">
                <a:cs typeface="B Nazanin" pitchFamily="2" charset="-78"/>
              </a:rPr>
              <a:t>می باشد.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ریبوفلاوین یا ویتامین </a:t>
            </a:r>
            <a:r>
              <a:rPr lang="en-US" sz="1800" b="1" dirty="0" smtClean="0">
                <a:cs typeface="B Nazanin" pitchFamily="2" charset="-78"/>
              </a:rPr>
              <a:t>B2</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ریبوفلاوین ترکیب فلورسنت زرد رنگی است که در جانوران و گیاهان به وفور یافت می شود. ساختمان ریبوفلاوین از ریبیتول ( الکل ریبوز دار ) و حلقه فلاوین تشکیل شده که در آن کربن 1- ریبیتول به موقعیت 9 حلقه متصل است.</a:t>
            </a:r>
            <a:br>
              <a:rPr lang="fa-IR" sz="1800" b="1" dirty="0" smtClean="0">
                <a:cs typeface="B Nazanin" pitchFamily="2" charset="-78"/>
              </a:rPr>
            </a:br>
            <a:r>
              <a:rPr lang="fa-IR" sz="1800" b="1" dirty="0" smtClean="0">
                <a:cs typeface="B Nazanin" pitchFamily="2" charset="-78"/>
              </a:rPr>
              <a:t>این ویتامین در برابر نور مرئی و ماوراء بنفش حساس است ولی نسبت به حرارت مقاوم می باشد. در مقابل روشنایی و محیط قلیایی ریشه ریبیتول خود را از دست داده و به جای آن متیل جایگزین می گردد و تبدیل به لومی فلاوین می شود که فعالیت بیولوژیک ندارد. ریبوفلاوین در برابر عوامل احیا کننده دو اتم هیدروژن جذب کرده و به جسم بی رنگی موسوم به لوکوریبوفلاوین تبدیل می شود. واکنش فوق دو طرفه است یعنی اگر محلول لوکوریبوفلاوین در هوا تکان داده شود مجددا اکسید و زرد رنگ می شود.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077200" cy="6354762"/>
          </a:xfrm>
        </p:spPr>
        <p:txBody>
          <a:bodyPr>
            <a:normAutofit/>
          </a:bodyPr>
          <a:lstStyle/>
          <a:p>
            <a:pPr algn="r" rtl="1">
              <a:lnSpc>
                <a:spcPct val="150000"/>
              </a:lnSpc>
            </a:pPr>
            <a:r>
              <a:rPr lang="fa-IR" sz="1800" b="1" dirty="0" smtClean="0">
                <a:cs typeface="B Nazanin" pitchFamily="2" charset="-78"/>
              </a:rPr>
              <a:t>این ویتامین به دو شکل فلاوین منو نوکلئوتید ( </a:t>
            </a:r>
            <a:r>
              <a:rPr lang="en-US" sz="1800" b="1" dirty="0" smtClean="0">
                <a:cs typeface="B Nazanin" pitchFamily="2" charset="-78"/>
              </a:rPr>
              <a:t>FMN</a:t>
            </a:r>
            <a:r>
              <a:rPr lang="fa-IR" sz="1800" b="1" dirty="0" smtClean="0">
                <a:cs typeface="B Nazanin" pitchFamily="2" charset="-78"/>
              </a:rPr>
              <a:t> ) و فلاوین آدنین دی نوکلئوتید ( </a:t>
            </a:r>
            <a:r>
              <a:rPr lang="en-US" sz="1800" b="1" dirty="0" smtClean="0">
                <a:cs typeface="B Nazanin" pitchFamily="2" charset="-78"/>
              </a:rPr>
              <a:t>FAD</a:t>
            </a:r>
            <a:r>
              <a:rPr lang="fa-IR" sz="1800" b="1" dirty="0" smtClean="0">
                <a:cs typeface="B Nazanin" pitchFamily="2" charset="-78"/>
              </a:rPr>
              <a:t> ) از فعالیت بیولوژیک برخوردار است و به عنوان کوآنزیم آنزیم های فلاوپروتئین عمل می کند. در فلاوین منونوکلئوتید عامل الکلی نوع اول ریبیتول به اسید فسفریک متصل شده و نوکلئوتیدی ایجاد کرده که باز ازت دارش حلقه فلاوین و قند آن ریبیتول است.</a:t>
            </a:r>
            <a:br>
              <a:rPr lang="fa-IR" sz="1800" b="1" dirty="0" smtClean="0">
                <a:cs typeface="B Nazanin" pitchFamily="2" charset="-78"/>
              </a:rPr>
            </a:br>
            <a:r>
              <a:rPr lang="fa-IR" sz="1800" b="1" dirty="0" smtClean="0">
                <a:cs typeface="B Nazanin" pitchFamily="2" charset="-78"/>
              </a:rPr>
              <a:t>در فلاوین آدنین دی نوکلئوتید یک نوکلئوتید حقیقی ( آدنوزین منو فسفات ) و یک نوکلئوتید کاذب </a:t>
            </a:r>
            <a:br>
              <a:rPr lang="fa-IR" sz="1800" b="1" dirty="0" smtClean="0">
                <a:cs typeface="B Nazanin" pitchFamily="2" charset="-78"/>
              </a:rPr>
            </a:br>
            <a:r>
              <a:rPr lang="fa-IR" sz="1800" b="1" dirty="0" smtClean="0">
                <a:cs typeface="B Nazanin" pitchFamily="2" charset="-78"/>
              </a:rPr>
              <a:t>( فلاوین ریبیتول و اسید فسفریک ) وجود دارد.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 جذب، انتقال و متابولیسم</a:t>
            </a:r>
            <a:br>
              <a:rPr lang="fa-IR" sz="1800" b="1" dirty="0" smtClean="0">
                <a:cs typeface="B Nazanin" pitchFamily="2" charset="-78"/>
              </a:rPr>
            </a:br>
            <a:r>
              <a:rPr lang="fa-IR" sz="1800" b="1" dirty="0" smtClean="0">
                <a:cs typeface="B Nazanin" pitchFamily="2" charset="-78"/>
              </a:rPr>
              <a:t>اشکال کوآنزیمی این ویتامین تحت تاثیر اسید معده از آپوپروتئین جدا شده و در قسمت بالایی روده تحت تاثیر پیروفسفاتازها و فسفاتازها تولید ریبوفلاوین آزاد را می نمایند. مقداری از ریبوفلاوین پس از جذب </a:t>
            </a:r>
            <a:r>
              <a:rPr lang="fa-IR" sz="1800" b="1" smtClean="0">
                <a:cs typeface="B Nazanin" pitchFamily="2" charset="-78"/>
              </a:rPr>
              <a:t>در جریان خون </a:t>
            </a:r>
            <a:r>
              <a:rPr lang="fa-IR" sz="1800" b="1" dirty="0" smtClean="0">
                <a:cs typeface="B Nazanin" pitchFamily="2" charset="-78"/>
              </a:rPr>
              <a:t>با پیوند ضعیف به آلبومین متصل می شود و انتقال می یابد، اما قسمت اعظم آن به صورت کمپلکس با سایر پروتئین ها منتقل می شود. تبدیل ریبوفلاوین به فرم کوآنزیمی آن در سیتوپلاسم سلولی اکثر بافتها بخصوص روده کوچک، کبد، قلب و کلیه اتفاق می افتد. مرحله اول فسفوریلاسیون وابسته به </a:t>
            </a:r>
            <a:r>
              <a:rPr lang="en-US" sz="1800" b="1" dirty="0" smtClean="0">
                <a:cs typeface="B Nazanin" pitchFamily="2" charset="-78"/>
              </a:rPr>
              <a:t>ATP</a:t>
            </a:r>
            <a:r>
              <a:rPr lang="fa-IR" sz="1800" b="1" dirty="0" smtClean="0">
                <a:cs typeface="B Nazanin" pitchFamily="2" charset="-78"/>
              </a:rPr>
              <a:t> بوده و توسط فلاوکیناز صورت می گیرد. </a:t>
            </a:r>
            <a:r>
              <a:rPr lang="en-US" sz="1800" b="1" dirty="0" smtClean="0">
                <a:cs typeface="B Nazanin" pitchFamily="2" charset="-78"/>
              </a:rPr>
              <a:t>FMN</a:t>
            </a:r>
            <a:r>
              <a:rPr lang="fa-IR" sz="1800" b="1" dirty="0" smtClean="0">
                <a:cs typeface="B Nazanin" pitchFamily="2" charset="-78"/>
              </a:rPr>
              <a:t> حاصله می تواند با برخی از آپوآنزیم ها تولید انواعی از فلاوپروتئین ها را نماید، اما قسمت اعظم آن در واکنشی وایسته به </a:t>
            </a:r>
            <a:r>
              <a:rPr lang="en-US" sz="1800" b="1" dirty="0" smtClean="0">
                <a:cs typeface="B Nazanin" pitchFamily="2" charset="-78"/>
              </a:rPr>
              <a:t>ATP</a:t>
            </a:r>
            <a:r>
              <a:rPr lang="fa-IR" sz="1800" b="1" dirty="0" smtClean="0">
                <a:cs typeface="B Nazanin" pitchFamily="2" charset="-78"/>
              </a:rPr>
              <a:t> که توسط </a:t>
            </a:r>
            <a:r>
              <a:rPr lang="en-US" sz="1800" b="1" dirty="0" smtClean="0">
                <a:cs typeface="B Nazanin" pitchFamily="2" charset="-78"/>
              </a:rPr>
              <a:t>FAD</a:t>
            </a:r>
            <a:r>
              <a:rPr lang="fa-IR" sz="1800" b="1" dirty="0" smtClean="0">
                <a:cs typeface="B Nazanin" pitchFamily="2" charset="-78"/>
              </a:rPr>
              <a:t> سنتتاز کاتالیز می شود، به </a:t>
            </a:r>
            <a:r>
              <a:rPr lang="en-US" sz="1800" b="1" dirty="0" smtClean="0">
                <a:cs typeface="B Nazanin" pitchFamily="2" charset="-78"/>
              </a:rPr>
              <a:t>FAD</a:t>
            </a:r>
            <a:r>
              <a:rPr lang="fa-IR" sz="1800" b="1" dirty="0" smtClean="0">
                <a:cs typeface="B Nazanin" pitchFamily="2" charset="-78"/>
              </a:rPr>
              <a:t> تبدیل می گردد. </a:t>
            </a:r>
            <a:r>
              <a:rPr lang="en-US" sz="1800" b="1" dirty="0" smtClean="0">
                <a:cs typeface="B Nazanin" pitchFamily="2" charset="-78"/>
              </a:rPr>
              <a:t>FAD</a:t>
            </a:r>
            <a:r>
              <a:rPr lang="fa-IR" sz="1800" b="1" dirty="0" smtClean="0">
                <a:cs typeface="B Nazanin" pitchFamily="2" charset="-78"/>
              </a:rPr>
              <a:t> شکل غالب کوآنزیمی است که در بافت ها با تعداد زیادی از انواع دهیدروژنازها و اکسیدازها تشکیل کمپلکس را می دهد. ریبوفلاوین آزاد از جفت عبور نمی کند ولی بارداری و ترشح استروژن سبب سنتز پروتئین حامل این ویتامین و عبور آن از جفت و ورود آن در خون جنین می شود.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B2</a:t>
            </a: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شکل کوآنزیمی این ویتامین در بسیاری از واکنش های اکسیداسیون – احیا و زنجیره انتقال الکترون شرکت می کند. در این واکنش ها با انتقال دو اتم هیدروژن به اتم های ازت موقعیت 1 و 10 حلقه ریبوفلاوین کوآنزیم ها به صورت برگشت پذیر احیا می شوند و تولید </a:t>
            </a:r>
            <a:r>
              <a:rPr lang="en-US" sz="1800" b="1" dirty="0" smtClean="0">
                <a:cs typeface="B Nazanin" pitchFamily="2" charset="-78"/>
              </a:rPr>
              <a:t>FMNH2</a:t>
            </a:r>
            <a:r>
              <a:rPr lang="fa-IR" sz="1800" b="1" dirty="0" smtClean="0">
                <a:cs typeface="B Nazanin" pitchFamily="2" charset="-78"/>
              </a:rPr>
              <a:t> و </a:t>
            </a:r>
            <a:r>
              <a:rPr lang="en-US" sz="1800" b="1" dirty="0" smtClean="0">
                <a:cs typeface="B Nazanin" pitchFamily="2" charset="-78"/>
              </a:rPr>
              <a:t>FADH2</a:t>
            </a:r>
            <a:r>
              <a:rPr lang="fa-IR" sz="1800" b="1" dirty="0" smtClean="0">
                <a:cs typeface="B Nazanin" pitchFamily="2" charset="-78"/>
              </a:rPr>
              <a:t> را می نمایند. از مهم ترین آنزیم های دهیدروژناز که </a:t>
            </a:r>
            <a:r>
              <a:rPr lang="en-US" sz="1800" b="1" dirty="0" smtClean="0">
                <a:cs typeface="B Nazanin" pitchFamily="2" charset="-78"/>
              </a:rPr>
              <a:t>FAD</a:t>
            </a:r>
            <a:r>
              <a:rPr lang="fa-IR" sz="1800" b="1" dirty="0" smtClean="0">
                <a:cs typeface="B Nazanin" pitchFamily="2" charset="-78"/>
              </a:rPr>
              <a:t> به عنوان کوآنزیم آنها عمل می کند </a:t>
            </a:r>
            <a:r>
              <a:rPr lang="en-US" sz="1800" b="1" dirty="0" smtClean="0">
                <a:cs typeface="B Nazanin" pitchFamily="2" charset="-78"/>
              </a:rPr>
              <a:t>D</a:t>
            </a:r>
            <a:r>
              <a:rPr lang="fa-IR" sz="1800" b="1" dirty="0" smtClean="0">
                <a:cs typeface="B Nazanin" pitchFamily="2" charset="-78"/>
              </a:rPr>
              <a:t>- آمینو اسید اکسیداز، گزانتین اکسیداز، دیافوراز و گلیکول اکسیداز می باشد.</a:t>
            </a:r>
            <a:br>
              <a:rPr lang="fa-IR" sz="1800" b="1" dirty="0" smtClean="0">
                <a:cs typeface="B Nazanin" pitchFamily="2" charset="-78"/>
              </a:rPr>
            </a:br>
            <a:r>
              <a:rPr lang="fa-IR" sz="1800" b="1" dirty="0" smtClean="0">
                <a:cs typeface="B Nazanin" pitchFamily="2" charset="-78"/>
              </a:rPr>
              <a:t>آنزیم های دیافوراز سبب اکسید شدن </a:t>
            </a:r>
            <a:r>
              <a:rPr lang="en-US" sz="1800" b="1" dirty="0" smtClean="0">
                <a:cs typeface="B Nazanin" pitchFamily="2" charset="-78"/>
              </a:rPr>
              <a:t>NADH + H⁺</a:t>
            </a:r>
            <a:r>
              <a:rPr lang="fa-IR" sz="1800" b="1" dirty="0" smtClean="0">
                <a:cs typeface="B Nazanin" pitchFamily="2" charset="-78"/>
              </a:rPr>
              <a:t> و تبدیل آن به </a:t>
            </a:r>
            <a:r>
              <a:rPr lang="en-US" sz="1800" b="1" dirty="0" smtClean="0">
                <a:cs typeface="B Nazanin" pitchFamily="2" charset="-78"/>
              </a:rPr>
              <a:t>NAD⁺</a:t>
            </a:r>
            <a:r>
              <a:rPr lang="fa-IR" sz="1800" b="1" dirty="0" smtClean="0">
                <a:cs typeface="B Nazanin" pitchFamily="2" charset="-78"/>
              </a:rPr>
              <a:t> می گردند. مثلا اسید لاکتیک دهیدروژناز ( </a:t>
            </a:r>
            <a:r>
              <a:rPr lang="en-US" sz="1800" b="1" dirty="0" smtClean="0">
                <a:cs typeface="B Nazanin" pitchFamily="2" charset="-78"/>
              </a:rPr>
              <a:t>LDH</a:t>
            </a:r>
            <a:r>
              <a:rPr lang="fa-IR" sz="1800" b="1" dirty="0" smtClean="0">
                <a:cs typeface="B Nazanin" pitchFamily="2" charset="-78"/>
              </a:rPr>
              <a:t> ) سبب می شود که اسید لاکتیک یک مولکول هیدروژن از دست داده و به اسید پیروویک تبدیل شود و در طی این واکنش دو اتم هیدروژن بر روی </a:t>
            </a:r>
            <a:r>
              <a:rPr lang="en-US" sz="1800" b="1" dirty="0" smtClean="0">
                <a:cs typeface="B Nazanin" pitchFamily="2" charset="-78"/>
              </a:rPr>
              <a:t>NAD⁺</a:t>
            </a:r>
            <a:r>
              <a:rPr lang="fa-IR" sz="1800" b="1" dirty="0" smtClean="0">
                <a:cs typeface="B Nazanin" pitchFamily="2" charset="-78"/>
              </a:rPr>
              <a:t> انتقال یافته و موجب تبدیل آن به </a:t>
            </a:r>
            <a:r>
              <a:rPr lang="en-US" sz="1800" b="1" dirty="0" smtClean="0">
                <a:cs typeface="B Nazanin" pitchFamily="2" charset="-78"/>
              </a:rPr>
              <a:t>NADH + H⁺</a:t>
            </a:r>
            <a:r>
              <a:rPr lang="fa-IR" sz="1800" b="1" dirty="0" smtClean="0">
                <a:cs typeface="B Nazanin" pitchFamily="2" charset="-78"/>
              </a:rPr>
              <a:t> یا حالت احیا شده کوآنزیم می گردد.</a:t>
            </a:r>
            <a:br>
              <a:rPr lang="fa-IR" sz="1800" b="1" dirty="0" smtClean="0">
                <a:cs typeface="B Nazanin" pitchFamily="2" charset="-78"/>
              </a:rPr>
            </a:br>
            <a:r>
              <a:rPr lang="fa-IR" sz="1800" b="1" dirty="0" smtClean="0">
                <a:cs typeface="B Nazanin" pitchFamily="2" charset="-78"/>
              </a:rPr>
              <a:t>دیافورازها، </a:t>
            </a:r>
            <a:r>
              <a:rPr lang="en-US" sz="1800" b="1" dirty="0" smtClean="0">
                <a:cs typeface="B Nazanin" pitchFamily="2" charset="-78"/>
              </a:rPr>
              <a:t>NADH + H⁺</a:t>
            </a:r>
            <a:r>
              <a:rPr lang="fa-IR" sz="1800" b="1" dirty="0" smtClean="0">
                <a:cs typeface="B Nazanin" pitchFamily="2" charset="-78"/>
              </a:rPr>
              <a:t> را مجددا اکسید نموده و به </a:t>
            </a:r>
            <a:r>
              <a:rPr lang="en-US" sz="1800" b="1" dirty="0" smtClean="0">
                <a:cs typeface="B Nazanin" pitchFamily="2" charset="-78"/>
              </a:rPr>
              <a:t>NAD⁺</a:t>
            </a:r>
            <a:r>
              <a:rPr lang="fa-IR" sz="1800" b="1" dirty="0" smtClean="0">
                <a:cs typeface="B Nazanin" pitchFamily="2" charset="-78"/>
              </a:rPr>
              <a:t> تبدیل می کند و در طی این واکنش ها هیدروژن بر روی </a:t>
            </a:r>
            <a:r>
              <a:rPr lang="en-US" sz="1800" b="1" dirty="0" smtClean="0">
                <a:cs typeface="B Nazanin" pitchFamily="2" charset="-78"/>
              </a:rPr>
              <a:t>FAD</a:t>
            </a:r>
            <a:r>
              <a:rPr lang="fa-IR" sz="1800" b="1" dirty="0" smtClean="0">
                <a:cs typeface="B Nazanin" pitchFamily="2" charset="-78"/>
              </a:rPr>
              <a:t> منتقل شده و در مراحل بعد این هیدروژن بر روی سیتوکروم انتقال می یابد.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p:spPr>
        <p:txBody>
          <a:bodyPr>
            <a:normAutofit/>
          </a:bodyPr>
          <a:lstStyle/>
          <a:p>
            <a:pPr algn="r" rtl="1">
              <a:lnSpc>
                <a:spcPct val="150000"/>
              </a:lnSpc>
            </a:pPr>
            <a:r>
              <a:rPr lang="fa-IR" sz="1800" b="1" dirty="0" smtClean="0">
                <a:cs typeface="B Nazanin" pitchFamily="2" charset="-78"/>
              </a:rPr>
              <a:t>کمبود ویتامین </a:t>
            </a:r>
            <a:r>
              <a:rPr lang="en-US" sz="1800" b="1" dirty="0" smtClean="0">
                <a:cs typeface="B Nazanin" pitchFamily="2" charset="-78"/>
              </a:rPr>
              <a:t>B2</a:t>
            </a: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این ویتامین یکی از فاکتورهای رشد و نمو کودکان و نوجوانان است. در بزرگسالان فقدان این ویتامین ترک هایی در گوشه لب به وجود می آورد و رگ های مویینه صلبیه چشم را زیاد و نمایان می کند. همچنین اختلالات گوارشی از قبیل التهاب معده و روده ها و کم شدن اسید کلریدریک شیره معده و بالاخره آشفتگی در جذب مواد چربی اشکار می گردند و مقدار چربی در مدفوع زیاد می شود. کمبود شدید این ویتامین روی تبدیل ویتامین </a:t>
            </a:r>
            <a:r>
              <a:rPr lang="en-US" sz="1800" b="1" dirty="0" smtClean="0">
                <a:cs typeface="B Nazanin" pitchFamily="2" charset="-78"/>
              </a:rPr>
              <a:t>B6</a:t>
            </a:r>
            <a:r>
              <a:rPr lang="fa-IR" sz="1800" b="1" dirty="0" smtClean="0">
                <a:cs typeface="B Nazanin" pitchFamily="2" charset="-78"/>
              </a:rPr>
              <a:t> به شکل کوآنزیمی خود و همچنین تبدیل تریپتوفان به نیاسین تاثیر دارد.</a:t>
            </a:r>
            <a:br>
              <a:rPr lang="fa-IR" sz="1800" b="1" dirty="0" smtClean="0">
                <a:cs typeface="B Nazanin" pitchFamily="2" charset="-78"/>
              </a:rPr>
            </a:br>
            <a:r>
              <a:rPr lang="fa-IR" sz="1800" b="1" dirty="0" smtClean="0">
                <a:cs typeface="B Nazanin" pitchFamily="2" charset="-78"/>
              </a:rPr>
              <a:t>منابع</a:t>
            </a:r>
            <a:br>
              <a:rPr lang="fa-IR" sz="1800" b="1" dirty="0" smtClean="0">
                <a:cs typeface="B Nazanin" pitchFamily="2" charset="-78"/>
              </a:rPr>
            </a:br>
            <a:r>
              <a:rPr lang="fa-IR" sz="1800" b="1" dirty="0" smtClean="0">
                <a:cs typeface="B Nazanin" pitchFamily="2" charset="-78"/>
              </a:rPr>
              <a:t>مهمترین منابع: مخمر آبجو، جگر، دل، قلوه گاو، شیر خشک، گردو، مغز و سفیده تخم مرغ می باشد.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p:spPr>
        <p:txBody>
          <a:bodyPr>
            <a:normAutofit/>
          </a:bodyPr>
          <a:lstStyle/>
          <a:p>
            <a:pPr algn="r" rtl="1">
              <a:lnSpc>
                <a:spcPct val="150000"/>
              </a:lnSpc>
            </a:pPr>
            <a:r>
              <a:rPr lang="fa-IR" sz="1800" b="1" dirty="0" smtClean="0">
                <a:cs typeface="B Nazanin" pitchFamily="2" charset="-78"/>
              </a:rPr>
              <a:t>نیاسین یا ویتامین </a:t>
            </a:r>
            <a:r>
              <a:rPr lang="en-US" sz="1800" b="1" dirty="0" smtClean="0">
                <a:cs typeface="B Nazanin" pitchFamily="2" charset="-78"/>
              </a:rPr>
              <a:t>B3</a:t>
            </a: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نیاسین نام دیگر اسید نیکوتینیک است. این ویتامین در بافت ها عمدتا به صورت آمین ( نیکوتین آمید ) یافت می شود. شکل فعال ویتامین به صورت نیکوتین آمید آدنین دی نوکلئوتید ( </a:t>
            </a:r>
            <a:r>
              <a:rPr lang="en-US" sz="1800" b="1" dirty="0" smtClean="0">
                <a:cs typeface="B Nazanin" pitchFamily="2" charset="-78"/>
              </a:rPr>
              <a:t>NAD⁺</a:t>
            </a:r>
            <a:r>
              <a:rPr lang="fa-IR" sz="1800" b="1" dirty="0" smtClean="0">
                <a:cs typeface="B Nazanin" pitchFamily="2" charset="-78"/>
              </a:rPr>
              <a:t> ) و نیکوتین آمید آدنین دی نوکلئوتید فسفات ( </a:t>
            </a:r>
            <a:r>
              <a:rPr lang="en-US" sz="1800" b="1" dirty="0" smtClean="0">
                <a:cs typeface="B Nazanin" pitchFamily="2" charset="-78"/>
              </a:rPr>
              <a:t>NADP</a:t>
            </a:r>
            <a:r>
              <a:rPr lang="fa-IR" sz="1800" b="1" dirty="0" smtClean="0">
                <a:cs typeface="B Nazanin" pitchFamily="2" charset="-78"/>
              </a:rPr>
              <a:t> ) است.</a:t>
            </a:r>
            <a:br>
              <a:rPr lang="fa-IR" sz="1800" b="1" dirty="0" smtClean="0">
                <a:cs typeface="B Nazanin" pitchFamily="2" charset="-78"/>
              </a:rPr>
            </a:br>
            <a:r>
              <a:rPr lang="fa-IR" sz="1800" b="1" dirty="0" smtClean="0">
                <a:cs typeface="B Nazanin" pitchFamily="2" charset="-78"/>
              </a:rPr>
              <a:t>نیکوتین آمید آدنین دی نوکلئوتید که تحت عنوان کوآنزیم</a:t>
            </a:r>
            <a:r>
              <a:rPr lang="en-US" sz="1800" b="1" dirty="0" smtClean="0">
                <a:cs typeface="B Nazanin" pitchFamily="2" charset="-78"/>
              </a:rPr>
              <a:t> </a:t>
            </a:r>
            <a:r>
              <a:rPr lang="fa-IR" sz="1800" b="1" dirty="0" smtClean="0">
                <a:cs typeface="B Nazanin" pitchFamily="2" charset="-78"/>
              </a:rPr>
              <a:t>1 نامیده می شود، از یک مولکول نیکوتین آمید، 2 مولکول قند </a:t>
            </a:r>
            <a:r>
              <a:rPr lang="en-US" sz="1800" b="1" dirty="0" smtClean="0">
                <a:cs typeface="B Nazanin" pitchFamily="2" charset="-78"/>
              </a:rPr>
              <a:t>D</a:t>
            </a:r>
            <a:r>
              <a:rPr lang="fa-IR" sz="1800" b="1" dirty="0" smtClean="0">
                <a:cs typeface="B Nazanin" pitchFamily="2" charset="-78"/>
              </a:rPr>
              <a:t>- ریبوز، دو مولکول اسید فسفریک و یک مولکول آدنین تشکیل شده است.</a:t>
            </a:r>
            <a:br>
              <a:rPr lang="fa-IR" sz="1800" b="1" dirty="0" smtClean="0">
                <a:cs typeface="B Nazanin" pitchFamily="2" charset="-78"/>
              </a:rPr>
            </a:br>
            <a:r>
              <a:rPr lang="fa-IR" sz="1800" b="1" dirty="0" smtClean="0">
                <a:cs typeface="B Nazanin" pitchFamily="2" charset="-78"/>
              </a:rPr>
              <a:t>نیکوتین آمید آدنین دی نوکلئوتید فسفات که تحت عنوان کوآنزیم 2 نیز شناخته شده است، به انضمام اجزاء ساختمانی نیکوتین آمید آدنین دی نوکلئوتید دارای یک ملکول اسید فسفریک نیز می باشد که در موقعیت 2 قند ریبوز به آدنین متصل شده است.</a:t>
            </a:r>
            <a:br>
              <a:rPr lang="fa-IR" sz="1800" b="1" dirty="0" smtClean="0">
                <a:cs typeface="B Nazanin" pitchFamily="2" charset="-78"/>
              </a:rPr>
            </a:br>
            <a:r>
              <a:rPr lang="fa-IR" sz="1800" b="1" dirty="0" smtClean="0">
                <a:cs typeface="B Nazanin" pitchFamily="2" charset="-78"/>
              </a:rPr>
              <a:t>برخلاف سایر ویتامین ها نیاسین در بسیاری از گیاهان و جانوران به کمک آنزیم پیریدوکسال فسفات از اسید آمینه تریپتوفان سنتز می شود. تبدیل تریپتوفان به نیاسین تنها پس از برآورده شدن نیاز بدن به تریپتوفان صورت می گیرد، به طوری که از هر </a:t>
            </a:r>
            <a:r>
              <a:rPr lang="en-US" sz="1800" b="1" dirty="0" smtClean="0">
                <a:cs typeface="B Nazanin" pitchFamily="2" charset="-78"/>
              </a:rPr>
              <a:t>60 mg</a:t>
            </a:r>
            <a:r>
              <a:rPr lang="fa-IR" sz="1800" b="1" dirty="0" smtClean="0">
                <a:cs typeface="B Nazanin" pitchFamily="2" charset="-78"/>
              </a:rPr>
              <a:t> تریپتوفان </a:t>
            </a:r>
            <a:r>
              <a:rPr lang="en-US" sz="1800" b="1" dirty="0" smtClean="0">
                <a:cs typeface="B Nazanin" pitchFamily="2" charset="-78"/>
              </a:rPr>
              <a:t>1 mg</a:t>
            </a:r>
            <a:r>
              <a:rPr lang="fa-IR" sz="1800" b="1" dirty="0" smtClean="0">
                <a:cs typeface="B Nazanin" pitchFamily="2" charset="-78"/>
              </a:rPr>
              <a:t> نیاسین تولید می شود. این ویتامین توسط فلور طبیعی روده از اسید آمینه تریپتوفان و همچنین اسیدهای آمینه اسید گلوتامیک، اورنی تین و گلیسین سنتز می شود.</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r" rtl="1">
              <a:lnSpc>
                <a:spcPct val="150000"/>
              </a:lnSpc>
            </a:pPr>
            <a:r>
              <a:rPr lang="fa-IR" sz="1800" b="1" dirty="0" smtClean="0">
                <a:cs typeface="B Nazanin" pitchFamily="2" charset="-78"/>
              </a:rPr>
              <a:t>جذب، انتقال و متابولیسم</a:t>
            </a:r>
            <a:br>
              <a:rPr lang="fa-IR" sz="1800" b="1" dirty="0" smtClean="0">
                <a:cs typeface="B Nazanin" pitchFamily="2" charset="-78"/>
              </a:rPr>
            </a:br>
            <a:r>
              <a:rPr lang="fa-IR" sz="1800" b="1" dirty="0" smtClean="0">
                <a:cs typeface="B Nazanin" pitchFamily="2" charset="-78"/>
              </a:rPr>
              <a:t>اشکال کوآنزیمی این ویتامین در روده هیدرولیز شده وپس از تبدیل به اشکال آمیدی و اسیدی به راحتی جذب می شوند. اسید نیکوتینیک و نیکوتین آمید هر دو در خون جریان دارند و احتمالا به کمک انتشار تسهیل شده بین خون و مایع مغزی نخاعی مبادله می شوند. این ویتامین در سلول های خونی، کلیه، مغز و کبد به اشکال کوآنزیمی تبدیل می شود. در بافت ها قسمت اعظم این ویتامین به صورت </a:t>
            </a:r>
            <a:r>
              <a:rPr lang="en-US" sz="1800" b="1" dirty="0" smtClean="0">
                <a:cs typeface="B Nazanin" pitchFamily="2" charset="-78"/>
              </a:rPr>
              <a:t>NAD⁺</a:t>
            </a:r>
            <a:r>
              <a:rPr lang="fa-IR" sz="1800" b="1" dirty="0" smtClean="0">
                <a:cs typeface="B Nazanin" pitchFamily="2" charset="-78"/>
              </a:rPr>
              <a:t> و </a:t>
            </a:r>
            <a:r>
              <a:rPr lang="en-US" sz="1800" b="1" dirty="0" smtClean="0">
                <a:cs typeface="B Nazanin" pitchFamily="2" charset="-78"/>
              </a:rPr>
              <a:t>NADP⁺</a:t>
            </a:r>
            <a:r>
              <a:rPr lang="fa-IR" sz="1800" b="1" dirty="0" smtClean="0">
                <a:cs typeface="B Nazanin" pitchFamily="2" charset="-78"/>
              </a:rPr>
              <a:t> یافت می شود. البته کبد حاوی درصد قابل توجهی از این ویتامین به صورت آزاد است، ولی به طور کلی شکل آزاد این ویتامین ذخیره ناچیزی دارد. در کبد به دنبال متیلاسیون، نیاسین به متابولیت های اصلی خود از قبیل نیکوتین آمید و 1- متیل 3- کربوکسی آمید و 6- پیریدول تبدیل می شود و از طریق ادرار دفع می شود.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B3</a:t>
            </a: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این دو کوآنزیم عمل انتقال هیدروژن را انجام داده و کوآنزیم آنزیم های هیدروژناز می باشند، که سبب دهیدروژنه شدن عوامل الکلی نوع اول و دوم می گردند.</a:t>
            </a:r>
            <a:br>
              <a:rPr lang="fa-IR" sz="1800" b="1" dirty="0" smtClean="0">
                <a:cs typeface="B Nazanin" pitchFamily="2" charset="-78"/>
              </a:rPr>
            </a:br>
            <a:r>
              <a:rPr lang="fa-IR" sz="1800" b="1" dirty="0" smtClean="0">
                <a:cs typeface="B Nazanin" pitchFamily="2" charset="-78"/>
              </a:rPr>
              <a:t>نحوه انتقال هیدروژن توسط این کوآنزیم به این طریق است که از دو اتم هیدروژنی که از سوبسترا برداشته می شود تنها یک اتم بر روی </a:t>
            </a:r>
            <a:r>
              <a:rPr lang="en-US" sz="1800" b="1" dirty="0" smtClean="0">
                <a:cs typeface="B Nazanin" pitchFamily="2" charset="-78"/>
              </a:rPr>
              <a:t>NAD⁺</a:t>
            </a:r>
            <a:r>
              <a:rPr lang="fa-IR" sz="1800" b="1" dirty="0" smtClean="0">
                <a:cs typeface="B Nazanin" pitchFamily="2" charset="-78"/>
              </a:rPr>
              <a:t> و یا </a:t>
            </a:r>
            <a:r>
              <a:rPr lang="en-US" sz="1800" b="1" dirty="0" smtClean="0">
                <a:cs typeface="B Nazanin" pitchFamily="2" charset="-78"/>
              </a:rPr>
              <a:t>NADP⁺</a:t>
            </a:r>
            <a:r>
              <a:rPr lang="fa-IR" sz="1800" b="1" dirty="0" smtClean="0">
                <a:cs typeface="B Nazanin" pitchFamily="2" charset="-78"/>
              </a:rPr>
              <a:t> می نشیند و هیدروژن دوم به الکترون و پروتون ( </a:t>
            </a:r>
            <a:r>
              <a:rPr lang="en-US" sz="1800" b="1" dirty="0" smtClean="0">
                <a:cs typeface="B Nazanin" pitchFamily="2" charset="-78"/>
              </a:rPr>
              <a:t>H⁺</a:t>
            </a:r>
            <a:r>
              <a:rPr lang="fa-IR" sz="1800" b="1" dirty="0" smtClean="0">
                <a:cs typeface="B Nazanin" pitchFamily="2" charset="-78"/>
              </a:rPr>
              <a:t> ) تبدیل می شود. الکترون بارمثبت ازت را خنثی می سازد و پروتون در محیط واکنش به حالت آزاد در می آید.</a:t>
            </a:r>
            <a:br>
              <a:rPr lang="fa-IR" sz="1800" b="1" dirty="0" smtClean="0">
                <a:cs typeface="B Nazanin" pitchFamily="2" charset="-78"/>
              </a:rPr>
            </a:br>
            <a:r>
              <a:rPr lang="fa-IR" sz="1800" b="1" dirty="0" smtClean="0">
                <a:cs typeface="B Nazanin" pitchFamily="2" charset="-78"/>
              </a:rPr>
              <a:t>مهمترین این آنزیم ها اسید لاکتیک دهیدروژناز به همراه کوآنزیم </a:t>
            </a:r>
            <a:r>
              <a:rPr lang="en-US" sz="1800" b="1" dirty="0" smtClean="0">
                <a:cs typeface="B Nazanin" pitchFamily="2" charset="-78"/>
              </a:rPr>
              <a:t>NAD⁺</a:t>
            </a:r>
            <a:r>
              <a:rPr lang="fa-IR" sz="1800" b="1" dirty="0" smtClean="0">
                <a:cs typeface="B Nazanin" pitchFamily="2" charset="-78"/>
              </a:rPr>
              <a:t> و گلوکز 6 فسفات دهیدروژناز </a:t>
            </a:r>
            <a:br>
              <a:rPr lang="fa-IR" sz="1800" b="1" dirty="0" smtClean="0">
                <a:cs typeface="B Nazanin" pitchFamily="2" charset="-78"/>
              </a:rPr>
            </a:br>
            <a:r>
              <a:rPr lang="fa-IR" sz="1800" b="1" dirty="0" smtClean="0">
                <a:cs typeface="B Nazanin" pitchFamily="2" charset="-78"/>
              </a:rPr>
              <a:t>( </a:t>
            </a:r>
            <a:r>
              <a:rPr lang="en-US" sz="1800" b="1" dirty="0" smtClean="0">
                <a:cs typeface="B Nazanin" pitchFamily="2" charset="-78"/>
              </a:rPr>
              <a:t>G6PD</a:t>
            </a:r>
            <a:r>
              <a:rPr lang="fa-IR" sz="1800" b="1" dirty="0" smtClean="0">
                <a:cs typeface="B Nazanin" pitchFamily="2" charset="-78"/>
              </a:rPr>
              <a:t> ) به همراه کوآنزیم </a:t>
            </a:r>
            <a:r>
              <a:rPr lang="en-US" sz="1800" b="1" dirty="0" smtClean="0">
                <a:cs typeface="B Nazanin" pitchFamily="2" charset="-78"/>
              </a:rPr>
              <a:t>NADP⁺</a:t>
            </a:r>
            <a:r>
              <a:rPr lang="fa-IR" sz="1800" b="1" dirty="0" smtClean="0">
                <a:cs typeface="B Nazanin" pitchFamily="2" charset="-78"/>
              </a:rPr>
              <a:t> می باشند. معمولا آنزیم های وابسته به </a:t>
            </a:r>
            <a:r>
              <a:rPr lang="en-US" sz="1800" b="1" dirty="0" smtClean="0">
                <a:cs typeface="B Nazanin" pitchFamily="2" charset="-78"/>
              </a:rPr>
              <a:t>NAD⁺</a:t>
            </a:r>
            <a:r>
              <a:rPr lang="fa-IR" sz="1800" b="1" dirty="0" smtClean="0">
                <a:cs typeface="B Nazanin" pitchFamily="2" charset="-78"/>
              </a:rPr>
              <a:t> در واکنش های کاتابولیک و آنزیم های وابسته به </a:t>
            </a:r>
            <a:r>
              <a:rPr lang="en-US" sz="1800" b="1" dirty="0" smtClean="0">
                <a:cs typeface="B Nazanin" pitchFamily="2" charset="-78"/>
              </a:rPr>
              <a:t>NADP⁺</a:t>
            </a:r>
            <a:r>
              <a:rPr lang="fa-IR" sz="1800" b="1" dirty="0" smtClean="0">
                <a:cs typeface="B Nazanin" pitchFamily="2" charset="-78"/>
              </a:rPr>
              <a:t> در واکنش های بیوسنتزی نقش دارند.</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کمبود ویتامین </a:t>
            </a:r>
            <a:r>
              <a:rPr lang="en-US" sz="1800" b="1" dirty="0" smtClean="0">
                <a:cs typeface="B Nazanin" pitchFamily="2" charset="-78"/>
              </a:rPr>
              <a:t>B3</a:t>
            </a: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کمبود این ویتامین با سرخی و تورم زبان همراه است که با علائم کمبود ریبوفلاوین مشابه است. کمبود شدید این ویتامین منجر به بیماری پلاگر می شود. این بیماری به ویژه در افرادی که قسمت عمده رژیم غذایی آنها را ذرت تشکیل می دهد، دیده می شود. از طرفی عدم تعادل اسیدهای آمینه موجود در رژیم غذایی بخصوص میزان بالای لوسین مهار آنزیم کینواینات فسفو ریبوزیل ترانسفراز که در مسیر تبدیل تریپتوفان به نیاسین نقش دارد، باعث کمبود این ویتامین و ایجاد بیماری پلاگر می شود. این سندرم که با کاهش وزن همراه می باشد با علائم اختلالات جلدی و اختلالات روانی و اسهال مشخص می شود.</a:t>
            </a:r>
            <a:br>
              <a:rPr lang="fa-IR" sz="1800" b="1" dirty="0" smtClean="0">
                <a:cs typeface="B Nazanin" pitchFamily="2" charset="-78"/>
              </a:rPr>
            </a:br>
            <a:r>
              <a:rPr lang="fa-IR" sz="1800" b="1" dirty="0" smtClean="0">
                <a:cs typeface="B Nazanin" pitchFamily="2" charset="-78"/>
              </a:rPr>
              <a:t>منابع</a:t>
            </a:r>
            <a:br>
              <a:rPr lang="fa-IR" sz="1800" b="1" dirty="0" smtClean="0">
                <a:cs typeface="B Nazanin" pitchFamily="2" charset="-78"/>
              </a:rPr>
            </a:br>
            <a:r>
              <a:rPr lang="fa-IR" sz="1800" b="1" dirty="0" smtClean="0">
                <a:cs typeface="B Nazanin" pitchFamily="2" charset="-78"/>
              </a:rPr>
              <a:t>مهمترین منابع غذایی به ترتیب مایه خمیر، جگر گاو، گوشت گاو و شیر می باشند.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اسید پانتوتنیک یا ویتامین </a:t>
            </a:r>
            <a:r>
              <a:rPr lang="en-US" sz="1800" b="1" dirty="0" smtClean="0">
                <a:cs typeface="B Nazanin" pitchFamily="2" charset="-78"/>
              </a:rPr>
              <a:t>B5</a:t>
            </a:r>
            <a:br>
              <a:rPr lang="en-US" sz="1800" b="1" dirty="0" smtClean="0">
                <a:cs typeface="B Nazanin" pitchFamily="2" charset="-78"/>
              </a:rPr>
            </a:br>
            <a:r>
              <a:rPr lang="fa-IR" sz="1800" b="1" dirty="0" smtClean="0">
                <a:cs typeface="B Nazanin" pitchFamily="2" charset="-78"/>
              </a:rPr>
              <a:t>اسید پانتوتنیک به فراوانی در طبیعت یافت می شود و توسط اکثر میکروارگانیسم ها و گیاهان سنتز </a:t>
            </a:r>
            <a:br>
              <a:rPr lang="fa-IR" sz="1800" b="1" dirty="0" smtClean="0">
                <a:cs typeface="B Nazanin" pitchFamily="2" charset="-78"/>
              </a:rPr>
            </a:br>
            <a:r>
              <a:rPr lang="fa-IR" sz="1800" b="1" dirty="0" smtClean="0">
                <a:cs typeface="B Nazanin" pitchFamily="2" charset="-78"/>
              </a:rPr>
              <a:t>می شود. از نظر شیمیایی عبارت است از اسید آلفا و گاما دی هیدروکسی بتا دی متیل بوتریک و بتا آلانین. وجود بتا آلانین برای خواص ویتامینی ضروری است و اگر توسط هر اسید آمینه دیگری جانشین گردد خواص ویتامینی از بین می رود.</a:t>
            </a:r>
            <a:br>
              <a:rPr lang="fa-IR" sz="1800" b="1" dirty="0" smtClean="0">
                <a:cs typeface="B Nazanin" pitchFamily="2" charset="-78"/>
              </a:rPr>
            </a:br>
            <a:r>
              <a:rPr lang="fa-IR" sz="1800" b="1" dirty="0" smtClean="0">
                <a:cs typeface="B Nazanin" pitchFamily="2" charset="-78"/>
              </a:rPr>
              <a:t>این ویتامین علاوه بر ساختمان کوآنزیم </a:t>
            </a:r>
            <a:r>
              <a:rPr lang="en-US" sz="1800" b="1" dirty="0" smtClean="0">
                <a:cs typeface="B Nazanin" pitchFamily="2" charset="-78"/>
              </a:rPr>
              <a:t>A</a:t>
            </a:r>
            <a:r>
              <a:rPr lang="fa-IR" sz="1800" b="1" dirty="0" smtClean="0">
                <a:cs typeface="B Nazanin" pitchFamily="2" charset="-78"/>
              </a:rPr>
              <a:t> در ساختمان 4- فسفو پانتتئین وجود دارد، که گروه پروستتیک پروتئین های ناقل ریشه آسیل در کمپلکس اسید چرب سنتتاز تلقی می شود.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r" rtl="1">
              <a:lnSpc>
                <a:spcPct val="150000"/>
              </a:lnSpc>
            </a:pPr>
            <a:r>
              <a:rPr lang="fa-IR" sz="1800" b="1" dirty="0" smtClean="0">
                <a:cs typeface="B Nazanin" pitchFamily="2" charset="-78"/>
              </a:rPr>
              <a:t>جذب، انتقال و متابولیسم</a:t>
            </a:r>
            <a:br>
              <a:rPr lang="fa-IR" sz="1800" b="1" dirty="0" smtClean="0">
                <a:cs typeface="B Nazanin" pitchFamily="2" charset="-78"/>
              </a:rPr>
            </a:br>
            <a:r>
              <a:rPr lang="fa-IR" sz="1800" b="1" dirty="0" smtClean="0">
                <a:cs typeface="B Nazanin" pitchFamily="2" charset="-78"/>
              </a:rPr>
              <a:t>این ویتامین در میکروارگانیسم ها از قبیل مخمر به طور مستقیم سنتز می شود ولی انسان قادر به سنتز آن نیست و باید آن را از طریق رژیم غذایی دریافت کند. البته علاوه بر رژیم غذایی این ویتامین توسط فلور طبیعی روده نیز سنتز می شود. قسمت اعظم این ویتامین به صورت کوآنزیم </a:t>
            </a:r>
            <a:r>
              <a:rPr lang="en-US" sz="1800" b="1" dirty="0" smtClean="0">
                <a:cs typeface="B Nazanin" pitchFamily="2" charset="-78"/>
              </a:rPr>
              <a:t>A</a:t>
            </a:r>
            <a:r>
              <a:rPr lang="fa-IR" sz="1800" b="1" dirty="0" smtClean="0">
                <a:cs typeface="B Nazanin" pitchFamily="2" charset="-78"/>
              </a:rPr>
              <a:t> از طریق رژیم غذایی وارد بدن می شودو به دنبل آن تحت تاثیر هیدرولیز با پیروفسفاتازها و فسفاتازها به راحتی جذب </a:t>
            </a:r>
            <a:br>
              <a:rPr lang="fa-IR" sz="1800" b="1" dirty="0" smtClean="0">
                <a:cs typeface="B Nazanin" pitchFamily="2" charset="-78"/>
              </a:rPr>
            </a:br>
            <a:r>
              <a:rPr lang="fa-IR" sz="1800" b="1" dirty="0" smtClean="0">
                <a:cs typeface="B Nazanin" pitchFamily="2" charset="-78"/>
              </a:rPr>
              <a:t>سلول های مخاطی روده می شود و سپس وارد جریان خون می شود. در داخل سلول ها مجددا کوآنزیم </a:t>
            </a:r>
            <a:r>
              <a:rPr lang="en-US" sz="1800" b="1" dirty="0" smtClean="0">
                <a:cs typeface="B Nazanin" pitchFamily="2" charset="-78"/>
              </a:rPr>
              <a:t>A</a:t>
            </a:r>
            <a:r>
              <a:rPr lang="fa-IR" sz="1800" b="1" dirty="0" smtClean="0">
                <a:cs typeface="B Nazanin" pitchFamily="2" charset="-78"/>
              </a:rPr>
              <a:t> از اسید پانتوتنیک سنتز می شود.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B5</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این ویتامین به عنوان بخشی از ساختمان کوآنزیم </a:t>
            </a:r>
            <a:r>
              <a:rPr lang="en-US" sz="1800" b="1" dirty="0" smtClean="0">
                <a:cs typeface="B Nazanin" pitchFamily="2" charset="-78"/>
              </a:rPr>
              <a:t>A</a:t>
            </a:r>
            <a:r>
              <a:rPr lang="fa-IR" sz="1800" b="1" dirty="0" smtClean="0">
                <a:cs typeface="B Nazanin" pitchFamily="2" charset="-78"/>
              </a:rPr>
              <a:t> می باشد. کوآنزیم </a:t>
            </a:r>
            <a:r>
              <a:rPr lang="en-US" sz="1800" b="1" dirty="0" smtClean="0">
                <a:cs typeface="B Nazanin" pitchFamily="2" charset="-78"/>
              </a:rPr>
              <a:t>A</a:t>
            </a:r>
            <a:r>
              <a:rPr lang="fa-IR" sz="1800" b="1" dirty="0" smtClean="0">
                <a:cs typeface="B Nazanin" pitchFamily="2" charset="-78"/>
              </a:rPr>
              <a:t> از تیواتانل آمین، اسید پانتوتنیک فسفات و آدنوزین 3 و 5 دی فسفات تشکیل شده است.</a:t>
            </a:r>
            <a:br>
              <a:rPr lang="fa-IR" sz="1800" b="1" dirty="0" smtClean="0">
                <a:cs typeface="B Nazanin" pitchFamily="2" charset="-78"/>
              </a:rPr>
            </a:br>
            <a:r>
              <a:rPr lang="fa-IR" sz="1800" b="1" dirty="0" smtClean="0">
                <a:cs typeface="B Nazanin" pitchFamily="2" charset="-78"/>
              </a:rPr>
              <a:t>کوآنزیم </a:t>
            </a:r>
            <a:r>
              <a:rPr lang="en-US" sz="1800" b="1" dirty="0" smtClean="0">
                <a:cs typeface="B Nazanin" pitchFamily="2" charset="-78"/>
              </a:rPr>
              <a:t>A</a:t>
            </a:r>
            <a:r>
              <a:rPr lang="fa-IR" sz="1800" b="1" dirty="0" smtClean="0">
                <a:cs typeface="B Nazanin" pitchFamily="2" charset="-78"/>
              </a:rPr>
              <a:t> به عنوان گروه آسیل در بسیاری از واکنش های متابولیکی از طریق اتصال گروه آسیل به گروه تیول و تولید یک گروه تیواستر عمل می کند. مهمترین این واکنش ها به قرار زیر است:</a:t>
            </a:r>
            <a:br>
              <a:rPr lang="fa-IR" sz="1800" b="1" dirty="0" smtClean="0">
                <a:cs typeface="B Nazanin" pitchFamily="2" charset="-78"/>
              </a:rPr>
            </a:br>
            <a:r>
              <a:rPr lang="fa-IR" sz="1800" b="1" dirty="0" smtClean="0">
                <a:cs typeface="B Nazanin" pitchFamily="2" charset="-78"/>
              </a:rPr>
              <a:t>1- کوآنزیم </a:t>
            </a:r>
            <a:r>
              <a:rPr lang="en-US" sz="1800" b="1" dirty="0" smtClean="0">
                <a:cs typeface="B Nazanin" pitchFamily="2" charset="-78"/>
              </a:rPr>
              <a:t>A</a:t>
            </a:r>
            <a:r>
              <a:rPr lang="fa-IR" sz="1800" b="1" dirty="0" smtClean="0">
                <a:cs typeface="B Nazanin" pitchFamily="2" charset="-78"/>
              </a:rPr>
              <a:t> از مجموعه ای است که کار دکربوکسیلاسیون اسیدهای آلفا کتونیک را به انجام می رساند. تیامین پیروفسفات ( </a:t>
            </a:r>
            <a:r>
              <a:rPr lang="en-US" sz="1800" b="1" dirty="0" smtClean="0">
                <a:cs typeface="B Nazanin" pitchFamily="2" charset="-78"/>
              </a:rPr>
              <a:t>TPP</a:t>
            </a:r>
            <a:r>
              <a:rPr lang="fa-IR" sz="1800" b="1" dirty="0" smtClean="0">
                <a:cs typeface="B Nazanin" pitchFamily="2" charset="-78"/>
              </a:rPr>
              <a:t> )، اسید لیپوئیک، فلاوین آدنین- دی نوکلئوتید ( </a:t>
            </a:r>
            <a:r>
              <a:rPr lang="en-US" sz="1800" b="1" dirty="0" smtClean="0">
                <a:cs typeface="B Nazanin" pitchFamily="2" charset="-78"/>
              </a:rPr>
              <a:t>FAD</a:t>
            </a:r>
            <a:r>
              <a:rPr lang="fa-IR" sz="1800" b="1" dirty="0" smtClean="0">
                <a:cs typeface="B Nazanin" pitchFamily="2" charset="-78"/>
              </a:rPr>
              <a:t> ) و نیکوتین آمید آدنین دی نوکلئوتید ( </a:t>
            </a:r>
            <a:r>
              <a:rPr lang="en-US" sz="1800" b="1" dirty="0" smtClean="0">
                <a:cs typeface="B Nazanin" pitchFamily="2" charset="-78"/>
              </a:rPr>
              <a:t>NAD⁺</a:t>
            </a:r>
            <a:r>
              <a:rPr lang="fa-IR" sz="1800" b="1" dirty="0" smtClean="0">
                <a:cs typeface="B Nazanin" pitchFamily="2" charset="-78"/>
              </a:rPr>
              <a:t> ) عوامل دیگری این مجموعه هستند. در جریان واکنش های دکربوکسیلاسیون اسید پیروویک عامل اسید خود را به شکل </a:t>
            </a:r>
            <a:r>
              <a:rPr lang="en-US" sz="1800" b="1" dirty="0" smtClean="0">
                <a:cs typeface="B Nazanin" pitchFamily="2" charset="-78"/>
              </a:rPr>
              <a:t>CO2</a:t>
            </a:r>
            <a:r>
              <a:rPr lang="fa-IR" sz="1800" b="1" dirty="0" smtClean="0">
                <a:cs typeface="B Nazanin" pitchFamily="2" charset="-78"/>
              </a:rPr>
              <a:t> از دست می دهد و باقی مانده ساختمانش که ریشه استیل است به وسیله پیوند پرانرژی به عامل تیول کوآنزیم </a:t>
            </a:r>
            <a:r>
              <a:rPr lang="en-US" sz="1800" b="1" dirty="0" smtClean="0">
                <a:cs typeface="B Nazanin" pitchFamily="2" charset="-78"/>
              </a:rPr>
              <a:t>A</a:t>
            </a:r>
            <a:r>
              <a:rPr lang="fa-IR" sz="1800" b="1" dirty="0" smtClean="0">
                <a:cs typeface="B Nazanin" pitchFamily="2" charset="-78"/>
              </a:rPr>
              <a:t> ( </a:t>
            </a:r>
            <a:r>
              <a:rPr lang="en-US" sz="1800" b="1" dirty="0" smtClean="0">
                <a:cs typeface="B Nazanin" pitchFamily="2" charset="-78"/>
              </a:rPr>
              <a:t>- SH</a:t>
            </a:r>
            <a:r>
              <a:rPr lang="fa-IR" sz="1800" b="1" dirty="0" smtClean="0">
                <a:cs typeface="B Nazanin" pitchFamily="2" charset="-78"/>
              </a:rPr>
              <a:t> ) متصل می شود و استیل کوآنزیم </a:t>
            </a:r>
            <a:r>
              <a:rPr lang="en-US" sz="1800" b="1" dirty="0" smtClean="0">
                <a:cs typeface="B Nazanin" pitchFamily="2" charset="-78"/>
              </a:rPr>
              <a:t>A</a:t>
            </a:r>
            <a:r>
              <a:rPr lang="fa-IR" sz="1800" b="1" dirty="0" smtClean="0">
                <a:cs typeface="B Nazanin" pitchFamily="2" charset="-78"/>
              </a:rPr>
              <a:t> یا استات فعال را می سازند.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2- دکربوکسیلاسیون اسید آلفا کتو گلوتاریک نیز مانند اسید پیروویک انجام می شود و سوکسینیل کوآنزیم </a:t>
            </a:r>
            <a:r>
              <a:rPr lang="en-US" sz="1800" b="1" dirty="0" smtClean="0">
                <a:cs typeface="B Nazanin" pitchFamily="2" charset="-78"/>
              </a:rPr>
              <a:t> A</a:t>
            </a:r>
            <a:r>
              <a:rPr lang="fa-IR" sz="1800" b="1" dirty="0" smtClean="0">
                <a:cs typeface="B Nazanin" pitchFamily="2" charset="-78"/>
              </a:rPr>
              <a:t> یا سوکسینات فعال به دست می آید. دکربوکسیلاسیون اسیدهای آلفا کتونیک انرژی زا است و در جریانش انرژی مفید به دست می آید که در پیوند پرانرژی استیل کوآنزیم </a:t>
            </a:r>
            <a:r>
              <a:rPr lang="en-US" sz="1800" b="1" dirty="0" smtClean="0">
                <a:cs typeface="B Nazanin" pitchFamily="2" charset="-78"/>
              </a:rPr>
              <a:t>A</a:t>
            </a:r>
            <a:r>
              <a:rPr lang="fa-IR" sz="1800" b="1" dirty="0" smtClean="0">
                <a:cs typeface="B Nazanin" pitchFamily="2" charset="-78"/>
              </a:rPr>
              <a:t> و سوکسینیل کوآنزیم </a:t>
            </a:r>
            <a:r>
              <a:rPr lang="en-US" sz="1800" b="1" dirty="0" smtClean="0">
                <a:cs typeface="B Nazanin" pitchFamily="2" charset="-78"/>
              </a:rPr>
              <a:t>A</a:t>
            </a:r>
            <a:r>
              <a:rPr lang="fa-IR" sz="1800" b="1" dirty="0" smtClean="0">
                <a:cs typeface="B Nazanin" pitchFamily="2" charset="-78"/>
              </a:rPr>
              <a:t> ذخیره می شود.</a:t>
            </a:r>
            <a:br>
              <a:rPr lang="fa-IR" sz="1800" b="1" dirty="0" smtClean="0">
                <a:cs typeface="B Nazanin" pitchFamily="2" charset="-78"/>
              </a:rPr>
            </a:br>
            <a:r>
              <a:rPr lang="fa-IR" sz="1800" b="1" dirty="0" smtClean="0">
                <a:cs typeface="B Nazanin" pitchFamily="2" charset="-78"/>
              </a:rPr>
              <a:t>اهمیت سوکسینیل کوآنزیم </a:t>
            </a:r>
            <a:r>
              <a:rPr lang="en-US" sz="1800" b="1" dirty="0" smtClean="0">
                <a:cs typeface="B Nazanin" pitchFamily="2" charset="-78"/>
              </a:rPr>
              <a:t>A</a:t>
            </a:r>
            <a:r>
              <a:rPr lang="fa-IR" sz="1800" b="1" dirty="0" smtClean="0">
                <a:cs typeface="B Nazanin" pitchFamily="2" charset="-78"/>
              </a:rPr>
              <a:t> بخصوص از این جهت است که ترکیب آن با گلیسین اولین مرحله بیوسنتز هسته پورفیرین می باشد. بنابراین فقدان اسید پانتوتنیک باعث وقفه در بیوسنتز هموگلوبین و میوگلوبین و در نتیجه آنزیم های پورفیرین دار و بالاخره بروز کم خونی می گردد. این ویتامین علاوه بر ساختمان کوآنزیم </a:t>
            </a:r>
            <a:r>
              <a:rPr lang="en-US" sz="1800" b="1" dirty="0" smtClean="0">
                <a:cs typeface="B Nazanin" pitchFamily="2" charset="-78"/>
              </a:rPr>
              <a:t>A</a:t>
            </a:r>
            <a:r>
              <a:rPr lang="fa-IR" sz="1800" b="1" dirty="0" smtClean="0">
                <a:cs typeface="B Nazanin" pitchFamily="2" charset="-78"/>
              </a:rPr>
              <a:t> در ساختمان 4- فسفو پانتتئین وجود دارد که گروه پروستتیک پروتئین های ناقل ریشه آسیل در کمپلکس اسید چرب سنتتاز تلقی می شود.</a:t>
            </a:r>
            <a:br>
              <a:rPr lang="fa-IR" sz="1800" b="1" dirty="0" smtClean="0">
                <a:cs typeface="B Nazanin" pitchFamily="2" charset="-78"/>
              </a:rPr>
            </a:br>
            <a:r>
              <a:rPr lang="fa-IR" sz="1800" b="1" dirty="0" smtClean="0">
                <a:cs typeface="B Nazanin" pitchFamily="2" charset="-78"/>
              </a:rPr>
              <a:t>کمبود ویتامین </a:t>
            </a:r>
            <a:r>
              <a:rPr lang="en-US" sz="1800" b="1" dirty="0" smtClean="0">
                <a:cs typeface="B Nazanin" pitchFamily="2" charset="-78"/>
              </a:rPr>
              <a:t>B5</a:t>
            </a:r>
            <a:br>
              <a:rPr lang="en-US" sz="1800" b="1" dirty="0" smtClean="0">
                <a:cs typeface="B Nazanin" pitchFamily="2" charset="-78"/>
              </a:rPr>
            </a:br>
            <a:r>
              <a:rPr lang="fa-IR" sz="1800" b="1" dirty="0" smtClean="0">
                <a:cs typeface="B Nazanin" pitchFamily="2" charset="-78"/>
              </a:rPr>
              <a:t>با توجه به پراکندگی فراوان آن در مواد غذایی، کمبود این ویتامین در انسان بعید به نظر می رسد.</a:t>
            </a:r>
            <a:br>
              <a:rPr lang="fa-IR" sz="1800" b="1" dirty="0" smtClean="0">
                <a:cs typeface="B Nazanin" pitchFamily="2" charset="-78"/>
              </a:rPr>
            </a:br>
            <a:r>
              <a:rPr lang="fa-IR" sz="1800" b="1" dirty="0" smtClean="0">
                <a:cs typeface="B Nazanin" pitchFamily="2" charset="-78"/>
              </a:rPr>
              <a:t>منابع</a:t>
            </a:r>
            <a:br>
              <a:rPr lang="fa-IR" sz="1800" b="1" dirty="0" smtClean="0">
                <a:cs typeface="B Nazanin" pitchFamily="2" charset="-78"/>
              </a:rPr>
            </a:br>
            <a:r>
              <a:rPr lang="fa-IR" sz="1800" b="1" dirty="0" smtClean="0">
                <a:cs typeface="B Nazanin" pitchFamily="2" charset="-78"/>
              </a:rPr>
              <a:t>مهمترین منابع غذایی به ترتیب عبارتند از: زرده تخم مرغ، قلوه گاو، بادام زمینی، پوست برنج، گندم و شیر گاو</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r" rtl="1">
              <a:lnSpc>
                <a:spcPct val="150000"/>
              </a:lnSpc>
            </a:pP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پیریدوکسین یا ویتامین </a:t>
            </a:r>
            <a:r>
              <a:rPr lang="en-US" sz="1800" b="1" dirty="0" smtClean="0">
                <a:cs typeface="B Nazanin" pitchFamily="2" charset="-78"/>
              </a:rPr>
              <a:t>B6</a:t>
            </a: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سه نوع ویتامین </a:t>
            </a:r>
            <a:r>
              <a:rPr lang="en-US" sz="1800" b="1" dirty="0" smtClean="0">
                <a:cs typeface="B Nazanin" pitchFamily="2" charset="-78"/>
              </a:rPr>
              <a:t>B6</a:t>
            </a:r>
            <a:r>
              <a:rPr lang="fa-IR" sz="1800" b="1" dirty="0" smtClean="0">
                <a:cs typeface="B Nazanin" pitchFamily="2" charset="-78"/>
              </a:rPr>
              <a:t> وجود دارد که اختلاف ساختمانی آنها فقط در ریشه جانبی آن می باشد.</a:t>
            </a:r>
            <a:br>
              <a:rPr lang="fa-IR" sz="1800" b="1" dirty="0" smtClean="0">
                <a:cs typeface="B Nazanin" pitchFamily="2" charset="-78"/>
              </a:rPr>
            </a:br>
            <a:r>
              <a:rPr lang="fa-IR" sz="1800" b="1" dirty="0" smtClean="0">
                <a:cs typeface="B Nazanin" pitchFamily="2" charset="-78"/>
              </a:rPr>
              <a:t>فرم فعال بیولوژیک این ویتامین را پیریدوکسال فسفات ( </a:t>
            </a:r>
            <a:r>
              <a:rPr lang="en-US" sz="1800" b="1" dirty="0" smtClean="0">
                <a:cs typeface="B Nazanin" pitchFamily="2" charset="-78"/>
              </a:rPr>
              <a:t>PLP</a:t>
            </a:r>
            <a:r>
              <a:rPr lang="fa-IR" sz="1800" b="1" dirty="0" smtClean="0">
                <a:cs typeface="B Nazanin" pitchFamily="2" charset="-78"/>
              </a:rPr>
              <a:t> ) و پیریدوکسامین فسفات شامل می شود. البته فرم کوآنزیمی اصلی که در بسیاری از واکنش های وابسته به ویتامین </a:t>
            </a:r>
            <a:r>
              <a:rPr lang="en-US" sz="1800" b="1" dirty="0" smtClean="0">
                <a:cs typeface="B Nazanin" pitchFamily="2" charset="-78"/>
              </a:rPr>
              <a:t>B6</a:t>
            </a:r>
            <a:r>
              <a:rPr lang="fa-IR" sz="1800" b="1" dirty="0" smtClean="0">
                <a:cs typeface="B Nazanin" pitchFamily="2" charset="-78"/>
              </a:rPr>
              <a:t> دیده می شود، پیریدوکسال فسفات می باشد. در این ترکیبات گروه فسفات به هیدروکسی متیل موقعیت 5 حلقه پیریدین متصل می شود.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جذب، انتقال و متابولیسم</a:t>
            </a:r>
            <a:br>
              <a:rPr lang="fa-IR" sz="1800" b="1" dirty="0" smtClean="0">
                <a:cs typeface="B Nazanin" pitchFamily="2" charset="-78"/>
              </a:rPr>
            </a:br>
            <a:r>
              <a:rPr lang="fa-IR" sz="1800" b="1" dirty="0" smtClean="0">
                <a:cs typeface="B Nazanin" pitchFamily="2" charset="-78"/>
              </a:rPr>
              <a:t>سه شکل فسفریله ویتامین در روده تحت تاثیر الکالن فسفاتاز قرار گرفته، گروه فسفات آنها جدا شده و سپس توسط سلول های موکوس روده جذب می شود. در داخل سلول های موکوسی مجددا تحت تاثیر پیریدوکسال کیناز سیتوپلاسمی فسفریله می شود. البته به جز سلول های روده در دیگر سلول ها نیز این ویتامین به دنبال انتقال غیر فعال به داخل سلول می تواند به فرم فسفریله خود تبدیل شود.</a:t>
            </a:r>
            <a:br>
              <a:rPr lang="fa-IR" sz="1800" b="1" dirty="0" smtClean="0">
                <a:cs typeface="B Nazanin" pitchFamily="2" charset="-78"/>
              </a:rPr>
            </a:br>
            <a:r>
              <a:rPr lang="fa-IR" sz="1800" b="1" dirty="0" smtClean="0">
                <a:cs typeface="B Nazanin" pitchFamily="2" charset="-78"/>
              </a:rPr>
              <a:t>اکثر سلول ها دارای آنزیم پیریدوکسامین 5 فسفات اکسیداز وابسته به </a:t>
            </a:r>
            <a:r>
              <a:rPr lang="en-US" sz="1800" b="1" dirty="0" smtClean="0">
                <a:cs typeface="B Nazanin" pitchFamily="2" charset="-78"/>
              </a:rPr>
              <a:t>FMN</a:t>
            </a:r>
            <a:r>
              <a:rPr lang="fa-IR" sz="1800" b="1" dirty="0" smtClean="0">
                <a:cs typeface="B Nazanin" pitchFamily="2" charset="-78"/>
              </a:rPr>
              <a:t> می باشند، که مسئول کاتالیز واکنش تبدیل پیریدوکسین فسفات و پیریدوکسامین فسفات به پیریدوکسال فسفات در حضور اکسیژن می باشد. پیریدوکسال فسفات برای ایفای نقش کوآنزیمی خود می تواند به تعداد زیادی از آپوآنزیم های خاص متصل شود.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B6</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فرم فعال این ویتامین به عنوان کوآنزیم آنزیم هایی که در متابولیسم اسیدهای آمینه و پروتئین ها دخالت دارند، عمل می کند.</a:t>
            </a:r>
            <a:br>
              <a:rPr lang="fa-IR" sz="1800" b="1" dirty="0" smtClean="0">
                <a:cs typeface="B Nazanin" pitchFamily="2" charset="-78"/>
              </a:rPr>
            </a:br>
            <a:r>
              <a:rPr lang="fa-IR" sz="1800" b="1" dirty="0" smtClean="0">
                <a:cs typeface="B Nazanin" pitchFamily="2" charset="-78"/>
              </a:rPr>
              <a:t>این آنزیم ها عبارتند از :</a:t>
            </a:r>
            <a:br>
              <a:rPr lang="fa-IR" sz="1800" b="1" dirty="0" smtClean="0">
                <a:cs typeface="B Nazanin" pitchFamily="2" charset="-78"/>
              </a:rPr>
            </a:br>
            <a:r>
              <a:rPr lang="fa-IR" sz="1800" b="1" dirty="0" smtClean="0">
                <a:cs typeface="B Nazanin" pitchFamily="2" charset="-78"/>
              </a:rPr>
              <a:t>1- اسید آمینو دکربوکسیلاز                                     2- اسید آمینو دآمیناز</a:t>
            </a:r>
            <a:br>
              <a:rPr lang="fa-IR" sz="1800" b="1" dirty="0" smtClean="0">
                <a:cs typeface="B Nazanin" pitchFamily="2" charset="-78"/>
              </a:rPr>
            </a:br>
            <a:r>
              <a:rPr lang="fa-IR" sz="1800" b="1" dirty="0" smtClean="0">
                <a:cs typeface="B Nazanin" pitchFamily="2" charset="-78"/>
              </a:rPr>
              <a:t>3- ترانس آمیناز                                                      4- کینوریناز</a:t>
            </a:r>
            <a:br>
              <a:rPr lang="fa-IR" sz="1800" b="1" dirty="0" smtClean="0">
                <a:cs typeface="B Nazanin" pitchFamily="2" charset="-78"/>
              </a:rPr>
            </a:br>
            <a:r>
              <a:rPr lang="fa-IR" sz="1800" b="1" dirty="0" smtClean="0">
                <a:cs typeface="B Nazanin" pitchFamily="2" charset="-78"/>
              </a:rPr>
              <a:t>آنزیم اسید دکربوکسیلاز باعث دکربوکسیله شدن اسید گلوتامیک و تبدیل آن به اسید گاما آمینو بوتریک ( </a:t>
            </a:r>
            <a:r>
              <a:rPr lang="en-US" sz="1800" b="1" dirty="0" smtClean="0">
                <a:cs typeface="B Nazanin" pitchFamily="2" charset="-78"/>
              </a:rPr>
              <a:t>GABA</a:t>
            </a:r>
            <a:r>
              <a:rPr lang="fa-IR" sz="1800" b="1" dirty="0" smtClean="0">
                <a:cs typeface="B Nazanin" pitchFamily="2" charset="-78"/>
              </a:rPr>
              <a:t> ) می گردد. سپس این اسید در اثر آنزیم اسید آمینو دآمیناز عامل آمین خود را از دست می دهد. این دآمیناسیون با اکسیداسیون همراه است و جسم حاصل آلدئید سوکسینیک می باشد. آلدئید سوکسینیک نیز به کمک </a:t>
            </a:r>
            <a:r>
              <a:rPr lang="en-US" sz="1800" b="1" dirty="0" smtClean="0">
                <a:cs typeface="B Nazanin" pitchFamily="2" charset="-78"/>
              </a:rPr>
              <a:t>NAD⁺</a:t>
            </a:r>
            <a:r>
              <a:rPr lang="fa-IR" sz="1800" b="1" dirty="0" smtClean="0">
                <a:cs typeface="B Nazanin" pitchFamily="2" charset="-78"/>
              </a:rPr>
              <a:t> و یک مولکول آب اکسید شده و به اسید سوکسینیک تبدیل می گردد.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اسید گاما آمینو بوتریک ( </a:t>
            </a:r>
            <a:r>
              <a:rPr lang="en-US" sz="1800" b="1" dirty="0" smtClean="0">
                <a:cs typeface="B Nazanin" pitchFamily="2" charset="-78"/>
              </a:rPr>
              <a:t>GABA</a:t>
            </a:r>
            <a:r>
              <a:rPr lang="fa-IR" sz="1800" b="1" dirty="0" smtClean="0">
                <a:cs typeface="B Nazanin" pitchFamily="2" charset="-78"/>
              </a:rPr>
              <a:t> ) یکی از ترکیبات مهم تنظیم کننده فعالیت سلول عصبی می باشد، فقدان ویتامین </a:t>
            </a:r>
            <a:r>
              <a:rPr lang="en-US" sz="1800" b="1" dirty="0" smtClean="0">
                <a:cs typeface="B Nazanin" pitchFamily="2" charset="-78"/>
              </a:rPr>
              <a:t>B6</a:t>
            </a:r>
            <a:r>
              <a:rPr lang="fa-IR" sz="1800" b="1" dirty="0" smtClean="0">
                <a:cs typeface="B Nazanin" pitchFamily="2" charset="-78"/>
              </a:rPr>
              <a:t> سبب تقلیل مقدار این اسید در سلول عصبی شده و اختلال عصبی ناشی از این کمبود می باشد. تجربه نشان داده که اختلالات ناشی از فقدان ویتامین </a:t>
            </a:r>
            <a:r>
              <a:rPr lang="en-US" sz="1800" b="1" dirty="0" smtClean="0">
                <a:cs typeface="B Nazanin" pitchFamily="2" charset="-78"/>
              </a:rPr>
              <a:t>B6</a:t>
            </a:r>
            <a:r>
              <a:rPr lang="fa-IR" sz="1800" b="1" dirty="0" smtClean="0">
                <a:cs typeface="B Nazanin" pitchFamily="2" charset="-78"/>
              </a:rPr>
              <a:t> را می توان با تجویز اسید گاما آمینو بوتریک معالجه کرد.</a:t>
            </a:r>
            <a:br>
              <a:rPr lang="fa-IR" sz="1800" b="1" dirty="0" smtClean="0">
                <a:cs typeface="B Nazanin" pitchFamily="2" charset="-78"/>
              </a:rPr>
            </a:br>
            <a:r>
              <a:rPr lang="fa-IR" sz="1800" b="1" dirty="0" smtClean="0">
                <a:cs typeface="B Nazanin" pitchFamily="2" charset="-78"/>
              </a:rPr>
              <a:t>کینورنیاز آنزیمی است که باعث تبدیل اسید آمینه حلقوی تریپتوفان به اسید نیکوتینیک می شود. ابتدا طی یک سری واکنش آنزیمی تریپتوفان تبدیل به یک سری ترکیبات واسطه ای مانند کینورنین و </a:t>
            </a:r>
            <a:br>
              <a:rPr lang="fa-IR" sz="1800" b="1" dirty="0" smtClean="0">
                <a:cs typeface="B Nazanin" pitchFamily="2" charset="-78"/>
              </a:rPr>
            </a:br>
            <a:r>
              <a:rPr lang="fa-IR" sz="1800" b="1" dirty="0" smtClean="0">
                <a:cs typeface="B Nazanin" pitchFamily="2" charset="-78"/>
              </a:rPr>
              <a:t>اسید 3- هیدروکسی آنترانیلیک و اسید کینوکینیک و بالاخره نیاسین تبدیل می گردد. بنابراین در بدن بیوسنتز نیاسین آمید از منشا تریپتوفان انجام می گیرد. در صورت فقدان ویتامین </a:t>
            </a:r>
            <a:r>
              <a:rPr lang="en-US" sz="1800" b="1" dirty="0" smtClean="0">
                <a:cs typeface="B Nazanin" pitchFamily="2" charset="-78"/>
              </a:rPr>
              <a:t>B6</a:t>
            </a:r>
            <a:r>
              <a:rPr lang="fa-IR" sz="1800" b="1" dirty="0" smtClean="0">
                <a:cs typeface="B Nazanin" pitchFamily="2" charset="-78"/>
              </a:rPr>
              <a:t> دفع ادراری اسید گزانتونیک که در حالت طبیعی بسیار ناچیز است، افزایش می یابد.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کمبود ویتامین </a:t>
            </a:r>
            <a:r>
              <a:rPr lang="en-US" sz="1800" b="1" dirty="0" smtClean="0">
                <a:cs typeface="B Nazanin" pitchFamily="2" charset="-78"/>
              </a:rPr>
              <a:t>B6</a:t>
            </a: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در شرایط عادی کمبود این ویتامین به تنهایی به ندرت دیده می شود، مگر در اشخاصی که مدت ها تحت درمان با داروهای ضد بیماری سل مانند ایزونیازید قرار گرفته باشند. به علاوه در افراد الکلی نیز متابولیسم اتانل به استالدئید که باعث تحریک هیدرولیز و جدا شدن فسفات از پیریدوکسال فسفات شده منجر به کمبود این ویتامین می گردد. </a:t>
            </a:r>
            <a:br>
              <a:rPr lang="fa-IR" sz="1800" b="1" dirty="0" smtClean="0">
                <a:cs typeface="B Nazanin" pitchFamily="2" charset="-78"/>
              </a:rPr>
            </a:br>
            <a:r>
              <a:rPr lang="fa-IR" sz="1800" b="1" dirty="0" smtClean="0">
                <a:cs typeface="B Nazanin" pitchFamily="2" charset="-78"/>
              </a:rPr>
              <a:t>منابع</a:t>
            </a:r>
            <a:br>
              <a:rPr lang="fa-IR" sz="1800" b="1" dirty="0" smtClean="0">
                <a:cs typeface="B Nazanin" pitchFamily="2" charset="-78"/>
              </a:rPr>
            </a:br>
            <a:r>
              <a:rPr lang="fa-IR" sz="1800" b="1" dirty="0" smtClean="0">
                <a:cs typeface="B Nazanin" pitchFamily="2" charset="-78"/>
              </a:rPr>
              <a:t>زرده تخم مرغ، بادام زمینی، قلوه گاو، پوست برنج، گندم و سیب زمینی مواد غذایی غنی از ویتامین </a:t>
            </a:r>
            <a:r>
              <a:rPr lang="en-US" sz="1800" b="1" dirty="0" smtClean="0">
                <a:cs typeface="B Nazanin" pitchFamily="2" charset="-78"/>
              </a:rPr>
              <a:t>B6</a:t>
            </a:r>
            <a:r>
              <a:rPr lang="fa-IR" sz="1800" b="1" dirty="0" smtClean="0">
                <a:cs typeface="B Nazanin" pitchFamily="2" charset="-78"/>
              </a:rPr>
              <a:t> می باشند.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t>
            </a:r>
            <a:endParaRPr lang="en-US" sz="1800" b="1" dirty="0">
              <a:cs typeface="B Nazanin" pitchFamily="2" charset="-78"/>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بیوتین یا ویتامین </a:t>
            </a:r>
            <a:r>
              <a:rPr lang="en-US" sz="1800" b="1" dirty="0" smtClean="0">
                <a:cs typeface="B Nazanin" pitchFamily="2" charset="-78"/>
              </a:rPr>
              <a:t>B8</a:t>
            </a:r>
            <a:r>
              <a:rPr lang="fa-IR" sz="1800" b="1" dirty="0" smtClean="0">
                <a:cs typeface="B Nazanin" pitchFamily="2" charset="-78"/>
              </a:rPr>
              <a:t> یا </a:t>
            </a:r>
            <a:r>
              <a:rPr lang="en-US" sz="1800" b="1" dirty="0" smtClean="0">
                <a:cs typeface="B Nazanin" pitchFamily="2" charset="-78"/>
              </a:rPr>
              <a:t>H</a:t>
            </a: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ساختمان آن از اتصال دو حلقه هتروسیکلیک پنج ضلعی حاصل می گردد. یکی گوگرددار به نام تیوفن که به صورت تتراهیدروتیوفین است، دیگری حلقه ازت دار به نام ایمیدازول که این حلقه نیز هیدروژنه شده و دارای یک عامل کتونی است که بر روی کربن بین دو ازت قرار گرفته است. علاوه برا ین دو حلقه بیوتین دارای یک اسید 5 کربنه به نام اسید والریک می باشد.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جذب، انتقال و متابولیسم</a:t>
            </a:r>
            <a:br>
              <a:rPr lang="fa-IR" sz="1800" b="1" dirty="0" smtClean="0">
                <a:cs typeface="B Nazanin" pitchFamily="2" charset="-78"/>
              </a:rPr>
            </a:br>
            <a:r>
              <a:rPr lang="fa-IR" sz="1800" b="1" dirty="0" smtClean="0">
                <a:cs typeface="B Nazanin" pitchFamily="2" charset="-78"/>
              </a:rPr>
              <a:t>این ویتامین در مواد غذایی معمولا توسط پیوند آمیدی ( این پیون بین گروه آمین ریشه اپیسلون لیزین آنزیم و گروه کربوکسیل زنجیره والریل بیوتین ایجاد می شود ) به انواع خاصی از آنزیم ها متصل می باشد. به دنبال هضم این آنزیم مقادیر قابل توجهی بیوسیتین تولید می گردد. در بیوسیتین، بیوتین به گروه آمینی اپسیلون لیزین متصل می باشد. بیوسیتین نسبت به آنزیم های پروتئولیتیک روده مقاوم است. بیوتین و بیوسیتین از روده به راحتی جذب می شود. بیوسیتین تحت تاثیر آنزیمی به نام بیوتینیداز پلاسما و اریتروسیت ها هیدرولیز شده و تولید بیوتین آزاد را می کند. متعاقبا به بافت هایی مثل کبد و عضله منتقل شده و همراه با کربوکسیلازهای سیتوزولی و میتوکندریایی دیده می شود. جهت اتصال بیوتین به آپوآنزیم های مربوطه در مرحله اول این ویتامین در حضور </a:t>
            </a:r>
            <a:r>
              <a:rPr lang="en-US" sz="1800" b="1" dirty="0" smtClean="0">
                <a:cs typeface="B Nazanin" pitchFamily="2" charset="-78"/>
              </a:rPr>
              <a:t>ATP</a:t>
            </a:r>
            <a:r>
              <a:rPr lang="fa-IR" sz="1800" b="1" dirty="0" smtClean="0">
                <a:cs typeface="B Nazanin" pitchFamily="2" charset="-78"/>
              </a:rPr>
              <a:t> به بیوتنیل 5 آدنیلات تبدیل می شود. در مرحله بعدی در حضور آنزیم هولو سنتتاز ( هولوکربوکسیلاز ) بیوتین به ریشه لیزین خاصی از آپوآنزیم متصل می گردد.</a:t>
            </a:r>
            <a:br>
              <a:rPr lang="fa-IR" sz="1800" b="1" dirty="0" smtClean="0">
                <a:cs typeface="B Nazanin" pitchFamily="2" charset="-78"/>
              </a:rPr>
            </a:br>
            <a:r>
              <a:rPr lang="fa-IR" sz="1800" b="1" dirty="0" smtClean="0">
                <a:cs typeface="B Nazanin" pitchFamily="2" charset="-78"/>
              </a:rPr>
              <a:t> </a:t>
            </a:r>
            <a:endParaRPr lang="en-US" sz="1800" b="1" dirty="0">
              <a:cs typeface="B Nazanin" pitchFamily="2" charset="-78"/>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B8</a:t>
            </a:r>
            <a:br>
              <a:rPr lang="en-US" sz="1800" b="1" dirty="0" smtClean="0">
                <a:cs typeface="B Nazanin" pitchFamily="2" charset="-78"/>
              </a:rPr>
            </a:br>
            <a:r>
              <a:rPr lang="fa-IR" sz="1800" b="1" dirty="0" smtClean="0">
                <a:cs typeface="B Nazanin" pitchFamily="2" charset="-78"/>
              </a:rPr>
              <a:t>بیوتین با ایجاد یک پیوند آمیدی توسط عامل کربوکسیل اسید والریک و آمین لیزین موجود در ساختمان یک پروتئین ایجاد آنزیم هایی را می نماید، که به عنوان کربوکسیلاز باعث انتقال </a:t>
            </a:r>
            <a:r>
              <a:rPr lang="en-US" sz="1800" b="1" dirty="0" smtClean="0">
                <a:cs typeface="B Nazanin" pitchFamily="2" charset="-78"/>
              </a:rPr>
              <a:t>CO2</a:t>
            </a:r>
            <a:r>
              <a:rPr lang="fa-IR" sz="1800" b="1" dirty="0" smtClean="0">
                <a:cs typeface="B Nazanin" pitchFamily="2" charset="-78"/>
              </a:rPr>
              <a:t> بر روی ترکیبات مختلف می گردد مانند پیرووات کربوکسیلاز، استیل کو </a:t>
            </a:r>
            <a:r>
              <a:rPr lang="en-US" sz="1800" b="1" dirty="0" smtClean="0">
                <a:cs typeface="B Nazanin" pitchFamily="2" charset="-78"/>
              </a:rPr>
              <a:t>A</a:t>
            </a:r>
            <a:r>
              <a:rPr lang="fa-IR" sz="1800" b="1" dirty="0" smtClean="0">
                <a:cs typeface="B Nazanin" pitchFamily="2" charset="-78"/>
              </a:rPr>
              <a:t> کربوکسیلاز، پروپیونیل کو</a:t>
            </a:r>
            <a:r>
              <a:rPr lang="en-US" sz="1800" b="1" dirty="0" smtClean="0">
                <a:cs typeface="B Nazanin" pitchFamily="2" charset="-78"/>
              </a:rPr>
              <a:t>A </a:t>
            </a:r>
            <a:r>
              <a:rPr lang="fa-IR" sz="1800" b="1" dirty="0" smtClean="0">
                <a:cs typeface="B Nazanin" pitchFamily="2" charset="-78"/>
              </a:rPr>
              <a:t> کربوکسیلاز و بتا متیل کروتونیل کو </a:t>
            </a:r>
            <a:r>
              <a:rPr lang="en-US" sz="1800" b="1" dirty="0" smtClean="0">
                <a:cs typeface="B Nazanin" pitchFamily="2" charset="-78"/>
              </a:rPr>
              <a:t>A</a:t>
            </a:r>
            <a:r>
              <a:rPr lang="fa-IR" sz="1800" b="1" dirty="0" smtClean="0">
                <a:cs typeface="B Nazanin" pitchFamily="2" charset="-78"/>
              </a:rPr>
              <a:t> کربوکسیلاز که آنزیم اخیر در کاتابولیسم اسید آمینه لوسین و بعضی ترکیبات ایزوپرنی به کار می رود. در عمل انتقال مولکول </a:t>
            </a:r>
            <a:r>
              <a:rPr lang="en-US" sz="1800" b="1" dirty="0" smtClean="0">
                <a:cs typeface="B Nazanin" pitchFamily="2" charset="-78"/>
              </a:rPr>
              <a:t>CO2</a:t>
            </a:r>
            <a:r>
              <a:rPr lang="fa-IR" sz="1800" b="1" dirty="0" smtClean="0">
                <a:cs typeface="B Nazanin" pitchFamily="2" charset="-78"/>
              </a:rPr>
              <a:t> ابتدا گاز کربنیک بر روی یک ازت بیوتین قرار گرفته و به این ترتیب است که گاز کربنیک فعال گردیده و قابل انتقال در واکنش های کربوکسیلاسیون  </a:t>
            </a:r>
            <a:br>
              <a:rPr lang="fa-IR" sz="1800" b="1" dirty="0" smtClean="0">
                <a:cs typeface="B Nazanin" pitchFamily="2" charset="-78"/>
              </a:rPr>
            </a:br>
            <a:r>
              <a:rPr lang="fa-IR" sz="1800" b="1" dirty="0" smtClean="0">
                <a:cs typeface="B Nazanin" pitchFamily="2" charset="-78"/>
              </a:rPr>
              <a:t>می گردد. در این مرحله وجود </a:t>
            </a:r>
            <a:r>
              <a:rPr lang="en-US" sz="1800" b="1" dirty="0" smtClean="0">
                <a:cs typeface="B Nazanin" pitchFamily="2" charset="-78"/>
              </a:rPr>
              <a:t>HCO3⁻</a:t>
            </a:r>
            <a:r>
              <a:rPr lang="fa-IR" sz="1800" b="1" dirty="0" smtClean="0">
                <a:cs typeface="B Nazanin" pitchFamily="2" charset="-78"/>
              </a:rPr>
              <a:t> و </a:t>
            </a:r>
            <a:r>
              <a:rPr lang="en-US" sz="1800" b="1" dirty="0" smtClean="0">
                <a:cs typeface="B Nazanin" pitchFamily="2" charset="-78"/>
              </a:rPr>
              <a:t>ATP</a:t>
            </a:r>
            <a:r>
              <a:rPr lang="fa-IR" sz="1800" b="1" dirty="0" smtClean="0">
                <a:cs typeface="B Nazanin" pitchFamily="2" charset="-78"/>
              </a:rPr>
              <a:t> و یون </a:t>
            </a:r>
            <a:r>
              <a:rPr lang="en-US" sz="1800" b="1" dirty="0" smtClean="0">
                <a:cs typeface="B Nazanin" pitchFamily="2" charset="-78"/>
              </a:rPr>
              <a:t>Mg⁺⁺</a:t>
            </a:r>
            <a:r>
              <a:rPr lang="fa-IR" sz="1800" b="1" dirty="0" smtClean="0">
                <a:cs typeface="B Nazanin" pitchFamily="2" charset="-78"/>
              </a:rPr>
              <a:t> استیل کو </a:t>
            </a:r>
            <a:r>
              <a:rPr lang="en-US" sz="1800" b="1" dirty="0" smtClean="0">
                <a:cs typeface="B Nazanin" pitchFamily="2" charset="-78"/>
              </a:rPr>
              <a:t>A</a:t>
            </a:r>
            <a:r>
              <a:rPr lang="fa-IR" sz="1800" b="1" dirty="0" smtClean="0">
                <a:cs typeface="B Nazanin" pitchFamily="2" charset="-78"/>
              </a:rPr>
              <a:t> ( به عنوان افکتور آلوستریک ) ضروری است.</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کمبود ویتامین </a:t>
            </a:r>
            <a:r>
              <a:rPr lang="en-US" sz="1800" b="1" dirty="0" smtClean="0">
                <a:cs typeface="B Nazanin" pitchFamily="2" charset="-78"/>
              </a:rPr>
              <a:t>B8</a:t>
            </a: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بیوتین در بسیاری از مواد غذایی موجود است. علاوه بر آن توسط باکتری های روده نیز سنتز می شود. بنابراین فقدان آن به ندرت دیده می شود، ولی کمبود آن در مواردی که انسان و یا حیوان مدت طولانی تحت درمان با داروهای آنتی باکتریال قرار گرفته باشند، مشاهده می شود. کاهش سطح سرمی این ویتامین در خانم های حامله، معتادین به الکل، افراد مسن، بعضی از ورزشکاران دیده می شود. علاوه بر این در فقدان آنزیم هولوکربوکسیلاز نیز کمبود این ویتامین دیده می شود. دیگر این که سفیده تخم مرغ خام حاوی پروتئینی به نام آویدین است که اگر با بیوتین ترکیب گردد، این ویتامین دیگر قادر به ترکیب با پروتئین آنزیم نبوده و فعالیت خود را از دست می دهد. </a:t>
            </a:r>
            <a:br>
              <a:rPr lang="fa-IR" sz="1800" b="1" dirty="0" smtClean="0">
                <a:cs typeface="B Nazanin" pitchFamily="2" charset="-78"/>
              </a:rPr>
            </a:br>
            <a:r>
              <a:rPr lang="fa-IR" sz="1800" b="1" dirty="0" smtClean="0">
                <a:cs typeface="B Nazanin" pitchFamily="2" charset="-78"/>
              </a:rPr>
              <a:t>منابع</a:t>
            </a:r>
            <a:br>
              <a:rPr lang="fa-IR" sz="1800" b="1" dirty="0" smtClean="0">
                <a:cs typeface="B Nazanin" pitchFamily="2" charset="-78"/>
              </a:rPr>
            </a:br>
            <a:r>
              <a:rPr lang="fa-IR" sz="1800" b="1" dirty="0" smtClean="0">
                <a:cs typeface="B Nazanin" pitchFamily="2" charset="-78"/>
              </a:rPr>
              <a:t>فلور طبیعی روده میزان قابل توجهی بیوتین مورد نیاز بدن را تامین می کند. بیوتین به فراوانی در مواد غذایی یافت می شود. به طوری که کبد، کلیه، پانکراس، تخم مرغ، مخمر و شیر منابع غنی از این ویتامین تلقی می شوند. </a:t>
            </a:r>
            <a:endParaRPr lang="en-US" sz="1800" b="1" dirty="0">
              <a:cs typeface="B Nazanin" pitchFamily="2" charset="-78"/>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اسید فولیک یا ویتامین </a:t>
            </a:r>
            <a:r>
              <a:rPr lang="en-US" sz="1800" b="1" dirty="0" smtClean="0">
                <a:cs typeface="B Nazanin" pitchFamily="2" charset="-78"/>
              </a:rPr>
              <a:t>B9</a:t>
            </a:r>
            <a:r>
              <a:rPr lang="fa-IR" sz="1800" b="1" dirty="0" smtClean="0">
                <a:cs typeface="B Nazanin" pitchFamily="2" charset="-78"/>
              </a:rPr>
              <a:t> یا </a:t>
            </a:r>
            <a:r>
              <a:rPr lang="en-US" sz="1800" b="1" dirty="0" err="1" smtClean="0">
                <a:cs typeface="B Nazanin" pitchFamily="2" charset="-78"/>
              </a:rPr>
              <a:t>Bc</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اسید فولیک، فولاسین یا اسید پتروئیل گلوتامیک نیز نامیده می شود. از نظر ساختمانی از 3 قسمت تشکیل شده است:</a:t>
            </a:r>
            <a:br>
              <a:rPr lang="fa-IR" sz="1800" b="1" dirty="0" smtClean="0">
                <a:cs typeface="B Nazanin" pitchFamily="2" charset="-78"/>
              </a:rPr>
            </a:br>
            <a:r>
              <a:rPr lang="fa-IR" sz="1800" b="1" dirty="0" smtClean="0">
                <a:cs typeface="B Nazanin" pitchFamily="2" charset="-78"/>
              </a:rPr>
              <a:t>1- هسته پتریدین که از حلقه پریمیدین و پارادیازین تشکیل شده است. در اسید فولیک هسته پتریدین به صورت 2- آمینو 4- هیدروکسو 6- هیدروکسی متیل پتریدین می باشد.</a:t>
            </a:r>
            <a:br>
              <a:rPr lang="fa-IR" sz="1800" b="1" dirty="0" smtClean="0">
                <a:cs typeface="B Nazanin" pitchFamily="2" charset="-78"/>
              </a:rPr>
            </a:br>
            <a:r>
              <a:rPr lang="fa-IR" sz="1800" b="1" dirty="0" smtClean="0">
                <a:cs typeface="B Nazanin" pitchFamily="2" charset="-78"/>
              </a:rPr>
              <a:t>2- اسید پارا آمینو بنزوئیک</a:t>
            </a:r>
            <a:br>
              <a:rPr lang="fa-IR" sz="1800" b="1" dirty="0" smtClean="0">
                <a:cs typeface="B Nazanin" pitchFamily="2" charset="-78"/>
              </a:rPr>
            </a:br>
            <a:r>
              <a:rPr lang="fa-IR" sz="1800" b="1" dirty="0" smtClean="0">
                <a:cs typeface="B Nazanin" pitchFamily="2" charset="-78"/>
              </a:rPr>
              <a:t>3- اسید گلوتامیک</a:t>
            </a:r>
            <a:br>
              <a:rPr lang="fa-IR" sz="1800" b="1" dirty="0" smtClean="0">
                <a:cs typeface="B Nazanin" pitchFamily="2" charset="-78"/>
              </a:rPr>
            </a:br>
            <a:r>
              <a:rPr lang="fa-IR" sz="1800" b="1" dirty="0" smtClean="0">
                <a:cs typeface="B Nazanin" pitchFamily="2" charset="-78"/>
              </a:rPr>
              <a:t>اتصال اسید پارا آمینو بنزوئیک و هسته پتریدین توسط عوامل آمین از اسید و عامل هیدروکسی متیل از هسته پتریدین صورت گرفته و جسم حاصل اسید پتروئیک می باشد. اسید گلوتامیک نیز توسط پیوند آمیدی با ریشه پتروئیل مربوط می گردد.</a:t>
            </a:r>
            <a:endParaRPr lang="en-US" sz="1800" b="1" dirty="0">
              <a:cs typeface="B Nazanin" pitchFamily="2" charset="-78"/>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مشتقات دیگر از اسید فولیک یافت می شود، که در ساختمان آنها بیش از یک ریشه گلوتامات وجود دارد. </a:t>
            </a:r>
            <a:br>
              <a:rPr lang="fa-IR" sz="1800" b="1" dirty="0" smtClean="0">
                <a:cs typeface="B Nazanin" pitchFamily="2" charset="-78"/>
              </a:rPr>
            </a:br>
            <a:r>
              <a:rPr lang="fa-IR" sz="1800" b="1" dirty="0" smtClean="0">
                <a:cs typeface="B Nazanin" pitchFamily="2" charset="-78"/>
              </a:rPr>
              <a:t>( تعداد ریشه های گلوتامات در ساختمان اسید فولیک بین 1 تا 7 متغییر است ) از نظر بیوشیمیایی انواع پلی گلوتامات، مشابه منوگلوتامات می باشند، اما پلی گلوتامات اشکال کوآنزیمی فعال تری هستند. مهمترین این ترکیبات عبارتند از: اسید پتروئیل تری گلوتامیک یا ویتامین </a:t>
            </a:r>
            <a:r>
              <a:rPr lang="en-US" sz="1800" b="1" dirty="0" smtClean="0">
                <a:cs typeface="B Nazanin" pitchFamily="2" charset="-78"/>
              </a:rPr>
              <a:t>B10</a:t>
            </a:r>
            <a:r>
              <a:rPr lang="fa-IR" sz="1800" b="1" dirty="0" smtClean="0">
                <a:cs typeface="B Nazanin" pitchFamily="2" charset="-78"/>
              </a:rPr>
              <a:t> که دارای 3 مولکول اسید گلوتامیک می باشد و دیگری اسید پتروئیل هپتاگلوتامیک که دارای 7 مولکول اسید گلوتامیک می باشد و تحت عنوان ویتامین </a:t>
            </a:r>
            <a:r>
              <a:rPr lang="en-US" sz="1800" b="1" dirty="0" smtClean="0">
                <a:cs typeface="B Nazanin" pitchFamily="2" charset="-78"/>
              </a:rPr>
              <a:t>B11</a:t>
            </a:r>
            <a:r>
              <a:rPr lang="fa-IR" sz="1800" b="1" dirty="0" smtClean="0">
                <a:cs typeface="B Nazanin" pitchFamily="2" charset="-78"/>
              </a:rPr>
              <a:t> نیز نامیده می شود. جسم اخیر را ویتامین </a:t>
            </a:r>
            <a:r>
              <a:rPr lang="en-US" sz="1800" b="1" dirty="0" err="1" smtClean="0">
                <a:cs typeface="B Nazanin" pitchFamily="2" charset="-78"/>
              </a:rPr>
              <a:t>Bc</a:t>
            </a:r>
            <a:r>
              <a:rPr lang="fa-IR" sz="1800" b="1" dirty="0" smtClean="0">
                <a:cs typeface="B Nazanin" pitchFamily="2" charset="-78"/>
              </a:rPr>
              <a:t> ترکیب شده نیز می نامند. و بالاخره اسید پتروئیل پنتاگلوتامیک را که به صورت متصل به پروتئینی در کبد وجود دارد می توان نام برد.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p:spPr>
        <p:txBody>
          <a:bodyPr>
            <a:normAutofit/>
          </a:bodyPr>
          <a:lstStyle/>
          <a:p>
            <a:pPr algn="r" rtl="1">
              <a:lnSpc>
                <a:spcPct val="150000"/>
              </a:lnSpc>
            </a:pPr>
            <a:r>
              <a:rPr lang="fa-IR" sz="1800" b="1" dirty="0" smtClean="0">
                <a:cs typeface="B Nazanin" pitchFamily="2" charset="-78"/>
              </a:rPr>
              <a:t>جذب، انتقال و متابولیسم</a:t>
            </a:r>
            <a:br>
              <a:rPr lang="fa-IR" sz="1800" b="1" dirty="0" smtClean="0">
                <a:cs typeface="B Nazanin" pitchFamily="2" charset="-78"/>
              </a:rPr>
            </a:br>
            <a:r>
              <a:rPr lang="fa-IR" sz="1800" b="1" dirty="0" smtClean="0">
                <a:cs typeface="B Nazanin" pitchFamily="2" charset="-78"/>
              </a:rPr>
              <a:t>پتروئیل پلی گلوتامات های موجود در مواد غذایی در روده به منو گلوتامات هیدرولیز شده و سپس منو گلوتامات حاصله با اتصال هیدروژن به موقعیت های 7 و 8 به اسید دی هیدروفولیک و با اتصال هیدروژن به موقعیت 5، 6، 7 و 8 به اسید تترا هیدروفولیک احیا می شود. واکنش های فوق در حضور آنزیم اسید فولیک ردوکتاز، </a:t>
            </a:r>
            <a:r>
              <a:rPr lang="en-US" sz="1800" b="1" dirty="0" smtClean="0">
                <a:cs typeface="B Nazanin" pitchFamily="2" charset="-78"/>
              </a:rPr>
              <a:t>NADPH</a:t>
            </a:r>
            <a:r>
              <a:rPr lang="fa-IR" sz="1800" b="1" dirty="0" smtClean="0">
                <a:cs typeface="B Nazanin" pitchFamily="2" charset="-78"/>
              </a:rPr>
              <a:t> و ویتامین </a:t>
            </a:r>
            <a:r>
              <a:rPr lang="en-US" sz="1800" b="1" dirty="0" smtClean="0">
                <a:cs typeface="B Nazanin" pitchFamily="2" charset="-78"/>
              </a:rPr>
              <a:t>C</a:t>
            </a:r>
            <a:r>
              <a:rPr lang="fa-IR" sz="1800" b="1" dirty="0" smtClean="0">
                <a:cs typeface="B Nazanin" pitchFamily="2" charset="-78"/>
              </a:rPr>
              <a:t> صورت می گیرد.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534400" cy="6553200"/>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B9</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اسید فولیک و اسید فولینیک ویتامین های غیر فعال یا پروویتامین هستند. اسید فولینیک یا </a:t>
            </a:r>
            <a:r>
              <a:rPr lang="en-US" sz="1800" b="1" dirty="0" smtClean="0">
                <a:cs typeface="B Nazanin" pitchFamily="2" charset="-78"/>
              </a:rPr>
              <a:t>N5</a:t>
            </a:r>
            <a:r>
              <a:rPr lang="fa-IR" sz="1800" b="1" dirty="0" smtClean="0">
                <a:cs typeface="B Nazanin" pitchFamily="2" charset="-78"/>
              </a:rPr>
              <a:t> فرمیل تترا هیدروفولات تحت عنوان سیترووروم فاکتور نیز نامیده می شود زیرا برای رشد باکتری سیترووروم لازم است.</a:t>
            </a:r>
            <a:br>
              <a:rPr lang="fa-IR" sz="1800" b="1" dirty="0" smtClean="0">
                <a:cs typeface="B Nazanin" pitchFamily="2" charset="-78"/>
              </a:rPr>
            </a:br>
            <a:r>
              <a:rPr lang="fa-IR" sz="1800" b="1" dirty="0" smtClean="0">
                <a:cs typeface="B Nazanin" pitchFamily="2" charset="-78"/>
              </a:rPr>
              <a:t>دو ترکیب فوق هنگامی به حالت فعال در می آیند که در سلول های بدن به </a:t>
            </a:r>
            <a:r>
              <a:rPr lang="en-US" sz="1800" b="1" dirty="0" smtClean="0">
                <a:cs typeface="B Nazanin" pitchFamily="2" charset="-78"/>
              </a:rPr>
              <a:t>N10</a:t>
            </a:r>
            <a:r>
              <a:rPr lang="fa-IR" sz="1800" b="1" dirty="0" smtClean="0">
                <a:cs typeface="B Nazanin" pitchFamily="2" charset="-78"/>
              </a:rPr>
              <a:t>فرمیل تتراهیدروفولات یا لوکوورین و همچنین به </a:t>
            </a:r>
            <a:r>
              <a:rPr lang="en-US" sz="1800" b="1" dirty="0" smtClean="0">
                <a:cs typeface="B Nazanin" pitchFamily="2" charset="-78"/>
              </a:rPr>
              <a:t>N5,10</a:t>
            </a:r>
            <a:r>
              <a:rPr lang="fa-IR" sz="1800" b="1" dirty="0" smtClean="0">
                <a:cs typeface="B Nazanin" pitchFamily="2" charset="-78"/>
              </a:rPr>
              <a:t> متیل تترا هیدروفولیک تبدیل گردند. انتقال واحدهای تک کربنه به روی تترا هیدروفولات به کمک آنزیمها انجام می شود. </a:t>
            </a:r>
            <a:br>
              <a:rPr lang="fa-IR" sz="1800" b="1" dirty="0" smtClean="0">
                <a:cs typeface="B Nazanin" pitchFamily="2" charset="-78"/>
              </a:rPr>
            </a:br>
            <a:r>
              <a:rPr lang="fa-IR" sz="1800" b="1" dirty="0" smtClean="0">
                <a:cs typeface="B Nazanin" pitchFamily="2" charset="-78"/>
              </a:rPr>
              <a:t>عمل حیاتی مشتقات فعال اسید فولیک انتقال تک کربنه در جریان واکنش های شیمیایی درون یاخته ای استکه از جمله متیل ( </a:t>
            </a:r>
            <a:r>
              <a:rPr lang="en-US" sz="1800" b="1" dirty="0" smtClean="0">
                <a:cs typeface="B Nazanin" pitchFamily="2" charset="-78"/>
              </a:rPr>
              <a:t>- CH3</a:t>
            </a:r>
            <a:r>
              <a:rPr lang="fa-IR" sz="1800" b="1" dirty="0" smtClean="0">
                <a:cs typeface="B Nazanin" pitchFamily="2" charset="-78"/>
              </a:rPr>
              <a:t> )، متیلن ( </a:t>
            </a:r>
            <a:r>
              <a:rPr lang="en-US" sz="1800" b="1" dirty="0" smtClean="0">
                <a:cs typeface="B Nazanin" pitchFamily="2" charset="-78"/>
              </a:rPr>
              <a:t>- CH2 - </a:t>
            </a:r>
            <a:r>
              <a:rPr lang="fa-IR" sz="1800" b="1" dirty="0" smtClean="0">
                <a:cs typeface="B Nazanin" pitchFamily="2" charset="-78"/>
              </a:rPr>
              <a:t> )، متنیل ( </a:t>
            </a:r>
            <a:r>
              <a:rPr lang="en-US" sz="1800" b="1" dirty="0" smtClean="0">
                <a:cs typeface="B Nazanin" pitchFamily="2" charset="-78"/>
              </a:rPr>
              <a:t>= CH -</a:t>
            </a:r>
            <a:r>
              <a:rPr lang="fa-IR" sz="1800" b="1" dirty="0" smtClean="0">
                <a:cs typeface="B Nazanin" pitchFamily="2" charset="-78"/>
              </a:rPr>
              <a:t> ) ، فرمیل ( </a:t>
            </a:r>
            <a:r>
              <a:rPr lang="en-US" sz="1800" b="1" dirty="0" smtClean="0">
                <a:cs typeface="B Nazanin" pitchFamily="2" charset="-78"/>
              </a:rPr>
              <a:t>- CHO</a:t>
            </a:r>
            <a:r>
              <a:rPr lang="fa-IR" sz="1800" b="1" dirty="0" smtClean="0">
                <a:cs typeface="B Nazanin" pitchFamily="2" charset="-78"/>
              </a:rPr>
              <a:t> )، فرمیمینو </a:t>
            </a:r>
            <a:br>
              <a:rPr lang="fa-IR" sz="1800" b="1" dirty="0" smtClean="0">
                <a:cs typeface="B Nazanin" pitchFamily="2" charset="-78"/>
              </a:rPr>
            </a:br>
            <a:r>
              <a:rPr lang="fa-IR" sz="1800" b="1" dirty="0" smtClean="0">
                <a:cs typeface="B Nazanin" pitchFamily="2" charset="-78"/>
              </a:rPr>
              <a:t>( </a:t>
            </a:r>
            <a:r>
              <a:rPr lang="en-US" sz="1800" b="1" dirty="0" smtClean="0">
                <a:cs typeface="B Nazanin" pitchFamily="2" charset="-78"/>
              </a:rPr>
              <a:t>-CH=NH-</a:t>
            </a:r>
            <a:r>
              <a:rPr lang="fa-IR" sz="1800" b="1" dirty="0" smtClean="0">
                <a:cs typeface="B Nazanin" pitchFamily="2" charset="-78"/>
              </a:rPr>
              <a:t> ) و هیدروکسی متیل ( </a:t>
            </a:r>
            <a:r>
              <a:rPr lang="en-US" sz="1800" b="1" dirty="0" smtClean="0">
                <a:cs typeface="B Nazanin" pitchFamily="2" charset="-78"/>
              </a:rPr>
              <a:t>- CH2OH</a:t>
            </a:r>
            <a:r>
              <a:rPr lang="fa-IR" sz="1800" b="1" dirty="0" smtClean="0">
                <a:cs typeface="B Nazanin" pitchFamily="2" charset="-78"/>
              </a:rPr>
              <a:t>) را می توان نام برد.</a:t>
            </a:r>
            <a:br>
              <a:rPr lang="fa-IR" sz="1800" b="1" dirty="0" smtClean="0">
                <a:cs typeface="B Nazanin" pitchFamily="2" charset="-78"/>
              </a:rPr>
            </a:br>
            <a:r>
              <a:rPr lang="fa-IR" sz="1800" b="1" dirty="0" smtClean="0">
                <a:cs typeface="B Nazanin" pitchFamily="2" charset="-78"/>
              </a:rPr>
              <a:t>عوامل فوق که در ساختمان کولین، بتائین و اسیدهای آمینه سرین و متیونین یافت می شون به کمک مشتقات فعال اسید فولیک در ساختمان ترکیبات دیگری به کار برده می شوند. چنانکه فرم فعال </a:t>
            </a:r>
            <a:r>
              <a:rPr lang="en-US" sz="1800" b="1" dirty="0" smtClean="0">
                <a:cs typeface="B Nazanin" pitchFamily="2" charset="-78"/>
              </a:rPr>
              <a:t>N5</a:t>
            </a:r>
            <a:r>
              <a:rPr lang="fa-IR" sz="1800" b="1" dirty="0" smtClean="0">
                <a:cs typeface="B Nazanin" pitchFamily="2" charset="-78"/>
              </a:rPr>
              <a:t> و </a:t>
            </a:r>
            <a:r>
              <a:rPr lang="en-US" sz="1800" b="1" dirty="0" smtClean="0">
                <a:cs typeface="B Nazanin" pitchFamily="2" charset="-78"/>
              </a:rPr>
              <a:t>N10</a:t>
            </a:r>
            <a:r>
              <a:rPr lang="fa-IR" sz="1800" b="1" dirty="0" smtClean="0">
                <a:cs typeface="B Nazanin" pitchFamily="2" charset="-78"/>
              </a:rPr>
              <a:t> متیلن تترا هیدروفولات عامل انتقال دهنده گروه متیل به داکسی اوریدیل جهت ایجاد تیمیدین لازم جهت سنتز </a:t>
            </a:r>
            <a:r>
              <a:rPr lang="en-US" sz="1800" b="1" dirty="0" smtClean="0">
                <a:cs typeface="B Nazanin" pitchFamily="2" charset="-78"/>
              </a:rPr>
              <a:t>DNA</a:t>
            </a:r>
            <a:r>
              <a:rPr lang="fa-IR" sz="1800" b="1" dirty="0" smtClean="0">
                <a:cs typeface="B Nazanin" pitchFamily="2" charset="-78"/>
              </a:rPr>
              <a:t> می باشد و </a:t>
            </a:r>
            <a:r>
              <a:rPr lang="en-US" sz="1800" b="1" dirty="0" smtClean="0">
                <a:cs typeface="B Nazanin" pitchFamily="2" charset="-78"/>
              </a:rPr>
              <a:t>N5</a:t>
            </a:r>
            <a:r>
              <a:rPr lang="fa-IR" sz="1800" b="1" dirty="0" smtClean="0">
                <a:cs typeface="B Nazanin" pitchFamily="2" charset="-78"/>
              </a:rPr>
              <a:t> متیل تترا هیدروفولات عامل انتقال متیل به هوموسیستئین می باشد و همچنین </a:t>
            </a:r>
            <a:r>
              <a:rPr lang="en-US" sz="1800" b="1" dirty="0" smtClean="0">
                <a:cs typeface="B Nazanin" pitchFamily="2" charset="-78"/>
              </a:rPr>
              <a:t>N5</a:t>
            </a:r>
            <a:r>
              <a:rPr lang="fa-IR" sz="1800" b="1" dirty="0" smtClean="0">
                <a:cs typeface="B Nazanin" pitchFamily="2" charset="-78"/>
              </a:rPr>
              <a:t> و </a:t>
            </a:r>
            <a:r>
              <a:rPr lang="en-US" sz="1800" b="1" dirty="0" smtClean="0">
                <a:cs typeface="B Nazanin" pitchFamily="2" charset="-78"/>
              </a:rPr>
              <a:t>N10</a:t>
            </a:r>
            <a:r>
              <a:rPr lang="fa-IR" sz="1800" b="1" dirty="0" smtClean="0">
                <a:cs typeface="B Nazanin" pitchFamily="2" charset="-78"/>
              </a:rPr>
              <a:t> متیلن تترا هیدروفولات کربن 8 حلقه پورین و </a:t>
            </a:r>
            <a:r>
              <a:rPr lang="en-US" sz="1800" b="1" dirty="0" smtClean="0">
                <a:cs typeface="B Nazanin" pitchFamily="2" charset="-78"/>
              </a:rPr>
              <a:t>N10</a:t>
            </a:r>
            <a:r>
              <a:rPr lang="fa-IR" sz="1800" b="1" dirty="0" smtClean="0">
                <a:cs typeface="B Nazanin" pitchFamily="2" charset="-78"/>
              </a:rPr>
              <a:t> فرمیل تترا هیدروفولات کربن شماره 2 حلقه پورین را می سازد.</a:t>
            </a:r>
            <a:endParaRPr lang="en-US" sz="1800" b="1" dirty="0">
              <a:cs typeface="B Nazanin" pitchFamily="2" charset="-78"/>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r" rtl="1">
              <a:lnSpc>
                <a:spcPct val="150000"/>
              </a:lnSpc>
            </a:pPr>
            <a:r>
              <a:rPr lang="fa-IR" sz="1800" b="1" dirty="0" smtClean="0">
                <a:cs typeface="B Nazanin" pitchFamily="2" charset="-78"/>
              </a:rPr>
              <a:t>در واکنش هایی که منجر به پیدایش ریشه متیل فعال می گردند، ترکیبات دیگری مانند </a:t>
            </a:r>
            <a:r>
              <a:rPr lang="en-US" sz="1800" b="1" dirty="0" smtClean="0">
                <a:cs typeface="B Nazanin" pitchFamily="2" charset="-78"/>
              </a:rPr>
              <a:t>FADH2</a:t>
            </a:r>
            <a:r>
              <a:rPr lang="fa-IR" sz="1800" b="1" dirty="0" smtClean="0">
                <a:cs typeface="B Nazanin" pitchFamily="2" charset="-78"/>
              </a:rPr>
              <a:t> و ویتامین </a:t>
            </a:r>
            <a:r>
              <a:rPr lang="en-US" sz="1800" b="1" dirty="0" smtClean="0">
                <a:cs typeface="B Nazanin" pitchFamily="2" charset="-78"/>
              </a:rPr>
              <a:t>B12</a:t>
            </a:r>
            <a:r>
              <a:rPr lang="fa-IR" sz="1800" b="1" dirty="0" smtClean="0">
                <a:cs typeface="B Nazanin" pitchFamily="2" charset="-78"/>
              </a:rPr>
              <a:t> نیز شرکت می کنند مانند:</a:t>
            </a:r>
            <a:br>
              <a:rPr lang="fa-IR" sz="1800" b="1" dirty="0" smtClean="0">
                <a:cs typeface="B Nazanin" pitchFamily="2" charset="-78"/>
              </a:rPr>
            </a:br>
            <a:r>
              <a:rPr lang="fa-IR" sz="1800" b="1" dirty="0" smtClean="0">
                <a:cs typeface="B Nazanin" pitchFamily="2" charset="-78"/>
              </a:rPr>
              <a:t>1- تبدیل ریشه هیدروکسی متیل از منشا سرین به ریشه متیل.</a:t>
            </a:r>
            <a:br>
              <a:rPr lang="fa-IR" sz="1800" b="1" dirty="0" smtClean="0">
                <a:cs typeface="B Nazanin" pitchFamily="2" charset="-78"/>
              </a:rPr>
            </a:br>
            <a:r>
              <a:rPr lang="fa-IR" sz="1800" b="1" dirty="0" smtClean="0">
                <a:cs typeface="B Nazanin" pitchFamily="2" charset="-78"/>
              </a:rPr>
              <a:t>2- انتقال ریشه متیل بر روی کوبامید و ایجاد متیل </a:t>
            </a:r>
            <a:r>
              <a:rPr lang="en-US" sz="1800" b="1" dirty="0" smtClean="0">
                <a:cs typeface="B Nazanin" pitchFamily="2" charset="-78"/>
              </a:rPr>
              <a:t>B12</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3- انتقال ریشه</a:t>
            </a:r>
            <a:r>
              <a:rPr lang="en-US" sz="1800" b="1" dirty="0" smtClean="0">
                <a:cs typeface="B Nazanin" pitchFamily="2" charset="-78"/>
              </a:rPr>
              <a:t> </a:t>
            </a:r>
            <a:r>
              <a:rPr lang="fa-IR" sz="1800" b="1" dirty="0" smtClean="0">
                <a:cs typeface="B Nazanin" pitchFamily="2" charset="-78"/>
              </a:rPr>
              <a:t>متیل بر روی هوموسیستئین و تولید متیونین</a:t>
            </a:r>
            <a:br>
              <a:rPr lang="fa-IR" sz="1800" b="1" dirty="0" smtClean="0">
                <a:cs typeface="B Nazanin" pitchFamily="2" charset="-78"/>
              </a:rPr>
            </a:br>
            <a:r>
              <a:rPr lang="fa-IR" sz="1800" b="1" dirty="0" smtClean="0">
                <a:cs typeface="B Nazanin" pitchFamily="2" charset="-78"/>
              </a:rPr>
              <a:t>4- متیونین به صورت </a:t>
            </a:r>
            <a:r>
              <a:rPr lang="en-US" sz="1800" b="1" dirty="0" smtClean="0">
                <a:cs typeface="B Nazanin" pitchFamily="2" charset="-78"/>
              </a:rPr>
              <a:t>S</a:t>
            </a:r>
            <a:r>
              <a:rPr lang="fa-IR" sz="1800" b="1" dirty="0" smtClean="0">
                <a:cs typeface="B Nazanin" pitchFamily="2" charset="-78"/>
              </a:rPr>
              <a:t> آدنوزیل متیونین عامل دهنده ریشه متیل می باشد. </a:t>
            </a:r>
            <a:r>
              <a:rPr lang="en-US" sz="1800" b="1" dirty="0" smtClean="0">
                <a:cs typeface="B Nazanin" pitchFamily="2" charset="-78"/>
              </a:rPr>
              <a:t>S</a:t>
            </a:r>
            <a:r>
              <a:rPr lang="fa-IR" sz="1800" b="1" dirty="0" smtClean="0">
                <a:cs typeface="B Nazanin" pitchFamily="2" charset="-78"/>
              </a:rPr>
              <a:t>- آدنوزیل متیونی از اتصال کربن عامل الکلی نوع اول ریشه ریبوز از </a:t>
            </a:r>
            <a:r>
              <a:rPr lang="en-US" sz="1800" b="1" dirty="0" smtClean="0">
                <a:cs typeface="B Nazanin" pitchFamily="2" charset="-78"/>
              </a:rPr>
              <a:t>ATP</a:t>
            </a:r>
            <a:r>
              <a:rPr lang="fa-IR" sz="1800" b="1" dirty="0" smtClean="0">
                <a:cs typeface="B Nazanin" pitchFamily="2" charset="-78"/>
              </a:rPr>
              <a:t> و گوگرد از متیونین حاصل می گردد.</a:t>
            </a:r>
            <a:br>
              <a:rPr lang="fa-IR" sz="1800" b="1" dirty="0" smtClean="0">
                <a:cs typeface="B Nazanin" pitchFamily="2" charset="-78"/>
              </a:rPr>
            </a:br>
            <a:r>
              <a:rPr lang="fa-IR" sz="1800" b="1" dirty="0" smtClean="0">
                <a:cs typeface="B Nazanin" pitchFamily="2" charset="-78"/>
              </a:rPr>
              <a:t>بنابراین اسید فولیک ویتامینی است که در تولید و افزایش اسیدهای نوکلئیک نقش اساسی بر عهده دارد. چون تقسیم سلول با افزایش اسیدهای نوکلئیک همراه است، کمبود این ویتامین کار ساختن گلبول های قرمز جوان را در مغز استخوان مهار می نماید و موجبات کم خونی را فراهم می سازد. به همین دلیل مهار کننده های ویتامین های اسید فولیک مانند آمینوپترین یا اسید آمینو 4 فولیک و آمتی پترین یا اسید آمینو 4 متیل 10 فولیک و متوترکسایت در درمان سرطان و لوسمی به کار برده می شوند. این ترکیبات فعالیت آنزیم اسید فولیک ردوکتاز را مهار می کنند و از تبدیل اسید فولیک غیر فعال به مشتقات فعال آن جلوگیری می نمایند.</a:t>
            </a:r>
            <a:endParaRPr lang="en-US" sz="1800" b="1" dirty="0">
              <a:cs typeface="B Nazanin" pitchFamily="2" charset="-78"/>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p:spPr>
        <p:txBody>
          <a:bodyPr>
            <a:normAutofit/>
          </a:bodyPr>
          <a:lstStyle/>
          <a:p>
            <a:pPr algn="r" rtl="1">
              <a:lnSpc>
                <a:spcPct val="150000"/>
              </a:lnSpc>
            </a:pPr>
            <a:r>
              <a:rPr lang="fa-IR" sz="1800" b="1" dirty="0" smtClean="0">
                <a:cs typeface="B Nazanin" pitchFamily="2" charset="-78"/>
              </a:rPr>
              <a:t>کمبود ویتامین </a:t>
            </a:r>
            <a:r>
              <a:rPr lang="en-US" sz="1800" b="1" dirty="0" smtClean="0">
                <a:cs typeface="B Nazanin" pitchFamily="2" charset="-78"/>
              </a:rPr>
              <a:t>B9</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اسید فولیک برای رشد بعضی باکتری ها مانند استرپتوکوکوس لاکتیس ضروری است. فقدان تجربی آن در غذای موش ها سبب خاکستری رنگ شدن موها می شود. در مرغ ها سبب کم خونی و عدم مقاومت حیوان در برابر مالاریا می گردد. در میمون ها کم خونی ماکروسیتیک ایجاد می کند. در انسان تظاهرات بالینی حاصل از فقدان این ویتامین به دلیل اختلال در تقسیم </a:t>
            </a:r>
            <a:r>
              <a:rPr lang="en-US" sz="1800" b="1" dirty="0" smtClean="0">
                <a:cs typeface="B Nazanin" pitchFamily="2" charset="-78"/>
              </a:rPr>
              <a:t>DNA</a:t>
            </a:r>
            <a:r>
              <a:rPr lang="fa-IR" sz="1800" b="1" dirty="0" smtClean="0">
                <a:cs typeface="B Nazanin" pitchFamily="2" charset="-78"/>
              </a:rPr>
              <a:t> می باشد، که به علت کمبود بازهای پورینی و تیمین بوده و ایجاد کم خونی مگالوبلاستیک که در آن گلبول های قرمز حجیم تر از حد طبیعی می باشند، می کند. تجویز روزانه این ویتامین همراه با ویتامین </a:t>
            </a:r>
            <a:r>
              <a:rPr lang="en-US" sz="1800" b="1" dirty="0" smtClean="0">
                <a:cs typeface="B Nazanin" pitchFamily="2" charset="-78"/>
              </a:rPr>
              <a:t>B12</a:t>
            </a:r>
            <a:r>
              <a:rPr lang="fa-IR" sz="1800" b="1" dirty="0" smtClean="0">
                <a:cs typeface="B Nazanin" pitchFamily="2" charset="-78"/>
              </a:rPr>
              <a:t> جهت مداوا موثر واقع می شود.</a:t>
            </a:r>
            <a:br>
              <a:rPr lang="fa-IR" sz="1800" b="1" dirty="0" smtClean="0">
                <a:cs typeface="B Nazanin" pitchFamily="2" charset="-78"/>
              </a:rPr>
            </a:br>
            <a:r>
              <a:rPr lang="fa-IR" sz="1800" b="1" dirty="0" smtClean="0">
                <a:cs typeface="B Nazanin" pitchFamily="2" charset="-78"/>
              </a:rPr>
              <a:t>بر خلاف اسید فولیک ویتامین های </a:t>
            </a:r>
            <a:r>
              <a:rPr lang="en-US" sz="1800" b="1" dirty="0" smtClean="0">
                <a:cs typeface="B Nazanin" pitchFamily="2" charset="-78"/>
              </a:rPr>
              <a:t>B10</a:t>
            </a:r>
            <a:r>
              <a:rPr lang="fa-IR" sz="1800" b="1" dirty="0" smtClean="0">
                <a:cs typeface="B Nazanin" pitchFamily="2" charset="-78"/>
              </a:rPr>
              <a:t> و </a:t>
            </a:r>
            <a:r>
              <a:rPr lang="en-US" sz="1800" b="1" dirty="0" smtClean="0">
                <a:cs typeface="B Nazanin" pitchFamily="2" charset="-78"/>
              </a:rPr>
              <a:t>B11</a:t>
            </a:r>
            <a:r>
              <a:rPr lang="fa-IR" sz="1800" b="1" dirty="0" smtClean="0">
                <a:cs typeface="B Nazanin" pitchFamily="2" charset="-78"/>
              </a:rPr>
              <a:t> در درمان کم خونی وخیم موثر نیستند، زیرا آنزیم </a:t>
            </a:r>
            <a:r>
              <a:rPr lang="en-US" sz="1800" b="1" dirty="0" smtClean="0">
                <a:cs typeface="B Nazanin" pitchFamily="2" charset="-78"/>
              </a:rPr>
              <a:t/>
            </a:r>
            <a:br>
              <a:rPr lang="en-US" sz="1800" b="1" dirty="0" smtClean="0">
                <a:cs typeface="B Nazanin" pitchFamily="2" charset="-78"/>
              </a:rPr>
            </a:br>
            <a:r>
              <a:rPr lang="en-US" sz="1800" b="1" dirty="0" err="1" smtClean="0">
                <a:cs typeface="B Nazanin" pitchFamily="2" charset="-78"/>
              </a:rPr>
              <a:t>Bc</a:t>
            </a:r>
            <a:r>
              <a:rPr lang="fa-IR" sz="1800" b="1" dirty="0" smtClean="0">
                <a:cs typeface="B Nazanin" pitchFamily="2" charset="-78"/>
              </a:rPr>
              <a:t>- کنژوگاز که در بدن اشخاص سالم سبب جدا کردن ریشه های اسید گلوتامیک و تبدیل آنها به اسید فولیک می شود وجود ندارد.</a:t>
            </a:r>
            <a:br>
              <a:rPr lang="fa-IR" sz="1800" b="1" dirty="0" smtClean="0">
                <a:cs typeface="B Nazanin" pitchFamily="2" charset="-78"/>
              </a:rPr>
            </a:br>
            <a:r>
              <a:rPr lang="fa-IR" sz="1800" b="1" dirty="0" smtClean="0">
                <a:cs typeface="B Nazanin" pitchFamily="2" charset="-78"/>
              </a:rPr>
              <a:t>منابع</a:t>
            </a:r>
            <a:br>
              <a:rPr lang="fa-IR" sz="1800" b="1" dirty="0" smtClean="0">
                <a:cs typeface="B Nazanin" pitchFamily="2" charset="-78"/>
              </a:rPr>
            </a:br>
            <a:r>
              <a:rPr lang="fa-IR" sz="1800" b="1" dirty="0" smtClean="0">
                <a:cs typeface="B Nazanin" pitchFamily="2" charset="-78"/>
              </a:rPr>
              <a:t>منابع غذایی این ویتامین را مخمر، جگر، بعضی از میوه ها و سبزیجات سبز تشکیل می دهند.</a:t>
            </a:r>
            <a:endParaRPr lang="en-US" sz="1800" b="1" dirty="0">
              <a:cs typeface="B Nazanin" pitchFamily="2" charset="-78"/>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کوبالامین یا ویتامین </a:t>
            </a:r>
            <a:r>
              <a:rPr lang="en-US" sz="1800" b="1" dirty="0" smtClean="0">
                <a:cs typeface="B Nazanin" pitchFamily="2" charset="-78"/>
              </a:rPr>
              <a:t>B12</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ویتامین </a:t>
            </a:r>
            <a:r>
              <a:rPr lang="en-US" sz="1800" b="1" dirty="0" smtClean="0">
                <a:cs typeface="B Nazanin" pitchFamily="2" charset="-78"/>
              </a:rPr>
              <a:t>B12 </a:t>
            </a:r>
            <a:r>
              <a:rPr lang="fa-IR" sz="1800" b="1" dirty="0" smtClean="0">
                <a:cs typeface="B Nazanin" pitchFamily="2" charset="-78"/>
              </a:rPr>
              <a:t> به گروهی از ترکیبات فعال گفته می شود که به لحاظ شیمیایی تحت عنوان کوبالامین یا کورینوئیدها تقسیم بندی شده اند. ساختمان ویتامین </a:t>
            </a:r>
            <a:r>
              <a:rPr lang="en-US" sz="1800" b="1" dirty="0" smtClean="0">
                <a:cs typeface="B Nazanin" pitchFamily="2" charset="-78"/>
              </a:rPr>
              <a:t>B12</a:t>
            </a:r>
            <a:r>
              <a:rPr lang="fa-IR" sz="1800" b="1" dirty="0" smtClean="0">
                <a:cs typeface="B Nazanin" pitchFamily="2" charset="-78"/>
              </a:rPr>
              <a:t> از حلقه ای به نام کورین تشکیل شده است، که در مرکز آن یک اتم کبالت قرار گرفته است. به کمپلکس کورین- کبالت، کوبامید گفته می شود. حلقه کورین همانند پورفیرین از چهار حلقه پیرولی تشکیل شده است. دو عدد از این حلقه ها ( </a:t>
            </a:r>
            <a:r>
              <a:rPr lang="en-US" sz="1800" b="1" dirty="0" smtClean="0">
                <a:cs typeface="B Nazanin" pitchFamily="2" charset="-78"/>
              </a:rPr>
              <a:t>A</a:t>
            </a:r>
            <a:r>
              <a:rPr lang="fa-IR" sz="1800" b="1" dirty="0" smtClean="0">
                <a:cs typeface="B Nazanin" pitchFamily="2" charset="-78"/>
              </a:rPr>
              <a:t> و </a:t>
            </a:r>
            <a:r>
              <a:rPr lang="en-US" sz="1800" b="1" dirty="0" smtClean="0">
                <a:cs typeface="B Nazanin" pitchFamily="2" charset="-78"/>
              </a:rPr>
              <a:t>D</a:t>
            </a:r>
            <a:r>
              <a:rPr lang="fa-IR" sz="1800" b="1" dirty="0" smtClean="0">
                <a:cs typeface="B Nazanin" pitchFamily="2" charset="-78"/>
              </a:rPr>
              <a:t> ) مستقیما به هم متصل هستند، در حالی که حلقه های دیگر توسط پل های متنیل به هم متصل می شوند. استخلاف های موجود در روی حلقه کورین با حلقه پورفیرین متفاوتند و شامل 8 ریشه متیل، سه ریشه استامید ( </a:t>
            </a:r>
            <a:r>
              <a:rPr lang="en-US" sz="1800" b="1" dirty="0" smtClean="0">
                <a:cs typeface="B Nazanin" pitchFamily="2" charset="-78"/>
              </a:rPr>
              <a:t>- CH2- CO- NH2</a:t>
            </a:r>
            <a:r>
              <a:rPr lang="fa-IR" sz="1800" b="1" dirty="0" smtClean="0">
                <a:cs typeface="B Nazanin" pitchFamily="2" charset="-78"/>
              </a:rPr>
              <a:t> ) و سه ریشه پروپان آمید ( </a:t>
            </a:r>
            <a:r>
              <a:rPr lang="en-US" sz="1800" b="1" dirty="0" smtClean="0">
                <a:cs typeface="B Nazanin" pitchFamily="2" charset="-78"/>
              </a:rPr>
              <a:t>- CH2- CH2- CO- NH2</a:t>
            </a:r>
            <a:r>
              <a:rPr lang="fa-IR" sz="1800" b="1" dirty="0" smtClean="0">
                <a:cs typeface="B Nazanin" pitchFamily="2" charset="-78"/>
              </a:rPr>
              <a:t> ) می باشند. ظرفیت پنجم کبالت به یک نوکلئوتید اتصال دارد که عبارت است از 5 و 6 دی متیل بنزایمیدازول ریبونوکلئوتید می باشد. اسید فسفریک این نوکلئوتید با عامل الکلی نوع دوم یک مولکول پروپانول آمین اتصال یافته و بالاخره پروپانول آمین توسط یک پیوند آمیدی با یکی از ریشه های اسید حلقه پیرول شماره 4 مربوط شده است.</a:t>
            </a:r>
            <a:endParaRPr lang="en-US" sz="1800" b="1" dirty="0">
              <a:cs typeface="B Nazanin" pitchFamily="2" charset="-78"/>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ظرفیت ششم کبالت می تواند توسط سیانید، متیل، نیترو، هیدروکسیل و یا `5- داکسی آدنوزیل اشغال شود. بدین ترتیب اشکال مختلف کوبالامین از قبیل سیانوکوبالامین، متیل کوبالامین، هیدروکسی کوبالامین، نیتروکوبالامین و یا `5- داکسی آدنوزیل کوبالامین حاصل می شود. سیانوکوبالامین ترکیب پایداری است که بلورهای سوزنی شکل قرمز تیره ای را تولید می کند و به عنوان ماده مرجع جهت </a:t>
            </a:r>
            <a:br>
              <a:rPr lang="fa-IR" sz="1800" b="1" dirty="0" smtClean="0">
                <a:cs typeface="B Nazanin" pitchFamily="2" charset="-78"/>
              </a:rPr>
            </a:br>
            <a:r>
              <a:rPr lang="fa-IR" sz="1800" b="1" dirty="0" smtClean="0">
                <a:cs typeface="B Nazanin" pitchFamily="2" charset="-78"/>
              </a:rPr>
              <a:t>اندازه گیری غلظت کوبالامین سرم استفاده می شود. فرم غالب فیزیولوژیکی کوبالامین در سرم متیل کوبالامین و در سیتوزول داکسی آدنوزیل کوبالامین می باشد.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جذب، انتقال و متابولیسم</a:t>
            </a:r>
            <a:br>
              <a:rPr lang="fa-IR" sz="1800" b="1" dirty="0" smtClean="0">
                <a:cs typeface="B Nazanin" pitchFamily="2" charset="-78"/>
              </a:rPr>
            </a:br>
            <a:r>
              <a:rPr lang="fa-IR" sz="1800" b="1" dirty="0" smtClean="0">
                <a:cs typeface="B Nazanin" pitchFamily="2" charset="-78"/>
              </a:rPr>
              <a:t>جذب ویتامین </a:t>
            </a:r>
            <a:r>
              <a:rPr lang="en-US" sz="1800" b="1" dirty="0" smtClean="0">
                <a:cs typeface="B Nazanin" pitchFamily="2" charset="-78"/>
              </a:rPr>
              <a:t>B12</a:t>
            </a:r>
            <a:r>
              <a:rPr lang="fa-IR" sz="1800" b="1" dirty="0" smtClean="0">
                <a:cs typeface="B Nazanin" pitchFamily="2" charset="-78"/>
              </a:rPr>
              <a:t> به کمک گلیکوپروتئینی به نام فاکتور داخلی که توسط سلول های مرزنشین و پرز معده ترشح می شود و آپواریترون نامیده می شود امکان پذیر است. در خون کوبالامین توسط بتا گلوبولینی به نام ترانس کوبالامین </a:t>
            </a:r>
            <a:r>
              <a:rPr lang="en-US" sz="1800" b="1" dirty="0" smtClean="0">
                <a:cs typeface="B Nazanin" pitchFamily="2" charset="-78"/>
              </a:rPr>
              <a:t>II</a:t>
            </a:r>
            <a:r>
              <a:rPr lang="fa-IR" sz="1800" b="1" dirty="0" smtClean="0">
                <a:cs typeface="B Nazanin" pitchFamily="2" charset="-78"/>
              </a:rPr>
              <a:t> و یا دیگر پروتئین های پلاسما منتقل می شود. تقریبا تمام ویتامین توسط یلول های کبدی از خون برداشته شده و در کبد ذخیره می شود و در صورت نیاز به پلاسما ترشح می شود. معمولا حدود </a:t>
            </a:r>
            <a:r>
              <a:rPr lang="en-US" sz="1800" b="1" dirty="0" smtClean="0">
                <a:cs typeface="B Nazanin" pitchFamily="2" charset="-78"/>
              </a:rPr>
              <a:t>1 mg</a:t>
            </a:r>
            <a:r>
              <a:rPr lang="fa-IR" sz="1800" b="1" dirty="0" smtClean="0">
                <a:cs typeface="B Nazanin" pitchFamily="2" charset="-78"/>
              </a:rPr>
              <a:t> ویتامین </a:t>
            </a:r>
            <a:r>
              <a:rPr lang="en-US" sz="1800" b="1" dirty="0" smtClean="0">
                <a:cs typeface="B Nazanin" pitchFamily="2" charset="-78"/>
              </a:rPr>
              <a:t>B12</a:t>
            </a:r>
            <a:r>
              <a:rPr lang="fa-IR" sz="1800" b="1" dirty="0" smtClean="0">
                <a:cs typeface="B Nazanin" pitchFamily="2" charset="-78"/>
              </a:rPr>
              <a:t> در کبد ذخیره و مازاد آن از طریق کلیه ها دفع می گردد. در شیره معده دو نوع پروتئین اتصالی برای ویتامین </a:t>
            </a:r>
            <a:r>
              <a:rPr lang="en-US" sz="1800" b="1" dirty="0" smtClean="0">
                <a:cs typeface="B Nazanin" pitchFamily="2" charset="-78"/>
              </a:rPr>
              <a:t>B12</a:t>
            </a:r>
            <a:r>
              <a:rPr lang="fa-IR" sz="1800" b="1" dirty="0" smtClean="0">
                <a:cs typeface="B Nazanin" pitchFamily="2" charset="-78"/>
              </a:rPr>
              <a:t> شناخته شده که عبارتند از : 1- فاکتور داخلی که دارای حرکت الکتروفورتیک کند می باشد. 2- پروتئین </a:t>
            </a:r>
            <a:r>
              <a:rPr lang="en-US" sz="1800" b="1" dirty="0" smtClean="0">
                <a:cs typeface="B Nazanin" pitchFamily="2" charset="-78"/>
              </a:rPr>
              <a:t>R</a:t>
            </a:r>
            <a:r>
              <a:rPr lang="fa-IR" sz="1800" b="1" dirty="0" smtClean="0">
                <a:cs typeface="B Nazanin" pitchFamily="2" charset="-78"/>
              </a:rPr>
              <a:t> که در پلاسما، مایع آمنیوتیک، شیر، بزاق، مایع آسیت و گرانولوسیت ها یافت شده و از پاسخ ایمنولوژیک متفاوتی برخوردار است. پروتئین </a:t>
            </a:r>
            <a:r>
              <a:rPr lang="en-US" sz="1800" b="1" dirty="0" smtClean="0">
                <a:cs typeface="B Nazanin" pitchFamily="2" charset="-78"/>
              </a:rPr>
              <a:t>R</a:t>
            </a:r>
            <a:r>
              <a:rPr lang="fa-IR" sz="1800" b="1" dirty="0" smtClean="0">
                <a:cs typeface="B Nazanin" pitchFamily="2" charset="-78"/>
              </a:rPr>
              <a:t> نوع گرانولوسیتی را که به کمک الکتروفورز می توان از انواع دیگر جدا نمود ترانس کوبالامین </a:t>
            </a:r>
            <a:r>
              <a:rPr lang="en-US" sz="1800" b="1" dirty="0" smtClean="0">
                <a:cs typeface="B Nazanin" pitchFamily="2" charset="-78"/>
              </a:rPr>
              <a:t>III</a:t>
            </a:r>
            <a:r>
              <a:rPr lang="fa-IR" sz="1800" b="1" dirty="0" smtClean="0">
                <a:cs typeface="B Nazanin" pitchFamily="2" charset="-78"/>
              </a:rPr>
              <a:t> می نامند و انواع دیگر پروتئین </a:t>
            </a:r>
            <a:r>
              <a:rPr lang="en-US" sz="1800" b="1" dirty="0" smtClean="0">
                <a:cs typeface="B Nazanin" pitchFamily="2" charset="-78"/>
              </a:rPr>
              <a:t>R</a:t>
            </a:r>
            <a:r>
              <a:rPr lang="fa-IR" sz="1800" b="1" dirty="0" smtClean="0">
                <a:cs typeface="B Nazanin" pitchFamily="2" charset="-78"/>
              </a:rPr>
              <a:t> تحت عنوان ترانس کوبالامین </a:t>
            </a:r>
            <a:r>
              <a:rPr lang="en-US" sz="1800" b="1" dirty="0" smtClean="0">
                <a:cs typeface="B Nazanin" pitchFamily="2" charset="-78"/>
              </a:rPr>
              <a:t>I</a:t>
            </a:r>
            <a:r>
              <a:rPr lang="fa-IR" sz="1800" b="1" dirty="0" smtClean="0">
                <a:cs typeface="B Nazanin" pitchFamily="2" charset="-78"/>
              </a:rPr>
              <a:t> نامیده می شوند. به مجموعه این دو نوع پروتئین </a:t>
            </a:r>
            <a:br>
              <a:rPr lang="fa-IR" sz="1800" b="1" dirty="0" smtClean="0">
                <a:cs typeface="B Nazanin" pitchFamily="2" charset="-78"/>
              </a:rPr>
            </a:br>
            <a:r>
              <a:rPr lang="en-US" sz="1800" b="1" dirty="0" smtClean="0">
                <a:cs typeface="B Nazanin" pitchFamily="2" charset="-78"/>
              </a:rPr>
              <a:t>R</a:t>
            </a:r>
            <a:r>
              <a:rPr lang="fa-IR" sz="1800" b="1" dirty="0" smtClean="0">
                <a:cs typeface="B Nazanin" pitchFamily="2" charset="-78"/>
              </a:rPr>
              <a:t> کوبالوفیلین گفته می شود. نقش فیزیولوژیک این ماده دقیقا مشخص نشده ولی به نظر می آید به عنوان یک سیستم دفاعی با اتصال به ویتامین </a:t>
            </a:r>
            <a:r>
              <a:rPr lang="en-US" sz="1800" b="1" dirty="0" smtClean="0">
                <a:cs typeface="B Nazanin" pitchFamily="2" charset="-78"/>
              </a:rPr>
              <a:t>B12</a:t>
            </a:r>
            <a:r>
              <a:rPr lang="fa-IR" sz="1800" b="1" dirty="0" smtClean="0">
                <a:cs typeface="B Nazanin" pitchFamily="2" charset="-78"/>
              </a:rPr>
              <a:t> مانع از دسترسی باکتری ها به ویتامین </a:t>
            </a:r>
            <a:r>
              <a:rPr lang="en-US" sz="1800" b="1" dirty="0" smtClean="0">
                <a:cs typeface="B Nazanin" pitchFamily="2" charset="-78"/>
              </a:rPr>
              <a:t>B12</a:t>
            </a:r>
            <a:r>
              <a:rPr lang="fa-IR" sz="1800" b="1" dirty="0" smtClean="0">
                <a:cs typeface="B Nazanin" pitchFamily="2" charset="-78"/>
              </a:rPr>
              <a:t> میزبان </a:t>
            </a:r>
            <a:br>
              <a:rPr lang="fa-IR" sz="1800" b="1" dirty="0" smtClean="0">
                <a:cs typeface="B Nazanin" pitchFamily="2" charset="-78"/>
              </a:rPr>
            </a:br>
            <a:r>
              <a:rPr lang="fa-IR" sz="1800" b="1" dirty="0" smtClean="0">
                <a:cs typeface="B Nazanin" pitchFamily="2" charset="-78"/>
              </a:rPr>
              <a:t>می شوند.</a:t>
            </a:r>
            <a:endParaRPr lang="en-US" sz="1800" b="1" dirty="0">
              <a:cs typeface="B Nazanin" pitchFamily="2" charset="-78"/>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B12</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دو واکنش آنزیمی در پستانداران شناخته شده است که درآن ویتامین </a:t>
            </a:r>
            <a:r>
              <a:rPr lang="en-US" sz="1800" b="1" dirty="0" smtClean="0">
                <a:cs typeface="B Nazanin" pitchFamily="2" charset="-78"/>
              </a:rPr>
              <a:t>B12</a:t>
            </a:r>
            <a:r>
              <a:rPr lang="fa-IR" sz="1800" b="1" dirty="0" smtClean="0">
                <a:cs typeface="B Nazanin" pitchFamily="2" charset="-78"/>
              </a:rPr>
              <a:t> به عنوان کوآنزیم نقش دارد:</a:t>
            </a:r>
            <a:br>
              <a:rPr lang="fa-IR" sz="1800" b="1" dirty="0" smtClean="0">
                <a:cs typeface="B Nazanin" pitchFamily="2" charset="-78"/>
              </a:rPr>
            </a:br>
            <a:r>
              <a:rPr lang="fa-IR" sz="1800" b="1" dirty="0" smtClean="0">
                <a:cs typeface="B Nazanin" pitchFamily="2" charset="-78"/>
              </a:rPr>
              <a:t>1- سنتز متیونین از هوموسیستین و متیل تترا هیدروفولات</a:t>
            </a:r>
            <a:br>
              <a:rPr lang="fa-IR" sz="1800" b="1" dirty="0" smtClean="0">
                <a:cs typeface="B Nazanin" pitchFamily="2" charset="-78"/>
              </a:rPr>
            </a:br>
            <a:r>
              <a:rPr lang="fa-IR" sz="1800" b="1" dirty="0" smtClean="0">
                <a:cs typeface="B Nazanin" pitchFamily="2" charset="-78"/>
              </a:rPr>
              <a:t>2- تبدیل متیل مالونیل کوآنزیم </a:t>
            </a:r>
            <a:r>
              <a:rPr lang="en-US" sz="1800" b="1" dirty="0" smtClean="0">
                <a:cs typeface="B Nazanin" pitchFamily="2" charset="-78"/>
              </a:rPr>
              <a:t>A</a:t>
            </a:r>
            <a:r>
              <a:rPr lang="fa-IR" sz="1800" b="1" dirty="0" smtClean="0">
                <a:cs typeface="B Nazanin" pitchFamily="2" charset="-78"/>
              </a:rPr>
              <a:t> به سوکسینیل کوآنزیم </a:t>
            </a:r>
            <a:r>
              <a:rPr lang="en-US" sz="1800" b="1" dirty="0" smtClean="0">
                <a:cs typeface="B Nazanin" pitchFamily="2" charset="-78"/>
              </a:rPr>
              <a:t>A</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واکنش 2 در متابولیسم اسیدهای چرب و آکینو اسیدهای آلیفاتیک مهم است و به نظر می رسد عوارض عصبی و کم خونی بدخیم در اثر تراکم چربی های غیر طبیعی در سیستم عصبی باشد و اندازه گیری اسید متیل مالونیک در ادرار کمک موثری در این مورد است.</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کمبود ویتامین </a:t>
            </a:r>
            <a:r>
              <a:rPr lang="en-US" sz="1800" b="1" dirty="0" smtClean="0">
                <a:cs typeface="B Nazanin" pitchFamily="2" charset="-78"/>
              </a:rPr>
              <a:t>B12</a:t>
            </a:r>
            <a:br>
              <a:rPr lang="en-US" sz="1800" b="1" dirty="0" smtClean="0">
                <a:cs typeface="B Nazanin" pitchFamily="2" charset="-78"/>
              </a:rPr>
            </a:br>
            <a:r>
              <a:rPr lang="fa-IR" sz="1800" b="1" dirty="0" smtClean="0">
                <a:cs typeface="B Nazanin" pitchFamily="2" charset="-78"/>
              </a:rPr>
              <a:t>اختلال در جذب ویتامین </a:t>
            </a:r>
            <a:r>
              <a:rPr lang="en-US" sz="1800" b="1" dirty="0" smtClean="0">
                <a:cs typeface="B Nazanin" pitchFamily="2" charset="-78"/>
              </a:rPr>
              <a:t>B12</a:t>
            </a:r>
            <a:r>
              <a:rPr lang="fa-IR" sz="1800" b="1" dirty="0" smtClean="0">
                <a:cs typeface="B Nazanin" pitchFamily="2" charset="-78"/>
              </a:rPr>
              <a:t> به دنبال فقدان فاکتور داخلی منجر به بیماری کم خونی بدخیم پرنیسیوز می شود. از عوارض آن آنمی مگالوبلاستیک و نوروپاتی را می توان نام برد. در این نوع آنمی تغییرات هماتولوژیک شامل آنمی ماکروسیتیک همراه با مگالوبلاست ها، کاهش </a:t>
            </a:r>
            <a:r>
              <a:rPr lang="en-US" sz="1800" b="1" dirty="0" smtClean="0">
                <a:cs typeface="B Nazanin" pitchFamily="2" charset="-78"/>
              </a:rPr>
              <a:t>RBC</a:t>
            </a:r>
            <a:r>
              <a:rPr lang="fa-IR" sz="1800" b="1" dirty="0" smtClean="0">
                <a:cs typeface="B Nazanin" pitchFamily="2" charset="-78"/>
              </a:rPr>
              <a:t> و کاهش هموگلوبین می باشد. همراه با تغییرات هماتولوژیکی، تغییرات دیگری از قبیل آتروفی مخاط معده، التهاب زبان و دهان و تغییرات دژنراتیو قسمت خلفی و جانبی طناب نخاعی دیده می شود.</a:t>
            </a:r>
            <a:br>
              <a:rPr lang="fa-IR" sz="1800" b="1" dirty="0" smtClean="0">
                <a:cs typeface="B Nazanin" pitchFamily="2" charset="-78"/>
              </a:rPr>
            </a:br>
            <a:r>
              <a:rPr lang="fa-IR" sz="1800" b="1" dirty="0" smtClean="0">
                <a:cs typeface="B Nazanin" pitchFamily="2" charset="-78"/>
              </a:rPr>
              <a:t>در بررسی فقدان ویتامین </a:t>
            </a:r>
            <a:r>
              <a:rPr lang="en-US" sz="1800" b="1" dirty="0" smtClean="0">
                <a:cs typeface="B Nazanin" pitchFamily="2" charset="-78"/>
              </a:rPr>
              <a:t>B12</a:t>
            </a:r>
            <a:r>
              <a:rPr lang="fa-IR" sz="1800" b="1" dirty="0" smtClean="0">
                <a:cs typeface="B Nazanin" pitchFamily="2" charset="-78"/>
              </a:rPr>
              <a:t> اندازه گیری اسید متیل مالونیک یا هموسیستئین، از اندازه گیری سطح سرمی ویتامین دقیق تر است.</a:t>
            </a:r>
            <a:br>
              <a:rPr lang="fa-IR" sz="1800" b="1" dirty="0" smtClean="0">
                <a:cs typeface="B Nazanin" pitchFamily="2" charset="-78"/>
              </a:rPr>
            </a:br>
            <a:r>
              <a:rPr lang="fa-IR" sz="1800" b="1" dirty="0" smtClean="0">
                <a:cs typeface="B Nazanin" pitchFamily="2" charset="-78"/>
              </a:rPr>
              <a:t>منابع</a:t>
            </a:r>
            <a:br>
              <a:rPr lang="fa-IR" sz="1800" b="1" dirty="0" smtClean="0">
                <a:cs typeface="B Nazanin" pitchFamily="2" charset="-78"/>
              </a:rPr>
            </a:br>
            <a:r>
              <a:rPr lang="fa-IR" sz="1800" b="1" dirty="0" smtClean="0">
                <a:cs typeface="B Nazanin" pitchFamily="2" charset="-78"/>
              </a:rPr>
              <a:t>جانوران و گیاهان قادر به سنتز این ویتامین نیستند و این ویتامین فقط توسط میکروارگانیسم ها خصوصا باکتری های بی هوازی سنتز می شود. مقدار کمی از این ویتامین توسط باکتری های کولون سنتز می شود اما میزان جذب آن بسیار ناچیز است.</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اسید اسکوربیک یا ویتامین </a:t>
            </a:r>
            <a:r>
              <a:rPr lang="en-US" sz="1800" b="1" dirty="0" smtClean="0">
                <a:cs typeface="B Nazanin" pitchFamily="2" charset="-78"/>
              </a:rPr>
              <a:t>C</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اسید اسکوربیک در طبیعت به وفور یافت می شود. اغلب جانداران و گیاهان قادر به بیوسنتز آن می باشد. فقط در انسان، میمون و خوکچه هندی ویتامین محسوب می شود زیرا آنزیم </a:t>
            </a:r>
            <a:r>
              <a:rPr lang="en-US" sz="1800" b="1" dirty="0" smtClean="0">
                <a:cs typeface="B Nazanin" pitchFamily="2" charset="-78"/>
              </a:rPr>
              <a:t>L</a:t>
            </a:r>
            <a:r>
              <a:rPr lang="fa-IR" sz="1800" b="1" dirty="0" smtClean="0">
                <a:cs typeface="B Nazanin" pitchFamily="2" charset="-78"/>
              </a:rPr>
              <a:t>- گلونو اکسیداز که </a:t>
            </a:r>
            <a:br>
              <a:rPr lang="fa-IR" sz="1800" b="1" dirty="0" smtClean="0">
                <a:cs typeface="B Nazanin" pitchFamily="2" charset="-78"/>
              </a:rPr>
            </a:br>
            <a:r>
              <a:rPr lang="en-US" sz="1800" b="1" dirty="0" smtClean="0">
                <a:cs typeface="B Nazanin" pitchFamily="2" charset="-78"/>
              </a:rPr>
              <a:t>L</a:t>
            </a:r>
            <a:r>
              <a:rPr lang="fa-IR" sz="1800" b="1" dirty="0" smtClean="0">
                <a:cs typeface="B Nazanin" pitchFamily="2" charset="-78"/>
              </a:rPr>
              <a:t>- اسید گلوکونیک را به اسید اسکوربیک تبدیل می کند، وجود ندارد. اسید اسکوربیک از نظر شیمیایی از مشتقات اوزها می باشد و بیوسنتز آن از گلوکز و گالاکتوز و یا </a:t>
            </a:r>
            <a:r>
              <a:rPr lang="en-US" sz="1800" b="1" dirty="0" smtClean="0">
                <a:cs typeface="B Nazanin" pitchFamily="2" charset="-78"/>
              </a:rPr>
              <a:t>L</a:t>
            </a:r>
            <a:r>
              <a:rPr lang="fa-IR" sz="1800" b="1" dirty="0" smtClean="0">
                <a:cs typeface="B Nazanin" pitchFamily="2" charset="-78"/>
              </a:rPr>
              <a:t> – سوربوز انجام می گیرد. </a:t>
            </a:r>
            <a:br>
              <a:rPr lang="fa-IR" sz="1800" b="1" dirty="0" smtClean="0">
                <a:cs typeface="B Nazanin" pitchFamily="2" charset="-78"/>
              </a:rPr>
            </a:br>
            <a:r>
              <a:rPr lang="fa-IR" sz="1800" b="1" dirty="0" smtClean="0">
                <a:cs typeface="B Nazanin" pitchFamily="2" charset="-78"/>
              </a:rPr>
              <a:t>در ساختمان اسید اسکوربیک کربن شماره 3 دارای هیدروژن قابل استخلاف به وسیله فلزات است، بنابراین دارای خاصیت اسیدی است. اسید اسکوربیک از اجسام احیا کننده قوی می باشد و با از دست دادن دو اتم هیدروژن به اسید دهیدرواسکوربیک تبدیل می شود که این جسم نیز دارای خواص ویتامین </a:t>
            </a:r>
            <a:r>
              <a:rPr lang="en-US" sz="1800" b="1" dirty="0" smtClean="0">
                <a:cs typeface="B Nazanin" pitchFamily="2" charset="-78"/>
              </a:rPr>
              <a:t>C</a:t>
            </a:r>
            <a:r>
              <a:rPr lang="fa-IR" sz="1800" b="1" dirty="0" smtClean="0">
                <a:cs typeface="B Nazanin" pitchFamily="2" charset="-78"/>
              </a:rPr>
              <a:t> می باشد. بنابراین به نظر می رسد که عامل فعال ویتامین </a:t>
            </a:r>
            <a:r>
              <a:rPr lang="en-US" sz="1800" b="1" dirty="0" smtClean="0">
                <a:cs typeface="B Nazanin" pitchFamily="2" charset="-78"/>
              </a:rPr>
              <a:t>C</a:t>
            </a:r>
            <a:r>
              <a:rPr lang="fa-IR" sz="1800" b="1" dirty="0" smtClean="0">
                <a:cs typeface="B Nazanin" pitchFamily="2" charset="-78"/>
              </a:rPr>
              <a:t> گروه دی انول می باشد که به دو صورت اکسید و احیا قابل تبدیل می باشد.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نقش ویتامین </a:t>
            </a:r>
            <a:r>
              <a:rPr lang="en-US" sz="1800" b="1" dirty="0" smtClean="0">
                <a:cs typeface="B Nazanin" pitchFamily="2" charset="-78"/>
              </a:rPr>
              <a:t>C</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شناخته ترین نقش این ویتامین به عنوان کوفاکتور برای آنزیم پرتوکلاژن هیدروکسیلاز می باشد. این آنزیم مسئولیت هیدروکسیلاسیون ریشه های پرولین و لیزین موجود در ساختمان کلاژن و دیگر پپتیدها اولیه بافت پیوندی مانند غضروف، ساروج دندان و استخوان را به عهده دارد. بدین ترتیب این ویتامین برای ایجاد بافت پیوندی طبیعی لازم است. این ویتامین برای هیدروکسیلاسیون گامابوتیروبتائین به </a:t>
            </a:r>
            <a:br>
              <a:rPr lang="fa-IR" sz="1800" b="1" dirty="0" smtClean="0">
                <a:cs typeface="B Nazanin" pitchFamily="2" charset="-78"/>
              </a:rPr>
            </a:br>
            <a:r>
              <a:rPr lang="fa-IR" sz="1800" b="1" dirty="0" smtClean="0">
                <a:cs typeface="B Nazanin" pitchFamily="2" charset="-78"/>
              </a:rPr>
              <a:t>کارنی تین نیز از نقش کوفاکتوری برخوردار است. علاوه بر این در متابولیسم تیروزین، سنتز اپی نفرین و استروئیدهای ضد التهابی، متابولیسم اسید فولیک و فعالیت لوکوسیت ها نقش دارد. این وظایف ویتامین </a:t>
            </a:r>
            <a:r>
              <a:rPr lang="en-US" sz="1800" b="1" dirty="0" smtClean="0">
                <a:cs typeface="B Nazanin" pitchFamily="2" charset="-78"/>
              </a:rPr>
              <a:t>C</a:t>
            </a:r>
            <a:r>
              <a:rPr lang="fa-IR" sz="1800" b="1" dirty="0" smtClean="0">
                <a:cs typeface="B Nazanin" pitchFamily="2" charset="-78"/>
              </a:rPr>
              <a:t> مربوط به نقش احیا کنندگی آن بخصوص در مورد سیستم های آنزیمی حاوی آهن می باشد. این ویتامین موجب افزایش جذب آهن دو ظرفیتی می شود. ویتامین </a:t>
            </a:r>
            <a:r>
              <a:rPr lang="en-US" sz="1800" b="1" dirty="0" smtClean="0">
                <a:cs typeface="B Nazanin" pitchFamily="2" charset="-78"/>
              </a:rPr>
              <a:t>C</a:t>
            </a:r>
            <a:r>
              <a:rPr lang="fa-IR" sz="1800" b="1" dirty="0" smtClean="0">
                <a:cs typeface="B Nazanin" pitchFamily="2" charset="-78"/>
              </a:rPr>
              <a:t> از اکسیداسیون ویتامین های </a:t>
            </a:r>
            <a:r>
              <a:rPr lang="en-US" sz="1800" b="1" dirty="0" smtClean="0">
                <a:cs typeface="B Nazanin" pitchFamily="2" charset="-78"/>
              </a:rPr>
              <a:t>E</a:t>
            </a:r>
            <a:r>
              <a:rPr lang="fa-IR" sz="1800" b="1" dirty="0" smtClean="0">
                <a:cs typeface="B Nazanin" pitchFamily="2" charset="-78"/>
              </a:rPr>
              <a:t> و </a:t>
            </a:r>
            <a:r>
              <a:rPr lang="en-US" sz="1800" b="1" dirty="0" smtClean="0">
                <a:cs typeface="B Nazanin" pitchFamily="2" charset="-78"/>
              </a:rPr>
              <a:t>A</a:t>
            </a:r>
            <a:r>
              <a:rPr lang="fa-IR" sz="1800" b="1" dirty="0" smtClean="0">
                <a:cs typeface="B Nazanin" pitchFamily="2" charset="-78"/>
              </a:rPr>
              <a:t> و بعضی از انواع </a:t>
            </a:r>
            <a:r>
              <a:rPr lang="en-US" sz="1800" b="1" dirty="0" smtClean="0">
                <a:cs typeface="B Nazanin" pitchFamily="2" charset="-78"/>
              </a:rPr>
              <a:t>B</a:t>
            </a:r>
            <a:r>
              <a:rPr lang="fa-IR" sz="1800" b="1" dirty="0" smtClean="0">
                <a:cs typeface="B Nazanin" pitchFamily="2" charset="-78"/>
              </a:rPr>
              <a:t> جلوگیری می کند و همچنین با افزایش تبدیل فولات به تترا هیدرو فولات و یا تشکیل مشتقات پلی گلوتامات – تترا هیدروفولات موجب افزایش مصرف اسید فولیک می شود. ویتامین </a:t>
            </a:r>
            <a:r>
              <a:rPr lang="en-US" sz="1800" b="1" dirty="0" smtClean="0">
                <a:cs typeface="B Nazanin" pitchFamily="2" charset="-78"/>
              </a:rPr>
              <a:t>C</a:t>
            </a:r>
            <a:r>
              <a:rPr lang="fa-IR" sz="1800" b="1" dirty="0" smtClean="0">
                <a:cs typeface="B Nazanin" pitchFamily="2" charset="-78"/>
              </a:rPr>
              <a:t> آنتی اکسیدان مهم بیولوژیک است، به طوری که مقادیر کافی از این ویتامین همراه با آنتی اکسیدان های دیگر از قبیل بتا کاروتن می تواند از بروز سرطان جلوگیری نماید.      </a:t>
            </a:r>
            <a:endParaRPr lang="en-US" sz="1800" b="1" dirty="0">
              <a:cs typeface="B Nazanin" pitchFamily="2" charset="-78"/>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کمبود ویتامین </a:t>
            </a:r>
            <a:r>
              <a:rPr lang="en-US" sz="1800" b="1" dirty="0" smtClean="0">
                <a:cs typeface="B Nazanin" pitchFamily="2" charset="-78"/>
              </a:rPr>
              <a:t>C</a:t>
            </a:r>
            <a:r>
              <a:rPr lang="fa-IR" sz="1800" b="1" dirty="0" smtClean="0">
                <a:cs typeface="B Nazanin" pitchFamily="2" charset="-78"/>
              </a:rPr>
              <a:t> </a:t>
            </a:r>
            <a:br>
              <a:rPr lang="fa-IR" sz="1800" b="1" dirty="0" smtClean="0">
                <a:cs typeface="B Nazanin" pitchFamily="2" charset="-78"/>
              </a:rPr>
            </a:br>
            <a:r>
              <a:rPr lang="fa-IR" sz="1800" b="1" dirty="0" smtClean="0">
                <a:cs typeface="B Nazanin" pitchFamily="2" charset="-78"/>
              </a:rPr>
              <a:t>فقدان این ویتامین در انسان سبب پیدایش بیماری اسکوربوت می گردد، که از علائم آن تورم لثه ها، خونریزی و زخم شدن آنها و بالاخره از بین رفتن لثه و ریختن داندان ها می باشد. در صورت ادامه فقدان این ویتامین اختلالات عمومی، سستی و شکنندگی استخوان ها ، اختلالات گوارشی، اسهال و استفراغ و نارسایی قلبی بروز می کند. علاوه بر این در اسکوربوت به دنبال تداوم خونریزی اختلال در جذب آهن و متابولیسم اسید فولیک، کم خونی هیپوکرومیک میکروسیتیک دیده می شود.</a:t>
            </a:r>
            <a:br>
              <a:rPr lang="fa-IR" sz="1800" b="1" dirty="0" smtClean="0">
                <a:cs typeface="B Nazanin" pitchFamily="2" charset="-78"/>
              </a:rPr>
            </a:br>
            <a:r>
              <a:rPr lang="fa-IR" sz="1800" b="1" dirty="0" smtClean="0">
                <a:cs typeface="B Nazanin" pitchFamily="2" charset="-78"/>
              </a:rPr>
              <a:t>اسید اسکوربیک در بدن می تواند به اسید اگزالیک تبدیل و از طریق ادرار دفع شود. چون املاح کلسیم اسید اگزالیک کم محلول می باشد، بنابراین مصرف زیاد آن گاهی ممکن است ایجاد سنگ کلیه نماید.</a:t>
            </a:r>
            <a:br>
              <a:rPr lang="fa-IR" sz="1800" b="1" dirty="0" smtClean="0">
                <a:cs typeface="B Nazanin" pitchFamily="2" charset="-78"/>
              </a:rPr>
            </a:br>
            <a:r>
              <a:rPr lang="fa-IR" sz="1800" b="1" dirty="0" smtClean="0">
                <a:cs typeface="B Nazanin" pitchFamily="2" charset="-78"/>
              </a:rPr>
              <a:t>منابع</a:t>
            </a:r>
            <a:br>
              <a:rPr lang="fa-IR" sz="1800" b="1" dirty="0" smtClean="0">
                <a:cs typeface="B Nazanin" pitchFamily="2" charset="-78"/>
              </a:rPr>
            </a:br>
            <a:r>
              <a:rPr lang="fa-IR" sz="1800" b="1" dirty="0" smtClean="0">
                <a:cs typeface="B Nazanin" pitchFamily="2" charset="-78"/>
              </a:rPr>
              <a:t>در مواد غذایی بسیاری مانند مرکبات، سبزیجات، میوه ها به مقدار کافی موجود است. ماندن غذا، حرارت و پخت متوالی غذاها به نسبت های متفاوت سبب کاهش خاصیت این ویتامین می گردد.</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r" rtl="1">
              <a:lnSpc>
                <a:spcPct val="150000"/>
              </a:lnSpc>
            </a:pPr>
            <a:r>
              <a:rPr lang="fa-IR" sz="1800" b="1" dirty="0" smtClean="0">
                <a:cs typeface="B Nazanin" pitchFamily="2" charset="-78"/>
              </a:rPr>
              <a:t>اسید لیپوئیک</a:t>
            </a:r>
            <a:br>
              <a:rPr lang="fa-IR" sz="1800" b="1" dirty="0" smtClean="0">
                <a:cs typeface="B Nazanin" pitchFamily="2" charset="-78"/>
              </a:rPr>
            </a:br>
            <a:r>
              <a:rPr lang="fa-IR" sz="1800" b="1" dirty="0" smtClean="0">
                <a:cs typeface="B Nazanin" pitchFamily="2" charset="-78"/>
              </a:rPr>
              <a:t>اسید لیپوئیک یا اسید تیوکتیک اسیدی هشت کربنه می باشد. در کبد به همراه ترکیبات چربی می باشد، ولی در سلول نقش کوآنزیمی را همراه با ویتامین های محلول در آب انجام می دهد.</a:t>
            </a:r>
            <a:br>
              <a:rPr lang="fa-IR" sz="1800" b="1" dirty="0" smtClean="0">
                <a:cs typeface="B Nazanin" pitchFamily="2" charset="-78"/>
              </a:rPr>
            </a:br>
            <a:r>
              <a:rPr lang="fa-IR" sz="1800" b="1" dirty="0" smtClean="0">
                <a:cs typeface="B Nazanin" pitchFamily="2" charset="-78"/>
              </a:rPr>
              <a:t>کمبود آن دیده نشده است، بنابراین در بدن سنتز می گردد. عامل اسیدی آن به عامل آمین اسیدهای آمینه پروتئین ها متصل شده، ایجاد یک ترکیب آنزیمی می کند که به این آنزیم ها لیپو آمید می گویند. این اسید به علت داشتن دو عامل تیول ( </a:t>
            </a:r>
            <a:r>
              <a:rPr lang="en-US" sz="1800" b="1" dirty="0" smtClean="0">
                <a:cs typeface="B Nazanin" pitchFamily="2" charset="-78"/>
              </a:rPr>
              <a:t>- SH</a:t>
            </a:r>
            <a:r>
              <a:rPr lang="fa-IR" sz="1800" b="1" dirty="0" smtClean="0">
                <a:cs typeface="B Nazanin" pitchFamily="2" charset="-78"/>
              </a:rPr>
              <a:t> ) می تواند دو اتم هیدروژن از دست داده به فرم اکسید تبدیل شود، لذا یکی از فاکتورهای مهم اکسیداسیون احیا می باشد.</a:t>
            </a:r>
            <a:br>
              <a:rPr lang="fa-IR" sz="1800" b="1" dirty="0" smtClean="0">
                <a:cs typeface="B Nazanin" pitchFamily="2" charset="-78"/>
              </a:rPr>
            </a:br>
            <a:r>
              <a:rPr lang="fa-IR" sz="1800" b="1" dirty="0" smtClean="0">
                <a:cs typeface="B Nazanin" pitchFamily="2" charset="-78"/>
              </a:rPr>
              <a:t>این ویتامین یکی از فاکتورهای اکسیداتیو اسید پیروویک است، به همین دلیل به آن فاکتور اکسیداتیو پیرووات نیز گفته می شود. از فاکتورهای رشد و نمو باکتری ها نیز می باشد. در انسان و حیوانات به همراه سایر ویتامین ها در واکنش های دکربوکسیلاسیون اکسیداتیو اسیدهای آلفا ستونی شرکت می کند.</a:t>
            </a:r>
            <a:br>
              <a:rPr lang="fa-IR" sz="1800" b="1" dirty="0" smtClean="0">
                <a:cs typeface="B Nazanin" pitchFamily="2" charset="-78"/>
              </a:rPr>
            </a:br>
            <a:r>
              <a:rPr lang="fa-IR" sz="1800" b="1" dirty="0" smtClean="0">
                <a:cs typeface="B Nazanin" pitchFamily="2" charset="-78"/>
              </a:rPr>
              <a:t/>
            </a:r>
            <a:br>
              <a:rPr lang="fa-IR" sz="1800" b="1" dirty="0" smtClean="0">
                <a:cs typeface="B Nazanin" pitchFamily="2" charset="-78"/>
              </a:rPr>
            </a:br>
            <a:endParaRPr lang="en-US" sz="1800" b="1" dirty="0">
              <a:cs typeface="B Nazanin"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2466</TotalTime>
  <Words>1165</Words>
  <Application>Microsoft Office PowerPoint</Application>
  <PresentationFormat>On-screen Show (4:3)</PresentationFormat>
  <Paragraphs>77</Paragraphs>
  <Slides>77</Slides>
  <Notes>0</Notes>
  <HiddenSlides>0</HiddenSlides>
  <MMClips>0</MMClips>
  <ScaleCrop>false</ScaleCrop>
  <HeadingPairs>
    <vt:vector size="4" baseType="variant">
      <vt:variant>
        <vt:lpstr>Theme</vt:lpstr>
      </vt:variant>
      <vt:variant>
        <vt:i4>1</vt:i4>
      </vt:variant>
      <vt:variant>
        <vt:lpstr>Slide Titles</vt:lpstr>
      </vt:variant>
      <vt:variant>
        <vt:i4>77</vt:i4>
      </vt:variant>
    </vt:vector>
  </HeadingPairs>
  <TitlesOfParts>
    <vt:vector size="78" baseType="lpstr">
      <vt:lpstr>Office Theme</vt:lpstr>
      <vt:lpstr>بنام خدا</vt:lpstr>
      <vt:lpstr>ویتامین ها و کوآنزیم ها</vt:lpstr>
      <vt:lpstr>مقدمه ویتامینها ترکیباتی آلی غیر از گلوسیدها، لیپید و پروتئین می باشند که در طبیعت توسط تک یاخته ها، سلول های گیاهی و سلول های پاره ای از جانداران تکامل یافته ساخته می شوند. چون سلول های بدن انسان عموما قادر به ساختن ویتامین ها نمی باشند نیاز بدن به ویتامین ها می بایست از محیط زیست مرتبا و به مقادیر لازم توسط مواد غذایی تامین گردد. با اینکه ویتامین ها نقش سازنده و یا تولید کننده انرژی ندارند اهمیت آنها در انجام پدیده های حیاتی به اندازه ای است که فقدان و یا کمبود هر یک از آنها موجب پیدایش اختلالات شدید در یک عضو و یا در تمام بدن می گردد. عوارض فقدان و یا کمبود ویتامین ها و هم چنین عوارض فزونی ویتامین ها در بدن آثاری هستند که بدلیل تاهنجاری های واکنش های بیوشیمیایی بصورت بیماری بروز می نمایند، به منظور متمایز نمودن ویتامین ها از سایر ترکیبات مورد نیار بدن انسان، ویتامین ها را می توان به قرار زیر تعریف نمود: 1- بدن قادر به ساختن آنها نیست و باید بطور مداوم بشکل ویتامین و یا ترکیبات پیش ساز ویتامین ها توسط مواد غذایی به بدن برسند. </vt:lpstr>
      <vt:lpstr>2- احتیاج روزانه بدن به این ترکیبات به اندازه ای است که نمی توانند منشا تولید انرژی در بدن باشند.  3- از ترکیبات سازنده سلول های بدن نمی باشند و عمل سازندگی به عهده ندارند. 4- برای انجام واکنش های متابولیسمی سلول های بدن و رشد طبیعی آن ضروری می باشند و فقدان آنها در مواد غذایی و یا اختلال در عمل جذب آنها موجب پیدایش آشفتگی های متابولیسمی و بروز بیماری های خاص می گردد. اغلب ویتامین ها و یا مشتقات آنها به صورت کوآنزیم در کاتالیز واکنش های متابولیسمی سلولی شرکت می نمایند. ویتامین ها را معمولا با برخی حروف الفبا، اسامی اختصاصی و یا با نامهای شیمیایی نامگذاری می نمایند، ویتامینهایی که در بیوشیمی انسانی حائز اهمیت هستند به دو گروه محلول در چربی ها مانند  ویتامین های A,D,E,K و محلول در آب مانند ویتامین های گروه B و ویتامین C تقسیم می نمایند. بر حسب نقش بیولوژیک نیز ویتامین ها را به دو گروه تقسیم کرده اند: الف) هورمو ویتامین ها: که بیشتر در بیوسنتز هورمون ها دخالت دارند. مانند A و D  ب) آنزیمو ویتامین ها: که به صورت کوآنزیم آنزیم ها می باشند. مانند گروه B</vt:lpstr>
      <vt:lpstr>ویتامینهای محلول در چربی ها این دسته از ویتامین ها همان طور که از اسمشان پیداست در چربی ها محلولند و از نظر ساختمان از پلیمریزاسیون هیدروکربور غیر اشباعی به نام ایزوپرن که 2- متیل بوتادین نیز نامیده می شود حاصل  می شوند. جذب این دسته از ویتامین ها تابع جذب چربی ها است. هر نوع اختلالی از قبیل اختلالات صفراوی در جذب ویتامین های محلول در چربی اثر سوء دارد. بعد از جذب، این دسته از ویتامین ها همراه با شیلومیکرون ها به کبد رفته و به استثنا ویتامین E که در نسوج چربی ذخیره می شود بقیه انواع  ویتامین های محلول در چربی در کبد ذخیره می شوند.   </vt:lpstr>
      <vt:lpstr> ویتامین A یا رتینول ساختمان شیمیایی: از نظر شیمیایی ویتامین A یک الکل نوع اول پلی اتیلنیک می باشد. زنجیر کربنی آن دارای چهار اتصال دوگانه است که به یک حلقه شش ضلعی بنام بتا یونون منتهی می گردد. این حلقه دارای یک اتصال دوگانه در بین کربن های آلفا و بتا نسبت به زنجیر کربنی می باشد. ویتامین A از مشتقات کربورهای ترپنی است. این کربورها خود از پلیمریزه شدن هیدروکربور سیر نشده به نام ایزوپرن حاصل می گردد.  این ویتامین دارای تعداد زیادی ایزومرهای هندسی سیس و ترانس می باشد ولی همگی ایزومرهای فوق در طبیعت وجود ندارد و حتی مصنوعی نیز تهیه نشده اند.    </vt:lpstr>
      <vt:lpstr>مهمترین ایزومرهای ویتامین A عبارتند از : 1)   تمام ترانس 2)   13- سیس 3)   9-سیس 4)  9 و 13 دی سیس 5)  11- سیس که در ترکیب ردوپسین وجود دارد. در روغن کبد ماهی ویتامین A بصورت تمام ترانس همراه با مقدار جزیی ایزومر 13- سیس که به نئوویتامین A معروف است وجود دارد.  فعالیت بیولوژی ایزومرهای 11- سیس و 13- سیس در حدود 75% ایزومر تمام ترانس و بقیه ایزومرها دارای فعالیتی کمتر از 25% می باشند.  </vt:lpstr>
      <vt:lpstr>کاروتن ها یا پروویتامین های A : کاروتن ها از گروه پیگمانهای کاروتنوئید مشتق می گردند، کاروتنوئیدها به رنگ قرمز نارنجی می باشند و بخصوص در هویج، اسفناج و کاهو وجود دارند و از نظر شیمیایی عبارتند از هیدروکربورهایی با فرمول خام C40H56 که فرمول گسترده آنها تشکیل شده است از یک زنجیر کربنی که در یک یا دو انتها به یک حلقه شش ضلعی منتهی می شود. اختلاف سه نوع کاروتن آلفا، بتا و گاما تنها در محل قرار گرفتن اتصال دوگانه در حلقه می باشد. چگونگی واکنش هایی که موجب تبدیل کاروتن ها به ویتامین A می گردند بخوبی شناخته نشده است، با اینوصف تجربه نشان می دهد که دو اتم هیدروژن متصل به دو کربن میانی ملکول کاروتن ها در ساختمان ویتامین A باقی می مانند و بنظر می آید که ابتدا به کمک اکسیژن مولکولی دو کربن میانی اکسید شده و دو مولکول آلدئید ایجاد می گردد و سپس به کمک آنزیم رتینن ردوکتاز ( کوانزیم NADH2 ) آلدئید حاصل احیا گردیده و به الکل تبدیل می گردد.</vt:lpstr>
      <vt:lpstr>بتا کاروتن که دارای ساختمان شیمیایی کاملا قرینه می باشد در اثر باز شدن اتصال دوگانه ایجاد دو مولکول ویتامین A می نماید، در صورتیکه در کاروتن های آلفا و گاما که حلقه B یک حلقه بتا یونون نمی باشد در اثر باز شدن اتصال دوگانه تنها یک مولکول ویتامین A تولید می گردد. محل انجام واکنش های تبدیل کاروتن ها به ویتامین A در برخی پستانداران مانند موش ، خرگوش و گوسفند مخاط روده می باشد و تجربه نشان داده که در نزد این حیوانات در صورتیکه بطور تجربی دچار کمبود ویتامین A گردند و تجویز با کاروتن از راه تزریق صورت گیرد عوارض کمبود بهبودی نیافته و بتا کاروتن در کبد حیوان ذخیره می گردد. در نزد انسان تصور می شود که عمل تبدیل کاروتن ها به ویتامین A تنها در کبد انجام پذیر است. فعالیت فیزیولوژی کاروتن ها حداکثر برابر 50% ویتامین A می باشد زیرا علاوه بر آنکه تبدیل این ترکیبات به ویتامین مستلزم انجام واکنش های اضافی می باشد عوامل مختلفی در عمل جذب روده ای آنها موثر بوده و موجب می گردند که این ترکیبات با مقایسه با ویتامین A با سرعت کمتری جذب گردند.</vt:lpstr>
      <vt:lpstr>عوامل شیمیایی موثر: خواص فیزولوژیکی ویتامین A مربوط به عامل شیمیایی خاصی نمی باشد و مجموعه ساختمان مولکولی آن منشا اثرات بیولوژیکی ویتامین است و هرگونه تغییری در ساختمان آن موجب غیر فعال شدن این ویتامین می گردد. با اینوصف مشاهده شده است که پیدایش یک اتصال دوگانه اضافی در داخل حلقه در بین کربن های 3 و 4 باعث از بین رفتن فعالیت این ویتامین نمی گردد. در روغن ماهی های آبهای شیرین ترکیبی وجود دارد که ساختمان آن مانند ویتامین  A است با این تفاوت که شامل یک اتصال دوگانه اضافی بین کربن 3 و 4 می باشد، این جسم دارای خواص ویتامین A بوده و به ویتامین A2 معروف است. فعالیت بیولوژیک ویتامین A2 در حدود 40% ویتامین A است. ویتامین های A و کاروتن ها در اثر اکسیژن، حرارت های بالا، اشعه و PH اسیدی اکسیده شده، دگرگونی مولکولی پیدا کرده و خاصیت ویتامینی خود را از دست می دهند. </vt:lpstr>
      <vt:lpstr>خواص فیزیولوژیکی: 1- ویتامین A یکی از عوامل رشد حیوانات می باشد، فقدان تجربی این ویتامین در موش موجب توقف رشد حیوان می گردد. 2- فقدان ویتامین A  در موش باعث پیدایش اختلالاتی در عمل تولید مثل حیوان می گردد بطرویکه در موش ماده موجب سقط جنین و یا عدم رشد جنین و در نر سبب وقفه در عمل اسپرماتوژنز می گردد. 3- ویتامین A دارای نقش مهمی در تنظیم عمل استخوان سازی در موش می باشد. مهمترین عمل ویتامین A در انسان اثری است که این ویتامین بر ترشحات بدن خصوصا ترشحات مخاطی، اشک و مایع مغزی نخاعی دارد بطوریکه کمبود ویتامین موجب پیدایش اختلالاتی در غدد بزاقی، زبان و حلق، مجاری تنفسی و چشم و برخی غدد مترشحه داخلی می گردد. فقدان ویتامین A منجر به پیدایش عوارض گوناگون در بافت پوششی در اغلب اعضای بدن می گردد. این ضایعات شامل آتروفی و نازک شدن اپیتلیوم و شاخی شدن آن بوده و به خشک و سخت شدن پوست و شکنندگی موها منجر می گردد.</vt:lpstr>
      <vt:lpstr>در اثر فقدان ویتامین A ترشح اشک کاهش یافته و به تدریج قرنیه خشک و کدر می گردد. خشک شدن قرنیه چشم با رشد میکربها و عفونت همراه می باشد و در نتیجه بیماری گزروفتالمی بروز می نماید و به همین دلیل ویتامین A به ویتامین آنتی گزروفتالمیک معروف می باشد. زودرس ترین عوارض کمبود ویتامین A  در انسان کاهش قدرت دید در غروب آفتاب و شب کوری می باشد.     </vt:lpstr>
      <vt:lpstr>نقش بیوشیمیایی: با وجود مطالعات زیاد هنوز چگونگی عمل ویتامین A در واکنش های متابولیسمی بدن که منجر به بروز خواص فیزیولوژیکی این ویتامین در رشد و نمو حیوان می گردد کاملا مشخص نیست. تجربه نشان می دهد که کمبود ویتامین A موجب کاهش سرعت ایجاد موکوپلی ساکاریدها در بافت حیوان می گردد و تجویز ویتامین A باعث طبیعی شدن میزان موکوپلی ساکاریدها می شود. از آنجائیکه این ترکیبات در ساختمان غضروفها و همینطور در ترشحات مخاطی وجود دارند احتمالا عمل ویتامین را در مورد بافت اپی تلیال و ترشحات مخاطی می توان از این راه توجیه نمود. تحقیقات نشان می دهد که ویتامین A دارای نقش مهمی در بیوسنتز پروتئین ها می باشد و بعلاوه در متابولیسم گوگرد و تشکیل ریشه فعال سولفات شرکت می نماید و همانطور که می دانیم ریشه سولفات از ترکیبات ضروری در عمل سنتز موکوپلی ساکاریدها می باشد. </vt:lpstr>
      <vt:lpstr>برای آنکه ریشه سولفات بصورت پیوند استری در ترکیبات موکوپلی ساکاریدها از قبیل کندروئیتین سولفات و موکوئیتین سولفات در آید ابتدا می بایست به کمک ATP به صورت فعال در آید و این واکنش احتمالا تحت تاثیر ویتامین A می باشد. جسم حاصل یعنی آدنوزیل- 3` - فسفات - 5` فسفو سولفات شکل فعال ریشه سولفات می باشد.  تجربه نشان داده که ویتامین A موجب متورم شدن میتوکندریهای سلول های کبدی در محیط کشت  می گردد و عقیده دارند که این ویتامین بر روی غشاهای سلولی و همچنین غشاهای اندامک های داخل سلولی مانند میتوکندری ها موثر می باشد و قابلیت نفوذ اینگونه غشاها را تنظیم می نماید. تحقیقات نشان داده که در موش هایی که مصنوعا دچار کمبود ویتامین A شده باشند و یا اینکه به مقدار زیاد ویتامین A به آنها خورانده شود آشفتگی هایی در واکنش های فسفوریلاسیون اکسیداتیو در میتوکندری های سلول های کبدی این حیوانات بروز می نماید و از این تجربه نتیجه می گیریم که برای حفظ تعادل غشا میتوکندری ها یک غلظت مناسب و اپتیما از ویتامین A ضروری است.</vt:lpstr>
      <vt:lpstr>نقش ویتامین A در شبکیه چشم: ویتامین A را رتینول نیز می نامند و این به علت نقش مهمی است که این ویتامین در شبکیه چشم و خصوصا در عمل بینایی در غروب آفتاب و در تاریکی به عهده دارد. در شبکیه چشم ویتامین A به شکل آلدئیدی یعنی رتی نن و یا رتینال وجود دارد.  رتینال به کمک یک واکنش آنزیمی احیا گردیده و به رتینول مبدل می شود و بعکس رتینول در اثر اکسیداسیون قابل تبدیل به رتینال می باشد. آنزیمی که این واکنش را کاتالیز می نماید رتینول دهیدروژناز و کوآنزیم آن NAD⁺ می باشد.  پرده شبکیه چشم شامل دو نوع سلول می باشد، یکی سلول های مخروطی که در مقابل نور رنگی و نور روز حساس می باشند و برای بینایی در روشنایی بکار می روند و دیگری سلولهای استوانه ای که برای بینایی در نور کم می باشند. حساسیت سلولهای استوانه ای در مقابل نور بعلت وجود یک پیگمان ارغوانی بنام ردوپسین می باشد. ردوپسین یک کروموپروتئین است که پروتئین آن بنام اوپسین و ریشه پروستتیک آن ایزومر 11- سیس رتینال می باشد. ردوپسین در اثر روشنایی تدریجا به پیگمان نارنجی لومی ردوپسین و سپس به پیگمان نارنجی مایل به زرد متا ردوپسین مبدل می گردد و در اثر نور شدید و مداوم بالاخره بی رنگ می شود زیرا در اثر نور 11- سیس رتینال به ترانس رتینال تبدیل می گردد و چون ترکیب اوپسین با ترانس رتینال پایدار نمی باشد ریشه پروستتیک جدا گشته و پیگمان بی رنگ می گردد. </vt:lpstr>
      <vt:lpstr>ترانس رتینال نیز به کمک آنزیم رتینول دهیدروژناز احیا گردیده و به ترانس رتینول مبدل می شود. در هنگام کم شدن نور و یا در تاریکی که به وجود ردوپسین احتیاج می باشد واکنشها در جهت عکس انجام می پذیرد تا ردوپسین مجددا تشکیل گردد ولی البته برای ایجاد ردوپسین وجود ایزومر 11- سیس رتینال ضروری است. مولکولهای ویتامین A مرتبا بین شبکیه و پلاسما مبادله گشته و احتیاج به ویتامین A در شبکیه از پلاسما و ذخیره کبدی تامین می گردد. احتمالا ایزومرهای مختلف ویتامین A در خون و بافت ها و کبد در حال تعادل می باشند و تبادلات شبکیه چشم با خون موجب می گردد که ایزومر 11- سیس رتینول به شبکیه رسیده و سپس به کمک آنزیم رتینول دهیدروژناز مجددا به صورت 11- سیس رتینال در آمده و برای ترکیب شدن با اوپسین آماده می گردد. </vt:lpstr>
      <vt:lpstr>ویتامین های D ویتامین های D یک گروه الکلهای حلقوی مشتق از استرول ها هستند که دارای خاصیت ضد بیماری راشیتیسم می باشند. بعلاوه تعداد زیادی ترکیبات استرولی در طبیعت وجود دارند که پروویتامین های D  می باشند و دراثر اشعه ماورا بنفش با طول موج 260 الی 293 نانومتر به ویتامین D مبدل می شوند. ساختمان شیمیایی: استرول ها الکلهای حلقوی مشتق از کربور حلقوی سیر شده و 17 کربن دار بنام سیکلوپنتانوپرهیدروفنانترن می باشند. از استخلاف کربن های 10 و 13 سیکلوپنتانوپرهیدروفنانترن توسط دو ریشه متیل هسته 19 کربن دار تولید می شود. کلسترول که یک استرول حیوانی است از هسته فوق مشتق می شود و دارای یک عامل الکلی بر روی کربن شماره 3 و یک اتصال دوگانه در حلقه B بین کربن های 5و 6 و بالاخره یک زنجیر کربنی بر روی کربن 17 می باشد.  ارگوسترول که در گیاهان وجود دارد دارای فرمول شیمیایی شبیه کلسترول است با این تفاوت که ارگسترول دارای سه اتصال دوگانه می باشد که یکی از اتصالهای اضافی در حلقه B و دیگری بر روی زنجیر کربنی قرار گرفته است، بعلاوه زنجیر کربنی در ارگوسترول شامل 9 کربن می باشد.</vt:lpstr>
      <vt:lpstr>مهمترین ویتامین های گروه D به ترتیب زیر از استرول ها مشتق می گردند: 1- ویتامین D2 یا کلسیفرول از استرولهای گیاهی مانند ارگوسترول و دراثر اشعه ماورا بنفش حاصل  می گردد. به این ترتیب که حلقه B باز گردیده و یک اتصال دوگانه بر روی کربن شماره 10 قرار می گیرد.  هنگامیکه ارگوسترول را در الکل یا بنزن یا اتر حل نموده و تحت تاثیر اشعه ماورا بنفش قرار می دهیم یک سری واکنش های فتوشیمیایی انجام می گیرد، بعلاوه حرارت نیز موجب افزایش فعالیت این واکنش ها می گردد. ترکیباتی که در جریان این واکنش ها تولید می شوند همگی ایزومر یکدیگر می باشند، بطوریکه هیچگونه عنصر شیمیایی به مولکول ارگوسترول اضافه نشده و یا از آن کم نمی شود. تنها  حلقه ها و اتصال های دوگانه نظم نوینی را بخود می گیرند.    </vt:lpstr>
      <vt:lpstr>2- ویتامین D3 یا کلی کلسیفرول که از 7 دهیدروکلسیترول مشتق می گردد و به همین دلیل آنرا ویتامین D طبیعی می دانند، این ویتامین نیز طی یک سری واکنش های مشابهی در اثر اشعه ماورا بنفش ایجاد می گردد. در بدن آنزیمی به نام کلسترول دهیدروژناز وجود دارد که کلسترول را به 7 دهیدروکلسترول مبدل  می سازد و جسم اخیر در زیر پوست بدن در اثر اشعه ماورا بنفش به ویتامین تبدیل می گردد. بررسی ها نشان داده است اولین ترکیب ویتامین D که به صورت متبلور تهیه و به نام ویتامین D1 نامگذاری شد مخلوطی از کلسیفرول و سایر ایزومرهای این ویتامین بوده است.   </vt:lpstr>
      <vt:lpstr>عوامل شیمیایی موثر: از مقایسه ساختمان شیمیایی ترکیبات فوق و مطالعه خواص ویتامینی هر یک نتیجه می شود که فعالیت ویتامینی D مستلزم پیدایش سه اتصال دوگانه در حلقه B و در نتیجه باز شدن حلقه می باشد. استرول هایی دارای خاصیت پروویتامین D می باشند که دارای یک عامل الکلی بر روی کربن 3 و دو اتصال دوگانه در حلقه B ، یکی بین کربن های 5و 6 و دیگری بین کربن های 7 و 8 باشند. ویتامین های D در برابر عوامل فیزیکی و شیمیایی نسبتا مقاوم می باشند مثلا در حرارت 100 درجه پایدار هستند. خواص فیزیولوژی: فقدان ویتامین D موجب پیدایش اختلالاتی در عمل استخوان سازی می گردد، در انتهای استخوانها سلولهای غضروفی باقی می مانند و مویرگ ها و سلول های استئوبلاست پیشرفت نمی نمایند، بدین ترتیب بافت غضروفی رشد نموده و حجیم می گردد بدون آنکه عمل کلسیفیکاسیون انجام گرفته و استخوان تشکیل گردد. با پیشرفت بیماری تدریجا قسمتی از مواد معدنی استخوانها نیز آزاد گردیده و میزان کلسیم بافت استخوانی کاهش می یابد و بالاخره استقامت و سختی استخوانها کم و تغییر شکل و خمیدگی آنها بخصوص در استخوانهای طویل پدیدار می گردد.</vt:lpstr>
      <vt:lpstr>اینگونه اختلالات در کودکان که هنوز رشد استخوانها کامل نگردیده است شدیدتر و به بیماری نرمی استخوان یا راشیتیسم معروف است در صورتیکه در بالغین عوارض مشابهی توام با افزایش شکنندگی استخوانها بنام بیماری استئومالاسی مشاهده می گردد. بیماری راشیتیسم در حیوانات با کاهش کلسیم و یا فسفر خون همراه می باشد ولی در انسان بیشتر فسفر خون کاهش می یابد.  از دیگر تغییراتی که در خون مبتلایان به راشیتیسم مشاهده می گردد افزایش فعالیت آنزیم های فسفاتاز است.     </vt:lpstr>
      <vt:lpstr>نقش بیوشیمیایی: علل پیدایش اختلالات استخوانی فوق را می توان مربوط به یکی از دلایل زیر دانست: الف) کمبود کلسیم و فسفر در مواد غذایی ب) عدم تعادل بین غلظت کلسیم و فسفر در خون ج) کمبود ویتامین D  تجویز ویتامین D به حیواناتی که بطور تجربی مبتلا به راشیتیسم شده اند باعث از بین رفتن سریع سلولهای غضروفی در انتهای استخوانها و پدیدار شدن سلولهای استئوبلاست و مویرگها و رسوب املاح کلسیم و طبیعی شدن عمل استخوان سازی می گردد.    </vt:lpstr>
      <vt:lpstr>نقش بیوشیمیایی ویتامین D که همانند یک هورمون اثر می نماید در موارد زیر شناخته شده است: 1- ویتامین D موجب افزایش جذب کلسیم و فسفر در روده ها می گردد. در هنگامیکه کمبود ویتامین D ایجاد شده باشد تجویز ویتامین D باعث کاهش مقدار دفع کلسیم و فسفر از طریق مدفوع و به میزان کمتری سبب افزایش دفع ادراری این عناصر می گردد. نتیجه این عمل افزایش جذب و ذخیره کلسیم و فسفر در بدن است، به عبارت دیگر یک بیلان منفی عناصر فوق با تجویز ویتامین D به بیلان مثبت تبدیل گردیده و یا حداقل به حال تعادل در می آید.  ویتامین D ( کلی کلسیفرول ) درکبد به مشتق 25- هیدروکسی کلی کلسیفرول تبدیل می شود و جسم اخیر در کلیه ها به 1-25 دی هیدروکسی کلی کلسیفرول مبدل می شود. مشتق 1-25 دی هیدروکسی کلی کلسیفرول دارای نقش هورمونی می باشد و قادر است مانند هورمون های استروئیدی وارد سلول گردیده و پروتئین خاصی را سنتز نماید، این پروتئین باعث انتقال فعال کلسیم را به داخل سلولهای بدن بویژه سلولهای روده انجام می دهد و به این ترتیب ویتامین D موجب افزایش جذب روده ای کلسیم می گردد.</vt:lpstr>
      <vt:lpstr>منابع: مقدار ویتامین D در کبد ماهی و سایر حیوانات زیاد است و در شیر، کره و زرده تخم مرغ نیز وجود دارد. تجویز مقدار زیاد ویتامین موجب هیپرویتامینوز می شود که با رسوب املاح کلسیم در بافتهای نرم از جمله شش  و کلیه ها همراه است، نیاز بدن انسان در فصل زمستان به ویتامین D بیش از فصل تابستان می باشد.       </vt:lpstr>
      <vt:lpstr>ویتامین های E ( Tocopherol ) ساختمان شیمیایی: ویتامین E با فرمول خام ( C29 H50 O2 ) یک ترکیب آلی هتروسیکلیک مشتق از هسته کرومان  می باشد. از اتصال یک حلقه بنزنی و یک حلقه هتروسیکلیک اکسیژن دار به نام پیران حاصل می گردد. در ویتامین E روی هسته کرومان یک زنجیره 16 کربنی و یک عامل هیدروکسیل ( فنلی ) و سه ریشه R روی کربن های شماره 5، 7 و 8 به طور اضافی موجود است و بسته به این که سه ریشه فوق الذکر متیل و یا هیدروژن باشد، انواع ویتامین Eموجود می باشد. در آلفا توکوفرول ریشه R در موقعیت 5، 7 و 8 متیل می باشد. در بتا توکوفرول ریشه R در موقعیت 5و 8 متیل می باشد. در گاما توکوفرول ریشه R در موقعیت 7و 8 متیل می باشد. در دلتا توکوفرول ریشه Rدر موقعیت 8 متیل می باشد. در اتا توکوفرول ریشه R در موقعیت 7 متیل می باشد. در زتا توکوفرول ریشه R در موقعیت 5 و 7 متیل می باشد.</vt:lpstr>
      <vt:lpstr>مهمترین عامل شیمیایی موثر این ویتامین هیدروکسی ( فنلی ) است ، که باید به صورت ازاد و یا استریفیه وجود داشته باشد. در صورتی که عامل فنلی متیله شود خواص ویتامینی از بین می رود. ساختمان زنجیره کربنی نیز در فعالیت ویتامینی نقش اساسی دارد. تغییرات ریشه های R نیز موجب تغییرات در فعالیت ویتامینی می گردد، به طوری که خواص بیولوژیک آلفا توکوفرول از همه بیشتر و خواص آنتی اکسیدانی آن از همه کمتر است. جذب، انتقال و متابولیسم ویتامین E در روده کوچک و در حضور صفرا جذب می شود. پس از وارد شدن در ساختمان شیلومیکرون و VLDL از طریق جریان لنف وارد خون می شود. سپس به کبد منتقل می گردد و در ساختمان لیپوپروتئین ها وارد می شود. قسمت اعظم ویتامین E توسط آلفا لیپوپروتئین ها ( HDL ) به بافت ها منتقل می شود. این ویتامین در بسیاری از بافت ها به ویژه بافت چربی ذخیره می گردد.</vt:lpstr>
      <vt:lpstr>نقش ویتامین E  ویتامین E  اولین خط دفاعی در مقابل پراکسیداسیون اسیدهای چرب غیر اشباع موجود در فسفولیپیدهای غشا سلولی و غشا اندامک های داخل سلولی از قبیل میتوکندری و شبکه اندوپلاسمیک می باشد. توکوفرول به عنوان آنتی اکسیدان از طریق واکنش های زنجیره ای رادیکالهای آزاد عمل می کند. بدین ترتیب که هیدروژن فنلی خود را به رادیکال آزاد تولید شده منتقل می کند و در این بین فنوکسی حاصل در حضور ویتامین C مجددا به توکوفرول تبدیل می شود.  البته در مواردی نیز فنوکسی تولید شده در مرحله ای دیگر باعث احیا رادیکال آزاد دیگری شده، در نهایت محصول اکسیداسیون حاصل، به دنبال کنژوگه شدن با اسید گلوکورونیک از طریق صفرا دفع می شود. چون در حالت اخیر ویتامین E پس از انجام عمل خود مجددا بازیافت نمی شود، از این رو برای ایفای نقش بیولوژیک خود باید حتما در سلول جایگزین شود.  به نظر می رسد این ویتامین از طریق تثبیت کو آنزیم Q یا کمک در انتقال الکترون به کوآنزیم Q نقش مهمی در تنفس سلولی داشته باشد. علاوه بر این، این ویتامین از طریق افزایش میزان ALA ردوکتاز باعث تحریک سنتز ` هم ` می شود. به نظر می رسد اکثر اثرات ویتامین E ناشی از اثرات غیر مستقیم این ویتامین به علت قدرت آنتی اکسیدانی آن باشد.</vt:lpstr>
      <vt:lpstr>کمبود ویتامین E  مهمترین عارضه حاصل از فقدان ویتامین E در موش، خرگوش و خوکچه هندی به شکل اختلال در تولید مثل ظاهر می گردد. از علائم دیگر فقدان این ویتامین در حیوانات، استحاله عضلات مخطط و پیدایش ضایعات عضلانی، خیز و بالاخره فلج عضلانی به نام دیستروفی عضلانی می باشد که تجویز ویتامین E سبب درمان آن می شود.  در انسان ویتامین E در همه اندام های بدن کم و بیش وجود دارد. اختلالات تولید مثل و یا عقیم شدن در اثر کمبود ویتامین E در انسان دیده نشده است.  در اشخاصی که دچار اختلالاتی در جذب ویتامین E ( توام با جذب ویتامین A و چربی ها ) می باشند، بیوپسی عضلات آنها یک نوع تحلیل عضلات را نشان می دهد. منابع: مهمترین منابع غذایی جوانه گندم، کاهو، کلم روغن بادام زمینی، گوشت، کبد گاو، کره و زرده تخم مرغ است. میزان ویتامین E مورد نیاز به میزان اسیدهای چرب غیر اشباع موجود در سلول بستگی دارد یا به عبارتی به میزان و نوع چربی موجود در رژیم غذایی بستگی دارد.  </vt:lpstr>
      <vt:lpstr>ویتامین K  دو ترکیب اصلی محلول در چربی و دو ترکیب سنتز شده که دارای خواص ویتامین K می باشند، وجود دارد که دارای هسته نفتوکینون در ساختمانشان می باشند. 1- ویتامین K1 یا K طبیعی که از یونجه استخراج شده و به اسامی فیلوکینون، مفیتون و فیتونادیون معروف می باشد و عبارت است از 2- متیل 3- فیتیل 1و4 نفتوکینون 2- ویتامین K2 یا مناکینون که توسط باکتری های روده سنتز می شود. بنابراین استفاده آن همراه غذا الزامی نیست. از نظر ساختمانی علاوه بر حلقه 2- متیل 1و4 نفتوکینون دارای ریشه جانبی است که از 6، 7 و یا 9 واحد ایزوپرن تشکیل شده ست. 3- ویتامین K3 یا منادیون از راه سنتز تهیه می گردد. از نظر شیمیایی دارای حلقه 2-متیل 1و4 نفتوکینون بوده، ولی فاقد ریشه جانبی است. 4- ویتامین K4 که از راه سنتز تهیه می شود، در واقع مشتقی از ویتامین K3 می باشد، که به صورت دی استات و یا دی فسفات تهیه می گردد، و به فرمول شیمیایی 2- متیل 1و4 نفتوهیدروکینون می باشد.</vt:lpstr>
      <vt:lpstr>وجود هسته 1و4- نفتوکینون یا 1و4- نفتوهیدروکینون برای خواص ویتامین اساسی است. ریشه متیل بر روی کربن 2 نیز ضروری است و باعث افزایش فعالیت ویتامین می گردد. اگر به جای ریشه متیل یک ریشه کربنی و با تعداد کربن زیادتر قرار دهیم، هرچه تعداد کربن های ریشه زیادتر شود، فعالیت ویتامین کمتر خواهد شد. ظاهرا وجود ریشه کربنی بر روی کربن 2 برای خواص ویتامین ضروری نمی باشد، زیرا ویتامین K3 که فاقد ریشه کربنی می باشد دارای خواص ویتامینی است. علاوه بر این گرچه پتانسیل مولکولی هر چهار نوع ویتامین برابر است، اما اگر یک میلی گرم از هر کدام را انتخاب نماییم K3 به دلیل سبکی وزن مولکولی از سه نوع دیگر فعال تر خواهد بود. جذب، انتقال و متابولیسم چون ویتامینهای K طبیعی محلول در چربی می باشند، بنابراین جذب آنها در روده بستگی به شرایط جذب چربی ها دارد. هر نوع اختلالی مانند نارسایی پانکراس، بیماری های صفراوی و آتروفی روده که سبب اختلال در جذب چربی ها می شود، روی جذب ویتامین K نیز موثر است. از بین رفتن فلور باکتری روده بزرگ نیز سبب کاهش سنتز این ویتامین در روده می گردد. مناکینون فقط در حضور املاح صفراوی و از طریق لنف جذب می شود، در صورتی که منادیون و مشتقات محلول در آب آن بدون حضور املاح صفراوی مستقیما از طریق خون جذب می شوند. این ویتامین ها در بخش میکروزومی کبد و در جریان خون توسط لیپوپروتئین ها منتقل می شوند. </vt:lpstr>
      <vt:lpstr>نقش ویتامین K  نقش اصلی این ویتامین در انعقاد خون از طریق ایجاد تغییرات پس از ترجمه فاکتورهای خونی از قبیل پروترومبین و فاکتورهای II ، VII ، IX ، X می باشد. به این منظور ابتدا ویتامین K در حضور دهیدروژناز و NADPH + H⁺ در سیستم میکزوزومی کبد به هیدروکینون احیا می گردد.  جزء اخیر به عنوان کوآنزیم آنزیم کربوکسیلاز عمل می کند و باعث گاما کربوکسیلاسیون ریشه های گلوتامات این فاکتورهای انعقادی می شود. به این ترتیب ریشه های گلوتامات در این دسته از مواد به گاما کربوکسی گلوتامات تبدیل می شود. در نتیجه این واکنش هیدروکینون به 2و3 – اپوکسید تبدیل می شود که مجددا توسط اپوکسید ردوکتاز میکزوزومی به کینون و بالاخره هیدروکینون تبدیل می شود. ریشه گاما کربوکسی گلوتامات حاصل جایگاهی برای اتصال کلسیم در این پروتئین می باشد و به این ترتیب باعث تسریع فرآیند انعقاد می شود. از طرفی این ویتامین برای گاما کربوکسیلاسیون پروتئین استئوکلسین که 15 تا 20 درصد پروتئین غیر کلاژنی استخوان را در اکثر مهره داران تشکیل می دهد، لازم است. با توجه به این که استئوکلسین نقش مهمی را در استخوان سازی به عهده دارد، بنابراین این ویتامین در تشکیل استخوان نیز اهمیت دارد.</vt:lpstr>
      <vt:lpstr>دیکومارول ها از انواع ضد انعقادها محسوب می شوند. یکی از این ترکیبات وارفارین می باشد، که از طریق مهار آنزیم ردوکتاز مانع از تبدیل 2 و 3- اپوکسید به کینون و همچنین احیا کینون به هیدروکینون می شود. کمبود ویتامین K  از آنجایی که تقریبا تمام مواد غذایی حاوی این ویتامین می باشند و علاوه بر این فلور طبیعی روده نیز مقادیر کافی از این ویتامین را سنتز می کند،کمبود این ویتامین به ندرت اتفاق می افتد. البته ممکن است به علت اختلال در جذب چربی ها و ویتامین های محلول در چربی، استفاده طولانی مدت از آنتی بیوتیک ها یا در هنگام درمان طولانی با داروهای ضد انعقاد کمبود این ویتامین حادث شود. از علائم مشهود فقدان این ویتامین افزایش زمان انعقاد می باشد. منابع ویتامین K : با توجه به مطالعات انجام شده روی ویتامین K کبدی، تقریبا نیمی از این ویتامین دارای منشا باکتریایی  ( مناکینون ) و نیمی دیگر با منشا گیاهی ( فیلوکینون ) است. به عبارتی نیمی از ویتامین K موجود در بدن توسط باکتری های روده ای سنتز شده و تامین می گردد.</vt:lpstr>
      <vt:lpstr>ویتامین های محلول در آب ویتامین های محلول در آب دارای ساختمان شیمیایی کاملا متفاوتی می باشند و به علت داشتن مولکول قطبی در آب محلولند و به جز ویتامین B12  که سالها می تواند در کبد ذخیره شود، بقیه آنها ذخیره ثابتی در بدن ندارند و باید همواره همراه مواد غذایی به بدن برسند. تمام ویتامین های محلول در آب به جز ویتامین C به عنوان کوآنزیم یا کوفاکتور در واکنش های آنزیمی شرکت دارند. انواع مختلف ویتامین های محلول در آب شامل: تیامین ( B1 )، ریبوفلاوین ( B2 )، اسید نیکوتینیک ( B3 )، اسید پانتوتنیک ( B5 )، پیریدوکسین ( B6 )، بیوتین ( B8 )، اسید فولیک ( B9 )، کوبالامین ( B12 )، اسید اسکوربیک ( C ) و اسید لیپوئیک می باشند.</vt:lpstr>
      <vt:lpstr>تیامین یا ویتامین B1  این ویتامین در ساختمان خود دارای دو حلقه هتروسیکلیک می باشد، که یکی از آنها پنج ضلعی گوگرددار تیازول و دیگری حلقه دو ازتی پیریمیدین می باشد. حلقه پیریمیدین در ویتامین B1 به صورت 2 و 5 دی متیل 4 آمینو پیریمیدین و حلقه تیازول به صورت 4 متیل 5 هیدروکسی اتیل تیازول می باشد. این دو حلقه توسط ازت حلقه تیازول و ریشه متیل کربن پیریمیدین به یکدیگر متصل می شوند. ازت در حلقه تیازول سه ظرفیتی ولی در تیامین از نوع آمونیوم یعنی نوع چهارم می باشد. بنابراین دارای یک بار الکتریکی مثبت می باشد که توسط یون Cl⁻ یا OH⁻ خنثی می گردد. ( کلرئیدرات یا هیدروکسی تیامین ) تیامین الکل ازت داری است که به کمک عامل الکلی خود با اسیدها بخصوص اسید فسفریک استریفیه شده و استر پیروفسفریک آن به نام تیامین پیروفسفات ( TPP ) شکل فعال این ویتامین در بدن است. این واکنش در بدن توسط آنزیم تیامین پیروفسفوکیناز که در مغز و کبد وجود دارد کاتالیز می شود و آنزیم فسفاتاز موجود در مواد غذایی، دستگاه گوارش و سایر نسوج قادر به جدا کردن ریشه پیروفسفات می باشند. وجود ریشه های متیل حلقه پیریمیدین و تیازول و همچنین هیدروکسی اتیل در حلقه تیازول برای فعالیت ویتامین ضروری است.</vt:lpstr>
      <vt:lpstr>تجربه نشان میدهد که هیدروژن متصل به کربن 2 حلقه تیازول در تیامین پیروفسفات دارای فعالیت بیشتری نسبت به سایر هیدروژن های متصل به کربن در مولکول ویتامین می باشد، به همین دلیل هیدروژن متصل به کربن 2 حلقه تیازول نقش اساسی را در خواص کوآنزیمی ویتامین به عهده دارد. اگر تیامین را در محیط قلیایی و به کمک فروسیانید پتاسیم اکسید نماییم تبدیل به تیوکروم می شود که ازت در آن مجددا سه ظرفیتی می شود. تیوکروم دارای فلوئورسانس سبز می باشد و از این خاصیت برای اندازه گیری ویتامین B1 استفاده می شود.      </vt:lpstr>
      <vt:lpstr>جذب، انتقال و متابولیسم در صورتی که غلظت این ویتامین در رژیم غذایی کمتر از 5 mg در روز باشد، در روده کوچک از طریق انتقال فعال جذب می شود، ولی در صورت وجود مقادیر بالایی از آن در رژیم غذایی جذب به صورت انتشار صورت می گیرد. این ویتامین به صورت آزاد در پلاسما یافت می شود و شکل کوآنزیمی آن تیامین پیروفسفات در اجزاء سلولی دیده می شود. حدود 30 mg تیامین به صورت ذخیره در بدن وجود دارد، که از این مقدار 80% آن به صورت تیامین پیروفسفات و 10% به صورت تیامین تری فسفات و مابقی به صورت تیامین منوفسفات  می باشد. تقریبا 50% تیامین ذخیره بدن در عضلات و مابقی به طور عمده در قلب، کلیه، کبد و بافت عصبی  ( بخصوص مغز ) یافت می شود. آنزیم های زیر واکنش تشکیل فسفو استرهای این ویتامین را کاتالیز  می نمایند:  1- تیامین کیناز ( پیروفسفوریلاز ) که تشکیل تیامین پیروفسفات و AMP را از تیامین و ATP کاتالیز می کند.  2- TPP-ATP فسفریل ترانسفراز که تشکیل تیامین تری فسفات و ADP از TPP و ATP را کاتالیز می کنند. 3- تیامین پیروفسفاتاز که TPP را به تیامین منو فسفات هیدرولیز می کند.  دو آنزیم TPP-ATP فسفریل ترانسفراز و تیامین تری فسفاتاز به طور عمده در بافت عصبی یافت می شوند.</vt:lpstr>
      <vt:lpstr>نقش ویتامین B1  این ویتامین به عنوان کوآنزیم همراه با یون منیزیم در دو واکنش عمومی بدن که در آنها عامل آلدئیدی فعال شده انتقال می یابد، نقش دارد. این دو واکنش عبارت است از دکربوکسیلاسیون اکسیداتیو کتو اسیدها توسط کمپلکس دهیدروژناز ( پیرووات دهیدروژناز و آلفا کتو گلوتارات دهیدروژناز ) و تشکیل آلفا کتون ها توسط ترانس کتولازها می باشد. پیرووات دهیدروژناز از انواع کمپلکس های دهیدروژناز می باشد، که تبدیل آلفا کتو اسید به استیل کو آنزیم A را به عهده دارد. این آنزیم میتوکندریایی از سه زیر واحد تشکیل شده است. یکی از زیر واحدهای آن دکربوکسیلاز وابسته به TPP است که باعث تبدیل کتو اسید به کمپلکس آلفا هیدروکسی الکیل تیامین پیروفسفات می شود. جزء دیگر ترانس اسیلاز می باشد که دارای ریشه لیپوئیل است و توسط آلفا هیدروکسی الکیل- تیامین پیروفسفات استیله می شود و بالاخره جزء سوم آن دی هیدرولیپوئیل دهیدروژناز وابسته به FAD است که باعث اکسیداسیون مجدد لیپوئیل احیا شده پس از انتقال گروه اسیل به کو آنزیم A می شود.    </vt:lpstr>
      <vt:lpstr>مراحل مختلف دکربوکسیلاسیون اکسیداتیو اسید پیروویک به قرار زیر می باشد: مراحل دکربوکسیلاسیون اکسیداتیو اسید آلفا کتو گلوتاریک و تبدیل آن به CO2 و سوکسینیل کو آنزیم A نیز توسط یک سیستم مشابه پیرووات دهیدروژناز به قرار زیر انجام می شود: تیامین پیروفسفات به عنوان کوآنزیم آنزیم ترانس کتولاز سبب انتقال گلیکول آلدئید از یک مولکول ریبوز 5 فسفات و تشکیل سدوهپتولوز 7 فسفات می شود. ( متابولیسم گلوکز از راه پنتوز فسفات )  تیامین پیروفسفات با متابولیت های دیگر آن از قبیل تیامین تری فسفات در بخش پیش سیناپسی عصبی واقع شده، و به نظر می آید برای سنتز استیل کولین و یا جابجایی یون ها در حالت تحریک بافت عصبی لازم باشد.   </vt:lpstr>
      <vt:lpstr>کمبود ویتامین B1  کمبود ویتامین B1 ایجاد اختلالاتی در انجام واکنش هایی که کاتالیز آنها را عهده دار می باشد می نماید در نتیجه سبب تراکم سوبستراهای مربوطه مانند پیرووات، قند پنتوز، مشتقات آلفا کتو کربوکسیلات و آمینو اسیدهایی مانند لوسین، ایزولوسین و والین می شود. اختلالات متابولیسمی ترکیبات فوق منجر به بیماری بری بری می گردد که معمولا با عوارض قلبی عروقی و عوارض عصبی و بالاخره ادم همراه می باشد. عوارض قلبی عروقی شامل تپش قلب، تنگی نفس و هیپرتروفی قلب می باشد که تدریجا منجر به احتقان قلب  و کبد و ریه و پیدایش ادم می گردد.  عوارض عصبی نیز منجر به پلی نوریت اعصاب محیطی می گردد، که ممکن است با خونریزی مغزی همراه باشد. ضعف عضلانی، بی اشتهایی، کم شدن حرکات معده، حالت تهوع، تب و لاغری توام با اختلالات رویشی و عوارض پوستی از علائم دیگر این بیماری است. چنین وضعیتی در رژیم غذایی سرشار از برنج سفید و یا سایر غذاهای تصفیه شده از قبیل شکر و آرد سفید دیده می شود. همچنین تیامیناز ماهی خام با از بین بردن تیامین در دستگاه گوارش موجب کمبود این ویتامین می شود، علاوه بر این چای نیز حاوی عامل ضد تیامین می باشد که در عصاره بعضی از انواع خاص گیاهان نیز یافت می شود. معتادین به الکل نیز با کمبود این ویتامین مواجه اند.</vt:lpstr>
      <vt:lpstr>منابع  انسان روزانه 1-3 mg تیامین نیاز دارد. معمولا در مواردی که متابولیسم افزایش می یابد از قبیل افزایش فعالیت عضلانی، حاملگی، شیردهی یا در موارد بیماری مانند هیپرتیروئیدیسم نیاز به این ویتامین نیز افزایش می یابد. منابع غنی از این ویتامین جوانه گندم، سبوس برنج، مخمر آبجو، جگر، حبوبات، غلات و ماکارونی  می باشد.       </vt:lpstr>
      <vt:lpstr>ریبوفلاوین یا ویتامین B2  ریبوفلاوین ترکیب فلورسنت زرد رنگی است که در جانوران و گیاهان به وفور یافت می شود. ساختمان ریبوفلاوین از ریبیتول ( الکل ریبوز دار ) و حلقه فلاوین تشکیل شده که در آن کربن 1- ریبیتول به موقعیت 9 حلقه متصل است. این ویتامین در برابر نور مرئی و ماوراء بنفش حساس است ولی نسبت به حرارت مقاوم می باشد. در مقابل روشنایی و محیط قلیایی ریشه ریبیتول خود را از دست داده و به جای آن متیل جایگزین می گردد و تبدیل به لومی فلاوین می شود که فعالیت بیولوژیک ندارد. ریبوفلاوین در برابر عوامل احیا کننده دو اتم هیدروژن جذب کرده و به جسم بی رنگی موسوم به لوکوریبوفلاوین تبدیل می شود. واکنش فوق دو طرفه است یعنی اگر محلول لوکوریبوفلاوین در هوا تکان داده شود مجددا اکسید و زرد رنگ می شود.</vt:lpstr>
      <vt:lpstr>این ویتامین به دو شکل فلاوین منو نوکلئوتید ( FMN ) و فلاوین آدنین دی نوکلئوتید ( FAD ) از فعالیت بیولوژیک برخوردار است و به عنوان کوآنزیم آنزیم های فلاوپروتئین عمل می کند. در فلاوین منونوکلئوتید عامل الکلی نوع اول ریبیتول به اسید فسفریک متصل شده و نوکلئوتیدی ایجاد کرده که باز ازت دارش حلقه فلاوین و قند آن ریبیتول است. در فلاوین آدنین دی نوکلئوتید یک نوکلئوتید حقیقی ( آدنوزین منو فسفات ) و یک نوکلئوتید کاذب  ( فلاوین ریبیتول و اسید فسفریک ) وجود دارد.      </vt:lpstr>
      <vt:lpstr> جذب، انتقال و متابولیسم اشکال کوآنزیمی این ویتامین تحت تاثیر اسید معده از آپوپروتئین جدا شده و در قسمت بالایی روده تحت تاثیر پیروفسفاتازها و فسفاتازها تولید ریبوفلاوین آزاد را می نمایند. مقداری از ریبوفلاوین پس از جذب در جریان خون با پیوند ضعیف به آلبومین متصل می شود و انتقال می یابد، اما قسمت اعظم آن به صورت کمپلکس با سایر پروتئین ها منتقل می شود. تبدیل ریبوفلاوین به فرم کوآنزیمی آن در سیتوپلاسم سلولی اکثر بافتها بخصوص روده کوچک، کبد، قلب و کلیه اتفاق می افتد. مرحله اول فسفوریلاسیون وابسته به ATP بوده و توسط فلاوکیناز صورت می گیرد. FMN حاصله می تواند با برخی از آپوآنزیم ها تولید انواعی از فلاوپروتئین ها را نماید، اما قسمت اعظم آن در واکنشی وایسته به ATP که توسط FAD سنتتاز کاتالیز می شود، به FAD تبدیل می گردد. FAD شکل غالب کوآنزیمی است که در بافت ها با تعداد زیادی از انواع دهیدروژنازها و اکسیدازها تشکیل کمپلکس را می دهد. ریبوفلاوین آزاد از جفت عبور نمی کند ولی بارداری و ترشح استروژن سبب سنتز پروتئین حامل این ویتامین و عبور آن از جفت و ورود آن در خون جنین می شود.</vt:lpstr>
      <vt:lpstr>نقش ویتامین B2 شکل کوآنزیمی این ویتامین در بسیاری از واکنش های اکسیداسیون – احیا و زنجیره انتقال الکترون شرکت می کند. در این واکنش ها با انتقال دو اتم هیدروژن به اتم های ازت موقعیت 1 و 10 حلقه ریبوفلاوین کوآنزیم ها به صورت برگشت پذیر احیا می شوند و تولید FMNH2 و FADH2 را می نمایند. از مهم ترین آنزیم های دهیدروژناز که FAD به عنوان کوآنزیم آنها عمل می کند D- آمینو اسید اکسیداز، گزانتین اکسیداز، دیافوراز و گلیکول اکسیداز می باشد. آنزیم های دیافوراز سبب اکسید شدن NADH + H⁺ و تبدیل آن به NAD⁺ می گردند. مثلا اسید لاکتیک دهیدروژناز ( LDH ) سبب می شود که اسید لاکتیک یک مولکول هیدروژن از دست داده و به اسید پیروویک تبدیل شود و در طی این واکنش دو اتم هیدروژن بر روی NAD⁺ انتقال یافته و موجب تبدیل آن به NADH + H⁺ یا حالت احیا شده کوآنزیم می گردد. دیافورازها، NADH + H⁺ را مجددا اکسید نموده و به NAD⁺ تبدیل می کند و در طی این واکنش ها هیدروژن بر روی FAD منتقل شده و در مراحل بعد این هیدروژن بر روی سیتوکروم انتقال می یابد.</vt:lpstr>
      <vt:lpstr>کمبود ویتامین B2 این ویتامین یکی از فاکتورهای رشد و نمو کودکان و نوجوانان است. در بزرگسالان فقدان این ویتامین ترک هایی در گوشه لب به وجود می آورد و رگ های مویینه صلبیه چشم را زیاد و نمایان می کند. همچنین اختلالات گوارشی از قبیل التهاب معده و روده ها و کم شدن اسید کلریدریک شیره معده و بالاخره آشفتگی در جذب مواد چربی اشکار می گردند و مقدار چربی در مدفوع زیاد می شود. کمبود شدید این ویتامین روی تبدیل ویتامین B6 به شکل کوآنزیمی خود و همچنین تبدیل تریپتوفان به نیاسین تاثیر دارد. منابع مهمترین منابع: مخمر آبجو، جگر، دل، قلوه گاو، شیر خشک، گردو، مغز و سفیده تخم مرغ می باشد.    </vt:lpstr>
      <vt:lpstr>نیاسین یا ویتامین B3 نیاسین نام دیگر اسید نیکوتینیک است. این ویتامین در بافت ها عمدتا به صورت آمین ( نیکوتین آمید ) یافت می شود. شکل فعال ویتامین به صورت نیکوتین آمید آدنین دی نوکلئوتید ( NAD⁺ ) و نیکوتین آمید آدنین دی نوکلئوتید فسفات ( NADP ) است. نیکوتین آمید آدنین دی نوکلئوتید که تحت عنوان کوآنزیم 1 نامیده می شود، از یک مولکول نیکوتین آمید، 2 مولکول قند D- ریبوز، دو مولکول اسید فسفریک و یک مولکول آدنین تشکیل شده است. نیکوتین آمید آدنین دی نوکلئوتید فسفات که تحت عنوان کوآنزیم 2 نیز شناخته شده است، به انضمام اجزاء ساختمانی نیکوتین آمید آدنین دی نوکلئوتید دارای یک ملکول اسید فسفریک نیز می باشد که در موقعیت 2 قند ریبوز به آدنین متصل شده است. برخلاف سایر ویتامین ها نیاسین در بسیاری از گیاهان و جانوران به کمک آنزیم پیریدوکسال فسفات از اسید آمینه تریپتوفان سنتز می شود. تبدیل تریپتوفان به نیاسین تنها پس از برآورده شدن نیاز بدن به تریپتوفان صورت می گیرد، به طوری که از هر 60 mg تریپتوفان 1 mg نیاسین تولید می شود. این ویتامین توسط فلور طبیعی روده از اسید آمینه تریپتوفان و همچنین اسیدهای آمینه اسید گلوتامیک، اورنی تین و گلیسین سنتز می شود.</vt:lpstr>
      <vt:lpstr>جذب، انتقال و متابولیسم اشکال کوآنزیمی این ویتامین در روده هیدرولیز شده وپس از تبدیل به اشکال آمیدی و اسیدی به راحتی جذب می شوند. اسید نیکوتینیک و نیکوتین آمید هر دو در خون جریان دارند و احتمالا به کمک انتشار تسهیل شده بین خون و مایع مغزی نخاعی مبادله می شوند. این ویتامین در سلول های خونی، کلیه، مغز و کبد به اشکال کوآنزیمی تبدیل می شود. در بافت ها قسمت اعظم این ویتامین به صورت NAD⁺ و NADP⁺ یافت می شود. البته کبد حاوی درصد قابل توجهی از این ویتامین به صورت آزاد است، ولی به طور کلی شکل آزاد این ویتامین ذخیره ناچیزی دارد. در کبد به دنبال متیلاسیون، نیاسین به متابولیت های اصلی خود از قبیل نیکوتین آمید و 1- متیل 3- کربوکسی آمید و 6- پیریدول تبدیل می شود و از طریق ادرار دفع می شود.    </vt:lpstr>
      <vt:lpstr>نقش ویتامین B3 این دو کوآنزیم عمل انتقال هیدروژن را انجام داده و کوآنزیم آنزیم های هیدروژناز می باشند، که سبب دهیدروژنه شدن عوامل الکلی نوع اول و دوم می گردند. نحوه انتقال هیدروژن توسط این کوآنزیم به این طریق است که از دو اتم هیدروژنی که از سوبسترا برداشته می شود تنها یک اتم بر روی NAD⁺ و یا NADP⁺ می نشیند و هیدروژن دوم به الکترون و پروتون ( H⁺ ) تبدیل می شود. الکترون بارمثبت ازت را خنثی می سازد و پروتون در محیط واکنش به حالت آزاد در می آید. مهمترین این آنزیم ها اسید لاکتیک دهیدروژناز به همراه کوآنزیم NAD⁺ و گلوکز 6 فسفات دهیدروژناز  ( G6PD ) به همراه کوآنزیم NADP⁺ می باشند. معمولا آنزیم های وابسته به NAD⁺ در واکنش های کاتابولیک و آنزیم های وابسته به NADP⁺ در واکنش های بیوسنتزی نقش دارند. </vt:lpstr>
      <vt:lpstr>کمبود ویتامین B3 کمبود این ویتامین با سرخی و تورم زبان همراه است که با علائم کمبود ریبوفلاوین مشابه است. کمبود شدید این ویتامین منجر به بیماری پلاگر می شود. این بیماری به ویژه در افرادی که قسمت عمده رژیم غذایی آنها را ذرت تشکیل می دهد، دیده می شود. از طرفی عدم تعادل اسیدهای آمینه موجود در رژیم غذایی بخصوص میزان بالای لوسین مهار آنزیم کینواینات فسفو ریبوزیل ترانسفراز که در مسیر تبدیل تریپتوفان به نیاسین نقش دارد، باعث کمبود این ویتامین و ایجاد بیماری پلاگر می شود. این سندرم که با کاهش وزن همراه می باشد با علائم اختلالات جلدی و اختلالات روانی و اسهال مشخص می شود. منابع مهمترین منابع غذایی به ترتیب مایه خمیر، جگر گاو، گوشت گاو و شیر می باشند.  </vt:lpstr>
      <vt:lpstr>اسید پانتوتنیک یا ویتامین B5 اسید پانتوتنیک به فراوانی در طبیعت یافت می شود و توسط اکثر میکروارگانیسم ها و گیاهان سنتز  می شود. از نظر شیمیایی عبارت است از اسید آلفا و گاما دی هیدروکسی بتا دی متیل بوتریک و بتا آلانین. وجود بتا آلانین برای خواص ویتامینی ضروری است و اگر توسط هر اسید آمینه دیگری جانشین گردد خواص ویتامینی از بین می رود. این ویتامین علاوه بر ساختمان کوآنزیم A در ساختمان 4- فسفو پانتتئین وجود دارد، که گروه پروستتیک پروتئین های ناقل ریشه آسیل در کمپلکس اسید چرب سنتتاز تلقی می شود.    </vt:lpstr>
      <vt:lpstr>جذب، انتقال و متابولیسم این ویتامین در میکروارگانیسم ها از قبیل مخمر به طور مستقیم سنتز می شود ولی انسان قادر به سنتز آن نیست و باید آن را از طریق رژیم غذایی دریافت کند. البته علاوه بر رژیم غذایی این ویتامین توسط فلور طبیعی روده نیز سنتز می شود. قسمت اعظم این ویتامین به صورت کوآنزیم A از طریق رژیم غذایی وارد بدن می شودو به دنبل آن تحت تاثیر هیدرولیز با پیروفسفاتازها و فسفاتازها به راحتی جذب  سلول های مخاطی روده می شود و سپس وارد جریان خون می شود. در داخل سلول ها مجددا کوآنزیم A از اسید پانتوتنیک سنتز می شود.     </vt:lpstr>
      <vt:lpstr>نقش ویتامین B5  این ویتامین به عنوان بخشی از ساختمان کوآنزیم A می باشد. کوآنزیم A از تیواتانل آمین، اسید پانتوتنیک فسفات و آدنوزین 3 و 5 دی فسفات تشکیل شده است. کوآنزیم A به عنوان گروه آسیل در بسیاری از واکنش های متابولیکی از طریق اتصال گروه آسیل به گروه تیول و تولید یک گروه تیواستر عمل می کند. مهمترین این واکنش ها به قرار زیر است: 1- کوآنزیم A از مجموعه ای است که کار دکربوکسیلاسیون اسیدهای آلفا کتونیک را به انجام می رساند. تیامین پیروفسفات ( TPP )، اسید لیپوئیک، فلاوین آدنین- دی نوکلئوتید ( FAD ) و نیکوتین آمید آدنین دی نوکلئوتید ( NAD⁺ ) عوامل دیگری این مجموعه هستند. در جریان واکنش های دکربوکسیلاسیون اسید پیروویک عامل اسید خود را به شکل CO2 از دست می دهد و باقی مانده ساختمانش که ریشه استیل است به وسیله پیوند پرانرژی به عامل تیول کوآنزیم A ( - SH ) متصل می شود و استیل کوآنزیم A یا استات فعال را می سازند.  </vt:lpstr>
      <vt:lpstr>2- دکربوکسیلاسیون اسید آلفا کتو گلوتاریک نیز مانند اسید پیروویک انجام می شود و سوکسینیل کوآنزیم  A یا سوکسینات فعال به دست می آید. دکربوکسیلاسیون اسیدهای آلفا کتونیک انرژی زا است و در جریانش انرژی مفید به دست می آید که در پیوند پرانرژی استیل کوآنزیم A و سوکسینیل کوآنزیم A ذخیره می شود. اهمیت سوکسینیل کوآنزیم A بخصوص از این جهت است که ترکیب آن با گلیسین اولین مرحله بیوسنتز هسته پورفیرین می باشد. بنابراین فقدان اسید پانتوتنیک باعث وقفه در بیوسنتز هموگلوبین و میوگلوبین و در نتیجه آنزیم های پورفیرین دار و بالاخره بروز کم خونی می گردد. این ویتامین علاوه بر ساختمان کوآنزیم A در ساختمان 4- فسفو پانتتئین وجود دارد که گروه پروستتیک پروتئین های ناقل ریشه آسیل در کمپلکس اسید چرب سنتتاز تلقی می شود. کمبود ویتامین B5 با توجه به پراکندگی فراوان آن در مواد غذایی، کمبود این ویتامین در انسان بعید به نظر می رسد. منابع مهمترین منابع غذایی به ترتیب عبارتند از: زرده تخم مرغ، قلوه گاو، بادام زمینی، پوست برنج، گندم و شیر گاو</vt:lpstr>
      <vt:lpstr>  پیریدوکسین یا ویتامین B6 سه نوع ویتامین B6 وجود دارد که اختلاف ساختمانی آنها فقط در ریشه جانبی آن می باشد. فرم فعال بیولوژیک این ویتامین را پیریدوکسال فسفات ( PLP ) و پیریدوکسامین فسفات شامل می شود. البته فرم کوآنزیمی اصلی که در بسیاری از واکنش های وابسته به ویتامین B6 دیده می شود، پیریدوکسال فسفات می باشد. در این ترکیبات گروه فسفات به هیدروکسی متیل موقعیت 5 حلقه پیریدین متصل می شود.       </vt:lpstr>
      <vt:lpstr>جذب، انتقال و متابولیسم سه شکل فسفریله ویتامین در روده تحت تاثیر الکالن فسفاتاز قرار گرفته، گروه فسفات آنها جدا شده و سپس توسط سلول های موکوس روده جذب می شود. در داخل سلول های موکوسی مجددا تحت تاثیر پیریدوکسال کیناز سیتوپلاسمی فسفریله می شود. البته به جز سلول های روده در دیگر سلول ها نیز این ویتامین به دنبال انتقال غیر فعال به داخل سلول می تواند به فرم فسفریله خود تبدیل شود. اکثر سلول ها دارای آنزیم پیریدوکسامین 5 فسفات اکسیداز وابسته به FMN می باشند، که مسئول کاتالیز واکنش تبدیل پیریدوکسین فسفات و پیریدوکسامین فسفات به پیریدوکسال فسفات در حضور اکسیژن می باشد. پیریدوکسال فسفات برای ایفای نقش کوآنزیمی خود می تواند به تعداد زیادی از آپوآنزیم های خاص متصل شود.   </vt:lpstr>
      <vt:lpstr>نقش ویتامین B6  فرم فعال این ویتامین به عنوان کوآنزیم آنزیم هایی که در متابولیسم اسیدهای آمینه و پروتئین ها دخالت دارند، عمل می کند. این آنزیم ها عبارتند از : 1- اسید آمینو دکربوکسیلاز                                     2- اسید آمینو دآمیناز 3- ترانس آمیناز                                                      4- کینوریناز آنزیم اسید دکربوکسیلاز باعث دکربوکسیله شدن اسید گلوتامیک و تبدیل آن به اسید گاما آمینو بوتریک ( GABA ) می گردد. سپس این اسید در اثر آنزیم اسید آمینو دآمیناز عامل آمین خود را از دست می دهد. این دآمیناسیون با اکسیداسیون همراه است و جسم حاصل آلدئید سوکسینیک می باشد. آلدئید سوکسینیک نیز به کمک NAD⁺ و یک مولکول آب اکسید شده و به اسید سوکسینیک تبدیل می گردد.  </vt:lpstr>
      <vt:lpstr>اسید گاما آمینو بوتریک ( GABA ) یکی از ترکیبات مهم تنظیم کننده فعالیت سلول عصبی می باشد، فقدان ویتامین B6 سبب تقلیل مقدار این اسید در سلول عصبی شده و اختلال عصبی ناشی از این کمبود می باشد. تجربه نشان داده که اختلالات ناشی از فقدان ویتامین B6 را می توان با تجویز اسید گاما آمینو بوتریک معالجه کرد. کینورنیاز آنزیمی است که باعث تبدیل اسید آمینه حلقوی تریپتوفان به اسید نیکوتینیک می شود. ابتدا طی یک سری واکنش آنزیمی تریپتوفان تبدیل به یک سری ترکیبات واسطه ای مانند کینورنین و  اسید 3- هیدروکسی آنترانیلیک و اسید کینوکینیک و بالاخره نیاسین تبدیل می گردد. بنابراین در بدن بیوسنتز نیاسین آمید از منشا تریپتوفان انجام می گیرد. در صورت فقدان ویتامین B6 دفع ادراری اسید گزانتونیک که در حالت طبیعی بسیار ناچیز است، افزایش می یابد.  </vt:lpstr>
      <vt:lpstr>کمبود ویتامین B6 در شرایط عادی کمبود این ویتامین به تنهایی به ندرت دیده می شود، مگر در اشخاصی که مدت ها تحت درمان با داروهای ضد بیماری سل مانند ایزونیازید قرار گرفته باشند. به علاوه در افراد الکلی نیز متابولیسم اتانل به استالدئید که باعث تحریک هیدرولیز و جدا شدن فسفات از پیریدوکسال فسفات شده منجر به کمبود این ویتامین می گردد.  منابع زرده تخم مرغ، بادام زمینی، قلوه گاو، پوست برنج، گندم و سیب زمینی مواد غذایی غنی از ویتامین B6 می باشند.    </vt:lpstr>
      <vt:lpstr>بیوتین یا ویتامین B8 یا H ساختمان آن از اتصال دو حلقه هتروسیکلیک پنج ضلعی حاصل می گردد. یکی گوگرددار به نام تیوفن که به صورت تتراهیدروتیوفین است، دیگری حلقه ازت دار به نام ایمیدازول که این حلقه نیز هیدروژنه شده و دارای یک عامل کتونی است که بر روی کربن بین دو ازت قرار گرفته است. علاوه برا ین دو حلقه بیوتین دارای یک اسید 5 کربنه به نام اسید والریک می باشد.        </vt:lpstr>
      <vt:lpstr>جذب، انتقال و متابولیسم این ویتامین در مواد غذایی معمولا توسط پیوند آمیدی ( این پیون بین گروه آمین ریشه اپیسلون لیزین آنزیم و گروه کربوکسیل زنجیره والریل بیوتین ایجاد می شود ) به انواع خاصی از آنزیم ها متصل می باشد. به دنبال هضم این آنزیم مقادیر قابل توجهی بیوسیتین تولید می گردد. در بیوسیتین، بیوتین به گروه آمینی اپسیلون لیزین متصل می باشد. بیوسیتین نسبت به آنزیم های پروتئولیتیک روده مقاوم است. بیوتین و بیوسیتین از روده به راحتی جذب می شود. بیوسیتین تحت تاثیر آنزیمی به نام بیوتینیداز پلاسما و اریتروسیت ها هیدرولیز شده و تولید بیوتین آزاد را می کند. متعاقبا به بافت هایی مثل کبد و عضله منتقل شده و همراه با کربوکسیلازهای سیتوزولی و میتوکندریایی دیده می شود. جهت اتصال بیوتین به آپوآنزیم های مربوطه در مرحله اول این ویتامین در حضور ATP به بیوتنیل 5 آدنیلات تبدیل می شود. در مرحله بعدی در حضور آنزیم هولو سنتتاز ( هولوکربوکسیلاز ) بیوتین به ریشه لیزین خاصی از آپوآنزیم متصل می گردد.  </vt:lpstr>
      <vt:lpstr>نقش ویتامین B8 بیوتین با ایجاد یک پیوند آمیدی توسط عامل کربوکسیل اسید والریک و آمین لیزین موجود در ساختمان یک پروتئین ایجاد آنزیم هایی را می نماید، که به عنوان کربوکسیلاز باعث انتقال CO2 بر روی ترکیبات مختلف می گردد مانند پیرووات کربوکسیلاز، استیل کو A کربوکسیلاز، پروپیونیل کوA  کربوکسیلاز و بتا متیل کروتونیل کو A کربوکسیلاز که آنزیم اخیر در کاتابولیسم اسید آمینه لوسین و بعضی ترکیبات ایزوپرنی به کار می رود. در عمل انتقال مولکول CO2 ابتدا گاز کربنیک بر روی یک ازت بیوتین قرار گرفته و به این ترتیب است که گاز کربنیک فعال گردیده و قابل انتقال در واکنش های کربوکسیلاسیون   می گردد. در این مرحله وجود HCO3⁻ و ATP و یون Mg⁺⁺ استیل کو A ( به عنوان افکتور آلوستریک ) ضروری است.   </vt:lpstr>
      <vt:lpstr>کمبود ویتامین B8 بیوتین در بسیاری از مواد غذایی موجود است. علاوه بر آن توسط باکتری های روده نیز سنتز می شود. بنابراین فقدان آن به ندرت دیده می شود، ولی کمبود آن در مواردی که انسان و یا حیوان مدت طولانی تحت درمان با داروهای آنتی باکتریال قرار گرفته باشند، مشاهده می شود. کاهش سطح سرمی این ویتامین در خانم های حامله، معتادین به الکل، افراد مسن، بعضی از ورزشکاران دیده می شود. علاوه بر این در فقدان آنزیم هولوکربوکسیلاز نیز کمبود این ویتامین دیده می شود. دیگر این که سفیده تخم مرغ خام حاوی پروتئینی به نام آویدین است که اگر با بیوتین ترکیب گردد، این ویتامین دیگر قادر به ترکیب با پروتئین آنزیم نبوده و فعالیت خود را از دست می دهد.  منابع فلور طبیعی روده میزان قابل توجهی بیوتین مورد نیاز بدن را تامین می کند. بیوتین به فراوانی در مواد غذایی یافت می شود. به طوری که کبد، کلیه، پانکراس، تخم مرغ، مخمر و شیر منابع غنی از این ویتامین تلقی می شوند. </vt:lpstr>
      <vt:lpstr>اسید فولیک یا ویتامین B9 یا Bc  اسید فولیک، فولاسین یا اسید پتروئیل گلوتامیک نیز نامیده می شود. از نظر ساختمانی از 3 قسمت تشکیل شده است: 1- هسته پتریدین که از حلقه پریمیدین و پارادیازین تشکیل شده است. در اسید فولیک هسته پتریدین به صورت 2- آمینو 4- هیدروکسو 6- هیدروکسی متیل پتریدین می باشد. 2- اسید پارا آمینو بنزوئیک 3- اسید گلوتامیک اتصال اسید پارا آمینو بنزوئیک و هسته پتریدین توسط عوامل آمین از اسید و عامل هیدروکسی متیل از هسته پتریدین صورت گرفته و جسم حاصل اسید پتروئیک می باشد. اسید گلوتامیک نیز توسط پیوند آمیدی با ریشه پتروئیل مربوط می گردد.</vt:lpstr>
      <vt:lpstr>مشتقات دیگر از اسید فولیک یافت می شود، که در ساختمان آنها بیش از یک ریشه گلوتامات وجود دارد.  ( تعداد ریشه های گلوتامات در ساختمان اسید فولیک بین 1 تا 7 متغییر است ) از نظر بیوشیمیایی انواع پلی گلوتامات، مشابه منوگلوتامات می باشند، اما پلی گلوتامات اشکال کوآنزیمی فعال تری هستند. مهمترین این ترکیبات عبارتند از: اسید پتروئیل تری گلوتامیک یا ویتامین B10 که دارای 3 مولکول اسید گلوتامیک می باشد و دیگری اسید پتروئیل هپتاگلوتامیک که دارای 7 مولکول اسید گلوتامیک می باشد و تحت عنوان ویتامین B11 نیز نامیده می شود. جسم اخیر را ویتامین Bc ترکیب شده نیز می نامند. و بالاخره اسید پتروئیل پنتاگلوتامیک را که به صورت متصل به پروتئینی در کبد وجود دارد می توان نام برد.   </vt:lpstr>
      <vt:lpstr>جذب، انتقال و متابولیسم پتروئیل پلی گلوتامات های موجود در مواد غذایی در روده به منو گلوتامات هیدرولیز شده و سپس منو گلوتامات حاصله با اتصال هیدروژن به موقعیت های 7 و 8 به اسید دی هیدروفولیک و با اتصال هیدروژن به موقعیت 5، 6، 7 و 8 به اسید تترا هیدروفولیک احیا می شود. واکنش های فوق در حضور آنزیم اسید فولیک ردوکتاز، NADPH و ویتامین C صورت می گیرد.      </vt:lpstr>
      <vt:lpstr>نقش ویتامین B9  اسید فولیک و اسید فولینیک ویتامین های غیر فعال یا پروویتامین هستند. اسید فولینیک یا N5 فرمیل تترا هیدروفولات تحت عنوان سیترووروم فاکتور نیز نامیده می شود زیرا برای رشد باکتری سیترووروم لازم است. دو ترکیب فوق هنگامی به حالت فعال در می آیند که در سلول های بدن به N10فرمیل تتراهیدروفولات یا لوکوورین و همچنین به N5,10 متیل تترا هیدروفولیک تبدیل گردند. انتقال واحدهای تک کربنه به روی تترا هیدروفولات به کمک آنزیمها انجام می شود.  عمل حیاتی مشتقات فعال اسید فولیک انتقال تک کربنه در جریان واکنش های شیمیایی درون یاخته ای استکه از جمله متیل ( - CH3 )، متیلن ( - CH2 -  )، متنیل ( = CH - ) ، فرمیل ( - CHO )، فرمیمینو  ( -CH=NH- ) و هیدروکسی متیل ( - CH2OH) را می توان نام برد. عوامل فوق که در ساختمان کولین، بتائین و اسیدهای آمینه سرین و متیونین یافت می شون به کمک مشتقات فعال اسید فولیک در ساختمان ترکیبات دیگری به کار برده می شوند. چنانکه فرم فعال N5 و N10 متیلن تترا هیدروفولات عامل انتقال دهنده گروه متیل به داکسی اوریدیل جهت ایجاد تیمیدین لازم جهت سنتز DNA می باشد و N5 متیل تترا هیدروفولات عامل انتقال متیل به هوموسیستئین می باشد و همچنین N5 و N10 متیلن تترا هیدروفولات کربن 8 حلقه پورین و N10 فرمیل تترا هیدروفولات کربن شماره 2 حلقه پورین را می سازد.</vt:lpstr>
      <vt:lpstr>در واکنش هایی که منجر به پیدایش ریشه متیل فعال می گردند، ترکیبات دیگری مانند FADH2 و ویتامین B12 نیز شرکت می کنند مانند: 1- تبدیل ریشه هیدروکسی متیل از منشا سرین به ریشه متیل. 2- انتقال ریشه متیل بر روی کوبامید و ایجاد متیل B12  3- انتقال ریشه متیل بر روی هوموسیستئین و تولید متیونین 4- متیونین به صورت S آدنوزیل متیونین عامل دهنده ریشه متیل می باشد. S- آدنوزیل متیونی از اتصال کربن عامل الکلی نوع اول ریشه ریبوز از ATP و گوگرد از متیونین حاصل می گردد. بنابراین اسید فولیک ویتامینی است که در تولید و افزایش اسیدهای نوکلئیک نقش اساسی بر عهده دارد. چون تقسیم سلول با افزایش اسیدهای نوکلئیک همراه است، کمبود این ویتامین کار ساختن گلبول های قرمز جوان را در مغز استخوان مهار می نماید و موجبات کم خونی را فراهم می سازد. به همین دلیل مهار کننده های ویتامین های اسید فولیک مانند آمینوپترین یا اسید آمینو 4 فولیک و آمتی پترین یا اسید آمینو 4 متیل 10 فولیک و متوترکسایت در درمان سرطان و لوسمی به کار برده می شوند. این ترکیبات فعالیت آنزیم اسید فولیک ردوکتاز را مهار می کنند و از تبدیل اسید فولیک غیر فعال به مشتقات فعال آن جلوگیری می نمایند.</vt:lpstr>
      <vt:lpstr>کمبود ویتامین B9  اسید فولیک برای رشد بعضی باکتری ها مانند استرپتوکوکوس لاکتیس ضروری است. فقدان تجربی آن در غذای موش ها سبب خاکستری رنگ شدن موها می شود. در مرغ ها سبب کم خونی و عدم مقاومت حیوان در برابر مالاریا می گردد. در میمون ها کم خونی ماکروسیتیک ایجاد می کند. در انسان تظاهرات بالینی حاصل از فقدان این ویتامین به دلیل اختلال در تقسیم DNA می باشد، که به علت کمبود بازهای پورینی و تیمین بوده و ایجاد کم خونی مگالوبلاستیک که در آن گلبول های قرمز حجیم تر از حد طبیعی می باشند، می کند. تجویز روزانه این ویتامین همراه با ویتامین B12 جهت مداوا موثر واقع می شود. بر خلاف اسید فولیک ویتامین های B10 و B11 در درمان کم خونی وخیم موثر نیستند، زیرا آنزیم  Bc- کنژوگاز که در بدن اشخاص سالم سبب جدا کردن ریشه های اسید گلوتامیک و تبدیل آنها به اسید فولیک می شود وجود ندارد. منابع منابع غذایی این ویتامین را مخمر، جگر، بعضی از میوه ها و سبزیجات سبز تشکیل می دهند.</vt:lpstr>
      <vt:lpstr>کوبالامین یا ویتامین B12  ویتامین B12  به گروهی از ترکیبات فعال گفته می شود که به لحاظ شیمیایی تحت عنوان کوبالامین یا کورینوئیدها تقسیم بندی شده اند. ساختمان ویتامین B12 از حلقه ای به نام کورین تشکیل شده است، که در مرکز آن یک اتم کبالت قرار گرفته است. به کمپلکس کورین- کبالت، کوبامید گفته می شود. حلقه کورین همانند پورفیرین از چهار حلقه پیرولی تشکیل شده است. دو عدد از این حلقه ها ( A و D ) مستقیما به هم متصل هستند، در حالی که حلقه های دیگر توسط پل های متنیل به هم متصل می شوند. استخلاف های موجود در روی حلقه کورین با حلقه پورفیرین متفاوتند و شامل 8 ریشه متیل، سه ریشه استامید ( - CH2- CO- NH2 ) و سه ریشه پروپان آمید ( - CH2- CH2- CO- NH2 ) می باشند. ظرفیت پنجم کبالت به یک نوکلئوتید اتصال دارد که عبارت است از 5 و 6 دی متیل بنزایمیدازول ریبونوکلئوتید می باشد. اسید فسفریک این نوکلئوتید با عامل الکلی نوع دوم یک مولکول پروپانول آمین اتصال یافته و بالاخره پروپانول آمین توسط یک پیوند آمیدی با یکی از ریشه های اسید حلقه پیرول شماره 4 مربوط شده است.</vt:lpstr>
      <vt:lpstr>ظرفیت ششم کبالت می تواند توسط سیانید، متیل، نیترو، هیدروکسیل و یا `5- داکسی آدنوزیل اشغال شود. بدین ترتیب اشکال مختلف کوبالامین از قبیل سیانوکوبالامین، متیل کوبالامین، هیدروکسی کوبالامین، نیتروکوبالامین و یا `5- داکسی آدنوزیل کوبالامین حاصل می شود. سیانوکوبالامین ترکیب پایداری است که بلورهای سوزنی شکل قرمز تیره ای را تولید می کند و به عنوان ماده مرجع جهت  اندازه گیری غلظت کوبالامین سرم استفاده می شود. فرم غالب فیزیولوژیکی کوبالامین در سرم متیل کوبالامین و در سیتوزول داکسی آدنوزیل کوبالامین می باشد.    </vt:lpstr>
      <vt:lpstr>جذب، انتقال و متابولیسم جذب ویتامین B12 به کمک گلیکوپروتئینی به نام فاکتور داخلی که توسط سلول های مرزنشین و پرز معده ترشح می شود و آپواریترون نامیده می شود امکان پذیر است. در خون کوبالامین توسط بتا گلوبولینی به نام ترانس کوبالامین II و یا دیگر پروتئین های پلاسما منتقل می شود. تقریبا تمام ویتامین توسط یلول های کبدی از خون برداشته شده و در کبد ذخیره می شود و در صورت نیاز به پلاسما ترشح می شود. معمولا حدود 1 mg ویتامین B12 در کبد ذخیره و مازاد آن از طریق کلیه ها دفع می گردد. در شیره معده دو نوع پروتئین اتصالی برای ویتامین B12 شناخته شده که عبارتند از : 1- فاکتور داخلی که دارای حرکت الکتروفورتیک کند می باشد. 2- پروتئین R که در پلاسما، مایع آمنیوتیک، شیر، بزاق، مایع آسیت و گرانولوسیت ها یافت شده و از پاسخ ایمنولوژیک متفاوتی برخوردار است. پروتئین R نوع گرانولوسیتی را که به کمک الکتروفورز می توان از انواع دیگر جدا نمود ترانس کوبالامین III می نامند و انواع دیگر پروتئین R تحت عنوان ترانس کوبالامین I نامیده می شوند. به مجموعه این دو نوع پروتئین  R کوبالوفیلین گفته می شود. نقش فیزیولوژیک این ماده دقیقا مشخص نشده ولی به نظر می آید به عنوان یک سیستم دفاعی با اتصال به ویتامین B12 مانع از دسترسی باکتری ها به ویتامین B12 میزبان  می شوند.</vt:lpstr>
      <vt:lpstr>نقش ویتامین B12  دو واکنش آنزیمی در پستانداران شناخته شده است که درآن ویتامین B12 به عنوان کوآنزیم نقش دارد: 1- سنتز متیونین از هوموسیستین و متیل تترا هیدروفولات 2- تبدیل متیل مالونیل کوآنزیم A به سوکسینیل کوآنزیم A  واکنش 2 در متابولیسم اسیدهای چرب و آکینو اسیدهای آلیفاتیک مهم است و به نظر می رسد عوارض عصبی و کم خونی بدخیم در اثر تراکم چربی های غیر طبیعی در سیستم عصبی باشد و اندازه گیری اسید متیل مالونیک در ادرار کمک موثری در این مورد است.      </vt:lpstr>
      <vt:lpstr>کمبود ویتامین B12 اختلال در جذب ویتامین B12 به دنبال فقدان فاکتور داخلی منجر به بیماری کم خونی بدخیم پرنیسیوز می شود. از عوارض آن آنمی مگالوبلاستیک و نوروپاتی را می توان نام برد. در این نوع آنمی تغییرات هماتولوژیک شامل آنمی ماکروسیتیک همراه با مگالوبلاست ها، کاهش RBC و کاهش هموگلوبین می باشد. همراه با تغییرات هماتولوژیکی، تغییرات دیگری از قبیل آتروفی مخاط معده، التهاب زبان و دهان و تغییرات دژنراتیو قسمت خلفی و جانبی طناب نخاعی دیده می شود. در بررسی فقدان ویتامین B12 اندازه گیری اسید متیل مالونیک یا هموسیستئین، از اندازه گیری سطح سرمی ویتامین دقیق تر است. منابع جانوران و گیاهان قادر به سنتز این ویتامین نیستند و این ویتامین فقط توسط میکروارگانیسم ها خصوصا باکتری های بی هوازی سنتز می شود. مقدار کمی از این ویتامین توسط باکتری های کولون سنتز می شود اما میزان جذب آن بسیار ناچیز است. </vt:lpstr>
      <vt:lpstr>اسید اسکوربیک یا ویتامین C  اسید اسکوربیک در طبیعت به وفور یافت می شود. اغلب جانداران و گیاهان قادر به بیوسنتز آن می باشد. فقط در انسان، میمون و خوکچه هندی ویتامین محسوب می شود زیرا آنزیم L- گلونو اکسیداز که  L- اسید گلوکونیک را به اسید اسکوربیک تبدیل می کند، وجود ندارد. اسید اسکوربیک از نظر شیمیایی از مشتقات اوزها می باشد و بیوسنتز آن از گلوکز و گالاکتوز و یا L – سوربوز انجام می گیرد.  در ساختمان اسید اسکوربیک کربن شماره 3 دارای هیدروژن قابل استخلاف به وسیله فلزات است، بنابراین دارای خاصیت اسیدی است. اسید اسکوربیک از اجسام احیا کننده قوی می باشد و با از دست دادن دو اتم هیدروژن به اسید دهیدرواسکوربیک تبدیل می شود که این جسم نیز دارای خواص ویتامین C می باشد. بنابراین به نظر می رسد که عامل فعال ویتامین C گروه دی انول می باشد که به دو صورت اکسید و احیا قابل تبدیل می باشد.    </vt:lpstr>
      <vt:lpstr>نقش ویتامین C  شناخته ترین نقش این ویتامین به عنوان کوفاکتور برای آنزیم پرتوکلاژن هیدروکسیلاز می باشد. این آنزیم مسئولیت هیدروکسیلاسیون ریشه های پرولین و لیزین موجود در ساختمان کلاژن و دیگر پپتیدها اولیه بافت پیوندی مانند غضروف، ساروج دندان و استخوان را به عهده دارد. بدین ترتیب این ویتامین برای ایجاد بافت پیوندی طبیعی لازم است. این ویتامین برای هیدروکسیلاسیون گامابوتیروبتائین به  کارنی تین نیز از نقش کوفاکتوری برخوردار است. علاوه بر این در متابولیسم تیروزین، سنتز اپی نفرین و استروئیدهای ضد التهابی، متابولیسم اسید فولیک و فعالیت لوکوسیت ها نقش دارد. این وظایف ویتامین C مربوط به نقش احیا کنندگی آن بخصوص در مورد سیستم های آنزیمی حاوی آهن می باشد. این ویتامین موجب افزایش جذب آهن دو ظرفیتی می شود. ویتامین C از اکسیداسیون ویتامین های E و A و بعضی از انواع B جلوگیری می کند و همچنین با افزایش تبدیل فولات به تترا هیدرو فولات و یا تشکیل مشتقات پلی گلوتامات – تترا هیدروفولات موجب افزایش مصرف اسید فولیک می شود. ویتامین C آنتی اکسیدان مهم بیولوژیک است، به طوری که مقادیر کافی از این ویتامین همراه با آنتی اکسیدان های دیگر از قبیل بتا کاروتن می تواند از بروز سرطان جلوگیری نماید.      </vt:lpstr>
      <vt:lpstr>کمبود ویتامین C  فقدان این ویتامین در انسان سبب پیدایش بیماری اسکوربوت می گردد، که از علائم آن تورم لثه ها، خونریزی و زخم شدن آنها و بالاخره از بین رفتن لثه و ریختن داندان ها می باشد. در صورت ادامه فقدان این ویتامین اختلالات عمومی، سستی و شکنندگی استخوان ها ، اختلالات گوارشی، اسهال و استفراغ و نارسایی قلبی بروز می کند. علاوه بر این در اسکوربوت به دنبال تداوم خونریزی اختلال در جذب آهن و متابولیسم اسید فولیک، کم خونی هیپوکرومیک میکروسیتیک دیده می شود. اسید اسکوربیک در بدن می تواند به اسید اگزالیک تبدیل و از طریق ادرار دفع شود. چون املاح کلسیم اسید اگزالیک کم محلول می باشد، بنابراین مصرف زیاد آن گاهی ممکن است ایجاد سنگ کلیه نماید. منابع در مواد غذایی بسیاری مانند مرکبات، سبزیجات، میوه ها به مقدار کافی موجود است. ماندن غذا، حرارت و پخت متوالی غذاها به نسبت های متفاوت سبب کاهش خاصیت این ویتامین می گردد. </vt:lpstr>
      <vt:lpstr>اسید لیپوئیک اسید لیپوئیک یا اسید تیوکتیک اسیدی هشت کربنه می باشد. در کبد به همراه ترکیبات چربی می باشد، ولی در سلول نقش کوآنزیمی را همراه با ویتامین های محلول در آب انجام می دهد. کمبود آن دیده نشده است، بنابراین در بدن سنتز می گردد. عامل اسیدی آن به عامل آمین اسیدهای آمینه پروتئین ها متصل شده، ایجاد یک ترکیب آنزیمی می کند که به این آنزیم ها لیپو آمید می گویند. این اسید به علت داشتن دو عامل تیول ( - SH ) می تواند دو اتم هیدروژن از دست داده به فرم اکسید تبدیل شود، لذا یکی از فاکتورهای مهم اکسیداسیون احیا می باشد. این ویتامین یکی از فاکتورهای اکسیداتیو اسید پیروویک است، به همین دلیل به آن فاکتور اکسیداتیو پیرووات نیز گفته می شود. از فاکتورهای رشد و نمو باکتری ها نیز می باشد. در انسان و حیوانات به همراه سایر ویتامین ها در واکنش های دکربوکسیلاسیون اکسیداتیو اسیدهای آلفا ستونی شرکت می کند.  </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ویتامین ها</dc:title>
  <dc:creator>SONY</dc:creator>
  <cp:lastModifiedBy>Windows User</cp:lastModifiedBy>
  <cp:revision>224</cp:revision>
  <dcterms:created xsi:type="dcterms:W3CDTF">2012-02-11T18:58:57Z</dcterms:created>
  <dcterms:modified xsi:type="dcterms:W3CDTF">2020-06-05T17:57:31Z</dcterms:modified>
</cp:coreProperties>
</file>