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عنوان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17" name="زیر نویس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a-IR" smtClean="0"/>
              <a:t>برای ویرایش سبک زیرعنوان اسلاید اصلی، کلیک نمایید</a:t>
            </a:r>
            <a:endParaRPr kumimoji="0" lang="en-US"/>
          </a:p>
        </p:txBody>
      </p:sp>
      <p:sp>
        <p:nvSpPr>
          <p:cNvPr id="30" name="نگهدارنده مکان تاریخ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19" name="نگهدارنده مکان پانویس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نگهدارنده مکان شماره اسلاید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4" name="نگهدارنده مکان محتوا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5" name="نگهدارنده مکان محتوا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6" name="نگهدارنده مکان محتوا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7" name="نگهدارنده مکان تاری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8" name="نگهدارنده مکان پانویس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نگهدارنده مکان شماره اسلاید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تاری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4" name="نگهدارنده مکان پانویس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نگهدارنده مکان شماره اسلاید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3" name="نگهدارنده مکان پانویس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نگهدارنده مکان شماره اسلاید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محتوا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نگهدارنده مکان تصویر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a-IR" smtClean="0"/>
              <a:t>برای اضافه کردن تصویر نماد را کلیک نمایید</a:t>
            </a:r>
            <a:endParaRPr kumimoji="0" lang="en-US" dirty="0"/>
          </a:p>
        </p:txBody>
      </p:sp>
      <p:sp>
        <p:nvSpPr>
          <p:cNvPr id="10" name="فرم آزاد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فرم آزاد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1/14/2010</a:t>
            </a:fld>
            <a:endParaRPr lang="en-US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فرم آزاد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فرم آزاد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نگهدارنده مکان عنوان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0" name="نگهدارنده مکان متن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kumimoji="0" lang="fa-IR" smtClean="0"/>
              <a:t>سطح دوم</a:t>
            </a:r>
          </a:p>
          <a:p>
            <a:pPr lvl="2" eaLnBrk="1" latinLnBrk="0" hangingPunct="1"/>
            <a:r>
              <a:rPr kumimoji="0" lang="fa-IR" smtClean="0"/>
              <a:t>سطح سوم</a:t>
            </a:r>
          </a:p>
          <a:p>
            <a:pPr lvl="3" eaLnBrk="1" latinLnBrk="0" hangingPunct="1"/>
            <a:r>
              <a:rPr kumimoji="0" lang="fa-IR" smtClean="0"/>
              <a:t>سطح چهارم</a:t>
            </a:r>
          </a:p>
          <a:p>
            <a:pPr lvl="4" eaLnBrk="1" latinLnBrk="0" hangingPunct="1"/>
            <a:r>
              <a:rPr kumimoji="0" lang="fa-IR" smtClean="0"/>
              <a:t>سطح پنجم</a:t>
            </a:r>
            <a:endParaRPr kumimoji="0" lang="en-US"/>
          </a:p>
        </p:txBody>
      </p:sp>
      <p:sp>
        <p:nvSpPr>
          <p:cNvPr id="10" name="نگهدارنده مکان تاریخ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1/14/2010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نگهدارنده مکان پانویس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نگهدارنده مکان شماره اسلاید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گروه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فرم آزاد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فرم آزاد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357158" y="2928934"/>
            <a:ext cx="9286940" cy="3114684"/>
          </a:xfrm>
        </p:spPr>
        <p:txBody>
          <a:bodyPr>
            <a:noAutofit/>
          </a:bodyPr>
          <a:lstStyle/>
          <a:p>
            <a:r>
              <a:rPr lang="fa-IR" sz="13800" dirty="0" smtClean="0">
                <a:solidFill>
                  <a:srgbClr val="00B050"/>
                </a:solidFill>
                <a:latin typeface="ae_Cortoba" pitchFamily="18" charset="-78"/>
                <a:cs typeface="ae_Cortoba" pitchFamily="18" charset="-78"/>
              </a:rPr>
              <a:t>      </a:t>
            </a:r>
            <a:r>
              <a:rPr lang="fa-IR" sz="13800" dirty="0" err="1" smtClean="0">
                <a:solidFill>
                  <a:srgbClr val="00B050"/>
                </a:solidFill>
                <a:latin typeface="ae_Cortoba" pitchFamily="18" charset="-78"/>
                <a:cs typeface="ae_Cortoba" pitchFamily="18" charset="-78"/>
              </a:rPr>
              <a:t>ولايت</a:t>
            </a:r>
            <a:r>
              <a:rPr lang="en-US" sz="13800" dirty="0" smtClean="0">
                <a:solidFill>
                  <a:srgbClr val="00B050"/>
                </a:solidFill>
                <a:latin typeface="ae_Cortoba" pitchFamily="18" charset="-78"/>
                <a:cs typeface="ae_Cortoba" pitchFamily="18" charset="-78"/>
              </a:rPr>
              <a:t/>
            </a:r>
            <a:br>
              <a:rPr lang="en-US" sz="13800" dirty="0" smtClean="0">
                <a:solidFill>
                  <a:srgbClr val="00B050"/>
                </a:solidFill>
                <a:latin typeface="ae_Cortoba" pitchFamily="18" charset="-78"/>
                <a:cs typeface="ae_Cortoba" pitchFamily="18" charset="-78"/>
              </a:rPr>
            </a:br>
            <a:endParaRPr lang="fa-IR" sz="13800" dirty="0">
              <a:solidFill>
                <a:srgbClr val="00B050"/>
              </a:solidFill>
              <a:latin typeface="ae_Cortoba" pitchFamily="18" charset="-78"/>
              <a:cs typeface="ae_Cortoba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785850" y="5000636"/>
            <a:ext cx="9286940" cy="2286016"/>
          </a:xfrm>
        </p:spPr>
        <p:txBody>
          <a:bodyPr>
            <a:noAutofit/>
          </a:bodyPr>
          <a:lstStyle/>
          <a:p>
            <a:pPr lvl="0" rtl="1"/>
            <a:r>
              <a:rPr lang="fa-IR" sz="5400" dirty="0" err="1" smtClean="0">
                <a:solidFill>
                  <a:srgbClr val="002060"/>
                </a:solidFill>
                <a:cs typeface="HREYHANE" pitchFamily="2" charset="-78"/>
              </a:rPr>
              <a:t>معاني</a:t>
            </a:r>
            <a:r>
              <a:rPr lang="fa-IR" sz="5400" dirty="0" smtClean="0">
                <a:solidFill>
                  <a:srgbClr val="002060"/>
                </a:solidFill>
                <a:cs typeface="HREYHANE" pitchFamily="2" charset="-78"/>
              </a:rPr>
              <a:t> </a:t>
            </a:r>
            <a:r>
              <a:rPr lang="fa-IR" sz="5400" dirty="0" err="1" smtClean="0">
                <a:solidFill>
                  <a:srgbClr val="002060"/>
                </a:solidFill>
                <a:cs typeface="HREYHANE" pitchFamily="2" charset="-78"/>
              </a:rPr>
              <a:t>ولي</a:t>
            </a:r>
            <a:r>
              <a:rPr lang="fa-IR" sz="5400" dirty="0" smtClean="0">
                <a:solidFill>
                  <a:srgbClr val="002060"/>
                </a:solidFill>
                <a:cs typeface="HREYHANE" pitchFamily="2" charset="-78"/>
              </a:rPr>
              <a:t> :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نايب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*محبوب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*قرب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*پهلو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*سرپرست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مربي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*ناصر</a:t>
            </a:r>
            <a:b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000" dirty="0" smtClean="0">
                <a:solidFill>
                  <a:srgbClr val="002060"/>
                </a:solidFill>
              </a:rPr>
              <a:t>نگهبان</a:t>
            </a:r>
            <a:r>
              <a:rPr lang="en-US" sz="4000" dirty="0" smtClean="0">
                <a:solidFill>
                  <a:srgbClr val="002060"/>
                </a:solidFill>
              </a:rPr>
              <a:t/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fa-IR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smtClean="0">
                <a:solidFill>
                  <a:srgbClr val="002060"/>
                </a:solidFill>
              </a:rPr>
              <a:t/>
            </a:r>
            <a:br>
              <a:rPr lang="en-US" sz="4000" dirty="0" smtClean="0">
                <a:solidFill>
                  <a:srgbClr val="002060"/>
                </a:solidFill>
              </a:rPr>
            </a:br>
            <a:endParaRPr lang="en-US" sz="40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857288" y="1928802"/>
            <a:ext cx="9286940" cy="3114684"/>
          </a:xfrm>
        </p:spPr>
        <p:txBody>
          <a:bodyPr>
            <a:noAutofit/>
          </a:bodyPr>
          <a:lstStyle/>
          <a:p>
            <a:pPr lvl="0" rtl="1"/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*همراه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*سامان‌دهنده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*غالب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*ضد دشمن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همسايه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*داماد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آزادكننده</a:t>
            </a:r>
            <a:endParaRPr lang="en-US" sz="44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571536" y="2714620"/>
            <a:ext cx="9286940" cy="3114684"/>
          </a:xfrm>
        </p:spPr>
        <p:txBody>
          <a:bodyPr>
            <a:noAutofit/>
          </a:bodyPr>
          <a:lstStyle/>
          <a:p>
            <a:pPr lvl="0" rtl="1"/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متكفل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*سلطان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*باران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تدبيركننده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*قدرتمند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مالك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سيد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(بزرگوار)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*منعم (نعمت‌دهنده)</a:t>
            </a:r>
            <a:endParaRPr lang="en-US" sz="44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714412" y="500042"/>
            <a:ext cx="9286940" cy="3114684"/>
          </a:xfrm>
        </p:spPr>
        <p:txBody>
          <a:bodyPr>
            <a:noAutofit/>
          </a:bodyPr>
          <a:lstStyle/>
          <a:p>
            <a:pPr lvl="0" rtl="1"/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*منعم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عليه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(نعمت داده شده)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*هم قسم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*هم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پيمان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*عبد (انا عبد من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عبيد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محمد)</a:t>
            </a:r>
            <a:endParaRPr lang="en-US" sz="44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500098" y="3214686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4800" dirty="0" err="1" smtClean="0">
                <a:solidFill>
                  <a:srgbClr val="002060"/>
                </a:solidFill>
                <a:cs typeface="HREYHANE" pitchFamily="2" charset="-78"/>
              </a:rPr>
              <a:t>ولي</a:t>
            </a:r>
            <a:r>
              <a:rPr lang="fa-IR" sz="4800" dirty="0" smtClean="0">
                <a:solidFill>
                  <a:srgbClr val="002060"/>
                </a:solidFill>
                <a:cs typeface="HREYHANE" pitchFamily="2" charset="-78"/>
              </a:rPr>
              <a:t> در قرآن:</a:t>
            </a:r>
            <a:r>
              <a:rPr lang="en-US" sz="4800" dirty="0" smtClean="0">
                <a:solidFill>
                  <a:srgbClr val="002060"/>
                </a:solidFill>
                <a:cs typeface="HREYHANE" pitchFamily="2" charset="-78"/>
              </a:rPr>
              <a:t/>
            </a:r>
            <a:br>
              <a:rPr lang="en-US" sz="4800" dirty="0" smtClean="0">
                <a:solidFill>
                  <a:srgbClr val="002060"/>
                </a:solidFill>
                <a:cs typeface="HREYHANE" pitchFamily="2" charset="-78"/>
              </a:rPr>
            </a:b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err="1" smtClean="0">
                <a:solidFill>
                  <a:srgbClr val="002060"/>
                </a:solidFill>
              </a:rPr>
              <a:t>ياور</a:t>
            </a:r>
            <a:r>
              <a:rPr lang="fa-IR" sz="4800" dirty="0" smtClean="0">
                <a:solidFill>
                  <a:srgbClr val="002060"/>
                </a:solidFill>
              </a:rPr>
              <a:t> ما </a:t>
            </a:r>
            <a:r>
              <a:rPr lang="fa-IR" sz="4800" dirty="0" err="1" smtClean="0">
                <a:solidFill>
                  <a:srgbClr val="002060"/>
                </a:solidFill>
              </a:rPr>
              <a:t>لكم</a:t>
            </a:r>
            <a:r>
              <a:rPr lang="fa-IR" sz="4800" dirty="0" smtClean="0">
                <a:solidFill>
                  <a:srgbClr val="002060"/>
                </a:solidFill>
              </a:rPr>
              <a:t> من دون الله من </a:t>
            </a:r>
            <a:r>
              <a:rPr lang="fa-IR" sz="4800" dirty="0" err="1" smtClean="0">
                <a:solidFill>
                  <a:srgbClr val="002060"/>
                </a:solidFill>
              </a:rPr>
              <a:t>ولي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ولا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نصير</a:t>
            </a:r>
            <a:r>
              <a:rPr lang="fa-IR" sz="4800" dirty="0" smtClean="0">
                <a:solidFill>
                  <a:srgbClr val="002060"/>
                </a:solidFill>
              </a:rPr>
              <a:t> 	</a:t>
            </a:r>
            <a:br>
              <a:rPr lang="fa-IR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                                    </a:t>
            </a:r>
            <a:r>
              <a:rPr lang="fa-IR" sz="3200" dirty="0" smtClean="0">
                <a:solidFill>
                  <a:srgbClr val="002060"/>
                </a:solidFill>
              </a:rPr>
              <a:t>(بقره / 107)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معبد </a:t>
            </a:r>
            <a:r>
              <a:rPr lang="fa-IR" sz="4800" dirty="0" err="1" smtClean="0">
                <a:solidFill>
                  <a:srgbClr val="002060"/>
                </a:solidFill>
              </a:rPr>
              <a:t>والله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ولي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الذين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آمنوا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err="1" smtClean="0">
                <a:solidFill>
                  <a:srgbClr val="002060"/>
                </a:solidFill>
              </a:rPr>
              <a:t>هادي</a:t>
            </a:r>
            <a:r>
              <a:rPr lang="fa-IR" sz="4800" dirty="0" smtClean="0">
                <a:solidFill>
                  <a:srgbClr val="002060"/>
                </a:solidFill>
              </a:rPr>
              <a:t> و من </a:t>
            </a:r>
            <a:r>
              <a:rPr lang="fa-IR" sz="4800" dirty="0" err="1" smtClean="0">
                <a:solidFill>
                  <a:srgbClr val="002060"/>
                </a:solidFill>
              </a:rPr>
              <a:t>يضلل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فلن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تجد</a:t>
            </a:r>
            <a:r>
              <a:rPr lang="fa-IR" sz="4800" dirty="0" smtClean="0">
                <a:solidFill>
                  <a:srgbClr val="002060"/>
                </a:solidFill>
              </a:rPr>
              <a:t> له </a:t>
            </a:r>
            <a:r>
              <a:rPr lang="fa-IR" sz="4800" dirty="0" err="1" smtClean="0">
                <a:solidFill>
                  <a:srgbClr val="002060"/>
                </a:solidFill>
              </a:rPr>
              <a:t>ولياً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مرشداً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سرپرست من </a:t>
            </a:r>
            <a:r>
              <a:rPr lang="fa-IR" sz="4800" dirty="0" err="1" smtClean="0">
                <a:solidFill>
                  <a:srgbClr val="002060"/>
                </a:solidFill>
              </a:rPr>
              <a:t>قُتِل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مظلوماً</a:t>
            </a:r>
            <a:r>
              <a:rPr lang="fa-IR" sz="4800" dirty="0" smtClean="0">
                <a:solidFill>
                  <a:srgbClr val="002060"/>
                </a:solidFill>
              </a:rPr>
              <a:t> فقد </a:t>
            </a:r>
            <a:r>
              <a:rPr lang="fa-IR" sz="4800" dirty="0" err="1" smtClean="0">
                <a:solidFill>
                  <a:srgbClr val="002060"/>
                </a:solidFill>
              </a:rPr>
              <a:t>جعلنا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لوليه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سلطاناً</a:t>
            </a:r>
            <a:r>
              <a:rPr lang="fa-IR" sz="4800" dirty="0" smtClean="0">
                <a:solidFill>
                  <a:srgbClr val="002060"/>
                </a:solidFill>
              </a:rPr>
              <a:t>              </a:t>
            </a:r>
            <a:r>
              <a:rPr lang="fa-IR" sz="4000" dirty="0" smtClean="0">
                <a:solidFill>
                  <a:srgbClr val="002060"/>
                </a:solidFill>
              </a:rPr>
              <a:t>                                           (</a:t>
            </a:r>
            <a:r>
              <a:rPr lang="fa-IR" sz="4000" dirty="0" err="1" smtClean="0">
                <a:solidFill>
                  <a:srgbClr val="002060"/>
                </a:solidFill>
              </a:rPr>
              <a:t>اسراء</a:t>
            </a:r>
            <a:r>
              <a:rPr lang="fa-IR" sz="4000" dirty="0" smtClean="0">
                <a:solidFill>
                  <a:srgbClr val="002060"/>
                </a:solidFill>
              </a:rPr>
              <a:t>/33)</a:t>
            </a:r>
            <a:endParaRPr lang="en-US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500098" y="3143248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4400" dirty="0" err="1" smtClean="0">
                <a:solidFill>
                  <a:srgbClr val="002060"/>
                </a:solidFill>
                <a:cs typeface="HREYHANE" pitchFamily="2" charset="-78"/>
              </a:rPr>
              <a:t>معاني</a:t>
            </a:r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HREYHANE" pitchFamily="2" charset="-78"/>
              </a:rPr>
              <a:t>مولي</a:t>
            </a:r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:</a:t>
            </a:r>
            <a:b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 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*رب (انا رب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الابل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مالك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(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ولي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عصر)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سيد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و بزرگوار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*منعم 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معتيق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: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آزادكننده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*ناصر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نعم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المولي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و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نعم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النصير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*محب</a:t>
            </a:r>
            <a:endParaRPr lang="en-US" sz="44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642974" y="3143248"/>
            <a:ext cx="9286940" cy="3114684"/>
          </a:xfrm>
        </p:spPr>
        <p:txBody>
          <a:bodyPr>
            <a:noAutofit/>
          </a:bodyPr>
          <a:lstStyle/>
          <a:p>
            <a:pPr lvl="0" rtl="1"/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*تابع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مولّي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عليه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*جار (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همسايه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*ابن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عم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(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پسرعمو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حليف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(هم قسم)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*آزاد شده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صيهر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: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صُهر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: داماد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*منعم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عليه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متصدي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مدبر</a:t>
            </a:r>
            <a:endParaRPr lang="en-US" sz="44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428660" y="3143248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4000" dirty="0" err="1" smtClean="0">
                <a:solidFill>
                  <a:srgbClr val="002060"/>
                </a:solidFill>
                <a:cs typeface="HREYHANE" pitchFamily="2" charset="-78"/>
              </a:rPr>
              <a:t>معاني</a:t>
            </a:r>
            <a:r>
              <a:rPr lang="fa-IR" sz="4000" dirty="0" smtClean="0">
                <a:solidFill>
                  <a:srgbClr val="002060"/>
                </a:solidFill>
                <a:cs typeface="HREYHANE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HREYHANE" pitchFamily="2" charset="-78"/>
              </a:rPr>
              <a:t>والي</a:t>
            </a:r>
            <a:r>
              <a:rPr lang="fa-IR" sz="4000" dirty="0" smtClean="0">
                <a:solidFill>
                  <a:srgbClr val="002060"/>
                </a:solidFill>
                <a:cs typeface="HREYHANE" pitchFamily="2" charset="-78"/>
              </a:rPr>
              <a:t>: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مالك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حاكم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*دوستدار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علامة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طباطبايي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والاصل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في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معناها </a:t>
            </a:r>
            <a:r>
              <a:rPr lang="fa-IR" sz="3200" dirty="0" smtClean="0">
                <a:solidFill>
                  <a:srgbClr val="002060"/>
                </a:solidFill>
                <a:cs typeface="B Lotus" pitchFamily="2" charset="-78"/>
              </a:rPr>
              <a:t>(</a:t>
            </a:r>
            <a:r>
              <a:rPr lang="fa-IR" sz="3200" dirty="0" err="1" smtClean="0">
                <a:solidFill>
                  <a:srgbClr val="002060"/>
                </a:solidFill>
                <a:cs typeface="B Lotus" pitchFamily="2" charset="-78"/>
              </a:rPr>
              <a:t>ولي</a:t>
            </a:r>
            <a:r>
              <a:rPr lang="fa-IR" sz="3200" dirty="0" smtClean="0">
                <a:solidFill>
                  <a:srgbClr val="002060"/>
                </a:solidFill>
                <a:cs typeface="B Lotus" pitchFamily="2" charset="-78"/>
              </a:rPr>
              <a:t> ـ </a:t>
            </a:r>
            <a:r>
              <a:rPr lang="fa-IR" sz="3200" dirty="0" err="1" smtClean="0">
                <a:solidFill>
                  <a:srgbClr val="002060"/>
                </a:solidFill>
                <a:cs typeface="B Lotus" pitchFamily="2" charset="-78"/>
              </a:rPr>
              <a:t>موالي</a:t>
            </a:r>
            <a:r>
              <a:rPr lang="fa-IR" sz="3200" dirty="0" smtClean="0">
                <a:solidFill>
                  <a:srgbClr val="002060"/>
                </a:solidFill>
                <a:cs typeface="B Lotus" pitchFamily="2" charset="-78"/>
              </a:rPr>
              <a:t> ـ </a:t>
            </a:r>
            <a:r>
              <a:rPr lang="fa-IR" sz="3200" dirty="0" err="1" smtClean="0">
                <a:solidFill>
                  <a:srgbClr val="002060"/>
                </a:solidFill>
                <a:cs typeface="B Lotus" pitchFamily="2" charset="-78"/>
              </a:rPr>
              <a:t>والي</a:t>
            </a:r>
            <a:r>
              <a:rPr lang="fa-IR" sz="3200" dirty="0" smtClean="0">
                <a:solidFill>
                  <a:srgbClr val="002060"/>
                </a:solidFill>
                <a:cs typeface="B Lotus" pitchFamily="2" charset="-78"/>
              </a:rPr>
              <a:t>) 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ارتفاع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الواسطة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الحائل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بين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اشئين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بحيث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لا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يكون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بينهما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b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ما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ليس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غيرهما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	</a:t>
            </a:r>
            <a:r>
              <a:rPr lang="fa-IR" sz="3200" dirty="0" smtClean="0">
                <a:solidFill>
                  <a:srgbClr val="002060"/>
                </a:solidFill>
                <a:cs typeface="B Lotus" pitchFamily="2" charset="-78"/>
              </a:rPr>
              <a:t>(</a:t>
            </a:r>
            <a:r>
              <a:rPr lang="fa-IR" sz="3200" dirty="0" err="1" smtClean="0">
                <a:solidFill>
                  <a:srgbClr val="002060"/>
                </a:solidFill>
                <a:cs typeface="B Lotus" pitchFamily="2" charset="-78"/>
              </a:rPr>
              <a:t>الميزان</a:t>
            </a:r>
            <a:r>
              <a:rPr lang="fa-IR" sz="3200" dirty="0" smtClean="0">
                <a:solidFill>
                  <a:srgbClr val="002060"/>
                </a:solidFill>
                <a:cs typeface="B Lotus" pitchFamily="2" charset="-78"/>
              </a:rPr>
              <a:t> / 6)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حضرت امام </a:t>
            </a:r>
            <a:r>
              <a:rPr lang="fa-IR" sz="3200" dirty="0" smtClean="0">
                <a:solidFill>
                  <a:srgbClr val="002060"/>
                </a:solidFill>
                <a:cs typeface="B Lotus" pitchFamily="2" charset="-78"/>
              </a:rPr>
              <a:t>(رحمة‌الله </a:t>
            </a:r>
            <a:r>
              <a:rPr lang="fa-IR" sz="3200" dirty="0" err="1" smtClean="0">
                <a:solidFill>
                  <a:srgbClr val="002060"/>
                </a:solidFill>
                <a:cs typeface="B Lotus" pitchFamily="2" charset="-78"/>
              </a:rPr>
              <a:t>عليه</a:t>
            </a:r>
            <a:r>
              <a:rPr lang="fa-IR" sz="3200" dirty="0" smtClean="0">
                <a:solidFill>
                  <a:srgbClr val="002060"/>
                </a:solidFill>
                <a:cs typeface="B Lotus" pitchFamily="2" charset="-78"/>
              </a:rPr>
              <a:t>) 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هم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همين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معني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را در </a:t>
            </a:r>
            <a:b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مصباح 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الهدايه</a:t>
            </a: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 آورده است.</a:t>
            </a:r>
            <a:endParaRPr lang="en-US" sz="40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500098" y="3571876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4400" dirty="0" err="1" smtClean="0">
                <a:solidFill>
                  <a:srgbClr val="002060"/>
                </a:solidFill>
                <a:cs typeface="HREYHANE" pitchFamily="2" charset="-78"/>
              </a:rPr>
              <a:t>ولايت</a:t>
            </a:r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: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2800" dirty="0" smtClean="0">
                <a:solidFill>
                  <a:srgbClr val="002060"/>
                </a:solidFill>
                <a:cs typeface="HREYHANE" pitchFamily="2" charset="-78"/>
              </a:rPr>
              <a:t>1-</a:t>
            </a:r>
            <a:r>
              <a:rPr lang="fa-IR" sz="2800" dirty="0" err="1" smtClean="0">
                <a:solidFill>
                  <a:srgbClr val="002060"/>
                </a:solidFill>
                <a:cs typeface="HREYHANE" pitchFamily="2" charset="-78"/>
              </a:rPr>
              <a:t>كليه</a:t>
            </a:r>
            <a:r>
              <a:rPr lang="fa-IR" sz="2800" dirty="0" smtClean="0">
                <a:solidFill>
                  <a:srgbClr val="002060"/>
                </a:solidFill>
                <a:cs typeface="HREYHANE" pitchFamily="2" charset="-78"/>
              </a:rPr>
              <a:t> </a:t>
            </a:r>
            <a:r>
              <a:rPr lang="fa-IR" sz="2800" dirty="0" err="1" smtClean="0">
                <a:solidFill>
                  <a:srgbClr val="002060"/>
                </a:solidFill>
                <a:cs typeface="HREYHANE" pitchFamily="2" charset="-78"/>
              </a:rPr>
              <a:t>الهيه</a:t>
            </a:r>
            <a:r>
              <a:rPr lang="fa-IR" sz="2800" dirty="0" smtClean="0">
                <a:solidFill>
                  <a:srgbClr val="002060"/>
                </a:solidFill>
                <a:cs typeface="HREYHANE" pitchFamily="2" charset="-78"/>
              </a:rPr>
              <a:t> </a:t>
            </a:r>
            <a:r>
              <a:rPr lang="fa-IR" sz="4400" dirty="0" smtClean="0">
                <a:solidFill>
                  <a:srgbClr val="002060"/>
                </a:solidFill>
              </a:rPr>
              <a:t>(مختص ذات </a:t>
            </a:r>
            <a:r>
              <a:rPr lang="fa-IR" sz="4400" dirty="0" err="1" smtClean="0">
                <a:solidFill>
                  <a:srgbClr val="002060"/>
                </a:solidFill>
              </a:rPr>
              <a:t>احديت</a:t>
            </a:r>
            <a:r>
              <a:rPr lang="fa-IR" sz="4400" dirty="0" smtClean="0">
                <a:solidFill>
                  <a:srgbClr val="002060"/>
                </a:solidFill>
              </a:rPr>
              <a:t> است) </a:t>
            </a:r>
            <a:r>
              <a:rPr lang="fa-IR" sz="4400" dirty="0" err="1" smtClean="0">
                <a:solidFill>
                  <a:srgbClr val="002060"/>
                </a:solidFill>
              </a:rPr>
              <a:t>فالله</a:t>
            </a:r>
            <a:r>
              <a:rPr lang="fa-IR" sz="4400" dirty="0" smtClean="0">
                <a:solidFill>
                  <a:srgbClr val="002060"/>
                </a:solidFill>
              </a:rPr>
              <a:t> هو </a:t>
            </a:r>
            <a:r>
              <a:rPr lang="fa-IR" sz="4400" dirty="0" err="1" smtClean="0">
                <a:solidFill>
                  <a:srgbClr val="002060"/>
                </a:solidFill>
              </a:rPr>
              <a:t>الولي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br>
              <a:rPr lang="fa-IR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</a:rPr>
              <a:t>                                                    </a:t>
            </a:r>
            <a:r>
              <a:rPr lang="fa-IR" sz="2400" dirty="0" smtClean="0">
                <a:solidFill>
                  <a:srgbClr val="002060"/>
                </a:solidFill>
              </a:rPr>
              <a:t>حج 62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err="1" smtClean="0">
                <a:solidFill>
                  <a:srgbClr val="002060"/>
                </a:solidFill>
              </a:rPr>
              <a:t>وجوده</a:t>
            </a:r>
            <a:r>
              <a:rPr lang="fa-IR" sz="4400" dirty="0" smtClean="0">
                <a:solidFill>
                  <a:srgbClr val="002060"/>
                </a:solidFill>
              </a:rPr>
              <a:t> من </a:t>
            </a:r>
            <a:r>
              <a:rPr lang="fa-IR" sz="4400" dirty="0" err="1" smtClean="0">
                <a:solidFill>
                  <a:srgbClr val="002060"/>
                </a:solidFill>
              </a:rPr>
              <a:t>اعرف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الاشياء</a:t>
            </a:r>
            <a:r>
              <a:rPr lang="fa-IR" sz="4400" dirty="0" smtClean="0">
                <a:solidFill>
                  <a:srgbClr val="002060"/>
                </a:solidFill>
              </a:rPr>
              <a:t> و </a:t>
            </a:r>
            <a:r>
              <a:rPr lang="fa-IR" sz="4400" dirty="0" err="1" smtClean="0">
                <a:solidFill>
                  <a:srgbClr val="002060"/>
                </a:solidFill>
              </a:rPr>
              <a:t>كنهه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في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غاية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خفاء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br>
              <a:rPr lang="fa-IR" sz="4400" dirty="0" smtClean="0">
                <a:solidFill>
                  <a:srgbClr val="002060"/>
                </a:solidFill>
              </a:rPr>
            </a:br>
            <a:r>
              <a:rPr lang="fa-IR" sz="3600" dirty="0" err="1" smtClean="0">
                <a:solidFill>
                  <a:srgbClr val="002060"/>
                </a:solidFill>
              </a:rPr>
              <a:t>هستي</a:t>
            </a:r>
            <a:r>
              <a:rPr lang="fa-IR" sz="3600" dirty="0" smtClean="0">
                <a:solidFill>
                  <a:srgbClr val="002060"/>
                </a:solidFill>
              </a:rPr>
              <a:t> او </a:t>
            </a:r>
            <a:r>
              <a:rPr lang="fa-IR" sz="3600" dirty="0" err="1" smtClean="0">
                <a:solidFill>
                  <a:srgbClr val="002060"/>
                </a:solidFill>
              </a:rPr>
              <a:t>بديهي</a:t>
            </a:r>
            <a:r>
              <a:rPr lang="fa-IR" sz="3600" dirty="0" smtClean="0">
                <a:solidFill>
                  <a:srgbClr val="002060"/>
                </a:solidFill>
              </a:rPr>
              <a:t> است اما </a:t>
            </a:r>
            <a:r>
              <a:rPr lang="fa-IR" sz="3600" dirty="0" err="1" smtClean="0">
                <a:solidFill>
                  <a:srgbClr val="002060"/>
                </a:solidFill>
              </a:rPr>
              <a:t>چيستي</a:t>
            </a:r>
            <a:r>
              <a:rPr lang="fa-IR" sz="3600" dirty="0" smtClean="0">
                <a:solidFill>
                  <a:srgbClr val="002060"/>
                </a:solidFill>
              </a:rPr>
              <a:t> او بر </a:t>
            </a:r>
            <a:r>
              <a:rPr lang="fa-IR" sz="3600" dirty="0" err="1" smtClean="0">
                <a:solidFill>
                  <a:srgbClr val="002060"/>
                </a:solidFill>
              </a:rPr>
              <a:t>احدي</a:t>
            </a:r>
            <a:r>
              <a:rPr lang="fa-IR" sz="3600" dirty="0" smtClean="0">
                <a:solidFill>
                  <a:srgbClr val="002060"/>
                </a:solidFill>
              </a:rPr>
              <a:t> روشن </a:t>
            </a:r>
            <a:r>
              <a:rPr lang="fa-IR" sz="3600" dirty="0" err="1" smtClean="0">
                <a:solidFill>
                  <a:srgbClr val="002060"/>
                </a:solidFill>
              </a:rPr>
              <a:t>نيست</a:t>
            </a:r>
            <a:r>
              <a:rPr lang="fa-IR" sz="3600" dirty="0" smtClean="0">
                <a:solidFill>
                  <a:srgbClr val="002060"/>
                </a:solidFill>
              </a:rPr>
              <a:t>.</a:t>
            </a:r>
            <a:br>
              <a:rPr lang="fa-IR" sz="3600" dirty="0" smtClean="0">
                <a:solidFill>
                  <a:srgbClr val="002060"/>
                </a:solidFill>
              </a:rPr>
            </a:b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2-</a:t>
            </a:r>
            <a:r>
              <a:rPr lang="fa-IR" sz="4400" dirty="0" err="1" smtClean="0">
                <a:solidFill>
                  <a:srgbClr val="002060"/>
                </a:solidFill>
                <a:cs typeface="HREYHANE" pitchFamily="2" charset="-78"/>
              </a:rPr>
              <a:t>ولايت</a:t>
            </a:r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 خليفة‌الله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</a:rPr>
              <a:t>الف : معصوم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تكويني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تشريعي</a:t>
            </a:r>
            <a:endParaRPr lang="en-US" sz="44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571536" y="3571876"/>
            <a:ext cx="9286940" cy="3114684"/>
          </a:xfrm>
        </p:spPr>
        <p:txBody>
          <a:bodyPr>
            <a:noAutofit/>
          </a:bodyPr>
          <a:lstStyle/>
          <a:p>
            <a:pPr lvl="0" rtl="1"/>
            <a:r>
              <a:rPr lang="fa-IR" sz="4000" dirty="0" smtClean="0">
                <a:solidFill>
                  <a:srgbClr val="002060"/>
                </a:solidFill>
              </a:rPr>
              <a:t>ب: </a:t>
            </a:r>
            <a:r>
              <a:rPr lang="fa-IR" sz="4000" dirty="0" err="1" smtClean="0">
                <a:solidFill>
                  <a:srgbClr val="002060"/>
                </a:solidFill>
              </a:rPr>
              <a:t>غيرمعصوم</a:t>
            </a:r>
            <a:r>
              <a:rPr lang="en-US" sz="3600" dirty="0" smtClean="0">
                <a:solidFill>
                  <a:srgbClr val="002060"/>
                </a:solidFill>
              </a:rPr>
              <a:t/>
            </a:r>
            <a:br>
              <a:rPr lang="en-US" sz="3600" dirty="0" smtClean="0">
                <a:solidFill>
                  <a:srgbClr val="002060"/>
                </a:solidFill>
              </a:rPr>
            </a:br>
            <a:r>
              <a:rPr lang="fa-IR" sz="36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3600" dirty="0" err="1" smtClean="0">
                <a:solidFill>
                  <a:srgbClr val="002060"/>
                </a:solidFill>
                <a:cs typeface="B Lotus" pitchFamily="2" charset="-78"/>
              </a:rPr>
              <a:t>تكويني</a:t>
            </a:r>
            <a:r>
              <a:rPr lang="en-US" sz="36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36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36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3600" dirty="0" err="1" smtClean="0">
                <a:solidFill>
                  <a:srgbClr val="002060"/>
                </a:solidFill>
                <a:cs typeface="B Lotus" pitchFamily="2" charset="-78"/>
              </a:rPr>
              <a:t>تشريعي</a:t>
            </a:r>
            <a:r>
              <a:rPr lang="en-US" sz="3600" dirty="0" smtClean="0">
                <a:solidFill>
                  <a:srgbClr val="002060"/>
                </a:solidFill>
              </a:rPr>
              <a:t/>
            </a:r>
            <a:br>
              <a:rPr lang="en-US" sz="3600" dirty="0" smtClean="0">
                <a:solidFill>
                  <a:srgbClr val="002060"/>
                </a:solidFill>
              </a:rPr>
            </a:br>
            <a:r>
              <a:rPr lang="fa-IR" sz="3600" dirty="0" err="1" smtClean="0">
                <a:solidFill>
                  <a:srgbClr val="002060"/>
                </a:solidFill>
              </a:rPr>
              <a:t>وَِلايت</a:t>
            </a:r>
            <a:r>
              <a:rPr lang="fa-IR" sz="3600" dirty="0" smtClean="0">
                <a:solidFill>
                  <a:srgbClr val="002060"/>
                </a:solidFill>
              </a:rPr>
              <a:t>:</a:t>
            </a:r>
            <a:r>
              <a:rPr lang="en-US" sz="3600" dirty="0" smtClean="0">
                <a:solidFill>
                  <a:srgbClr val="002060"/>
                </a:solidFill>
              </a:rPr>
              <a:t/>
            </a:r>
            <a:br>
              <a:rPr lang="en-US" sz="3600" dirty="0" smtClean="0">
                <a:solidFill>
                  <a:srgbClr val="002060"/>
                </a:solidFill>
              </a:rPr>
            </a:br>
            <a:r>
              <a:rPr lang="fa-IR" sz="3600" dirty="0" smtClean="0">
                <a:solidFill>
                  <a:srgbClr val="002060"/>
                </a:solidFill>
              </a:rPr>
              <a:t>1- قرب و </a:t>
            </a:r>
            <a:r>
              <a:rPr lang="fa-IR" sz="3600" dirty="0" err="1" smtClean="0">
                <a:solidFill>
                  <a:srgbClr val="002060"/>
                </a:solidFill>
              </a:rPr>
              <a:t>دوستي</a:t>
            </a:r>
            <a:r>
              <a:rPr lang="fa-IR" sz="3600" dirty="0" smtClean="0">
                <a:solidFill>
                  <a:srgbClr val="002060"/>
                </a:solidFill>
              </a:rPr>
              <a:t> (</a:t>
            </a:r>
            <a:r>
              <a:rPr lang="fa-IR" sz="3600" dirty="0" err="1" smtClean="0">
                <a:solidFill>
                  <a:srgbClr val="002060"/>
                </a:solidFill>
              </a:rPr>
              <a:t>وِلايت</a:t>
            </a:r>
            <a:r>
              <a:rPr lang="fa-IR" sz="3600" dirty="0" smtClean="0">
                <a:solidFill>
                  <a:srgbClr val="002060"/>
                </a:solidFill>
              </a:rPr>
              <a:t>)</a:t>
            </a:r>
            <a:r>
              <a:rPr lang="en-US" sz="3600" dirty="0" smtClean="0">
                <a:solidFill>
                  <a:srgbClr val="002060"/>
                </a:solidFill>
              </a:rPr>
              <a:t/>
            </a:r>
            <a:br>
              <a:rPr lang="en-US" sz="3600" dirty="0" smtClean="0">
                <a:solidFill>
                  <a:srgbClr val="002060"/>
                </a:solidFill>
              </a:rPr>
            </a:br>
            <a:r>
              <a:rPr lang="fa-IR" sz="3600" dirty="0" smtClean="0">
                <a:solidFill>
                  <a:srgbClr val="002060"/>
                </a:solidFill>
              </a:rPr>
              <a:t>2- </a:t>
            </a:r>
            <a:r>
              <a:rPr lang="fa-IR" sz="3600" dirty="0" err="1" smtClean="0">
                <a:solidFill>
                  <a:srgbClr val="002060"/>
                </a:solidFill>
              </a:rPr>
              <a:t>حاكميت</a:t>
            </a:r>
            <a:r>
              <a:rPr lang="fa-IR" sz="3600" dirty="0" smtClean="0">
                <a:solidFill>
                  <a:srgbClr val="002060"/>
                </a:solidFill>
              </a:rPr>
              <a:t> (</a:t>
            </a:r>
            <a:r>
              <a:rPr lang="fa-IR" sz="3600" dirty="0" err="1" smtClean="0">
                <a:solidFill>
                  <a:srgbClr val="002060"/>
                </a:solidFill>
              </a:rPr>
              <a:t>وَلايت</a:t>
            </a:r>
            <a:r>
              <a:rPr lang="fa-IR" sz="3600" dirty="0" smtClean="0">
                <a:solidFill>
                  <a:srgbClr val="002060"/>
                </a:solidFill>
              </a:rPr>
              <a:t>)</a:t>
            </a:r>
            <a:r>
              <a:rPr lang="en-US" sz="3600" dirty="0" smtClean="0">
                <a:solidFill>
                  <a:srgbClr val="002060"/>
                </a:solidFill>
              </a:rPr>
              <a:t/>
            </a:r>
            <a:br>
              <a:rPr lang="en-US" sz="3600" dirty="0" smtClean="0">
                <a:solidFill>
                  <a:srgbClr val="002060"/>
                </a:solidFill>
              </a:rPr>
            </a:br>
            <a:r>
              <a:rPr lang="fa-IR" sz="3600" dirty="0" err="1" smtClean="0">
                <a:solidFill>
                  <a:srgbClr val="002060"/>
                </a:solidFill>
              </a:rPr>
              <a:t>ولايت</a:t>
            </a:r>
            <a:r>
              <a:rPr lang="fa-IR" sz="3600" dirty="0" smtClean="0">
                <a:solidFill>
                  <a:srgbClr val="002060"/>
                </a:solidFill>
              </a:rPr>
              <a:t>:</a:t>
            </a:r>
            <a:r>
              <a:rPr lang="en-US" sz="3600" dirty="0" smtClean="0">
                <a:solidFill>
                  <a:srgbClr val="002060"/>
                </a:solidFill>
              </a:rPr>
              <a:t/>
            </a:r>
            <a:br>
              <a:rPr lang="en-US" sz="3600" dirty="0" smtClean="0">
                <a:solidFill>
                  <a:srgbClr val="002060"/>
                </a:solidFill>
              </a:rPr>
            </a:br>
            <a:r>
              <a:rPr lang="fa-IR" sz="3600" dirty="0" smtClean="0">
                <a:solidFill>
                  <a:srgbClr val="002060"/>
                </a:solidFill>
                <a:cs typeface="HREYHANE" pitchFamily="2" charset="-78"/>
              </a:rPr>
              <a:t>الف : </a:t>
            </a:r>
            <a:r>
              <a:rPr lang="fa-IR" sz="3600" dirty="0" err="1" smtClean="0">
                <a:solidFill>
                  <a:srgbClr val="002060"/>
                </a:solidFill>
                <a:cs typeface="HREYHANE" pitchFamily="2" charset="-78"/>
              </a:rPr>
              <a:t>تكويني</a:t>
            </a:r>
            <a:r>
              <a:rPr lang="en-US" sz="3600" dirty="0" smtClean="0">
                <a:solidFill>
                  <a:srgbClr val="002060"/>
                </a:solidFill>
              </a:rPr>
              <a:t/>
            </a:r>
            <a:br>
              <a:rPr lang="en-US" sz="3600" dirty="0" smtClean="0">
                <a:solidFill>
                  <a:srgbClr val="002060"/>
                </a:solidFill>
              </a:rPr>
            </a:br>
            <a:r>
              <a:rPr lang="fa-IR" sz="3600" dirty="0" smtClean="0">
                <a:solidFill>
                  <a:srgbClr val="002060"/>
                </a:solidFill>
                <a:cs typeface="B Lotus" pitchFamily="2" charset="-78"/>
              </a:rPr>
              <a:t>*خلق </a:t>
            </a:r>
            <a:r>
              <a:rPr lang="fa-IR" sz="3600" dirty="0" err="1" smtClean="0">
                <a:solidFill>
                  <a:srgbClr val="002060"/>
                </a:solidFill>
                <a:cs typeface="B Lotus" pitchFamily="2" charset="-78"/>
              </a:rPr>
              <a:t>كردن</a:t>
            </a:r>
            <a:r>
              <a:rPr lang="fa-IR" sz="36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en-US" sz="36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36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36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3600" dirty="0" err="1" smtClean="0">
                <a:solidFill>
                  <a:srgbClr val="002060"/>
                </a:solidFill>
                <a:cs typeface="B Lotus" pitchFamily="2" charset="-78"/>
              </a:rPr>
              <a:t>ميراندن</a:t>
            </a:r>
            <a:r>
              <a:rPr lang="en-US" sz="36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36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3600" dirty="0" smtClean="0">
                <a:solidFill>
                  <a:srgbClr val="002060"/>
                </a:solidFill>
                <a:cs typeface="B Lotus" pitchFamily="2" charset="-78"/>
              </a:rPr>
              <a:t>*مسخ </a:t>
            </a:r>
            <a:r>
              <a:rPr lang="fa-IR" sz="3600" dirty="0" err="1" smtClean="0">
                <a:solidFill>
                  <a:srgbClr val="002060"/>
                </a:solidFill>
                <a:cs typeface="B Lotus" pitchFamily="2" charset="-78"/>
              </a:rPr>
              <a:t>كردن</a:t>
            </a:r>
            <a:r>
              <a:rPr lang="en-US" sz="36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36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3600" dirty="0" smtClean="0">
                <a:solidFill>
                  <a:srgbClr val="002060"/>
                </a:solidFill>
                <a:cs typeface="B Lotus" pitchFamily="2" charset="-78"/>
              </a:rPr>
              <a:t>*شفا دادن</a:t>
            </a:r>
            <a:endParaRPr lang="en-US" sz="36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714412" y="3071810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4000" dirty="0" smtClean="0">
                <a:solidFill>
                  <a:srgbClr val="002060"/>
                </a:solidFill>
                <a:cs typeface="HREYHANE" pitchFamily="2" charset="-78"/>
              </a:rPr>
              <a:t>موضوع ولایت تکوینی :</a:t>
            </a:r>
            <a:r>
              <a:rPr lang="en-US" sz="4000" dirty="0" smtClean="0">
                <a:solidFill>
                  <a:srgbClr val="002060"/>
                </a:solidFill>
              </a:rPr>
              <a:t/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جمادات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*نباتات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حيوانات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*انسان‌ها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000" dirty="0" err="1" smtClean="0">
                <a:solidFill>
                  <a:srgbClr val="002060"/>
                </a:solidFill>
                <a:cs typeface="B Lotus" pitchFamily="2" charset="-78"/>
              </a:rPr>
              <a:t>مجردات</a:t>
            </a:r>
            <a:r>
              <a:rPr lang="en-US" sz="4000" dirty="0" smtClean="0">
                <a:solidFill>
                  <a:srgbClr val="002060"/>
                </a:solidFill>
              </a:rPr>
              <a:t/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fa-IR" sz="4000" dirty="0" smtClean="0">
                <a:solidFill>
                  <a:srgbClr val="002060"/>
                </a:solidFill>
                <a:cs typeface="HREYHANE" pitchFamily="2" charset="-78"/>
              </a:rPr>
              <a:t>ب : </a:t>
            </a:r>
            <a:r>
              <a:rPr lang="fa-IR" sz="4000" dirty="0" err="1" smtClean="0">
                <a:solidFill>
                  <a:srgbClr val="002060"/>
                </a:solidFill>
                <a:cs typeface="HREYHANE" pitchFamily="2" charset="-78"/>
              </a:rPr>
              <a:t>تشريعي</a:t>
            </a:r>
            <a:r>
              <a:rPr lang="fa-IR" sz="4000" dirty="0" smtClean="0">
                <a:solidFill>
                  <a:srgbClr val="002060"/>
                </a:solidFill>
                <a:cs typeface="HREYHANE" pitchFamily="2" charset="-78"/>
              </a:rPr>
              <a:t> (وضع </a:t>
            </a:r>
            <a:r>
              <a:rPr lang="fa-IR" sz="4000" dirty="0" err="1" smtClean="0">
                <a:solidFill>
                  <a:srgbClr val="002060"/>
                </a:solidFill>
                <a:cs typeface="HREYHANE" pitchFamily="2" charset="-78"/>
              </a:rPr>
              <a:t>قوانين</a:t>
            </a:r>
            <a:r>
              <a:rPr lang="fa-IR" sz="4000" dirty="0" smtClean="0">
                <a:solidFill>
                  <a:srgbClr val="002060"/>
                </a:solidFill>
                <a:cs typeface="HREYHANE" pitchFamily="2" charset="-78"/>
              </a:rPr>
              <a:t>)</a:t>
            </a:r>
            <a:r>
              <a:rPr lang="en-US" sz="4000" dirty="0" smtClean="0">
                <a:solidFill>
                  <a:srgbClr val="002060"/>
                </a:solidFill>
              </a:rPr>
              <a:t/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*در رابطه با خداوند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*در رابطه با مخلوقات</a:t>
            </a:r>
            <a: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B Lotus" pitchFamily="2" charset="-78"/>
              </a:rPr>
              <a:t>*در رابطه با خود</a:t>
            </a:r>
            <a:endParaRPr lang="en-US" sz="40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285784" y="2428868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اضافه: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</a:rPr>
              <a:t>1- </a:t>
            </a:r>
            <a:r>
              <a:rPr lang="fa-IR" sz="4400" dirty="0" err="1" smtClean="0">
                <a:solidFill>
                  <a:srgbClr val="002060"/>
                </a:solidFill>
              </a:rPr>
              <a:t>اعتباري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موافقه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الطرفين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(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برادري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بين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دو نفر)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مخالفة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الطرفين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(خواهر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برادري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) (پدر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فرزندي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)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</a:rPr>
              <a:t>2- </a:t>
            </a:r>
            <a:r>
              <a:rPr lang="fa-IR" sz="4400" dirty="0" err="1" smtClean="0">
                <a:solidFill>
                  <a:srgbClr val="002060"/>
                </a:solidFill>
              </a:rPr>
              <a:t>حقيقي</a:t>
            </a:r>
            <a:r>
              <a:rPr lang="fa-IR" sz="4400" dirty="0" smtClean="0">
                <a:solidFill>
                  <a:srgbClr val="002060"/>
                </a:solidFill>
              </a:rPr>
              <a:t> (</a:t>
            </a:r>
            <a:r>
              <a:rPr lang="fa-IR" sz="4400" dirty="0" err="1" smtClean="0">
                <a:solidFill>
                  <a:srgbClr val="002060"/>
                </a:solidFill>
              </a:rPr>
              <a:t>اشراقي</a:t>
            </a:r>
            <a:r>
              <a:rPr lang="fa-IR" sz="4400" dirty="0" smtClean="0">
                <a:solidFill>
                  <a:srgbClr val="002060"/>
                </a:solidFill>
              </a:rPr>
              <a:t>): </a:t>
            </a:r>
            <a:r>
              <a:rPr lang="fa-IR" sz="4400" dirty="0" err="1" smtClean="0">
                <a:solidFill>
                  <a:srgbClr val="002060"/>
                </a:solidFill>
              </a:rPr>
              <a:t>ولايت</a:t>
            </a:r>
            <a:r>
              <a:rPr lang="fa-IR" sz="4400" dirty="0" smtClean="0">
                <a:solidFill>
                  <a:srgbClr val="002060"/>
                </a:solidFill>
              </a:rPr>
              <a:t> از نوع </a:t>
            </a:r>
            <a:r>
              <a:rPr lang="fa-IR" sz="4400" dirty="0" err="1" smtClean="0">
                <a:solidFill>
                  <a:srgbClr val="002060"/>
                </a:solidFill>
              </a:rPr>
              <a:t>اعتباري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نيست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بلكه</a:t>
            </a:r>
            <a:r>
              <a:rPr lang="fa-IR" sz="4400" dirty="0" smtClean="0">
                <a:solidFill>
                  <a:srgbClr val="002060"/>
                </a:solidFill>
              </a:rPr>
              <a:t> از قسم </a:t>
            </a:r>
            <a:r>
              <a:rPr lang="fa-IR" sz="4400" dirty="0" err="1" smtClean="0">
                <a:solidFill>
                  <a:srgbClr val="002060"/>
                </a:solidFill>
              </a:rPr>
              <a:t>حقيقي</a:t>
            </a:r>
            <a:r>
              <a:rPr lang="fa-IR" sz="4400" dirty="0" smtClean="0">
                <a:solidFill>
                  <a:srgbClr val="002060"/>
                </a:solidFill>
              </a:rPr>
              <a:t> است </a:t>
            </a:r>
            <a:r>
              <a:rPr lang="fa-IR" sz="4400" dirty="0" err="1" smtClean="0">
                <a:solidFill>
                  <a:srgbClr val="002060"/>
                </a:solidFill>
              </a:rPr>
              <a:t>يعني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يك</a:t>
            </a:r>
            <a:r>
              <a:rPr lang="fa-IR" sz="4400" dirty="0" smtClean="0">
                <a:solidFill>
                  <a:srgbClr val="002060"/>
                </a:solidFill>
              </a:rPr>
              <a:t> طرف نقش در </a:t>
            </a:r>
            <a:r>
              <a:rPr lang="fa-IR" sz="4400" dirty="0" err="1" smtClean="0">
                <a:solidFill>
                  <a:srgbClr val="002060"/>
                </a:solidFill>
              </a:rPr>
              <a:t>حدوث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br>
              <a:rPr lang="fa-IR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</a:rPr>
              <a:t>طرف </a:t>
            </a:r>
            <a:r>
              <a:rPr lang="fa-IR" sz="4400" dirty="0" err="1" smtClean="0">
                <a:solidFill>
                  <a:srgbClr val="002060"/>
                </a:solidFill>
              </a:rPr>
              <a:t>ديگر</a:t>
            </a:r>
            <a:r>
              <a:rPr lang="fa-IR" sz="4400" dirty="0" smtClean="0">
                <a:solidFill>
                  <a:srgbClr val="002060"/>
                </a:solidFill>
              </a:rPr>
              <a:t> دارد. مانند ما </a:t>
            </a:r>
            <a:r>
              <a:rPr lang="fa-IR" sz="4400" dirty="0" err="1" smtClean="0">
                <a:solidFill>
                  <a:srgbClr val="002060"/>
                </a:solidFill>
              </a:rPr>
              <a:t>كه</a:t>
            </a:r>
            <a:r>
              <a:rPr lang="fa-IR" sz="4400" dirty="0" smtClean="0">
                <a:solidFill>
                  <a:srgbClr val="002060"/>
                </a:solidFill>
              </a:rPr>
              <a:t> نسبت به تصورات خودمان </a:t>
            </a:r>
            <a:r>
              <a:rPr lang="fa-IR" sz="4400" dirty="0" err="1" smtClean="0">
                <a:solidFill>
                  <a:srgbClr val="002060"/>
                </a:solidFill>
              </a:rPr>
              <a:t>چنين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نقشي</a:t>
            </a:r>
            <a:r>
              <a:rPr lang="fa-IR" sz="4400" dirty="0" smtClean="0">
                <a:solidFill>
                  <a:srgbClr val="002060"/>
                </a:solidFill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</a:rPr>
              <a:t>داريم</a:t>
            </a:r>
            <a:r>
              <a:rPr lang="fa-IR" sz="4400" dirty="0" smtClean="0">
                <a:solidFill>
                  <a:srgbClr val="002060"/>
                </a:solidFill>
              </a:rPr>
              <a:t>.</a:t>
            </a:r>
            <a:endParaRPr lang="en-US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500098" y="2571744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3200" dirty="0" err="1" smtClean="0">
                <a:solidFill>
                  <a:srgbClr val="002060"/>
                </a:solidFill>
                <a:cs typeface="HREYHANE" pitchFamily="2" charset="-78"/>
              </a:rPr>
              <a:t>وِلايت</a:t>
            </a:r>
            <a:r>
              <a:rPr lang="fa-IR" sz="3200" dirty="0" smtClean="0">
                <a:solidFill>
                  <a:srgbClr val="002060"/>
                </a:solidFill>
                <a:cs typeface="HREYHANE" pitchFamily="2" charset="-78"/>
              </a:rPr>
              <a:t> قرب و </a:t>
            </a:r>
            <a:r>
              <a:rPr lang="fa-IR" sz="3200" dirty="0" err="1" smtClean="0">
                <a:solidFill>
                  <a:srgbClr val="002060"/>
                </a:solidFill>
                <a:cs typeface="HREYHANE" pitchFamily="2" charset="-78"/>
              </a:rPr>
              <a:t>دوستي</a:t>
            </a:r>
            <a:r>
              <a:rPr lang="fa-IR" sz="3200" dirty="0" smtClean="0">
                <a:solidFill>
                  <a:srgbClr val="002060"/>
                </a:solidFill>
                <a:cs typeface="HREYHANE" pitchFamily="2" charset="-78"/>
              </a:rPr>
              <a:t> (مثال آهن‌ربا):</a:t>
            </a:r>
            <a:r>
              <a:rPr lang="en-US" sz="5400" dirty="0" smtClean="0">
                <a:solidFill>
                  <a:srgbClr val="002060"/>
                </a:solidFill>
              </a:rPr>
              <a:t/>
            </a:r>
            <a:br>
              <a:rPr lang="en-US" sz="5400" dirty="0" smtClean="0">
                <a:solidFill>
                  <a:srgbClr val="002060"/>
                </a:solidFill>
              </a:rPr>
            </a:br>
            <a:r>
              <a:rPr lang="en-US" sz="5400" dirty="0" smtClean="0">
                <a:solidFill>
                  <a:srgbClr val="002060"/>
                </a:solidFill>
              </a:rPr>
              <a:t/>
            </a:r>
            <a:br>
              <a:rPr lang="en-US" sz="5400" dirty="0" smtClean="0">
                <a:solidFill>
                  <a:srgbClr val="002060"/>
                </a:solidFill>
              </a:rPr>
            </a:b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*عام (</a:t>
            </a:r>
            <a:r>
              <a:rPr lang="fa-IR" sz="5400" dirty="0" err="1" smtClean="0">
                <a:solidFill>
                  <a:srgbClr val="002060"/>
                </a:solidFill>
                <a:cs typeface="B Lotus" pitchFamily="2" charset="-78"/>
              </a:rPr>
              <a:t>اقرب</a:t>
            </a: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5400" dirty="0" err="1" smtClean="0">
                <a:solidFill>
                  <a:srgbClr val="002060"/>
                </a:solidFill>
                <a:cs typeface="B Lotus" pitchFamily="2" charset="-78"/>
              </a:rPr>
              <a:t>اليكم</a:t>
            </a: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 من حب </a:t>
            </a:r>
            <a:r>
              <a:rPr lang="fa-IR" sz="5400" dirty="0" err="1" smtClean="0">
                <a:solidFill>
                  <a:srgbClr val="002060"/>
                </a:solidFill>
                <a:cs typeface="B Lotus" pitchFamily="2" charset="-78"/>
              </a:rPr>
              <a:t>الوريد</a:t>
            </a: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)</a:t>
            </a:r>
            <a:r>
              <a:rPr lang="en-US" sz="5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5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*خاص (ان </a:t>
            </a:r>
            <a:r>
              <a:rPr lang="fa-IR" sz="5400" dirty="0" err="1" smtClean="0">
                <a:solidFill>
                  <a:srgbClr val="002060"/>
                </a:solidFill>
                <a:cs typeface="B Lotus" pitchFamily="2" charset="-78"/>
              </a:rPr>
              <a:t>كنتم</a:t>
            </a: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5400" dirty="0" err="1" smtClean="0">
                <a:solidFill>
                  <a:srgbClr val="002060"/>
                </a:solidFill>
                <a:cs typeface="B Lotus" pitchFamily="2" charset="-78"/>
              </a:rPr>
              <a:t>تحبون</a:t>
            </a: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 الله </a:t>
            </a:r>
            <a:r>
              <a:rPr lang="fa-IR" sz="5400" dirty="0" err="1" smtClean="0">
                <a:solidFill>
                  <a:srgbClr val="002060"/>
                </a:solidFill>
                <a:cs typeface="B Lotus" pitchFamily="2" charset="-78"/>
              </a:rPr>
              <a:t>فاتبعوني</a:t>
            </a: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5400" dirty="0" err="1" smtClean="0">
                <a:solidFill>
                  <a:srgbClr val="002060"/>
                </a:solidFill>
                <a:cs typeface="B Lotus" pitchFamily="2" charset="-78"/>
              </a:rPr>
              <a:t>يحببكم</a:t>
            </a: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 الله )</a:t>
            </a:r>
            <a:r>
              <a:rPr lang="en-US" sz="5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5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*اخص (قرب من </a:t>
            </a:r>
            <a:r>
              <a:rPr lang="fa-IR" sz="5400" dirty="0" err="1" smtClean="0">
                <a:solidFill>
                  <a:srgbClr val="002060"/>
                </a:solidFill>
                <a:cs typeface="B Lotus" pitchFamily="2" charset="-78"/>
              </a:rPr>
              <a:t>الحسنين</a:t>
            </a:r>
            <a:r>
              <a:rPr lang="fa-IR" sz="5400" dirty="0" smtClean="0">
                <a:solidFill>
                  <a:srgbClr val="002060"/>
                </a:solidFill>
                <a:cs typeface="B Lotus" pitchFamily="2" charset="-78"/>
              </a:rPr>
              <a:t>)</a:t>
            </a:r>
            <a:endParaRPr lang="en-US" sz="48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642974" y="2357430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3600" dirty="0" err="1" smtClean="0">
                <a:solidFill>
                  <a:srgbClr val="002060"/>
                </a:solidFill>
                <a:cs typeface="HREYHANE" pitchFamily="2" charset="-78"/>
              </a:rPr>
              <a:t>وَلايت</a:t>
            </a:r>
            <a:r>
              <a:rPr lang="fa-IR" sz="3600" dirty="0" smtClean="0">
                <a:solidFill>
                  <a:srgbClr val="002060"/>
                </a:solidFill>
                <a:cs typeface="HREYHANE" pitchFamily="2" charset="-78"/>
              </a:rPr>
              <a:t> </a:t>
            </a:r>
            <a:r>
              <a:rPr lang="fa-IR" sz="3600" dirty="0" err="1" smtClean="0">
                <a:solidFill>
                  <a:srgbClr val="002060"/>
                </a:solidFill>
                <a:cs typeface="HREYHANE" pitchFamily="2" charset="-78"/>
              </a:rPr>
              <a:t>حاكميت</a:t>
            </a:r>
            <a:r>
              <a:rPr lang="fa-IR" sz="3600" dirty="0" smtClean="0">
                <a:solidFill>
                  <a:srgbClr val="002060"/>
                </a:solidFill>
                <a:cs typeface="HREYHANE" pitchFamily="2" charset="-78"/>
              </a:rPr>
              <a:t> (مثال </a:t>
            </a:r>
            <a:r>
              <a:rPr lang="fa-IR" sz="3600" dirty="0" err="1" smtClean="0">
                <a:solidFill>
                  <a:srgbClr val="002060"/>
                </a:solidFill>
                <a:cs typeface="HREYHANE" pitchFamily="2" charset="-78"/>
              </a:rPr>
              <a:t>دريا</a:t>
            </a:r>
            <a:r>
              <a:rPr lang="fa-IR" sz="3600" dirty="0" smtClean="0">
                <a:solidFill>
                  <a:srgbClr val="002060"/>
                </a:solidFill>
                <a:cs typeface="HREYHANE" pitchFamily="2" charset="-78"/>
              </a:rPr>
              <a:t> و ماه):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*عام (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فالله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هو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الولي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)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*خاص (الله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ولي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الذين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آمنوا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*اخص (انّ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ولي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الله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الذي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نزّل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الكتاب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و هو </a:t>
            </a:r>
            <a:b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يتولي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الصالحين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)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err="1" smtClean="0">
                <a:solidFill>
                  <a:srgbClr val="002060"/>
                </a:solidFill>
              </a:rPr>
              <a:t>ولايت</a:t>
            </a:r>
            <a:r>
              <a:rPr lang="fa-IR" sz="4800" dirty="0" smtClean="0">
                <a:solidFill>
                  <a:srgbClr val="002060"/>
                </a:solidFill>
              </a:rPr>
              <a:t> و </a:t>
            </a:r>
            <a:r>
              <a:rPr lang="fa-IR" sz="4800" dirty="0" err="1" smtClean="0">
                <a:solidFill>
                  <a:srgbClr val="002060"/>
                </a:solidFill>
              </a:rPr>
              <a:t>وَلايت</a:t>
            </a:r>
            <a:r>
              <a:rPr lang="fa-IR" sz="4800" dirty="0" smtClean="0">
                <a:solidFill>
                  <a:srgbClr val="002060"/>
                </a:solidFill>
              </a:rPr>
              <a:t> نه تنها </a:t>
            </a:r>
            <a:r>
              <a:rPr lang="fa-IR" sz="4800" dirty="0" err="1" smtClean="0">
                <a:solidFill>
                  <a:srgbClr val="002060"/>
                </a:solidFill>
              </a:rPr>
              <a:t>تباين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نوعي</a:t>
            </a:r>
            <a:r>
              <a:rPr lang="fa-IR" sz="4800" dirty="0" smtClean="0">
                <a:solidFill>
                  <a:srgbClr val="002060"/>
                </a:solidFill>
              </a:rPr>
              <a:t> دارند </a:t>
            </a:r>
            <a:r>
              <a:rPr lang="fa-IR" sz="4800" dirty="0" err="1" smtClean="0">
                <a:solidFill>
                  <a:srgbClr val="002060"/>
                </a:solidFill>
              </a:rPr>
              <a:t>بلكه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br>
              <a:rPr lang="fa-IR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جامع </a:t>
            </a:r>
            <a:r>
              <a:rPr lang="fa-IR" sz="4800" dirty="0" err="1" smtClean="0">
                <a:solidFill>
                  <a:srgbClr val="002060"/>
                </a:solidFill>
              </a:rPr>
              <a:t>حقيقي</a:t>
            </a:r>
            <a:r>
              <a:rPr lang="fa-IR" sz="4800" dirty="0" smtClean="0">
                <a:solidFill>
                  <a:srgbClr val="002060"/>
                </a:solidFill>
              </a:rPr>
              <a:t> دارند.</a:t>
            </a:r>
            <a:endParaRPr lang="en-US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642974" y="3071810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4800" dirty="0" smtClean="0">
                <a:solidFill>
                  <a:srgbClr val="002060"/>
                </a:solidFill>
                <a:cs typeface="HREYHANE" pitchFamily="2" charset="-78"/>
              </a:rPr>
              <a:t>امور خارق‌العاده: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1-معجزه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مدعي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: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نبوت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يا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امامت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يا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حقانيّت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خاص</a:t>
            </a:r>
            <a:r>
              <a:rPr lang="en-US" sz="48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8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*دعوت‌كننده: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دعوت‌كننده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به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توحيد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و 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معارف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الهي</a:t>
            </a:r>
            <a:r>
              <a:rPr lang="en-US" sz="48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8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2-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كرامت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*نه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مدعي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است </a:t>
            </a:r>
            <a:r>
              <a:rPr lang="en-US" sz="48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8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*نه دعوت </a:t>
            </a:r>
            <a:r>
              <a:rPr lang="fa-IR" sz="4800" dirty="0" err="1" smtClean="0">
                <a:solidFill>
                  <a:srgbClr val="002060"/>
                </a:solidFill>
                <a:cs typeface="B Lotus" pitchFamily="2" charset="-78"/>
              </a:rPr>
              <a:t>خاصي</a:t>
            </a:r>
            <a:r>
              <a:rPr lang="fa-IR" sz="4800" dirty="0" smtClean="0">
                <a:solidFill>
                  <a:srgbClr val="002060"/>
                </a:solidFill>
                <a:cs typeface="B Lotus" pitchFamily="2" charset="-78"/>
              </a:rPr>
              <a:t> دارد</a:t>
            </a:r>
            <a:endParaRPr lang="en-US" sz="48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571536" y="928670"/>
            <a:ext cx="9286940" cy="3114684"/>
          </a:xfrm>
        </p:spPr>
        <p:txBody>
          <a:bodyPr>
            <a:noAutofit/>
          </a:bodyPr>
          <a:lstStyle/>
          <a:p>
            <a:pPr lvl="0" rtl="1"/>
            <a:r>
              <a:rPr lang="fa-IR" sz="4800" dirty="0" smtClean="0">
                <a:solidFill>
                  <a:srgbClr val="002060"/>
                </a:solidFill>
              </a:rPr>
              <a:t>3-معرفت و </a:t>
            </a:r>
            <a:r>
              <a:rPr lang="fa-IR" sz="4800" dirty="0" err="1" smtClean="0">
                <a:solidFill>
                  <a:srgbClr val="002060"/>
                </a:solidFill>
              </a:rPr>
              <a:t>اعانت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مانند </a:t>
            </a:r>
            <a:r>
              <a:rPr lang="fa-IR" sz="4800" dirty="0" err="1" smtClean="0">
                <a:solidFill>
                  <a:srgbClr val="002060"/>
                </a:solidFill>
              </a:rPr>
              <a:t>مؤمني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كه</a:t>
            </a:r>
            <a:r>
              <a:rPr lang="fa-IR" sz="4800" dirty="0" smtClean="0">
                <a:solidFill>
                  <a:srgbClr val="002060"/>
                </a:solidFill>
              </a:rPr>
              <a:t> در حق </a:t>
            </a:r>
            <a:r>
              <a:rPr lang="fa-IR" sz="4800" dirty="0" err="1" smtClean="0">
                <a:solidFill>
                  <a:srgbClr val="002060"/>
                </a:solidFill>
              </a:rPr>
              <a:t>كسي</a:t>
            </a:r>
            <a:r>
              <a:rPr lang="fa-IR" sz="4800" dirty="0" smtClean="0">
                <a:solidFill>
                  <a:srgbClr val="002060"/>
                </a:solidFill>
              </a:rPr>
              <a:t> دعا مي‌كند.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4- اهانت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(</a:t>
            </a:r>
            <a:r>
              <a:rPr lang="fa-IR" sz="4800" dirty="0" err="1" smtClean="0">
                <a:solidFill>
                  <a:srgbClr val="002060"/>
                </a:solidFill>
              </a:rPr>
              <a:t>خرق</a:t>
            </a:r>
            <a:r>
              <a:rPr lang="fa-IR" sz="4800" dirty="0" smtClean="0">
                <a:solidFill>
                  <a:srgbClr val="002060"/>
                </a:solidFill>
              </a:rPr>
              <a:t> عادت برخواسته از </a:t>
            </a:r>
            <a:r>
              <a:rPr lang="fa-IR" sz="4800" dirty="0" err="1" smtClean="0">
                <a:solidFill>
                  <a:srgbClr val="002060"/>
                </a:solidFill>
              </a:rPr>
              <a:t>ولايت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كاذبه</a:t>
            </a:r>
            <a:r>
              <a:rPr lang="fa-IR" sz="4800" dirty="0" smtClean="0">
                <a:solidFill>
                  <a:srgbClr val="002060"/>
                </a:solidFill>
              </a:rPr>
              <a:t> (</a:t>
            </a:r>
            <a:r>
              <a:rPr lang="fa-IR" sz="4800" dirty="0" err="1" smtClean="0">
                <a:solidFill>
                  <a:srgbClr val="002060"/>
                </a:solidFill>
              </a:rPr>
              <a:t>شيطاني</a:t>
            </a:r>
            <a:r>
              <a:rPr lang="fa-IR" sz="4800" dirty="0" smtClean="0">
                <a:solidFill>
                  <a:srgbClr val="002060"/>
                </a:solidFill>
              </a:rPr>
              <a:t>)</a:t>
            </a:r>
            <a:endParaRPr lang="en-US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785850" y="3743316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6000" dirty="0" err="1" smtClean="0">
                <a:solidFill>
                  <a:srgbClr val="002060"/>
                </a:solidFill>
                <a:cs typeface="HREYHANE" pitchFamily="2" charset="-78"/>
              </a:rPr>
              <a:t>ولايت</a:t>
            </a:r>
            <a:r>
              <a:rPr lang="fa-IR" sz="6000" dirty="0" smtClean="0">
                <a:solidFill>
                  <a:srgbClr val="002060"/>
                </a:solidFill>
                <a:cs typeface="HREYHANE" pitchFamily="2" charset="-78"/>
              </a:rPr>
              <a:t>:</a:t>
            </a:r>
            <a:r>
              <a:rPr lang="en-US" sz="6000" dirty="0" smtClean="0">
                <a:solidFill>
                  <a:srgbClr val="002060"/>
                </a:solidFill>
              </a:rPr>
              <a:t/>
            </a:r>
            <a:br>
              <a:rPr lang="en-US" sz="6000" dirty="0" smtClean="0">
                <a:solidFill>
                  <a:srgbClr val="002060"/>
                </a:solidFill>
              </a:rPr>
            </a:br>
            <a:r>
              <a:rPr lang="fa-IR" sz="6000" dirty="0" smtClean="0">
                <a:solidFill>
                  <a:srgbClr val="002060"/>
                </a:solidFill>
                <a:cs typeface="B Lotus" pitchFamily="2" charset="-78"/>
              </a:rPr>
              <a:t>1- </a:t>
            </a:r>
            <a:r>
              <a:rPr lang="fa-IR" sz="3600" dirty="0" err="1" smtClean="0">
                <a:solidFill>
                  <a:srgbClr val="002060"/>
                </a:solidFill>
                <a:cs typeface="HREYHANE" pitchFamily="2" charset="-78"/>
              </a:rPr>
              <a:t>رحماني</a:t>
            </a:r>
            <a: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6000" dirty="0" smtClean="0">
                <a:solidFill>
                  <a:srgbClr val="002060"/>
                </a:solidFill>
                <a:cs typeface="B Lotus" pitchFamily="2" charset="-78"/>
              </a:rPr>
              <a:t>*معجزه</a:t>
            </a:r>
            <a: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6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6000" dirty="0" err="1" smtClean="0">
                <a:solidFill>
                  <a:srgbClr val="002060"/>
                </a:solidFill>
                <a:cs typeface="B Lotus" pitchFamily="2" charset="-78"/>
              </a:rPr>
              <a:t>كرامت</a:t>
            </a:r>
            <a: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60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6000" dirty="0" err="1" smtClean="0">
                <a:solidFill>
                  <a:srgbClr val="002060"/>
                </a:solidFill>
                <a:cs typeface="B Lotus" pitchFamily="2" charset="-78"/>
              </a:rPr>
              <a:t>معونت</a:t>
            </a:r>
            <a: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en-US" sz="60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en-US" sz="6000" dirty="0" smtClean="0">
                <a:solidFill>
                  <a:srgbClr val="002060"/>
                </a:solidFill>
              </a:rPr>
              <a:t/>
            </a:r>
            <a:br>
              <a:rPr lang="en-US" sz="6000" dirty="0" smtClean="0">
                <a:solidFill>
                  <a:srgbClr val="002060"/>
                </a:solidFill>
              </a:rPr>
            </a:br>
            <a:r>
              <a:rPr lang="en-US" sz="6000" dirty="0" smtClean="0">
                <a:solidFill>
                  <a:srgbClr val="002060"/>
                </a:solidFill>
              </a:rPr>
              <a:t> </a:t>
            </a:r>
            <a:endParaRPr lang="en-US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642974" y="2643182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en-US" sz="4400" dirty="0" smtClean="0">
                <a:solidFill>
                  <a:srgbClr val="002060"/>
                </a:solidFill>
              </a:rPr>
              <a:t> </a:t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2- </a:t>
            </a:r>
            <a:r>
              <a:rPr lang="fa-IR" sz="4400" dirty="0" err="1" smtClean="0">
                <a:solidFill>
                  <a:srgbClr val="002060"/>
                </a:solidFill>
                <a:cs typeface="HREYHANE" pitchFamily="2" charset="-78"/>
              </a:rPr>
              <a:t>شيطاني</a:t>
            </a:r>
            <a:r>
              <a:rPr lang="fa-IR" sz="4400" dirty="0" smtClean="0">
                <a:solidFill>
                  <a:srgbClr val="002060"/>
                </a:solidFill>
                <a:cs typeface="HREYHANE" pitchFamily="2" charset="-78"/>
              </a:rPr>
              <a:t> (اهانت)</a:t>
            </a:r>
            <a:r>
              <a:rPr lang="en-US" sz="4400" dirty="0" smtClean="0">
                <a:solidFill>
                  <a:srgbClr val="002060"/>
                </a:solidFill>
              </a:rPr>
              <a:t/>
            </a:r>
            <a:br>
              <a:rPr lang="en-US" sz="4400" dirty="0" smtClean="0">
                <a:solidFill>
                  <a:srgbClr val="002060"/>
                </a:solidFill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*طلسم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*جادو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*بستن بخت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مريض</a:t>
            </a: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 </a:t>
            </a:r>
            <a:r>
              <a:rPr lang="fa-IR" sz="4400" dirty="0" err="1" smtClean="0">
                <a:solidFill>
                  <a:srgbClr val="002060"/>
                </a:solidFill>
                <a:cs typeface="B Lotus" pitchFamily="2" charset="-78"/>
              </a:rPr>
              <a:t>كردن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fa-IR" sz="4400" dirty="0" smtClean="0">
                <a:solidFill>
                  <a:srgbClr val="002060"/>
                </a:solidFill>
                <a:cs typeface="B Lotus" pitchFamily="2" charset="-78"/>
              </a:rPr>
              <a:t>*قتل نفس و ...</a:t>
            </a: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/>
            </a:r>
            <a:b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</a:br>
            <a:r>
              <a:rPr lang="en-US" sz="4400" dirty="0" smtClean="0">
                <a:solidFill>
                  <a:srgbClr val="002060"/>
                </a:solidFill>
                <a:cs typeface="B Lotus" pitchFamily="2" charset="-78"/>
              </a:rPr>
              <a:t> </a:t>
            </a:r>
            <a:endParaRPr lang="en-US" sz="4400" dirty="0">
              <a:solidFill>
                <a:srgbClr val="002060"/>
              </a:solidFill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-642974" y="2357430"/>
            <a:ext cx="9286940" cy="3114684"/>
          </a:xfrm>
        </p:spPr>
        <p:txBody>
          <a:bodyPr>
            <a:noAutofit/>
          </a:bodyPr>
          <a:lstStyle/>
          <a:p>
            <a:pPr rtl="1"/>
            <a:r>
              <a:rPr lang="fa-IR" sz="4800" dirty="0" err="1" smtClean="0">
                <a:solidFill>
                  <a:srgbClr val="002060"/>
                </a:solidFill>
              </a:rPr>
              <a:t>وَلايت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حاكميت</a:t>
            </a:r>
            <a:r>
              <a:rPr lang="fa-IR" sz="4800" dirty="0" smtClean="0">
                <a:solidFill>
                  <a:srgbClr val="002060"/>
                </a:solidFill>
              </a:rPr>
              <a:t> (مثال </a:t>
            </a:r>
            <a:r>
              <a:rPr lang="fa-IR" sz="4800" dirty="0" err="1" smtClean="0">
                <a:solidFill>
                  <a:srgbClr val="002060"/>
                </a:solidFill>
              </a:rPr>
              <a:t>دريا</a:t>
            </a:r>
            <a:r>
              <a:rPr lang="fa-IR" sz="4800" dirty="0" smtClean="0">
                <a:solidFill>
                  <a:srgbClr val="002060"/>
                </a:solidFill>
              </a:rPr>
              <a:t> و ماه):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عام (</a:t>
            </a:r>
            <a:r>
              <a:rPr lang="fa-IR" sz="4800" dirty="0" err="1" smtClean="0">
                <a:solidFill>
                  <a:srgbClr val="002060"/>
                </a:solidFill>
              </a:rPr>
              <a:t>فالله</a:t>
            </a:r>
            <a:r>
              <a:rPr lang="fa-IR" sz="4800" dirty="0" smtClean="0">
                <a:solidFill>
                  <a:srgbClr val="002060"/>
                </a:solidFill>
              </a:rPr>
              <a:t> هو </a:t>
            </a:r>
            <a:r>
              <a:rPr lang="fa-IR" sz="4800" dirty="0" err="1" smtClean="0">
                <a:solidFill>
                  <a:srgbClr val="002060"/>
                </a:solidFill>
              </a:rPr>
              <a:t>الولي</a:t>
            </a:r>
            <a:r>
              <a:rPr lang="fa-IR" sz="4800" dirty="0" smtClean="0">
                <a:solidFill>
                  <a:srgbClr val="002060"/>
                </a:solidFill>
              </a:rPr>
              <a:t>)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خاص (الله </a:t>
            </a:r>
            <a:r>
              <a:rPr lang="fa-IR" sz="4800" dirty="0" err="1" smtClean="0">
                <a:solidFill>
                  <a:srgbClr val="002060"/>
                </a:solidFill>
              </a:rPr>
              <a:t>ولي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الذين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آمنوا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اخص (انّ </a:t>
            </a:r>
            <a:r>
              <a:rPr lang="fa-IR" sz="4800" dirty="0" err="1" smtClean="0">
                <a:solidFill>
                  <a:srgbClr val="002060"/>
                </a:solidFill>
              </a:rPr>
              <a:t>ولي</a:t>
            </a:r>
            <a:r>
              <a:rPr lang="fa-IR" sz="4800" dirty="0" smtClean="0">
                <a:solidFill>
                  <a:srgbClr val="002060"/>
                </a:solidFill>
              </a:rPr>
              <a:t> الله </a:t>
            </a:r>
            <a:r>
              <a:rPr lang="fa-IR" sz="4800" dirty="0" err="1" smtClean="0">
                <a:solidFill>
                  <a:srgbClr val="002060"/>
                </a:solidFill>
              </a:rPr>
              <a:t>الذي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نزّل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الكتاب</a:t>
            </a:r>
            <a:r>
              <a:rPr lang="fa-IR" sz="4800" dirty="0" smtClean="0">
                <a:solidFill>
                  <a:srgbClr val="002060"/>
                </a:solidFill>
              </a:rPr>
              <a:t> و هو </a:t>
            </a:r>
            <a:r>
              <a:rPr lang="fa-IR" sz="4800" dirty="0" err="1" smtClean="0">
                <a:solidFill>
                  <a:srgbClr val="002060"/>
                </a:solidFill>
              </a:rPr>
              <a:t>يتولي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الصالحين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fa-IR" sz="4800" dirty="0" err="1" smtClean="0">
                <a:solidFill>
                  <a:srgbClr val="002060"/>
                </a:solidFill>
              </a:rPr>
              <a:t>ولايت</a:t>
            </a:r>
            <a:r>
              <a:rPr lang="fa-IR" sz="4800" dirty="0" smtClean="0">
                <a:solidFill>
                  <a:srgbClr val="002060"/>
                </a:solidFill>
              </a:rPr>
              <a:t> و </a:t>
            </a:r>
            <a:r>
              <a:rPr lang="fa-IR" sz="4800" dirty="0" err="1" smtClean="0">
                <a:solidFill>
                  <a:srgbClr val="002060"/>
                </a:solidFill>
              </a:rPr>
              <a:t>وَلايت</a:t>
            </a:r>
            <a:r>
              <a:rPr lang="fa-IR" sz="4800" dirty="0" smtClean="0">
                <a:solidFill>
                  <a:srgbClr val="002060"/>
                </a:solidFill>
              </a:rPr>
              <a:t> نه تنها </a:t>
            </a:r>
            <a:r>
              <a:rPr lang="fa-IR" sz="4800" dirty="0" err="1" smtClean="0">
                <a:solidFill>
                  <a:srgbClr val="002060"/>
                </a:solidFill>
              </a:rPr>
              <a:t>تباين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r>
              <a:rPr lang="fa-IR" sz="4800" dirty="0" err="1" smtClean="0">
                <a:solidFill>
                  <a:srgbClr val="002060"/>
                </a:solidFill>
              </a:rPr>
              <a:t>نوعي</a:t>
            </a:r>
            <a:r>
              <a:rPr lang="fa-IR" sz="4800" dirty="0" smtClean="0">
                <a:solidFill>
                  <a:srgbClr val="002060"/>
                </a:solidFill>
              </a:rPr>
              <a:t> دارند </a:t>
            </a:r>
            <a:r>
              <a:rPr lang="fa-IR" sz="4800" dirty="0" err="1" smtClean="0">
                <a:solidFill>
                  <a:srgbClr val="002060"/>
                </a:solidFill>
              </a:rPr>
              <a:t>بلكه</a:t>
            </a:r>
            <a:r>
              <a:rPr lang="fa-IR" sz="4800" dirty="0" smtClean="0">
                <a:solidFill>
                  <a:srgbClr val="002060"/>
                </a:solidFill>
              </a:rPr>
              <a:t> </a:t>
            </a:r>
            <a:br>
              <a:rPr lang="fa-IR" sz="4800" dirty="0" smtClean="0">
                <a:solidFill>
                  <a:srgbClr val="002060"/>
                </a:solidFill>
              </a:rPr>
            </a:br>
            <a:r>
              <a:rPr lang="fa-IR" sz="4800" dirty="0" smtClean="0">
                <a:solidFill>
                  <a:srgbClr val="002060"/>
                </a:solidFill>
              </a:rPr>
              <a:t>جامع </a:t>
            </a:r>
            <a:r>
              <a:rPr lang="fa-IR" sz="4800" dirty="0" err="1" smtClean="0">
                <a:solidFill>
                  <a:srgbClr val="002060"/>
                </a:solidFill>
              </a:rPr>
              <a:t>حقيقي</a:t>
            </a:r>
            <a:r>
              <a:rPr lang="fa-IR" sz="4800" dirty="0" smtClean="0">
                <a:solidFill>
                  <a:srgbClr val="002060"/>
                </a:solidFill>
              </a:rPr>
              <a:t> دارند.</a:t>
            </a:r>
            <a:endParaRPr lang="en-US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53</TotalTime>
  <Words>74</Words>
  <Application>Microsoft Office PowerPoint</Application>
  <PresentationFormat>نمایش روی پرده (4:3)</PresentationFormat>
  <Paragraphs>20</Paragraphs>
  <Slides>20</Slides>
  <Notes>0</Notes>
  <HiddenSlides>0</HiddenSlides>
  <MMClips>0</MMClips>
  <ScaleCrop>false</ScaleCrop>
  <HeadingPairs>
    <vt:vector size="4" baseType="variant">
      <vt:variant>
        <vt:lpstr>طرح زمینه</vt:lpstr>
      </vt:variant>
      <vt:variant>
        <vt:i4>1</vt:i4>
      </vt:variant>
      <vt:variant>
        <vt:lpstr>عنوانهای اسلاید</vt:lpstr>
      </vt:variant>
      <vt:variant>
        <vt:i4>20</vt:i4>
      </vt:variant>
    </vt:vector>
  </HeadingPairs>
  <TitlesOfParts>
    <vt:vector size="21" baseType="lpstr">
      <vt:lpstr>Default Theme</vt:lpstr>
      <vt:lpstr>      ولايت </vt:lpstr>
      <vt:lpstr>معاني ولي : *نايب *محبوب *قرب *پهلو *سرپرست *مربي *ناصر *نگهبان   </vt:lpstr>
      <vt:lpstr>  *همراه *سامان‌دهنده *غالب *ضد دشمن *همسايه *داماد *آزادكننده</vt:lpstr>
      <vt:lpstr>*متكفل *سلطان *باران *تدبيركننده *قدرتمند *مالك *سيد (بزرگوار) *منعم (نعمت‌دهنده)</vt:lpstr>
      <vt:lpstr>*منعم عليه (نعمت داده شده) *هم قسم *هم پيمان  *عبد (انا عبد من عبيد محمد)</vt:lpstr>
      <vt:lpstr>ولي در قرآن:  ياور ما لكم من دون الله من ولي ولا نصير                                       (بقره / 107) معبد والله ولي الذين آمنوا هادي و من يضلل فلن تجد له ولياً مرشداً  سرپرست من قُتِل مظلوماً فقد جعلنا لوليه سلطاناً                                                         (اسراء/33)</vt:lpstr>
      <vt:lpstr>معاني مولي:   *رب (انا رب الابل) *مالك (ولي عصر) *سيد و بزرگوار *منعم  *معتيق: آزادكننده *ناصر نعم المولي و نعم النصير *محب</vt:lpstr>
      <vt:lpstr>*تابع مولّي عليه *جار (همسايه) *ابن عم (پسرعمو) *حليف (هم قسم) *آزاد شده *صيهر: صُهر: داماد *منعم عليه *متصدي *مدبر</vt:lpstr>
      <vt:lpstr>معاني والي: *مالك *حاكم *دوستدار  علامة طباطبايي والاصل في معناها (ولي ـ موالي ـ والي)  ارتفاع الواسطة الحائل بين اشئين بحيث لا يكون بينهما  ما ليس غيرهما  (الميزان / 6) حضرت امام (رحمة‌الله عليه) هم همين معني را در  مصباح الهدايه آورده است.</vt:lpstr>
      <vt:lpstr>ولايت: 1-كليه الهيه (مختص ذات احديت است) فالله هو الولي                                                      حج 62 وجوده من اعرف الاشياء و كنهه في غاية خفاء  هستي او بديهي است اما چيستي او بر احدي روشن نيست.  2-ولايت خليفة‌الله الف : معصوم *تكويني *تشريعي</vt:lpstr>
      <vt:lpstr>ب: غيرمعصوم *تكويني *تشريعي وَِلايت: 1- قرب و دوستي (وِلايت) 2- حاكميت (وَلايت) ولايت: الف : تكويني *خلق كردن  *ميراندن *مسخ كردن *شفا دادن</vt:lpstr>
      <vt:lpstr>موضوع ولایت تکوینی : *جمادات *نباتات *حيوانات *انسان‌ها *مجردات ب : تشريعي (وضع قوانين) *در رابطه با خداوند *در رابطه با مخلوقات *در رابطه با خود</vt:lpstr>
      <vt:lpstr>اضافه: 1- اعتباري *موافقه الطرفين (برادري بين دو نفر) *مخالفة الطرفين (خواهر برادري) (پدر فرزندي) 2- حقيقي (اشراقي): ولايت از نوع اعتباري نيست بلكه از قسم حقيقي است يعني يك طرف نقش در حدوث  طرف ديگر دارد. مانند ما كه نسبت به تصورات خودمان چنين نقشي داريم.</vt:lpstr>
      <vt:lpstr>وِلايت قرب و دوستي (مثال آهن‌ربا):  *عام (اقرب اليكم من حب الوريد) *خاص (ان كنتم تحبون الله فاتبعوني يحببكم الله ) *اخص (قرب من الحسنين)</vt:lpstr>
      <vt:lpstr>وَلايت حاكميت (مثال دريا و ماه): *عام (فالله هو الولي) *خاص (الله ولي الذين آمنوا *اخص (انّ ولي الله الذي نزّل الكتاب و هو  يتولي الصالحين) ولايت و وَلايت نه تنها تباين نوعي دارند بلكه  جامع حقيقي دارند.</vt:lpstr>
      <vt:lpstr>امور خارق‌العاده: 1-معجزه *مدعي: نبوت يا امامت يا حقانيّت خاص *دعوت‌كننده: دعوت‌كننده به توحيد و  معارف الهي 2-كرامت *نه مدعي است  *نه دعوت خاصي دارد</vt:lpstr>
      <vt:lpstr>3-معرفت و اعانت مانند مؤمني كه در حق كسي دعا مي‌كند.  4- اهانت (خرق عادت برخواسته از ولايت كاذبه (شيطاني)</vt:lpstr>
      <vt:lpstr>ولايت: 1- رحماني *معجزه *كرامت *معونت    </vt:lpstr>
      <vt:lpstr>  2- شيطاني (اهانت) *طلسم *جادو *بستن بخت *مريض كردن *قتل نفس و ...  </vt:lpstr>
      <vt:lpstr>وَلايت حاكميت (مثال دريا و ماه): عام (فالله هو الولي) خاص (الله ولي الذين آمنوا اخص (انّ ولي الله الذي نزّل الكتاب و هو يتولي الصالحين ولايت و وَلايت نه تنها تباين نوعي دارند بلكه  جامع حقيقي دارند.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ولايت </dc:title>
  <dc:creator>kosar</dc:creator>
  <cp:lastModifiedBy>kosar</cp:lastModifiedBy>
  <cp:revision>50</cp:revision>
  <dcterms:created xsi:type="dcterms:W3CDTF">2010-01-13T12:42:16Z</dcterms:created>
  <dcterms:modified xsi:type="dcterms:W3CDTF">2010-01-14T09:58:49Z</dcterms:modified>
</cp:coreProperties>
</file>