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54"/>
  </p:notesMasterIdLst>
  <p:sldIdLst>
    <p:sldId id="342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96" r:id="rId14"/>
    <p:sldId id="297" r:id="rId15"/>
    <p:sldId id="329" r:id="rId16"/>
    <p:sldId id="298" r:id="rId17"/>
    <p:sldId id="330" r:id="rId18"/>
    <p:sldId id="300" r:id="rId19"/>
    <p:sldId id="332" r:id="rId20"/>
    <p:sldId id="333" r:id="rId21"/>
    <p:sldId id="301" r:id="rId22"/>
    <p:sldId id="302" r:id="rId23"/>
    <p:sldId id="303" r:id="rId24"/>
    <p:sldId id="306" r:id="rId25"/>
    <p:sldId id="308" r:id="rId26"/>
    <p:sldId id="309" r:id="rId27"/>
    <p:sldId id="310" r:id="rId28"/>
    <p:sldId id="311" r:id="rId29"/>
    <p:sldId id="312" r:id="rId30"/>
    <p:sldId id="313" r:id="rId31"/>
    <p:sldId id="334" r:id="rId32"/>
    <p:sldId id="314" r:id="rId33"/>
    <p:sldId id="315" r:id="rId34"/>
    <p:sldId id="316" r:id="rId35"/>
    <p:sldId id="317" r:id="rId36"/>
    <p:sldId id="318" r:id="rId37"/>
    <p:sldId id="319" r:id="rId38"/>
    <p:sldId id="320" r:id="rId39"/>
    <p:sldId id="335" r:id="rId40"/>
    <p:sldId id="328" r:id="rId41"/>
    <p:sldId id="336" r:id="rId42"/>
    <p:sldId id="337" r:id="rId43"/>
    <p:sldId id="321" r:id="rId44"/>
    <p:sldId id="338" r:id="rId45"/>
    <p:sldId id="339" r:id="rId46"/>
    <p:sldId id="340" r:id="rId47"/>
    <p:sldId id="341" r:id="rId48"/>
    <p:sldId id="323" r:id="rId49"/>
    <p:sldId id="324" r:id="rId50"/>
    <p:sldId id="325" r:id="rId51"/>
    <p:sldId id="326" r:id="rId52"/>
    <p:sldId id="327" r:id="rId5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09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" y="312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187B85-261D-4A31-81AF-999DF511A50A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147ACC-0611-4615-997B-4A28CCE0D4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137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4/28/2020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28600"/>
            <a:ext cx="7498080" cy="1143000"/>
          </a:xfrm>
        </p:spPr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891101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7800" y="2286000"/>
            <a:ext cx="7406640" cy="1472184"/>
          </a:xfrm>
        </p:spPr>
        <p:txBody>
          <a:bodyPr>
            <a:normAutofit/>
          </a:bodyPr>
          <a:lstStyle/>
          <a:p>
            <a:r>
              <a:rPr lang="fa-IR" sz="5400" dirty="0" smtClean="0">
                <a:solidFill>
                  <a:srgbClr val="FF0000"/>
                </a:solidFill>
              </a:rPr>
              <a:t>وضعیت های پرخطر</a:t>
            </a:r>
            <a:endParaRPr lang="en-US" sz="5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066800"/>
            <a:ext cx="7498080" cy="5181600"/>
          </a:xfrm>
        </p:spPr>
        <p:txBody>
          <a:bodyPr>
            <a:normAutofit/>
          </a:bodyPr>
          <a:lstStyle/>
          <a:p>
            <a:pPr algn="justLow" rtl="1">
              <a:lnSpc>
                <a:spcPct val="150000"/>
              </a:lnSpc>
            </a:pPr>
            <a:r>
              <a:rPr lang="fa-IR" sz="2400" dirty="0" smtClean="0"/>
              <a:t>گرچه حاملگی یک واقعه بیولوژیکی طبیعی برای اغلب زنان است اما ممکن است وضعیت های پر خطری را برای مادر وجنین به وجود آورد.</a:t>
            </a:r>
          </a:p>
          <a:p>
            <a:pPr algn="justLow" rtl="1">
              <a:lnSpc>
                <a:spcPct val="150000"/>
              </a:lnSpc>
            </a:pPr>
            <a:r>
              <a:rPr lang="fa-IR" sz="2400" dirty="0" smtClean="0"/>
              <a:t>عوامل خطر ساز شامل:</a:t>
            </a:r>
          </a:p>
          <a:p>
            <a:pPr marL="571500" indent="-571500" algn="justLow" rtl="1">
              <a:lnSpc>
                <a:spcPct val="150000"/>
              </a:lnSpc>
              <a:buFont typeface="+mj-lt"/>
              <a:buAutoNum type="romanUcPeriod"/>
            </a:pPr>
            <a:r>
              <a:rPr lang="fa-IR" sz="2400" dirty="0" smtClean="0"/>
              <a:t>حاملگی در سن کمتر از16وبالای 35</a:t>
            </a:r>
          </a:p>
          <a:p>
            <a:pPr marL="571500" indent="-571500" algn="justLow" rtl="1">
              <a:lnSpc>
                <a:spcPct val="150000"/>
              </a:lnSpc>
              <a:buFont typeface="+mj-lt"/>
              <a:buAutoNum type="romanUcPeriod"/>
            </a:pPr>
            <a:r>
              <a:rPr lang="fa-IR" sz="2400" dirty="0" smtClean="0"/>
              <a:t>حاملگی در سنین بالا با تعدد سقط ها، جنین های مرده وسابقه زایمان مشکل</a:t>
            </a:r>
          </a:p>
          <a:p>
            <a:pPr marL="571500" indent="-571500" algn="justLow" rtl="1">
              <a:lnSpc>
                <a:spcPct val="150000"/>
              </a:lnSpc>
              <a:buFont typeface="+mj-lt"/>
              <a:buAutoNum type="romanUcPeriod"/>
            </a:pPr>
            <a:r>
              <a:rPr lang="fa-IR" sz="2400" dirty="0" smtClean="0"/>
              <a:t>عدم تناسب بدنی با وزن کمتراز45 وبالای 90کیلو گرم</a:t>
            </a:r>
          </a:p>
          <a:p>
            <a:pPr marL="571500" indent="-571500" algn="justLow" rtl="1">
              <a:lnSpc>
                <a:spcPct val="150000"/>
              </a:lnSpc>
              <a:buFont typeface="+mj-lt"/>
              <a:buAutoNum type="romanUcPeriod"/>
            </a:pPr>
            <a:endParaRPr lang="en-US" sz="2400" dirty="0"/>
          </a:p>
        </p:txBody>
      </p:sp>
    </p:spTree>
  </p:cSld>
  <p:clrMapOvr>
    <a:masterClrMapping/>
  </p:clrMapOvr>
  <p:transition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457200"/>
            <a:ext cx="7498080" cy="5791200"/>
          </a:xfrm>
        </p:spPr>
        <p:txBody>
          <a:bodyPr>
            <a:normAutofit/>
          </a:bodyPr>
          <a:lstStyle/>
          <a:p>
            <a:pPr marL="571500" indent="-571500" algn="r" rtl="1">
              <a:lnSpc>
                <a:spcPct val="150000"/>
              </a:lnSpc>
              <a:buNone/>
            </a:pPr>
            <a:endParaRPr lang="fa-IR" sz="2800" dirty="0" smtClean="0"/>
          </a:p>
          <a:p>
            <a:pPr marL="571500" indent="-571500" algn="r" rtl="1">
              <a:lnSpc>
                <a:spcPct val="150000"/>
              </a:lnSpc>
              <a:buFont typeface="+mj-lt"/>
              <a:buAutoNum type="romanUcPeriod" startAt="4"/>
            </a:pPr>
            <a:r>
              <a:rPr lang="fa-IR" sz="2800" dirty="0" smtClean="0"/>
              <a:t>بیماری های قلبی</a:t>
            </a:r>
          </a:p>
          <a:p>
            <a:pPr marL="571500" indent="-571500" algn="r" rtl="1">
              <a:lnSpc>
                <a:spcPct val="150000"/>
              </a:lnSpc>
              <a:buFont typeface="+mj-lt"/>
              <a:buAutoNum type="romanUcPeriod" startAt="4"/>
            </a:pPr>
            <a:r>
              <a:rPr lang="fa-IR" sz="2800" dirty="0" smtClean="0"/>
              <a:t>بیماری های کلیوی</a:t>
            </a:r>
          </a:p>
          <a:p>
            <a:pPr marL="571500" indent="-571500" algn="r" rtl="1">
              <a:lnSpc>
                <a:spcPct val="150000"/>
              </a:lnSpc>
              <a:buFont typeface="+mj-lt"/>
              <a:buAutoNum type="romanUcPeriod" startAt="4"/>
            </a:pPr>
            <a:r>
              <a:rPr lang="fa-IR" sz="2800" dirty="0" smtClean="0"/>
              <a:t>حاملگی های چند قلوئی</a:t>
            </a:r>
          </a:p>
          <a:p>
            <a:pPr marL="571500" indent="-571500" algn="r" rtl="1">
              <a:lnSpc>
                <a:spcPct val="150000"/>
              </a:lnSpc>
              <a:buFont typeface="+mj-lt"/>
              <a:buAutoNum type="romanUcPeriod" startAt="4"/>
            </a:pPr>
            <a:r>
              <a:rPr lang="fa-IR" sz="2800" dirty="0" smtClean="0"/>
              <a:t>زایمان های زودرس ونوزادان کم وزن</a:t>
            </a:r>
          </a:p>
          <a:p>
            <a:pPr marL="571500" indent="-571500" algn="r" rtl="1">
              <a:lnSpc>
                <a:spcPct val="150000"/>
              </a:lnSpc>
              <a:buFont typeface="+mj-lt"/>
              <a:buAutoNum type="romanUcPeriod" startAt="4"/>
            </a:pPr>
            <a:r>
              <a:rPr lang="fa-IR" sz="2800" dirty="0" smtClean="0"/>
              <a:t>زایمان پست ترم</a:t>
            </a:r>
          </a:p>
          <a:p>
            <a:pPr marL="571500" indent="-571500" algn="r" rtl="1">
              <a:lnSpc>
                <a:spcPct val="150000"/>
              </a:lnSpc>
              <a:buFont typeface="+mj-lt"/>
              <a:buAutoNum type="romanUcPeriod" startAt="4"/>
            </a:pPr>
            <a:r>
              <a:rPr lang="fa-IR" sz="2800" dirty="0" smtClean="0"/>
              <a:t>دیستوشی یا مشکلات زایمانی</a:t>
            </a:r>
          </a:p>
          <a:p>
            <a:pPr marL="571500" indent="-571500" algn="r" rtl="1">
              <a:lnSpc>
                <a:spcPct val="150000"/>
              </a:lnSpc>
              <a:buFont typeface="+mj-lt"/>
              <a:buAutoNum type="romanUcPeriod" startAt="4"/>
            </a:pPr>
            <a:endParaRPr lang="fa-IR" sz="2800" dirty="0" smtClean="0"/>
          </a:p>
          <a:p>
            <a:pPr marL="571500" indent="-571500" algn="r" rtl="1">
              <a:lnSpc>
                <a:spcPct val="150000"/>
              </a:lnSpc>
              <a:buFont typeface="+mj-lt"/>
              <a:buAutoNum type="romanUcPeriod" startAt="4"/>
            </a:pPr>
            <a:endParaRPr lang="fa-IR" sz="2800" dirty="0" smtClean="0"/>
          </a:p>
          <a:p>
            <a:pPr marL="571500" indent="-571500" algn="r" rtl="1">
              <a:lnSpc>
                <a:spcPct val="150000"/>
              </a:lnSpc>
              <a:buFont typeface="+mj-lt"/>
              <a:buAutoNum type="romanUcPeriod" startAt="4"/>
            </a:pPr>
            <a:endParaRPr lang="fa-IR" sz="2800" dirty="0" smtClean="0"/>
          </a:p>
          <a:p>
            <a:pPr marL="571500" indent="-571500" algn="r" rtl="1">
              <a:lnSpc>
                <a:spcPct val="150000"/>
              </a:lnSpc>
              <a:buFont typeface="+mj-lt"/>
              <a:buAutoNum type="romanUcPeriod" startAt="4"/>
            </a:pPr>
            <a:endParaRPr lang="en-US" sz="2800" dirty="0"/>
          </a:p>
        </p:txBody>
      </p:sp>
    </p:spTree>
  </p:cSld>
  <p:clrMapOvr>
    <a:masterClrMapping/>
  </p:clrMapOvr>
  <p:transition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066800"/>
            <a:ext cx="7498080" cy="5181600"/>
          </a:xfrm>
        </p:spPr>
        <p:txBody>
          <a:bodyPr>
            <a:norm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dirty="0" smtClean="0"/>
              <a:t>زجر جنینی ومرگ داخل رحمی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/>
              <a:t>ناسازگاری های خونی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/>
              <a:t>سقط وحاملگی خارج رحمی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/>
              <a:t>عفونت در دوران بارداری</a:t>
            </a:r>
          </a:p>
          <a:p>
            <a:pPr algn="r" rtl="1">
              <a:lnSpc>
                <a:spcPct val="150000"/>
              </a:lnSpc>
            </a:pPr>
            <a:r>
              <a:rPr lang="en-US" sz="2800" dirty="0" smtClean="0"/>
              <a:t>IUGR</a:t>
            </a:r>
          </a:p>
          <a:p>
            <a:pPr algn="r" rtl="1">
              <a:lnSpc>
                <a:spcPct val="150000"/>
              </a:lnSpc>
            </a:pPr>
            <a:endParaRPr lang="en-US" sz="2800" dirty="0"/>
          </a:p>
        </p:txBody>
      </p:sp>
    </p:spTree>
  </p:cSld>
  <p:clrMapOvr>
    <a:masterClrMapping/>
  </p:clrMapOvr>
  <p:transition>
    <p:wheel spokes="8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عوارض دوران بارداری</a:t>
            </a:r>
            <a:endParaRPr lang="en-U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524000"/>
            <a:ext cx="7696200" cy="5334000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استفراغ های بدخیم حاملگی</a:t>
            </a:r>
          </a:p>
          <a:p>
            <a:pPr algn="justLow" rtl="1"/>
            <a:r>
              <a:rPr lang="fa-IR" sz="2800" dirty="0" smtClean="0"/>
              <a:t>استفراغ مداوم و غیرقابل کنترل بروز می کند و نیاز به بستری در بیمارستان دارد.</a:t>
            </a:r>
          </a:p>
          <a:p>
            <a:pPr algn="justLow" rtl="1"/>
            <a:r>
              <a:rPr lang="fa-IR" sz="2800" dirty="0" smtClean="0"/>
              <a:t>بین هفته های 6 -16</a:t>
            </a:r>
          </a:p>
          <a:p>
            <a:pPr algn="justLow" rtl="1"/>
            <a:r>
              <a:rPr lang="fa-IR" sz="2800" dirty="0" smtClean="0"/>
              <a:t>پاتوفیزیولوژی: ناشناخته ، افزایش میزان گنادوتروپین یا استروژن</a:t>
            </a:r>
          </a:p>
          <a:p>
            <a:pPr algn="justLow" rtl="1">
              <a:buNone/>
            </a:pPr>
            <a:r>
              <a:rPr lang="fa-IR" sz="2800" dirty="0" smtClean="0"/>
              <a:t>از علل احتمالی دیگر: استرس، کاهش حرکات دودی معده و روده و عفونتها                                           </a:t>
            </a:r>
          </a:p>
          <a:p>
            <a:pPr algn="r" rtl="1">
              <a:buNone/>
            </a:pPr>
            <a:r>
              <a:rPr lang="fa-IR" sz="2800" dirty="0" smtClean="0"/>
              <a:t>     </a:t>
            </a:r>
            <a:endParaRPr lang="en-US" sz="2800" dirty="0"/>
          </a:p>
        </p:txBody>
      </p:sp>
    </p:spTree>
  </p:cSld>
  <p:clrMapOvr>
    <a:masterClrMapping/>
  </p:clrMapOvr>
  <p:transition>
    <p:wheel spokes="8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8991600" cy="685800"/>
          </a:xfrm>
        </p:spPr>
        <p:txBody>
          <a:bodyPr>
            <a:normAutofit fontScale="90000"/>
          </a:bodyPr>
          <a:lstStyle/>
          <a:p>
            <a:pPr algn="justLow" rtl="1"/>
            <a:r>
              <a:rPr lang="fa-IR" sz="4000" dirty="0" smtClean="0"/>
              <a:t>نکته</a:t>
            </a:r>
            <a:r>
              <a:rPr lang="fa-IR" sz="3600" dirty="0" smtClean="0"/>
              <a:t>:</a:t>
            </a:r>
            <a:r>
              <a:rPr lang="fa-IR" sz="1600" dirty="0" smtClean="0">
                <a:solidFill>
                  <a:srgbClr val="C00000"/>
                </a:solidFill>
              </a:rPr>
              <a:t> </a:t>
            </a:r>
            <a:r>
              <a:rPr lang="fa-IR" sz="2700" dirty="0" smtClean="0">
                <a:solidFill>
                  <a:srgbClr val="C00000"/>
                </a:solidFill>
              </a:rPr>
              <a:t>در موارد تهوع و استفراغ شدید به </a:t>
            </a:r>
            <a:r>
              <a:rPr lang="fa-IR" sz="2700" u="sng" dirty="0" smtClean="0">
                <a:solidFill>
                  <a:srgbClr val="C00000"/>
                </a:solidFill>
              </a:rPr>
              <a:t>حاملگی چندقلویی یا مولار </a:t>
            </a:r>
            <a:r>
              <a:rPr lang="fa-IR" sz="2700" dirty="0" smtClean="0">
                <a:solidFill>
                  <a:srgbClr val="C00000"/>
                </a:solidFill>
              </a:rPr>
              <a:t>باید مشکوک شد</a:t>
            </a:r>
            <a:r>
              <a:rPr lang="fa-IR" sz="2400" dirty="0" smtClean="0">
                <a:solidFill>
                  <a:srgbClr val="C00000"/>
                </a:solidFill>
              </a:rPr>
              <a:t>.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371600"/>
            <a:ext cx="7174992" cy="4953000"/>
          </a:xfrm>
        </p:spPr>
        <p:txBody>
          <a:bodyPr>
            <a:noAutofit/>
          </a:bodyPr>
          <a:lstStyle/>
          <a:p>
            <a:pPr algn="r" rtl="1">
              <a:buNone/>
            </a:pPr>
            <a:r>
              <a:rPr lang="fa-IR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علائم بالینی:</a:t>
            </a:r>
          </a:p>
          <a:p>
            <a:pPr algn="r" rtl="1">
              <a:buNone/>
            </a:pPr>
            <a:r>
              <a:rPr lang="fa-IR" sz="1800" b="1" dirty="0" smtClean="0"/>
              <a:t>کاهش وزن</a:t>
            </a:r>
          </a:p>
          <a:p>
            <a:pPr algn="r" rtl="1">
              <a:buNone/>
            </a:pPr>
            <a:r>
              <a:rPr lang="fa-IR" sz="1800" b="1" dirty="0" smtClean="0"/>
              <a:t>دهیدراتاسیون و کتواسیدوز</a:t>
            </a:r>
          </a:p>
          <a:p>
            <a:pPr algn="r" rtl="1">
              <a:buNone/>
            </a:pPr>
            <a:r>
              <a:rPr lang="fa-IR" sz="1800" b="1" dirty="0" smtClean="0"/>
              <a:t>عدم تعادل الکترولیتی</a:t>
            </a:r>
          </a:p>
          <a:p>
            <a:pPr algn="r" rtl="1">
              <a:buNone/>
            </a:pPr>
            <a:r>
              <a:rPr lang="fa-IR" sz="1800" b="1" dirty="0" smtClean="0"/>
              <a:t>اختلال در کار کبد و کلیه</a:t>
            </a:r>
          </a:p>
          <a:p>
            <a:pPr algn="r" rtl="1">
              <a:buNone/>
            </a:pPr>
            <a:r>
              <a:rPr lang="fa-IR" sz="1800" b="1" dirty="0" smtClean="0"/>
              <a:t>پلی نوریت و آنسفالوپاتی در اثر فقدان ویتامین</a:t>
            </a:r>
            <a:r>
              <a:rPr lang="en-US" sz="1800" b="1" dirty="0" smtClean="0"/>
              <a:t>B</a:t>
            </a:r>
          </a:p>
          <a:p>
            <a:pPr algn="r" rtl="1">
              <a:buNone/>
            </a:pPr>
            <a:r>
              <a:rPr lang="fa-IR" sz="1800" b="1" dirty="0" smtClean="0"/>
              <a:t>آلکالوز و هیپوکالمی؟</a:t>
            </a:r>
          </a:p>
          <a:p>
            <a:pPr algn="r" rtl="1">
              <a:buNone/>
            </a:pPr>
            <a:r>
              <a:rPr lang="fa-IR" sz="1800" b="1" dirty="0" smtClean="0"/>
              <a:t>افزایش هموگلوبین و هماتوکریت</a:t>
            </a:r>
            <a:endParaRPr lang="en-US" sz="1800" b="1" dirty="0" smtClean="0"/>
          </a:p>
          <a:p>
            <a:pPr algn="r" rtl="1">
              <a:buNone/>
            </a:pPr>
            <a:r>
              <a:rPr lang="fa-IR" sz="1800" b="1" dirty="0" smtClean="0"/>
              <a:t>کاهش تورگور پوست</a:t>
            </a:r>
          </a:p>
          <a:p>
            <a:pPr algn="r" rtl="1">
              <a:buNone/>
            </a:pPr>
            <a:r>
              <a:rPr lang="fa-IR" sz="1800" b="1" dirty="0" smtClean="0"/>
              <a:t>افت فشار خون</a:t>
            </a:r>
          </a:p>
          <a:p>
            <a:pPr algn="r" rtl="1">
              <a:buNone/>
            </a:pPr>
            <a:r>
              <a:rPr lang="fa-IR" sz="1800" b="1" dirty="0" smtClean="0"/>
              <a:t>خشکی مخاط</a:t>
            </a:r>
          </a:p>
        </p:txBody>
      </p:sp>
    </p:spTree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تشخیص</a:t>
            </a:r>
            <a:endParaRPr lang="en-US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447800"/>
            <a:ext cx="7638288" cy="4800600"/>
          </a:xfrm>
        </p:spPr>
        <p:txBody>
          <a:bodyPr/>
          <a:lstStyle/>
          <a:p>
            <a:pPr algn="justLow" rtl="1">
              <a:lnSpc>
                <a:spcPct val="150000"/>
              </a:lnSpc>
            </a:pPr>
            <a:r>
              <a:rPr lang="fa-IR" dirty="0" smtClean="0"/>
              <a:t>بر اساس تاریخچه و یافته های فیزیکی</a:t>
            </a:r>
          </a:p>
          <a:p>
            <a:pPr algn="justLow" rtl="1">
              <a:lnSpc>
                <a:spcPct val="150000"/>
              </a:lnSpc>
            </a:pPr>
            <a:r>
              <a:rPr lang="fa-IR" dirty="0" smtClean="0"/>
              <a:t>یافته های فیریکی مانند: کاهش وزن، زبان خشک و کاهش تورگور پوستی</a:t>
            </a:r>
          </a:p>
          <a:p>
            <a:pPr algn="justLow" rtl="1">
              <a:lnSpc>
                <a:spcPct val="150000"/>
              </a:lnSpc>
            </a:pPr>
            <a:r>
              <a:rPr lang="fa-IR" dirty="0" smtClean="0"/>
              <a:t>بررسی های آزمایشگاهی اولیه شامل:؟؟؟</a:t>
            </a:r>
          </a:p>
          <a:p>
            <a:pPr algn="justLow" rtl="1">
              <a:lnSpc>
                <a:spcPct val="150000"/>
              </a:lnSpc>
            </a:pPr>
            <a:endParaRPr lang="en-US" dirty="0"/>
          </a:p>
        </p:txBody>
      </p:sp>
    </p:spTree>
  </p:cSld>
  <p:clrMapOvr>
    <a:masterClrMapping/>
  </p:clrMapOvr>
  <p:transition>
    <p:whee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C00000"/>
                </a:solidFill>
              </a:rPr>
              <a:t>درمان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636" y="1600200"/>
            <a:ext cx="8229600" cy="4525963"/>
          </a:xfrm>
        </p:spPr>
        <p:txBody>
          <a:bodyPr>
            <a:normAutofit/>
          </a:bodyPr>
          <a:lstStyle/>
          <a:p>
            <a:pPr algn="r" rtl="1"/>
            <a:r>
              <a:rPr lang="fa-IR" u="sng" dirty="0" smtClean="0">
                <a:solidFill>
                  <a:srgbClr val="C00000"/>
                </a:solidFill>
              </a:rPr>
              <a:t> درمان شامل تصحیح:</a:t>
            </a:r>
          </a:p>
          <a:p>
            <a:pPr algn="r" rtl="1">
              <a:buNone/>
            </a:pPr>
            <a:r>
              <a:rPr lang="fa-IR" dirty="0" smtClean="0"/>
              <a:t>    دهیدراتاسیون</a:t>
            </a:r>
          </a:p>
          <a:p>
            <a:pPr algn="r" rtl="1">
              <a:buNone/>
            </a:pPr>
            <a:r>
              <a:rPr lang="fa-IR" dirty="0" smtClean="0"/>
              <a:t>   اختلال آب و الکترولیت</a:t>
            </a:r>
          </a:p>
          <a:p>
            <a:pPr algn="r" rtl="1">
              <a:buNone/>
            </a:pPr>
            <a:r>
              <a:rPr lang="fa-IR" dirty="0" smtClean="0"/>
              <a:t>   اسیدوز یا آلکالوز</a:t>
            </a:r>
          </a:p>
          <a:p>
            <a:pPr algn="r" rtl="1">
              <a:buNone/>
            </a:pPr>
            <a:endParaRPr lang="fa-IR" dirty="0" smtClean="0"/>
          </a:p>
          <a:p>
            <a:pPr algn="r" rtl="1">
              <a:buNone/>
            </a:pPr>
            <a:endParaRPr lang="fa-IR" dirty="0" smtClean="0"/>
          </a:p>
          <a:p>
            <a:pPr algn="r" rtl="1">
              <a:buNone/>
            </a:pPr>
            <a:r>
              <a:rPr lang="fa-IR" sz="2800" dirty="0" smtClean="0"/>
              <a:t> تجویز مقدار کافی سدیم، پتاسیم، کلر، لاکتات، گلوکز و آب</a:t>
            </a:r>
            <a:endParaRPr lang="en-US" sz="2800" dirty="0"/>
          </a:p>
        </p:txBody>
      </p:sp>
      <p:sp>
        <p:nvSpPr>
          <p:cNvPr id="6" name="Right Brace 5"/>
          <p:cNvSpPr/>
          <p:nvPr/>
        </p:nvSpPr>
        <p:spPr>
          <a:xfrm>
            <a:off x="8305800" y="2286000"/>
            <a:ext cx="228600" cy="1524000"/>
          </a:xfrm>
          <a:prstGeom prst="rightBrace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Left Arrow 6"/>
          <p:cNvSpPr/>
          <p:nvPr/>
        </p:nvSpPr>
        <p:spPr>
          <a:xfrm rot="8379353" flipH="1" flipV="1">
            <a:off x="7556184" y="4262090"/>
            <a:ext cx="914400" cy="6096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newsfla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C00000"/>
                </a:solidFill>
              </a:rPr>
              <a:t>درمان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Low" rtl="1">
              <a:lnSpc>
                <a:spcPct val="150000"/>
              </a:lnSpc>
            </a:pPr>
            <a:r>
              <a:rPr lang="fa-IR" dirty="0" smtClean="0"/>
              <a:t>تجویز مایعات از راه وریدی</a:t>
            </a:r>
          </a:p>
          <a:p>
            <a:pPr algn="justLow" rtl="1">
              <a:lnSpc>
                <a:spcPct val="150000"/>
              </a:lnSpc>
            </a:pPr>
            <a:r>
              <a:rPr lang="en-US" dirty="0" smtClean="0"/>
              <a:t>NPO</a:t>
            </a:r>
            <a:r>
              <a:rPr lang="fa-IR" dirty="0" smtClean="0"/>
              <a:t> نمودن بیمار</a:t>
            </a:r>
          </a:p>
          <a:p>
            <a:pPr algn="justLow" rtl="1">
              <a:lnSpc>
                <a:spcPct val="150000"/>
              </a:lnSpc>
            </a:pPr>
            <a:r>
              <a:rPr lang="fa-IR" dirty="0" smtClean="0"/>
              <a:t>بستری کردن بیمار در محیط آرام و نیمه تاریک</a:t>
            </a:r>
          </a:p>
          <a:p>
            <a:pPr algn="justLow" rtl="1">
              <a:lnSpc>
                <a:spcPct val="150000"/>
              </a:lnSpc>
            </a:pPr>
            <a:r>
              <a:rPr lang="fa-IR" dirty="0" smtClean="0"/>
              <a:t>5-3 لیتر مایعات دریافت کند</a:t>
            </a:r>
          </a:p>
          <a:p>
            <a:pPr algn="justLow" rtl="1">
              <a:lnSpc>
                <a:spcPct val="150000"/>
              </a:lnSpc>
            </a:pPr>
            <a:r>
              <a:rPr lang="fa-IR" dirty="0" smtClean="0"/>
              <a:t>استفاده از داروهای ضدتهوع</a:t>
            </a:r>
          </a:p>
          <a:p>
            <a:pPr algn="justLow" rtl="1">
              <a:lnSpc>
                <a:spcPct val="150000"/>
              </a:lnSpc>
            </a:pPr>
            <a:r>
              <a:rPr lang="en-US" dirty="0" smtClean="0"/>
              <a:t>TPN</a:t>
            </a:r>
            <a:r>
              <a:rPr lang="fa-IR" dirty="0" smtClean="0"/>
              <a:t>؟</a:t>
            </a:r>
          </a:p>
          <a:p>
            <a:pPr algn="justLow" rtl="1">
              <a:lnSpc>
                <a:spcPct val="150000"/>
              </a:lnSpc>
            </a:pPr>
            <a:r>
              <a:rPr lang="fa-IR" dirty="0" smtClean="0"/>
              <a:t>حمایت روحی-روانی</a:t>
            </a:r>
            <a:endParaRPr lang="en-US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C00000"/>
                </a:solidFill>
              </a:rPr>
              <a:t>مراقبتهای پرستاری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r" rtl="1">
              <a:buClr>
                <a:srgbClr val="FF0000"/>
              </a:buClr>
            </a:pPr>
            <a:r>
              <a:rPr lang="fa-IR" dirty="0" smtClean="0"/>
              <a:t>حمایت روحی-روانی بیمار</a:t>
            </a:r>
          </a:p>
          <a:p>
            <a:pPr algn="r" rtl="1">
              <a:buClr>
                <a:srgbClr val="FF0000"/>
              </a:buClr>
            </a:pPr>
            <a:r>
              <a:rPr lang="fa-IR" dirty="0" smtClean="0"/>
              <a:t>کنترل</a:t>
            </a:r>
            <a:r>
              <a:rPr lang="en-US" sz="2400" dirty="0" smtClean="0"/>
              <a:t>I/O</a:t>
            </a:r>
            <a:endParaRPr lang="en-US" dirty="0" smtClean="0"/>
          </a:p>
          <a:p>
            <a:pPr algn="r" rtl="1">
              <a:buClr>
                <a:srgbClr val="FF0000"/>
              </a:buClr>
            </a:pPr>
            <a:r>
              <a:rPr lang="fa-IR" dirty="0" smtClean="0"/>
              <a:t>اجتناب از مصرف غذاهای چرب و ادویه دار</a:t>
            </a:r>
          </a:p>
          <a:p>
            <a:pPr algn="r" rtl="1">
              <a:buClr>
                <a:srgbClr val="FF0000"/>
              </a:buClr>
            </a:pPr>
            <a:r>
              <a:rPr lang="fa-IR" dirty="0" smtClean="0"/>
              <a:t>خوردن غذاهای سبک و سرشار از کربوهیدرات، استفاده بیشتر از مواد پروتئینی مانند پنیر و تخم مرغ</a:t>
            </a:r>
          </a:p>
          <a:p>
            <a:pPr algn="r" rtl="1">
              <a:buClr>
                <a:srgbClr val="FF0000"/>
              </a:buClr>
            </a:pPr>
            <a:r>
              <a:rPr lang="fa-IR" dirty="0" smtClean="0"/>
              <a:t>دوری از بوی مواد غذایی</a:t>
            </a:r>
          </a:p>
          <a:p>
            <a:pPr algn="r" rtl="1">
              <a:buClr>
                <a:srgbClr val="FF0000"/>
              </a:buClr>
            </a:pPr>
            <a:r>
              <a:rPr lang="fa-IR" dirty="0" smtClean="0"/>
              <a:t>اجتناب از نوشیدن مایعات در حین غذا</a:t>
            </a:r>
          </a:p>
          <a:p>
            <a:pPr algn="r" rtl="1">
              <a:buClr>
                <a:srgbClr val="FF0000"/>
              </a:buClr>
            </a:pPr>
            <a:r>
              <a:rPr lang="fa-IR" dirty="0" smtClean="0"/>
              <a:t>کنترل وزن</a:t>
            </a:r>
          </a:p>
          <a:p>
            <a:pPr algn="r" rtl="1">
              <a:buClr>
                <a:srgbClr val="FF0000"/>
              </a:buClr>
            </a:pPr>
            <a:r>
              <a:rPr lang="fa-IR" dirty="0" smtClean="0"/>
              <a:t>جلوگیری از خالی ماندن معده</a:t>
            </a:r>
          </a:p>
          <a:p>
            <a:pPr algn="r" rtl="1">
              <a:buClr>
                <a:srgbClr val="FF0000"/>
              </a:buClr>
            </a:pPr>
            <a:r>
              <a:rPr lang="fa-IR" dirty="0" smtClean="0"/>
              <a:t>استفاده از مایعات گرم یا سرد بجای مایعات ولرم</a:t>
            </a:r>
          </a:p>
          <a:p>
            <a:pPr algn="r" rtl="1">
              <a:buClr>
                <a:srgbClr val="FF0000"/>
              </a:buClr>
            </a:pPr>
            <a:r>
              <a:rPr lang="fa-IR" dirty="0" smtClean="0"/>
              <a:t>مهیا کردن محیط آرام و ساکت</a:t>
            </a:r>
            <a:endParaRPr lang="en-US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اختلالات فشار خون در بارداری</a:t>
            </a:r>
            <a:endParaRPr lang="en-US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600200"/>
            <a:ext cx="7251192" cy="4648200"/>
          </a:xfrm>
        </p:spPr>
        <p:txBody>
          <a:bodyPr/>
          <a:lstStyle/>
          <a:p>
            <a:pPr algn="justLow" rtl="1">
              <a:lnSpc>
                <a:spcPct val="150000"/>
              </a:lnSpc>
            </a:pPr>
            <a:r>
              <a:rPr lang="fa-IR" dirty="0" smtClean="0">
                <a:latin typeface="Arial" pitchFamily="34" charset="0"/>
                <a:cs typeface="B Badr" pitchFamily="2" charset="-78"/>
              </a:rPr>
              <a:t>اختلالات هیپرتانسیوی که در سیر حاملگی رخ</a:t>
            </a:r>
            <a:br>
              <a:rPr lang="fa-IR" dirty="0" smtClean="0">
                <a:latin typeface="Arial" pitchFamily="34" charset="0"/>
                <a:cs typeface="B Badr" pitchFamily="2" charset="-78"/>
              </a:rPr>
            </a:br>
            <a:r>
              <a:rPr lang="fa-IR" dirty="0" smtClean="0">
                <a:latin typeface="Arial" pitchFamily="34" charset="0"/>
                <a:cs typeface="B Badr" pitchFamily="2" charset="-78"/>
              </a:rPr>
              <a:t> می دهند، اختلالات شایعی هستند و همراه با خونریزی و عفونت، تریاد مرگ آوری را تشکیل می دهند.</a:t>
            </a:r>
          </a:p>
          <a:p>
            <a:pPr algn="justLow" rtl="1">
              <a:lnSpc>
                <a:spcPct val="150000"/>
              </a:lnSpc>
            </a:pPr>
            <a:endParaRPr lang="en-US" dirty="0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dirty="0">
                <a:solidFill>
                  <a:srgbClr val="C00000"/>
                </a:solidFill>
                <a:cs typeface="B Badr" pitchFamily="2" charset="-78"/>
              </a:rPr>
              <a:t>واژه شناسی</a:t>
            </a:r>
            <a:endParaRPr lang="en-US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Low" rtl="1">
              <a:lnSpc>
                <a:spcPct val="150000"/>
              </a:lnSpc>
            </a:pPr>
            <a:r>
              <a:rPr lang="fa-IR" sz="3600" dirty="0" smtClean="0">
                <a:cs typeface="B Badr" pitchFamily="2" charset="-78"/>
              </a:rPr>
              <a:t>امروزه از اصطلاح هیپرتانسیون حاملگی برای توصیف هر گونه هیپرتانسیون مرتبط با حاملگی با شروع جدید (</a:t>
            </a:r>
            <a:r>
              <a:rPr lang="en-US" sz="3600" dirty="0" smtClean="0">
                <a:cs typeface="B Badr" pitchFamily="2" charset="-78"/>
              </a:rPr>
              <a:t>new-onset</a:t>
            </a:r>
            <a:r>
              <a:rPr lang="fa-IR" sz="3600" dirty="0" smtClean="0">
                <a:cs typeface="B Badr" pitchFamily="2" charset="-78"/>
              </a:rPr>
              <a:t>) استفاده می شود.</a:t>
            </a:r>
          </a:p>
          <a:p>
            <a:pPr algn="justLow" rtl="1">
              <a:lnSpc>
                <a:spcPct val="150000"/>
              </a:lnSpc>
            </a:pPr>
            <a:endParaRPr lang="en-US" dirty="0">
              <a:cs typeface="B Badr" pitchFamily="2" charset="-78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rtl="1"/>
            <a:r>
              <a:rPr lang="fa-IR" b="1" dirty="0" smtClean="0">
                <a:solidFill>
                  <a:srgbClr val="C00000"/>
                </a:solidFill>
                <a:cs typeface="B Badr" pitchFamily="2" charset="-78"/>
              </a:rPr>
              <a:t> </a:t>
            </a:r>
            <a:r>
              <a:rPr lang="fa-IR" dirty="0">
                <a:solidFill>
                  <a:srgbClr val="C00000"/>
                </a:solidFill>
                <a:cs typeface="B Badr" pitchFamily="2" charset="-78"/>
              </a:rPr>
              <a:t>تقسیم بندی</a:t>
            </a:r>
            <a:endParaRPr lang="en-US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447800"/>
            <a:ext cx="7866888" cy="4800600"/>
          </a:xfr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r" rtl="1">
              <a:buNone/>
            </a:pPr>
            <a:r>
              <a:rPr lang="fa-IR" dirty="0" smtClean="0">
                <a:cs typeface="B Badr" pitchFamily="2" charset="-78"/>
              </a:rPr>
              <a:t>انواع هاپیر تانسیون در حاملگی: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>
                <a:cs typeface="B Badr" pitchFamily="2" charset="-78"/>
              </a:rPr>
              <a:t>هیپرتانسیون حاملگی (قبلا هیپرتانسیون القا شده توسط  حاملگی نامیده می شد</a:t>
            </a:r>
            <a:r>
              <a:rPr lang="en-US" dirty="0" smtClean="0">
                <a:cs typeface="B Badr" pitchFamily="2" charset="-78"/>
              </a:rPr>
              <a:t> </a:t>
            </a:r>
            <a:r>
              <a:rPr lang="fa-IR" dirty="0" smtClean="0">
                <a:cs typeface="B Badr" pitchFamily="2" charset="-78"/>
              </a:rPr>
              <a:t>وشامل هیپرتانسیون گذرا نیز بود</a:t>
            </a:r>
            <a:r>
              <a:rPr lang="en-US" dirty="0" smtClean="0">
                <a:cs typeface="B Badr" pitchFamily="2" charset="-78"/>
              </a:rPr>
              <a:t>PIH</a:t>
            </a:r>
            <a:r>
              <a:rPr lang="fa-IR" dirty="0" smtClean="0">
                <a:cs typeface="B Badr" pitchFamily="2" charset="-78"/>
              </a:rPr>
              <a:t>).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>
                <a:cs typeface="B Badr" pitchFamily="2" charset="-78"/>
              </a:rPr>
              <a:t>پره اکلامپسی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>
                <a:cs typeface="B Badr" pitchFamily="2" charset="-78"/>
              </a:rPr>
              <a:t>اکلامپسی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>
                <a:cs typeface="B Badr" pitchFamily="2" charset="-78"/>
              </a:rPr>
              <a:t>پره اکلامپسی افزوده شده بر هیپرتانسیون مزمن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>
                <a:cs typeface="B Badr" pitchFamily="2" charset="-78"/>
              </a:rPr>
              <a:t>هیپرتانسیون مزمن</a:t>
            </a:r>
          </a:p>
          <a:p>
            <a:pPr marL="514350" indent="-514350" algn="r" rtl="1">
              <a:buNone/>
            </a:pPr>
            <a:endParaRPr lang="en-US" dirty="0">
              <a:cs typeface="B Badr" pitchFamily="2" charset="-78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 smtClean="0">
                <a:solidFill>
                  <a:srgbClr val="FF0000"/>
                </a:solidFill>
                <a:cs typeface="B Badr" pitchFamily="2" charset="-78"/>
              </a:rPr>
              <a:t>(</a:t>
            </a:r>
            <a:r>
              <a:rPr lang="en-US" dirty="0" smtClean="0">
                <a:solidFill>
                  <a:srgbClr val="FF0000"/>
                </a:solidFill>
                <a:cs typeface="B Badr" pitchFamily="2" charset="-78"/>
              </a:rPr>
              <a:t>PIH</a:t>
            </a:r>
            <a:r>
              <a:rPr lang="fa-IR" dirty="0" smtClean="0">
                <a:solidFill>
                  <a:srgbClr val="FF0000"/>
                </a:solidFill>
                <a:cs typeface="B Badr" pitchFamily="2" charset="-78"/>
              </a:rPr>
              <a:t>)هیپرتانسیون حاملگی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dirty="0" smtClean="0"/>
              <a:t>تشخیص هیپرتانسیون حاملگی در زنانی مطرح است که اولین بار در طی حاملگی فشار خون آنها به 140/90 میلی متر جیوه یا بالاتر رسیده اما در آنها پروتئینوری شناسایی نشده است در صورتی که پره اکلامسی رخ ندهد و فشار خون تا 12 هفته بعد از زایمان به حد طبیعی برسد هیرتانسیون حاملگی را هیپرتانسیون گذرا نیز می نامند</a:t>
            </a:r>
            <a:endParaRPr lang="en-US" sz="28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dirty="0">
                <a:solidFill>
                  <a:srgbClr val="C00000"/>
                </a:solidFill>
                <a:cs typeface="B Badr" pitchFamily="2" charset="-78"/>
              </a:rPr>
              <a:t>تشخیص</a:t>
            </a:r>
            <a:endParaRPr lang="en-US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43000" y="1447800"/>
            <a:ext cx="7790688" cy="4800600"/>
          </a:xfr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Low" rtl="1"/>
            <a:r>
              <a:rPr lang="fa-IR" dirty="0" smtClean="0">
                <a:cs typeface="B Badr" pitchFamily="2" charset="-78"/>
              </a:rPr>
              <a:t>هیپرتانسیون هنگامی تشخیص داده می شود که فشار خون در حالت استراحت در حد 140/90 میلی متر جیوه یا بیشتر باشد.</a:t>
            </a:r>
          </a:p>
          <a:p>
            <a:pPr algn="justLow" rtl="1">
              <a:buNone/>
            </a:pPr>
            <a:r>
              <a:rPr lang="fa-IR" sz="2800" dirty="0" smtClean="0">
                <a:cs typeface="B Badr" pitchFamily="2" charset="-78"/>
              </a:rPr>
              <a:t>باید توجه داشت که:</a:t>
            </a:r>
          </a:p>
          <a:p>
            <a:pPr marL="514350" indent="-514350" algn="justLow" rtl="1">
              <a:buFont typeface="+mj-lt"/>
              <a:buAutoNum type="arabicPeriod"/>
            </a:pPr>
            <a:r>
              <a:rPr lang="fa-IR" dirty="0" smtClean="0">
                <a:solidFill>
                  <a:srgbClr val="FF0000"/>
                </a:solidFill>
                <a:cs typeface="B Badr" pitchFamily="2" charset="-78"/>
              </a:rPr>
              <a:t>زنانی که فشارخون سیستولی آنان به میزان 30 میلی متر جیوه و یا فشارخون دیاستولی آنان به میزان 15 میلی متر جیوه افزایش یافته است، نیازمند نظارت و بررسی دقیق هستند.</a:t>
            </a:r>
          </a:p>
          <a:p>
            <a:pPr marL="514350" indent="-514350" algn="justLow" rtl="1">
              <a:buFont typeface="+mj-lt"/>
              <a:buAutoNum type="arabicPeriod"/>
            </a:pPr>
            <a:r>
              <a:rPr lang="fa-IR" dirty="0" smtClean="0">
                <a:cs typeface="B Badr" pitchFamily="2" charset="-78"/>
              </a:rPr>
              <a:t>ادم، دیگر به عنوان معیار تشخیصی به کار نمی رود.</a:t>
            </a:r>
          </a:p>
          <a:p>
            <a:pPr marL="514350" indent="-514350" algn="justLow" rtl="1">
              <a:buFont typeface="+mj-lt"/>
              <a:buAutoNum type="arabicPeriod"/>
            </a:pPr>
            <a:endParaRPr lang="en-US" dirty="0">
              <a:cs typeface="B Badr" pitchFamily="2" charset="-78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FF0000"/>
                </a:solidFill>
              </a:rPr>
              <a:t>هیپرتانسیون مزمن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Low" rtl="1">
              <a:lnSpc>
                <a:spcPct val="150000"/>
              </a:lnSpc>
            </a:pPr>
            <a:r>
              <a:rPr lang="fa-IR" sz="2800" dirty="0" smtClean="0"/>
              <a:t>هایپرتانسیونی است که قبل از حاملگی یا قبل ازهفته20 حاملگی وجودد داشته باشد یا بیش از 6 هفته پس از زایمان پایداربماند. </a:t>
            </a:r>
          </a:p>
          <a:p>
            <a:pPr algn="justLow" rtl="1">
              <a:lnSpc>
                <a:spcPct val="150000"/>
              </a:lnSpc>
            </a:pPr>
            <a:r>
              <a:rPr lang="fa-IR" sz="2800" dirty="0" smtClean="0"/>
              <a:t>بدون پروتئینوری و ادم</a:t>
            </a:r>
            <a:endParaRPr lang="en-US" sz="2800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dirty="0">
                <a:solidFill>
                  <a:srgbClr val="C00000"/>
                </a:solidFill>
                <a:cs typeface="B Badr" pitchFamily="2" charset="-78"/>
              </a:rPr>
              <a:t>پره اکلامپسی</a:t>
            </a:r>
            <a:endParaRPr lang="en-US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r" rtl="1"/>
            <a:r>
              <a:rPr lang="fa-IR" dirty="0" smtClean="0">
                <a:cs typeface="B Badr" pitchFamily="2" charset="-78"/>
              </a:rPr>
              <a:t>پره اکلامپسی را نوعی سندرم اختصاصی حاملگی قلمداد می کنند.</a:t>
            </a:r>
          </a:p>
          <a:p>
            <a:pPr algn="r" rtl="1"/>
            <a:r>
              <a:rPr lang="fa-IR" dirty="0" smtClean="0">
                <a:cs typeface="B Badr" pitchFamily="2" charset="-78"/>
              </a:rPr>
              <a:t>بیشتر در سه ماهه سوم حاملگی رخ می دهد.</a:t>
            </a:r>
          </a:p>
          <a:p>
            <a:pPr algn="r" rtl="1"/>
            <a:r>
              <a:rPr lang="fa-IR" dirty="0" smtClean="0">
                <a:cs typeface="B Badr" pitchFamily="2" charset="-78"/>
              </a:rPr>
              <a:t>به علت اسپاسم عروقی و فعال شدن اندوتلیوم، پرفوزیون اعضاء کاهش می یابد.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>
                <a:solidFill>
                  <a:srgbClr val="FF0000"/>
                </a:solidFill>
              </a:rPr>
              <a:t>علایم بالینی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Low" rtl="1">
              <a:lnSpc>
                <a:spcPct val="150000"/>
              </a:lnSpc>
            </a:pPr>
            <a:r>
              <a:rPr lang="fa-IR" dirty="0" smtClean="0">
                <a:cs typeface="B Badr" pitchFamily="2" charset="-78"/>
              </a:rPr>
              <a:t>افزایش فشار خون</a:t>
            </a:r>
          </a:p>
          <a:p>
            <a:pPr algn="justLow" rtl="1">
              <a:lnSpc>
                <a:spcPct val="150000"/>
              </a:lnSpc>
            </a:pPr>
            <a:r>
              <a:rPr lang="fa-IR" dirty="0" smtClean="0">
                <a:cs typeface="B Badr" pitchFamily="2" charset="-78"/>
              </a:rPr>
              <a:t>ادم گوده گذار</a:t>
            </a:r>
          </a:p>
          <a:p>
            <a:pPr algn="justLow" rtl="1">
              <a:lnSpc>
                <a:spcPct val="150000"/>
              </a:lnSpc>
            </a:pPr>
            <a:r>
              <a:rPr lang="fa-IR" dirty="0" smtClean="0">
                <a:cs typeface="B Badr" pitchFamily="2" charset="-78"/>
              </a:rPr>
              <a:t>وجود پروتئینوری</a:t>
            </a:r>
          </a:p>
          <a:p>
            <a:pPr algn="justLow" rtl="1">
              <a:lnSpc>
                <a:spcPct val="150000"/>
              </a:lnSpc>
            </a:pPr>
            <a:r>
              <a:rPr lang="fa-IR" u="sng" dirty="0" smtClean="0">
                <a:solidFill>
                  <a:srgbClr val="C00000"/>
                </a:solidFill>
                <a:cs typeface="B Badr" pitchFamily="2" charset="-78"/>
              </a:rPr>
              <a:t>پروتئینوری از نشانه های مهم پره اکلامپسی است.</a:t>
            </a:r>
            <a:endParaRPr lang="en-US" u="sng" dirty="0" smtClean="0">
              <a:solidFill>
                <a:srgbClr val="C00000"/>
              </a:solidFill>
              <a:cs typeface="B Badr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3000" b="1" dirty="0" smtClean="0">
                <a:solidFill>
                  <a:srgbClr val="FF0000"/>
                </a:solidFill>
              </a:rPr>
              <a:t>نکته: </a:t>
            </a:r>
            <a:r>
              <a:rPr lang="fa-IR" sz="3000" dirty="0" smtClean="0"/>
              <a:t>زودرسترین علامت پره اکلامپسی افزایش وزن و مهمترین معیار برای تشخیص پره اکلامپسی هایپرتانسیون می باشد.</a:t>
            </a:r>
            <a:endParaRPr lang="en-US" sz="30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4000" dirty="0" smtClean="0">
                <a:solidFill>
                  <a:srgbClr val="C00000"/>
                </a:solidFill>
                <a:cs typeface="B Badr" pitchFamily="2" charset="-78"/>
              </a:rPr>
              <a:t>عوامل خطرساز پره اکلامپسی</a:t>
            </a:r>
            <a:endParaRPr lang="en-US" sz="4000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447800"/>
            <a:ext cx="7790688" cy="5410200"/>
          </a:xfr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numCol="2">
            <a:normAutofit/>
          </a:bodyPr>
          <a:lstStyle/>
          <a:p>
            <a:pPr algn="r" rtl="1"/>
            <a:r>
              <a:rPr lang="fa-IR" sz="2800" dirty="0" smtClean="0">
                <a:latin typeface="Arial" pitchFamily="34" charset="0"/>
                <a:cs typeface="B Badr" pitchFamily="2" charset="-78"/>
              </a:rPr>
              <a:t>نولی پاریته</a:t>
            </a:r>
          </a:p>
          <a:p>
            <a:pPr algn="r" rtl="1"/>
            <a:r>
              <a:rPr lang="fa-IR" sz="2800" dirty="0" smtClean="0">
                <a:latin typeface="Arial" pitchFamily="34" charset="0"/>
                <a:cs typeface="B Badr" pitchFamily="2" charset="-78"/>
              </a:rPr>
              <a:t>دیابت قبل از حاملگی</a:t>
            </a:r>
          </a:p>
          <a:p>
            <a:pPr algn="r" rtl="1"/>
            <a:r>
              <a:rPr lang="fa-IR" sz="2800" dirty="0" smtClean="0">
                <a:latin typeface="Arial" pitchFamily="34" charset="0"/>
                <a:cs typeface="B Badr" pitchFamily="2" charset="-78"/>
              </a:rPr>
              <a:t>نفروپاتی</a:t>
            </a:r>
          </a:p>
          <a:p>
            <a:pPr algn="r" rtl="1"/>
            <a:r>
              <a:rPr lang="fa-IR" sz="2800" dirty="0" smtClean="0">
                <a:latin typeface="Arial" pitchFamily="34" charset="0"/>
                <a:cs typeface="B Badr" pitchFamily="2" charset="-78"/>
              </a:rPr>
              <a:t>حاملگی مولار </a:t>
            </a:r>
          </a:p>
          <a:p>
            <a:pPr algn="r" rtl="1"/>
            <a:r>
              <a:rPr lang="fa-IR" sz="2800" dirty="0" smtClean="0">
                <a:latin typeface="Arial" pitchFamily="34" charset="0"/>
                <a:cs typeface="B Badr" pitchFamily="2" charset="-78"/>
              </a:rPr>
              <a:t>هیپرتانسیون مزمن</a:t>
            </a:r>
          </a:p>
          <a:p>
            <a:pPr algn="r" rtl="1"/>
            <a:r>
              <a:rPr lang="fa-IR" sz="2800" dirty="0" smtClean="0">
                <a:latin typeface="Arial" pitchFamily="34" charset="0"/>
                <a:cs typeface="B Badr" pitchFamily="2" charset="-78"/>
              </a:rPr>
              <a:t>حاملگی چند قلویی</a:t>
            </a:r>
          </a:p>
          <a:p>
            <a:pPr algn="r" rtl="1"/>
            <a:r>
              <a:rPr lang="fa-IR" sz="2800" dirty="0" smtClean="0">
                <a:latin typeface="Arial" pitchFamily="34" charset="0"/>
                <a:cs typeface="B Badr" pitchFamily="2" charset="-78"/>
              </a:rPr>
              <a:t>سن بالای 35 سال مادر</a:t>
            </a:r>
          </a:p>
          <a:p>
            <a:pPr algn="r" rtl="1"/>
            <a:r>
              <a:rPr lang="fa-IR" sz="2800" dirty="0" smtClean="0">
                <a:latin typeface="Arial" pitchFamily="34" charset="0"/>
                <a:cs typeface="B Badr" pitchFamily="2" charset="-78"/>
              </a:rPr>
              <a:t>چاقی</a:t>
            </a:r>
          </a:p>
          <a:p>
            <a:pPr algn="r" rtl="1"/>
            <a:r>
              <a:rPr lang="fa-IR" sz="2800" dirty="0" smtClean="0">
                <a:latin typeface="Arial" pitchFamily="34" charset="0"/>
                <a:cs typeface="B Badr" pitchFamily="2" charset="-78"/>
              </a:rPr>
              <a:t>حاملگی قبلی همراه باپره اکلامپسی</a:t>
            </a:r>
          </a:p>
          <a:p>
            <a:pPr algn="r" rtl="1"/>
            <a:r>
              <a:rPr lang="fa-IR" sz="2800" dirty="0" smtClean="0">
                <a:latin typeface="Arial" pitchFamily="34" charset="0"/>
                <a:cs typeface="B Badr" pitchFamily="2" charset="-78"/>
              </a:rPr>
              <a:t>سابقه خانوادگی پره اکلامپسی   یا اکلامپسی</a:t>
            </a:r>
          </a:p>
          <a:p>
            <a:pPr algn="r" rtl="1"/>
            <a:r>
              <a:rPr lang="fa-IR" sz="2800" dirty="0" smtClean="0">
                <a:latin typeface="Arial" pitchFamily="34" charset="0"/>
                <a:cs typeface="B Badr" pitchFamily="2" charset="-78"/>
              </a:rPr>
              <a:t>عفونت مادر</a:t>
            </a:r>
          </a:p>
          <a:p>
            <a:pPr algn="r" rtl="1"/>
            <a:r>
              <a:rPr lang="fa-IR" sz="2800" dirty="0" smtClean="0">
                <a:latin typeface="Arial" pitchFamily="34" charset="0"/>
                <a:cs typeface="B Badr" pitchFamily="2" charset="-78"/>
              </a:rPr>
              <a:t>سطح اجتماعی اقتصادی پائین</a:t>
            </a:r>
          </a:p>
          <a:p>
            <a:pPr algn="r" rtl="1"/>
            <a:r>
              <a:rPr lang="fa-IR" sz="2800" dirty="0" smtClean="0">
                <a:latin typeface="Arial" pitchFamily="34" charset="0"/>
                <a:cs typeface="B Badr" pitchFamily="2" charset="-78"/>
              </a:rPr>
              <a:t>هیدروپس فتالیس</a:t>
            </a:r>
          </a:p>
          <a:p>
            <a:pPr algn="r" rtl="1"/>
            <a:r>
              <a:rPr lang="fa-IR" sz="2800" dirty="0" smtClean="0">
                <a:latin typeface="Arial" pitchFamily="34" charset="0"/>
                <a:cs typeface="B Badr" pitchFamily="2" charset="-78"/>
              </a:rPr>
              <a:t>نژاد سیاه پوست</a:t>
            </a:r>
          </a:p>
          <a:p>
            <a:pPr algn="r" rtl="1">
              <a:buNone/>
            </a:pPr>
            <a:endParaRPr lang="fa-IR" sz="2800" dirty="0" smtClean="0">
              <a:latin typeface="Arial" pitchFamily="34" charset="0"/>
              <a:cs typeface="B Badr" pitchFamily="2" charset="-78"/>
            </a:endParaRPr>
          </a:p>
          <a:p>
            <a:pPr algn="l"/>
            <a:endParaRPr lang="en-US" sz="2800" dirty="0">
              <a:latin typeface="Arial" pitchFamily="34" charset="0"/>
              <a:cs typeface="B Badr" pitchFamily="2" charset="-78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81000"/>
            <a:ext cx="7498080" cy="1143000"/>
          </a:xfr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3600" dirty="0" smtClean="0">
                <a:solidFill>
                  <a:srgbClr val="C00000"/>
                </a:solidFill>
                <a:cs typeface="B Badr" pitchFamily="2" charset="-78"/>
              </a:rPr>
              <a:t>معیارهای تشخیص </a:t>
            </a:r>
            <a:r>
              <a:rPr lang="fa-IR" sz="3600" dirty="0">
                <a:solidFill>
                  <a:srgbClr val="C00000"/>
                </a:solidFill>
                <a:cs typeface="B Badr" pitchFamily="2" charset="-78"/>
              </a:rPr>
              <a:t>پره </a:t>
            </a:r>
            <a:r>
              <a:rPr lang="fa-IR" sz="3600" dirty="0" smtClean="0">
                <a:solidFill>
                  <a:srgbClr val="C00000"/>
                </a:solidFill>
                <a:cs typeface="B Badr" pitchFamily="2" charset="-78"/>
              </a:rPr>
              <a:t>اکلامپسی خفیف</a:t>
            </a:r>
            <a:endParaRPr lang="en-US" sz="3600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600200"/>
            <a:ext cx="7403592" cy="4648200"/>
          </a:xfr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r" rtl="1">
              <a:lnSpc>
                <a:spcPct val="150000"/>
              </a:lnSpc>
            </a:pPr>
            <a:r>
              <a:rPr lang="fa-IR" b="1" dirty="0" smtClean="0">
                <a:solidFill>
                  <a:srgbClr val="C00000"/>
                </a:solidFill>
                <a:cs typeface="B Badr" pitchFamily="2" charset="-78"/>
              </a:rPr>
              <a:t>فشارخون مساوی یا بیش از 140/90 </a:t>
            </a:r>
            <a:r>
              <a:rPr lang="fa-IR" dirty="0" smtClean="0">
                <a:cs typeface="B Badr" pitchFamily="2" charset="-78"/>
              </a:rPr>
              <a:t>میلی متر جیوه بعد از هفته 20 حاملگی </a:t>
            </a:r>
          </a:p>
          <a:p>
            <a:pPr algn="r" rtl="1">
              <a:lnSpc>
                <a:spcPct val="150000"/>
              </a:lnSpc>
            </a:pPr>
            <a:r>
              <a:rPr lang="fa-IR" b="1" dirty="0" smtClean="0">
                <a:solidFill>
                  <a:srgbClr val="C00000"/>
                </a:solidFill>
                <a:cs typeface="B Badr" pitchFamily="2" charset="-78"/>
              </a:rPr>
              <a:t>پروتئینوری مساوی یا بیش از 300 میلی گرم </a:t>
            </a:r>
            <a:r>
              <a:rPr lang="fa-IR" dirty="0" smtClean="0">
                <a:cs typeface="B Badr" pitchFamily="2" charset="-78"/>
              </a:rPr>
              <a:t>در 24 ساعت، یا، مساوی یا بیش از +1 در تست نواری ادرار </a:t>
            </a:r>
          </a:p>
          <a:p>
            <a:pPr algn="r" rtl="1">
              <a:lnSpc>
                <a:spcPct val="150000"/>
              </a:lnSpc>
              <a:buNone/>
            </a:pPr>
            <a:endParaRPr lang="en-US" dirty="0">
              <a:cs typeface="B Badr" pitchFamily="2" charset="-78"/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3600" dirty="0" smtClean="0">
                <a:solidFill>
                  <a:srgbClr val="C00000"/>
                </a:solidFill>
                <a:cs typeface="B Badr" pitchFamily="2" charset="-78"/>
              </a:rPr>
              <a:t>معیارهای تشخیص پره اکلامپسی شدید</a:t>
            </a:r>
            <a:endParaRPr lang="en-US" sz="3600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1143000"/>
            <a:ext cx="7239000" cy="5562600"/>
          </a:xfr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algn="r" rtl="1">
              <a:lnSpc>
                <a:spcPct val="160000"/>
              </a:lnSpc>
            </a:pPr>
            <a:r>
              <a:rPr lang="fa-IR" sz="2800" dirty="0" smtClean="0">
                <a:cs typeface="B Badr" pitchFamily="2" charset="-78"/>
              </a:rPr>
              <a:t>فشارخون مساوی یا بیش از 160/110 میلی متر جیوه</a:t>
            </a:r>
          </a:p>
          <a:p>
            <a:pPr algn="r" rtl="1">
              <a:lnSpc>
                <a:spcPct val="160000"/>
              </a:lnSpc>
            </a:pPr>
            <a:r>
              <a:rPr lang="fa-IR" sz="2800" dirty="0" smtClean="0">
                <a:cs typeface="B Badr" pitchFamily="2" charset="-78"/>
              </a:rPr>
              <a:t>پروتئینوری در حد 5 گرم در24 ساعت و یا مساوی یا بیش از +2 در تست نواری ادرار</a:t>
            </a:r>
          </a:p>
          <a:p>
            <a:pPr algn="r" rtl="1">
              <a:lnSpc>
                <a:spcPct val="160000"/>
              </a:lnSpc>
            </a:pPr>
            <a:r>
              <a:rPr lang="fa-IR" sz="2800" dirty="0" smtClean="0">
                <a:cs typeface="B Badr" pitchFamily="2" charset="-78"/>
              </a:rPr>
              <a:t>میزان کراتینین سرم &gt; 1/2 میلی گرم در دسی لیتر در غیاب افزایش قبلی آن</a:t>
            </a:r>
          </a:p>
          <a:p>
            <a:pPr algn="r" rtl="1">
              <a:lnSpc>
                <a:spcPct val="160000"/>
              </a:lnSpc>
            </a:pPr>
            <a:r>
              <a:rPr lang="fa-IR" sz="2800" dirty="0" smtClean="0">
                <a:cs typeface="B Badr" pitchFamily="2" charset="-78"/>
              </a:rPr>
              <a:t>پلاکت &lt; 100،000 در میلی متر مکعب</a:t>
            </a:r>
          </a:p>
          <a:p>
            <a:pPr algn="r" rtl="1">
              <a:lnSpc>
                <a:spcPct val="160000"/>
              </a:lnSpc>
            </a:pPr>
            <a:r>
              <a:rPr lang="fa-IR" sz="2800" dirty="0" smtClean="0">
                <a:cs typeface="B Badr" pitchFamily="2" charset="-78"/>
              </a:rPr>
              <a:t>خونریزی</a:t>
            </a:r>
            <a:endParaRPr lang="en-US" sz="2800" dirty="0" smtClean="0">
              <a:cs typeface="B Badr" pitchFamily="2" charset="-78"/>
            </a:endParaRPr>
          </a:p>
          <a:p>
            <a:pPr algn="r" rtl="1">
              <a:lnSpc>
                <a:spcPct val="160000"/>
              </a:lnSpc>
            </a:pPr>
            <a:r>
              <a:rPr lang="fa-IR" sz="2800" dirty="0" smtClean="0">
                <a:cs typeface="B Badr" pitchFamily="2" charset="-78"/>
              </a:rPr>
              <a:t>افزایش </a:t>
            </a:r>
            <a:r>
              <a:rPr lang="en-US" sz="2800" dirty="0" smtClean="0">
                <a:cs typeface="B Badr" pitchFamily="2" charset="-78"/>
              </a:rPr>
              <a:t>AST</a:t>
            </a:r>
            <a:r>
              <a:rPr lang="fa-IR" sz="2800" dirty="0" smtClean="0">
                <a:cs typeface="B Badr" pitchFamily="2" charset="-78"/>
              </a:rPr>
              <a:t> یا </a:t>
            </a:r>
            <a:r>
              <a:rPr lang="en-US" sz="2800" dirty="0" smtClean="0">
                <a:cs typeface="B Badr" pitchFamily="2" charset="-78"/>
              </a:rPr>
              <a:t>ALT</a:t>
            </a:r>
            <a:endParaRPr lang="fa-IR" sz="2800" dirty="0" smtClean="0">
              <a:cs typeface="B Badr" pitchFamily="2" charset="-78"/>
            </a:endParaRPr>
          </a:p>
          <a:p>
            <a:pPr algn="r" rtl="1">
              <a:lnSpc>
                <a:spcPct val="160000"/>
              </a:lnSpc>
            </a:pPr>
            <a:r>
              <a:rPr lang="fa-IR" sz="2800" dirty="0" smtClean="0">
                <a:cs typeface="B Badr" pitchFamily="2" charset="-78"/>
              </a:rPr>
              <a:t>سردرد پایدار یا سایر اختلالات مغزی یا بینایی</a:t>
            </a:r>
          </a:p>
          <a:p>
            <a:pPr algn="r" rtl="1">
              <a:lnSpc>
                <a:spcPct val="160000"/>
              </a:lnSpc>
            </a:pPr>
            <a:r>
              <a:rPr lang="fa-IR" sz="2800" dirty="0" smtClean="0">
                <a:cs typeface="B Badr" pitchFamily="2" charset="-78"/>
              </a:rPr>
              <a:t>درد پایدار اپی گاستر</a:t>
            </a:r>
          </a:p>
          <a:p>
            <a:pPr algn="r" rtl="1">
              <a:lnSpc>
                <a:spcPct val="160000"/>
              </a:lnSpc>
            </a:pPr>
            <a:r>
              <a:rPr lang="fa-IR" sz="2600" dirty="0" smtClean="0">
                <a:cs typeface="B Badr" pitchFamily="2" charset="-78"/>
              </a:rPr>
              <a:t>ادم ریوی</a:t>
            </a:r>
          </a:p>
          <a:p>
            <a:pPr algn="r" rtl="1">
              <a:lnSpc>
                <a:spcPct val="160000"/>
              </a:lnSpc>
            </a:pPr>
            <a:endParaRPr lang="fa-IR" dirty="0" smtClean="0">
              <a:cs typeface="B Badr" pitchFamily="2" charset="-78"/>
            </a:endParaRPr>
          </a:p>
          <a:p>
            <a:pPr algn="r" rtl="1">
              <a:lnSpc>
                <a:spcPct val="160000"/>
              </a:lnSpc>
              <a:buNone/>
            </a:pPr>
            <a:endParaRPr lang="en-US" dirty="0">
              <a:cs typeface="B Badr" pitchFamily="2" charset="-78"/>
            </a:endParaRPr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dirty="0">
                <a:solidFill>
                  <a:srgbClr val="C00000"/>
                </a:solidFill>
                <a:cs typeface="B Badr" pitchFamily="2" charset="-78"/>
              </a:rPr>
              <a:t>اکلامپسی</a:t>
            </a:r>
            <a:endParaRPr lang="en-US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447800"/>
            <a:ext cx="7714488" cy="4800600"/>
          </a:xfr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Low" rtl="1">
              <a:lnSpc>
                <a:spcPct val="150000"/>
              </a:lnSpc>
            </a:pPr>
            <a:r>
              <a:rPr lang="fa-IR" dirty="0" smtClean="0">
                <a:cs typeface="B Badr" pitchFamily="2" charset="-78"/>
              </a:rPr>
              <a:t>شروع تشنج در زنان مبتلا به پره اکلامپسی، که در آنان</a:t>
            </a:r>
            <a:br>
              <a:rPr lang="fa-IR" dirty="0" smtClean="0">
                <a:cs typeface="B Badr" pitchFamily="2" charset="-78"/>
              </a:rPr>
            </a:br>
            <a:r>
              <a:rPr lang="fa-IR" dirty="0" smtClean="0">
                <a:cs typeface="B Badr" pitchFamily="2" charset="-78"/>
              </a:rPr>
              <a:t> نمی توان تشنج را به سایر علل نسبت داد.</a:t>
            </a:r>
          </a:p>
          <a:p>
            <a:pPr algn="justLow" rtl="1">
              <a:lnSpc>
                <a:spcPct val="150000"/>
              </a:lnSpc>
            </a:pPr>
            <a:r>
              <a:rPr lang="fa-IR" dirty="0" smtClean="0">
                <a:cs typeface="B Badr" pitchFamily="2" charset="-78"/>
              </a:rPr>
              <a:t>تشنجها از نوع ژنرالیزه هستند.</a:t>
            </a:r>
          </a:p>
          <a:p>
            <a:pPr algn="justLow" rtl="1">
              <a:lnSpc>
                <a:spcPct val="150000"/>
              </a:lnSpc>
            </a:pPr>
            <a:r>
              <a:rPr lang="fa-IR" dirty="0" smtClean="0">
                <a:cs typeface="B Badr" pitchFamily="2" charset="-78"/>
              </a:rPr>
              <a:t>تشنجها ممکن است قبل، همزمان یا بعد از لیبر پدیدار شوند.</a:t>
            </a:r>
            <a:endParaRPr lang="en-US" dirty="0">
              <a:cs typeface="B Badr" pitchFamily="2" charset="-78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rtl="1"/>
            <a:r>
              <a:rPr lang="fa-IR" sz="3600" dirty="0" smtClean="0">
                <a:solidFill>
                  <a:srgbClr val="C00000"/>
                </a:solidFill>
                <a:cs typeface="B Badr" pitchFamily="2" charset="-78"/>
              </a:rPr>
              <a:t>توجه داشته باشید که:</a:t>
            </a:r>
            <a:endParaRPr lang="en-US" sz="3600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1447800"/>
            <a:ext cx="7409688" cy="4800600"/>
          </a:xfr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Low" rtl="1"/>
            <a:r>
              <a:rPr lang="fa-IR" dirty="0" smtClean="0">
                <a:latin typeface="Arial" pitchFamily="34" charset="0"/>
                <a:cs typeface="B Badr" pitchFamily="2" charset="-78"/>
              </a:rPr>
              <a:t>در اغلب موارد، پره اکلامپسی افزوده شده نسبت به</a:t>
            </a:r>
            <a:br>
              <a:rPr lang="fa-IR" dirty="0" smtClean="0">
                <a:latin typeface="Arial" pitchFamily="34" charset="0"/>
                <a:cs typeface="B Badr" pitchFamily="2" charset="-78"/>
              </a:rPr>
            </a:br>
            <a:r>
              <a:rPr lang="fa-IR" dirty="0" smtClean="0">
                <a:latin typeface="Arial" pitchFamily="34" charset="0"/>
                <a:cs typeface="B Badr" pitchFamily="2" charset="-78"/>
              </a:rPr>
              <a:t> پره اکلامپسی خالص، در مراحل زودتری از حاملگی رخ    می دهد.</a:t>
            </a:r>
          </a:p>
          <a:p>
            <a:pPr algn="justLow" rtl="1"/>
            <a:r>
              <a:rPr lang="fa-IR" dirty="0" smtClean="0">
                <a:latin typeface="Arial" pitchFamily="34" charset="0"/>
                <a:cs typeface="B Badr" pitchFamily="2" charset="-78"/>
              </a:rPr>
              <a:t>پره اکلامپسی افزوده شده معمولا شدیدتر و اغلب با محدودیت رشد جنین همراه است.</a:t>
            </a:r>
            <a:endParaRPr lang="en-US" dirty="0">
              <a:latin typeface="Arial" pitchFamily="34" charset="0"/>
              <a:cs typeface="B Badr" pitchFamily="2" charset="-78"/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dirty="0">
                <a:solidFill>
                  <a:srgbClr val="C00000"/>
                </a:solidFill>
                <a:cs typeface="B Badr" pitchFamily="2" charset="-78"/>
              </a:rPr>
              <a:t>توجه:</a:t>
            </a:r>
            <a:endParaRPr lang="en-US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Low" rtl="1"/>
            <a:r>
              <a:rPr lang="fa-IR" dirty="0" smtClean="0">
                <a:cs typeface="B Badr" pitchFamily="2" charset="-78"/>
              </a:rPr>
              <a:t>اگر چه مصرف دخانیات سبب پیامدهای نامطلوب حاملگی می شود، بطورتعجب آوری مصرف دخانیات درطول حاملگی، بطور ثابت با کاهش خطر هیپرتانسیون حاملگی همراه است.</a:t>
            </a:r>
          </a:p>
          <a:p>
            <a:pPr algn="justLow" rtl="1"/>
            <a:r>
              <a:rPr lang="fa-IR" dirty="0" smtClean="0">
                <a:cs typeface="B Badr" pitchFamily="2" charset="-78"/>
              </a:rPr>
              <a:t>گزارش شده است که جفت سرراهی، خطر اختلالات هیپرتانسیو را در حاملگی کاهش می دهد.             </a:t>
            </a:r>
            <a:endParaRPr lang="en-US" dirty="0">
              <a:cs typeface="B Badr" pitchFamily="2" charset="-78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fa-IR" dirty="0" smtClean="0">
                <a:solidFill>
                  <a:srgbClr val="C00000"/>
                </a:solidFill>
                <a:cs typeface="B Badr" pitchFamily="2" charset="-78"/>
              </a:rPr>
              <a:t>اتیولوژی</a:t>
            </a:r>
            <a:endParaRPr lang="en-US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524000"/>
            <a:ext cx="7790688" cy="4724400"/>
          </a:xfr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 algn="r" rtl="1">
              <a:buNone/>
            </a:pPr>
            <a:r>
              <a:rPr lang="fa-IR" dirty="0" smtClean="0">
                <a:cs typeface="B Badr" pitchFamily="2" charset="-78"/>
              </a:rPr>
              <a:t>1.</a:t>
            </a:r>
            <a:r>
              <a:rPr lang="en-US" dirty="0" smtClean="0">
                <a:cs typeface="B Badr" pitchFamily="2" charset="-78"/>
              </a:rPr>
              <a:t> </a:t>
            </a:r>
            <a:r>
              <a:rPr lang="fa-IR" dirty="0" smtClean="0">
                <a:cs typeface="B Badr" pitchFamily="2" charset="-78"/>
              </a:rPr>
              <a:t>اختلال فونکسیون جفت</a:t>
            </a:r>
            <a:endParaRPr lang="fa-IR" sz="2800" dirty="0" smtClean="0">
              <a:cs typeface="B Badr" pitchFamily="2" charset="-78"/>
            </a:endParaRPr>
          </a:p>
          <a:p>
            <a:pPr marL="514350" indent="-514350" algn="r" rtl="1">
              <a:buNone/>
            </a:pPr>
            <a:r>
              <a:rPr lang="fa-IR" dirty="0" smtClean="0">
                <a:cs typeface="B Badr" pitchFamily="2" charset="-78"/>
              </a:rPr>
              <a:t>2.</a:t>
            </a:r>
            <a:r>
              <a:rPr lang="fa-IR" dirty="0" smtClean="0">
                <a:solidFill>
                  <a:srgbClr val="FF0000"/>
                </a:solidFill>
                <a:cs typeface="B Badr" pitchFamily="2" charset="-78"/>
              </a:rPr>
              <a:t> پدیده ایمونولوژیک(مهمترین تئوری)</a:t>
            </a:r>
          </a:p>
          <a:p>
            <a:pPr marL="742950" indent="-742950" algn="r" rtl="1">
              <a:buNone/>
            </a:pPr>
            <a:r>
              <a:rPr lang="fa-IR" dirty="0" smtClean="0">
                <a:cs typeface="B Badr" pitchFamily="2" charset="-78"/>
              </a:rPr>
              <a:t>3. اختلالات هورمونی</a:t>
            </a:r>
          </a:p>
          <a:p>
            <a:pPr marL="742950" indent="-742950" algn="r" rtl="1">
              <a:buNone/>
            </a:pPr>
            <a:r>
              <a:rPr lang="fa-IR" dirty="0" smtClean="0">
                <a:cs typeface="B Badr" pitchFamily="2" charset="-78"/>
              </a:rPr>
              <a:t>4. عوامل تغذیه ای:</a:t>
            </a:r>
            <a:r>
              <a:rPr lang="en-US" dirty="0" smtClean="0">
                <a:cs typeface="B Badr" pitchFamily="2" charset="-78"/>
              </a:rPr>
              <a:t> </a:t>
            </a:r>
            <a:r>
              <a:rPr lang="fa-IR" dirty="0" smtClean="0">
                <a:cs typeface="B Badr" pitchFamily="2" charset="-78"/>
              </a:rPr>
              <a:t>مصرف میزان کافی اسید اسکوربیک وپروتئین </a:t>
            </a:r>
          </a:p>
          <a:p>
            <a:pPr marL="742950" indent="-742950" algn="r" rtl="1">
              <a:buNone/>
            </a:pPr>
            <a:r>
              <a:rPr lang="fa-IR" dirty="0" smtClean="0">
                <a:cs typeface="B Badr" pitchFamily="2" charset="-78"/>
              </a:rPr>
              <a:t>5. عوامل ژنتیکی</a:t>
            </a:r>
          </a:p>
          <a:p>
            <a:pPr marL="742950" indent="-742950" algn="r" rtl="1">
              <a:buNone/>
            </a:pPr>
            <a:r>
              <a:rPr lang="fa-IR" dirty="0" smtClean="0">
                <a:cs typeface="B Badr" pitchFamily="2" charset="-78"/>
              </a:rPr>
              <a:t>6. اختلالات انعقادی</a:t>
            </a: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fa-IR" dirty="0">
                <a:solidFill>
                  <a:srgbClr val="C00000"/>
                </a:solidFill>
                <a:cs typeface="B Badr" pitchFamily="2" charset="-78"/>
              </a:rPr>
              <a:t>پاتوفیزیولوژی</a:t>
            </a:r>
            <a:endParaRPr lang="en-US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514350" indent="-514350" algn="justLow" rtl="1">
              <a:lnSpc>
                <a:spcPct val="150000"/>
              </a:lnSpc>
              <a:buFont typeface="+mj-lt"/>
              <a:buAutoNum type="arabicPeriod"/>
            </a:pPr>
            <a:r>
              <a:rPr lang="fa-IR" dirty="0" smtClean="0">
                <a:solidFill>
                  <a:srgbClr val="FF0000"/>
                </a:solidFill>
                <a:cs typeface="B Badr" pitchFamily="2" charset="-78"/>
              </a:rPr>
              <a:t>قلبی – عروقی: </a:t>
            </a:r>
            <a:endParaRPr lang="fa-IR" sz="2800" dirty="0" smtClean="0">
              <a:solidFill>
                <a:srgbClr val="FF0000"/>
              </a:solidFill>
              <a:cs typeface="B Badr" pitchFamily="2" charset="-78"/>
            </a:endParaRPr>
          </a:p>
          <a:p>
            <a:pPr marL="514350" indent="-514350" algn="justLow" rtl="1">
              <a:lnSpc>
                <a:spcPct val="150000"/>
              </a:lnSpc>
            </a:pPr>
            <a:r>
              <a:rPr lang="fa-IR" sz="2800" dirty="0" smtClean="0">
                <a:cs typeface="B Badr" pitchFamily="2" charset="-78"/>
              </a:rPr>
              <a:t>تغییرات پرفشاری خون در پره اکلامپسی را به به انقباض عروقی شدید ناشی از افزایش پذیری عروق نسبت می دهند. </a:t>
            </a:r>
          </a:p>
          <a:p>
            <a:pPr marL="514350" indent="-514350" algn="justLow" rtl="1">
              <a:lnSpc>
                <a:spcPct val="150000"/>
              </a:lnSpc>
            </a:pPr>
            <a:r>
              <a:rPr lang="fa-IR" sz="2800" dirty="0" smtClean="0">
                <a:cs typeface="B Badr" pitchFamily="2" charset="-78"/>
              </a:rPr>
              <a:t>یکی دیگر از نشانه های عروقی بارز</a:t>
            </a:r>
            <a:r>
              <a:rPr lang="en-US" sz="2800" dirty="0" smtClean="0">
                <a:cs typeface="B Badr" pitchFamily="2" charset="-78"/>
              </a:rPr>
              <a:t> </a:t>
            </a:r>
            <a:r>
              <a:rPr lang="fa-IR" sz="2800" dirty="0" smtClean="0">
                <a:cs typeface="B Badr" pitchFamily="2" charset="-78"/>
              </a:rPr>
              <a:t>پره اکلامپسی، تغلیظ خون است.</a:t>
            </a:r>
          </a:p>
          <a:p>
            <a:pPr marL="514350" indent="-514350" algn="justLow" rtl="1">
              <a:lnSpc>
                <a:spcPct val="150000"/>
              </a:lnSpc>
            </a:pPr>
            <a:r>
              <a:rPr lang="fa-IR" sz="2800" dirty="0" smtClean="0">
                <a:cs typeface="B Badr" pitchFamily="2" charset="-78"/>
              </a:rPr>
              <a:t>بیماران مبتلا به پره اکلامپسی، حجم داخل عروقی کمتری دارند و تحمل آنان برای از</a:t>
            </a:r>
            <a:r>
              <a:rPr lang="en-US" sz="2800" dirty="0" smtClean="0">
                <a:cs typeface="B Badr" pitchFamily="2" charset="-78"/>
              </a:rPr>
              <a:t> </a:t>
            </a:r>
            <a:r>
              <a:rPr lang="fa-IR" sz="2800" dirty="0" smtClean="0">
                <a:cs typeface="B Badr" pitchFamily="2" charset="-78"/>
              </a:rPr>
              <a:t>دست دادن خون در حین وضع حمل کمتر است.</a:t>
            </a:r>
            <a:endParaRPr lang="en-US" dirty="0">
              <a:cs typeface="B Badr" pitchFamily="2" charset="-78"/>
            </a:endParaRP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fa-IR" dirty="0" smtClean="0">
                <a:solidFill>
                  <a:srgbClr val="C00000"/>
                </a:solidFill>
                <a:cs typeface="B Badr" pitchFamily="2" charset="-78"/>
              </a:rPr>
              <a:t>پاتوفیزیولوژی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447800"/>
            <a:ext cx="7714488" cy="4800600"/>
          </a:xfr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514350" indent="-514350" algn="r" rtl="1">
              <a:buNone/>
            </a:pPr>
            <a:r>
              <a:rPr lang="fa-IR" dirty="0" smtClean="0">
                <a:solidFill>
                  <a:srgbClr val="FF0000"/>
                </a:solidFill>
                <a:cs typeface="B Badr" pitchFamily="2" charset="-78"/>
              </a:rPr>
              <a:t>2. هماتولوژیک: </a:t>
            </a:r>
          </a:p>
          <a:p>
            <a:pPr marL="514350" indent="-514350" algn="r" rtl="1"/>
            <a:r>
              <a:rPr lang="fa-IR" sz="2800" dirty="0" smtClean="0">
                <a:cs typeface="B Badr" pitchFamily="2" charset="-78"/>
              </a:rPr>
              <a:t>شایع ترین ناهنجاری هماتولوژیک در پره اکلامپسی        </a:t>
            </a:r>
            <a:r>
              <a:rPr lang="en-US" sz="2800" dirty="0" smtClean="0">
                <a:cs typeface="B Badr" pitchFamily="2" charset="-78"/>
              </a:rPr>
              <a:t>     </a:t>
            </a:r>
            <a:r>
              <a:rPr lang="fa-IR" sz="2800" dirty="0" smtClean="0">
                <a:cs typeface="B Badr" pitchFamily="2" charset="-78"/>
              </a:rPr>
              <a:t>ترومبوسیتوپنی (</a:t>
            </a:r>
            <a:r>
              <a:rPr lang="en-US" sz="2800" dirty="0" err="1" smtClean="0">
                <a:cs typeface="B Badr" pitchFamily="2" charset="-78"/>
              </a:rPr>
              <a:t>plt</a:t>
            </a:r>
            <a:r>
              <a:rPr lang="en-US" sz="2800" dirty="0" smtClean="0">
                <a:cs typeface="B Badr" pitchFamily="2" charset="-78"/>
              </a:rPr>
              <a:t>&lt;100,000/m3</a:t>
            </a:r>
            <a:r>
              <a:rPr lang="fa-IR" sz="2800" dirty="0" smtClean="0">
                <a:cs typeface="B Badr" pitchFamily="2" charset="-78"/>
              </a:rPr>
              <a:t>)</a:t>
            </a:r>
            <a:endParaRPr lang="en-US" sz="2800" dirty="0" smtClean="0">
              <a:cs typeface="B Badr" pitchFamily="2" charset="-78"/>
            </a:endParaRPr>
          </a:p>
          <a:p>
            <a:pPr marL="514350" indent="-514350" algn="r" rtl="1"/>
            <a:r>
              <a:rPr lang="fa-IR" sz="2800" dirty="0" smtClean="0">
                <a:cs typeface="B Badr" pitchFamily="2" charset="-78"/>
              </a:rPr>
              <a:t>ناهنجاری هماتولوژیک احتمالی دیگر     </a:t>
            </a:r>
            <a:r>
              <a:rPr lang="en-US" sz="2800" dirty="0" smtClean="0">
                <a:cs typeface="B Badr" pitchFamily="2" charset="-78"/>
              </a:rPr>
              <a:t>      </a:t>
            </a:r>
            <a:r>
              <a:rPr lang="fa-IR" sz="2800" dirty="0" smtClean="0">
                <a:cs typeface="B Badr" pitchFamily="2" charset="-78"/>
              </a:rPr>
              <a:t>همولیزمیکروآنژیوپاتیک</a:t>
            </a:r>
          </a:p>
          <a:p>
            <a:pPr marL="514350" indent="-514350" algn="r" rtl="1">
              <a:buNone/>
            </a:pPr>
            <a:r>
              <a:rPr lang="fa-IR" dirty="0" smtClean="0">
                <a:solidFill>
                  <a:srgbClr val="FF0000"/>
                </a:solidFill>
                <a:cs typeface="B Badr" pitchFamily="2" charset="-78"/>
              </a:rPr>
              <a:t>3. کلیوی: </a:t>
            </a:r>
          </a:p>
          <a:p>
            <a:pPr marL="514350" indent="-514350" algn="r" rtl="1"/>
            <a:r>
              <a:rPr lang="fa-IR" sz="2800" dirty="0" smtClean="0">
                <a:cs typeface="B Badr" pitchFamily="2" charset="-78"/>
              </a:rPr>
              <a:t>انقباض عروقی در پره اکلامپسی        </a:t>
            </a:r>
            <a:r>
              <a:rPr lang="en-US" sz="2800" dirty="0" smtClean="0">
                <a:cs typeface="B Badr" pitchFamily="2" charset="-78"/>
              </a:rPr>
              <a:t>      </a:t>
            </a:r>
            <a:r>
              <a:rPr lang="fa-IR" sz="2800" dirty="0" smtClean="0">
                <a:cs typeface="B Badr" pitchFamily="2" charset="-78"/>
              </a:rPr>
              <a:t>کاهش خونرسانی به کلیه         </a:t>
            </a:r>
          </a:p>
          <a:p>
            <a:pPr marL="514350" indent="-514350" algn="r" rtl="1">
              <a:buNone/>
            </a:pPr>
            <a:r>
              <a:rPr lang="en-US" sz="2800" dirty="0" smtClean="0">
                <a:cs typeface="B Badr" pitchFamily="2" charset="-78"/>
              </a:rPr>
              <a:t>       </a:t>
            </a:r>
            <a:r>
              <a:rPr lang="fa-IR" sz="2800" dirty="0" smtClean="0">
                <a:cs typeface="B Badr" pitchFamily="2" charset="-78"/>
              </a:rPr>
              <a:t>       کاهش میزان </a:t>
            </a:r>
            <a:r>
              <a:rPr lang="en-US" sz="2800" dirty="0" smtClean="0">
                <a:cs typeface="B Badr" pitchFamily="2" charset="-78"/>
              </a:rPr>
              <a:t>      GFR</a:t>
            </a:r>
            <a:r>
              <a:rPr lang="fa-IR" sz="2800" dirty="0" smtClean="0">
                <a:cs typeface="B Badr" pitchFamily="2" charset="-78"/>
              </a:rPr>
              <a:t>         افزایش میزان کراتینین</a:t>
            </a:r>
          </a:p>
          <a:p>
            <a:pPr marL="514350" indent="-514350" algn="r" rtl="1"/>
            <a:r>
              <a:rPr lang="fa-IR" sz="2800" dirty="0" smtClean="0">
                <a:solidFill>
                  <a:srgbClr val="FF0000"/>
                </a:solidFill>
                <a:cs typeface="B Badr" pitchFamily="2" charset="-78"/>
              </a:rPr>
              <a:t>پایش دقیق میزان برون ده ادراری ضروری است.</a:t>
            </a:r>
          </a:p>
          <a:p>
            <a:pPr marL="514350" indent="-514350" algn="r" rtl="1">
              <a:buNone/>
            </a:pPr>
            <a:endParaRPr lang="fa-IR" sz="2800" dirty="0" smtClean="0">
              <a:cs typeface="B Badr" pitchFamily="2" charset="-78"/>
            </a:endParaRPr>
          </a:p>
        </p:txBody>
      </p:sp>
      <p:sp>
        <p:nvSpPr>
          <p:cNvPr id="4" name="Left Arrow 3"/>
          <p:cNvSpPr/>
          <p:nvPr/>
        </p:nvSpPr>
        <p:spPr>
          <a:xfrm>
            <a:off x="2057400" y="2133600"/>
            <a:ext cx="609600" cy="1524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Left Arrow 6"/>
          <p:cNvSpPr/>
          <p:nvPr/>
        </p:nvSpPr>
        <p:spPr>
          <a:xfrm flipV="1">
            <a:off x="3429000" y="3048000"/>
            <a:ext cx="533400" cy="1524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Left Arrow 7"/>
          <p:cNvSpPr/>
          <p:nvPr/>
        </p:nvSpPr>
        <p:spPr>
          <a:xfrm>
            <a:off x="4114800" y="4648200"/>
            <a:ext cx="838200" cy="152400"/>
          </a:xfrm>
          <a:prstGeom prst="leftArrow">
            <a:avLst>
              <a:gd name="adj1" fmla="val 44368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9" name="Left Arrow 8"/>
          <p:cNvSpPr/>
          <p:nvPr/>
        </p:nvSpPr>
        <p:spPr>
          <a:xfrm>
            <a:off x="7848600" y="5105400"/>
            <a:ext cx="838200" cy="1524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Left Arrow 9"/>
          <p:cNvSpPr/>
          <p:nvPr/>
        </p:nvSpPr>
        <p:spPr>
          <a:xfrm>
            <a:off x="4572000" y="5105400"/>
            <a:ext cx="685800" cy="1524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fa-IR" dirty="0" smtClean="0">
                <a:solidFill>
                  <a:srgbClr val="C00000"/>
                </a:solidFill>
                <a:cs typeface="B Badr" pitchFamily="2" charset="-78"/>
              </a:rPr>
              <a:t>پاتوفیزیولوژی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Low" rtl="1">
              <a:buNone/>
            </a:pPr>
            <a:r>
              <a:rPr lang="fa-IR" dirty="0" smtClean="0">
                <a:solidFill>
                  <a:srgbClr val="FF0000"/>
                </a:solidFill>
                <a:cs typeface="B Badr" pitchFamily="2" charset="-78"/>
              </a:rPr>
              <a:t>4. کبدی:</a:t>
            </a:r>
          </a:p>
          <a:p>
            <a:pPr algn="justLow" rtl="1"/>
            <a:r>
              <a:rPr lang="fa-IR" sz="2800" dirty="0" smtClean="0">
                <a:cs typeface="B Badr" pitchFamily="2" charset="-78"/>
              </a:rPr>
              <a:t>آسیب کبدی در پره اکلامپسی، از افزایش خفیف سطح آنزیمهای کبدی تا هماتوم های تحت کپسولی و پارگی کبد متغیر است.</a:t>
            </a:r>
          </a:p>
          <a:p>
            <a:pPr algn="justLow" rtl="1">
              <a:buNone/>
            </a:pPr>
            <a:r>
              <a:rPr lang="fa-IR" dirty="0" smtClean="0">
                <a:solidFill>
                  <a:srgbClr val="FF0000"/>
                </a:solidFill>
                <a:cs typeface="B Badr" pitchFamily="2" charset="-78"/>
              </a:rPr>
              <a:t>5. دستگاه اعصاب مرکزی: </a:t>
            </a:r>
          </a:p>
          <a:p>
            <a:pPr algn="justLow" rtl="1"/>
            <a:r>
              <a:rPr lang="fa-IR" sz="2800" dirty="0" smtClean="0">
                <a:cs typeface="B Badr" pitchFamily="2" charset="-78"/>
              </a:rPr>
              <a:t>سبب شناسی دقیق اکلامپسی معلوم نیست، ولی معتقدند به دلیل: </a:t>
            </a:r>
          </a:p>
          <a:p>
            <a:pPr algn="justLow" rtl="1">
              <a:buNone/>
            </a:pPr>
            <a:r>
              <a:rPr lang="fa-IR" sz="2800" dirty="0" smtClean="0">
                <a:cs typeface="B Badr" pitchFamily="2" charset="-78"/>
              </a:rPr>
              <a:t>اختلال انعقادی، رسوب فیبرین و اسپاسم عروقی رخ می دهد.</a:t>
            </a:r>
          </a:p>
          <a:p>
            <a:pPr algn="justLow" rtl="1"/>
            <a:r>
              <a:rPr lang="fa-IR" sz="2800" dirty="0" smtClean="0">
                <a:cs typeface="B Badr" pitchFamily="2" charset="-78"/>
              </a:rPr>
              <a:t>سایر ناهنجاریهای </a:t>
            </a:r>
            <a:r>
              <a:rPr lang="en-US" sz="2800" dirty="0" smtClean="0">
                <a:cs typeface="B Badr" pitchFamily="2" charset="-78"/>
              </a:rPr>
              <a:t>CNS</a:t>
            </a:r>
            <a:r>
              <a:rPr lang="fa-IR" sz="2800" dirty="0" smtClean="0">
                <a:cs typeface="B Badr" pitchFamily="2" charset="-78"/>
              </a:rPr>
              <a:t>           </a:t>
            </a:r>
            <a:r>
              <a:rPr lang="en-US" sz="2800" dirty="0" smtClean="0">
                <a:cs typeface="B Badr" pitchFamily="2" charset="-78"/>
              </a:rPr>
              <a:t>     </a:t>
            </a:r>
            <a:r>
              <a:rPr lang="fa-IR" sz="2800" dirty="0" smtClean="0">
                <a:cs typeface="B Badr" pitchFamily="2" charset="-78"/>
              </a:rPr>
              <a:t>سردرد، انواع اختلالات بینایی نظیر شب کوری، تاری دید، و به ندرت کوری موقت</a:t>
            </a:r>
            <a:endParaRPr lang="en-US" sz="2800" dirty="0">
              <a:cs typeface="B Badr" pitchFamily="2" charset="-78"/>
            </a:endParaRPr>
          </a:p>
        </p:txBody>
      </p:sp>
      <p:sp>
        <p:nvSpPr>
          <p:cNvPr id="4" name="Left Arrow 3"/>
          <p:cNvSpPr/>
          <p:nvPr/>
        </p:nvSpPr>
        <p:spPr>
          <a:xfrm>
            <a:off x="4724400" y="4724400"/>
            <a:ext cx="762000" cy="1524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fa-IR" dirty="0" smtClean="0">
                <a:solidFill>
                  <a:srgbClr val="C00000"/>
                </a:solidFill>
                <a:cs typeface="B Badr" pitchFamily="2" charset="-78"/>
              </a:rPr>
              <a:t>پاتوفیزیولوژی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Low" rtl="1">
              <a:buNone/>
            </a:pPr>
            <a:r>
              <a:rPr lang="fa-IR" dirty="0" smtClean="0">
                <a:solidFill>
                  <a:srgbClr val="FF0000"/>
                </a:solidFill>
                <a:cs typeface="B Badr" pitchFamily="2" charset="-78"/>
              </a:rPr>
              <a:t>6. جنین و جفت: </a:t>
            </a:r>
          </a:p>
          <a:p>
            <a:pPr algn="justLow" rtl="1"/>
            <a:r>
              <a:rPr lang="fa-IR" sz="2800" dirty="0" smtClean="0">
                <a:cs typeface="B Badr" pitchFamily="2" charset="-78"/>
              </a:rPr>
              <a:t>مهم ترین ضایعه جفت در پره اکلامپسی            </a:t>
            </a:r>
            <a:r>
              <a:rPr lang="en-US" sz="2800" dirty="0" smtClean="0">
                <a:cs typeface="B Badr" pitchFamily="2" charset="-78"/>
              </a:rPr>
              <a:t>   </a:t>
            </a:r>
            <a:r>
              <a:rPr lang="fa-IR" sz="2800" dirty="0" smtClean="0">
                <a:cs typeface="B Badr" pitchFamily="2" charset="-78"/>
              </a:rPr>
              <a:t> آتروز حاد شریانهای دسیدوآ، که منجر به          خونگیری ناکافی جفت میشود   </a:t>
            </a:r>
            <a:r>
              <a:rPr lang="en-US" sz="2800" dirty="0" smtClean="0">
                <a:cs typeface="B Badr" pitchFamily="2" charset="-78"/>
              </a:rPr>
              <a:t>          </a:t>
            </a:r>
            <a:r>
              <a:rPr lang="fa-IR" sz="2800" dirty="0" smtClean="0">
                <a:cs typeface="B Badr" pitchFamily="2" charset="-78"/>
              </a:rPr>
              <a:t>که خود باعث اولیگوهیدرآمنیوس، محدودیت رشد داخل رحمی، دکلمان جفت، زجر جنینی، و نهایتا مرگ جنینی می شود. </a:t>
            </a:r>
            <a:endParaRPr lang="en-US" sz="2800" dirty="0">
              <a:cs typeface="B Badr" pitchFamily="2" charset="-78"/>
            </a:endParaRPr>
          </a:p>
        </p:txBody>
      </p:sp>
      <p:sp>
        <p:nvSpPr>
          <p:cNvPr id="4" name="Left Arrow 3"/>
          <p:cNvSpPr/>
          <p:nvPr/>
        </p:nvSpPr>
        <p:spPr>
          <a:xfrm>
            <a:off x="3276600" y="2209800"/>
            <a:ext cx="914400" cy="1524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Left Arrow 4"/>
          <p:cNvSpPr/>
          <p:nvPr/>
        </p:nvSpPr>
        <p:spPr>
          <a:xfrm>
            <a:off x="4267200" y="2590800"/>
            <a:ext cx="762000" cy="1524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Left Arrow 5"/>
          <p:cNvSpPr/>
          <p:nvPr/>
        </p:nvSpPr>
        <p:spPr>
          <a:xfrm>
            <a:off x="7010400" y="3048000"/>
            <a:ext cx="762000" cy="1524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000" dirty="0" smtClean="0">
                <a:solidFill>
                  <a:srgbClr val="FF0000"/>
                </a:solidFill>
              </a:rPr>
              <a:t>سندرم هلپ(</a:t>
            </a:r>
            <a:r>
              <a:rPr lang="en-US" sz="4000" dirty="0" err="1" smtClean="0">
                <a:solidFill>
                  <a:srgbClr val="FF0000"/>
                </a:solidFill>
              </a:rPr>
              <a:t>Hellp</a:t>
            </a:r>
            <a:r>
              <a:rPr lang="en-US" sz="4000" dirty="0" smtClean="0">
                <a:solidFill>
                  <a:srgbClr val="FF0000"/>
                </a:solidFill>
              </a:rPr>
              <a:t> </a:t>
            </a:r>
            <a:r>
              <a:rPr lang="en-US" sz="4000" dirty="0" err="1" smtClean="0">
                <a:solidFill>
                  <a:srgbClr val="FF0000"/>
                </a:solidFill>
              </a:rPr>
              <a:t>Syndrom</a:t>
            </a:r>
            <a:r>
              <a:rPr lang="fa-IR" sz="4000" dirty="0" smtClean="0">
                <a:solidFill>
                  <a:srgbClr val="FF0000"/>
                </a:solidFill>
              </a:rPr>
              <a:t>)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600200"/>
            <a:ext cx="7498080" cy="46482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H: </a:t>
            </a:r>
            <a:r>
              <a:rPr lang="en-US" dirty="0" err="1" smtClean="0"/>
              <a:t>Hemolysis</a:t>
            </a: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E.L: Elevated Liver Enzyme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L.P: Low Platelet</a:t>
            </a:r>
            <a:endParaRPr lang="en-US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dirty="0" smtClean="0">
                <a:solidFill>
                  <a:srgbClr val="C00000"/>
                </a:solidFill>
                <a:cs typeface="B Badr" pitchFamily="2" charset="-78"/>
              </a:rPr>
              <a:t>پیش بینی</a:t>
            </a:r>
            <a:endParaRPr lang="en-US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447800"/>
            <a:ext cx="7562088" cy="4800600"/>
          </a:xfr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514350" indent="-514350" algn="justLow" rtl="1">
              <a:buFont typeface="+mj-lt"/>
              <a:buAutoNum type="arabicPeriod"/>
            </a:pPr>
            <a:r>
              <a:rPr lang="fa-IR" dirty="0" smtClean="0">
                <a:cs typeface="B Badr" pitchFamily="2" charset="-78"/>
              </a:rPr>
              <a:t>تست </a:t>
            </a:r>
            <a:r>
              <a:rPr lang="en-US" dirty="0" smtClean="0">
                <a:cs typeface="B Badr" pitchFamily="2" charset="-78"/>
              </a:rPr>
              <a:t>roll-over</a:t>
            </a:r>
            <a:r>
              <a:rPr lang="fa-IR" dirty="0" smtClean="0">
                <a:cs typeface="B Badr" pitchFamily="2" charset="-78"/>
              </a:rPr>
              <a:t> </a:t>
            </a:r>
          </a:p>
          <a:p>
            <a:pPr marL="514350" indent="-514350" algn="justLow" rtl="1"/>
            <a:r>
              <a:rPr lang="fa-IR" sz="2800" dirty="0" smtClean="0">
                <a:cs typeface="B Badr" pitchFamily="2" charset="-78"/>
              </a:rPr>
              <a:t>اگر درهفته های 32- 28  حاملگی، تغییر وضعیت زن باردار، از پوزیشن خوابیده به پهلو به پوزیشن خوابیده به پشت، باعث ایجاد هیپرتانسیون گردد، این حالت هیپرتانسیون حاملگی را پیشگویی می کند. </a:t>
            </a:r>
          </a:p>
          <a:p>
            <a:pPr marL="514350" indent="-514350" algn="justLow" rtl="1"/>
            <a:r>
              <a:rPr lang="fa-IR" sz="2800" dirty="0" smtClean="0">
                <a:cs typeface="B Badr" pitchFamily="2" charset="-78"/>
              </a:rPr>
              <a:t>زنانی که در تست </a:t>
            </a:r>
            <a:r>
              <a:rPr lang="en-US" sz="2800" dirty="0" smtClean="0">
                <a:cs typeface="B Badr" pitchFamily="2" charset="-78"/>
              </a:rPr>
              <a:t>roll-over</a:t>
            </a:r>
            <a:r>
              <a:rPr lang="fa-IR" sz="2800" dirty="0" smtClean="0">
                <a:cs typeface="B Badr" pitchFamily="2" charset="-78"/>
              </a:rPr>
              <a:t> نتیجه مثبت نشان می دهند، در برابر انفوزیون آنژیوتانسین|| حساسیت غیر طبیعی دارند.</a:t>
            </a:r>
            <a:endParaRPr lang="en-US" sz="2800" dirty="0">
              <a:cs typeface="B Badr" pitchFamily="2" charset="-78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fa-IR" dirty="0" smtClean="0">
                <a:solidFill>
                  <a:srgbClr val="C00000"/>
                </a:solidFill>
                <a:cs typeface="B Badr" pitchFamily="2" charset="-78"/>
              </a:rPr>
              <a:t>پیش بینی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514350" indent="-514350" algn="r" rtl="1">
              <a:buNone/>
            </a:pPr>
            <a:r>
              <a:rPr lang="fa-IR" dirty="0" smtClean="0">
                <a:cs typeface="B Badr" pitchFamily="2" charset="-78"/>
              </a:rPr>
              <a:t> 2. اسید اوریک</a:t>
            </a:r>
          </a:p>
          <a:p>
            <a:pPr marL="514350" indent="-514350" algn="r" rtl="1"/>
            <a:r>
              <a:rPr lang="fa-IR" sz="2800" dirty="0" smtClean="0">
                <a:cs typeface="B Badr" pitchFamily="2" charset="-78"/>
              </a:rPr>
              <a:t>میزان اسید اوریک پلاسما &gt; </a:t>
            </a:r>
            <a:r>
              <a:rPr lang="en-US" sz="2800" dirty="0" smtClean="0">
                <a:cs typeface="B Badr" pitchFamily="2" charset="-78"/>
              </a:rPr>
              <a:t> 5.9 mg/dl</a:t>
            </a:r>
            <a:r>
              <a:rPr lang="fa-IR" dirty="0" smtClean="0">
                <a:cs typeface="B Badr" pitchFamily="2" charset="-78"/>
              </a:rPr>
              <a:t> </a:t>
            </a:r>
            <a:r>
              <a:rPr lang="fa-IR" sz="2800" dirty="0" smtClean="0">
                <a:cs typeface="B Badr" pitchFamily="2" charset="-78"/>
              </a:rPr>
              <a:t>درهفته 24 حاملگی باشد، از ارزش پیشگویی مثبت 33% برای پره اکلامپسی برخوردار است.</a:t>
            </a:r>
          </a:p>
          <a:p>
            <a:pPr marL="514350" indent="-514350" algn="r" rtl="1">
              <a:buNone/>
            </a:pPr>
            <a:r>
              <a:rPr lang="fa-IR" sz="2800" dirty="0" smtClean="0">
                <a:cs typeface="B Badr" pitchFamily="2" charset="-78"/>
              </a:rPr>
              <a:t> </a:t>
            </a:r>
            <a:r>
              <a:rPr lang="fa-IR" dirty="0" smtClean="0">
                <a:cs typeface="B Badr" pitchFamily="2" charset="-78"/>
              </a:rPr>
              <a:t>3. فیبرونکتین</a:t>
            </a:r>
          </a:p>
          <a:p>
            <a:pPr marL="514350" indent="-514350" algn="r" rtl="1"/>
            <a:r>
              <a:rPr lang="fa-IR" sz="2800" dirty="0" smtClean="0">
                <a:cs typeface="B Badr" pitchFamily="2" charset="-78"/>
              </a:rPr>
              <a:t>افزایش میزان سرمی فیبرونکتین سلولی، به دلیل فعال شدن سلولهای اندوتلیال</a:t>
            </a:r>
            <a:endParaRPr lang="en-US" sz="2800" dirty="0">
              <a:cs typeface="B Badr" pitchFamily="2" charset="-78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fa-IR" dirty="0" smtClean="0">
                <a:solidFill>
                  <a:srgbClr val="C00000"/>
                </a:solidFill>
                <a:cs typeface="B Badr" pitchFamily="2" charset="-78"/>
              </a:rPr>
              <a:t>پیش بینی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r" rtl="1">
              <a:buNone/>
            </a:pPr>
            <a:r>
              <a:rPr lang="fa-IR" dirty="0" smtClean="0">
                <a:cs typeface="B Badr" pitchFamily="2" charset="-78"/>
              </a:rPr>
              <a:t> 4. فعال شدن سیستم انعقادی</a:t>
            </a:r>
          </a:p>
          <a:p>
            <a:pPr algn="r" rtl="1"/>
            <a:r>
              <a:rPr lang="fa-IR" sz="2800" dirty="0" smtClean="0">
                <a:cs typeface="B Badr" pitchFamily="2" charset="-78"/>
              </a:rPr>
              <a:t>حجم بالای پلاکت ها شاخصی از قریب الوقوع بودن پره اکلامپسی است.</a:t>
            </a:r>
          </a:p>
          <a:p>
            <a:pPr algn="r" rtl="1">
              <a:buNone/>
            </a:pPr>
            <a:r>
              <a:rPr lang="fa-IR" sz="2800" dirty="0" smtClean="0">
                <a:cs typeface="B Badr" pitchFamily="2" charset="-78"/>
              </a:rPr>
              <a:t> </a:t>
            </a:r>
            <a:r>
              <a:rPr lang="fa-IR" dirty="0" smtClean="0">
                <a:cs typeface="B Badr" pitchFamily="2" charset="-78"/>
              </a:rPr>
              <a:t>5. استرس </a:t>
            </a:r>
            <a:r>
              <a:rPr lang="fa-IR" dirty="0" smtClean="0">
                <a:solidFill>
                  <a:schemeClr val="tx1"/>
                </a:solidFill>
                <a:cs typeface="B Badr" pitchFamily="2" charset="-78"/>
              </a:rPr>
              <a:t>اکسیداتیو</a:t>
            </a:r>
          </a:p>
          <a:p>
            <a:pPr algn="r" rtl="1"/>
            <a:r>
              <a:rPr lang="fa-IR" sz="2800" dirty="0" smtClean="0">
                <a:cs typeface="B Badr" pitchFamily="2" charset="-78"/>
              </a:rPr>
              <a:t>افزایش میزان پراکسیدهای لیپیدی همراه با کاهش فعالیت آنتی اکسیدانها در زنان مبتلا به پره اکلامپسی دیده شده است، در نتیجه : شاخصهای استرس اکسیداتیو ممکن است وقوع پره اکلامپسی را پیشگویی کنند.</a:t>
            </a:r>
            <a:endParaRPr lang="en-US" sz="2800" dirty="0">
              <a:cs typeface="B Badr" pitchFamily="2" charset="-78"/>
            </a:endParaRP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fa-IR" dirty="0" smtClean="0">
                <a:solidFill>
                  <a:srgbClr val="C00000"/>
                </a:solidFill>
                <a:cs typeface="B Badr" pitchFamily="2" charset="-78"/>
              </a:rPr>
              <a:t>پیش بینی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r" rtl="1">
              <a:buNone/>
            </a:pPr>
            <a:r>
              <a:rPr lang="fa-IR" dirty="0" smtClean="0">
                <a:cs typeface="B Badr" pitchFamily="2" charset="-78"/>
              </a:rPr>
              <a:t> 6. سیتوکین ها</a:t>
            </a:r>
          </a:p>
          <a:p>
            <a:pPr algn="r" rtl="1"/>
            <a:r>
              <a:rPr lang="fa-IR" sz="2800" dirty="0" smtClean="0">
                <a:cs typeface="B Badr" pitchFamily="2" charset="-78"/>
              </a:rPr>
              <a:t>افزایش میزان سیتوکینها در پره اکلامپسی دیده شده است.</a:t>
            </a:r>
          </a:p>
          <a:p>
            <a:pPr algn="r" rtl="1">
              <a:buNone/>
            </a:pPr>
            <a:r>
              <a:rPr lang="fa-IR" dirty="0" smtClean="0">
                <a:cs typeface="B Badr" pitchFamily="2" charset="-78"/>
              </a:rPr>
              <a:t> 7. پپتیدهای جفتی</a:t>
            </a:r>
          </a:p>
          <a:p>
            <a:pPr algn="r" rtl="1"/>
            <a:r>
              <a:rPr lang="fa-IR" sz="2800" dirty="0" smtClean="0">
                <a:cs typeface="B Badr" pitchFamily="2" charset="-78"/>
              </a:rPr>
              <a:t>از میزان سرمی پروتئینهای جفتی مانند </a:t>
            </a:r>
            <a:r>
              <a:rPr lang="en-US" sz="2800" dirty="0" smtClean="0">
                <a:cs typeface="B Badr" pitchFamily="2" charset="-78"/>
              </a:rPr>
              <a:t>PIGF </a:t>
            </a:r>
            <a:r>
              <a:rPr lang="fa-IR" sz="2800" dirty="0" smtClean="0">
                <a:cs typeface="B Badr" pitchFamily="2" charset="-78"/>
              </a:rPr>
              <a:t> و </a:t>
            </a:r>
            <a:r>
              <a:rPr lang="en-US" sz="2800" dirty="0" smtClean="0">
                <a:cs typeface="B Badr" pitchFamily="2" charset="-78"/>
              </a:rPr>
              <a:t>sFlt1</a:t>
            </a:r>
            <a:r>
              <a:rPr lang="fa-IR" sz="2800" dirty="0" smtClean="0">
                <a:cs typeface="B Badr" pitchFamily="2" charset="-78"/>
              </a:rPr>
              <a:t>  در سه ماهه اول حاملگی، می توان برای شناسایی زنان در معرض خطر بالای پره اکلامپسی استفاده کرد</a:t>
            </a:r>
            <a:r>
              <a:rPr lang="fa-IR" dirty="0" smtClean="0">
                <a:cs typeface="B Badr" pitchFamily="2" charset="-78"/>
              </a:rPr>
              <a:t>.</a:t>
            </a:r>
          </a:p>
          <a:p>
            <a:pPr algn="r" rtl="1">
              <a:buNone/>
            </a:pPr>
            <a:r>
              <a:rPr lang="fa-IR" dirty="0" smtClean="0">
                <a:cs typeface="B Badr" pitchFamily="2" charset="-78"/>
              </a:rPr>
              <a:t> </a:t>
            </a:r>
            <a:endParaRPr lang="en-US" sz="2800" dirty="0">
              <a:cs typeface="B Badr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fa-IR" dirty="0" smtClean="0">
                <a:solidFill>
                  <a:srgbClr val="C00000"/>
                </a:solidFill>
                <a:cs typeface="B Badr" pitchFamily="2" charset="-78"/>
              </a:rPr>
              <a:t>پیش بینی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r" rtl="1">
              <a:buNone/>
            </a:pPr>
            <a:r>
              <a:rPr lang="fa-IR" dirty="0" smtClean="0">
                <a:cs typeface="B Badr" pitchFamily="2" charset="-78"/>
              </a:rPr>
              <a:t>8. </a:t>
            </a:r>
            <a:r>
              <a:rPr lang="en-US" dirty="0" smtClean="0">
                <a:cs typeface="B Badr" pitchFamily="2" charset="-78"/>
              </a:rPr>
              <a:t>DNA</a:t>
            </a:r>
            <a:r>
              <a:rPr lang="fa-IR" dirty="0" smtClean="0">
                <a:cs typeface="B Badr" pitchFamily="2" charset="-78"/>
              </a:rPr>
              <a:t> جنین</a:t>
            </a:r>
          </a:p>
          <a:p>
            <a:pPr algn="r" rtl="1"/>
            <a:r>
              <a:rPr lang="fa-IR" sz="2800" dirty="0" smtClean="0">
                <a:cs typeface="B Badr" pitchFamily="2" charset="-78"/>
              </a:rPr>
              <a:t>شناسایی  </a:t>
            </a:r>
            <a:r>
              <a:rPr lang="en-US" sz="2800" dirty="0" smtClean="0">
                <a:cs typeface="B Badr" pitchFamily="2" charset="-78"/>
              </a:rPr>
              <a:t>DNA</a:t>
            </a:r>
            <a:r>
              <a:rPr lang="fa-IR" sz="2800" dirty="0" smtClean="0">
                <a:cs typeface="B Badr" pitchFamily="2" charset="-78"/>
              </a:rPr>
              <a:t> جنین در سرم مادر، ممکن است پیشگویی کننده پره اکلامپسی باشد. افزایش آن بعد از هفته 28 حاملگی بر قریب الوقوع بودن بیماری دلالت دارد.</a:t>
            </a:r>
            <a:endParaRPr lang="en-US" sz="2800" dirty="0" smtClean="0">
              <a:cs typeface="B Badr" pitchFamily="2" charset="-78"/>
            </a:endParaRPr>
          </a:p>
          <a:p>
            <a:pPr algn="r" rtl="1">
              <a:buNone/>
            </a:pPr>
            <a:r>
              <a:rPr lang="fa-IR" dirty="0" smtClean="0">
                <a:cs typeface="B Badr" pitchFamily="2" charset="-78"/>
              </a:rPr>
              <a:t> 9. سرعت سنجی داپلر در شریان رحمی: </a:t>
            </a:r>
          </a:p>
          <a:p>
            <a:pPr algn="r" rtl="1"/>
            <a:r>
              <a:rPr lang="fa-IR" sz="2800" dirty="0" smtClean="0">
                <a:cs typeface="B Badr" pitchFamily="2" charset="-78"/>
              </a:rPr>
              <a:t>تهاجم تروفوبلاست به شریانهای مارپیچی سبب کاهش جریان خون رحمی –جفتی می شود.</a:t>
            </a:r>
            <a:endParaRPr lang="en-US" sz="2800" dirty="0">
              <a:cs typeface="B Badr" pitchFamily="2" charset="-78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fa-IR" dirty="0" smtClean="0">
                <a:solidFill>
                  <a:srgbClr val="C00000"/>
                </a:solidFill>
                <a:cs typeface="B Badr" pitchFamily="2" charset="-78"/>
              </a:rPr>
              <a:t>پیشگیری</a:t>
            </a:r>
            <a:endParaRPr lang="en-US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Low" rtl="1">
              <a:lnSpc>
                <a:spcPct val="150000"/>
              </a:lnSpc>
            </a:pPr>
            <a:r>
              <a:rPr lang="fa-IR" dirty="0" smtClean="0">
                <a:solidFill>
                  <a:srgbClr val="C00000"/>
                </a:solidFill>
                <a:cs typeface="B Badr" pitchFamily="2" charset="-78"/>
              </a:rPr>
              <a:t>تجویز مکمل کلسیم: </a:t>
            </a:r>
            <a:r>
              <a:rPr lang="fa-IR" sz="2800" dirty="0" smtClean="0">
                <a:cs typeface="B Badr" pitchFamily="2" charset="-78"/>
              </a:rPr>
              <a:t>در دوره پره ناتال سبب کاهش قابل توجه فشارخون و میزان بروز پره اکلامپسی می شود.</a:t>
            </a:r>
            <a:endParaRPr lang="fa-IR" dirty="0" smtClean="0">
              <a:cs typeface="B Badr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dirty="0" smtClean="0">
                <a:solidFill>
                  <a:srgbClr val="C00000"/>
                </a:solidFill>
                <a:cs typeface="B Badr" pitchFamily="2" charset="-78"/>
              </a:rPr>
              <a:t>دوز کم آسپرین</a:t>
            </a:r>
          </a:p>
          <a:p>
            <a:pPr algn="justLow" rtl="1">
              <a:lnSpc>
                <a:spcPct val="150000"/>
              </a:lnSpc>
            </a:pPr>
            <a:r>
              <a:rPr lang="fa-IR" dirty="0" smtClean="0">
                <a:solidFill>
                  <a:srgbClr val="C00000"/>
                </a:solidFill>
                <a:cs typeface="B Badr" pitchFamily="2" charset="-78"/>
              </a:rPr>
              <a:t>آنتی اکسیدانها: </a:t>
            </a:r>
            <a:r>
              <a:rPr lang="fa-IR" sz="2800" dirty="0" smtClean="0">
                <a:cs typeface="B Badr" pitchFamily="2" charset="-78"/>
              </a:rPr>
              <a:t>در بعضی از مطالعات، درمان با ویتامینهای آنتی اکسیدان </a:t>
            </a:r>
            <a:r>
              <a:rPr lang="en-US" sz="2800" dirty="0" smtClean="0">
                <a:cs typeface="B Badr" pitchFamily="2" charset="-78"/>
              </a:rPr>
              <a:t>C</a:t>
            </a:r>
            <a:r>
              <a:rPr lang="fa-IR" sz="2800" dirty="0" smtClean="0">
                <a:cs typeface="B Badr" pitchFamily="2" charset="-78"/>
              </a:rPr>
              <a:t> یا </a:t>
            </a:r>
            <a:r>
              <a:rPr lang="en-US" sz="2800" dirty="0" smtClean="0">
                <a:cs typeface="B Badr" pitchFamily="2" charset="-78"/>
              </a:rPr>
              <a:t>E</a:t>
            </a:r>
            <a:r>
              <a:rPr lang="fa-IR" sz="2800" dirty="0" smtClean="0">
                <a:cs typeface="B Badr" pitchFamily="2" charset="-78"/>
              </a:rPr>
              <a:t> سبب کاهش فعالیت سلولهای اندوتلیال و کاهش چشمگیر احتمال پره اکلامپسی شده است.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62"/>
          </a:xfr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4000" dirty="0" smtClean="0">
                <a:solidFill>
                  <a:srgbClr val="C00000"/>
                </a:solidFill>
                <a:cs typeface="B Badr" pitchFamily="2" charset="-78"/>
              </a:rPr>
              <a:t>درمان پره اکلامپسی</a:t>
            </a:r>
            <a:endParaRPr lang="en-US" sz="4000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866888" cy="5867400"/>
          </a:xfr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r" rtl="1">
              <a:lnSpc>
                <a:spcPct val="160000"/>
              </a:lnSpc>
            </a:pPr>
            <a:r>
              <a:rPr lang="fa-IR" sz="2400" dirty="0" smtClean="0">
                <a:cs typeface="B Badr" pitchFamily="2" charset="-78"/>
              </a:rPr>
              <a:t>بستری در بیمارستان: در زنان جوان نولی پار، احتمال تشنج را کم کرده و شانس زنده ماندن جنین را افزایش می دهد.</a:t>
            </a:r>
          </a:p>
          <a:p>
            <a:pPr algn="r" rtl="1">
              <a:lnSpc>
                <a:spcPct val="160000"/>
              </a:lnSpc>
            </a:pPr>
            <a:r>
              <a:rPr lang="fa-IR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Badr" pitchFamily="2" charset="-78"/>
              </a:rPr>
              <a:t>درمان سرپایی در پره اکلامپسی خفیف که شامل:</a:t>
            </a:r>
          </a:p>
          <a:p>
            <a:pPr algn="r" rtl="1">
              <a:lnSpc>
                <a:spcPct val="160000"/>
              </a:lnSpc>
              <a:buClr>
                <a:srgbClr val="FF0000"/>
              </a:buClr>
              <a:buFont typeface="Wingdings" pitchFamily="2" charset="2"/>
              <a:buChar char="ü"/>
            </a:pPr>
            <a:r>
              <a:rPr lang="fa-IR" sz="2400" dirty="0" smtClean="0">
                <a:cs typeface="B Badr" pitchFamily="2" charset="-78"/>
              </a:rPr>
              <a:t> استراحت در بستر،</a:t>
            </a:r>
          </a:p>
          <a:p>
            <a:pPr algn="r" rtl="1">
              <a:lnSpc>
                <a:spcPct val="160000"/>
              </a:lnSpc>
              <a:buClr>
                <a:srgbClr val="FF0000"/>
              </a:buClr>
              <a:buFont typeface="Wingdings" pitchFamily="2" charset="2"/>
              <a:buChar char="ü"/>
            </a:pPr>
            <a:r>
              <a:rPr lang="fa-IR" sz="2400" dirty="0" smtClean="0">
                <a:cs typeface="B Badr" pitchFamily="2" charset="-78"/>
              </a:rPr>
              <a:t> کنترل و اندازه گیری دقیق و روزانه </a:t>
            </a:r>
            <a:r>
              <a:rPr lang="en-US" sz="2400" dirty="0" smtClean="0">
                <a:cs typeface="B Badr" pitchFamily="2" charset="-78"/>
              </a:rPr>
              <a:t>BP</a:t>
            </a:r>
            <a:r>
              <a:rPr lang="fa-IR" sz="2400" dirty="0" smtClean="0">
                <a:cs typeface="B Badr" pitchFamily="2" charset="-78"/>
              </a:rPr>
              <a:t>، </a:t>
            </a:r>
          </a:p>
          <a:p>
            <a:pPr algn="r" rtl="1">
              <a:lnSpc>
                <a:spcPct val="160000"/>
              </a:lnSpc>
              <a:buClr>
                <a:srgbClr val="FF0000"/>
              </a:buClr>
              <a:buFont typeface="Wingdings" pitchFamily="2" charset="2"/>
              <a:buChar char="ü"/>
            </a:pPr>
            <a:r>
              <a:rPr lang="fa-IR" sz="2400" dirty="0" smtClean="0">
                <a:cs typeface="B Badr" pitchFamily="2" charset="-78"/>
              </a:rPr>
              <a:t>مراجعه به پزشک هفته ای دوبار جهت کنترل </a:t>
            </a:r>
            <a:r>
              <a:rPr lang="en-US" sz="2400" dirty="0" smtClean="0">
                <a:cs typeface="B Badr" pitchFamily="2" charset="-78"/>
              </a:rPr>
              <a:t>FHR</a:t>
            </a:r>
            <a:endParaRPr lang="fa-IR" sz="2400" dirty="0" smtClean="0">
              <a:cs typeface="B Badr" pitchFamily="2" charset="-78"/>
            </a:endParaRPr>
          </a:p>
          <a:p>
            <a:pPr algn="r" rtl="1">
              <a:lnSpc>
                <a:spcPct val="160000"/>
              </a:lnSpc>
              <a:buClr>
                <a:srgbClr val="FF0000"/>
              </a:buClr>
              <a:buFont typeface="Wingdings" pitchFamily="2" charset="2"/>
              <a:buChar char="ü"/>
            </a:pPr>
            <a:r>
              <a:rPr lang="fa-IR" sz="2400" dirty="0" smtClean="0">
                <a:cs typeface="B Badr" pitchFamily="2" charset="-78"/>
              </a:rPr>
              <a:t>پروتئین ادرار24 ساعته، </a:t>
            </a:r>
          </a:p>
          <a:p>
            <a:pPr algn="r" rtl="1">
              <a:lnSpc>
                <a:spcPct val="160000"/>
              </a:lnSpc>
              <a:buClr>
                <a:srgbClr val="FF0000"/>
              </a:buClr>
              <a:buFont typeface="Wingdings" pitchFamily="2" charset="2"/>
              <a:buChar char="ü"/>
            </a:pPr>
            <a:r>
              <a:rPr lang="fa-IR" sz="2400" dirty="0" smtClean="0">
                <a:cs typeface="B Badr" pitchFamily="2" charset="-78"/>
              </a:rPr>
              <a:t>آموزش به بیمار در مورد علائم خطر: </a:t>
            </a:r>
            <a:r>
              <a:rPr lang="fa-IR" sz="2400" b="1" dirty="0" smtClean="0">
                <a:solidFill>
                  <a:srgbClr val="FF0000"/>
                </a:solidFill>
                <a:cs typeface="B Badr" pitchFamily="2" charset="-78"/>
              </a:rPr>
              <a:t>سردرد، تاری دید، درد اپی گاستر</a:t>
            </a:r>
          </a:p>
          <a:p>
            <a:pPr algn="r" rtl="1">
              <a:lnSpc>
                <a:spcPct val="160000"/>
              </a:lnSpc>
              <a:buNone/>
            </a:pPr>
            <a:r>
              <a:rPr lang="fa-IR" sz="2400" dirty="0" smtClean="0">
                <a:cs typeface="B Badr" pitchFamily="2" charset="-78"/>
              </a:rPr>
              <a:t> </a:t>
            </a:r>
          </a:p>
          <a:p>
            <a:pPr algn="r" rtl="1">
              <a:lnSpc>
                <a:spcPct val="160000"/>
              </a:lnSpc>
            </a:pPr>
            <a:endParaRPr lang="en-US" sz="2400" dirty="0">
              <a:cs typeface="B Badr" pitchFamily="2" charset="-78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a-IR" sz="3200" dirty="0" smtClean="0">
                <a:solidFill>
                  <a:srgbClr val="FF0000"/>
                </a:solidFill>
              </a:rPr>
              <a:t>اندیکاسیونهای بستری فردی که بطور سرپایی کنترل می شده: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Low" rtl="1">
              <a:lnSpc>
                <a:spcPct val="150000"/>
              </a:lnSpc>
            </a:pPr>
            <a:r>
              <a:rPr lang="fa-IR" sz="2800" dirty="0" smtClean="0"/>
              <a:t>ایجاد علائم خطر</a:t>
            </a:r>
          </a:p>
          <a:p>
            <a:pPr algn="justLow" rtl="1">
              <a:lnSpc>
                <a:spcPct val="150000"/>
              </a:lnSpc>
            </a:pPr>
            <a:r>
              <a:rPr lang="fa-IR" sz="2800" dirty="0" smtClean="0"/>
              <a:t>فشار خون در حال افزایش</a:t>
            </a:r>
          </a:p>
          <a:p>
            <a:pPr algn="justLow" rtl="1">
              <a:lnSpc>
                <a:spcPct val="150000"/>
              </a:lnSpc>
            </a:pPr>
            <a:r>
              <a:rPr lang="fa-IR" sz="2800" dirty="0" smtClean="0"/>
              <a:t>پروتئینوری</a:t>
            </a:r>
          </a:p>
          <a:p>
            <a:pPr algn="justLow" rtl="1">
              <a:lnSpc>
                <a:spcPct val="150000"/>
              </a:lnSpc>
              <a:buNone/>
            </a:pPr>
            <a:r>
              <a:rPr lang="fa-IR" sz="2800" dirty="0" smtClean="0"/>
              <a:t>اگر فشار خون خانمی بیش از140/90 و پروتئینوری داشت بستری و اگر سن جنین بیش از 28 هفته ختم حاملگی و زیر 28 هفته درمان محافظه کارانه به عمل می آید. </a:t>
            </a:r>
            <a:endParaRPr lang="en-US" sz="2800" dirty="0"/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381000"/>
            <a:ext cx="7479792" cy="1036638"/>
          </a:xfrm>
        </p:spPr>
        <p:txBody>
          <a:bodyPr>
            <a:noAutofit/>
          </a:bodyPr>
          <a:lstStyle/>
          <a:p>
            <a:pPr rtl="1"/>
            <a:r>
              <a:rPr lang="fa-IR" sz="3200" dirty="0" smtClean="0">
                <a:solidFill>
                  <a:srgbClr val="C00000"/>
                </a:solidFill>
                <a:cs typeface="B Badr" pitchFamily="2" charset="-78"/>
              </a:rPr>
              <a:t>درمان دارویی شامل: </a:t>
            </a:r>
            <a:br>
              <a:rPr lang="fa-IR" sz="3200" dirty="0" smtClean="0">
                <a:solidFill>
                  <a:srgbClr val="C00000"/>
                </a:solidFill>
                <a:cs typeface="B Badr" pitchFamily="2" charset="-78"/>
              </a:rPr>
            </a:br>
            <a:endParaRPr lang="en-US" sz="3200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447800"/>
            <a:ext cx="7790688" cy="5410200"/>
          </a:xfrm>
        </p:spPr>
        <p:txBody>
          <a:bodyPr/>
          <a:lstStyle/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rgbClr val="FF0000"/>
                </a:solidFill>
                <a:cs typeface="B Badr" pitchFamily="2" charset="-78"/>
              </a:rPr>
              <a:t>سولفات منیزیم: </a:t>
            </a:r>
            <a:r>
              <a:rPr lang="fa-IR" dirty="0" smtClean="0">
                <a:cs typeface="B Badr" pitchFamily="2" charset="-78"/>
              </a:rPr>
              <a:t>قبل، حین و پس از زایمان: برای جلوگیری از تشنج و کنترل فشار خون 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solidFill>
                  <a:srgbClr val="FF0000"/>
                </a:solidFill>
                <a:cs typeface="B Badr" pitchFamily="2" charset="-78"/>
              </a:rPr>
              <a:t>هیدرالازین: </a:t>
            </a:r>
            <a:r>
              <a:rPr lang="fa-IR" dirty="0" smtClean="0">
                <a:cs typeface="B Badr" pitchFamily="2" charset="-78"/>
              </a:rPr>
              <a:t>داروی انتخابی ضد فشار خون در پره اکلامپسی، در فشار دیاستولیک &gt; 110 تجویز می شود.</a:t>
            </a:r>
            <a:endParaRPr lang="en-US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dirty="0" smtClean="0">
                <a:solidFill>
                  <a:srgbClr val="FF0000"/>
                </a:solidFill>
              </a:rPr>
              <a:t>مراقبتهای پرستاری در پره اکلامپسی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r" rtl="1">
              <a:lnSpc>
                <a:spcPct val="150000"/>
              </a:lnSpc>
            </a:pPr>
            <a:r>
              <a:rPr lang="fa-IR" sz="2800" dirty="0" smtClean="0"/>
              <a:t>کنترل فشار خون هر 4 ساعت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/>
              <a:t>خواباندن بیمار به پهلوی چپ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/>
              <a:t>انجام آزمایش اوره، کراتینین،</a:t>
            </a:r>
            <a:r>
              <a:rPr lang="en-US" sz="2800" dirty="0" smtClean="0"/>
              <a:t> HB</a:t>
            </a:r>
            <a:r>
              <a:rPr lang="fa-IR" sz="2800" dirty="0" smtClean="0"/>
              <a:t>، </a:t>
            </a:r>
            <a:r>
              <a:rPr lang="en-US" sz="2800" dirty="0" smtClean="0"/>
              <a:t>HCT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/>
              <a:t> کنترل درجه حرارت هر شیفت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/>
              <a:t>کنترل وزن روزانه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/>
              <a:t>کنترل</a:t>
            </a:r>
            <a:r>
              <a:rPr lang="en-US" sz="2800" dirty="0" smtClean="0"/>
              <a:t>FHR</a:t>
            </a:r>
            <a:endParaRPr lang="fa-IR" sz="2800" dirty="0" smtClean="0"/>
          </a:p>
          <a:p>
            <a:pPr algn="r" rtl="1">
              <a:lnSpc>
                <a:spcPct val="150000"/>
              </a:lnSpc>
            </a:pPr>
            <a:r>
              <a:rPr lang="fa-IR" sz="2800" dirty="0" smtClean="0"/>
              <a:t>کنترل رفلکس پاتلا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/>
              <a:t>انجام </a:t>
            </a:r>
            <a:r>
              <a:rPr lang="en-US" sz="2800" dirty="0" smtClean="0"/>
              <a:t>NST</a:t>
            </a:r>
            <a:r>
              <a:rPr lang="fa-IR" sz="2800" dirty="0" smtClean="0"/>
              <a:t>، </a:t>
            </a:r>
            <a:r>
              <a:rPr lang="en-US" sz="2800" dirty="0" smtClean="0"/>
              <a:t>OCT</a:t>
            </a:r>
            <a:r>
              <a:rPr lang="fa-IR" sz="2800" dirty="0" smtClean="0"/>
              <a:t> هر هفته</a:t>
            </a:r>
            <a:endParaRPr lang="en-US" sz="2800" dirty="0" smtClean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200" dirty="0" smtClean="0">
                <a:solidFill>
                  <a:srgbClr val="FF0000"/>
                </a:solidFill>
              </a:rPr>
              <a:t>اندیکاسیونهای زایمان در پره اکلامپسی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143000"/>
            <a:ext cx="7543800" cy="6019800"/>
          </a:xfrm>
        </p:spPr>
        <p:txBody>
          <a:bodyPr>
            <a:noAutofit/>
          </a:bodyPr>
          <a:lstStyle/>
          <a:p>
            <a:pPr algn="r" rtl="1">
              <a:lnSpc>
                <a:spcPct val="150000"/>
              </a:lnSpc>
            </a:pPr>
            <a:r>
              <a:rPr lang="fa-IR" sz="2000" dirty="0" smtClean="0"/>
              <a:t>فشار خون بالای دیاستولی که به طور پایدار بالای 100 باشد(در 24 ساعت) یا یکبار بالای110</a:t>
            </a:r>
          </a:p>
          <a:p>
            <a:pPr algn="r" rtl="1">
              <a:lnSpc>
                <a:spcPct val="150000"/>
              </a:lnSpc>
            </a:pPr>
            <a:r>
              <a:rPr lang="fa-IR" sz="2400" dirty="0" smtClean="0"/>
              <a:t>افزایش سطح کراتینین</a:t>
            </a:r>
          </a:p>
          <a:p>
            <a:pPr algn="r" rtl="1"/>
            <a:r>
              <a:rPr lang="fa-IR" sz="2400" dirty="0" smtClean="0"/>
              <a:t>سردرد پایدار و شدید</a:t>
            </a:r>
          </a:p>
          <a:p>
            <a:pPr algn="r" rtl="1"/>
            <a:r>
              <a:rPr lang="fa-IR" sz="2400" dirty="0" smtClean="0"/>
              <a:t>درد اپی گاستر</a:t>
            </a:r>
          </a:p>
          <a:p>
            <a:pPr algn="r" rtl="1"/>
            <a:r>
              <a:rPr lang="fa-IR" sz="2400" dirty="0" smtClean="0"/>
              <a:t>ترومبوسیتوپنی</a:t>
            </a:r>
          </a:p>
          <a:p>
            <a:pPr algn="r" rtl="1"/>
            <a:r>
              <a:rPr lang="fa-IR" sz="2400" dirty="0" smtClean="0"/>
              <a:t>سندرم هلپ</a:t>
            </a:r>
          </a:p>
          <a:p>
            <a:pPr algn="r" rtl="1"/>
            <a:r>
              <a:rPr lang="fa-IR" sz="2400" dirty="0" smtClean="0"/>
              <a:t>اکلامپسی</a:t>
            </a:r>
          </a:p>
          <a:p>
            <a:pPr algn="r" rtl="1"/>
            <a:r>
              <a:rPr lang="fa-IR" sz="2400" dirty="0" smtClean="0"/>
              <a:t>ادم ریه</a:t>
            </a:r>
          </a:p>
          <a:p>
            <a:pPr algn="r" rtl="1"/>
            <a:r>
              <a:rPr lang="fa-IR" sz="2400" dirty="0" smtClean="0"/>
              <a:t>غیر طبیعی بودن ضربان قلب جنین</a:t>
            </a:r>
          </a:p>
          <a:p>
            <a:pPr algn="r" rtl="1"/>
            <a:r>
              <a:rPr lang="en-US" sz="2400" dirty="0" smtClean="0"/>
              <a:t>IUGR</a:t>
            </a:r>
            <a:endParaRPr lang="en-US" sz="2400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fa-IR" dirty="0" smtClean="0">
                <a:solidFill>
                  <a:srgbClr val="C00000"/>
                </a:solidFill>
                <a:cs typeface="B Badr" pitchFamily="2" charset="-78"/>
              </a:rPr>
              <a:t>درمان اکلامپسی</a:t>
            </a:r>
            <a:endParaRPr lang="en-US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752600"/>
            <a:ext cx="7467600" cy="4276581"/>
          </a:xfr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 algn="r" rtl="1">
              <a:buNone/>
            </a:pPr>
            <a:r>
              <a:rPr lang="fa-IR" dirty="0" smtClean="0">
                <a:cs typeface="B Badr"/>
              </a:rPr>
              <a:t>درمان شامل: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>
                <a:cs typeface="B Badr"/>
              </a:rPr>
              <a:t> کنترل تشنج،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>
                <a:cs typeface="B Badr"/>
              </a:rPr>
              <a:t> اصلاح هیپوکسی و اسیدوز،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>
                <a:cs typeface="B Badr"/>
              </a:rPr>
              <a:t> کنترل فشار خون، </a:t>
            </a:r>
          </a:p>
          <a:p>
            <a:pPr marL="514350" indent="-514350" algn="r" rtl="1">
              <a:buFont typeface="+mj-lt"/>
              <a:buAutoNum type="arabicPeriod"/>
            </a:pPr>
            <a:r>
              <a:rPr lang="fa-IR" dirty="0" smtClean="0">
                <a:cs typeface="B Badr"/>
              </a:rPr>
              <a:t> انجام زایمان</a:t>
            </a:r>
          </a:p>
          <a:p>
            <a:pPr marL="514350" indent="-514350" algn="r" rtl="1">
              <a:buNone/>
            </a:pPr>
            <a:r>
              <a:rPr lang="fa-IR" dirty="0" smtClean="0">
                <a:cs typeface="B Badr"/>
              </a:rPr>
              <a:t>سولفات منیزیم به منظور جلوگیری و متوقف کردن تشنج در اکلامپسی بکار می رود.</a:t>
            </a:r>
            <a:endParaRPr lang="en-US" dirty="0" smtClean="0">
              <a:cs typeface="B Badr"/>
            </a:endParaRPr>
          </a:p>
          <a:p>
            <a:pPr algn="r" rtl="1">
              <a:buNone/>
            </a:pPr>
            <a:endParaRPr lang="en-US" dirty="0">
              <a:cs typeface="B Badr"/>
            </a:endParaRP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800" dirty="0" smtClean="0">
                <a:solidFill>
                  <a:srgbClr val="FF0000"/>
                </a:solidFill>
              </a:rPr>
              <a:t>نحوه تجویز سولفات منیزیم(</a:t>
            </a:r>
            <a:r>
              <a:rPr lang="en-US" sz="2800" dirty="0" smtClean="0">
                <a:solidFill>
                  <a:srgbClr val="FF0000"/>
                </a:solidFill>
              </a:rPr>
              <a:t>Loading Dose</a:t>
            </a:r>
            <a:r>
              <a:rPr lang="fa-IR" sz="2800" dirty="0" smtClean="0">
                <a:solidFill>
                  <a:srgbClr val="FF0000"/>
                </a:solidFill>
              </a:rPr>
              <a:t>)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150000"/>
              </a:lnSpc>
            </a:pPr>
            <a:r>
              <a:rPr lang="en-US" sz="2800" dirty="0" smtClean="0"/>
              <a:t>IV</a:t>
            </a:r>
            <a:r>
              <a:rPr lang="fa-IR" sz="2800" dirty="0" smtClean="0"/>
              <a:t>: 4 گرم طی 15 دقیقه</a:t>
            </a:r>
          </a:p>
          <a:p>
            <a:pPr algn="r" rtl="1">
              <a:lnSpc>
                <a:spcPct val="150000"/>
              </a:lnSpc>
            </a:pPr>
            <a:r>
              <a:rPr lang="en-US" sz="2800" dirty="0" smtClean="0"/>
              <a:t>IM</a:t>
            </a:r>
            <a:r>
              <a:rPr lang="fa-IR" sz="2800" dirty="0" smtClean="0"/>
              <a:t>: 10 گرم محلول 50% با 1سی سی لیدوکائین2% به صورت دو تزریق عمیق در دو باسن</a:t>
            </a:r>
          </a:p>
          <a:p>
            <a:pPr algn="r" rtl="1">
              <a:lnSpc>
                <a:spcPct val="150000"/>
              </a:lnSpc>
            </a:pPr>
            <a:r>
              <a:rPr lang="fa-IR" sz="2800" dirty="0" smtClean="0">
                <a:solidFill>
                  <a:srgbClr val="FF0000"/>
                </a:solidFill>
              </a:rPr>
              <a:t>نحوه تجویز سولفات منیزیم(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Maintenanced</a:t>
            </a:r>
            <a:r>
              <a:rPr lang="en-US" sz="2800" dirty="0" smtClean="0">
                <a:solidFill>
                  <a:srgbClr val="FF0000"/>
                </a:solidFill>
              </a:rPr>
              <a:t> Dose</a:t>
            </a:r>
            <a:r>
              <a:rPr lang="fa-IR" sz="2800" dirty="0" smtClean="0">
                <a:solidFill>
                  <a:srgbClr val="FF0000"/>
                </a:solidFill>
              </a:rPr>
              <a:t>)</a:t>
            </a:r>
            <a:endParaRPr lang="en-US" sz="2800" dirty="0" smtClean="0">
              <a:solidFill>
                <a:srgbClr val="FF0000"/>
              </a:solidFill>
            </a:endParaRPr>
          </a:p>
          <a:p>
            <a:pPr algn="r" rtl="1">
              <a:lnSpc>
                <a:spcPct val="150000"/>
              </a:lnSpc>
            </a:pPr>
            <a:r>
              <a:rPr lang="en-US" sz="2800" dirty="0" smtClean="0"/>
              <a:t>IV</a:t>
            </a:r>
            <a:r>
              <a:rPr lang="fa-IR" sz="2800" dirty="0" smtClean="0"/>
              <a:t>: 1-2 گرم در ساعت</a:t>
            </a:r>
          </a:p>
          <a:p>
            <a:pPr algn="r" rtl="1">
              <a:lnSpc>
                <a:spcPct val="150000"/>
              </a:lnSpc>
            </a:pPr>
            <a:r>
              <a:rPr lang="en-US" sz="2800" dirty="0" smtClean="0"/>
              <a:t>IM</a:t>
            </a:r>
            <a:r>
              <a:rPr lang="fa-IR" sz="2800" dirty="0" smtClean="0"/>
              <a:t>: 5گرم هر 4 ساعت</a:t>
            </a:r>
            <a:endParaRPr lang="en-US" sz="28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>
              <a:lnSpc>
                <a:spcPct val="150000"/>
              </a:lnSpc>
            </a:pPr>
            <a:r>
              <a:rPr lang="fa-IR" sz="2800" dirty="0" smtClean="0"/>
              <a:t>در بیمارانی که سولفات دریافت می کنند جهت اجتناب از مسمومیت با سولفات باید مطمئن شویم:</a:t>
            </a:r>
          </a:p>
          <a:p>
            <a:pPr marL="596646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800" dirty="0" smtClean="0"/>
              <a:t>حجم ادرار حداقل 100 سی سی در طی 4 ساعت گذشته بوده</a:t>
            </a:r>
          </a:p>
          <a:p>
            <a:pPr marL="596646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800" dirty="0" smtClean="0"/>
              <a:t>رفلکس پاتلا وجود داشته باشد.</a:t>
            </a:r>
          </a:p>
          <a:p>
            <a:pPr marL="596646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800" dirty="0" smtClean="0"/>
              <a:t>دپرسیون تنفسی نداشته باشد.</a:t>
            </a:r>
          </a:p>
          <a:p>
            <a:pPr marL="596646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800" dirty="0" smtClean="0"/>
              <a:t>فشار خون و ضربان قلب طبیعی باشد.</a:t>
            </a:r>
          </a:p>
          <a:p>
            <a:pPr algn="r" rtl="1"/>
            <a:endParaRPr lang="en-US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dirty="0" smtClean="0">
                <a:solidFill>
                  <a:srgbClr val="FF0000"/>
                </a:solidFill>
              </a:rPr>
              <a:t>سطح پلاسمایی سولفات منیزیم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en-US" dirty="0" smtClean="0"/>
              <a:t>4-7</a:t>
            </a:r>
            <a:r>
              <a:rPr lang="en-US" sz="2400" dirty="0" smtClean="0"/>
              <a:t>Meq/Lit</a:t>
            </a:r>
            <a:r>
              <a:rPr lang="fa-IR" sz="2400" dirty="0" smtClean="0"/>
              <a:t> سطح درمانی</a:t>
            </a:r>
          </a:p>
          <a:p>
            <a:pPr algn="r" rtl="1"/>
            <a:r>
              <a:rPr lang="en-US" dirty="0" smtClean="0"/>
              <a:t>8-9</a:t>
            </a:r>
            <a:r>
              <a:rPr lang="en-US" sz="2400" dirty="0" smtClean="0"/>
              <a:t>Meq/Lit</a:t>
            </a:r>
            <a:r>
              <a:rPr lang="fa-IR" sz="2400" dirty="0" smtClean="0"/>
              <a:t> کاهش رفلکس پاتلا</a:t>
            </a:r>
          </a:p>
          <a:p>
            <a:pPr algn="r" rtl="1"/>
            <a:r>
              <a:rPr lang="en-US" dirty="0" smtClean="0"/>
              <a:t>10</a:t>
            </a:r>
            <a:r>
              <a:rPr lang="en-US" sz="2400" dirty="0" smtClean="0"/>
              <a:t>Meq/Lit</a:t>
            </a:r>
            <a:r>
              <a:rPr lang="fa-IR" sz="2400" dirty="0" smtClean="0"/>
              <a:t> از بین رفتن رفلکس پاتلا و دپرسیون تنفسی</a:t>
            </a:r>
          </a:p>
          <a:p>
            <a:pPr algn="r" rtl="1"/>
            <a:r>
              <a:rPr lang="en-US" dirty="0" smtClean="0"/>
              <a:t>12-17</a:t>
            </a:r>
            <a:r>
              <a:rPr lang="en-US" sz="2400" dirty="0" smtClean="0"/>
              <a:t>Meq/Lit</a:t>
            </a:r>
            <a:r>
              <a:rPr lang="fa-IR" sz="2400" dirty="0" smtClean="0"/>
              <a:t> ارست تنفسی</a:t>
            </a:r>
            <a:endParaRPr lang="en-US" dirty="0" smtClean="0"/>
          </a:p>
          <a:p>
            <a:pPr algn="r" rtl="1"/>
            <a:endParaRPr lang="en-US" dirty="0" smtClean="0"/>
          </a:p>
          <a:p>
            <a:pPr algn="r" rtl="1"/>
            <a:endParaRPr lang="en-US" dirty="0" smtClean="0"/>
          </a:p>
          <a:p>
            <a:pPr algn="r" rtl="1"/>
            <a:endParaRPr lang="en-US" dirty="0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3600" dirty="0" smtClean="0">
                <a:solidFill>
                  <a:srgbClr val="FF0000"/>
                </a:solidFill>
              </a:rPr>
              <a:t>مراقبتهای پرستاری در اکلامپسی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96646" indent="-514350" algn="r" rtl="1">
              <a:buFont typeface="+mj-lt"/>
              <a:buAutoNum type="arabicPeriod"/>
            </a:pPr>
            <a:r>
              <a:rPr lang="fa-IR" sz="2400" dirty="0" smtClean="0"/>
              <a:t>باز نگه داشتن راه هوایی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sz="2400" dirty="0" smtClean="0"/>
              <a:t>آماده نمودن وسایل احیاء کنار تخت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sz="2400" dirty="0" smtClean="0"/>
              <a:t>گذاشتن لوله تراشه به محض ایست تنفسی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sz="2400" dirty="0" smtClean="0"/>
              <a:t>در صورت ایست تنفسی رساندن اکسیژن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sz="2400" dirty="0" smtClean="0"/>
              <a:t>پوزیشن لترال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sz="2400" dirty="0" smtClean="0"/>
              <a:t>نصب نرده های کنار تخت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sz="2400" dirty="0" smtClean="0"/>
              <a:t>کنترل </a:t>
            </a:r>
            <a:r>
              <a:rPr lang="en-US" sz="2400" dirty="0" smtClean="0"/>
              <a:t>FHR</a:t>
            </a:r>
            <a:endParaRPr lang="fa-IR" sz="2400" dirty="0" smtClean="0"/>
          </a:p>
          <a:p>
            <a:pPr marL="596646" indent="-514350" algn="r" rtl="1">
              <a:buFont typeface="+mj-lt"/>
              <a:buAutoNum type="arabicPeriod"/>
            </a:pPr>
            <a:r>
              <a:rPr lang="fa-IR" sz="2400" dirty="0" smtClean="0"/>
              <a:t>کنترل فشار خون، کنترل تشنج، کنترل میزا مایعات دریافتی</a:t>
            </a:r>
          </a:p>
          <a:p>
            <a:pPr marL="596646" indent="-514350" algn="r" rtl="1">
              <a:buFont typeface="+mj-lt"/>
              <a:buAutoNum type="arabicPeriod"/>
            </a:pPr>
            <a:r>
              <a:rPr lang="fa-IR" sz="2400" dirty="0" smtClean="0"/>
              <a:t>تزریق سولفات طبق دستور</a:t>
            </a:r>
          </a:p>
          <a:p>
            <a:pPr marL="596646" indent="-514350" algn="r" rtl="1">
              <a:buNone/>
            </a:pPr>
            <a:r>
              <a:rPr lang="fa-IR" sz="2400" dirty="0" smtClean="0">
                <a:solidFill>
                  <a:srgbClr val="FF0000"/>
                </a:solidFill>
              </a:rPr>
              <a:t>نحوه زایمان: زایمان واژینال مگر اندیکاسیون مامایی برای سزارین وجود داشته باشد.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a-IR" sz="4000" dirty="0" smtClean="0">
                <a:solidFill>
                  <a:srgbClr val="C00000"/>
                </a:solidFill>
                <a:cs typeface="B Badr" pitchFamily="2" charset="-78"/>
              </a:rPr>
              <a:t>عوارض پره اکلامپسی </a:t>
            </a:r>
            <a:endParaRPr lang="en-US" sz="4000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r" rtl="1">
              <a:lnSpc>
                <a:spcPct val="150000"/>
              </a:lnSpc>
            </a:pPr>
            <a:r>
              <a:rPr lang="fa-IR" dirty="0" smtClean="0">
                <a:cs typeface="B Badr" pitchFamily="2" charset="-78"/>
              </a:rPr>
              <a:t>عوارض مادری </a:t>
            </a:r>
          </a:p>
          <a:p>
            <a:pPr algn="r" rtl="1">
              <a:lnSpc>
                <a:spcPct val="150000"/>
              </a:lnSpc>
            </a:pPr>
            <a:r>
              <a:rPr lang="fa-IR" dirty="0" smtClean="0">
                <a:cs typeface="B Badr" pitchFamily="2" charset="-78"/>
              </a:rPr>
              <a:t>عوارض جنینی </a:t>
            </a:r>
            <a:endParaRPr lang="en-US" dirty="0">
              <a:cs typeface="B Badr" pitchFamily="2" charset="-78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fa-IR" dirty="0" smtClean="0">
                <a:solidFill>
                  <a:srgbClr val="C00000"/>
                </a:solidFill>
                <a:cs typeface="B Badr" pitchFamily="2" charset="-78"/>
              </a:rPr>
              <a:t>عوارض مادری</a:t>
            </a:r>
            <a:endParaRPr lang="en-US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Badr" pitchFamily="2" charset="-78"/>
              </a:rPr>
              <a:t>خونریزی های داخل مغزی </a:t>
            </a:r>
          </a:p>
          <a:p>
            <a:pPr algn="r" rtl="1"/>
            <a:r>
              <a:rPr lang="fa-IR" dirty="0" smtClean="0">
                <a:cs typeface="B Badr" pitchFamily="2" charset="-78"/>
              </a:rPr>
              <a:t>نابینایی</a:t>
            </a:r>
          </a:p>
          <a:p>
            <a:pPr algn="r" rtl="1"/>
            <a:r>
              <a:rPr lang="fa-IR" dirty="0" smtClean="0">
                <a:cs typeface="B Badr" pitchFamily="2" charset="-78"/>
              </a:rPr>
              <a:t>تغییرات کبدی </a:t>
            </a:r>
          </a:p>
          <a:p>
            <a:pPr algn="r" rtl="1"/>
            <a:r>
              <a:rPr lang="fa-IR" dirty="0" smtClean="0">
                <a:cs typeface="B Badr" pitchFamily="2" charset="-78"/>
              </a:rPr>
              <a:t>عوارض کلیوی </a:t>
            </a:r>
          </a:p>
          <a:p>
            <a:pPr algn="r" rtl="1"/>
            <a:r>
              <a:rPr lang="fa-IR" dirty="0" smtClean="0">
                <a:cs typeface="B Badr" pitchFamily="2" charset="-78"/>
              </a:rPr>
              <a:t>تغییرات مغزی </a:t>
            </a:r>
          </a:p>
          <a:p>
            <a:pPr algn="r" rtl="1"/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fa-IR" dirty="0" smtClean="0">
                <a:solidFill>
                  <a:srgbClr val="C00000"/>
                </a:solidFill>
                <a:cs typeface="B Badr" pitchFamily="2" charset="-78"/>
              </a:rPr>
              <a:t>عوارض مادری(ادامه...)</a:t>
            </a:r>
            <a:endParaRPr lang="en-US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Badr" pitchFamily="2" charset="-78"/>
              </a:rPr>
              <a:t>تاثیر روی سیستم هماتولوژیک</a:t>
            </a:r>
          </a:p>
          <a:p>
            <a:pPr algn="r" rtl="1"/>
            <a:r>
              <a:rPr lang="fa-IR" dirty="0" smtClean="0">
                <a:cs typeface="B Badr" pitchFamily="2" charset="-78"/>
              </a:rPr>
              <a:t>گردش خون رحمی-جفتی</a:t>
            </a:r>
          </a:p>
          <a:p>
            <a:pPr algn="r" rtl="1"/>
            <a:r>
              <a:rPr lang="fa-IR" dirty="0" smtClean="0">
                <a:cs typeface="B Badr" pitchFamily="2" charset="-78"/>
              </a:rPr>
              <a:t>تاثیربر روی ریه</a:t>
            </a:r>
          </a:p>
          <a:p>
            <a:pPr algn="r" rtl="1"/>
            <a:r>
              <a:rPr lang="fa-IR" dirty="0" smtClean="0">
                <a:cs typeface="B Badr" pitchFamily="2" charset="-78"/>
              </a:rPr>
              <a:t>تاثیر برروی سیستم قلب وعروق</a:t>
            </a:r>
            <a:endParaRPr lang="en-US" dirty="0">
              <a:cs typeface="B Badr" pitchFamily="2" charset="-78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fa-IR" dirty="0" smtClean="0">
                <a:solidFill>
                  <a:srgbClr val="C00000"/>
                </a:solidFill>
                <a:cs typeface="B Badr" pitchFamily="2" charset="-78"/>
              </a:rPr>
              <a:t>عوارض جنینی </a:t>
            </a:r>
            <a:endParaRPr lang="en-US" dirty="0">
              <a:solidFill>
                <a:srgbClr val="C00000"/>
              </a:solidFill>
              <a:cs typeface="B Bad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Badr" pitchFamily="2" charset="-78"/>
              </a:rPr>
              <a:t>تاخیر در رشد داخل رحمی از عوارض شایع پره اکلامپسی شدید است . </a:t>
            </a:r>
            <a:endParaRPr lang="en-US" dirty="0" smtClean="0">
              <a:cs typeface="B Badr" pitchFamily="2" charset="-78"/>
            </a:endParaRPr>
          </a:p>
          <a:p>
            <a:pPr algn="r" rtl="1"/>
            <a:r>
              <a:rPr lang="fa-IR" dirty="0" smtClean="0">
                <a:cs typeface="B Badr" pitchFamily="2" charset="-78"/>
              </a:rPr>
              <a:t>لزوم زایمان زود رس باعث نارس بودن جنین ها تا 40% درصد موارد می شود</a:t>
            </a:r>
            <a:endParaRPr lang="en-US" dirty="0" smtClean="0">
              <a:cs typeface="B Badr" pitchFamily="2" charset="-78"/>
            </a:endParaRPr>
          </a:p>
          <a:p>
            <a:pPr algn="r" rtl="1"/>
            <a:r>
              <a:rPr lang="fa-IR" dirty="0" smtClean="0">
                <a:cs typeface="B Badr" pitchFamily="2" charset="-78"/>
              </a:rPr>
              <a:t>مرگ ومیر پری ناتال به دلیل نارسی وکنده شدن جفت افزایش می یابد. </a:t>
            </a:r>
            <a:endParaRPr lang="en-US" dirty="0">
              <a:cs typeface="B Badr" pitchFamily="2" charset="-78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Sequential Access Storage 5"/>
          <p:cNvSpPr/>
          <p:nvPr/>
        </p:nvSpPr>
        <p:spPr>
          <a:xfrm>
            <a:off x="457200" y="457200"/>
            <a:ext cx="4343400" cy="3962400"/>
          </a:xfrm>
          <a:prstGeom prst="flowChartMagnetic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4" name="Rectangle 3"/>
          <p:cNvSpPr/>
          <p:nvPr/>
        </p:nvSpPr>
        <p:spPr>
          <a:xfrm>
            <a:off x="990600" y="1905000"/>
            <a:ext cx="3288081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fa-I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خسته نباشید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Owj\My Documents\My Pictures\mojtaba\cute-baby-picture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4800600" y="1676400"/>
            <a:ext cx="3676650" cy="3810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Custom 2">
      <a:majorFont>
        <a:latin typeface="CorisandeRegular"/>
        <a:ea typeface=""/>
        <a:cs typeface="B Zar"/>
      </a:majorFont>
      <a:minorFont>
        <a:latin typeface="B Zar"/>
        <a:ea typeface=""/>
        <a:cs typeface="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478</TotalTime>
  <Words>2148</Words>
  <Application>Microsoft Office PowerPoint</Application>
  <PresentationFormat>On-screen Show (4:3)</PresentationFormat>
  <Paragraphs>294</Paragraphs>
  <Slides>52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53" baseType="lpstr">
      <vt:lpstr>Solstice</vt:lpstr>
      <vt:lpstr>بنام خدا</vt:lpstr>
      <vt:lpstr>وضعیت های پرخطر</vt:lpstr>
      <vt:lpstr>PowerPoint Presentation</vt:lpstr>
      <vt:lpstr>PowerPoint Presentation</vt:lpstr>
      <vt:lpstr>PowerPoint Presentation</vt:lpstr>
      <vt:lpstr>عوارض دوران بارداری</vt:lpstr>
      <vt:lpstr>نکته: در موارد تهوع و استفراغ شدید به حاملگی چندقلویی یا مولار باید مشکوک شد.</vt:lpstr>
      <vt:lpstr>تشخیص</vt:lpstr>
      <vt:lpstr>درمان</vt:lpstr>
      <vt:lpstr>درمان</vt:lpstr>
      <vt:lpstr>مراقبتهای پرستاری</vt:lpstr>
      <vt:lpstr>اختلالات فشار خون در بارداری</vt:lpstr>
      <vt:lpstr>واژه شناسی</vt:lpstr>
      <vt:lpstr> تقسیم بندی</vt:lpstr>
      <vt:lpstr>(PIH)هیپرتانسیون حاملگی</vt:lpstr>
      <vt:lpstr>تشخیص</vt:lpstr>
      <vt:lpstr>هیپرتانسیون مزمن</vt:lpstr>
      <vt:lpstr>پره اکلامپسی</vt:lpstr>
      <vt:lpstr>علایم بالینی</vt:lpstr>
      <vt:lpstr>عوامل خطرساز پره اکلامپسی</vt:lpstr>
      <vt:lpstr>معیارهای تشخیص پره اکلامپسی خفیف</vt:lpstr>
      <vt:lpstr>معیارهای تشخیص پره اکلامپسی شدید</vt:lpstr>
      <vt:lpstr>اکلامپسی</vt:lpstr>
      <vt:lpstr>توجه داشته باشید که:</vt:lpstr>
      <vt:lpstr>توجه:</vt:lpstr>
      <vt:lpstr>اتیولوژی</vt:lpstr>
      <vt:lpstr>پاتوفیزیولوژی</vt:lpstr>
      <vt:lpstr>پاتوفیزیولوژی</vt:lpstr>
      <vt:lpstr>پاتوفیزیولوژی</vt:lpstr>
      <vt:lpstr>پاتوفیزیولوژی</vt:lpstr>
      <vt:lpstr>سندرم هلپ(Hellp Syndrom)</vt:lpstr>
      <vt:lpstr>پیش بینی</vt:lpstr>
      <vt:lpstr>پیش بینی</vt:lpstr>
      <vt:lpstr>پیش بینی</vt:lpstr>
      <vt:lpstr>پیش بینی</vt:lpstr>
      <vt:lpstr>پیش بینی</vt:lpstr>
      <vt:lpstr>پیشگیری</vt:lpstr>
      <vt:lpstr>درمان پره اکلامپسی</vt:lpstr>
      <vt:lpstr>اندیکاسیونهای بستری فردی که بطور سرپایی کنترل می شده:</vt:lpstr>
      <vt:lpstr>درمان دارویی شامل:  </vt:lpstr>
      <vt:lpstr>مراقبتهای پرستاری در پره اکلامپسی</vt:lpstr>
      <vt:lpstr>اندیکاسیونهای زایمان در پره اکلامپسی</vt:lpstr>
      <vt:lpstr>درمان اکلامپسی</vt:lpstr>
      <vt:lpstr>نحوه تجویز سولفات منیزیم(Loading Dose)</vt:lpstr>
      <vt:lpstr>PowerPoint Presentation</vt:lpstr>
      <vt:lpstr>سطح پلاسمایی سولفات منیزیم</vt:lpstr>
      <vt:lpstr>مراقبتهای پرستاری در اکلامپسی</vt:lpstr>
      <vt:lpstr>عوارض پره اکلامپسی </vt:lpstr>
      <vt:lpstr>عوارض مادری</vt:lpstr>
      <vt:lpstr>عوارض مادری(ادامه...)</vt:lpstr>
      <vt:lpstr>عوارض جنینی 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وضعیت های پرخطر</dc:title>
  <dc:creator>Dear User</dc:creator>
  <cp:lastModifiedBy>Windows User</cp:lastModifiedBy>
  <cp:revision>53</cp:revision>
  <dcterms:created xsi:type="dcterms:W3CDTF">2006-08-16T00:00:00Z</dcterms:created>
  <dcterms:modified xsi:type="dcterms:W3CDTF">2020-04-28T19:18:34Z</dcterms:modified>
</cp:coreProperties>
</file>