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78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24" autoAdjust="0"/>
    <p:restoredTop sz="94709" autoAdjust="0"/>
  </p:normalViewPr>
  <p:slideViewPr>
    <p:cSldViewPr>
      <p:cViewPr>
        <p:scale>
          <a:sx n="71" d="100"/>
          <a:sy n="71" d="100"/>
        </p:scale>
        <p:origin x="-1368" y="-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C1AF-DD74-4EEC-83DD-A3A1BED8584C}" type="datetimeFigureOut">
              <a:rPr lang="en-US" smtClean="0"/>
              <a:pPr/>
              <a:t>4/25/2020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4AAC6-F604-4130-AB8E-682B26AFC41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C1AF-DD74-4EEC-83DD-A3A1BED8584C}" type="datetimeFigureOut">
              <a:rPr lang="en-US" smtClean="0"/>
              <a:pPr/>
              <a:t>4/25/2020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4AAC6-F604-4130-AB8E-682B26AFC41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C1AF-DD74-4EEC-83DD-A3A1BED8584C}" type="datetimeFigureOut">
              <a:rPr lang="en-US" smtClean="0"/>
              <a:pPr/>
              <a:t>4/25/2020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4AAC6-F604-4130-AB8E-682B26AFC41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C1AF-DD74-4EEC-83DD-A3A1BED8584C}" type="datetimeFigureOut">
              <a:rPr lang="en-US" smtClean="0"/>
              <a:pPr/>
              <a:t>4/25/2020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4AAC6-F604-4130-AB8E-682B26AFC41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C1AF-DD74-4EEC-83DD-A3A1BED8584C}" type="datetimeFigureOut">
              <a:rPr lang="en-US" smtClean="0"/>
              <a:pPr/>
              <a:t>4/25/2020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4AAC6-F604-4130-AB8E-682B26AFC41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C1AF-DD74-4EEC-83DD-A3A1BED8584C}" type="datetimeFigureOut">
              <a:rPr lang="en-US" smtClean="0"/>
              <a:pPr/>
              <a:t>4/25/2020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4AAC6-F604-4130-AB8E-682B26AFC41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C1AF-DD74-4EEC-83DD-A3A1BED8584C}" type="datetimeFigureOut">
              <a:rPr lang="en-US" smtClean="0"/>
              <a:pPr/>
              <a:t>4/25/2020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4AAC6-F604-4130-AB8E-682B26AFC41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C1AF-DD74-4EEC-83DD-A3A1BED8584C}" type="datetimeFigureOut">
              <a:rPr lang="en-US" smtClean="0"/>
              <a:pPr/>
              <a:t>4/25/2020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4AAC6-F604-4130-AB8E-682B26AFC41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C1AF-DD74-4EEC-83DD-A3A1BED8584C}" type="datetimeFigureOut">
              <a:rPr lang="en-US" smtClean="0"/>
              <a:pPr/>
              <a:t>4/25/2020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4AAC6-F604-4130-AB8E-682B26AFC41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C1AF-DD74-4EEC-83DD-A3A1BED8584C}" type="datetimeFigureOut">
              <a:rPr lang="en-US" smtClean="0"/>
              <a:pPr/>
              <a:t>4/25/2020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4AAC6-F604-4130-AB8E-682B26AFC41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C1AF-DD74-4EEC-83DD-A3A1BED8584C}" type="datetimeFigureOut">
              <a:rPr lang="en-US" smtClean="0"/>
              <a:pPr/>
              <a:t>4/25/2020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4AAC6-F604-4130-AB8E-682B26AFC41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1C1AF-DD74-4EEC-83DD-A3A1BED8584C}" type="datetimeFigureOut">
              <a:rPr lang="en-US" smtClean="0"/>
              <a:pPr/>
              <a:t>4/25/2020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4AAC6-F604-4130-AB8E-682B26AFC41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604653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a-IR" sz="4000" b="1" dirty="0" smtClean="0"/>
              <a:t>وسيله داخل رحمي جلوگيري از بارداري </a:t>
            </a:r>
            <a:r>
              <a:rPr lang="en-US" sz="4000" b="1" dirty="0" smtClean="0"/>
              <a:t>I.U.D (Intra Uterine Device)</a:t>
            </a:r>
            <a:endParaRPr lang="en-US" sz="4000" dirty="0" smtClean="0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 eaLnBrk="1" hangingPunct="1"/>
            <a:r>
              <a:rPr lang="en-US" dirty="0" smtClean="0"/>
              <a:t>7%</a:t>
            </a:r>
            <a:r>
              <a:rPr lang="fa-IR" dirty="0" smtClean="0"/>
              <a:t> شیوع استفاده در امریکا</a:t>
            </a:r>
          </a:p>
          <a:p>
            <a:pPr algn="r" rtl="1" eaLnBrk="1" hangingPunct="1"/>
            <a:r>
              <a:rPr lang="en-US" dirty="0" smtClean="0"/>
              <a:t>T 380A</a:t>
            </a:r>
            <a:r>
              <a:rPr lang="fa-IR" dirty="0" smtClean="0"/>
              <a:t> </a:t>
            </a:r>
            <a:r>
              <a:rPr lang="en-US" dirty="0" smtClean="0"/>
              <a:t>10</a:t>
            </a:r>
            <a:r>
              <a:rPr lang="fa-IR" dirty="0" smtClean="0"/>
              <a:t> ساله با درصد شکست 0.8% و </a:t>
            </a:r>
            <a:r>
              <a:rPr lang="en-US" dirty="0" err="1" smtClean="0"/>
              <a:t>Mirena</a:t>
            </a:r>
            <a:r>
              <a:rPr lang="fa-IR" dirty="0" smtClean="0"/>
              <a:t> (لوونرژسترول) 5 ساله با درصد شکست 0.1%</a:t>
            </a:r>
          </a:p>
          <a:p>
            <a:pPr algn="r" rtl="1" eaLnBrk="1" hangingPunct="1">
              <a:buFontTx/>
              <a:buNone/>
            </a:pPr>
            <a:r>
              <a:rPr lang="fa-IR" dirty="0" smtClean="0"/>
              <a:t>1- از نظر شیمیایی خنثی</a:t>
            </a:r>
          </a:p>
          <a:p>
            <a:pPr algn="r" rtl="1" eaLnBrk="1" hangingPunct="1">
              <a:buFontTx/>
              <a:buNone/>
            </a:pPr>
            <a:r>
              <a:rPr lang="fa-IR" dirty="0" smtClean="0"/>
              <a:t>2- از نظر شیمیایی فعال : مس، پروژسترون</a:t>
            </a:r>
          </a:p>
        </p:txBody>
      </p:sp>
    </p:spTree>
    <p:extLst>
      <p:ext uri="{BB962C8B-B14F-4D97-AF65-F5344CB8AC3E}">
        <p14:creationId xmlns:p14="http://schemas.microsoft.com/office/powerpoint/2010/main" val="3099815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6000" b="1" dirty="0" smtClean="0">
                <a:solidFill>
                  <a:srgbClr val="000000"/>
                </a:solidFill>
                <a:cs typeface="B Yagut" pitchFamily="2" charset="-78"/>
              </a:rPr>
              <a:t>توضيح روش</a:t>
            </a:r>
            <a:endParaRPr lang="en-GB" sz="6000" dirty="0">
              <a:cs typeface="B Yagu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472386" cy="4525963"/>
          </a:xfrm>
        </p:spPr>
        <p:txBody>
          <a:bodyPr/>
          <a:lstStyle/>
          <a:p>
            <a:pPr marL="533400" indent="-533400" algn="r" rtl="1">
              <a:buFontTx/>
              <a:buAutoNum type="arabicPeriod"/>
            </a:pPr>
            <a:r>
              <a:rPr lang="fa-IR" sz="2400" b="1" dirty="0" smtClean="0">
                <a:solidFill>
                  <a:srgbClr val="000000"/>
                </a:solidFill>
                <a:cs typeface="B Yagut" pitchFamily="2" charset="-78"/>
              </a:rPr>
              <a:t>دربر دارنده مس،</a:t>
            </a:r>
          </a:p>
          <a:p>
            <a:pPr marL="533400" indent="-533400" algn="r" rtl="1">
              <a:buFontTx/>
              <a:buAutoNum type="arabicPeriod"/>
            </a:pPr>
            <a:r>
              <a:rPr lang="fa-IR" sz="2400" b="1" dirty="0" smtClean="0">
                <a:solidFill>
                  <a:srgbClr val="000000"/>
                </a:solidFill>
                <a:cs typeface="B Yagut" pitchFamily="2" charset="-78"/>
              </a:rPr>
              <a:t>کارگذاری در داخل رحم،</a:t>
            </a:r>
          </a:p>
          <a:p>
            <a:pPr marL="533400" indent="-533400" algn="r" rtl="1">
              <a:buFontTx/>
              <a:buAutoNum type="arabicPeriod"/>
            </a:pPr>
            <a:r>
              <a:rPr lang="fa-IR" sz="2400" b="1" dirty="0" smtClean="0">
                <a:solidFill>
                  <a:srgbClr val="000000"/>
                </a:solidFill>
                <a:cs typeface="B Yagut" pitchFamily="2" charset="-78"/>
              </a:rPr>
              <a:t>ده سال پيشگيری از بارداری،</a:t>
            </a:r>
          </a:p>
          <a:p>
            <a:pPr marL="533400" indent="-533400" algn="r" rtl="1">
              <a:buFontTx/>
              <a:buAutoNum type="arabicPeriod"/>
            </a:pPr>
            <a:r>
              <a:rPr lang="fa-IR" sz="2400" b="1" dirty="0" smtClean="0">
                <a:solidFill>
                  <a:srgbClr val="FF0000"/>
                </a:solidFill>
                <a:cs typeface="B Yagut" pitchFamily="2" charset="-78"/>
              </a:rPr>
              <a:t>ارائه توسط پزشک و ماما.</a:t>
            </a:r>
            <a:endParaRPr lang="en-US" sz="2400" b="1" dirty="0" smtClean="0">
              <a:solidFill>
                <a:srgbClr val="FF0000"/>
              </a:solidFill>
              <a:cs typeface="B Yagut" pitchFamily="2" charset="-78"/>
            </a:endParaRPr>
          </a:p>
          <a:p>
            <a:pPr algn="r" rtl="1">
              <a:buNone/>
            </a:pPr>
            <a:endParaRPr lang="en-GB" dirty="0">
              <a:cs typeface="B 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6000" b="1" dirty="0" smtClean="0">
                <a:solidFill>
                  <a:srgbClr val="000000"/>
                </a:solidFill>
                <a:cs typeface="B Yagut" pitchFamily="2" charset="-78"/>
              </a:rPr>
              <a:t>مکانيسم عمل</a:t>
            </a:r>
            <a:endParaRPr lang="en-GB" sz="6000" dirty="0">
              <a:cs typeface="B Yagu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115328" cy="4525963"/>
          </a:xfrm>
        </p:spPr>
        <p:txBody>
          <a:bodyPr>
            <a:normAutofit/>
          </a:bodyPr>
          <a:lstStyle/>
          <a:p>
            <a:pPr marL="533400" indent="-533400" algn="r" rtl="1">
              <a:buFontTx/>
              <a:buAutoNum type="arabicPeriod"/>
            </a:pPr>
            <a:r>
              <a:rPr lang="fa-IR" b="1" dirty="0" smtClean="0">
                <a:solidFill>
                  <a:srgbClr val="FF0000"/>
                </a:solidFill>
                <a:cs typeface="B Yagut" pitchFamily="2" charset="-78"/>
              </a:rPr>
              <a:t>كاملا“ شناخته شده نيست،</a:t>
            </a:r>
          </a:p>
          <a:p>
            <a:pPr marL="533400" indent="-533400" algn="r" rtl="1">
              <a:buFontTx/>
              <a:buAutoNum type="arabicPeriod"/>
            </a:pPr>
            <a:r>
              <a:rPr lang="fa-IR" b="1" dirty="0" smtClean="0">
                <a:solidFill>
                  <a:srgbClr val="FF0000"/>
                </a:solidFill>
                <a:cs typeface="B Yagut" pitchFamily="2" charset="-78"/>
              </a:rPr>
              <a:t>اساسا“ از </a:t>
            </a:r>
            <a:r>
              <a:rPr lang="en-US" b="1" dirty="0" smtClean="0">
                <a:solidFill>
                  <a:srgbClr val="FF0000"/>
                </a:solidFill>
                <a:cs typeface="B Yagut" pitchFamily="2" charset="-78"/>
              </a:rPr>
              <a:t>Fertilization</a:t>
            </a:r>
            <a:r>
              <a:rPr lang="fa-IR" b="1" dirty="0" smtClean="0">
                <a:solidFill>
                  <a:srgbClr val="FF0000"/>
                </a:solidFill>
                <a:cs typeface="B Yagut" pitchFamily="2" charset="-78"/>
              </a:rPr>
              <a:t> پيشگيري مي كند و ايجاد سقط نمي كند،</a:t>
            </a:r>
          </a:p>
          <a:p>
            <a:pPr marL="533400" indent="-533400" algn="r" rtl="1"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ايجاد التهاب در حفره رحم و صدمه به اسپرم،</a:t>
            </a:r>
          </a:p>
          <a:p>
            <a:pPr marL="533400" indent="-533400" algn="r" rtl="1"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اختلال در حرکات لوله های رحمی و جلوگيری از انتقال اسپرم و رسيدن آن به تخمک،</a:t>
            </a:r>
          </a:p>
          <a:p>
            <a:pPr marL="533400" indent="-533400" algn="r" rtl="1">
              <a:buFontTx/>
              <a:buAutoNum type="arabicPeriod"/>
            </a:pPr>
            <a:r>
              <a:rPr lang="fa-IR" b="1" dirty="0" smtClean="0">
                <a:solidFill>
                  <a:srgbClr val="FF0000"/>
                </a:solidFill>
                <a:cs typeface="B Yagut" pitchFamily="2" charset="-78"/>
              </a:rPr>
              <a:t>تغيير در سرويكال موكوس و ترشحات اندومتر.</a:t>
            </a:r>
          </a:p>
          <a:p>
            <a:pPr algn="r" rtl="1">
              <a:buNone/>
            </a:pPr>
            <a:endParaRPr lang="en-GB" dirty="0">
              <a:cs typeface="B 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6000" b="1" dirty="0" smtClean="0">
                <a:solidFill>
                  <a:srgbClr val="000000"/>
                </a:solidFill>
                <a:cs typeface="B Yagut" pitchFamily="2" charset="-78"/>
              </a:rPr>
              <a:t>اثر بخشی</a:t>
            </a:r>
            <a:endParaRPr lang="en-GB" sz="6000" dirty="0">
              <a:cs typeface="B Yagu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615262" cy="4525963"/>
          </a:xfrm>
        </p:spPr>
        <p:txBody>
          <a:bodyPr/>
          <a:lstStyle/>
          <a:p>
            <a:pPr algn="r" rtl="1">
              <a:buFont typeface="Wingdings" pitchFamily="2" charset="2"/>
              <a:buNone/>
            </a:pPr>
            <a:endParaRPr lang="fa-IR" b="1" dirty="0" smtClean="0">
              <a:solidFill>
                <a:srgbClr val="000000"/>
              </a:solidFill>
              <a:cs typeface="B Yagut" pitchFamily="2" charset="-78"/>
            </a:endParaRPr>
          </a:p>
          <a:p>
            <a:pPr algn="r" rtl="1">
              <a:buFont typeface="Wingdings" pitchFamily="2" charset="2"/>
              <a:buNone/>
            </a:pPr>
            <a:r>
              <a:rPr lang="fa-IR" b="1" dirty="0" smtClean="0">
                <a:solidFill>
                  <a:srgbClr val="FF0000"/>
                </a:solidFill>
                <a:cs typeface="B Yagut" pitchFamily="2" charset="-78"/>
              </a:rPr>
              <a:t>اثر بخشی حدود 99.8 درصد</a:t>
            </a: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.</a:t>
            </a:r>
            <a:endParaRPr lang="en-US" b="1" dirty="0" smtClean="0">
              <a:solidFill>
                <a:srgbClr val="000000"/>
              </a:solidFill>
              <a:cs typeface="B Yagut" pitchFamily="2" charset="-78"/>
            </a:endParaRPr>
          </a:p>
          <a:p>
            <a:pPr algn="r" rtl="1">
              <a:buNone/>
            </a:pPr>
            <a:endParaRPr lang="en-GB" dirty="0">
              <a:cs typeface="B 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6000" b="1" dirty="0" smtClean="0">
                <a:solidFill>
                  <a:srgbClr val="000000"/>
                </a:solidFill>
                <a:cs typeface="B Yagut" pitchFamily="2" charset="-78"/>
              </a:rPr>
              <a:t>مزيت ها</a:t>
            </a:r>
            <a:endParaRPr lang="en-GB" sz="6000" dirty="0">
              <a:cs typeface="B Yagu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043758" cy="4525963"/>
          </a:xfrm>
        </p:spPr>
        <p:txBody>
          <a:bodyPr>
            <a:normAutofit fontScale="92500" lnSpcReduction="10000"/>
          </a:bodyPr>
          <a:lstStyle/>
          <a:p>
            <a:pPr marL="457200" indent="-457200" algn="r" rtl="1">
              <a:buNone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1. اثر بخشی بالا،</a:t>
            </a:r>
          </a:p>
          <a:p>
            <a:pPr marL="457200" indent="-457200" algn="r" rtl="1">
              <a:buNone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2. برگشت باروری پس از خروج،</a:t>
            </a:r>
          </a:p>
          <a:p>
            <a:pPr marL="457200" indent="-457200" algn="r" rtl="1">
              <a:buNone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3. مدت اثر طولانی،</a:t>
            </a:r>
          </a:p>
          <a:p>
            <a:pPr marL="457200" indent="-457200" algn="r" rtl="1">
              <a:buNone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4. نياز نداشتن به يادآوری روزانه،</a:t>
            </a:r>
          </a:p>
          <a:p>
            <a:pPr marL="457200" indent="-457200" algn="r" rtl="1">
              <a:buNone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5. عدم تاثير بر شيردهی،</a:t>
            </a:r>
          </a:p>
          <a:p>
            <a:pPr marL="457200" indent="-457200" algn="r" rtl="1">
              <a:buNone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6. نداشتن آثار و عوارض هورمونی،</a:t>
            </a:r>
          </a:p>
          <a:p>
            <a:pPr marL="457200" indent="-457200" algn="r" rtl="1">
              <a:buNone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7. قابل استفاده تا دوران منوپوز،</a:t>
            </a:r>
          </a:p>
          <a:p>
            <a:pPr marL="457200" indent="-457200" algn="r" rtl="1">
              <a:buNone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8. عدم تداخل با تماس جنسی،</a:t>
            </a:r>
          </a:p>
          <a:p>
            <a:pPr marL="457200" indent="-457200" algn="r" rtl="1">
              <a:buNone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9. تداخل نداشتن با مصرف داروها،</a:t>
            </a:r>
          </a:p>
          <a:p>
            <a:pPr marL="457200" indent="-457200" algn="r" rtl="1">
              <a:buNone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10. </a:t>
            </a:r>
            <a:r>
              <a:rPr lang="fa-IR" b="1" dirty="0" smtClean="0">
                <a:solidFill>
                  <a:srgbClr val="FF0000"/>
                </a:solidFill>
                <a:cs typeface="B Yagut" pitchFamily="2" charset="-78"/>
              </a:rPr>
              <a:t>احتمال كاهش شيوع سرطان آندومتر و سرويكس.</a:t>
            </a:r>
            <a:endParaRPr lang="en-US" b="1" dirty="0" smtClean="0">
              <a:solidFill>
                <a:srgbClr val="FF0000"/>
              </a:solidFill>
              <a:cs typeface="B Yagut" pitchFamily="2" charset="-78"/>
            </a:endParaRPr>
          </a:p>
          <a:p>
            <a:pPr algn="r" rtl="1">
              <a:buNone/>
            </a:pPr>
            <a:endParaRPr lang="en-GB" dirty="0">
              <a:cs typeface="B 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6000" b="1" dirty="0" smtClean="0">
                <a:solidFill>
                  <a:srgbClr val="000000"/>
                </a:solidFill>
                <a:cs typeface="B Yagut" pitchFamily="2" charset="-78"/>
              </a:rPr>
              <a:t>عيب ها</a:t>
            </a:r>
            <a:endParaRPr lang="en-GB" sz="6000" dirty="0">
              <a:cs typeface="B Yagu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901014" cy="4525963"/>
          </a:xfrm>
        </p:spPr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1- لزوم کارگذاری و خروج توسط فرد دوره ديده، </a:t>
            </a:r>
          </a:p>
          <a:p>
            <a:pPr algn="r" rtl="1">
              <a:buFont typeface="Wingdings" pitchFamily="2" charset="2"/>
              <a:buNone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2- امکان خروج خود به خود،</a:t>
            </a:r>
          </a:p>
          <a:p>
            <a:pPr algn="r" rtl="1">
              <a:buFont typeface="Wingdings" pitchFamily="2" charset="2"/>
              <a:buNone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3- عدم پيشگيری از انتقال بيماری های منتقله از راه تماس جنسی، </a:t>
            </a:r>
          </a:p>
          <a:p>
            <a:pPr algn="r" rtl="1">
              <a:buFont typeface="Wingdings" pitchFamily="2" charset="2"/>
              <a:buNone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4- لزوم معاينه دوره ای.</a:t>
            </a:r>
            <a:endParaRPr lang="en-US" b="1" dirty="0" smtClean="0">
              <a:solidFill>
                <a:srgbClr val="000000"/>
              </a:solidFill>
              <a:cs typeface="B Yagut" pitchFamily="2" charset="-78"/>
            </a:endParaRPr>
          </a:p>
          <a:p>
            <a:pPr algn="r" rtl="1">
              <a:buNone/>
            </a:pPr>
            <a:endParaRPr lang="en-GB" dirty="0">
              <a:cs typeface="B 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6000" b="1" dirty="0" smtClean="0">
                <a:solidFill>
                  <a:srgbClr val="000000"/>
                </a:solidFill>
                <a:cs typeface="B Yagut" pitchFamily="2" charset="-78"/>
              </a:rPr>
              <a:t>عوارض شايع و برخورد با آنها</a:t>
            </a:r>
            <a:endParaRPr lang="en-GB" sz="6000" dirty="0">
              <a:cs typeface="B Yagu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972452" cy="4525963"/>
          </a:xfrm>
        </p:spPr>
        <p:txBody>
          <a:bodyPr>
            <a:normAutofit/>
          </a:bodyPr>
          <a:lstStyle/>
          <a:p>
            <a:pPr algn="r" rtl="1"/>
            <a:r>
              <a:rPr lang="fa-IR" sz="2400" b="1" dirty="0" smtClean="0">
                <a:solidFill>
                  <a:srgbClr val="000000"/>
                </a:solidFill>
                <a:cs typeface="B Yagut" pitchFamily="2" charset="-78"/>
              </a:rPr>
              <a:t>افزايش خونريزی و درد، هنگام قاعدگی و برخورد با آن،</a:t>
            </a:r>
          </a:p>
          <a:p>
            <a:pPr algn="r" rtl="1"/>
            <a:r>
              <a:rPr lang="fa-IR" sz="2400" b="1" dirty="0" smtClean="0">
                <a:solidFill>
                  <a:srgbClr val="000000"/>
                </a:solidFill>
                <a:cs typeface="B Yagut" pitchFamily="2" charset="-78"/>
              </a:rPr>
              <a:t>خونريزی نامنظم و لکه بينی بين قاعدگی ها و برخورد با آن،</a:t>
            </a:r>
          </a:p>
          <a:p>
            <a:pPr algn="r" rtl="1"/>
            <a:r>
              <a:rPr lang="fa-IR" sz="2400" b="1" dirty="0" smtClean="0">
                <a:solidFill>
                  <a:srgbClr val="000000"/>
                </a:solidFill>
                <a:cs typeface="B Yagut" pitchFamily="2" charset="-78"/>
              </a:rPr>
              <a:t>افزايش ترشحات واژينال و برخورد با آن.</a:t>
            </a:r>
            <a:endParaRPr lang="en-US" sz="2400" b="1" dirty="0" smtClean="0">
              <a:solidFill>
                <a:srgbClr val="000000"/>
              </a:solidFill>
              <a:cs typeface="B Yagut" pitchFamily="2" charset="-78"/>
            </a:endParaRPr>
          </a:p>
          <a:p>
            <a:pPr algn="r" rtl="1">
              <a:buNone/>
            </a:pPr>
            <a:endParaRPr lang="en-GB" dirty="0">
              <a:cs typeface="B 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358246" cy="1582726"/>
          </a:xfrm>
        </p:spPr>
        <p:txBody>
          <a:bodyPr>
            <a:noAutofit/>
          </a:bodyPr>
          <a:lstStyle/>
          <a:p>
            <a:r>
              <a:rPr lang="fa-IR" sz="4800" b="1" dirty="0" smtClean="0">
                <a:solidFill>
                  <a:srgbClr val="000000"/>
                </a:solidFill>
                <a:cs typeface="B Yagut" pitchFamily="2" charset="-78"/>
              </a:rPr>
              <a:t>عوارض غير شايع و برخورد با آنها</a:t>
            </a:r>
            <a:endParaRPr lang="en-GB" sz="4800" dirty="0">
              <a:cs typeface="B Yagu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500306"/>
            <a:ext cx="7972452" cy="3625857"/>
          </a:xfrm>
        </p:spPr>
        <p:txBody>
          <a:bodyPr/>
          <a:lstStyle/>
          <a:p>
            <a:pPr algn="r" rtl="1"/>
            <a:r>
              <a:rPr lang="en-US" b="1" dirty="0" smtClean="0">
                <a:solidFill>
                  <a:srgbClr val="000000"/>
                </a:solidFill>
                <a:cs typeface="B Yagut" pitchFamily="2" charset="-78"/>
              </a:rPr>
              <a:t>PID</a:t>
            </a: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 و برخورد با آن،</a:t>
            </a:r>
          </a:p>
          <a:p>
            <a:pPr algn="r" rtl="1"/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سوراخ شدن رحم هنگام كارگذاري و برخورد با آن.</a:t>
            </a:r>
            <a:endParaRPr lang="en-US" b="1" dirty="0" smtClean="0">
              <a:solidFill>
                <a:srgbClr val="000000"/>
              </a:solidFill>
              <a:cs typeface="B Yagut" pitchFamily="2" charset="-78"/>
            </a:endParaRPr>
          </a:p>
          <a:p>
            <a:pPr algn="r" rtl="1">
              <a:buNone/>
            </a:pPr>
            <a:endParaRPr lang="en-GB" dirty="0">
              <a:cs typeface="B 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6000" b="1" dirty="0" smtClean="0">
                <a:solidFill>
                  <a:srgbClr val="000000"/>
                </a:solidFill>
                <a:cs typeface="B Yagut" pitchFamily="2" charset="-78"/>
              </a:rPr>
              <a:t>موارد منع مصرف مطلق</a:t>
            </a:r>
            <a:endParaRPr lang="en-GB" sz="6000" dirty="0">
              <a:cs typeface="B Yagu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972452" cy="4525963"/>
          </a:xfrm>
        </p:spPr>
        <p:txBody>
          <a:bodyPr>
            <a:normAutofit fontScale="92500" lnSpcReduction="20000"/>
          </a:bodyPr>
          <a:lstStyle/>
          <a:p>
            <a:pPr algn="ctr" rtl="1">
              <a:lnSpc>
                <a:spcPct val="80000"/>
              </a:lnSpc>
              <a:buNone/>
            </a:pPr>
            <a:endParaRPr lang="fa-IR" sz="4500" b="1" dirty="0" smtClean="0">
              <a:solidFill>
                <a:srgbClr val="000000"/>
              </a:solidFill>
              <a:cs typeface="B Yagut" pitchFamily="2" charset="-78"/>
            </a:endParaRPr>
          </a:p>
          <a:p>
            <a:pPr algn="r" rtl="1">
              <a:lnSpc>
                <a:spcPct val="80000"/>
              </a:lnSpc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حاملگی يا شک به آن،</a:t>
            </a:r>
          </a:p>
          <a:p>
            <a:pPr algn="r" rtl="1">
              <a:lnSpc>
                <a:spcPct val="80000"/>
              </a:lnSpc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سابقه </a:t>
            </a:r>
            <a:r>
              <a:rPr lang="en-US" b="1" dirty="0" smtClean="0">
                <a:solidFill>
                  <a:srgbClr val="000000"/>
                </a:solidFill>
                <a:cs typeface="B Yagut" pitchFamily="2" charset="-78"/>
              </a:rPr>
              <a:t>PID</a:t>
            </a: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 </a:t>
            </a:r>
            <a:r>
              <a:rPr lang="fa-IR" b="1" dirty="0" smtClean="0">
                <a:solidFill>
                  <a:srgbClr val="FF0000"/>
                </a:solidFill>
                <a:cs typeface="B Yagut" pitchFamily="2" charset="-78"/>
              </a:rPr>
              <a:t>راجعه</a:t>
            </a: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 با بستری در بيمارستان،</a:t>
            </a:r>
          </a:p>
          <a:p>
            <a:pPr algn="r" rtl="1">
              <a:lnSpc>
                <a:spcPct val="80000"/>
              </a:lnSpc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رحم با شكل غيرطبيعي </a:t>
            </a:r>
            <a:r>
              <a:rPr lang="fa-IR" b="1" dirty="0" smtClean="0">
                <a:solidFill>
                  <a:srgbClr val="FF0000"/>
                </a:solidFill>
                <a:cs typeface="B Yagut" pitchFamily="2" charset="-78"/>
              </a:rPr>
              <a:t>(بر اساس معاينه لگن)،</a:t>
            </a:r>
          </a:p>
          <a:p>
            <a:pPr algn="r" rtl="1">
              <a:lnSpc>
                <a:spcPct val="80000"/>
              </a:lnSpc>
              <a:buFontTx/>
              <a:buAutoNum type="arabicPeriod"/>
            </a:pPr>
            <a:r>
              <a:rPr lang="en-US" b="1" dirty="0" smtClean="0">
                <a:solidFill>
                  <a:srgbClr val="000000"/>
                </a:solidFill>
                <a:cs typeface="B Yagut" pitchFamily="2" charset="-78"/>
              </a:rPr>
              <a:t>Wilson</a:t>
            </a: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،</a:t>
            </a:r>
            <a:endParaRPr lang="en-US" b="1" dirty="0" smtClean="0">
              <a:solidFill>
                <a:srgbClr val="000000"/>
              </a:solidFill>
              <a:cs typeface="B Yagut" pitchFamily="2" charset="-78"/>
            </a:endParaRPr>
          </a:p>
          <a:p>
            <a:pPr algn="r" rtl="1">
              <a:lnSpc>
                <a:spcPct val="80000"/>
              </a:lnSpc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نقص سيستم ايمنی،</a:t>
            </a:r>
          </a:p>
          <a:p>
            <a:pPr algn="r" rtl="1">
              <a:lnSpc>
                <a:spcPct val="80000"/>
              </a:lnSpc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فيبرومي كه اندازه وشکل </a:t>
            </a:r>
            <a:r>
              <a:rPr lang="fa-IR" b="1" dirty="0" smtClean="0">
                <a:solidFill>
                  <a:srgbClr val="FF0000"/>
                </a:solidFill>
                <a:cs typeface="B Yagut" pitchFamily="2" charset="-78"/>
              </a:rPr>
              <a:t>حفره رحم </a:t>
            </a: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را تغيير داده باشد،</a:t>
            </a:r>
          </a:p>
          <a:p>
            <a:pPr algn="r" rtl="1">
              <a:lnSpc>
                <a:spcPct val="80000"/>
              </a:lnSpc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خونريزی شديد قاعدگی يا آنمی،</a:t>
            </a:r>
          </a:p>
          <a:p>
            <a:pPr algn="r" rtl="1">
              <a:lnSpc>
                <a:spcPct val="80000"/>
              </a:lnSpc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خونريزی واژينال بدون علت مشخص،</a:t>
            </a:r>
          </a:p>
          <a:p>
            <a:pPr algn="r" rtl="1">
              <a:lnSpc>
                <a:spcPct val="80000"/>
              </a:lnSpc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اختلالات انعقادی،</a:t>
            </a:r>
          </a:p>
          <a:p>
            <a:pPr algn="r" rtl="1">
              <a:lnSpc>
                <a:spcPct val="80000"/>
              </a:lnSpc>
              <a:buNone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10. شك به وجود بدخيمی رحم يا سرويكس و يا قطعيت وجود آن،</a:t>
            </a:r>
          </a:p>
          <a:p>
            <a:pPr algn="r" rtl="1">
              <a:lnSpc>
                <a:spcPct val="80000"/>
              </a:lnSpc>
              <a:buNone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11. درفاصله زمانی درمان و پي گيري مول،</a:t>
            </a:r>
          </a:p>
          <a:p>
            <a:pPr algn="r" rtl="1">
              <a:lnSpc>
                <a:spcPct val="80000"/>
              </a:lnSpc>
              <a:buNone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12. سل لگنی.</a:t>
            </a:r>
            <a:endParaRPr lang="en-US" b="1" dirty="0" smtClean="0">
              <a:solidFill>
                <a:srgbClr val="000000"/>
              </a:solidFill>
              <a:cs typeface="B Yagut" pitchFamily="2" charset="-78"/>
            </a:endParaRPr>
          </a:p>
          <a:p>
            <a:pPr algn="r" rtl="1">
              <a:buNone/>
            </a:pPr>
            <a:endParaRPr lang="en-GB" dirty="0">
              <a:cs typeface="B 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6000" b="1" dirty="0" smtClean="0">
                <a:solidFill>
                  <a:srgbClr val="000000"/>
                </a:solidFill>
                <a:cs typeface="B Yagut" pitchFamily="2" charset="-78"/>
              </a:rPr>
              <a:t>موارد منع مصرف نسبی</a:t>
            </a:r>
            <a:endParaRPr lang="en-GB" sz="6000" dirty="0">
              <a:cs typeface="B Yagu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29576" cy="4525963"/>
          </a:xfrm>
        </p:spPr>
        <p:txBody>
          <a:bodyPr>
            <a:normAutofit/>
          </a:bodyPr>
          <a:lstStyle/>
          <a:p>
            <a:pPr marL="533400" indent="-533400" algn="r" rtl="1">
              <a:lnSpc>
                <a:spcPct val="90000"/>
              </a:lnSpc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سابقه </a:t>
            </a:r>
            <a:r>
              <a:rPr lang="en-US" b="1" dirty="0" smtClean="0">
                <a:solidFill>
                  <a:srgbClr val="000000"/>
                </a:solidFill>
                <a:cs typeface="B Yagut" pitchFamily="2" charset="-78"/>
              </a:rPr>
              <a:t>PID</a:t>
            </a: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 بدون بستری در بيمارستان،</a:t>
            </a:r>
          </a:p>
          <a:p>
            <a:pPr marL="533400" indent="-533400" algn="r" rtl="1">
              <a:lnSpc>
                <a:spcPct val="90000"/>
              </a:lnSpc>
              <a:buFontTx/>
              <a:buAutoNum type="arabicPeriod"/>
            </a:pPr>
            <a:r>
              <a:rPr lang="fa-IR" b="1" dirty="0" smtClean="0">
                <a:solidFill>
                  <a:srgbClr val="FF0000"/>
                </a:solidFill>
                <a:cs typeface="B Yagut" pitchFamily="2" charset="-78"/>
              </a:rPr>
              <a:t>سابقه منوراژي،</a:t>
            </a:r>
          </a:p>
          <a:p>
            <a:pPr marL="533400" indent="-533400" algn="r" rtl="1">
              <a:lnSpc>
                <a:spcPct val="90000"/>
              </a:lnSpc>
              <a:buFontTx/>
              <a:buAutoNum type="arabicPeriod"/>
            </a:pPr>
            <a:r>
              <a:rPr lang="fa-IR" b="1" dirty="0" smtClean="0">
                <a:solidFill>
                  <a:srgbClr val="FF0000"/>
                </a:solidFill>
                <a:cs typeface="B Yagut" pitchFamily="2" charset="-78"/>
              </a:rPr>
              <a:t>سابقه ديسمنوره،</a:t>
            </a:r>
          </a:p>
          <a:p>
            <a:pPr marL="533400" indent="-533400" algn="r" rtl="1">
              <a:lnSpc>
                <a:spcPct val="90000"/>
              </a:lnSpc>
              <a:buFontTx/>
              <a:buAutoNum type="arabicPeriod"/>
            </a:pPr>
            <a:r>
              <a:rPr lang="en-US" b="1" dirty="0" smtClean="0">
                <a:solidFill>
                  <a:srgbClr val="000000"/>
                </a:solidFill>
                <a:cs typeface="B Yagut" pitchFamily="2" charset="-78"/>
              </a:rPr>
              <a:t>Multi Partner</a:t>
            </a: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،</a:t>
            </a:r>
          </a:p>
          <a:p>
            <a:pPr marL="533400" indent="-533400" algn="r" rtl="1">
              <a:lnSpc>
                <a:spcPct val="90000"/>
              </a:lnSpc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سابقه يا ابتلای اخير به </a:t>
            </a:r>
            <a:r>
              <a:rPr lang="en-US" b="1" dirty="0" smtClean="0">
                <a:solidFill>
                  <a:srgbClr val="000000"/>
                </a:solidFill>
                <a:cs typeface="B Yagut" pitchFamily="2" charset="-78"/>
              </a:rPr>
              <a:t>STI’s</a:t>
            </a: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،</a:t>
            </a:r>
          </a:p>
          <a:p>
            <a:pPr marL="533400" indent="-533400" algn="r" rtl="1">
              <a:lnSpc>
                <a:spcPct val="90000"/>
              </a:lnSpc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اندومتريت پس از زايمان يا سقط عفونی در سه ماهه گذشته،</a:t>
            </a:r>
          </a:p>
          <a:p>
            <a:pPr marL="533400" indent="-533400" algn="r" rtl="1">
              <a:lnSpc>
                <a:spcPct val="90000"/>
              </a:lnSpc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سرويسيت و واژينيت درمان نشده،</a:t>
            </a:r>
          </a:p>
          <a:p>
            <a:pPr marL="533400" indent="-533400" algn="r" rtl="1">
              <a:lnSpc>
                <a:spcPct val="90000"/>
              </a:lnSpc>
              <a:buFontTx/>
              <a:buAutoNum type="arabicPeriod"/>
            </a:pPr>
            <a:r>
              <a:rPr lang="fa-IR" b="1" dirty="0" smtClean="0">
                <a:solidFill>
                  <a:srgbClr val="FF0000"/>
                </a:solidFill>
                <a:cs typeface="B Yagut" pitchFamily="2" charset="-78"/>
              </a:rPr>
              <a:t>نداشتن سابقه زايمان.</a:t>
            </a:r>
            <a:endParaRPr lang="en-US" b="1" dirty="0" smtClean="0">
              <a:solidFill>
                <a:srgbClr val="FF0000"/>
              </a:solidFill>
              <a:cs typeface="B Yagut" pitchFamily="2" charset="-78"/>
            </a:endParaRPr>
          </a:p>
          <a:p>
            <a:pPr algn="r" rtl="1">
              <a:buNone/>
            </a:pPr>
            <a:endParaRPr lang="en-GB" dirty="0">
              <a:cs typeface="B 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6000" b="1" dirty="0" smtClean="0">
                <a:solidFill>
                  <a:srgbClr val="000000"/>
                </a:solidFill>
                <a:cs typeface="B Yagut" pitchFamily="2" charset="-78"/>
              </a:rPr>
              <a:t>زمان شروع استفاده</a:t>
            </a:r>
            <a:endParaRPr lang="en-GB" sz="6000" dirty="0">
              <a:cs typeface="B Yagu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401080" cy="4525963"/>
          </a:xfrm>
        </p:spPr>
        <p:txBody>
          <a:bodyPr>
            <a:normAutofit/>
          </a:bodyPr>
          <a:lstStyle/>
          <a:p>
            <a:pPr marL="533400" indent="-533400" algn="r" rtl="1"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پنج روز اول قاعدگی،</a:t>
            </a:r>
          </a:p>
          <a:p>
            <a:pPr marL="533400" indent="-533400" algn="r" rtl="1"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6 هفته پس از زايمان،</a:t>
            </a:r>
          </a:p>
          <a:p>
            <a:pPr marL="533400" indent="-533400" algn="r" rtl="1"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سقط يا کورتاژ غيرعفونی زير 12 هفته (در پنج روز اول)،</a:t>
            </a:r>
          </a:p>
          <a:p>
            <a:pPr marL="533400" indent="-533400" algn="r" rtl="1"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6 هفته پس از سقط بالای 12 هفته،</a:t>
            </a:r>
          </a:p>
          <a:p>
            <a:pPr marL="533400" indent="-533400" algn="r" rtl="1"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مادران شيردهی که قاعدگی آنها برنگشته است (6 هفته پس از زايمان با اطمينان از  باردار نبودن).</a:t>
            </a:r>
            <a:endParaRPr lang="en-US" b="1" dirty="0" smtClean="0">
              <a:solidFill>
                <a:srgbClr val="000000"/>
              </a:solidFill>
              <a:cs typeface="B Yagut" pitchFamily="2" charset="-78"/>
            </a:endParaRPr>
          </a:p>
          <a:p>
            <a:pPr algn="r" rtl="1">
              <a:buNone/>
            </a:pPr>
            <a:endParaRPr lang="en-GB" dirty="0">
              <a:cs typeface="B 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6000" b="1" dirty="0" smtClean="0">
                <a:cs typeface="B Yagut" pitchFamily="2" charset="-78"/>
              </a:rPr>
              <a:t>آزمايش ها و معاينه های لازم</a:t>
            </a:r>
            <a:endParaRPr lang="en-GB" sz="6000" dirty="0">
              <a:cs typeface="B Yagu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901014" cy="4525963"/>
          </a:xfrm>
        </p:spPr>
        <p:txBody>
          <a:bodyPr>
            <a:normAutofit fontScale="92500"/>
          </a:bodyPr>
          <a:lstStyle/>
          <a:p>
            <a:pPr marL="533400" indent="-533400" algn="r" rtl="1">
              <a:lnSpc>
                <a:spcPct val="90000"/>
              </a:lnSpc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معاينه لگن (بررسی اندازه و وضعيت رحم و آدنكس ها)،</a:t>
            </a:r>
          </a:p>
          <a:p>
            <a:pPr marL="533400" indent="-533400" algn="r" rtl="1">
              <a:lnSpc>
                <a:spcPct val="90000"/>
              </a:lnSpc>
              <a:buFontTx/>
              <a:buAutoNum type="arabicPeriod"/>
            </a:pPr>
            <a:r>
              <a:rPr lang="fa-IR" b="1" dirty="0" smtClean="0">
                <a:solidFill>
                  <a:srgbClr val="FF0000"/>
                </a:solidFill>
                <a:cs typeface="B Yagut" pitchFamily="2" charset="-78"/>
              </a:rPr>
              <a:t>اندازه گيري هموگلوبين خون،</a:t>
            </a:r>
          </a:p>
          <a:p>
            <a:pPr marL="533400" indent="-533400" algn="r" rtl="1">
              <a:lnSpc>
                <a:spcPct val="90000"/>
              </a:lnSpc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بررسی موارد کنترا انديکاسيون های مطلق و نسبی،</a:t>
            </a:r>
          </a:p>
          <a:p>
            <a:pPr marL="533400" indent="-533400" algn="r" rtl="1">
              <a:lnSpc>
                <a:spcPct val="90000"/>
              </a:lnSpc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اولين بررسی پس از اتمام اولين خونريزي قاعدگی،</a:t>
            </a:r>
          </a:p>
          <a:p>
            <a:pPr marL="533400" indent="-533400" algn="r" rtl="1">
              <a:lnSpc>
                <a:spcPct val="90000"/>
              </a:lnSpc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بررسيهای بعدی هرششماه يكبار(در غير از زمان قاعدگي)،</a:t>
            </a:r>
          </a:p>
          <a:p>
            <a:pPr marL="533400" indent="-533400" algn="r" rtl="1">
              <a:lnSpc>
                <a:spcPct val="90000"/>
              </a:lnSpc>
              <a:buFontTx/>
              <a:buAutoNum type="arabicPeriod"/>
            </a:pPr>
            <a:r>
              <a:rPr lang="fa-IR" b="1" dirty="0" smtClean="0">
                <a:solidFill>
                  <a:srgbClr val="FF0000"/>
                </a:solidFill>
                <a:cs typeface="B Yagut" pitchFamily="2" charset="-78"/>
              </a:rPr>
              <a:t>اندازه گيري هموگلوبين خون (درصورت وجود علايم) ،</a:t>
            </a:r>
          </a:p>
          <a:p>
            <a:pPr marL="533400" indent="-533400" algn="r" rtl="1">
              <a:lnSpc>
                <a:spcPct val="90000"/>
              </a:lnSpc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معاينه لگنی (بررسی ترشح ها و حساسيت رحم و آدنكس ها)،</a:t>
            </a:r>
          </a:p>
          <a:p>
            <a:pPr marL="533400" indent="-533400" algn="r" rtl="1">
              <a:lnSpc>
                <a:spcPct val="90000"/>
              </a:lnSpc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پاپ اسمير،</a:t>
            </a:r>
          </a:p>
          <a:p>
            <a:pPr marL="533400" indent="-533400" algn="r" rtl="1">
              <a:lnSpc>
                <a:spcPct val="90000"/>
              </a:lnSpc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بررسی وضعيت رضايتمندی.</a:t>
            </a:r>
            <a:endParaRPr lang="en-US" b="1" dirty="0" smtClean="0">
              <a:solidFill>
                <a:srgbClr val="000000"/>
              </a:solidFill>
              <a:cs typeface="B Yagut" pitchFamily="2" charset="-78"/>
            </a:endParaRPr>
          </a:p>
          <a:p>
            <a:pPr algn="r" rtl="1">
              <a:buNone/>
            </a:pPr>
            <a:endParaRPr lang="en-GB" dirty="0">
              <a:cs typeface="B 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6000" b="1" dirty="0" smtClean="0">
                <a:solidFill>
                  <a:srgbClr val="000000"/>
                </a:solidFill>
                <a:cs typeface="B Yagut" pitchFamily="2" charset="-78"/>
              </a:rPr>
              <a:t>هشدارها و روش برخورد</a:t>
            </a:r>
            <a:endParaRPr lang="en-GB" sz="6000" dirty="0">
              <a:cs typeface="B Yagu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686700" cy="4525963"/>
          </a:xfrm>
        </p:spPr>
        <p:txBody>
          <a:bodyPr>
            <a:normAutofit/>
          </a:bodyPr>
          <a:lstStyle/>
          <a:p>
            <a:pPr marL="533400" indent="-533400" algn="r" rtl="1"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ديده نشدن و لمس نشدن نخ،</a:t>
            </a:r>
          </a:p>
          <a:p>
            <a:pPr marL="533400" indent="-533400" algn="r" rtl="1"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تاخير قاعدگی،</a:t>
            </a:r>
          </a:p>
          <a:p>
            <a:pPr marL="533400" indent="-533400" algn="r" rtl="1"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حاملگی داخل و خارج رحم،</a:t>
            </a:r>
          </a:p>
          <a:p>
            <a:pPr marL="533400" indent="-533400" algn="r" rtl="1"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وجود علائمي مانند درد پايين شكم، ترشح واژينال چركي و...،</a:t>
            </a:r>
          </a:p>
          <a:p>
            <a:pPr marL="533400" indent="-533400" algn="r" rtl="1"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بدخيمي دستگاه تناسلي.</a:t>
            </a:r>
            <a:endParaRPr lang="en-US" b="1" dirty="0" smtClean="0">
              <a:solidFill>
                <a:srgbClr val="000000"/>
              </a:solidFill>
              <a:cs typeface="B Yagut" pitchFamily="2" charset="-78"/>
            </a:endParaRPr>
          </a:p>
          <a:p>
            <a:pPr algn="r" rtl="1">
              <a:buNone/>
            </a:pPr>
            <a:endParaRPr lang="en-GB" dirty="0">
              <a:cs typeface="B 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6000" b="1" dirty="0" smtClean="0">
                <a:solidFill>
                  <a:srgbClr val="000000"/>
                </a:solidFill>
                <a:cs typeface="B Yagut" pitchFamily="2" charset="-78"/>
              </a:rPr>
              <a:t>پيگيری</a:t>
            </a:r>
            <a:endParaRPr lang="en-GB" sz="6000" dirty="0">
              <a:cs typeface="B Yagu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401080" cy="4525963"/>
          </a:xfrm>
        </p:spPr>
        <p:txBody>
          <a:bodyPr/>
          <a:lstStyle/>
          <a:p>
            <a:pPr marL="533400" indent="-533400" algn="r" rtl="1"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مراجعه های پيگيری (پس از ماه اول و سپس هر ششماه)،</a:t>
            </a:r>
          </a:p>
          <a:p>
            <a:pPr marL="533400" indent="-533400" algn="r" rtl="1"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مراجعه پس از 10سال برای خروج و گذاشتن آی يو دی جديد (در صورت نياز).</a:t>
            </a:r>
            <a:endParaRPr lang="en-US" b="1" dirty="0" smtClean="0">
              <a:solidFill>
                <a:srgbClr val="000000"/>
              </a:solidFill>
              <a:cs typeface="B Yagut" pitchFamily="2" charset="-78"/>
            </a:endParaRPr>
          </a:p>
          <a:p>
            <a:pPr algn="r" rtl="1">
              <a:buNone/>
            </a:pPr>
            <a:endParaRPr lang="en-GB" dirty="0">
              <a:cs typeface="B 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6000" b="1" dirty="0" smtClean="0">
                <a:solidFill>
                  <a:srgbClr val="000000"/>
                </a:solidFill>
                <a:cs typeface="B Yagut" pitchFamily="2" charset="-78"/>
              </a:rPr>
              <a:t>خروج آی يو دی</a:t>
            </a:r>
            <a:endParaRPr lang="en-GB" sz="6000" dirty="0">
              <a:cs typeface="B Yagu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29576" cy="4525963"/>
          </a:xfrm>
        </p:spPr>
        <p:txBody>
          <a:bodyPr>
            <a:normAutofit/>
          </a:bodyPr>
          <a:lstStyle/>
          <a:p>
            <a:pPr marL="533400" indent="-533400" algn="r" rtl="1"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خروج در زمان قاعدگی،</a:t>
            </a:r>
          </a:p>
          <a:p>
            <a:pPr marL="533400" indent="-533400" algn="r" rtl="1"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استفاده از روش ديگر درصورت عدم تمايل به بارداری،</a:t>
            </a:r>
          </a:p>
          <a:p>
            <a:pPr marL="533400" indent="-533400" algn="r" rtl="1">
              <a:buFontTx/>
              <a:buAutoNum type="arabicPeriod"/>
            </a:pP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استفاده از </a:t>
            </a:r>
            <a:r>
              <a:rPr lang="en-US" b="1" dirty="0" smtClean="0">
                <a:solidFill>
                  <a:srgbClr val="000000"/>
                </a:solidFill>
                <a:cs typeface="B Yagut" pitchFamily="2" charset="-78"/>
              </a:rPr>
              <a:t>EC</a:t>
            </a: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درصورت داشتن تماس جنسي در </a:t>
            </a:r>
            <a:r>
              <a:rPr lang="fa-IR" b="1" dirty="0" smtClean="0">
                <a:solidFill>
                  <a:srgbClr val="FF0000"/>
                </a:solidFill>
                <a:cs typeface="B Yagut" pitchFamily="2" charset="-78"/>
              </a:rPr>
              <a:t>عرض120ساعت </a:t>
            </a: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گذشته (پس از خروج</a:t>
            </a:r>
            <a:r>
              <a:rPr lang="en-US" b="1" dirty="0" smtClean="0">
                <a:solidFill>
                  <a:srgbClr val="000000"/>
                </a:solidFill>
                <a:cs typeface="B Yagut" pitchFamily="2" charset="-78"/>
              </a:rPr>
              <a:t>IUD</a:t>
            </a:r>
            <a:r>
              <a:rPr lang="fa-IR" b="1" dirty="0" smtClean="0">
                <a:solidFill>
                  <a:srgbClr val="000000"/>
                </a:solidFill>
                <a:cs typeface="B Yagut" pitchFamily="2" charset="-78"/>
              </a:rPr>
              <a:t>).</a:t>
            </a:r>
            <a:endParaRPr lang="en-US" b="1" dirty="0" smtClean="0">
              <a:solidFill>
                <a:srgbClr val="000000"/>
              </a:solidFill>
              <a:cs typeface="B Yagut" pitchFamily="2" charset="-78"/>
            </a:endParaRPr>
          </a:p>
          <a:p>
            <a:pPr algn="r" rtl="1">
              <a:buNone/>
            </a:pPr>
            <a:endParaRPr lang="en-GB" dirty="0">
              <a:cs typeface="B 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54626"/>
          </a:xfrm>
        </p:spPr>
        <p:txBody>
          <a:bodyPr>
            <a:normAutofit/>
          </a:bodyPr>
          <a:lstStyle/>
          <a:p>
            <a:r>
              <a:rPr lang="fa-IR" sz="6000" b="1" dirty="0" smtClean="0">
                <a:solidFill>
                  <a:srgbClr val="000000"/>
                </a:solidFill>
                <a:cs typeface="B Yagut" pitchFamily="2" charset="-78"/>
              </a:rPr>
              <a:t>پيوسته دلتان شاد و لبتان خندان باد</a:t>
            </a:r>
            <a:endParaRPr lang="en-GB" sz="6000" dirty="0">
              <a:cs typeface="B 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692</TotalTime>
  <Words>704</Words>
  <Application>Microsoft Office PowerPoint</Application>
  <PresentationFormat>On-screen Show (4:3)</PresentationFormat>
  <Paragraphs>96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بنام خدا</vt:lpstr>
      <vt:lpstr>وسيله داخل رحمي جلوگيري از بارداري I.U.D (Intra Uterine Device)</vt:lpstr>
      <vt:lpstr>توضيح روش</vt:lpstr>
      <vt:lpstr>مکانيسم عمل</vt:lpstr>
      <vt:lpstr>اثر بخشی</vt:lpstr>
      <vt:lpstr>مزيت ها</vt:lpstr>
      <vt:lpstr>عيب ها</vt:lpstr>
      <vt:lpstr>عوارض شايع و برخورد با آنها</vt:lpstr>
      <vt:lpstr>عوارض غير شايع و برخورد با آنها</vt:lpstr>
      <vt:lpstr>موارد منع مصرف مطلق</vt:lpstr>
      <vt:lpstr>موارد منع مصرف نسبی</vt:lpstr>
      <vt:lpstr>زمان شروع استفاده</vt:lpstr>
      <vt:lpstr>آزمايش ها و معاينه های لازم</vt:lpstr>
      <vt:lpstr>هشدارها و روش برخورد</vt:lpstr>
      <vt:lpstr>پيگيری</vt:lpstr>
      <vt:lpstr>خروج آی يو دی</vt:lpstr>
      <vt:lpstr>پيوسته دلتان شاد و لبتان خندان باد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دستورالعمل جديد آی يودی</dc:title>
  <dc:creator>عندلیب خانم پرنیان</dc:creator>
  <cp:lastModifiedBy>Windows User</cp:lastModifiedBy>
  <cp:revision>127</cp:revision>
  <dcterms:created xsi:type="dcterms:W3CDTF">2009-09-23T07:25:18Z</dcterms:created>
  <dcterms:modified xsi:type="dcterms:W3CDTF">2020-04-24T22:30:51Z</dcterms:modified>
</cp:coreProperties>
</file>