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72" r:id="rId1"/>
  </p:sldMasterIdLst>
  <p:sldIdLst>
    <p:sldId id="282" r:id="rId2"/>
    <p:sldId id="259" r:id="rId3"/>
    <p:sldId id="281" r:id="rId4"/>
    <p:sldId id="261" r:id="rId5"/>
    <p:sldId id="262" r:id="rId6"/>
    <p:sldId id="263" r:id="rId7"/>
    <p:sldId id="264" r:id="rId8"/>
    <p:sldId id="265" r:id="rId9"/>
    <p:sldId id="266" r:id="rId10"/>
    <p:sldId id="267" r:id="rId11"/>
    <p:sldId id="268" r:id="rId12"/>
    <p:sldId id="277" r:id="rId13"/>
    <p:sldId id="270" r:id="rId14"/>
    <p:sldId id="278" r:id="rId15"/>
    <p:sldId id="269" r:id="rId16"/>
    <p:sldId id="279" r:id="rId17"/>
    <p:sldId id="271" r:id="rId18"/>
    <p:sldId id="274" r:id="rId19"/>
    <p:sldId id="275" r:id="rId20"/>
    <p:sldId id="276" r:id="rId21"/>
    <p:sldId id="272" r:id="rId22"/>
    <p:sldId id="273" r:id="rId23"/>
    <p:sldId id="280"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925266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smtClean="0"/>
              <a:t>5/29/2020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3751483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75612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smtClean="0"/>
              <a:t>5/29/2020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2668864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5/29/2020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36081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5/29/2020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48718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5/29/2020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766376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5/29/2020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514203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5/29/2020</a:t>
            </a:fld>
            <a:endParaRPr lang="en-US" dirty="0"/>
          </a:p>
        </p:txBody>
      </p:sp>
    </p:spTree>
    <p:extLst>
      <p:ext uri="{BB962C8B-B14F-4D97-AF65-F5344CB8AC3E}">
        <p14:creationId xmlns:p14="http://schemas.microsoft.com/office/powerpoint/2010/main" val="25732971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81313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921470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496486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253223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789288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5/29/2020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4574448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16380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5/29/2020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38507715"/>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 id="2147483784" r:id="rId12"/>
    <p:sldLayoutId id="2147483785" r:id="rId13"/>
    <p:sldLayoutId id="2147483786" r:id="rId14"/>
    <p:sldLayoutId id="2147483787" r:id="rId15"/>
    <p:sldLayoutId id="21474837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bartarinha.ir/"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rastineh.ir/wp-content/uploads/2013/11/obsessive-compulsive-disorder.jpg" TargetMode="Externa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rastineh.ir/%d9%87%d9%85%d9%87-%da%86%db%8c%d8%b2-%d8%af%d8%b1%d8%a8%d8%a7%d8%b1%d9%87-%d8%a7%d9%86%d8%b2%d8%a7%d9%84-%d8%b2%d9%88%d8%af%d8%b1%d8%b3-%d8%a2%d9%82%d8%a7%db%8c%d8%a7%d9%86/"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40836150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6"/>
          <p:cNvSpPr txBox="1">
            <a:spLocks/>
          </p:cNvSpPr>
          <p:nvPr/>
        </p:nvSpPr>
        <p:spPr>
          <a:xfrm>
            <a:off x="1210236" y="558634"/>
            <a:ext cx="9356255" cy="626994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rtl="1">
              <a:buNone/>
            </a:pPr>
            <a:r>
              <a:rPr lang="fa-IR" sz="4400" dirty="0" smtClean="0">
                <a:solidFill>
                  <a:schemeClr val="tx1"/>
                </a:solidFill>
                <a:cs typeface="B Nazanin" panose="00000400000000000000" pitchFamily="2" charset="-78"/>
              </a:rPr>
              <a:t> </a:t>
            </a:r>
          </a:p>
          <a:p>
            <a:pPr marL="0" indent="0" algn="ctr" rtl="1">
              <a:buFont typeface="Wingdings 3" charset="2"/>
              <a:buNone/>
            </a:pPr>
            <a:r>
              <a:rPr lang="fa-IR" sz="4800" b="1" dirty="0" smtClean="0">
                <a:solidFill>
                  <a:schemeClr val="tx1"/>
                </a:solidFill>
                <a:cs typeface="B Nazanin" panose="00000400000000000000" pitchFamily="2" charset="-78"/>
              </a:rPr>
              <a:t>وسواس های فکری و عملی</a:t>
            </a:r>
          </a:p>
          <a:p>
            <a:pPr marL="0" indent="0" algn="ctr" rtl="1">
              <a:buFont typeface="Wingdings 3" charset="2"/>
              <a:buNone/>
            </a:pPr>
            <a:endParaRPr lang="fa-IR" sz="2400" dirty="0">
              <a:solidFill>
                <a:srgbClr val="0070C0"/>
              </a:solidFill>
              <a:cs typeface="B Nazanin" panose="00000400000000000000" pitchFamily="2" charset="-78"/>
            </a:endParaRPr>
          </a:p>
          <a:p>
            <a:pPr marL="0" indent="0" algn="ctr" rtl="1">
              <a:buFont typeface="Wingdings 3" charset="2"/>
              <a:buNone/>
            </a:pPr>
            <a:endParaRPr lang="fa-IR" sz="2400" dirty="0" smtClean="0">
              <a:solidFill>
                <a:srgbClr val="0070C0"/>
              </a:solidFill>
              <a:cs typeface="B Nazanin" panose="00000400000000000000" pitchFamily="2" charset="-78"/>
            </a:endParaRPr>
          </a:p>
          <a:p>
            <a:pPr marL="0" indent="0" algn="just" rtl="1">
              <a:buFont typeface="Wingdings 3" charset="2"/>
              <a:buNone/>
            </a:pPr>
            <a:endParaRPr lang="en-US" dirty="0">
              <a:solidFill>
                <a:srgbClr val="0070C0"/>
              </a:solidFill>
              <a:cs typeface="B Nazanin" panose="00000400000000000000" pitchFamily="2" charset="-78"/>
            </a:endParaRPr>
          </a:p>
        </p:txBody>
      </p:sp>
    </p:spTree>
    <p:extLst>
      <p:ext uri="{BB962C8B-B14F-4D97-AF65-F5344CB8AC3E}">
        <p14:creationId xmlns:p14="http://schemas.microsoft.com/office/powerpoint/2010/main" val="266810216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anim calcmode="lin" valueType="num">
                                      <p:cBhvr>
                                        <p:cTn id="13"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9817" y="878540"/>
            <a:ext cx="8596668" cy="1320800"/>
          </a:xfrm>
        </p:spPr>
        <p:txBody>
          <a:bodyPr>
            <a:normAutofit/>
          </a:bodyPr>
          <a:lstStyle/>
          <a:p>
            <a:pPr algn="just" rtl="1"/>
            <a:r>
              <a:rPr lang="fa-IR" u="sng" dirty="0" smtClean="0">
                <a:solidFill>
                  <a:srgbClr val="0070C0"/>
                </a:solidFill>
                <a:cs typeface="B Nazanin" panose="00000400000000000000" pitchFamily="2" charset="-78"/>
              </a:rPr>
              <a:t>تاریخچه وسواس های فکری-عملی</a:t>
            </a:r>
            <a:endParaRPr lang="en-US" u="sng" dirty="0">
              <a:solidFill>
                <a:srgbClr val="0070C0"/>
              </a:solidFill>
              <a:cs typeface="B Nazanin" panose="00000400000000000000" pitchFamily="2" charset="-78"/>
            </a:endParaRPr>
          </a:p>
        </p:txBody>
      </p:sp>
      <p:sp>
        <p:nvSpPr>
          <p:cNvPr id="4" name="Rectangle 3"/>
          <p:cNvSpPr/>
          <p:nvPr/>
        </p:nvSpPr>
        <p:spPr>
          <a:xfrm>
            <a:off x="678678" y="1727200"/>
            <a:ext cx="8925721" cy="2862322"/>
          </a:xfrm>
          <a:prstGeom prst="rect">
            <a:avLst/>
          </a:prstGeom>
        </p:spPr>
        <p:txBody>
          <a:bodyPr wrap="square" numCol="1">
            <a:spAutoFit/>
          </a:bodyPr>
          <a:lstStyle/>
          <a:p>
            <a:pPr algn="just" rtl="1">
              <a:lnSpc>
                <a:spcPct val="150000"/>
              </a:lnSpc>
              <a:spcAft>
                <a:spcPts val="800"/>
              </a:spcAft>
            </a:pPr>
            <a:r>
              <a:rPr lang="ar-SA" sz="2400" dirty="0" smtClean="0">
                <a:latin typeface="Calibri" panose="020F0502020204030204" pitchFamily="34" charset="0"/>
                <a:ea typeface="Calibri" panose="020F0502020204030204" pitchFamily="34" charset="0"/>
                <a:cs typeface="B Nazanin" panose="00000400000000000000" pitchFamily="2" charset="-78"/>
              </a:rPr>
              <a:t>مفهوم </a:t>
            </a:r>
            <a:r>
              <a:rPr lang="ar-SA" sz="2400" dirty="0">
                <a:latin typeface="Calibri" panose="020F0502020204030204" pitchFamily="34" charset="0"/>
                <a:ea typeface="Calibri" panose="020F0502020204030204" pitchFamily="34" charset="0"/>
                <a:cs typeface="B Nazanin" panose="00000400000000000000" pitchFamily="2" charset="-78"/>
              </a:rPr>
              <a:t>سازي مذهبي و طبي اختلالات وسواس فكري-عملي به اصل فرويد برمي گردد كه افكار وسواسي از واكنشهاي دفاعي در مقابل اضطراب رواني-جنسي نشات مي گيرند اختلال وسواسی -جبری از تاریخ معرفی اولیه آن توسط اسکیرول د‌ر 1838 تا کنون تغییری نیافته است. این اختلال با عناوین مختلفی از قبیل حالت وسواسی ، نوروز یا بیماری وسواسی و اختلال وسواسی-جبری معرفی </a:t>
            </a:r>
            <a:r>
              <a:rPr lang="ar-SA" sz="2400" dirty="0" smtClean="0">
                <a:latin typeface="Calibri" panose="020F0502020204030204" pitchFamily="34" charset="0"/>
                <a:ea typeface="Calibri" panose="020F0502020204030204" pitchFamily="34" charset="0"/>
                <a:cs typeface="B Nazanin" panose="00000400000000000000" pitchFamily="2" charset="-78"/>
              </a:rPr>
              <a:t>می‌شود‌</a:t>
            </a:r>
            <a:r>
              <a:rPr lang="fa-IR" sz="2400" dirty="0" smtClean="0">
                <a:latin typeface="Calibri" panose="020F0502020204030204" pitchFamily="34" charset="0"/>
                <a:ea typeface="Calibri" panose="020F0502020204030204" pitchFamily="34" charset="0"/>
                <a:cs typeface="B Nazanin" panose="00000400000000000000" pitchFamily="2" charset="-78"/>
              </a:rPr>
              <a:t>.</a:t>
            </a:r>
            <a:endParaRPr lang="en-US" sz="2400" dirty="0">
              <a:effectLst/>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271633629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290" y="42730"/>
            <a:ext cx="8596668" cy="1320800"/>
          </a:xfrm>
        </p:spPr>
        <p:txBody>
          <a:bodyPr>
            <a:normAutofit/>
          </a:bodyPr>
          <a:lstStyle/>
          <a:p>
            <a:pPr algn="ctr" rtl="1"/>
            <a:r>
              <a:rPr lang="fa-IR" u="sng" dirty="0" smtClean="0">
                <a:cs typeface="B Nazanin" panose="00000400000000000000" pitchFamily="2" charset="-78"/>
              </a:rPr>
              <a:t>وسواس فکری</a:t>
            </a:r>
            <a:endParaRPr lang="en-US" u="sng" dirty="0">
              <a:cs typeface="B Nazanin" panose="00000400000000000000" pitchFamily="2" charset="-78"/>
            </a:endParaRPr>
          </a:p>
        </p:txBody>
      </p:sp>
      <p:sp>
        <p:nvSpPr>
          <p:cNvPr id="3" name="Content Placeholder 2"/>
          <p:cNvSpPr>
            <a:spLocks noGrp="1"/>
          </p:cNvSpPr>
          <p:nvPr>
            <p:ph idx="1"/>
          </p:nvPr>
        </p:nvSpPr>
        <p:spPr>
          <a:xfrm>
            <a:off x="457201" y="872165"/>
            <a:ext cx="8928846" cy="3843994"/>
          </a:xfrm>
        </p:spPr>
        <p:txBody>
          <a:bodyPr>
            <a:normAutofit fontScale="92500" lnSpcReduction="20000"/>
          </a:bodyPr>
          <a:lstStyle/>
          <a:p>
            <a:pPr marL="0" indent="0" algn="just" rtl="1">
              <a:lnSpc>
                <a:spcPct val="150000"/>
              </a:lnSpc>
              <a:buNone/>
            </a:pPr>
            <a:r>
              <a:rPr lang="fa-IR" sz="2400" dirty="0">
                <a:cs typeface="B Nazanin" panose="00000400000000000000" pitchFamily="2" charset="-78"/>
              </a:rPr>
              <a:t>يك فكر وسواسي در حيطه ودنياي اختلال وسواس فكري-عملي به عنوان تصور ،فكر ويا التزامي تعريف مي شود كه در درون ذهن فرد قرار دارد وباعث شعله ور شدن اضطراب وناراحتي مي شود. اين نوع وسواسهاي فكري بارها وبارها ،نا خواسته وغير قابل كنترل در ذهن بيمار جولان مي دهند .به عنوان مثال فكري كه وي ممكن است بدن خود را با چاقو لت وپار كنيد ،به عنوان يك فكر وسواسي شناخته مي شود </a:t>
            </a:r>
            <a:r>
              <a:rPr lang="fa-IR" sz="2400" dirty="0" smtClean="0">
                <a:cs typeface="B Nazanin" panose="00000400000000000000" pitchFamily="2" charset="-78"/>
              </a:rPr>
              <a:t>.</a:t>
            </a:r>
          </a:p>
          <a:p>
            <a:pPr marL="0" indent="0" algn="just" rtl="1">
              <a:lnSpc>
                <a:spcPct val="150000"/>
              </a:lnSpc>
              <a:buNone/>
            </a:pPr>
            <a:endParaRPr lang="fa-IR" sz="2400" dirty="0">
              <a:cs typeface="B Nazanin" panose="00000400000000000000" pitchFamily="2" charset="-78"/>
            </a:endParaRPr>
          </a:p>
          <a:p>
            <a:pPr marL="0" indent="0" algn="just" rtl="1">
              <a:lnSpc>
                <a:spcPct val="150000"/>
              </a:lnSpc>
              <a:buNone/>
            </a:pPr>
            <a:endParaRPr lang="en-US" sz="2400" dirty="0">
              <a:cs typeface="B Nazanin" panose="00000400000000000000" pitchFamily="2" charset="-78"/>
            </a:endParaRPr>
          </a:p>
        </p:txBody>
      </p:sp>
      <p:pic>
        <p:nvPicPr>
          <p:cNvPr id="4" name="Picture 3" descr="اختلال وسواس فکری - عملی">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832835" y="3438659"/>
            <a:ext cx="4035379" cy="3047734"/>
          </a:xfrm>
          <a:prstGeom prst="rect">
            <a:avLst/>
          </a:prstGeom>
          <a:noFill/>
          <a:ln>
            <a:noFill/>
          </a:ln>
        </p:spPr>
      </p:pic>
    </p:spTree>
    <p:extLst>
      <p:ext uri="{BB962C8B-B14F-4D97-AF65-F5344CB8AC3E}">
        <p14:creationId xmlns:p14="http://schemas.microsoft.com/office/powerpoint/2010/main" val="2246990670"/>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4550" y="468501"/>
            <a:ext cx="8596668" cy="1320800"/>
          </a:xfrm>
        </p:spPr>
        <p:txBody>
          <a:bodyPr>
            <a:normAutofit/>
          </a:bodyPr>
          <a:lstStyle/>
          <a:p>
            <a:pPr algn="r"/>
            <a:r>
              <a:rPr lang="ar-SA" u="sng" dirty="0">
                <a:cs typeface="B Nazanin" panose="00000400000000000000" pitchFamily="2" charset="-78"/>
              </a:rPr>
              <a:t>وسواسهاي فكري شايع در اختلال وسواس فكري-عملي</a:t>
            </a:r>
            <a:endParaRPr lang="en-US" u="sng" dirty="0">
              <a:cs typeface="B Nazanin" panose="00000400000000000000" pitchFamily="2" charset="-78"/>
            </a:endParaRPr>
          </a:p>
        </p:txBody>
      </p:sp>
      <p:sp>
        <p:nvSpPr>
          <p:cNvPr id="3" name="Content Placeholder 2"/>
          <p:cNvSpPr>
            <a:spLocks noGrp="1"/>
          </p:cNvSpPr>
          <p:nvPr>
            <p:ph idx="1"/>
          </p:nvPr>
        </p:nvSpPr>
        <p:spPr>
          <a:xfrm>
            <a:off x="94129" y="1371600"/>
            <a:ext cx="9466730" cy="4827493"/>
          </a:xfrm>
        </p:spPr>
        <p:txBody>
          <a:bodyPr>
            <a:noAutofit/>
          </a:bodyPr>
          <a:lstStyle/>
          <a:p>
            <a:pPr marL="0" indent="0" algn="just" rtl="1">
              <a:buNone/>
            </a:pPr>
            <a:r>
              <a:rPr lang="fa-IR" sz="2400" dirty="0" smtClean="0">
                <a:cs typeface="B Nazanin" panose="00000400000000000000" pitchFamily="2" charset="-78"/>
              </a:rPr>
              <a:t>-</a:t>
            </a:r>
            <a:r>
              <a:rPr lang="ar-SA" sz="2400" dirty="0" smtClean="0">
                <a:cs typeface="B Nazanin" panose="00000400000000000000" pitchFamily="2" charset="-78"/>
              </a:rPr>
              <a:t>شك </a:t>
            </a:r>
            <a:r>
              <a:rPr lang="ar-SA" sz="2400" dirty="0">
                <a:cs typeface="B Nazanin" panose="00000400000000000000" pitchFamily="2" charset="-78"/>
              </a:rPr>
              <a:t>وترديد در مورد وقوع رويدادهاي خطرناك(از قبيل عدم اطمينان از قفل بودن دربها وعدم اطمينان به قفل </a:t>
            </a:r>
            <a:r>
              <a:rPr lang="ar-SA" sz="2400" dirty="0" smtClean="0">
                <a:cs typeface="B Nazanin" panose="00000400000000000000" pitchFamily="2" charset="-78"/>
              </a:rPr>
              <a:t>دربها</a:t>
            </a:r>
            <a:r>
              <a:rPr lang="fa-IR" sz="2400" dirty="0">
                <a:cs typeface="B Nazanin" panose="00000400000000000000" pitchFamily="2" charset="-78"/>
              </a:rPr>
              <a:t>)</a:t>
            </a:r>
            <a:endParaRPr lang="en-US" sz="2400" dirty="0">
              <a:cs typeface="B Nazanin" panose="00000400000000000000" pitchFamily="2" charset="-78"/>
            </a:endParaRPr>
          </a:p>
          <a:p>
            <a:pPr marL="0" lvl="1" indent="0" algn="just" rtl="1">
              <a:buNone/>
            </a:pPr>
            <a:r>
              <a:rPr lang="fa-IR" sz="2400" dirty="0" smtClean="0">
                <a:cs typeface="B Nazanin" panose="00000400000000000000" pitchFamily="2" charset="-78"/>
              </a:rPr>
              <a:t>-داش</a:t>
            </a:r>
            <a:r>
              <a:rPr lang="ar-SA" sz="2400" dirty="0" smtClean="0">
                <a:cs typeface="B Nazanin" panose="00000400000000000000" pitchFamily="2" charset="-78"/>
              </a:rPr>
              <a:t>تن </a:t>
            </a:r>
            <a:r>
              <a:rPr lang="ar-SA" sz="2400" dirty="0">
                <a:cs typeface="B Nazanin" panose="00000400000000000000" pitchFamily="2" charset="-78"/>
              </a:rPr>
              <a:t>افكار مربوط به جمع كردن ،حتي اصرار در جمع كردن چيزهاي بي مصرف (اگر چه </a:t>
            </a:r>
            <a:r>
              <a:rPr lang="ar-SA" sz="2400" dirty="0" smtClean="0">
                <a:cs typeface="B Nazanin" panose="00000400000000000000" pitchFamily="2" charset="-78"/>
              </a:rPr>
              <a:t>هيچ</a:t>
            </a:r>
            <a:r>
              <a:rPr lang="fa-IR" sz="2400" dirty="0" smtClean="0">
                <a:cs typeface="B Nazanin" panose="00000400000000000000" pitchFamily="2" charset="-78"/>
              </a:rPr>
              <a:t> </a:t>
            </a:r>
            <a:r>
              <a:rPr lang="ar-SA" sz="2400" dirty="0" smtClean="0">
                <a:cs typeface="B Nazanin" panose="00000400000000000000" pitchFamily="2" charset="-78"/>
              </a:rPr>
              <a:t>وقت </a:t>
            </a:r>
            <a:r>
              <a:rPr lang="ar-SA" sz="2400" dirty="0">
                <a:cs typeface="B Nazanin" panose="00000400000000000000" pitchFamily="2" charset="-78"/>
              </a:rPr>
              <a:t>اين نوع چيزهاي جمع آوري شده ،در رابطه با فرد جمع كننده نمي </a:t>
            </a:r>
            <a:r>
              <a:rPr lang="ar-SA" sz="2400" dirty="0" smtClean="0">
                <a:cs typeface="B Nazanin" panose="00000400000000000000" pitchFamily="2" charset="-78"/>
              </a:rPr>
              <a:t>باشد</a:t>
            </a:r>
            <a:r>
              <a:rPr lang="fa-IR" sz="2400" dirty="0" smtClean="0">
                <a:cs typeface="B Nazanin" panose="00000400000000000000" pitchFamily="2" charset="-78"/>
              </a:rPr>
              <a:t>)</a:t>
            </a:r>
            <a:r>
              <a:rPr lang="ar-SA" sz="2400" dirty="0" smtClean="0">
                <a:cs typeface="B Nazanin" panose="00000400000000000000" pitchFamily="2" charset="-78"/>
              </a:rPr>
              <a:t/>
            </a:r>
            <a:br>
              <a:rPr lang="ar-SA" sz="2400" dirty="0" smtClean="0">
                <a:cs typeface="B Nazanin" panose="00000400000000000000" pitchFamily="2" charset="-78"/>
              </a:rPr>
            </a:br>
            <a:r>
              <a:rPr lang="fa-IR" sz="2400" dirty="0" smtClean="0">
                <a:cs typeface="B Nazanin" panose="00000400000000000000" pitchFamily="2" charset="-78"/>
              </a:rPr>
              <a:t>-</a:t>
            </a:r>
            <a:r>
              <a:rPr lang="ar-SA" sz="2400" dirty="0" smtClean="0">
                <a:cs typeface="B Nazanin" panose="00000400000000000000" pitchFamily="2" charset="-78"/>
              </a:rPr>
              <a:t>داشتن </a:t>
            </a:r>
            <a:r>
              <a:rPr lang="ar-SA" sz="2400" dirty="0">
                <a:cs typeface="B Nazanin" panose="00000400000000000000" pitchFamily="2" charset="-78"/>
              </a:rPr>
              <a:t>تصورات وافكار خشونت آميز ويا پرخاشگري (از قبيل چاقو زدن به بدن خود)</a:t>
            </a:r>
            <a:endParaRPr lang="en-US" sz="2400" dirty="0">
              <a:cs typeface="B Nazanin" panose="00000400000000000000" pitchFamily="2" charset="-78"/>
            </a:endParaRPr>
          </a:p>
          <a:p>
            <a:pPr marL="0" indent="0" algn="just" rtl="1">
              <a:buNone/>
            </a:pPr>
            <a:r>
              <a:rPr lang="fa-IR" sz="2400" dirty="0" smtClean="0">
                <a:cs typeface="B Nazanin" panose="00000400000000000000" pitchFamily="2" charset="-78"/>
              </a:rPr>
              <a:t>-</a:t>
            </a:r>
            <a:r>
              <a:rPr lang="ar-SA" sz="2400" dirty="0" smtClean="0">
                <a:cs typeface="B Nazanin" panose="00000400000000000000" pitchFamily="2" charset="-78"/>
              </a:rPr>
              <a:t>نگراني </a:t>
            </a:r>
            <a:r>
              <a:rPr lang="ar-SA" sz="2400" dirty="0">
                <a:cs typeface="B Nazanin" panose="00000400000000000000" pitchFamily="2" charset="-78"/>
              </a:rPr>
              <a:t>افراطي در مورد عدم صحت ،نظم،آراستگي </a:t>
            </a:r>
            <a:r>
              <a:rPr lang="ar-SA" sz="2400" dirty="0" smtClean="0">
                <a:cs typeface="B Nazanin" panose="00000400000000000000" pitchFamily="2" charset="-78"/>
              </a:rPr>
              <a:t>وهماهنگي</a:t>
            </a:r>
            <a:endParaRPr lang="fa-IR" sz="2400" dirty="0" smtClean="0">
              <a:cs typeface="B Nazanin" panose="00000400000000000000" pitchFamily="2" charset="-78"/>
            </a:endParaRPr>
          </a:p>
          <a:p>
            <a:pPr marL="0" indent="0" algn="just" rtl="1">
              <a:lnSpc>
                <a:spcPct val="150000"/>
              </a:lnSpc>
              <a:buNone/>
            </a:pPr>
            <a:r>
              <a:rPr lang="ar-SA" sz="2400" dirty="0" smtClean="0">
                <a:cs typeface="B Nazanin" panose="00000400000000000000" pitchFamily="2" charset="-78"/>
              </a:rPr>
              <a:t>-داشتن </a:t>
            </a:r>
            <a:r>
              <a:rPr lang="ar-SA" sz="2400" dirty="0">
                <a:cs typeface="B Nazanin" panose="00000400000000000000" pitchFamily="2" charset="-78"/>
              </a:rPr>
              <a:t>افكار كفر آميز ،توهين به مقدسات در مورد اديان</a:t>
            </a:r>
            <a:endParaRPr lang="en-US" sz="2400" dirty="0">
              <a:cs typeface="B Nazanin" panose="00000400000000000000" pitchFamily="2" charset="-78"/>
            </a:endParaRPr>
          </a:p>
          <a:p>
            <a:pPr marL="0" indent="0" algn="just" rtl="1">
              <a:buNone/>
            </a:pPr>
            <a:endParaRPr lang="en-US" sz="2400" dirty="0">
              <a:cs typeface="B Nazanin" panose="00000400000000000000" pitchFamily="2" charset="-78"/>
            </a:endParaRPr>
          </a:p>
        </p:txBody>
      </p:sp>
    </p:spTree>
    <p:extLst>
      <p:ext uri="{BB962C8B-B14F-4D97-AF65-F5344CB8AC3E}">
        <p14:creationId xmlns:p14="http://schemas.microsoft.com/office/powerpoint/2010/main" val="40421950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588" y="582744"/>
            <a:ext cx="8596668" cy="1320800"/>
          </a:xfrm>
        </p:spPr>
        <p:txBody>
          <a:bodyPr>
            <a:normAutofit/>
          </a:bodyPr>
          <a:lstStyle/>
          <a:p>
            <a:pPr algn="ctr"/>
            <a:r>
              <a:rPr lang="fa-IR" u="sng" dirty="0" smtClean="0">
                <a:cs typeface="B Nazanin" panose="00000400000000000000" pitchFamily="2" charset="-78"/>
              </a:rPr>
              <a:t>وسواس عملی</a:t>
            </a:r>
            <a:endParaRPr lang="en-US" u="sng" dirty="0">
              <a:cs typeface="B Nazanin" panose="00000400000000000000" pitchFamily="2" charset="-78"/>
            </a:endParaRPr>
          </a:p>
        </p:txBody>
      </p:sp>
      <p:sp>
        <p:nvSpPr>
          <p:cNvPr id="3" name="Content Placeholder 2"/>
          <p:cNvSpPr>
            <a:spLocks noGrp="1"/>
          </p:cNvSpPr>
          <p:nvPr>
            <p:ph idx="1"/>
          </p:nvPr>
        </p:nvSpPr>
        <p:spPr>
          <a:xfrm>
            <a:off x="477588" y="1243144"/>
            <a:ext cx="9074257" cy="3880773"/>
          </a:xfrm>
        </p:spPr>
        <p:txBody>
          <a:bodyPr numCol="1">
            <a:normAutofit fontScale="77500" lnSpcReduction="20000"/>
          </a:bodyPr>
          <a:lstStyle/>
          <a:p>
            <a:pPr marL="0" indent="0" algn="just" rtl="1">
              <a:lnSpc>
                <a:spcPct val="150000"/>
              </a:lnSpc>
              <a:buNone/>
            </a:pPr>
            <a:r>
              <a:rPr lang="ar-SA" sz="2400" dirty="0">
                <a:cs typeface="B Nazanin" panose="00000400000000000000" pitchFamily="2" charset="-78"/>
              </a:rPr>
              <a:t>در اختلال وسواس فكري-عملي وسواسهاي عملي ،اعمالي هستند كه شخص بارها وبارها در پاسخ به يك وسواس فكري انجام مي دهد .هدف وسواسهاي عملي ،كاهش احتمال آسيب زدن وآزار رساندن مي باشد تا اينكه بدين وسيله وي احساس آرامش كرده وهمه چيز را خوب بپنداريد </a:t>
            </a:r>
            <a:r>
              <a:rPr lang="fa-IR" sz="2400" dirty="0" smtClean="0">
                <a:cs typeface="B Nazanin" panose="00000400000000000000" pitchFamily="2" charset="-78"/>
              </a:rPr>
              <a:t>.</a:t>
            </a:r>
          </a:p>
          <a:p>
            <a:pPr marL="0" indent="0" algn="just" rtl="1">
              <a:lnSpc>
                <a:spcPct val="150000"/>
              </a:lnSpc>
              <a:buNone/>
            </a:pPr>
            <a:r>
              <a:rPr lang="fa-IR" sz="2400" dirty="0" smtClean="0">
                <a:cs typeface="B Nazanin" panose="00000400000000000000" pitchFamily="2" charset="-78"/>
              </a:rPr>
              <a:t>وسواس های عملی </a:t>
            </a:r>
            <a:r>
              <a:rPr lang="ar-SA" sz="2400" dirty="0" smtClean="0">
                <a:cs typeface="B Nazanin" panose="00000400000000000000" pitchFamily="2" charset="-78"/>
              </a:rPr>
              <a:t>مي </a:t>
            </a:r>
            <a:r>
              <a:rPr lang="ar-SA" sz="2400" dirty="0">
                <a:cs typeface="B Nazanin" panose="00000400000000000000" pitchFamily="2" charset="-78"/>
              </a:rPr>
              <a:t>توانند به صورت اعمالي باشند كه به وسيله ديگران قابل مشاهده باشند (از </a:t>
            </a:r>
            <a:r>
              <a:rPr lang="ar-SA" sz="2400" dirty="0" smtClean="0">
                <a:cs typeface="B Nazanin" panose="00000400000000000000" pitchFamily="2" charset="-78"/>
              </a:rPr>
              <a:t>قبيل </a:t>
            </a:r>
            <a:r>
              <a:rPr lang="ar-SA" sz="2400" dirty="0">
                <a:cs typeface="B Nazanin" panose="00000400000000000000" pitchFamily="2" charset="-78"/>
              </a:rPr>
              <a:t>كنترل كردن تا جايي كه احساس آرامش بكنيد )،يا به صورت اعمال ذهني است كه بوسيله ديگران قابل مشاهده نمي باشد (از قبيل گفتن عبارات خاصي در ذهن خود</a:t>
            </a:r>
            <a:r>
              <a:rPr lang="ar-SA" sz="2400" dirty="0" smtClean="0">
                <a:cs typeface="B Nazanin" panose="00000400000000000000" pitchFamily="2" charset="-78"/>
              </a:rPr>
              <a:t>).</a:t>
            </a:r>
            <a:endParaRPr lang="en-US" sz="2400" dirty="0">
              <a:cs typeface="B Nazanin" panose="00000400000000000000" pitchFamily="2" charset="-78"/>
            </a:endParaRPr>
          </a:p>
        </p:txBody>
      </p:sp>
    </p:spTree>
    <p:extLst>
      <p:ext uri="{BB962C8B-B14F-4D97-AF65-F5344CB8AC3E}">
        <p14:creationId xmlns:p14="http://schemas.microsoft.com/office/powerpoint/2010/main" val="240887049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3358" y="510989"/>
            <a:ext cx="8614584" cy="1343841"/>
          </a:xfrm>
        </p:spPr>
        <p:txBody>
          <a:bodyPr>
            <a:normAutofit/>
          </a:bodyPr>
          <a:lstStyle/>
          <a:p>
            <a:pPr algn="ctr"/>
            <a:r>
              <a:rPr lang="ar-SA" u="sng" dirty="0">
                <a:cs typeface="B Nazanin" panose="00000400000000000000" pitchFamily="2" charset="-78"/>
              </a:rPr>
              <a:t>وسواسهاي عملي شايع در اختلال وسواس فكري-عملي</a:t>
            </a:r>
            <a:endParaRPr lang="en-US" u="sng" dirty="0">
              <a:cs typeface="B Nazanin" panose="00000400000000000000" pitchFamily="2" charset="-78"/>
            </a:endParaRPr>
          </a:p>
        </p:txBody>
      </p:sp>
      <p:sp>
        <p:nvSpPr>
          <p:cNvPr id="3" name="Content Placeholder 2"/>
          <p:cNvSpPr>
            <a:spLocks noGrp="1"/>
          </p:cNvSpPr>
          <p:nvPr>
            <p:ph idx="1"/>
          </p:nvPr>
        </p:nvSpPr>
        <p:spPr>
          <a:xfrm>
            <a:off x="673358" y="1541267"/>
            <a:ext cx="8596668" cy="3880773"/>
          </a:xfrm>
        </p:spPr>
        <p:txBody>
          <a:bodyPr>
            <a:normAutofit/>
          </a:bodyPr>
          <a:lstStyle/>
          <a:p>
            <a:pPr marL="0" indent="0" algn="r">
              <a:lnSpc>
                <a:spcPct val="150000"/>
              </a:lnSpc>
              <a:buNone/>
            </a:pPr>
            <a:r>
              <a:rPr lang="ar-SA" sz="2400" dirty="0">
                <a:cs typeface="B Nazanin" panose="00000400000000000000" pitchFamily="2" charset="-78"/>
              </a:rPr>
              <a:t>-كنترل كردن (از قبيل كنترل كردن فلكه گاز ،شيرهاي آب ) </a:t>
            </a:r>
            <a:br>
              <a:rPr lang="ar-SA" sz="2400" dirty="0">
                <a:cs typeface="B Nazanin" panose="00000400000000000000" pitchFamily="2" charset="-78"/>
              </a:rPr>
            </a:br>
            <a:r>
              <a:rPr lang="ar-SA" sz="2400" dirty="0">
                <a:cs typeface="B Nazanin" panose="00000400000000000000" pitchFamily="2" charset="-78"/>
              </a:rPr>
              <a:t>- تكرار كردن اعمال  </a:t>
            </a:r>
            <a:br>
              <a:rPr lang="ar-SA" sz="2400" dirty="0">
                <a:cs typeface="B Nazanin" panose="00000400000000000000" pitchFamily="2" charset="-78"/>
              </a:rPr>
            </a:br>
            <a:r>
              <a:rPr lang="ar-SA" sz="2400" dirty="0">
                <a:cs typeface="B Nazanin" panose="00000400000000000000" pitchFamily="2" charset="-78"/>
              </a:rPr>
              <a:t>- اعمال تشريفاتي ذهني (از قبيل تكرار كردن كلمات ويا عبارات خاصي با روش وآهنگي بخصوص ) </a:t>
            </a:r>
            <a:br>
              <a:rPr lang="ar-SA" sz="2400" dirty="0">
                <a:cs typeface="B Nazanin" panose="00000400000000000000" pitchFamily="2" charset="-78"/>
              </a:rPr>
            </a:br>
            <a:r>
              <a:rPr lang="ar-SA" sz="2400" dirty="0">
                <a:cs typeface="B Nazanin" panose="00000400000000000000" pitchFamily="2" charset="-78"/>
              </a:rPr>
              <a:t>- انجام دادن اعمال با نظم وترتيب خاص </a:t>
            </a:r>
            <a:endParaRPr lang="en-US" sz="2400" dirty="0">
              <a:cs typeface="B Nazanin" panose="00000400000000000000" pitchFamily="2" charset="-78"/>
            </a:endParaRPr>
          </a:p>
        </p:txBody>
      </p:sp>
      <p:pic>
        <p:nvPicPr>
          <p:cNvPr id="4" name="Picture 3" descr="روش درمان وسواس"/>
          <p:cNvPicPr/>
          <p:nvPr/>
        </p:nvPicPr>
        <p:blipFill>
          <a:blip r:embed="rId2">
            <a:extLst>
              <a:ext uri="{28A0092B-C50C-407E-A947-70E740481C1C}">
                <a14:useLocalDpi xmlns:a14="http://schemas.microsoft.com/office/drawing/2010/main" val="0"/>
              </a:ext>
            </a:extLst>
          </a:blip>
          <a:srcRect/>
          <a:stretch>
            <a:fillRect/>
          </a:stretch>
        </p:blipFill>
        <p:spPr bwMode="auto">
          <a:xfrm>
            <a:off x="767487" y="3304894"/>
            <a:ext cx="3956251" cy="2904896"/>
          </a:xfrm>
          <a:prstGeom prst="rect">
            <a:avLst/>
          </a:prstGeom>
          <a:noFill/>
          <a:ln>
            <a:noFill/>
          </a:ln>
        </p:spPr>
      </p:pic>
    </p:spTree>
    <p:extLst>
      <p:ext uri="{BB962C8B-B14F-4D97-AF65-F5344CB8AC3E}">
        <p14:creationId xmlns:p14="http://schemas.microsoft.com/office/powerpoint/2010/main" val="1949356993"/>
      </p:ext>
    </p:extLst>
  </p:cSld>
  <p:clrMapOvr>
    <a:masterClrMapping/>
  </p:clrMapOvr>
  <p:transition spd="med">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2190" y="66772"/>
            <a:ext cx="8596668" cy="1320800"/>
          </a:xfrm>
        </p:spPr>
        <p:txBody>
          <a:bodyPr>
            <a:normAutofit/>
          </a:bodyPr>
          <a:lstStyle/>
          <a:p>
            <a:pPr algn="r"/>
            <a:r>
              <a:rPr lang="fa-IR" u="sng" dirty="0" smtClean="0">
                <a:cs typeface="B Nazanin" panose="00000400000000000000" pitchFamily="2" charset="-78"/>
              </a:rPr>
              <a:t>میزان شیوع بیماری</a:t>
            </a:r>
            <a:endParaRPr lang="en-US" u="sng" dirty="0">
              <a:cs typeface="B Nazanin" panose="00000400000000000000" pitchFamily="2" charset="-78"/>
            </a:endParaRPr>
          </a:p>
        </p:txBody>
      </p:sp>
      <p:sp>
        <p:nvSpPr>
          <p:cNvPr id="3" name="Content Placeholder 2"/>
          <p:cNvSpPr>
            <a:spLocks noGrp="1"/>
          </p:cNvSpPr>
          <p:nvPr>
            <p:ph idx="1"/>
          </p:nvPr>
        </p:nvSpPr>
        <p:spPr>
          <a:xfrm>
            <a:off x="268942" y="900490"/>
            <a:ext cx="9520516" cy="4236287"/>
          </a:xfrm>
        </p:spPr>
        <p:txBody>
          <a:bodyPr>
            <a:noAutofit/>
          </a:bodyPr>
          <a:lstStyle/>
          <a:p>
            <a:pPr marL="400050" lvl="1" indent="0" algn="just" rtl="1">
              <a:buNone/>
            </a:pPr>
            <a:r>
              <a:rPr lang="fa-IR" sz="2400" dirty="0" smtClean="0">
                <a:cs typeface="B Nazanin" panose="00000400000000000000" pitchFamily="2" charset="-78"/>
              </a:rPr>
              <a:t>-</a:t>
            </a:r>
            <a:r>
              <a:rPr lang="ar-SA" sz="2400" dirty="0" smtClean="0">
                <a:cs typeface="B Nazanin" panose="00000400000000000000" pitchFamily="2" charset="-78"/>
              </a:rPr>
              <a:t>وسواس </a:t>
            </a:r>
            <a:r>
              <a:rPr lang="ar-SA" sz="2400" dirty="0">
                <a:cs typeface="B Nazanin" panose="00000400000000000000" pitchFamily="2" charset="-78"/>
              </a:rPr>
              <a:t>بيش از آنچه كه تصور مي شود،شايع مي باشد .در واقع از نظر شايع بودن چهارمين بيماري رواني است .يعني بعد از افسردگي ،دائم الخمر بودن وهراس اجتماعي،وسواس قرار دارد. ولي به هر حال مي توان گفت كه يك در صد از جمعيت بزرگسال دنيا از طريق اختلال وسواس فكري-عملي افسرده وناتوان شده اند واز </a:t>
            </a:r>
            <a:r>
              <a:rPr lang="ar-SA" sz="2400" dirty="0" smtClean="0">
                <a:cs typeface="B Nazanin" panose="00000400000000000000" pitchFamily="2" charset="-78"/>
              </a:rPr>
              <a:t>هر</a:t>
            </a:r>
            <a:r>
              <a:rPr lang="fa-IR" sz="2400" dirty="0" smtClean="0">
                <a:cs typeface="B Nazanin" panose="00000400000000000000" pitchFamily="2" charset="-78"/>
              </a:rPr>
              <a:t>دویست نفرکودک ونوجوان دردنیایک نفرمبتلابه ان می شوند.</a:t>
            </a:r>
          </a:p>
          <a:p>
            <a:pPr marL="400050" lvl="1" indent="0" algn="just" rtl="1">
              <a:buNone/>
            </a:pPr>
            <a:r>
              <a:rPr lang="fa-IR" sz="2400" dirty="0" smtClean="0">
                <a:cs typeface="B Nazanin" panose="00000400000000000000" pitchFamily="2" charset="-78"/>
              </a:rPr>
              <a:t>-میزان </a:t>
            </a:r>
            <a:r>
              <a:rPr lang="ar-SA" sz="2400" dirty="0" smtClean="0">
                <a:cs typeface="B Nazanin" panose="00000400000000000000" pitchFamily="2" charset="-78"/>
              </a:rPr>
              <a:t>شيوع </a:t>
            </a:r>
            <a:r>
              <a:rPr lang="ar-SA" sz="2400" dirty="0">
                <a:cs typeface="B Nazanin" panose="00000400000000000000" pitchFamily="2" charset="-78"/>
              </a:rPr>
              <a:t>وسواس در مردان وزنان عليرغم اينكه علايم ونشانه هاي آنها متفاوت مي باشد </a:t>
            </a:r>
            <a:r>
              <a:rPr lang="ar-SA" sz="2400" dirty="0" smtClean="0">
                <a:cs typeface="B Nazanin" panose="00000400000000000000" pitchFamily="2" charset="-78"/>
              </a:rPr>
              <a:t>يكسان </a:t>
            </a:r>
            <a:r>
              <a:rPr lang="ar-SA" sz="2400" dirty="0">
                <a:cs typeface="B Nazanin" panose="00000400000000000000" pitchFamily="2" charset="-78"/>
              </a:rPr>
              <a:t>است.به عنوان مثال زنان بيشتر از مردان به وسواس شستن مبتلا هستند ،در عوض مردان بيشتر وسواس مربوط به شماره ها،وسواس جنسي ويا وسواس عملي مربوط به كند بودن وآهسته بودن را دارا هستند.زنان مخصوصاًدر دوران حاملگي ويا دوران بعد از زايمان ،در معرض خطر ابتلا به وسواس قرار دارند،چرا كه احتمالاًميزان مسئوليت آنها افزايش مي يابد.در كودكان پسر ميزان وسواس حتماًدو برابر دختران مي باشد.</a:t>
            </a:r>
            <a:endParaRPr lang="en-US" sz="2400" dirty="0">
              <a:cs typeface="B Nazanin" panose="00000400000000000000" pitchFamily="2" charset="-78"/>
            </a:endParaRPr>
          </a:p>
          <a:p>
            <a:pPr marL="0" indent="0" algn="just" rtl="1">
              <a:buNone/>
            </a:pPr>
            <a:endParaRPr lang="en-US" sz="2400" dirty="0">
              <a:cs typeface="B Nazanin" panose="00000400000000000000" pitchFamily="2" charset="-78"/>
            </a:endParaRPr>
          </a:p>
        </p:txBody>
      </p:sp>
    </p:spTree>
    <p:extLst>
      <p:ext uri="{BB962C8B-B14F-4D97-AF65-F5344CB8AC3E}">
        <p14:creationId xmlns:p14="http://schemas.microsoft.com/office/powerpoint/2010/main" val="206991298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2979" y="461757"/>
            <a:ext cx="8596668" cy="1320800"/>
          </a:xfrm>
        </p:spPr>
        <p:txBody>
          <a:bodyPr>
            <a:normAutofit/>
          </a:bodyPr>
          <a:lstStyle/>
          <a:p>
            <a:pPr algn="ctr"/>
            <a:r>
              <a:rPr lang="fa-IR" u="sng" dirty="0" smtClean="0">
                <a:cs typeface="B Nazanin" panose="00000400000000000000" pitchFamily="2" charset="-78"/>
              </a:rPr>
              <a:t>سن ابتلا به وسواس ها</a:t>
            </a:r>
            <a:endParaRPr lang="en-US" u="sng" dirty="0">
              <a:cs typeface="B Nazanin" panose="00000400000000000000" pitchFamily="2" charset="-78"/>
            </a:endParaRPr>
          </a:p>
        </p:txBody>
      </p:sp>
      <p:sp>
        <p:nvSpPr>
          <p:cNvPr id="3" name="Content Placeholder 2"/>
          <p:cNvSpPr>
            <a:spLocks noGrp="1"/>
          </p:cNvSpPr>
          <p:nvPr>
            <p:ph idx="1"/>
          </p:nvPr>
        </p:nvSpPr>
        <p:spPr>
          <a:xfrm>
            <a:off x="289793" y="1304255"/>
            <a:ext cx="9213550" cy="3880773"/>
          </a:xfrm>
        </p:spPr>
        <p:txBody>
          <a:bodyPr>
            <a:noAutofit/>
          </a:bodyPr>
          <a:lstStyle/>
          <a:p>
            <a:pPr marL="0" indent="0" algn="just" rtl="1">
              <a:lnSpc>
                <a:spcPct val="150000"/>
              </a:lnSpc>
              <a:buNone/>
            </a:pPr>
            <a:r>
              <a:rPr lang="ar-SA" sz="2400" dirty="0">
                <a:cs typeface="B Nazanin" panose="00000400000000000000" pitchFamily="2" charset="-78"/>
              </a:rPr>
              <a:t>افراد مختلف در سنين مختلفي مبتلا به اختلال وسواس فكري-عملي مي شوند.گروهي هستند كه اختلال وسواس فكري-عملي را از همان سنين اوليه يعني شش سالگي آغاز مي كنند .گروه ديگري از افراد هستند كه اختلال وسواس فكري- عملي را از دوره نوجواني آغاز مي كنند.ولي به هر حال به طور متوسط سن ابتلا به وسواس ،اوائل دهه بيست سالگي است.البته در مردان تا حدودي زودتر ،يعني در اواخر دوره ده سالگي است.وزنان تا حدودي ديرتر ،يعني در اواسط دهه بيست سالگي به آن مبتلا مي شوند .به عبارت ديگر مي توان </a:t>
            </a:r>
            <a:r>
              <a:rPr lang="ar-SA" sz="2400" dirty="0" smtClean="0">
                <a:cs typeface="B Nazanin" panose="00000400000000000000" pitchFamily="2" charset="-78"/>
              </a:rPr>
              <a:t>گفت </a:t>
            </a:r>
            <a:r>
              <a:rPr lang="ar-SA" sz="2400" dirty="0">
                <a:cs typeface="B Nazanin" panose="00000400000000000000" pitchFamily="2" charset="-78"/>
              </a:rPr>
              <a:t>كه ممكن است فرد در همان دوران كودكي ،يعني از سه سالگي ويا در دوران پيري </a:t>
            </a:r>
            <a:r>
              <a:rPr lang="fa-IR" sz="2400" dirty="0" smtClean="0">
                <a:cs typeface="B Nazanin" panose="00000400000000000000" pitchFamily="2" charset="-78"/>
              </a:rPr>
              <a:t>به ان مبتلا میشود.                                                                                          </a:t>
            </a:r>
            <a:endParaRPr lang="en-US" sz="2400" dirty="0" smtClean="0">
              <a:cs typeface="B Nazanin" panose="00000400000000000000" pitchFamily="2" charset="-78"/>
            </a:endParaRPr>
          </a:p>
        </p:txBody>
      </p:sp>
    </p:spTree>
    <p:extLst>
      <p:ext uri="{BB962C8B-B14F-4D97-AF65-F5344CB8AC3E}">
        <p14:creationId xmlns:p14="http://schemas.microsoft.com/office/powerpoint/2010/main" val="51783631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409" y="283499"/>
            <a:ext cx="9176296" cy="1337973"/>
          </a:xfrm>
        </p:spPr>
        <p:txBody>
          <a:bodyPr>
            <a:normAutofit/>
          </a:bodyPr>
          <a:lstStyle/>
          <a:p>
            <a:pPr algn="ctr"/>
            <a:r>
              <a:rPr lang="ar-SA" b="1" u="sng" dirty="0">
                <a:cs typeface="B Nazanin" panose="00000400000000000000" pitchFamily="2" charset="-78"/>
              </a:rPr>
              <a:t>تشخيص اختلال وسواس فكري-عملي</a:t>
            </a:r>
            <a:endParaRPr lang="en-US" u="sng" dirty="0">
              <a:cs typeface="B Nazanin" panose="00000400000000000000" pitchFamily="2" charset="-78"/>
            </a:endParaRPr>
          </a:p>
        </p:txBody>
      </p:sp>
      <p:sp>
        <p:nvSpPr>
          <p:cNvPr id="3" name="Content Placeholder 2"/>
          <p:cNvSpPr>
            <a:spLocks noGrp="1"/>
          </p:cNvSpPr>
          <p:nvPr>
            <p:ph sz="half" idx="2"/>
          </p:nvPr>
        </p:nvSpPr>
        <p:spPr>
          <a:xfrm>
            <a:off x="4590609" y="1212225"/>
            <a:ext cx="4219927" cy="3783166"/>
          </a:xfrm>
        </p:spPr>
        <p:txBody>
          <a:bodyPr>
            <a:noAutofit/>
          </a:bodyPr>
          <a:lstStyle/>
          <a:p>
            <a:pPr marL="0" indent="0" algn="r">
              <a:lnSpc>
                <a:spcPct val="150000"/>
              </a:lnSpc>
              <a:buNone/>
            </a:pPr>
            <a:r>
              <a:rPr lang="ar-SA" sz="2400" dirty="0">
                <a:cs typeface="B Nazanin" panose="00000400000000000000" pitchFamily="2" charset="-78"/>
              </a:rPr>
              <a:t>1-اهميت فوق العاده </a:t>
            </a:r>
            <a:r>
              <a:rPr lang="ar-SA" sz="2400" dirty="0" smtClean="0">
                <a:cs typeface="B Nazanin" panose="00000400000000000000" pitchFamily="2" charset="-78"/>
              </a:rPr>
              <a:t>افكار</a:t>
            </a:r>
            <a:endParaRPr lang="fa-IR" sz="2400" dirty="0" smtClean="0">
              <a:cs typeface="B Nazanin" panose="00000400000000000000" pitchFamily="2" charset="-78"/>
            </a:endParaRPr>
          </a:p>
          <a:p>
            <a:pPr marL="0" indent="0" algn="r">
              <a:lnSpc>
                <a:spcPct val="150000"/>
              </a:lnSpc>
              <a:buNone/>
            </a:pPr>
            <a:r>
              <a:rPr lang="ar-SA" sz="2400" dirty="0">
                <a:cs typeface="B Nazanin" panose="00000400000000000000" pitchFamily="2" charset="-78"/>
              </a:rPr>
              <a:t>2-خطر بيش از اندازه بزرگ جلوه كردن</a:t>
            </a:r>
            <a:endParaRPr lang="en-US" sz="2400" dirty="0">
              <a:cs typeface="B Nazanin" panose="00000400000000000000" pitchFamily="2" charset="-78"/>
            </a:endParaRPr>
          </a:p>
          <a:p>
            <a:pPr marL="0" indent="0" algn="r">
              <a:lnSpc>
                <a:spcPct val="150000"/>
              </a:lnSpc>
              <a:buNone/>
            </a:pPr>
            <a:r>
              <a:rPr lang="fa-IR" sz="2400" dirty="0" smtClean="0">
                <a:cs typeface="B Nazanin" panose="00000400000000000000" pitchFamily="2" charset="-78"/>
              </a:rPr>
              <a:t>3-کمال گرایی</a:t>
            </a:r>
          </a:p>
          <a:p>
            <a:pPr marL="0" indent="0" algn="r">
              <a:lnSpc>
                <a:spcPct val="150000"/>
              </a:lnSpc>
              <a:buNone/>
            </a:pPr>
            <a:r>
              <a:rPr lang="fa-IR" sz="2400" dirty="0" smtClean="0">
                <a:cs typeface="B Nazanin" panose="00000400000000000000" pitchFamily="2" charset="-78"/>
              </a:rPr>
              <a:t>4-احتکاروجمع اوری وسایل</a:t>
            </a:r>
            <a:endParaRPr lang="fa-IR" sz="2400" dirty="0">
              <a:cs typeface="B Nazanin" panose="00000400000000000000" pitchFamily="2" charset="-78"/>
            </a:endParaRPr>
          </a:p>
          <a:p>
            <a:pPr marL="0" indent="0" algn="r">
              <a:lnSpc>
                <a:spcPct val="150000"/>
              </a:lnSpc>
              <a:buNone/>
            </a:pPr>
            <a:r>
              <a:rPr lang="fa-IR" sz="2400" dirty="0" smtClean="0">
                <a:cs typeface="B Nazanin" panose="00000400000000000000" pitchFamily="2" charset="-78"/>
              </a:rPr>
              <a:t>5-توجه کردن</a:t>
            </a:r>
            <a:endParaRPr lang="en-US" sz="2400" dirty="0" smtClean="0">
              <a:cs typeface="B Nazanin" panose="00000400000000000000" pitchFamily="2" charset="-78"/>
            </a:endParaRPr>
          </a:p>
        </p:txBody>
      </p:sp>
      <p:pic>
        <p:nvPicPr>
          <p:cNvPr id="4" name="Picture 3" descr="وسواس">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811369" y="3103808"/>
            <a:ext cx="4145000" cy="3013657"/>
          </a:xfrm>
          <a:prstGeom prst="rect">
            <a:avLst/>
          </a:prstGeom>
          <a:noFill/>
          <a:ln>
            <a:noFill/>
          </a:ln>
        </p:spPr>
      </p:pic>
    </p:spTree>
    <p:extLst>
      <p:ext uri="{BB962C8B-B14F-4D97-AF65-F5344CB8AC3E}">
        <p14:creationId xmlns:p14="http://schemas.microsoft.com/office/powerpoint/2010/main" val="27921954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827" y="517679"/>
            <a:ext cx="8596668" cy="1116169"/>
          </a:xfrm>
        </p:spPr>
        <p:txBody>
          <a:bodyPr>
            <a:normAutofit/>
          </a:bodyPr>
          <a:lstStyle/>
          <a:p>
            <a:pPr algn="r"/>
            <a:r>
              <a:rPr lang="ar-SA" b="1" u="sng" dirty="0">
                <a:cs typeface="B Nazanin" panose="00000400000000000000" pitchFamily="2" charset="-78"/>
              </a:rPr>
              <a:t>علل اختلال وسواس فكري-عملي</a:t>
            </a:r>
            <a:endParaRPr lang="en-US" u="sng" dirty="0">
              <a:cs typeface="B Nazanin" panose="00000400000000000000" pitchFamily="2" charset="-78"/>
            </a:endParaRPr>
          </a:p>
        </p:txBody>
      </p:sp>
      <p:sp>
        <p:nvSpPr>
          <p:cNvPr id="3" name="Content Placeholder 2"/>
          <p:cNvSpPr>
            <a:spLocks noGrp="1"/>
          </p:cNvSpPr>
          <p:nvPr>
            <p:ph idx="1"/>
          </p:nvPr>
        </p:nvSpPr>
        <p:spPr>
          <a:xfrm>
            <a:off x="0" y="820270"/>
            <a:ext cx="9493624" cy="5486400"/>
          </a:xfrm>
        </p:spPr>
        <p:txBody>
          <a:bodyPr>
            <a:noAutofit/>
          </a:bodyPr>
          <a:lstStyle/>
          <a:p>
            <a:pPr lvl="8" algn="just" rtl="1">
              <a:lnSpc>
                <a:spcPct val="150000"/>
              </a:lnSpc>
            </a:pPr>
            <a:endParaRPr lang="en-US" sz="2400" dirty="0">
              <a:cs typeface="B Nazanin" panose="00000400000000000000" pitchFamily="2" charset="-78"/>
            </a:endParaRPr>
          </a:p>
          <a:p>
            <a:pPr marL="0" indent="0" algn="just" rtl="1">
              <a:lnSpc>
                <a:spcPct val="150000"/>
              </a:lnSpc>
              <a:buNone/>
            </a:pPr>
            <a:r>
              <a:rPr lang="fa-IR" sz="2400" dirty="0" smtClean="0">
                <a:cs typeface="B Nazanin" panose="00000400000000000000" pitchFamily="2" charset="-78"/>
              </a:rPr>
              <a:t>و</a:t>
            </a:r>
            <a:r>
              <a:rPr lang="ar-SA" sz="2400" dirty="0" smtClean="0">
                <a:cs typeface="B Nazanin" panose="00000400000000000000" pitchFamily="2" charset="-78"/>
              </a:rPr>
              <a:t>سواس </a:t>
            </a:r>
            <a:r>
              <a:rPr lang="ar-SA" sz="2400" dirty="0">
                <a:cs typeface="B Nazanin" panose="00000400000000000000" pitchFamily="2" charset="-78"/>
              </a:rPr>
              <a:t>همانند ساير بيماريهاي رواني نتيجه تركيب عوامل مختلف زيستي ،رواني واجتماعي مي باشد. </a:t>
            </a:r>
            <a:br>
              <a:rPr lang="ar-SA" sz="2400" dirty="0">
                <a:cs typeface="B Nazanin" panose="00000400000000000000" pitchFamily="2" charset="-78"/>
              </a:rPr>
            </a:br>
            <a:r>
              <a:rPr lang="ar-SA" sz="2400" dirty="0">
                <a:cs typeface="B Nazanin" panose="00000400000000000000" pitchFamily="2" charset="-78"/>
              </a:rPr>
              <a:t>با اين حال ،افراد مختلف با علائم ونشانه هاي متفاوت مي توانند تركيب گوناگوني از عوامل را داشته باشندوهمين امر ،شناخت </a:t>
            </a:r>
            <a:r>
              <a:rPr lang="ar-SA" sz="2400" u="sng" dirty="0" smtClean="0">
                <a:cs typeface="B Nazanin" panose="00000400000000000000" pitchFamily="2" charset="-78"/>
              </a:rPr>
              <a:t>ومشخص ك</a:t>
            </a:r>
            <a:r>
              <a:rPr lang="fa-IR" sz="2400" u="sng" dirty="0" smtClean="0">
                <a:cs typeface="B Nazanin" panose="00000400000000000000" pitchFamily="2" charset="-78"/>
              </a:rPr>
              <a:t>رد</a:t>
            </a:r>
            <a:r>
              <a:rPr lang="ar-SA" sz="2400" u="sng" dirty="0" smtClean="0">
                <a:cs typeface="B Nazanin" panose="00000400000000000000" pitchFamily="2" charset="-78"/>
              </a:rPr>
              <a:t>ن </a:t>
            </a:r>
            <a:r>
              <a:rPr lang="ar-SA" sz="2400" u="sng" dirty="0">
                <a:cs typeface="B Nazanin" panose="00000400000000000000" pitchFamily="2" charset="-78"/>
              </a:rPr>
              <a:t>علت بيماري را بسيار پيچيده مي </a:t>
            </a:r>
            <a:r>
              <a:rPr lang="ar-SA" sz="2400" u="sng" dirty="0" smtClean="0">
                <a:cs typeface="B Nazanin" panose="00000400000000000000" pitchFamily="2" charset="-78"/>
              </a:rPr>
              <a:t>كند</a:t>
            </a:r>
            <a:r>
              <a:rPr lang="fa-IR" sz="2400" u="sng" dirty="0" smtClean="0">
                <a:cs typeface="B Nazanin" panose="00000400000000000000" pitchFamily="2" charset="-78"/>
              </a:rPr>
              <a:t>.</a:t>
            </a:r>
          </a:p>
          <a:p>
            <a:pPr algn="just" rtl="1">
              <a:lnSpc>
                <a:spcPct val="150000"/>
              </a:lnSpc>
            </a:pPr>
            <a:endParaRPr lang="fa-IR" sz="2400" u="sng" dirty="0">
              <a:cs typeface="B Nazanin" panose="00000400000000000000" pitchFamily="2" charset="-78"/>
            </a:endParaRPr>
          </a:p>
          <a:p>
            <a:pPr algn="just" rtl="1">
              <a:lnSpc>
                <a:spcPct val="150000"/>
              </a:lnSpc>
            </a:pPr>
            <a:endParaRPr lang="fa-IR" sz="2400" u="sng" dirty="0" smtClean="0">
              <a:solidFill>
                <a:srgbClr val="FF0000"/>
              </a:solidFill>
              <a:cs typeface="B Nazanin" panose="00000400000000000000" pitchFamily="2" charset="-78"/>
            </a:endParaRPr>
          </a:p>
        </p:txBody>
      </p:sp>
    </p:spTree>
    <p:extLst>
      <p:ext uri="{BB962C8B-B14F-4D97-AF65-F5344CB8AC3E}">
        <p14:creationId xmlns:p14="http://schemas.microsoft.com/office/powerpoint/2010/main" val="412490118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8941" y="457200"/>
            <a:ext cx="9184341" cy="5029200"/>
          </a:xfrm>
        </p:spPr>
        <p:txBody>
          <a:bodyPr>
            <a:normAutofit lnSpcReduction="10000"/>
          </a:bodyPr>
          <a:lstStyle/>
          <a:p>
            <a:pPr marL="0" indent="0" algn="just" rtl="1">
              <a:lnSpc>
                <a:spcPct val="150000"/>
              </a:lnSpc>
              <a:buNone/>
            </a:pPr>
            <a:r>
              <a:rPr lang="fa-IR" sz="2400" b="1" dirty="0" smtClean="0">
                <a:solidFill>
                  <a:srgbClr val="FF0000"/>
                </a:solidFill>
                <a:cs typeface="B Nazanin" panose="00000400000000000000" pitchFamily="2" charset="-78"/>
              </a:rPr>
              <a:t>1-مدل ژنتیکی:</a:t>
            </a:r>
          </a:p>
          <a:p>
            <a:pPr marL="0" indent="0" algn="just" rtl="1">
              <a:lnSpc>
                <a:spcPct val="150000"/>
              </a:lnSpc>
              <a:buNone/>
            </a:pPr>
            <a:r>
              <a:rPr lang="ar-SA" sz="2400" dirty="0" smtClean="0">
                <a:cs typeface="B Nazanin" panose="00000400000000000000" pitchFamily="2" charset="-78"/>
              </a:rPr>
              <a:t>تحقيقات </a:t>
            </a:r>
            <a:r>
              <a:rPr lang="ar-SA" sz="2400" dirty="0">
                <a:cs typeface="B Nazanin" panose="00000400000000000000" pitchFamily="2" charset="-78"/>
              </a:rPr>
              <a:t>نشان داده اند كه پنج در صد افراد بسيار نزديك به فرد مبتلا به اختلال وسواس فكري-عملي در مراحلي از زندگي داراي علائم ونشانه هاي وسواس بوده اند. در واقع مي توان گفت كه علايم ونشانه هاي وسواسهاي فكري –عملي (نه بيماري وسواس فكري- عملي ). تنها در ده تا پانزده در صد افراد بسيار نزديك فرد مبتلا به اختلال وسواس فكري-عملي ديده مي شود. بنابراين مي توانيم بگوييم كه در اين زمينه عوامل ژنتيكي بيش از عوامل اجتماعي دخالت دارند. حتي اگر افرادي به طور ژنتيكي مستعد مبتلا شدن به اختلال وسواس فكري-عملي باشند ،بايد اين استعداد به وسيله عوامل اجتماعي جرقه زده باشد واگر شرايط زندگي اجتماعي خوب باشد ممكن است فرد هرگز به وسواس مبتلا نشود</a:t>
            </a:r>
            <a:endParaRPr lang="en-US" sz="2400" dirty="0">
              <a:cs typeface="B Nazanin" panose="00000400000000000000" pitchFamily="2" charset="-78"/>
            </a:endParaRPr>
          </a:p>
          <a:p>
            <a:pPr algn="just" rtl="1">
              <a:lnSpc>
                <a:spcPct val="150000"/>
              </a:lnSpc>
            </a:pPr>
            <a:endParaRPr lang="en-US" sz="2400" dirty="0">
              <a:cs typeface="B Nazanin" panose="00000400000000000000" pitchFamily="2" charset="-78"/>
            </a:endParaRPr>
          </a:p>
        </p:txBody>
      </p:sp>
    </p:spTree>
    <p:extLst>
      <p:ext uri="{BB962C8B-B14F-4D97-AF65-F5344CB8AC3E}">
        <p14:creationId xmlns:p14="http://schemas.microsoft.com/office/powerpoint/2010/main" val="396402393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4457" y="1080393"/>
            <a:ext cx="8556817" cy="4753736"/>
          </a:xfrm>
        </p:spPr>
        <p:txBody>
          <a:bodyPr>
            <a:noAutofit/>
          </a:bodyPr>
          <a:lstStyle/>
          <a:p>
            <a:pPr marL="0" lvl="0" indent="0" algn="just" rtl="1">
              <a:buNone/>
            </a:pPr>
            <a:r>
              <a:rPr lang="fa-IR" sz="2400" b="1" dirty="0" smtClean="0">
                <a:solidFill>
                  <a:srgbClr val="FF0000"/>
                </a:solidFill>
                <a:cs typeface="B Nazanin" panose="00000400000000000000" pitchFamily="2" charset="-78"/>
              </a:rPr>
              <a:t>2-تغییرات </a:t>
            </a:r>
            <a:r>
              <a:rPr lang="fa-IR" sz="2400" b="1" dirty="0">
                <a:solidFill>
                  <a:srgbClr val="FF0000"/>
                </a:solidFill>
                <a:cs typeface="B Nazanin" panose="00000400000000000000" pitchFamily="2" charset="-78"/>
              </a:rPr>
              <a:t>جسمی و </a:t>
            </a:r>
            <a:r>
              <a:rPr lang="fa-IR" sz="2400" b="1" dirty="0" smtClean="0">
                <a:solidFill>
                  <a:srgbClr val="FF0000"/>
                </a:solidFill>
                <a:cs typeface="B Nazanin" panose="00000400000000000000" pitchFamily="2" charset="-78"/>
              </a:rPr>
              <a:t>بدنی:</a:t>
            </a:r>
            <a:r>
              <a:rPr lang="fa-IR" sz="2400" dirty="0" smtClean="0">
                <a:solidFill>
                  <a:srgbClr val="FF0000"/>
                </a:solidFill>
                <a:cs typeface="B Nazanin" panose="00000400000000000000" pitchFamily="2" charset="-78"/>
              </a:rPr>
              <a:t> </a:t>
            </a:r>
            <a:r>
              <a:rPr lang="fa-IR" sz="2400" dirty="0">
                <a:solidFill>
                  <a:srgbClr val="002060"/>
                </a:solidFill>
                <a:cs typeface="B Nazanin" panose="00000400000000000000" pitchFamily="2" charset="-78"/>
              </a:rPr>
              <a:t>چراکه اختلال وسواس فکری می‌تواند بدلیل تغییرات در عملکرد مغز و یا بدن باشد. همچنین اختلال وسواس فکری می‌تواند دلایل ژنتیکی هم داشته باشد</a:t>
            </a:r>
            <a:r>
              <a:rPr lang="fa-IR" sz="2400" dirty="0" smtClean="0">
                <a:solidFill>
                  <a:srgbClr val="002060"/>
                </a:solidFill>
                <a:cs typeface="B Nazanin" panose="00000400000000000000" pitchFamily="2" charset="-78"/>
              </a:rPr>
              <a:t>.</a:t>
            </a:r>
          </a:p>
          <a:p>
            <a:pPr marL="0" indent="0" algn="just" rtl="1">
              <a:buNone/>
            </a:pPr>
            <a:r>
              <a:rPr lang="fa-IR" sz="2400" b="1" dirty="0" smtClean="0">
                <a:solidFill>
                  <a:srgbClr val="FF0000"/>
                </a:solidFill>
                <a:cs typeface="B Nazanin" panose="00000400000000000000" pitchFamily="2" charset="-78"/>
              </a:rPr>
              <a:t>3</a:t>
            </a:r>
            <a:r>
              <a:rPr lang="fa-IR" sz="2400" dirty="0" smtClean="0">
                <a:solidFill>
                  <a:srgbClr val="FF0000"/>
                </a:solidFill>
                <a:cs typeface="B Nazanin" panose="00000400000000000000" pitchFamily="2" charset="-78"/>
              </a:rPr>
              <a:t>-</a:t>
            </a:r>
            <a:r>
              <a:rPr lang="fa-IR" sz="2400" b="1" dirty="0" smtClean="0">
                <a:solidFill>
                  <a:srgbClr val="FF0000"/>
                </a:solidFill>
                <a:cs typeface="B Nazanin" panose="00000400000000000000" pitchFamily="2" charset="-78"/>
              </a:rPr>
              <a:t>محیط</a:t>
            </a:r>
            <a:r>
              <a:rPr lang="fa-IR" sz="2400" b="1" dirty="0">
                <a:solidFill>
                  <a:srgbClr val="FF0000"/>
                </a:solidFill>
                <a:cs typeface="B Nazanin" panose="00000400000000000000" pitchFamily="2" charset="-78"/>
              </a:rPr>
              <a:t>:</a:t>
            </a:r>
            <a:r>
              <a:rPr lang="fa-IR" sz="2400" dirty="0">
                <a:solidFill>
                  <a:srgbClr val="FF0000"/>
                </a:solidFill>
                <a:cs typeface="B Nazanin" panose="00000400000000000000" pitchFamily="2" charset="-78"/>
              </a:rPr>
              <a:t> </a:t>
            </a:r>
            <a:r>
              <a:rPr lang="fa-IR" sz="2400" dirty="0">
                <a:solidFill>
                  <a:srgbClr val="002060"/>
                </a:solidFill>
                <a:cs typeface="B Nazanin" panose="00000400000000000000" pitchFamily="2" charset="-78"/>
              </a:rPr>
              <a:t>چراکه اختلال وسواس می‌تواند، بدلیل عادات رفتاری که شما در طول زمان آموخته‌اید، </a:t>
            </a:r>
            <a:r>
              <a:rPr lang="fa-IR" sz="2400" dirty="0" smtClean="0">
                <a:solidFill>
                  <a:srgbClr val="002060"/>
                </a:solidFill>
                <a:cs typeface="B Nazanin" panose="00000400000000000000" pitchFamily="2" charset="-78"/>
              </a:rPr>
              <a:t>باشد</a:t>
            </a:r>
            <a:endParaRPr lang="fa-IR" sz="2400" dirty="0">
              <a:solidFill>
                <a:srgbClr val="002060"/>
              </a:solidFill>
              <a:cs typeface="B Nazanin" panose="00000400000000000000" pitchFamily="2" charset="-78"/>
            </a:endParaRPr>
          </a:p>
          <a:p>
            <a:pPr marL="0" lvl="0" indent="0" algn="just" rtl="1">
              <a:buNone/>
            </a:pPr>
            <a:r>
              <a:rPr lang="fa-IR" sz="2400" b="1" dirty="0" smtClean="0">
                <a:solidFill>
                  <a:srgbClr val="FF0000"/>
                </a:solidFill>
                <a:cs typeface="B Nazanin" panose="00000400000000000000" pitchFamily="2" charset="-78"/>
              </a:rPr>
              <a:t>4-کمبود</a:t>
            </a:r>
            <a:r>
              <a:rPr lang="fa-IR" sz="2400" b="1" dirty="0">
                <a:solidFill>
                  <a:srgbClr val="FF0000"/>
                </a:solidFill>
                <a:cs typeface="B Nazanin" panose="00000400000000000000" pitchFamily="2" charset="-78"/>
              </a:rPr>
              <a:t> سروتونین: </a:t>
            </a:r>
            <a:r>
              <a:rPr lang="fa-IR" sz="2400" dirty="0">
                <a:solidFill>
                  <a:srgbClr val="002060"/>
                </a:solidFill>
                <a:cs typeface="B Nazanin" panose="00000400000000000000" pitchFamily="2" charset="-78"/>
              </a:rPr>
              <a:t>چرا که </a:t>
            </a:r>
            <a:r>
              <a:rPr lang="fa-IR" sz="2400" dirty="0">
                <a:solidFill>
                  <a:srgbClr val="002060"/>
                </a:solidFill>
                <a:cs typeface="B Nazanin" panose="00000400000000000000" pitchFamily="2" charset="-78"/>
                <a:hlinkClick r:id="rId2" tooltip="همه چیز درباره انزال زودرس"/>
              </a:rPr>
              <a:t>سروتونین ناکافی</a:t>
            </a:r>
            <a:r>
              <a:rPr lang="fa-IR" sz="2400" dirty="0">
                <a:solidFill>
                  <a:srgbClr val="002060"/>
                </a:solidFill>
                <a:cs typeface="B Nazanin" panose="00000400000000000000" pitchFamily="2" charset="-78"/>
              </a:rPr>
              <a:t> در بدن می‌تواند، باعث ابتلاء به اختلال وسواس فکری (</a:t>
            </a:r>
            <a:r>
              <a:rPr lang="en-US" sz="2400" dirty="0">
                <a:solidFill>
                  <a:srgbClr val="002060"/>
                </a:solidFill>
                <a:cs typeface="B Nazanin" panose="00000400000000000000" pitchFamily="2" charset="-78"/>
              </a:rPr>
              <a:t>ODC</a:t>
            </a:r>
            <a:r>
              <a:rPr lang="fa-IR" sz="2400" dirty="0">
                <a:solidFill>
                  <a:srgbClr val="002060"/>
                </a:solidFill>
                <a:cs typeface="B Nazanin" panose="00000400000000000000" pitchFamily="2" charset="-78"/>
              </a:rPr>
              <a:t>) شود. همچنین افرادیکه دچار اختلال وسواس فکری هستند و داروهای افزایش سروتونین مصرف می‌کنند، وضعیت بهتری نسبت به سایر افراد مبتلا به </a:t>
            </a:r>
            <a:r>
              <a:rPr lang="fa-IR" sz="2400" dirty="0" smtClean="0">
                <a:solidFill>
                  <a:srgbClr val="002060"/>
                </a:solidFill>
                <a:cs typeface="B Nazanin" panose="00000400000000000000" pitchFamily="2" charset="-78"/>
              </a:rPr>
              <a:t>این </a:t>
            </a:r>
            <a:r>
              <a:rPr lang="fa-IR" sz="2400" dirty="0">
                <a:solidFill>
                  <a:srgbClr val="002060"/>
                </a:solidFill>
                <a:cs typeface="B Nazanin" panose="00000400000000000000" pitchFamily="2" charset="-78"/>
              </a:rPr>
              <a:t>بیماری </a:t>
            </a:r>
            <a:r>
              <a:rPr lang="fa-IR" sz="2400" dirty="0" smtClean="0">
                <a:solidFill>
                  <a:srgbClr val="002060"/>
                </a:solidFill>
                <a:cs typeface="B Nazanin" panose="00000400000000000000" pitchFamily="2" charset="-78"/>
              </a:rPr>
              <a:t>دارند</a:t>
            </a:r>
          </a:p>
        </p:txBody>
      </p:sp>
    </p:spTree>
    <p:extLst>
      <p:ext uri="{BB962C8B-B14F-4D97-AF65-F5344CB8AC3E}">
        <p14:creationId xmlns:p14="http://schemas.microsoft.com/office/powerpoint/2010/main" val="344892671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5439" y="1062318"/>
            <a:ext cx="8685796" cy="5795682"/>
          </a:xfrm>
        </p:spPr>
        <p:txBody>
          <a:bodyPr>
            <a:normAutofit/>
          </a:bodyPr>
          <a:lstStyle/>
          <a:p>
            <a:pPr marL="0" lvl="0" indent="0" algn="just" rtl="1">
              <a:lnSpc>
                <a:spcPct val="150000"/>
              </a:lnSpc>
              <a:buNone/>
            </a:pPr>
            <a:endParaRPr lang="fa-IR" sz="2400" dirty="0">
              <a:cs typeface="B Nazanin" panose="00000400000000000000" pitchFamily="2" charset="-78"/>
            </a:endParaRPr>
          </a:p>
          <a:p>
            <a:pPr marL="0" lvl="0" indent="0" algn="just" rtl="1">
              <a:lnSpc>
                <a:spcPct val="150000"/>
              </a:lnSpc>
              <a:buNone/>
            </a:pPr>
            <a:r>
              <a:rPr lang="fa-IR" sz="2400" dirty="0">
                <a:cs typeface="B Nazanin" panose="00000400000000000000" pitchFamily="2" charset="-78"/>
              </a:rPr>
              <a:t>همچنین عوامل دیگری‌که می‌تواند بر ابتلاء به این بیماری موثر باشند، شامل</a:t>
            </a:r>
            <a:r>
              <a:rPr lang="fa-IR" sz="2400" dirty="0" smtClean="0">
                <a:cs typeface="B Nazanin" panose="00000400000000000000" pitchFamily="2" charset="-78"/>
              </a:rPr>
              <a:t>:</a:t>
            </a:r>
            <a:endParaRPr lang="fa-IR" sz="2400" dirty="0">
              <a:cs typeface="B Nazanin" panose="00000400000000000000" pitchFamily="2" charset="-78"/>
            </a:endParaRPr>
          </a:p>
          <a:p>
            <a:pPr marL="0" lvl="0" indent="0" algn="just" rtl="1">
              <a:lnSpc>
                <a:spcPct val="150000"/>
              </a:lnSpc>
              <a:buNone/>
            </a:pPr>
            <a:r>
              <a:rPr lang="fa-IR" sz="2400" b="1" dirty="0" smtClean="0">
                <a:solidFill>
                  <a:srgbClr val="FF0000"/>
                </a:solidFill>
                <a:cs typeface="B Nazanin" panose="00000400000000000000" pitchFamily="2" charset="-78"/>
              </a:rPr>
              <a:t>5- سابقه خانوادگی:</a:t>
            </a:r>
            <a:r>
              <a:rPr lang="fa-IR" sz="2400" dirty="0" smtClean="0">
                <a:solidFill>
                  <a:srgbClr val="FF0000"/>
                </a:solidFill>
                <a:cs typeface="B Nazanin" panose="00000400000000000000" pitchFamily="2" charset="-78"/>
              </a:rPr>
              <a:t> </a:t>
            </a:r>
            <a:r>
              <a:rPr lang="fa-IR" sz="2400" dirty="0">
                <a:cs typeface="B Nazanin" panose="00000400000000000000" pitchFamily="2" charset="-78"/>
              </a:rPr>
              <a:t>چراکه درصورتیکه والدین و یا سایر اعضای خانواده </a:t>
            </a:r>
            <a:r>
              <a:rPr lang="fa-IR" sz="2400" dirty="0" smtClean="0">
                <a:cs typeface="B Nazanin" panose="00000400000000000000" pitchFamily="2" charset="-78"/>
              </a:rPr>
              <a:t>فرد مبتلا </a:t>
            </a:r>
            <a:r>
              <a:rPr lang="fa-IR" sz="2400" dirty="0">
                <a:cs typeface="B Nazanin" panose="00000400000000000000" pitchFamily="2" charset="-78"/>
              </a:rPr>
              <a:t>به این بیماری باشند، خطر </a:t>
            </a:r>
            <a:r>
              <a:rPr lang="fa-IR" sz="2400" dirty="0" smtClean="0">
                <a:cs typeface="B Nazanin" panose="00000400000000000000" pitchFamily="2" charset="-78"/>
              </a:rPr>
              <a:t>ابتلابه </a:t>
            </a:r>
            <a:r>
              <a:rPr lang="fa-IR" sz="2400" dirty="0">
                <a:cs typeface="B Nazanin" panose="00000400000000000000" pitchFamily="2" charset="-78"/>
              </a:rPr>
              <a:t>این بیماری را افزایش می‌دهد</a:t>
            </a:r>
            <a:r>
              <a:rPr lang="fa-IR" sz="2400" dirty="0" smtClean="0">
                <a:cs typeface="B Nazanin" panose="00000400000000000000" pitchFamily="2" charset="-78"/>
              </a:rPr>
              <a:t>.</a:t>
            </a:r>
          </a:p>
          <a:p>
            <a:pPr marL="0" lvl="0" indent="0" algn="just" rtl="1">
              <a:lnSpc>
                <a:spcPct val="150000"/>
              </a:lnSpc>
              <a:buNone/>
            </a:pPr>
            <a:r>
              <a:rPr lang="fa-IR" sz="2400" b="1" dirty="0" smtClean="0">
                <a:solidFill>
                  <a:srgbClr val="FF0000"/>
                </a:solidFill>
                <a:cs typeface="B Nazanin" panose="00000400000000000000" pitchFamily="2" charset="-78"/>
              </a:rPr>
              <a:t>6- زندگی </a:t>
            </a:r>
            <a:r>
              <a:rPr lang="fa-IR" sz="2400" b="1" dirty="0">
                <a:solidFill>
                  <a:srgbClr val="FF0000"/>
                </a:solidFill>
                <a:cs typeface="B Nazanin" panose="00000400000000000000" pitchFamily="2" charset="-78"/>
              </a:rPr>
              <a:t>پر از </a:t>
            </a:r>
            <a:r>
              <a:rPr lang="fa-IR" sz="2400" b="1" dirty="0" smtClean="0">
                <a:solidFill>
                  <a:srgbClr val="FF0000"/>
                </a:solidFill>
                <a:cs typeface="B Nazanin" panose="00000400000000000000" pitchFamily="2" charset="-78"/>
              </a:rPr>
              <a:t>استرس:</a:t>
            </a:r>
            <a:r>
              <a:rPr lang="fa-IR" sz="2400" dirty="0" smtClean="0">
                <a:solidFill>
                  <a:srgbClr val="FF0000"/>
                </a:solidFill>
                <a:cs typeface="B Nazanin" panose="00000400000000000000" pitchFamily="2" charset="-78"/>
              </a:rPr>
              <a:t> </a:t>
            </a:r>
            <a:r>
              <a:rPr lang="fa-IR" sz="2400" dirty="0">
                <a:cs typeface="B Nazanin" panose="00000400000000000000" pitchFamily="2" charset="-78"/>
              </a:rPr>
              <a:t>درصورتیکه حساسیت </a:t>
            </a:r>
            <a:r>
              <a:rPr lang="fa-IR" sz="2400" dirty="0" smtClean="0">
                <a:cs typeface="B Nazanin" panose="00000400000000000000" pitchFamily="2" charset="-78"/>
              </a:rPr>
              <a:t>فرد نسبت </a:t>
            </a:r>
            <a:r>
              <a:rPr lang="fa-IR" sz="2400" dirty="0">
                <a:cs typeface="B Nazanin" panose="00000400000000000000" pitchFamily="2" charset="-78"/>
              </a:rPr>
              <a:t>به استرس </a:t>
            </a:r>
            <a:r>
              <a:rPr lang="fa-IR" sz="2400" dirty="0" smtClean="0">
                <a:cs typeface="B Nazanin" panose="00000400000000000000" pitchFamily="2" charset="-78"/>
              </a:rPr>
              <a:t>بالاباشد، </a:t>
            </a:r>
            <a:r>
              <a:rPr lang="fa-IR" sz="2400" dirty="0">
                <a:cs typeface="B Nazanin" panose="00000400000000000000" pitchFamily="2" charset="-78"/>
              </a:rPr>
              <a:t>خطر </a:t>
            </a:r>
            <a:r>
              <a:rPr lang="fa-IR" sz="2400" dirty="0" smtClean="0">
                <a:cs typeface="B Nazanin" panose="00000400000000000000" pitchFamily="2" charset="-78"/>
              </a:rPr>
              <a:t>ابتلایش </a:t>
            </a:r>
            <a:r>
              <a:rPr lang="fa-IR" sz="2400" dirty="0">
                <a:cs typeface="B Nazanin" panose="00000400000000000000" pitchFamily="2" charset="-78"/>
              </a:rPr>
              <a:t>به وسواس نیز بیشتر است.</a:t>
            </a:r>
            <a:endParaRPr lang="en-US" sz="2400" dirty="0">
              <a:cs typeface="B Nazanin" panose="00000400000000000000" pitchFamily="2" charset="-78"/>
            </a:endParaRPr>
          </a:p>
          <a:p>
            <a:pPr marL="0" lvl="0" indent="0" algn="just" rtl="1">
              <a:lnSpc>
                <a:spcPct val="150000"/>
              </a:lnSpc>
              <a:buNone/>
            </a:pPr>
            <a:endParaRPr lang="en-US" sz="2400" dirty="0">
              <a:cs typeface="B Nazanin" panose="00000400000000000000" pitchFamily="2" charset="-78"/>
            </a:endParaRPr>
          </a:p>
          <a:p>
            <a:pPr marL="0" indent="0" algn="just" rtl="1">
              <a:lnSpc>
                <a:spcPct val="150000"/>
              </a:lnSpc>
              <a:buNone/>
            </a:pPr>
            <a:endParaRPr lang="en-US" sz="2400" dirty="0">
              <a:cs typeface="B Nazanin" panose="00000400000000000000" pitchFamily="2" charset="-78"/>
            </a:endParaRPr>
          </a:p>
        </p:txBody>
      </p:sp>
    </p:spTree>
    <p:extLst>
      <p:ext uri="{BB962C8B-B14F-4D97-AF65-F5344CB8AC3E}">
        <p14:creationId xmlns:p14="http://schemas.microsoft.com/office/powerpoint/2010/main" val="310514536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329" y="227107"/>
            <a:ext cx="8596668" cy="1320800"/>
          </a:xfrm>
        </p:spPr>
        <p:txBody>
          <a:bodyPr>
            <a:normAutofit/>
          </a:bodyPr>
          <a:lstStyle/>
          <a:p>
            <a:pPr algn="r"/>
            <a:r>
              <a:rPr lang="ar-SA" u="sng" dirty="0">
                <a:cs typeface="B Nazanin" panose="00000400000000000000" pitchFamily="2" charset="-78"/>
              </a:rPr>
              <a:t>روشهای درمانی اختلال وسواس</a:t>
            </a:r>
            <a:endParaRPr lang="en-US" u="sng" dirty="0">
              <a:cs typeface="B Nazanin" panose="00000400000000000000" pitchFamily="2" charset="-78"/>
            </a:endParaRPr>
          </a:p>
        </p:txBody>
      </p:sp>
      <p:sp>
        <p:nvSpPr>
          <p:cNvPr id="3" name="Content Placeholder 2"/>
          <p:cNvSpPr>
            <a:spLocks noGrp="1"/>
          </p:cNvSpPr>
          <p:nvPr>
            <p:ph idx="1"/>
          </p:nvPr>
        </p:nvSpPr>
        <p:spPr>
          <a:xfrm>
            <a:off x="4054762" y="887507"/>
            <a:ext cx="5050285" cy="4026419"/>
          </a:xfrm>
        </p:spPr>
        <p:txBody>
          <a:bodyPr>
            <a:noAutofit/>
          </a:bodyPr>
          <a:lstStyle/>
          <a:p>
            <a:pPr marL="0" indent="0" algn="just" rtl="1">
              <a:lnSpc>
                <a:spcPct val="150000"/>
              </a:lnSpc>
              <a:buNone/>
            </a:pPr>
            <a:r>
              <a:rPr lang="ar-SA" sz="2400" dirty="0">
                <a:cs typeface="B Nazanin" panose="00000400000000000000" pitchFamily="2" charset="-78"/>
              </a:rPr>
              <a:t>روشهای درمانی گوناگونی تاکنون برای اصلاح علایم اختلال وسواس به کار رفته است . بخش مهمی از این روشها،درمانهای دارویی می باشد .درمان دارویی را برخی از متخصصان به عنوان انتخاب اول برای درمان اختلال وسواس فکری –عملی به کار می برند . برخی دیگر درمان دارویی را به عنوان مکمل روان درمانی بینش گرا یا رفتار درمانی به کار می برندیا برای بیمارانی تجویز می کنند که برای آنها روان درمانی و رفتار درمانی ، به تنهایی ، بی اثر بوده </a:t>
            </a:r>
            <a:r>
              <a:rPr lang="ar-SA" sz="2400" dirty="0" smtClean="0">
                <a:cs typeface="B Nazanin" panose="00000400000000000000" pitchFamily="2" charset="-78"/>
              </a:rPr>
              <a:t>است. </a:t>
            </a:r>
            <a:endParaRPr lang="fa-IR" sz="2400" dirty="0" smtClean="0">
              <a:cs typeface="B Nazanin" panose="00000400000000000000" pitchFamily="2" charset="-78"/>
            </a:endParaRPr>
          </a:p>
        </p:txBody>
      </p:sp>
      <p:pic>
        <p:nvPicPr>
          <p:cNvPr id="4" name="Picture 3" descr="http://www.blogfa.com/photo/v/vasvasiha.jpg"/>
          <p:cNvPicPr/>
          <p:nvPr/>
        </p:nvPicPr>
        <p:blipFill rotWithShape="1">
          <a:blip r:embed="rId2">
            <a:extLst>
              <a:ext uri="{28A0092B-C50C-407E-A947-70E740481C1C}">
                <a14:useLocalDpi xmlns:a14="http://schemas.microsoft.com/office/drawing/2010/main" val="0"/>
              </a:ext>
            </a:extLst>
          </a:blip>
          <a:srcRect t="539" r="8539"/>
          <a:stretch/>
        </p:blipFill>
        <p:spPr bwMode="auto">
          <a:xfrm>
            <a:off x="215153" y="2208307"/>
            <a:ext cx="3711388" cy="2705619"/>
          </a:xfrm>
          <a:prstGeom prst="rect">
            <a:avLst/>
          </a:prstGeom>
          <a:noFill/>
          <a:ln>
            <a:noFill/>
          </a:ln>
        </p:spPr>
      </p:pic>
    </p:spTree>
    <p:extLst>
      <p:ext uri="{BB962C8B-B14F-4D97-AF65-F5344CB8AC3E}">
        <p14:creationId xmlns:p14="http://schemas.microsoft.com/office/powerpoint/2010/main" val="272613905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9283" y="193342"/>
            <a:ext cx="8848998" cy="5579613"/>
          </a:xfrm>
        </p:spPr>
        <p:txBody>
          <a:bodyPr>
            <a:noAutofit/>
          </a:bodyPr>
          <a:lstStyle/>
          <a:p>
            <a:pPr marL="0" indent="0" algn="just" rtl="1">
              <a:lnSpc>
                <a:spcPct val="150000"/>
              </a:lnSpc>
              <a:buNone/>
            </a:pPr>
            <a:r>
              <a:rPr lang="fa-IR" sz="2400" b="1" dirty="0">
                <a:solidFill>
                  <a:srgbClr val="FF0000"/>
                </a:solidFill>
                <a:cs typeface="B Nazanin" panose="00000400000000000000" pitchFamily="2" charset="-78"/>
              </a:rPr>
              <a:t>1-درمان دارویی بیماری</a:t>
            </a:r>
            <a:endParaRPr lang="en-US" sz="2400" b="1" dirty="0">
              <a:solidFill>
                <a:srgbClr val="FF0000"/>
              </a:solidFill>
              <a:cs typeface="B Nazanin" panose="00000400000000000000" pitchFamily="2" charset="-78"/>
            </a:endParaRPr>
          </a:p>
          <a:p>
            <a:pPr marL="0" indent="0" algn="just" rtl="1">
              <a:lnSpc>
                <a:spcPct val="150000"/>
              </a:lnSpc>
              <a:buNone/>
            </a:pPr>
            <a:r>
              <a:rPr lang="fa-IR" sz="2400" dirty="0">
                <a:cs typeface="B Nazanin" panose="00000400000000000000" pitchFamily="2" charset="-78"/>
              </a:rPr>
              <a:t>معمولا برای درمان بیماری اول از داروهای ضدافسردگی استفاده می‌شود. داروهای ضدافسردگی با بالا بردن سطح سروتونین در بدن، به شما در تحمل بیماری کمک می‌کند. داروهای ضدافسردگی که توسط سازمان غذا و داروی آمریکا (</a:t>
            </a:r>
            <a:r>
              <a:rPr lang="en-US" sz="2400" dirty="0">
                <a:cs typeface="B Nazanin" panose="00000400000000000000" pitchFamily="2" charset="-78"/>
              </a:rPr>
              <a:t>FDA</a:t>
            </a:r>
            <a:r>
              <a:rPr lang="fa-IR" sz="2400" dirty="0">
                <a:cs typeface="B Nazanin" panose="00000400000000000000" pitchFamily="2" charset="-78"/>
              </a:rPr>
              <a:t>) برای درمان اختلال وسواس فکری استفاده می‌شود، </a:t>
            </a:r>
            <a:r>
              <a:rPr lang="fa-IR" sz="2400" dirty="0" smtClean="0">
                <a:cs typeface="B Nazanin" panose="00000400000000000000" pitchFamily="2" charset="-78"/>
              </a:rPr>
              <a:t>شامل:</a:t>
            </a:r>
          </a:p>
          <a:p>
            <a:pPr marL="0" indent="0" algn="just" rtl="1">
              <a:lnSpc>
                <a:spcPct val="150000"/>
              </a:lnSpc>
              <a:buNone/>
            </a:pPr>
            <a:r>
              <a:rPr lang="fa-IR" sz="2400" dirty="0" smtClean="0">
                <a:cs typeface="B Nazanin" panose="00000400000000000000" pitchFamily="2" charset="-78"/>
              </a:rPr>
              <a:t>1-کلومیپرامین</a:t>
            </a:r>
            <a:endParaRPr lang="fa-IR" sz="2400" dirty="0">
              <a:cs typeface="B Nazanin" panose="00000400000000000000" pitchFamily="2" charset="-78"/>
            </a:endParaRPr>
          </a:p>
          <a:p>
            <a:pPr marL="0" indent="0" algn="just" rtl="1">
              <a:buNone/>
            </a:pPr>
            <a:r>
              <a:rPr lang="fa-IR" sz="2400" dirty="0" smtClean="0">
                <a:cs typeface="B Nazanin" panose="00000400000000000000" pitchFamily="2" charset="-78"/>
              </a:rPr>
              <a:t>2-فلوکستین</a:t>
            </a:r>
          </a:p>
          <a:p>
            <a:pPr marL="0" indent="0" algn="just" rtl="1">
              <a:buNone/>
            </a:pPr>
            <a:r>
              <a:rPr lang="fa-IR" sz="2400" dirty="0" smtClean="0">
                <a:cs typeface="B Nazanin" panose="00000400000000000000" pitchFamily="2" charset="-78"/>
              </a:rPr>
              <a:t>3-فلووکسامین </a:t>
            </a:r>
            <a:endParaRPr lang="fa-IR" sz="2400" dirty="0">
              <a:cs typeface="B Nazanin" panose="00000400000000000000" pitchFamily="2" charset="-78"/>
            </a:endParaRPr>
          </a:p>
          <a:p>
            <a:pPr marL="0" indent="0" algn="just" rtl="1">
              <a:buNone/>
            </a:pPr>
            <a:r>
              <a:rPr lang="fa-IR" sz="2400" dirty="0">
                <a:cs typeface="B Nazanin" panose="00000400000000000000" pitchFamily="2" charset="-78"/>
              </a:rPr>
              <a:t>4-پاروکستین</a:t>
            </a:r>
          </a:p>
          <a:p>
            <a:pPr marL="0" indent="0" algn="just" rtl="1">
              <a:buNone/>
            </a:pPr>
            <a:r>
              <a:rPr lang="fa-IR" sz="2400" dirty="0">
                <a:cs typeface="B Nazanin" panose="00000400000000000000" pitchFamily="2" charset="-78"/>
              </a:rPr>
              <a:t>5-سرترالین</a:t>
            </a:r>
          </a:p>
          <a:p>
            <a:pPr marL="0" indent="0" algn="just" rtl="1">
              <a:lnSpc>
                <a:spcPct val="150000"/>
              </a:lnSpc>
              <a:buNone/>
            </a:pPr>
            <a:endParaRPr lang="en-US" sz="2400" dirty="0">
              <a:cs typeface="B Nazanin" panose="00000400000000000000" pitchFamily="2" charset="-78"/>
            </a:endParaRPr>
          </a:p>
        </p:txBody>
      </p:sp>
    </p:spTree>
    <p:extLst>
      <p:ext uri="{BB962C8B-B14F-4D97-AF65-F5344CB8AC3E}">
        <p14:creationId xmlns:p14="http://schemas.microsoft.com/office/powerpoint/2010/main" val="261995292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9624" y="-1"/>
            <a:ext cx="8945083" cy="4935071"/>
          </a:xfrm>
        </p:spPr>
        <p:txBody>
          <a:bodyPr>
            <a:noAutofit/>
          </a:bodyPr>
          <a:lstStyle/>
          <a:p>
            <a:pPr marL="0" indent="0" algn="just" rtl="1">
              <a:lnSpc>
                <a:spcPct val="150000"/>
              </a:lnSpc>
              <a:buNone/>
            </a:pPr>
            <a:r>
              <a:rPr lang="fa-IR" sz="2400" b="1" dirty="0" smtClean="0">
                <a:solidFill>
                  <a:srgbClr val="FF0000"/>
                </a:solidFill>
                <a:cs typeface="B Nazanin" panose="00000400000000000000" pitchFamily="2" charset="-78"/>
              </a:rPr>
              <a:t>2-روان درمانی:</a:t>
            </a:r>
            <a:endParaRPr lang="fa-IR" sz="2400" b="1" dirty="0">
              <a:solidFill>
                <a:srgbClr val="FF0000"/>
              </a:solidFill>
              <a:cs typeface="B Nazanin" panose="00000400000000000000" pitchFamily="2" charset="-78"/>
            </a:endParaRPr>
          </a:p>
          <a:p>
            <a:pPr marL="0" indent="0" algn="just" rtl="1">
              <a:lnSpc>
                <a:spcPct val="150000"/>
              </a:lnSpc>
              <a:buNone/>
            </a:pPr>
            <a:r>
              <a:rPr lang="fa-IR" sz="2400" dirty="0" smtClean="0">
                <a:cs typeface="B Nazanin" panose="00000400000000000000" pitchFamily="2" charset="-78"/>
              </a:rPr>
              <a:t>روان درمانی </a:t>
            </a:r>
            <a:r>
              <a:rPr lang="ar-SA" sz="2400" dirty="0" smtClean="0">
                <a:cs typeface="B Nazanin" panose="00000400000000000000" pitchFamily="2" charset="-78"/>
              </a:rPr>
              <a:t>حمایتی </a:t>
            </a:r>
            <a:r>
              <a:rPr lang="ar-SA" sz="2400" dirty="0">
                <a:cs typeface="B Nazanin" panose="00000400000000000000" pitchFamily="2" charset="-78"/>
              </a:rPr>
              <a:t>بدون تردید جای خود را دارد ،به خصوص برای گروه بیماران وسواسی </a:t>
            </a:r>
            <a:r>
              <a:rPr lang="ar-SA" sz="2400" dirty="0" smtClean="0">
                <a:cs typeface="B Nazanin" panose="00000400000000000000" pitchFamily="2" charset="-78"/>
              </a:rPr>
              <a:t>که </a:t>
            </a:r>
            <a:r>
              <a:rPr lang="ar-SA" sz="2400" dirty="0">
                <a:cs typeface="B Nazanin" panose="00000400000000000000" pitchFamily="2" charset="-78"/>
              </a:rPr>
              <a:t>بر خلاف علایم خفیف یا شدید خود ، قادر به کار وتطابق اجتماعی هستند </a:t>
            </a:r>
            <a:r>
              <a:rPr lang="ar-SA" sz="2400" dirty="0" smtClean="0">
                <a:cs typeface="B Nazanin" panose="00000400000000000000" pitchFamily="2" charset="-78"/>
              </a:rPr>
              <a:t>.</a:t>
            </a:r>
            <a:endParaRPr lang="fa-IR" sz="2400" dirty="0">
              <a:cs typeface="B Nazanin" panose="00000400000000000000" pitchFamily="2" charset="-78"/>
            </a:endParaRPr>
          </a:p>
          <a:p>
            <a:pPr marL="0" indent="0" algn="just" rtl="1">
              <a:lnSpc>
                <a:spcPct val="150000"/>
              </a:lnSpc>
              <a:buNone/>
            </a:pPr>
            <a:r>
              <a:rPr lang="ar-SA" sz="2400" dirty="0">
                <a:cs typeface="B Nazanin" panose="00000400000000000000" pitchFamily="2" charset="-78"/>
              </a:rPr>
              <a:t>نباید فراموش کرد که خانواده بیمار نیز غالباً تحت تاثیر رفتار بیمار به مرز درماندگی رسیده است . هرگونه تلاش روان درمانی باید شامل توجه به اعضای خانواده بیمار نیز از طریق تقویت روحی ،اطمینان بخشی ،توضیح دادن و اندرز در مورد مدارا با بیمار بوده باشد . بسیاری از متخصصان رفتار درمانی را درمان ا نتخابی بیماران مبتلا به اختلال وسواس فکری –عملی می دانند . رفتار درمانی ممکن است هم به طور سرپایی و هم به صورت بستری انجام گیرد . رفتار درمانی در 60 الی 75 درصد بیماران موثر است .حساسیت زدایی ،بازداری فکر ،غرقه سازی تجسمی و شرطی سازی آزارنده نیز در درمان بیماران به کار رفته </a:t>
            </a:r>
            <a:r>
              <a:rPr lang="ar-SA" sz="2400" dirty="0" smtClean="0">
                <a:cs typeface="B Nazanin" panose="00000400000000000000" pitchFamily="2" charset="-78"/>
              </a:rPr>
              <a:t>است</a:t>
            </a:r>
            <a:r>
              <a:rPr lang="fa-IR" sz="2400" dirty="0" smtClean="0">
                <a:cs typeface="B Nazanin" panose="00000400000000000000" pitchFamily="2" charset="-78"/>
              </a:rPr>
              <a:t>.</a:t>
            </a:r>
            <a:endParaRPr lang="en-US" sz="2400" dirty="0">
              <a:cs typeface="B Nazanin" panose="00000400000000000000" pitchFamily="2" charset="-78"/>
            </a:endParaRPr>
          </a:p>
        </p:txBody>
      </p:sp>
    </p:spTree>
    <p:extLst>
      <p:ext uri="{BB962C8B-B14F-4D97-AF65-F5344CB8AC3E}">
        <p14:creationId xmlns:p14="http://schemas.microsoft.com/office/powerpoint/2010/main" val="134299965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7941" y="0"/>
            <a:ext cx="8596668" cy="3880773"/>
          </a:xfrm>
        </p:spPr>
        <p:txBody>
          <a:bodyPr>
            <a:noAutofit/>
          </a:bodyPr>
          <a:lstStyle/>
          <a:p>
            <a:pPr marL="0" indent="0" algn="just" rtl="1">
              <a:buNone/>
            </a:pPr>
            <a:r>
              <a:rPr lang="fa-IR" sz="2400" b="1" dirty="0" smtClean="0">
                <a:solidFill>
                  <a:srgbClr val="FF0000"/>
                </a:solidFill>
                <a:cs typeface="B Nazanin" panose="00000400000000000000" pitchFamily="2" charset="-78"/>
              </a:rPr>
              <a:t>3-</a:t>
            </a:r>
            <a:r>
              <a:rPr lang="en-US" sz="2400" b="1" dirty="0">
                <a:solidFill>
                  <a:srgbClr val="FF0000"/>
                </a:solidFill>
                <a:cs typeface="B Nazanin" panose="00000400000000000000" pitchFamily="2" charset="-78"/>
              </a:rPr>
              <a:t> </a:t>
            </a:r>
            <a:r>
              <a:rPr lang="ar-SA" sz="2400" b="1" dirty="0">
                <a:solidFill>
                  <a:srgbClr val="FF0000"/>
                </a:solidFill>
                <a:cs typeface="B Nazanin" panose="00000400000000000000" pitchFamily="2" charset="-78"/>
              </a:rPr>
              <a:t>تغییر آب و </a:t>
            </a:r>
            <a:r>
              <a:rPr lang="ar-SA" sz="2400" b="1" dirty="0" smtClean="0">
                <a:solidFill>
                  <a:srgbClr val="FF0000"/>
                </a:solidFill>
                <a:cs typeface="B Nazanin" panose="00000400000000000000" pitchFamily="2" charset="-78"/>
              </a:rPr>
              <a:t>هوا</a:t>
            </a:r>
            <a:r>
              <a:rPr lang="fa-IR" sz="2400" b="1" dirty="0" smtClean="0">
                <a:solidFill>
                  <a:srgbClr val="FF0000"/>
                </a:solidFill>
                <a:cs typeface="B Nazanin" panose="00000400000000000000" pitchFamily="2" charset="-78"/>
              </a:rPr>
              <a:t>:</a:t>
            </a:r>
          </a:p>
          <a:p>
            <a:pPr marL="0" indent="0" algn="just" rtl="1">
              <a:buNone/>
            </a:pPr>
            <a:r>
              <a:rPr lang="ar-SA" sz="100" dirty="0">
                <a:cs typeface="B Nazanin" panose="00000400000000000000" pitchFamily="2" charset="-78"/>
              </a:rPr>
              <a:t/>
            </a:r>
            <a:br>
              <a:rPr lang="ar-SA" sz="100" dirty="0">
                <a:cs typeface="B Nazanin" panose="00000400000000000000" pitchFamily="2" charset="-78"/>
              </a:rPr>
            </a:br>
            <a:r>
              <a:rPr lang="ar-SA" sz="2400" dirty="0">
                <a:cs typeface="B Nazanin" panose="00000400000000000000" pitchFamily="2" charset="-78"/>
              </a:rPr>
              <a:t>دور ساختن بیمار از محیط خانواده و اقامت او در یک آسایشگاه و واداشتن او به زندگی در یک منطقه خوش آب و هوا برای تخفیف اضطراب و درمان بیمار اثری آرامش بخش دارد و این امری است که اولیای بیمار می‏توانند به آن اقدام کنند</a:t>
            </a:r>
            <a:r>
              <a:rPr lang="ar-SA" sz="2400" dirty="0" smtClean="0">
                <a:cs typeface="B Nazanin" panose="00000400000000000000" pitchFamily="2" charset="-78"/>
              </a:rPr>
              <a:t>.</a:t>
            </a:r>
            <a:endParaRPr lang="fa-IR" sz="2400" dirty="0" smtClean="0">
              <a:cs typeface="B Nazanin" panose="00000400000000000000" pitchFamily="2" charset="-78"/>
            </a:endParaRPr>
          </a:p>
          <a:p>
            <a:pPr marL="0" indent="0" algn="just" rtl="1">
              <a:buNone/>
            </a:pPr>
            <a:r>
              <a:rPr lang="fa-IR" sz="2400" b="1" dirty="0" smtClean="0">
                <a:solidFill>
                  <a:srgbClr val="FF0000"/>
                </a:solidFill>
                <a:cs typeface="B Nazanin" panose="00000400000000000000" pitchFamily="2" charset="-78"/>
              </a:rPr>
              <a:t>4-</a:t>
            </a:r>
            <a:r>
              <a:rPr lang="ar-SA" sz="2400" b="1" dirty="0">
                <a:solidFill>
                  <a:srgbClr val="FF0000"/>
                </a:solidFill>
                <a:cs typeface="B Nazanin" panose="00000400000000000000" pitchFamily="2" charset="-78"/>
              </a:rPr>
              <a:t>تغییر شرایط زندگی</a:t>
            </a:r>
            <a:r>
              <a:rPr lang="ar-SA" sz="2400" b="1" dirty="0" smtClean="0">
                <a:solidFill>
                  <a:srgbClr val="FF0000"/>
                </a:solidFill>
                <a:cs typeface="B Nazanin" panose="00000400000000000000" pitchFamily="2" charset="-78"/>
              </a:rPr>
              <a:t>:</a:t>
            </a:r>
            <a:endParaRPr lang="fa-IR" sz="2400" b="1" dirty="0" smtClean="0">
              <a:solidFill>
                <a:srgbClr val="FF0000"/>
              </a:solidFill>
              <a:cs typeface="B Nazanin" panose="00000400000000000000" pitchFamily="2" charset="-78"/>
            </a:endParaRPr>
          </a:p>
          <a:p>
            <a:pPr marL="0" indent="0" algn="just" rtl="1">
              <a:buNone/>
            </a:pPr>
            <a:r>
              <a:rPr lang="ar-SA" sz="100" dirty="0">
                <a:cs typeface="B Nazanin" panose="00000400000000000000" pitchFamily="2" charset="-78"/>
              </a:rPr>
              <a:t/>
            </a:r>
            <a:br>
              <a:rPr lang="ar-SA" sz="100" dirty="0">
                <a:cs typeface="B Nazanin" panose="00000400000000000000" pitchFamily="2" charset="-78"/>
              </a:rPr>
            </a:br>
            <a:r>
              <a:rPr lang="ar-SA" sz="2400" dirty="0">
                <a:cs typeface="B Nazanin" panose="00000400000000000000" pitchFamily="2" charset="-78"/>
              </a:rPr>
              <a:t>از شیوه‏های درمان این است که زندگی بیمار را در محیطی دیگر بکشانیم و وضع او را تغییر دهیم. او را باید به محیطی کشاند که در آن مساله حیات سالم و دور از اغتشاش و اضطراب مطرح باشد و بنای اصلی شخصیت او از دستبردها دور و در امان باشد بررسیهای تجربی نشان می‏دهند که در مواردی با تغییر شرایط زندگی و حتی تغییر خانه و محل کار و زندگی بهبود کامل حاصل می‏شود</a:t>
            </a:r>
            <a:r>
              <a:rPr lang="ar-SA" sz="2400" dirty="0" smtClean="0">
                <a:cs typeface="B Nazanin" panose="00000400000000000000" pitchFamily="2" charset="-78"/>
              </a:rPr>
              <a:t>.</a:t>
            </a:r>
            <a:endParaRPr lang="fa-IR" sz="2400" dirty="0" smtClean="0">
              <a:cs typeface="B Nazanin" panose="00000400000000000000" pitchFamily="2" charset="-78"/>
            </a:endParaRPr>
          </a:p>
          <a:p>
            <a:pPr marL="0" indent="0" algn="just" rtl="1">
              <a:buNone/>
            </a:pPr>
            <a:r>
              <a:rPr lang="fa-IR" sz="2400" b="1" dirty="0" smtClean="0">
                <a:solidFill>
                  <a:srgbClr val="FF0000"/>
                </a:solidFill>
                <a:cs typeface="B Nazanin" panose="00000400000000000000" pitchFamily="2" charset="-78"/>
              </a:rPr>
              <a:t>5-</a:t>
            </a:r>
            <a:r>
              <a:rPr lang="ar-SA" sz="2400" b="1" dirty="0">
                <a:solidFill>
                  <a:srgbClr val="FF0000"/>
                </a:solidFill>
                <a:cs typeface="B Nazanin" panose="00000400000000000000" pitchFamily="2" charset="-78"/>
              </a:rPr>
              <a:t>ایجاد اشتغال و سرگرمی</a:t>
            </a:r>
            <a:r>
              <a:rPr lang="ar-SA" sz="2400" b="1" dirty="0" smtClean="0">
                <a:solidFill>
                  <a:srgbClr val="FF0000"/>
                </a:solidFill>
                <a:cs typeface="B Nazanin" panose="00000400000000000000" pitchFamily="2" charset="-78"/>
              </a:rPr>
              <a:t>:</a:t>
            </a:r>
            <a:endParaRPr lang="fa-IR" sz="2400" b="1" dirty="0" smtClean="0">
              <a:solidFill>
                <a:srgbClr val="FF0000"/>
              </a:solidFill>
              <a:cs typeface="B Nazanin" panose="00000400000000000000" pitchFamily="2" charset="-78"/>
            </a:endParaRPr>
          </a:p>
          <a:p>
            <a:pPr marL="0" indent="0" algn="just" rtl="1">
              <a:buNone/>
            </a:pPr>
            <a:r>
              <a:rPr lang="ar-SA" sz="100" dirty="0">
                <a:cs typeface="B Nazanin" panose="00000400000000000000" pitchFamily="2" charset="-78"/>
              </a:rPr>
              <a:t/>
            </a:r>
            <a:br>
              <a:rPr lang="ar-SA" sz="100" dirty="0">
                <a:cs typeface="B Nazanin" panose="00000400000000000000" pitchFamily="2" charset="-78"/>
              </a:rPr>
            </a:br>
            <a:r>
              <a:rPr lang="ar-SA" sz="2400" dirty="0">
                <a:cs typeface="B Nazanin" panose="00000400000000000000" pitchFamily="2" charset="-78"/>
              </a:rPr>
              <a:t>تطهیرهای مکرر و دوباره‏کاری‏ها بدان خاطر است که بیمار وقت و فرصتی کافی برای انجام آن در خود احساس می‏کند و وقت و زمانی فراخ در اختیار دارد. بدین سبب ضروری است در حدود امکان سرگرمی او زیادتر گردد تا وقت اضافی نداشته باشد. اشتغالات یکی پس از دیگری او را وادار خواهد کرد که نسبت‏به برخی از امور بی‏اعتماد گردد، از جمله وسواس.</a:t>
            </a:r>
            <a:endParaRPr lang="en-US" sz="2400" dirty="0">
              <a:solidFill>
                <a:srgbClr val="FF0000"/>
              </a:solidFill>
              <a:cs typeface="B Nazanin" panose="00000400000000000000" pitchFamily="2" charset="-78"/>
            </a:endParaRPr>
          </a:p>
        </p:txBody>
      </p:sp>
    </p:spTree>
    <p:extLst>
      <p:ext uri="{BB962C8B-B14F-4D97-AF65-F5344CB8AC3E}">
        <p14:creationId xmlns:p14="http://schemas.microsoft.com/office/powerpoint/2010/main" val="9147025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0197" y="121024"/>
            <a:ext cx="8358388" cy="6310648"/>
          </a:xfrm>
        </p:spPr>
        <p:txBody>
          <a:bodyPr>
            <a:noAutofit/>
          </a:bodyPr>
          <a:lstStyle/>
          <a:p>
            <a:pPr marL="0" indent="0" algn="just" rtl="1">
              <a:buNone/>
            </a:pPr>
            <a:r>
              <a:rPr lang="fa-IR" sz="2400" b="1" dirty="0" smtClean="0">
                <a:solidFill>
                  <a:srgbClr val="FF0000"/>
                </a:solidFill>
                <a:cs typeface="B Nazanin" panose="00000400000000000000" pitchFamily="2" charset="-78"/>
              </a:rPr>
              <a:t>6-</a:t>
            </a:r>
            <a:r>
              <a:rPr lang="ar-SA" sz="2400" b="1" dirty="0" smtClean="0">
                <a:solidFill>
                  <a:srgbClr val="FF0000"/>
                </a:solidFill>
                <a:cs typeface="B Nazanin" panose="00000400000000000000" pitchFamily="2" charset="-78"/>
              </a:rPr>
              <a:t>زندگی</a:t>
            </a:r>
            <a:r>
              <a:rPr lang="fa-IR" sz="2400" b="1" dirty="0" smtClean="0">
                <a:solidFill>
                  <a:srgbClr val="FF0000"/>
                </a:solidFill>
                <a:cs typeface="B Nazanin" panose="00000400000000000000" pitchFamily="2" charset="-78"/>
              </a:rPr>
              <a:t> </a:t>
            </a:r>
            <a:r>
              <a:rPr lang="ar-SA" sz="2400" b="1" dirty="0" smtClean="0">
                <a:solidFill>
                  <a:srgbClr val="FF0000"/>
                </a:solidFill>
                <a:cs typeface="B Nazanin" panose="00000400000000000000" pitchFamily="2" charset="-78"/>
              </a:rPr>
              <a:t>درجمع:</a:t>
            </a:r>
            <a:endParaRPr lang="fa-IR" sz="2400" b="1" dirty="0" smtClean="0">
              <a:solidFill>
                <a:srgbClr val="FF0000"/>
              </a:solidFill>
              <a:cs typeface="B Nazanin" panose="00000400000000000000" pitchFamily="2" charset="-78"/>
            </a:endParaRPr>
          </a:p>
          <a:p>
            <a:pPr marL="0" indent="0" algn="just" rtl="1">
              <a:buNone/>
            </a:pPr>
            <a:r>
              <a:rPr lang="ar-SA" sz="100" dirty="0">
                <a:cs typeface="B Nazanin" panose="00000400000000000000" pitchFamily="2" charset="-78"/>
              </a:rPr>
              <a:t/>
            </a:r>
            <a:br>
              <a:rPr lang="ar-SA" sz="100" dirty="0">
                <a:cs typeface="B Nazanin" panose="00000400000000000000" pitchFamily="2" charset="-78"/>
              </a:rPr>
            </a:br>
            <a:r>
              <a:rPr lang="ar-SA" sz="2400" dirty="0">
                <a:cs typeface="B Nazanin" panose="00000400000000000000" pitchFamily="2" charset="-78"/>
              </a:rPr>
              <a:t>فرد وسواسی را باید از گوشه‏گیری و تنهایی بیرون کشاند. زندگی در میان جمع خود می‏تواند عاملی و سببی برای رفع این الت‏باشد. ترتیب دادن مسافرتهای دستجمعی که در آن همه افراد ناگزیر شوند شیوه واحدی را در زندگی پذیرا شوند، در تخفیف و حتی </a:t>
            </a:r>
            <a:r>
              <a:rPr lang="ar-SA" sz="2400" dirty="0" smtClean="0">
                <a:cs typeface="B Nazanin" panose="00000400000000000000" pitchFamily="2" charset="-78"/>
              </a:rPr>
              <a:t>درما</a:t>
            </a:r>
            <a:r>
              <a:rPr lang="fa-IR" sz="2400" dirty="0" smtClean="0">
                <a:cs typeface="B Nazanin" panose="00000400000000000000" pitchFamily="2" charset="-78"/>
              </a:rPr>
              <a:t>ن</a:t>
            </a:r>
            <a:endParaRPr lang="fa-IR" sz="100" dirty="0">
              <a:cs typeface="B Nazanin" panose="00000400000000000000" pitchFamily="2" charset="-78"/>
            </a:endParaRPr>
          </a:p>
          <a:p>
            <a:pPr marL="0" indent="0" algn="just" rtl="1">
              <a:buNone/>
            </a:pPr>
            <a:r>
              <a:rPr lang="ar-SA" sz="2400" dirty="0" smtClean="0">
                <a:cs typeface="B Nazanin" panose="00000400000000000000" pitchFamily="2" charset="-78"/>
              </a:rPr>
              <a:t> </a:t>
            </a:r>
            <a:r>
              <a:rPr lang="fa-IR" sz="2400" dirty="0" smtClean="0">
                <a:cs typeface="B Nazanin" panose="00000400000000000000" pitchFamily="2" charset="-78"/>
              </a:rPr>
              <a:t>این بیماری مخصوصادرافراد کم روموثراست.</a:t>
            </a:r>
            <a:endParaRPr lang="fa-IR" sz="1600" dirty="0" smtClean="0">
              <a:cs typeface="B Nazanin" panose="00000400000000000000" pitchFamily="2" charset="-78"/>
            </a:endParaRPr>
          </a:p>
          <a:p>
            <a:pPr marL="0" indent="0" algn="just" rtl="1">
              <a:buNone/>
            </a:pPr>
            <a:r>
              <a:rPr lang="ar-SA" sz="100" b="1" dirty="0">
                <a:solidFill>
                  <a:srgbClr val="FF0000"/>
                </a:solidFill>
                <a:cs typeface="B Nazanin" panose="00000400000000000000" pitchFamily="2" charset="-78"/>
              </a:rPr>
              <a:t/>
            </a:r>
            <a:br>
              <a:rPr lang="ar-SA" sz="100" b="1" dirty="0">
                <a:solidFill>
                  <a:srgbClr val="FF0000"/>
                </a:solidFill>
                <a:cs typeface="B Nazanin" panose="00000400000000000000" pitchFamily="2" charset="-78"/>
              </a:rPr>
            </a:br>
            <a:r>
              <a:rPr lang="fa-IR" sz="2400" b="1" dirty="0" smtClean="0">
                <a:solidFill>
                  <a:srgbClr val="FF0000"/>
                </a:solidFill>
                <a:cs typeface="B Nazanin" panose="00000400000000000000" pitchFamily="2" charset="-78"/>
              </a:rPr>
              <a:t>7-</a:t>
            </a:r>
            <a:r>
              <a:rPr lang="ar-SA" sz="2400" b="1" dirty="0">
                <a:solidFill>
                  <a:srgbClr val="FF0000"/>
                </a:solidFill>
                <a:cs typeface="B Nazanin" panose="00000400000000000000" pitchFamily="2" charset="-78"/>
              </a:rPr>
              <a:t>شیوه‏های اخلاقی</a:t>
            </a:r>
            <a:r>
              <a:rPr lang="ar-SA" sz="2400" b="1" dirty="0" smtClean="0">
                <a:solidFill>
                  <a:srgbClr val="FF0000"/>
                </a:solidFill>
                <a:cs typeface="B Nazanin" panose="00000400000000000000" pitchFamily="2" charset="-78"/>
              </a:rPr>
              <a:t>:</a:t>
            </a:r>
            <a:endParaRPr lang="fa-IR" sz="2400" b="1" dirty="0" smtClean="0">
              <a:solidFill>
                <a:srgbClr val="FF0000"/>
              </a:solidFill>
              <a:cs typeface="B Nazanin" panose="00000400000000000000" pitchFamily="2" charset="-78"/>
            </a:endParaRPr>
          </a:p>
          <a:p>
            <a:pPr marL="0" indent="0" algn="just" rtl="1">
              <a:buNone/>
            </a:pPr>
            <a:r>
              <a:rPr lang="ar-SA" sz="100" dirty="0">
                <a:cs typeface="B Nazanin" panose="00000400000000000000" pitchFamily="2" charset="-78"/>
              </a:rPr>
              <a:t/>
            </a:r>
            <a:br>
              <a:rPr lang="ar-SA" sz="100" dirty="0">
                <a:cs typeface="B Nazanin" panose="00000400000000000000" pitchFamily="2" charset="-78"/>
              </a:rPr>
            </a:br>
            <a:r>
              <a:rPr lang="ar-SA" sz="2400" dirty="0" smtClean="0">
                <a:cs typeface="B Nazanin" panose="00000400000000000000" pitchFamily="2" charset="-78"/>
              </a:rPr>
              <a:t>طرح </a:t>
            </a:r>
            <a:r>
              <a:rPr lang="ar-SA" sz="2400" dirty="0">
                <a:cs typeface="B Nazanin" panose="00000400000000000000" pitchFamily="2" charset="-78"/>
              </a:rPr>
              <a:t>سؤالات انتقادی توام با لطف و شیرینی، بویژه از سوی کسانی که محبوب و مورد علاقه بیمارند در امر سازندگی بیمار بسیار مؤثر است </a:t>
            </a:r>
            <a:r>
              <a:rPr lang="fa-IR" sz="2400" dirty="0" smtClean="0">
                <a:cs typeface="B Nazanin" panose="00000400000000000000" pitchFamily="2" charset="-78"/>
              </a:rPr>
              <a:t>.</a:t>
            </a:r>
            <a:r>
              <a:rPr lang="ar-SA" sz="2400" dirty="0" smtClean="0">
                <a:cs typeface="B Nazanin" panose="00000400000000000000" pitchFamily="2" charset="-78"/>
              </a:rPr>
              <a:t>احیای </a:t>
            </a:r>
            <a:r>
              <a:rPr lang="ar-SA" sz="2400" dirty="0">
                <a:cs typeface="B Nazanin" panose="00000400000000000000" pitchFamily="2" charset="-78"/>
              </a:rPr>
              <a:t>غرور بیمار در مواردی بسیار سبب درمان و نجات او از عوامل آزار دهنده و خفت و خواری ناشی از پذیرش رفتارهای ناموزون وسواسی است و به بیمار قدرت می‏دهد. </a:t>
            </a:r>
            <a:endParaRPr lang="en-US" sz="2400" dirty="0">
              <a:solidFill>
                <a:srgbClr val="FF0000"/>
              </a:solidFill>
              <a:cs typeface="B Nazanin" panose="00000400000000000000" pitchFamily="2" charset="-78"/>
            </a:endParaRPr>
          </a:p>
        </p:txBody>
      </p:sp>
      <p:pic>
        <p:nvPicPr>
          <p:cNvPr id="4" name="Picture 3" descr="بيماري وسواس(از ابتلا تا درمان)"/>
          <p:cNvPicPr/>
          <p:nvPr/>
        </p:nvPicPr>
        <p:blipFill>
          <a:blip r:embed="rId2">
            <a:extLst>
              <a:ext uri="{28A0092B-C50C-407E-A947-70E740481C1C}">
                <a14:useLocalDpi xmlns:a14="http://schemas.microsoft.com/office/drawing/2010/main" val="0"/>
              </a:ext>
            </a:extLst>
          </a:blip>
          <a:srcRect/>
          <a:stretch>
            <a:fillRect/>
          </a:stretch>
        </p:blipFill>
        <p:spPr bwMode="auto">
          <a:xfrm>
            <a:off x="510988" y="4114800"/>
            <a:ext cx="3993777" cy="2626154"/>
          </a:xfrm>
          <a:prstGeom prst="rect">
            <a:avLst/>
          </a:prstGeom>
          <a:noFill/>
          <a:ln>
            <a:noFill/>
          </a:ln>
        </p:spPr>
      </p:pic>
    </p:spTree>
    <p:extLst>
      <p:ext uri="{BB962C8B-B14F-4D97-AF65-F5344CB8AC3E}">
        <p14:creationId xmlns:p14="http://schemas.microsoft.com/office/powerpoint/2010/main" val="69219616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2937" y="473457"/>
            <a:ext cx="8646971" cy="5334915"/>
          </a:xfrm>
        </p:spPr>
        <p:txBody>
          <a:bodyPr>
            <a:noAutofit/>
          </a:bodyPr>
          <a:lstStyle/>
          <a:p>
            <a:pPr marL="0" indent="0" algn="just" rtl="1">
              <a:buNone/>
            </a:pPr>
            <a:r>
              <a:rPr lang="fa-IR" sz="2400" b="1" dirty="0" smtClean="0">
                <a:solidFill>
                  <a:srgbClr val="FF0000"/>
                </a:solidFill>
                <a:cs typeface="B Nazanin" panose="00000400000000000000" pitchFamily="2" charset="-78"/>
              </a:rPr>
              <a:t>8-</a:t>
            </a:r>
            <a:r>
              <a:rPr lang="ar-SA" sz="2400" b="1" dirty="0">
                <a:solidFill>
                  <a:srgbClr val="FF0000"/>
                </a:solidFill>
                <a:cs typeface="B Nazanin" panose="00000400000000000000" pitchFamily="2" charset="-78"/>
              </a:rPr>
              <a:t>تنگ کردن وقت</a:t>
            </a:r>
            <a:r>
              <a:rPr lang="ar-SA" sz="2400" b="1" dirty="0" smtClean="0">
                <a:solidFill>
                  <a:srgbClr val="FF0000"/>
                </a:solidFill>
                <a:cs typeface="B Nazanin" panose="00000400000000000000" pitchFamily="2" charset="-78"/>
              </a:rPr>
              <a:t>:</a:t>
            </a:r>
            <a:endParaRPr lang="fa-IR" sz="2400" b="1" dirty="0" smtClean="0">
              <a:solidFill>
                <a:srgbClr val="FF0000"/>
              </a:solidFill>
              <a:cs typeface="B Nazanin" panose="00000400000000000000" pitchFamily="2" charset="-78"/>
            </a:endParaRPr>
          </a:p>
          <a:p>
            <a:pPr marL="0" indent="0" algn="just" rtl="1">
              <a:buNone/>
            </a:pPr>
            <a:r>
              <a:rPr lang="ar-SA" sz="400" dirty="0">
                <a:cs typeface="B Nazanin" panose="00000400000000000000" pitchFamily="2" charset="-78"/>
              </a:rPr>
              <a:t/>
            </a:r>
            <a:br>
              <a:rPr lang="ar-SA" sz="400" dirty="0">
                <a:cs typeface="B Nazanin" panose="00000400000000000000" pitchFamily="2" charset="-78"/>
              </a:rPr>
            </a:br>
            <a:r>
              <a:rPr lang="ar-SA" sz="2400" dirty="0">
                <a:cs typeface="B Nazanin" panose="00000400000000000000" pitchFamily="2" charset="-78"/>
              </a:rPr>
              <a:t>بیش از این هم گفته‏ایم که گاهی تن دادن به تردیدها ناشی از این است که بیمار خود را در فراخی وقت و فرصت‏ببیند و برای درمان ضروری است که در مواردی وقت را بر فرد وسواسی تنگ کنند. در چنین مواردی لازم است‏با استفاده از متون و شیوه‏هایی او را به کاری مشغول دارید به امر و وظیفه‏ای او را وادار نمایید تا حدی </a:t>
            </a:r>
            <a:r>
              <a:rPr lang="ar-SA" sz="2400" dirty="0" smtClean="0">
                <a:cs typeface="B Nazanin" panose="00000400000000000000" pitchFamily="2" charset="-78"/>
              </a:rPr>
              <a:t>که</a:t>
            </a:r>
            <a:r>
              <a:rPr lang="fa-IR" sz="2400" dirty="0" smtClean="0">
                <a:cs typeface="B Nazanin" panose="00000400000000000000" pitchFamily="2" charset="-78"/>
              </a:rPr>
              <a:t> </a:t>
            </a:r>
            <a:r>
              <a:rPr lang="ar-SA" sz="2400" dirty="0" smtClean="0">
                <a:cs typeface="B Nazanin" panose="00000400000000000000" pitchFamily="2" charset="-78"/>
              </a:rPr>
              <a:t> </a:t>
            </a:r>
            <a:r>
              <a:rPr lang="ar-SA" sz="2400" dirty="0">
                <a:cs typeface="B Nazanin" panose="00000400000000000000" pitchFamily="2" charset="-78"/>
              </a:rPr>
              <a:t>وقتش تنگ گردد و ناگزیر شود با سر هم کردن عمل و وظیفه کار و برنامه خود را اگرچه نادرست است</a:t>
            </a:r>
            <a:r>
              <a:rPr lang="ar-SA" sz="2400" dirty="0" smtClean="0">
                <a:cs typeface="B Nazanin" panose="00000400000000000000" pitchFamily="2" charset="-78"/>
              </a:rPr>
              <a:t>‏</a:t>
            </a:r>
            <a:r>
              <a:rPr lang="fa-IR" sz="2400" dirty="0" smtClean="0">
                <a:cs typeface="B Nazanin" panose="00000400000000000000" pitchFamily="2" charset="-78"/>
              </a:rPr>
              <a:t> </a:t>
            </a:r>
            <a:r>
              <a:rPr lang="ar-SA" sz="2400" dirty="0" smtClean="0">
                <a:cs typeface="B Nazanin" panose="00000400000000000000" pitchFamily="2" charset="-78"/>
              </a:rPr>
              <a:t>سریعا </a:t>
            </a:r>
            <a:r>
              <a:rPr lang="ar-SA" sz="2400" dirty="0">
                <a:cs typeface="B Nazanin" panose="00000400000000000000" pitchFamily="2" charset="-78"/>
              </a:rPr>
              <a:t>انجام دهد. تکرار </a:t>
            </a:r>
            <a:r>
              <a:rPr lang="ar-SA" sz="2400" dirty="0" smtClean="0">
                <a:cs typeface="B Nazanin" panose="00000400000000000000" pitchFamily="2" charset="-78"/>
              </a:rPr>
              <a:t>و</a:t>
            </a:r>
            <a:r>
              <a:rPr lang="fa-IR" sz="2400" dirty="0">
                <a:cs typeface="B Nazanin" panose="00000400000000000000" pitchFamily="2" charset="-78"/>
              </a:rPr>
              <a:t> </a:t>
            </a:r>
            <a:r>
              <a:rPr lang="ar-SA" sz="2400" dirty="0" smtClean="0">
                <a:cs typeface="B Nazanin" panose="00000400000000000000" pitchFamily="2" charset="-78"/>
              </a:rPr>
              <a:t>مداومت</a:t>
            </a:r>
            <a:r>
              <a:rPr lang="fa-IR" sz="2400" dirty="0" smtClean="0">
                <a:cs typeface="B Nazanin" panose="00000400000000000000" pitchFamily="2" charset="-78"/>
              </a:rPr>
              <a:t> </a:t>
            </a:r>
            <a:r>
              <a:rPr lang="ar-SA" sz="2400" dirty="0" smtClean="0">
                <a:cs typeface="B Nazanin" panose="00000400000000000000" pitchFamily="2" charset="-78"/>
              </a:rPr>
              <a:t> </a:t>
            </a:r>
            <a:r>
              <a:rPr lang="ar-SA" sz="2400" dirty="0">
                <a:cs typeface="B Nazanin" panose="00000400000000000000" pitchFamily="2" charset="-78"/>
              </a:rPr>
              <a:t>در چنین برنامه‏ای در مواردی می‏تواند بصورت جدی در درمان مؤثر </a:t>
            </a:r>
            <a:r>
              <a:rPr lang="ar-SA" sz="2400" dirty="0" smtClean="0">
                <a:cs typeface="B Nazanin" panose="00000400000000000000" pitchFamily="2" charset="-78"/>
              </a:rPr>
              <a:t>باشد</a:t>
            </a:r>
            <a:endParaRPr lang="fa-IR" sz="2400" dirty="0">
              <a:cs typeface="B Nazanin" panose="00000400000000000000" pitchFamily="2" charset="-78"/>
            </a:endParaRPr>
          </a:p>
          <a:p>
            <a:pPr marL="0" lvl="0" indent="0" algn="just" rtl="1">
              <a:buNone/>
            </a:pPr>
            <a:r>
              <a:rPr lang="fa-IR" sz="2400" b="1" dirty="0" smtClean="0">
                <a:solidFill>
                  <a:srgbClr val="FF0000"/>
                </a:solidFill>
                <a:cs typeface="B Nazanin" panose="00000400000000000000" pitchFamily="2" charset="-78"/>
              </a:rPr>
              <a:t>9-</a:t>
            </a:r>
            <a:r>
              <a:rPr lang="ar-SA" sz="2400" b="1" dirty="0">
                <a:solidFill>
                  <a:srgbClr val="FF0000"/>
                </a:solidFill>
                <a:cs typeface="B Nazanin" panose="00000400000000000000" pitchFamily="2" charset="-78"/>
              </a:rPr>
              <a:t>زیرپاگذاردن موضوع وسواس</a:t>
            </a:r>
            <a:r>
              <a:rPr lang="ar-SA" sz="2400" b="1" dirty="0" smtClean="0">
                <a:solidFill>
                  <a:srgbClr val="FF0000"/>
                </a:solidFill>
                <a:cs typeface="B Nazanin" panose="00000400000000000000" pitchFamily="2" charset="-78"/>
              </a:rPr>
              <a:t>:</a:t>
            </a:r>
            <a:endParaRPr lang="fa-IR" sz="2400" b="1" dirty="0" smtClean="0">
              <a:solidFill>
                <a:srgbClr val="FF0000"/>
              </a:solidFill>
              <a:cs typeface="B Nazanin" panose="00000400000000000000" pitchFamily="2" charset="-78"/>
            </a:endParaRPr>
          </a:p>
          <a:p>
            <a:pPr marL="0" lvl="0" indent="0" algn="just" rtl="1">
              <a:buNone/>
            </a:pPr>
            <a:r>
              <a:rPr lang="ar-SA" sz="100" dirty="0">
                <a:cs typeface="B Nazanin" panose="00000400000000000000" pitchFamily="2" charset="-78"/>
              </a:rPr>
              <a:t/>
            </a:r>
            <a:br>
              <a:rPr lang="ar-SA" sz="100" dirty="0">
                <a:cs typeface="B Nazanin" panose="00000400000000000000" pitchFamily="2" charset="-78"/>
              </a:rPr>
            </a:br>
            <a:r>
              <a:rPr lang="ar-SA" sz="2400" dirty="0">
                <a:cs typeface="B Nazanin" panose="00000400000000000000" pitchFamily="2" charset="-78"/>
              </a:rPr>
              <a:t>در مواردی برای درمان بیمار چاره‏ای نداریم جز اینکه به او القا کنیم به قول معروف به سیم آخر بزند، حتی با پیراهنی که آن را او نجس می‏داند و یا با دست و بدنی که او تطهیر نکرده می‏شمارد و به نماز بایستد و وظیفه‏اش را انجام دهد. به عبارت دیگر بیمار را وا داریم تا همان کاری را که از آن می‏ترسد انجام دهد. تنها در چنین صورت است که در می‏یابد هیچ واقعه‏ای اتفاق نمی‏افتد.</a:t>
            </a:r>
            <a:endParaRPr lang="en-US" sz="2400" dirty="0">
              <a:cs typeface="B Nazanin" panose="00000400000000000000" pitchFamily="2" charset="-78"/>
            </a:endParaRPr>
          </a:p>
        </p:txBody>
      </p:sp>
    </p:spTree>
    <p:extLst>
      <p:ext uri="{BB962C8B-B14F-4D97-AF65-F5344CB8AC3E}">
        <p14:creationId xmlns:p14="http://schemas.microsoft.com/office/powerpoint/2010/main" val="405780507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760" y="0"/>
            <a:ext cx="7788252" cy="1320800"/>
          </a:xfrm>
        </p:spPr>
        <p:txBody>
          <a:bodyPr>
            <a:normAutofit fontScale="90000"/>
          </a:bodyPr>
          <a:lstStyle/>
          <a:p>
            <a:pPr algn="r"/>
            <a:r>
              <a:rPr lang="ar-SA" b="1" u="sng" dirty="0" smtClean="0">
                <a:cs typeface="B Nazanin" panose="00000400000000000000" pitchFamily="2" charset="-78"/>
              </a:rPr>
              <a:t>وسواس </a:t>
            </a:r>
            <a:r>
              <a:rPr lang="ar-SA" b="1" u="sng" dirty="0">
                <a:cs typeface="B Nazanin" panose="00000400000000000000" pitchFamily="2" charset="-78"/>
              </a:rPr>
              <a:t>و </a:t>
            </a:r>
            <a:r>
              <a:rPr lang="ar-SA" b="1" u="sng" dirty="0" smtClean="0">
                <a:cs typeface="B Nazanin" panose="00000400000000000000" pitchFamily="2" charset="-78"/>
              </a:rPr>
              <a:t>توصیه </a:t>
            </a:r>
            <a:r>
              <a:rPr lang="ar-SA" b="1" u="sng" dirty="0">
                <a:cs typeface="B Nazanin" panose="00000400000000000000" pitchFamily="2" charset="-78"/>
              </a:rPr>
              <a:t>های درمانی آن از دیدگاه اسلام</a:t>
            </a:r>
            <a:r>
              <a:rPr lang="en-US" dirty="0">
                <a:cs typeface="B Nazanin" panose="00000400000000000000" pitchFamily="2" charset="-78"/>
              </a:rPr>
              <a:t/>
            </a:r>
            <a:br>
              <a:rPr lang="en-US" dirty="0">
                <a:cs typeface="B Nazanin" panose="00000400000000000000" pitchFamily="2" charset="-78"/>
              </a:rPr>
            </a:br>
            <a:endParaRPr lang="en-US" dirty="0">
              <a:cs typeface="B Nazanin" panose="00000400000000000000" pitchFamily="2" charset="-78"/>
            </a:endParaRPr>
          </a:p>
        </p:txBody>
      </p:sp>
      <p:sp>
        <p:nvSpPr>
          <p:cNvPr id="3" name="Content Placeholder 2"/>
          <p:cNvSpPr>
            <a:spLocks noGrp="1"/>
          </p:cNvSpPr>
          <p:nvPr>
            <p:ph idx="1"/>
          </p:nvPr>
        </p:nvSpPr>
        <p:spPr>
          <a:xfrm>
            <a:off x="470647" y="821765"/>
            <a:ext cx="8844832" cy="6481135"/>
          </a:xfrm>
        </p:spPr>
        <p:txBody>
          <a:bodyPr>
            <a:noAutofit/>
          </a:bodyPr>
          <a:lstStyle/>
          <a:p>
            <a:pPr marL="0" indent="0" algn="just" rtl="1">
              <a:buNone/>
            </a:pPr>
            <a:r>
              <a:rPr lang="ar-SA" sz="2400" dirty="0">
                <a:cs typeface="B Nazanin" panose="00000400000000000000" pitchFamily="2" charset="-78"/>
              </a:rPr>
              <a:t>وسواس منحصر به شک و تردید در عبادت، طهارت ، نجاست ،وضو و غسل ، قرائت و نیت نیست بلکه وسواس در نظر رهبران دینی خیلی وسیع تر است و خیلی کارها نشانه وسواس است از جمله خوردن خاک، جویدن ناخن</a:t>
            </a:r>
            <a:endParaRPr lang="en-US" sz="2400" dirty="0">
              <a:cs typeface="B Nazanin" panose="00000400000000000000" pitchFamily="2" charset="-78"/>
            </a:endParaRPr>
          </a:p>
          <a:p>
            <a:pPr marL="0" indent="0" algn="just" rtl="1">
              <a:buNone/>
            </a:pPr>
            <a:r>
              <a:rPr lang="ar-SA" sz="2400" dirty="0">
                <a:cs typeface="B Nazanin" panose="00000400000000000000" pitchFamily="2" charset="-78"/>
              </a:rPr>
              <a:t>برای درمان وسواس علاوه بر پیشگیری لازم راههای دیگری نیز وجود دارد .مانند خواندن دعا و شفای الهی .شفای لازم با تقویت اعصاب جسمی و معنوی به دست می آید .که اگر جسم را تقویت کنیم در تقویت اعصاب و از بین بردن بسیاری امراض جسمی و روحی موثر است و مواد غذایی که برای درمان وسواس مطرح شده و جنبه درمان جسم دارد عبارتند از عسل </a:t>
            </a:r>
            <a:r>
              <a:rPr lang="ar-SA" sz="2400" dirty="0" smtClean="0">
                <a:cs typeface="B Nazanin" panose="00000400000000000000" pitchFamily="2" charset="-78"/>
              </a:rPr>
              <a:t>، انا</a:t>
            </a:r>
            <a:r>
              <a:rPr lang="fa-IR" sz="2400" dirty="0" smtClean="0">
                <a:cs typeface="B Nazanin" panose="00000400000000000000" pitchFamily="2" charset="-78"/>
              </a:rPr>
              <a:t>ر</a:t>
            </a:r>
            <a:r>
              <a:rPr lang="ar-SA" sz="2400" dirty="0" smtClean="0">
                <a:cs typeface="B Nazanin" panose="00000400000000000000" pitchFamily="2" charset="-78"/>
              </a:rPr>
              <a:t>،</a:t>
            </a:r>
            <a:r>
              <a:rPr lang="fa-IR" sz="2400" dirty="0" smtClean="0">
                <a:cs typeface="B Nazanin" panose="00000400000000000000" pitchFamily="2" charset="-78"/>
              </a:rPr>
              <a:t>خرما</a:t>
            </a:r>
            <a:r>
              <a:rPr lang="ar-SA" sz="2400" dirty="0">
                <a:cs typeface="B Nazanin" panose="00000400000000000000" pitchFamily="2" charset="-78"/>
              </a:rPr>
              <a:t>، نمک، گوشت ، گلابی</a:t>
            </a:r>
            <a:r>
              <a:rPr lang="ar-SA" sz="2400" dirty="0" smtClean="0">
                <a:cs typeface="B Nazanin" panose="00000400000000000000" pitchFamily="2" charset="-78"/>
              </a:rPr>
              <a:t>.</a:t>
            </a:r>
            <a:endParaRPr lang="en-US" sz="2400" dirty="0">
              <a:cs typeface="B Nazanin" panose="00000400000000000000" pitchFamily="2" charset="-78"/>
            </a:endParaRPr>
          </a:p>
          <a:p>
            <a:pPr marL="0" indent="0" algn="just" rtl="1">
              <a:buNone/>
            </a:pPr>
            <a:r>
              <a:rPr lang="ar-SA" sz="2400" b="1" u="sng" dirty="0" smtClean="0">
                <a:solidFill>
                  <a:schemeClr val="tx1"/>
                </a:solidFill>
                <a:cs typeface="B Nazanin" panose="00000400000000000000" pitchFamily="2" charset="-78"/>
              </a:rPr>
              <a:t>دعا</a:t>
            </a:r>
            <a:r>
              <a:rPr lang="ar-SA" sz="2400" b="1" u="sng" dirty="0">
                <a:solidFill>
                  <a:schemeClr val="tx1"/>
                </a:solidFill>
                <a:cs typeface="B Nazanin" panose="00000400000000000000" pitchFamily="2" charset="-78"/>
              </a:rPr>
              <a:t>، ذکر و عبادت</a:t>
            </a:r>
            <a:endParaRPr lang="en-US" sz="2400" u="sng" dirty="0">
              <a:solidFill>
                <a:schemeClr val="tx1"/>
              </a:solidFill>
              <a:cs typeface="B Nazanin" panose="00000400000000000000" pitchFamily="2" charset="-78"/>
            </a:endParaRPr>
          </a:p>
          <a:p>
            <a:pPr marL="0" indent="0" algn="just" rtl="1">
              <a:buNone/>
            </a:pPr>
            <a:r>
              <a:rPr lang="ar-SA" sz="2400" dirty="0">
                <a:cs typeface="B Nazanin" panose="00000400000000000000" pitchFamily="2" charset="-78"/>
              </a:rPr>
              <a:t>در این مورد حتی منابع اسلامی از قول معصومین (ع) روشهای متعددی را برای پیشگیری و درمان وسواس پیشنهاد کرده اند ، که از آن جمله، بهره از ادعیه و اذکار خاصی از جمله (لا اله الاالله) و ( لاحول و لا قوة الابا الله) می باشد که در حقیقت ماحصل همه آن روشها را می توان در ذکر خدا خلاصه کرد</a:t>
            </a:r>
            <a:r>
              <a:rPr lang="en-US" sz="2400" dirty="0">
                <a:cs typeface="B Nazanin" panose="00000400000000000000" pitchFamily="2" charset="-78"/>
              </a:rPr>
              <a:t> .</a:t>
            </a:r>
          </a:p>
          <a:p>
            <a:pPr marL="0" indent="0" algn="just" rtl="1">
              <a:buNone/>
            </a:pPr>
            <a:endParaRPr lang="en-US" sz="2400" dirty="0">
              <a:cs typeface="B Nazanin" panose="00000400000000000000" pitchFamily="2" charset="-78"/>
            </a:endParaRPr>
          </a:p>
        </p:txBody>
      </p:sp>
    </p:spTree>
    <p:extLst>
      <p:ext uri="{BB962C8B-B14F-4D97-AF65-F5344CB8AC3E}">
        <p14:creationId xmlns:p14="http://schemas.microsoft.com/office/powerpoint/2010/main" val="247756422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1938" y="422321"/>
            <a:ext cx="8596668" cy="1320800"/>
          </a:xfrm>
        </p:spPr>
        <p:txBody>
          <a:bodyPr>
            <a:normAutofit/>
          </a:bodyPr>
          <a:lstStyle/>
          <a:p>
            <a:pPr algn="r"/>
            <a:r>
              <a:rPr lang="fa-IR" u="sng" dirty="0" smtClean="0">
                <a:cs typeface="B Nazanin" panose="00000400000000000000" pitchFamily="2" charset="-78"/>
              </a:rPr>
              <a:t>منابع </a:t>
            </a:r>
            <a:endParaRPr lang="en-US" u="sng" dirty="0">
              <a:cs typeface="B Nazanin" panose="00000400000000000000" pitchFamily="2" charset="-78"/>
            </a:endParaRPr>
          </a:p>
        </p:txBody>
      </p:sp>
      <p:sp>
        <p:nvSpPr>
          <p:cNvPr id="3" name="Content Placeholder 2"/>
          <p:cNvSpPr>
            <a:spLocks noGrp="1"/>
          </p:cNvSpPr>
          <p:nvPr>
            <p:ph idx="1"/>
          </p:nvPr>
        </p:nvSpPr>
        <p:spPr>
          <a:xfrm>
            <a:off x="134471" y="1485118"/>
            <a:ext cx="9298947" cy="3880773"/>
          </a:xfrm>
        </p:spPr>
        <p:txBody>
          <a:bodyPr>
            <a:normAutofit/>
          </a:bodyPr>
          <a:lstStyle/>
          <a:p>
            <a:pPr marL="0" indent="0" algn="just" rtl="1">
              <a:buNone/>
            </a:pPr>
            <a:r>
              <a:rPr lang="fa-IR" sz="2400" dirty="0" smtClean="0">
                <a:cs typeface="B Nazanin" panose="00000400000000000000" pitchFamily="2" charset="-78"/>
              </a:rPr>
              <a:t>1</a:t>
            </a:r>
            <a:r>
              <a:rPr lang="ar-SA" sz="2400" dirty="0" smtClean="0">
                <a:cs typeface="B Nazanin" panose="00000400000000000000" pitchFamily="2" charset="-78"/>
              </a:rPr>
              <a:t>- </a:t>
            </a:r>
            <a:r>
              <a:rPr lang="ar-SA" sz="2400" dirty="0">
                <a:cs typeface="B Nazanin" panose="00000400000000000000" pitchFamily="2" charset="-78"/>
              </a:rPr>
              <a:t>آسیب شناسی روانی ،دکتر حسین آزاد ، انتشارات بعثت</a:t>
            </a:r>
            <a:endParaRPr lang="en-US" sz="2400" dirty="0">
              <a:cs typeface="B Nazanin" panose="00000400000000000000" pitchFamily="2" charset="-78"/>
            </a:endParaRPr>
          </a:p>
          <a:p>
            <a:pPr marL="0" indent="0" algn="just" rtl="1">
              <a:buNone/>
            </a:pPr>
            <a:r>
              <a:rPr lang="ar-SA" sz="2400" dirty="0">
                <a:cs typeface="B Nazanin" panose="00000400000000000000" pitchFamily="2" charset="-78"/>
              </a:rPr>
              <a:t>2- وسواس وروشهای در مانی وشناختی آن ، شهناز صبوری</a:t>
            </a:r>
            <a:endParaRPr lang="en-US" sz="2400" dirty="0">
              <a:cs typeface="B Nazanin" panose="00000400000000000000" pitchFamily="2" charset="-78"/>
            </a:endParaRPr>
          </a:p>
          <a:p>
            <a:pPr marL="0" indent="0" algn="just" rtl="1">
              <a:buNone/>
            </a:pPr>
            <a:r>
              <a:rPr lang="ar-SA" sz="2400" dirty="0">
                <a:cs typeface="B Nazanin" panose="00000400000000000000" pitchFamily="2" charset="-78"/>
              </a:rPr>
              <a:t>3- کلارک، د‌یوید‌ و فربورن، کریستوفر. (1380). د‌انش و روش‌های کاربرد‌ی رفتار د‌رمانی شناختی. ترجمه حسین کاویانی. جلد‌ د‌وم. چاپ اول. انتشارات سنا. تهران</a:t>
            </a:r>
            <a:r>
              <a:rPr lang="ar-SA" sz="2400" dirty="0" smtClean="0">
                <a:cs typeface="B Nazanin" panose="00000400000000000000" pitchFamily="2" charset="-78"/>
              </a:rPr>
              <a:t>.</a:t>
            </a:r>
            <a:endParaRPr lang="fa-IR" sz="2400" dirty="0" smtClean="0">
              <a:cs typeface="B Nazanin" panose="00000400000000000000" pitchFamily="2" charset="-78"/>
            </a:endParaRPr>
          </a:p>
        </p:txBody>
      </p:sp>
    </p:spTree>
    <p:extLst>
      <p:ext uri="{BB962C8B-B14F-4D97-AF65-F5344CB8AC3E}">
        <p14:creationId xmlns:p14="http://schemas.microsoft.com/office/powerpoint/2010/main" val="19339955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7298" y="2537107"/>
            <a:ext cx="8596668" cy="3880773"/>
          </a:xfrm>
        </p:spPr>
        <p:txBody>
          <a:bodyPr>
            <a:normAutofit/>
          </a:bodyPr>
          <a:lstStyle/>
          <a:p>
            <a:pPr marL="457200" lvl="1" indent="0">
              <a:buNone/>
            </a:pPr>
            <a:r>
              <a:rPr lang="fa-IR" sz="6600" dirty="0" smtClean="0">
                <a:solidFill>
                  <a:srgbClr val="0070C0"/>
                </a:solidFill>
                <a:cs typeface="B Nazanin" panose="00000400000000000000" pitchFamily="2" charset="-78"/>
              </a:rPr>
              <a:t>ازتوجه شمادوستان ممنونم</a:t>
            </a:r>
            <a:endParaRPr lang="en-US" sz="6600" dirty="0">
              <a:solidFill>
                <a:srgbClr val="0070C0"/>
              </a:solidFill>
              <a:cs typeface="B Nazanin" panose="00000400000000000000" pitchFamily="2" charset="-78"/>
            </a:endParaRPr>
          </a:p>
        </p:txBody>
      </p:sp>
    </p:spTree>
    <p:extLst>
      <p:ext uri="{BB962C8B-B14F-4D97-AF65-F5344CB8AC3E}">
        <p14:creationId xmlns:p14="http://schemas.microsoft.com/office/powerpoint/2010/main" val="259131584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ace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runge Textur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
  <TotalTime>304</TotalTime>
  <Words>1494</Words>
  <Application>Microsoft Office PowerPoint</Application>
  <PresentationFormat>Custom</PresentationFormat>
  <Paragraphs>78</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Facet</vt:lpstr>
      <vt:lpstr>بنام خدا</vt:lpstr>
      <vt:lpstr>PowerPoint Presentation</vt:lpstr>
      <vt:lpstr>تاریخچه وسواس های فکری-عملی</vt:lpstr>
      <vt:lpstr>وسواس فکری</vt:lpstr>
      <vt:lpstr>وسواسهاي فكري شايع در اختلال وسواس فكري-عملي</vt:lpstr>
      <vt:lpstr>وسواس عملی</vt:lpstr>
      <vt:lpstr>وسواسهاي عملي شايع در اختلال وسواس فكري-عملي</vt:lpstr>
      <vt:lpstr>میزان شیوع بیماری</vt:lpstr>
      <vt:lpstr>سن ابتلا به وسواس ها</vt:lpstr>
      <vt:lpstr>تشخيص اختلال وسواس فكري-عملي</vt:lpstr>
      <vt:lpstr>علل اختلال وسواس فكري-عملي</vt:lpstr>
      <vt:lpstr>PowerPoint Presentation</vt:lpstr>
      <vt:lpstr>PowerPoint Presentation</vt:lpstr>
      <vt:lpstr>PowerPoint Presentation</vt:lpstr>
      <vt:lpstr>روشهای درمانی اختلال وسواس</vt:lpstr>
      <vt:lpstr>PowerPoint Presentation</vt:lpstr>
      <vt:lpstr>PowerPoint Presentation</vt:lpstr>
      <vt:lpstr>PowerPoint Presentation</vt:lpstr>
      <vt:lpstr>PowerPoint Presentation</vt:lpstr>
      <vt:lpstr>PowerPoint Presentation</vt:lpstr>
      <vt:lpstr>وسواس و توصیه های درمانی آن از دیدگاه اسلام </vt:lpstr>
      <vt:lpstr>منابع </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Saeed</dc:creator>
  <cp:lastModifiedBy>Windows User</cp:lastModifiedBy>
  <cp:revision>41</cp:revision>
  <dcterms:created xsi:type="dcterms:W3CDTF">2015-11-15T15:35:57Z</dcterms:created>
  <dcterms:modified xsi:type="dcterms:W3CDTF">2020-05-29T02:28:06Z</dcterms:modified>
</cp:coreProperties>
</file>