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3" r:id="rId2"/>
    <p:sldId id="257" r:id="rId3"/>
    <p:sldId id="258" r:id="rId4"/>
    <p:sldId id="259" r:id="rId5"/>
    <p:sldId id="260" r:id="rId6"/>
    <p:sldId id="262"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74" d="100"/>
          <a:sy n="74" d="100"/>
        </p:scale>
        <p:origin x="-498"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6/6/2020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6/6/2020</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756606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9600" dirty="0" smtClean="0">
                <a:cs typeface="2  Titr" panose="00000700000000000000" pitchFamily="2" charset="-78"/>
              </a:rPr>
              <a:t>وزن کشی زیر آب</a:t>
            </a:r>
            <a:endParaRPr lang="en-US" sz="9600" dirty="0">
              <a:cs typeface="2  Titr" panose="00000700000000000000" pitchFamily="2" charset="-78"/>
            </a:endParaRPr>
          </a:p>
        </p:txBody>
      </p:sp>
      <p:pic>
        <p:nvPicPr>
          <p:cNvPr id="1026" name="Picture 2" descr="تصویر مرتبط"/>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798490" y="2363101"/>
            <a:ext cx="6278713" cy="4114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5737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circle(in)">
                                      <p:cBhvr>
                                        <p:cTn id="14"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a:r>
              <a:rPr lang="fa-IR" sz="7200" dirty="0" smtClean="0">
                <a:cs typeface="2  Titr" panose="00000700000000000000" pitchFamily="2" charset="-78"/>
              </a:rPr>
              <a:t>وزن کشی زیر آب</a:t>
            </a:r>
            <a:endParaRPr lang="en-US" sz="7200" dirty="0">
              <a:cs typeface="2  Titr" panose="00000700000000000000" pitchFamily="2" charset="-78"/>
            </a:endParaRPr>
          </a:p>
        </p:txBody>
      </p:sp>
      <p:sp>
        <p:nvSpPr>
          <p:cNvPr id="3" name="Content Placeholder 2"/>
          <p:cNvSpPr>
            <a:spLocks noGrp="1"/>
          </p:cNvSpPr>
          <p:nvPr>
            <p:ph sz="quarter" idx="13"/>
          </p:nvPr>
        </p:nvSpPr>
        <p:spPr>
          <a:xfrm>
            <a:off x="913774" y="2367092"/>
            <a:ext cx="10363826" cy="4175376"/>
          </a:xfrm>
        </p:spPr>
        <p:txBody>
          <a:bodyPr>
            <a:normAutofit fontScale="92500" lnSpcReduction="10000"/>
          </a:bodyPr>
          <a:lstStyle/>
          <a:p>
            <a:pPr algn="r" rtl="1"/>
            <a:r>
              <a:rPr lang="fa-IR" sz="3200" b="1" dirty="0">
                <a:cs typeface="2  Nazanin" panose="00000400000000000000" pitchFamily="2" charset="-78"/>
              </a:rPr>
              <a:t>یکی از دقیق ترین مدل دو ترکیبی در ارزیابی ترکیب بدن وزن کشی زیر آب است.دراین روش برای بدست آوردن وزن ورزشکاردرداخل آب ،وی را به داخل آب میبرند.هنگامیکه وزن های داخل آب وبیرون ازآب به دست آمد،مجموعه ای از محاسبات(که درذیل ذکر شده است) برای تعیین چگالی بدن به کار میرود،وقتی که چگالی بدن تعیین شد درصد چربی بدن نیز برآورد میشود.</a:t>
            </a:r>
            <a:endParaRPr lang="en-US" sz="3200" b="1" dirty="0">
              <a:cs typeface="2  Nazanin" panose="00000400000000000000" pitchFamily="2" charset="-78"/>
            </a:endParaRPr>
          </a:p>
        </p:txBody>
      </p:sp>
    </p:spTree>
    <p:extLst>
      <p:ext uri="{BB962C8B-B14F-4D97-AF65-F5344CB8AC3E}">
        <p14:creationId xmlns:p14="http://schemas.microsoft.com/office/powerpoint/2010/main" val="1150419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par>
                          <p:cTn id="8" fill="hold">
                            <p:stCondLst>
                              <p:cond delay="3000"/>
                            </p:stCondLst>
                            <p:childTnLst>
                              <p:par>
                                <p:cTn id="9" presetID="16" presetClass="entr" presetSubtype="26"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Horizontal)">
                                      <p:cBhvr>
                                        <p:cTn id="11"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13774" y="695460"/>
            <a:ext cx="10363826" cy="5847008"/>
          </a:xfrm>
        </p:spPr>
        <p:txBody>
          <a:bodyPr>
            <a:normAutofit fontScale="92500" lnSpcReduction="10000"/>
          </a:bodyPr>
          <a:lstStyle/>
          <a:p>
            <a:pPr algn="r" rtl="1"/>
            <a:r>
              <a:rPr lang="fa-IR" sz="1800" b="1" dirty="0">
                <a:cs typeface="2  Nazanin" panose="00000400000000000000" pitchFamily="2" charset="-78"/>
              </a:rPr>
              <a:t>به رغم دقت این روش،وزن کشی زیر آب به علت نیاز آن به ابزار گران قیمت ، متخصصین مجرب ورف زمان زیاد ،کاربرد کمتری دارد.</a:t>
            </a:r>
          </a:p>
          <a:p>
            <a:pPr algn="r" rtl="1"/>
            <a:r>
              <a:rPr lang="fa-IR" sz="1800" b="1" dirty="0">
                <a:cs typeface="2  Nazanin" panose="00000400000000000000" pitchFamily="2" charset="-78"/>
              </a:rPr>
              <a:t>فرمول های مربوط به محاسبه چگالی بدن زیر آب:</a:t>
            </a:r>
          </a:p>
          <a:p>
            <a:pPr algn="r" rtl="1"/>
            <a:r>
              <a:rPr lang="en-US" sz="1800" b="1" dirty="0">
                <a:cs typeface="2  Nazanin" panose="00000400000000000000" pitchFamily="2" charset="-78"/>
              </a:rPr>
              <a:t>BD₌ W a  /((W a-W w)/D w)-(Rv+100cc))  </a:t>
            </a:r>
          </a:p>
          <a:p>
            <a:pPr algn="r" rtl="1"/>
            <a:r>
              <a:rPr lang="en-US" sz="1800" b="1" dirty="0">
                <a:cs typeface="2  Nazanin" panose="00000400000000000000" pitchFamily="2" charset="-78"/>
              </a:rPr>
              <a:t>Rv₌Vo2 (b-a/I -b)</a:t>
            </a:r>
          </a:p>
          <a:p>
            <a:pPr algn="r" rtl="1"/>
            <a:r>
              <a:rPr lang="fa-IR" sz="1800" b="1" dirty="0">
                <a:cs typeface="2  Nazanin" panose="00000400000000000000" pitchFamily="2" charset="-78"/>
              </a:rPr>
              <a:t>وزن درهوا (بیرون</a:t>
            </a:r>
            <a:r>
              <a:rPr lang="fa-IR" sz="1800" b="1" dirty="0" smtClean="0">
                <a:cs typeface="2  Nazanin" panose="00000400000000000000" pitchFamily="2" charset="-78"/>
              </a:rPr>
              <a:t>) </a:t>
            </a:r>
            <a:r>
              <a:rPr lang="en-US" sz="1800" b="1" dirty="0" err="1">
                <a:cs typeface="2  Nazanin" panose="00000400000000000000" pitchFamily="2" charset="-78"/>
              </a:rPr>
              <a:t>Wa</a:t>
            </a:r>
            <a:endParaRPr lang="en-US" sz="1800" b="1" dirty="0">
              <a:cs typeface="2  Nazanin" panose="00000400000000000000" pitchFamily="2" charset="-78"/>
            </a:endParaRPr>
          </a:p>
          <a:p>
            <a:pPr algn="r" rtl="1"/>
            <a:r>
              <a:rPr lang="en-US" sz="1800" b="1" dirty="0">
                <a:cs typeface="2  Nazanin" panose="00000400000000000000" pitchFamily="2" charset="-78"/>
              </a:rPr>
              <a:t> </a:t>
            </a:r>
            <a:r>
              <a:rPr lang="fa-IR" sz="1800" b="1" dirty="0">
                <a:cs typeface="2  Nazanin" panose="00000400000000000000" pitchFamily="2" charset="-78"/>
              </a:rPr>
              <a:t>وزن داخل آب </a:t>
            </a:r>
            <a:r>
              <a:rPr lang="en-US" sz="1800" b="1" dirty="0" err="1">
                <a:cs typeface="2  Nazanin" panose="00000400000000000000" pitchFamily="2" charset="-78"/>
              </a:rPr>
              <a:t>Ww</a:t>
            </a:r>
            <a:endParaRPr lang="en-US" sz="1800" b="1" dirty="0">
              <a:cs typeface="2  Nazanin" panose="00000400000000000000" pitchFamily="2" charset="-78"/>
            </a:endParaRPr>
          </a:p>
          <a:p>
            <a:pPr algn="r" rtl="1"/>
            <a:r>
              <a:rPr lang="en-US" sz="1800" b="1" dirty="0">
                <a:cs typeface="2  Nazanin" panose="00000400000000000000" pitchFamily="2" charset="-78"/>
              </a:rPr>
              <a:t>  </a:t>
            </a:r>
            <a:r>
              <a:rPr lang="fa-IR" sz="1800" b="1" dirty="0">
                <a:cs typeface="2  Nazanin" panose="00000400000000000000" pitchFamily="2" charset="-78"/>
              </a:rPr>
              <a:t>چگالی آب </a:t>
            </a:r>
            <a:r>
              <a:rPr lang="en-US" sz="1800" b="1" dirty="0" err="1">
                <a:cs typeface="2  Nazanin" panose="00000400000000000000" pitchFamily="2" charset="-78"/>
              </a:rPr>
              <a:t>Dw</a:t>
            </a:r>
            <a:endParaRPr lang="en-US" sz="1800" b="1" dirty="0">
              <a:cs typeface="2  Nazanin" panose="00000400000000000000" pitchFamily="2" charset="-78"/>
            </a:endParaRPr>
          </a:p>
          <a:p>
            <a:pPr algn="r" rtl="1"/>
            <a:r>
              <a:rPr lang="en-US" sz="1800" b="1" dirty="0">
                <a:cs typeface="2  Nazanin" panose="00000400000000000000" pitchFamily="2" charset="-78"/>
              </a:rPr>
              <a:t>   </a:t>
            </a:r>
            <a:r>
              <a:rPr lang="fa-IR" sz="1800" b="1" dirty="0">
                <a:cs typeface="2  Nazanin" panose="00000400000000000000" pitchFamily="2" charset="-78"/>
              </a:rPr>
              <a:t>حجم ذخیره ای </a:t>
            </a:r>
            <a:r>
              <a:rPr lang="en-US" sz="1800" b="1" dirty="0" err="1" smtClean="0">
                <a:cs typeface="2  Nazanin" panose="00000400000000000000" pitchFamily="2" charset="-78"/>
              </a:rPr>
              <a:t>Rv</a:t>
            </a:r>
            <a:endParaRPr lang="fa-IR" sz="1800" b="1" dirty="0" smtClean="0">
              <a:cs typeface="2  Nazanin" panose="00000400000000000000" pitchFamily="2" charset="-78"/>
            </a:endParaRPr>
          </a:p>
          <a:p>
            <a:pPr algn="r" rtl="1"/>
            <a:r>
              <a:rPr lang="fa-IR" sz="1800" b="1" dirty="0">
                <a:cs typeface="2  Nazanin" panose="00000400000000000000" pitchFamily="2" charset="-78"/>
              </a:rPr>
              <a:t>  مقدار اکسیژن اولیه در کیسه هوا(ماسک) </a:t>
            </a:r>
            <a:r>
              <a:rPr lang="en-US" sz="1800" b="1" dirty="0">
                <a:cs typeface="2  Nazanin" panose="00000400000000000000" pitchFamily="2" charset="-78"/>
              </a:rPr>
              <a:t>Vo2</a:t>
            </a:r>
          </a:p>
          <a:p>
            <a:pPr algn="r" rtl="1"/>
            <a:r>
              <a:rPr lang="en-US" sz="1800" b="1" dirty="0">
                <a:cs typeface="2  Nazanin" panose="00000400000000000000" pitchFamily="2" charset="-78"/>
              </a:rPr>
              <a:t>   </a:t>
            </a:r>
            <a:r>
              <a:rPr lang="fa-IR" sz="1800" b="1" dirty="0">
                <a:cs typeface="2  Nazanin" panose="00000400000000000000" pitchFamily="2" charset="-78"/>
              </a:rPr>
              <a:t>درصد نیتروژن مخلوط هوا در کیسه در نقطه تعادل </a:t>
            </a:r>
            <a:r>
              <a:rPr lang="en-US" sz="1800" b="1" dirty="0">
                <a:cs typeface="2  Nazanin" panose="00000400000000000000" pitchFamily="2" charset="-78"/>
              </a:rPr>
              <a:t>b</a:t>
            </a:r>
          </a:p>
          <a:p>
            <a:pPr algn="r" rtl="1"/>
            <a:r>
              <a:rPr lang="en-US" sz="1800" b="1" dirty="0">
                <a:cs typeface="2  Nazanin" panose="00000400000000000000" pitchFamily="2" charset="-78"/>
              </a:rPr>
              <a:t>    </a:t>
            </a:r>
            <a:r>
              <a:rPr lang="fa-IR" sz="1800" b="1" dirty="0">
                <a:cs typeface="2  Nazanin" panose="00000400000000000000" pitchFamily="2" charset="-78"/>
              </a:rPr>
              <a:t>درصد ناخالص نیتروژن در هوای اکسیژن اولیه                                                                             </a:t>
            </a:r>
          </a:p>
          <a:p>
            <a:pPr algn="r" rtl="1"/>
            <a:r>
              <a:rPr lang="fa-IR" sz="1800" b="1" dirty="0">
                <a:cs typeface="2  Nazanin" panose="00000400000000000000" pitchFamily="2" charset="-78"/>
              </a:rPr>
              <a:t>   درصد نیتروژن در هوا ی حبابچه ای درشروع آزمون</a:t>
            </a:r>
            <a:r>
              <a:rPr lang="en-US" sz="1800" b="1" dirty="0">
                <a:cs typeface="2  Nazanin" panose="00000400000000000000" pitchFamily="2" charset="-78"/>
              </a:rPr>
              <a:t>I</a:t>
            </a:r>
          </a:p>
          <a:p>
            <a:pPr algn="r" rtl="1"/>
            <a:endParaRPr lang="en-US" sz="1600" b="1" dirty="0">
              <a:cs typeface="2  Nazanin" panose="00000400000000000000" pitchFamily="2" charset="-78"/>
            </a:endParaRPr>
          </a:p>
          <a:p>
            <a:pPr algn="r"/>
            <a:endParaRPr lang="en-US" sz="1600" b="1" dirty="0">
              <a:cs typeface="2  Nazanin" panose="00000400000000000000" pitchFamily="2" charset="-78"/>
            </a:endParaRPr>
          </a:p>
        </p:txBody>
      </p:sp>
    </p:spTree>
    <p:extLst>
      <p:ext uri="{BB962C8B-B14F-4D97-AF65-F5344CB8AC3E}">
        <p14:creationId xmlns:p14="http://schemas.microsoft.com/office/powerpoint/2010/main" val="559291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10" presetClass="entr" presetSubtype="0"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par>
                          <p:cTn id="13" fill="hold">
                            <p:stCondLst>
                              <p:cond delay="4000"/>
                            </p:stCondLst>
                            <p:childTnLst>
                              <p:par>
                                <p:cTn id="14" presetID="2" presetClass="entr" presetSubtype="1"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par>
                          <p:cTn id="18" fill="hold">
                            <p:stCondLst>
                              <p:cond delay="4500"/>
                            </p:stCondLst>
                            <p:childTnLst>
                              <p:par>
                                <p:cTn id="19" presetID="2" presetClass="entr" presetSubtype="1" fill="hold" nodeType="after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0-#ppt_h/2"/>
                                          </p:val>
                                        </p:tav>
                                        <p:tav tm="100000">
                                          <p:val>
                                            <p:strVal val="#ppt_y"/>
                                          </p:val>
                                        </p:tav>
                                      </p:tavLst>
                                    </p:anim>
                                  </p:childTnLst>
                                </p:cTn>
                              </p:par>
                            </p:childTnLst>
                          </p:cTn>
                        </p:par>
                        <p:par>
                          <p:cTn id="23" fill="hold">
                            <p:stCondLst>
                              <p:cond delay="5000"/>
                            </p:stCondLst>
                            <p:childTnLst>
                              <p:par>
                                <p:cTn id="24" presetID="2" presetClass="entr" presetSubtype="1" fill="hold" nodeType="after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4" end="4"/>
                                            </p:txEl>
                                          </p:spTgt>
                                        </p:tgtEl>
                                        <p:attrNameLst>
                                          <p:attrName>ppt_y</p:attrName>
                                        </p:attrNameLst>
                                      </p:cBhvr>
                                      <p:tavLst>
                                        <p:tav tm="0">
                                          <p:val>
                                            <p:strVal val="0-#ppt_h/2"/>
                                          </p:val>
                                        </p:tav>
                                        <p:tav tm="100000">
                                          <p:val>
                                            <p:strVal val="#ppt_y"/>
                                          </p:val>
                                        </p:tav>
                                      </p:tavLst>
                                    </p:anim>
                                  </p:childTnLst>
                                </p:cTn>
                              </p:par>
                            </p:childTnLst>
                          </p:cTn>
                        </p:par>
                        <p:par>
                          <p:cTn id="28" fill="hold">
                            <p:stCondLst>
                              <p:cond delay="5500"/>
                            </p:stCondLst>
                            <p:childTnLst>
                              <p:par>
                                <p:cTn id="29" presetID="2" presetClass="entr" presetSubtype="1"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0-#ppt_h/2"/>
                                          </p:val>
                                        </p:tav>
                                        <p:tav tm="100000">
                                          <p:val>
                                            <p:strVal val="#ppt_y"/>
                                          </p:val>
                                        </p:tav>
                                      </p:tavLst>
                                    </p:anim>
                                  </p:childTnLst>
                                </p:cTn>
                              </p:par>
                            </p:childTnLst>
                          </p:cTn>
                        </p:par>
                        <p:par>
                          <p:cTn id="33" fill="hold">
                            <p:stCondLst>
                              <p:cond delay="6000"/>
                            </p:stCondLst>
                            <p:childTnLst>
                              <p:par>
                                <p:cTn id="34" presetID="2" presetClass="entr" presetSubtype="1" fill="hold" nodeType="after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0-#ppt_h/2"/>
                                          </p:val>
                                        </p:tav>
                                        <p:tav tm="100000">
                                          <p:val>
                                            <p:strVal val="#ppt_y"/>
                                          </p:val>
                                        </p:tav>
                                      </p:tavLst>
                                    </p:anim>
                                  </p:childTnLst>
                                </p:cTn>
                              </p:par>
                            </p:childTnLst>
                          </p:cTn>
                        </p:par>
                        <p:par>
                          <p:cTn id="38" fill="hold">
                            <p:stCondLst>
                              <p:cond delay="6500"/>
                            </p:stCondLst>
                            <p:childTnLst>
                              <p:par>
                                <p:cTn id="39" presetID="2" presetClass="entr" presetSubtype="1" fill="hold" nodeType="after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0-#ppt_h/2"/>
                                          </p:val>
                                        </p:tav>
                                        <p:tav tm="100000">
                                          <p:val>
                                            <p:strVal val="#ppt_y"/>
                                          </p:val>
                                        </p:tav>
                                      </p:tavLst>
                                    </p:anim>
                                  </p:childTnLst>
                                </p:cTn>
                              </p:par>
                            </p:childTnLst>
                          </p:cTn>
                        </p:par>
                        <p:par>
                          <p:cTn id="43" fill="hold">
                            <p:stCondLst>
                              <p:cond delay="7000"/>
                            </p:stCondLst>
                            <p:childTnLst>
                              <p:par>
                                <p:cTn id="44" presetID="2" presetClass="entr" presetSubtype="1" fill="hold" nodeType="after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 calcmode="lin" valueType="num">
                                      <p:cBhvr additive="base">
                                        <p:cTn id="46"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txEl>
                                              <p:pRg st="8" end="8"/>
                                            </p:txEl>
                                          </p:spTgt>
                                        </p:tgtEl>
                                        <p:attrNameLst>
                                          <p:attrName>ppt_y</p:attrName>
                                        </p:attrNameLst>
                                      </p:cBhvr>
                                      <p:tavLst>
                                        <p:tav tm="0">
                                          <p:val>
                                            <p:strVal val="0-#ppt_h/2"/>
                                          </p:val>
                                        </p:tav>
                                        <p:tav tm="100000">
                                          <p:val>
                                            <p:strVal val="#ppt_y"/>
                                          </p:val>
                                        </p:tav>
                                      </p:tavLst>
                                    </p:anim>
                                  </p:childTnLst>
                                </p:cTn>
                              </p:par>
                            </p:childTnLst>
                          </p:cTn>
                        </p:par>
                        <p:par>
                          <p:cTn id="48" fill="hold">
                            <p:stCondLst>
                              <p:cond delay="7500"/>
                            </p:stCondLst>
                            <p:childTnLst>
                              <p:par>
                                <p:cTn id="49" presetID="2" presetClass="entr" presetSubtype="1" fill="hold" nodeType="afterEffect">
                                  <p:stCondLst>
                                    <p:cond delay="0"/>
                                  </p:stCondLst>
                                  <p:childTnLst>
                                    <p:set>
                                      <p:cBhvr>
                                        <p:cTn id="50" dur="1" fill="hold">
                                          <p:stCondLst>
                                            <p:cond delay="0"/>
                                          </p:stCondLst>
                                        </p:cTn>
                                        <p:tgtEl>
                                          <p:spTgt spid="3">
                                            <p:txEl>
                                              <p:pRg st="9" end="9"/>
                                            </p:txEl>
                                          </p:spTgt>
                                        </p:tgtEl>
                                        <p:attrNameLst>
                                          <p:attrName>style.visibility</p:attrName>
                                        </p:attrNameLst>
                                      </p:cBhvr>
                                      <p:to>
                                        <p:strVal val="visible"/>
                                      </p:to>
                                    </p:set>
                                    <p:anim calcmode="lin" valueType="num">
                                      <p:cBhvr additive="base">
                                        <p:cTn id="5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9" end="9"/>
                                            </p:txEl>
                                          </p:spTgt>
                                        </p:tgtEl>
                                        <p:attrNameLst>
                                          <p:attrName>ppt_y</p:attrName>
                                        </p:attrNameLst>
                                      </p:cBhvr>
                                      <p:tavLst>
                                        <p:tav tm="0">
                                          <p:val>
                                            <p:strVal val="0-#ppt_h/2"/>
                                          </p:val>
                                        </p:tav>
                                        <p:tav tm="100000">
                                          <p:val>
                                            <p:strVal val="#ppt_y"/>
                                          </p:val>
                                        </p:tav>
                                      </p:tavLst>
                                    </p:anim>
                                  </p:childTnLst>
                                </p:cTn>
                              </p:par>
                            </p:childTnLst>
                          </p:cTn>
                        </p:par>
                        <p:par>
                          <p:cTn id="53" fill="hold">
                            <p:stCondLst>
                              <p:cond delay="8000"/>
                            </p:stCondLst>
                            <p:childTnLst>
                              <p:par>
                                <p:cTn id="54" presetID="2" presetClass="entr" presetSubtype="1" fill="hold" nodeType="after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3">
                                            <p:txEl>
                                              <p:pRg st="10" end="10"/>
                                            </p:txEl>
                                          </p:spTgt>
                                        </p:tgtEl>
                                        <p:attrNameLst>
                                          <p:attrName>ppt_y</p:attrName>
                                        </p:attrNameLst>
                                      </p:cBhvr>
                                      <p:tavLst>
                                        <p:tav tm="0">
                                          <p:val>
                                            <p:strVal val="0-#ppt_h/2"/>
                                          </p:val>
                                        </p:tav>
                                        <p:tav tm="100000">
                                          <p:val>
                                            <p:strVal val="#ppt_y"/>
                                          </p:val>
                                        </p:tav>
                                      </p:tavLst>
                                    </p:anim>
                                  </p:childTnLst>
                                </p:cTn>
                              </p:par>
                            </p:childTnLst>
                          </p:cTn>
                        </p:par>
                        <p:par>
                          <p:cTn id="58" fill="hold">
                            <p:stCondLst>
                              <p:cond delay="8500"/>
                            </p:stCondLst>
                            <p:childTnLst>
                              <p:par>
                                <p:cTn id="59" presetID="2" presetClass="entr" presetSubtype="1" fill="hold" nodeType="afterEffect">
                                  <p:stCondLst>
                                    <p:cond delay="0"/>
                                  </p:stCondLst>
                                  <p:childTnLst>
                                    <p:set>
                                      <p:cBhvr>
                                        <p:cTn id="60" dur="1" fill="hold">
                                          <p:stCondLst>
                                            <p:cond delay="0"/>
                                          </p:stCondLst>
                                        </p:cTn>
                                        <p:tgtEl>
                                          <p:spTgt spid="3">
                                            <p:txEl>
                                              <p:pRg st="11" end="11"/>
                                            </p:txEl>
                                          </p:spTgt>
                                        </p:tgtEl>
                                        <p:attrNameLst>
                                          <p:attrName>style.visibility</p:attrName>
                                        </p:attrNameLst>
                                      </p:cBhvr>
                                      <p:to>
                                        <p:strVal val="visible"/>
                                      </p:to>
                                    </p:set>
                                    <p:anim calcmode="lin" valueType="num">
                                      <p:cBhvr additive="base">
                                        <p:cTn id="61"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11" end="1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4400" dirty="0">
                <a:cs typeface="2  Titr" panose="00000700000000000000" pitchFamily="2" charset="-78"/>
              </a:rPr>
              <a:t>تبدیل چگالی بدن به درصد چربی:</a:t>
            </a:r>
            <a:endParaRPr lang="en-US" sz="4400" dirty="0">
              <a:cs typeface="2  Titr" panose="00000700000000000000" pitchFamily="2" charset="-78"/>
            </a:endParaRPr>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3792062715"/>
              </p:ext>
            </p:extLst>
          </p:nvPr>
        </p:nvGraphicFramePr>
        <p:xfrm>
          <a:off x="1236371" y="2214694"/>
          <a:ext cx="9208395" cy="4095953"/>
        </p:xfrm>
        <a:graphic>
          <a:graphicData uri="http://schemas.openxmlformats.org/drawingml/2006/table">
            <a:tbl>
              <a:tblPr rtl="1">
                <a:tableStyleId>{5DA37D80-6434-44D0-A028-1B22A696006F}</a:tableStyleId>
              </a:tblPr>
              <a:tblGrid>
                <a:gridCol w="3069465">
                  <a:extLst>
                    <a:ext uri="{9D8B030D-6E8A-4147-A177-3AD203B41FA5}">
                      <a16:colId xmlns:a16="http://schemas.microsoft.com/office/drawing/2014/main" xmlns="" val="279416971"/>
                    </a:ext>
                  </a:extLst>
                </a:gridCol>
                <a:gridCol w="3069465">
                  <a:extLst>
                    <a:ext uri="{9D8B030D-6E8A-4147-A177-3AD203B41FA5}">
                      <a16:colId xmlns:a16="http://schemas.microsoft.com/office/drawing/2014/main" xmlns="" val="3594263615"/>
                    </a:ext>
                  </a:extLst>
                </a:gridCol>
                <a:gridCol w="3069465">
                  <a:extLst>
                    <a:ext uri="{9D8B030D-6E8A-4147-A177-3AD203B41FA5}">
                      <a16:colId xmlns:a16="http://schemas.microsoft.com/office/drawing/2014/main" xmlns="" val="85946713"/>
                    </a:ext>
                  </a:extLst>
                </a:gridCol>
              </a:tblGrid>
              <a:tr h="455105">
                <a:tc>
                  <a:txBody>
                    <a:bodyPr/>
                    <a:lstStyle/>
                    <a:p>
                      <a:pPr algn="ctr" rtl="1"/>
                      <a:r>
                        <a:rPr lang="fa-IR" dirty="0"/>
                        <a:t>خانم ها</a:t>
                      </a:r>
                    </a:p>
                  </a:txBody>
                  <a:tcPr marL="0" marR="0" marT="0" marB="0" anchor="ctr"/>
                </a:tc>
                <a:tc>
                  <a:txBody>
                    <a:bodyPr/>
                    <a:lstStyle/>
                    <a:p>
                      <a:pPr algn="ctr" rtl="1"/>
                      <a:r>
                        <a:rPr lang="fa-IR"/>
                        <a:t>آقایان</a:t>
                      </a:r>
                    </a:p>
                  </a:txBody>
                  <a:tcPr marL="0" marR="0" marT="0" marB="0" anchor="ctr"/>
                </a:tc>
                <a:tc>
                  <a:txBody>
                    <a:bodyPr/>
                    <a:lstStyle/>
                    <a:p>
                      <a:pPr algn="ctr" rtl="1"/>
                      <a:r>
                        <a:rPr lang="fa-IR"/>
                        <a:t>سن</a:t>
                      </a:r>
                    </a:p>
                  </a:txBody>
                  <a:tcPr marL="0" marR="0" marT="0" marB="0" anchor="ctr"/>
                </a:tc>
                <a:extLst>
                  <a:ext uri="{0D108BD9-81ED-4DB2-BD59-A6C34878D82A}">
                    <a16:rowId xmlns:a16="http://schemas.microsoft.com/office/drawing/2014/main" xmlns="" val="1476092817"/>
                  </a:ext>
                </a:extLst>
              </a:tr>
              <a:tr h="910212">
                <a:tc>
                  <a:txBody>
                    <a:bodyPr/>
                    <a:lstStyle/>
                    <a:p>
                      <a:pPr algn="ctr" rtl="1"/>
                      <a:r>
                        <a:rPr lang="en-US"/>
                        <a:t>[(5/12/BD) - 4/69]*100</a:t>
                      </a:r>
                    </a:p>
                  </a:txBody>
                  <a:tcPr marL="0" marR="0" marT="0" marB="0" anchor="ctr"/>
                </a:tc>
                <a:tc>
                  <a:txBody>
                    <a:bodyPr/>
                    <a:lstStyle/>
                    <a:p>
                      <a:pPr algn="ctr" rtl="1"/>
                      <a:r>
                        <a:rPr lang="en-US"/>
                        <a:t>[(5/07/BD)- 4/63]*100</a:t>
                      </a:r>
                    </a:p>
                  </a:txBody>
                  <a:tcPr marL="0" marR="0" marT="0" marB="0" anchor="ctr"/>
                </a:tc>
                <a:tc>
                  <a:txBody>
                    <a:bodyPr/>
                    <a:lstStyle/>
                    <a:p>
                      <a:pPr algn="ctr" rtl="1"/>
                      <a:r>
                        <a:rPr lang="en-US"/>
                        <a:t>15-13</a:t>
                      </a:r>
                    </a:p>
                  </a:txBody>
                  <a:tcPr marL="0" marR="0" marT="0" marB="0" anchor="ctr"/>
                </a:tc>
                <a:extLst>
                  <a:ext uri="{0D108BD9-81ED-4DB2-BD59-A6C34878D82A}">
                    <a16:rowId xmlns:a16="http://schemas.microsoft.com/office/drawing/2014/main" xmlns="" val="3745261351"/>
                  </a:ext>
                </a:extLst>
              </a:tr>
              <a:tr h="910212">
                <a:tc>
                  <a:txBody>
                    <a:bodyPr/>
                    <a:lstStyle/>
                    <a:p>
                      <a:pPr algn="ctr" rtl="1"/>
                      <a:r>
                        <a:rPr lang="en-US"/>
                        <a:t>[(5/07/BD) - 4/64]*100</a:t>
                      </a:r>
                    </a:p>
                  </a:txBody>
                  <a:tcPr marL="0" marR="0" marT="0" marB="0" anchor="ctr"/>
                </a:tc>
                <a:tc>
                  <a:txBody>
                    <a:bodyPr/>
                    <a:lstStyle/>
                    <a:p>
                      <a:pPr algn="ctr" rtl="1"/>
                      <a:r>
                        <a:rPr lang="en-US" dirty="0"/>
                        <a:t>[(5/03/BD)- 4/59]*100</a:t>
                      </a:r>
                    </a:p>
                  </a:txBody>
                  <a:tcPr marL="0" marR="0" marT="0" marB="0" anchor="ctr"/>
                </a:tc>
                <a:tc>
                  <a:txBody>
                    <a:bodyPr/>
                    <a:lstStyle/>
                    <a:p>
                      <a:pPr algn="ctr" rtl="1"/>
                      <a:r>
                        <a:rPr lang="en-US"/>
                        <a:t>17- 15</a:t>
                      </a:r>
                    </a:p>
                  </a:txBody>
                  <a:tcPr marL="0" marR="0" marT="0" marB="0" anchor="ctr"/>
                </a:tc>
                <a:extLst>
                  <a:ext uri="{0D108BD9-81ED-4DB2-BD59-A6C34878D82A}">
                    <a16:rowId xmlns:a16="http://schemas.microsoft.com/office/drawing/2014/main" xmlns="" val="344159126"/>
                  </a:ext>
                </a:extLst>
              </a:tr>
              <a:tr h="910212">
                <a:tc>
                  <a:txBody>
                    <a:bodyPr/>
                    <a:lstStyle/>
                    <a:p>
                      <a:pPr algn="ctr" rtl="1"/>
                      <a:r>
                        <a:rPr lang="en-US"/>
                        <a:t>[(5/05/BD) - 4/61]*100</a:t>
                      </a:r>
                    </a:p>
                  </a:txBody>
                  <a:tcPr marL="0" marR="0" marT="0" marB="0" anchor="ctr"/>
                </a:tc>
                <a:tc>
                  <a:txBody>
                    <a:bodyPr/>
                    <a:lstStyle/>
                    <a:p>
                      <a:pPr algn="ctr" rtl="1"/>
                      <a:r>
                        <a:rPr lang="en-US"/>
                        <a:t>[(4/98/BD)- 4/53]*100</a:t>
                      </a:r>
                    </a:p>
                  </a:txBody>
                  <a:tcPr marL="0" marR="0" marT="0" marB="0" anchor="ctr"/>
                </a:tc>
                <a:tc>
                  <a:txBody>
                    <a:bodyPr/>
                    <a:lstStyle/>
                    <a:p>
                      <a:pPr algn="ctr" rtl="1"/>
                      <a:r>
                        <a:rPr lang="en-US"/>
                        <a:t>20- 17</a:t>
                      </a:r>
                    </a:p>
                  </a:txBody>
                  <a:tcPr marL="0" marR="0" marT="0" marB="0" anchor="ctr"/>
                </a:tc>
                <a:extLst>
                  <a:ext uri="{0D108BD9-81ED-4DB2-BD59-A6C34878D82A}">
                    <a16:rowId xmlns:a16="http://schemas.microsoft.com/office/drawing/2014/main" xmlns="" val="2537164608"/>
                  </a:ext>
                </a:extLst>
              </a:tr>
              <a:tr h="910212">
                <a:tc>
                  <a:txBody>
                    <a:bodyPr/>
                    <a:lstStyle/>
                    <a:p>
                      <a:pPr algn="ctr" rtl="1"/>
                      <a:r>
                        <a:rPr lang="en-US"/>
                        <a:t>[(5/03/BD) - 4/59]*100</a:t>
                      </a:r>
                    </a:p>
                  </a:txBody>
                  <a:tcPr marL="0" marR="0" marT="0" marB="0" anchor="ctr"/>
                </a:tc>
                <a:tc>
                  <a:txBody>
                    <a:bodyPr/>
                    <a:lstStyle/>
                    <a:p>
                      <a:pPr algn="ctr" rtl="1"/>
                      <a:r>
                        <a:rPr lang="en-US"/>
                        <a:t>[(4/95/BD)- 4/45]*100</a:t>
                      </a:r>
                    </a:p>
                  </a:txBody>
                  <a:tcPr marL="0" marR="0" marT="0" marB="0" anchor="ctr"/>
                </a:tc>
                <a:tc>
                  <a:txBody>
                    <a:bodyPr/>
                    <a:lstStyle/>
                    <a:p>
                      <a:pPr algn="ctr" rtl="1"/>
                      <a:r>
                        <a:rPr lang="fa-IR" dirty="0"/>
                        <a:t>بالای 20</a:t>
                      </a:r>
                    </a:p>
                  </a:txBody>
                  <a:tcPr marL="0" marR="0" marT="0" marB="0" anchor="ctr"/>
                </a:tc>
                <a:extLst>
                  <a:ext uri="{0D108BD9-81ED-4DB2-BD59-A6C34878D82A}">
                    <a16:rowId xmlns:a16="http://schemas.microsoft.com/office/drawing/2014/main" xmlns="" val="802290419"/>
                  </a:ext>
                </a:extLst>
              </a:tr>
            </a:tbl>
          </a:graphicData>
        </a:graphic>
      </p:graphicFrame>
    </p:spTree>
    <p:extLst>
      <p:ext uri="{BB962C8B-B14F-4D97-AF65-F5344CB8AC3E}">
        <p14:creationId xmlns:p14="http://schemas.microsoft.com/office/powerpoint/2010/main" val="4173326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6"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59986" y="1573716"/>
            <a:ext cx="10363826" cy="3424107"/>
          </a:xfrm>
        </p:spPr>
        <p:txBody>
          <a:bodyPr>
            <a:normAutofit/>
          </a:bodyPr>
          <a:lstStyle/>
          <a:p>
            <a:pPr marL="0" indent="0" algn="ctr" rtl="1">
              <a:buNone/>
            </a:pPr>
            <a:r>
              <a:rPr lang="fa-IR" sz="13800" dirty="0" smtClean="0">
                <a:cs typeface="MRT_Freehand" panose="00000400000000000000" pitchFamily="2" charset="-78"/>
              </a:rPr>
              <a:t>پایان</a:t>
            </a:r>
            <a:endParaRPr lang="en-US" sz="13800" dirty="0">
              <a:cs typeface="MRT_Freehand" panose="00000400000000000000" pitchFamily="2" charset="-78"/>
            </a:endParaRPr>
          </a:p>
        </p:txBody>
      </p:sp>
    </p:spTree>
    <p:extLst>
      <p:ext uri="{BB962C8B-B14F-4D97-AF65-F5344CB8AC3E}">
        <p14:creationId xmlns:p14="http://schemas.microsoft.com/office/powerpoint/2010/main" val="1058111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iterate type="lt">
                                    <p:tmPct val="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9" presetClass="emph" presetSubtype="0" fill="hold" grpId="1" nodeType="afterEffect">
                                  <p:stCondLst>
                                    <p:cond delay="0"/>
                                  </p:stCondLst>
                                  <p:iterate type="lt">
                                    <p:tmPct val="0"/>
                                  </p:iterate>
                                  <p:childTnLst>
                                    <p:animClr clrSpc="rgb" dir="cw">
                                      <p:cBhvr override="childStyle">
                                        <p:cTn id="13" dur="500" fill="hold"/>
                                        <p:tgtEl>
                                          <p:spTgt spid="3">
                                            <p:txEl>
                                              <p:pRg st="0" end="0"/>
                                            </p:txEl>
                                          </p:spTgt>
                                        </p:tgtEl>
                                        <p:attrNameLst>
                                          <p:attrName>style.color</p:attrName>
                                        </p:attrNameLst>
                                      </p:cBhvr>
                                      <p:to>
                                        <a:schemeClr val="accent2"/>
                                      </p:to>
                                    </p:animClr>
                                    <p:animClr clrSpc="rgb" dir="cw">
                                      <p:cBhvr>
                                        <p:cTn id="14" dur="500" fill="hold"/>
                                        <p:tgtEl>
                                          <p:spTgt spid="3">
                                            <p:txEl>
                                              <p:pRg st="0" end="0"/>
                                            </p:txEl>
                                          </p:spTgt>
                                        </p:tgtEl>
                                        <p:attrNameLst>
                                          <p:attrName>fillcolor</p:attrName>
                                        </p:attrNameLst>
                                      </p:cBhvr>
                                      <p:to>
                                        <a:schemeClr val="accent2"/>
                                      </p:to>
                                    </p:animClr>
                                    <p:set>
                                      <p:cBhvr>
                                        <p:cTn id="15" dur="500" fill="hold"/>
                                        <p:tgtEl>
                                          <p:spTgt spid="3">
                                            <p:txEl>
                                              <p:pRg st="0" end="0"/>
                                            </p:txEl>
                                          </p:spTgt>
                                        </p:tgtEl>
                                        <p:attrNameLst>
                                          <p:attrName>fill.type</p:attrName>
                                        </p:attrNameLst>
                                      </p:cBhvr>
                                      <p:to>
                                        <p:strVal val="solid"/>
                                      </p:to>
                                    </p:set>
                                    <p:set>
                                      <p:cBhvr>
                                        <p:cTn id="16" dur="500" fill="hold"/>
                                        <p:tgtEl>
                                          <p:spTgt spid="3">
                                            <p:txEl>
                                              <p:pRg st="0" end="0"/>
                                            </p:txEl>
                                          </p:spTgt>
                                        </p:tgtEl>
                                        <p:attrNameLst>
                                          <p:attrName>fill.on</p:attrName>
                                        </p:attrNameLst>
                                      </p:cBhvr>
                                      <p:to>
                                        <p:strVal val="true"/>
                                      </p:to>
                                    </p:set>
                                  </p:childTnLst>
                                </p:cTn>
                              </p:par>
                            </p:childTnLst>
                          </p:cTn>
                        </p:par>
                        <p:par>
                          <p:cTn id="17" fill="hold">
                            <p:stCondLst>
                              <p:cond delay="1500"/>
                            </p:stCondLst>
                            <p:childTnLst>
                              <p:par>
                                <p:cTn id="18" presetID="14" presetClass="exit" presetSubtype="10" fill="hold" grpId="2" nodeType="afterEffect">
                                  <p:stCondLst>
                                    <p:cond delay="0"/>
                                  </p:stCondLst>
                                  <p:iterate type="lt">
                                    <p:tmPct val="0"/>
                                  </p:iterate>
                                  <p:childTnLst>
                                    <p:animEffect transition="out" filter="randombar(horizontal)">
                                      <p:cBhvr>
                                        <p:cTn id="19" dur="500"/>
                                        <p:tgtEl>
                                          <p:spTgt spid="3">
                                            <p:txEl>
                                              <p:pRg st="0" end="0"/>
                                            </p:txEl>
                                          </p:spTgt>
                                        </p:tgtEl>
                                      </p:cBhvr>
                                    </p:animEffect>
                                    <p:set>
                                      <p:cBhvr>
                                        <p:cTn id="20"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3" grpId="2" build="p"/>
    </p:bld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xmlns=""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TM04033925[[fn=Droplet]]</Template>
  <TotalTime>75</TotalTime>
  <Words>188</Words>
  <Application>Microsoft Office PowerPoint</Application>
  <PresentationFormat>Custom</PresentationFormat>
  <Paragraphs>33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Droplet</vt:lpstr>
      <vt:lpstr>بنام خدا</vt:lpstr>
      <vt:lpstr>وزن کشی زیر آب</vt:lpstr>
      <vt:lpstr>وزن کشی زیر آب</vt:lpstr>
      <vt:lpstr>PowerPoint Presentation</vt:lpstr>
      <vt:lpstr>تبدیل چگالی بدن به درصد چربی:</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dc:title>
  <dc:creator>RM.co</dc:creator>
  <cp:lastModifiedBy>Windows User</cp:lastModifiedBy>
  <cp:revision>8</cp:revision>
  <dcterms:created xsi:type="dcterms:W3CDTF">2017-12-22T13:49:14Z</dcterms:created>
  <dcterms:modified xsi:type="dcterms:W3CDTF">2020-06-06T14:07:34Z</dcterms:modified>
</cp:coreProperties>
</file>