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7C80"/>
    <a:srgbClr val="FF99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showGuides="1">
      <p:cViewPr varScale="1">
        <p:scale>
          <a:sx n="71" d="100"/>
          <a:sy n="71" d="100"/>
        </p:scale>
        <p:origin x="25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51169920-0FA9-42A9-90B0-8ABEDE3D95A6}" type="datetimeFigureOut">
              <a:rPr lang="en-US" smtClean="0"/>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22752233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1169920-0FA9-42A9-90B0-8ABEDE3D95A6}" type="datetimeFigureOut">
              <a:rPr lang="en-US" smtClean="0"/>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87232974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1169920-0FA9-42A9-90B0-8ABEDE3D95A6}" type="datetimeFigureOut">
              <a:rPr lang="en-US" smtClean="0"/>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255123154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1169920-0FA9-42A9-90B0-8ABEDE3D95A6}" type="datetimeFigureOut">
              <a:rPr lang="en-US" smtClean="0"/>
              <a:t>8/10/2023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2900210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1169920-0FA9-42A9-90B0-8ABEDE3D95A6}" type="datetimeFigureOut">
              <a:rPr lang="en-US" smtClean="0"/>
              <a:t>8/10/2023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1635323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1169920-0FA9-42A9-90B0-8ABEDE3D95A6}" type="datetimeFigureOut">
              <a:rPr lang="en-US" smtClean="0"/>
              <a:t>8/10/2023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21671855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169920-0FA9-42A9-90B0-8ABEDE3D95A6}" type="datetimeFigureOut">
              <a:rPr lang="en-US" smtClean="0"/>
              <a:t>8/10/2023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23482882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169920-0FA9-42A9-90B0-8ABEDE3D95A6}" type="datetimeFigureOut">
              <a:rPr lang="en-US" smtClean="0"/>
              <a:t>8/10/2023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32498978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1169920-0FA9-42A9-90B0-8ABEDE3D95A6}" type="datetimeFigureOut">
              <a:rPr lang="en-US" smtClean="0"/>
              <a:t>8/10/2023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32331746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1169920-0FA9-42A9-90B0-8ABEDE3D95A6}" type="datetimeFigureOut">
              <a:rPr lang="en-US" smtClean="0"/>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15164844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1169920-0FA9-42A9-90B0-8ABEDE3D95A6}" type="datetimeFigureOut">
              <a:rPr lang="en-US" smtClean="0"/>
              <a:t>8/10/2023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A0EC2C-94CF-478E-A0C8-95E196393439}" type="slidenum">
              <a:rPr lang="en-US" smtClean="0"/>
              <a:t>‹#›</a:t>
            </a:fld>
            <a:endParaRPr lang="en-US"/>
          </a:p>
        </p:txBody>
      </p:sp>
    </p:spTree>
    <p:extLst>
      <p:ext uri="{BB962C8B-B14F-4D97-AF65-F5344CB8AC3E}">
        <p14:creationId xmlns:p14="http://schemas.microsoft.com/office/powerpoint/2010/main" val="2563188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169920-0FA9-42A9-90B0-8ABEDE3D95A6}" type="datetimeFigureOut">
              <a:rPr lang="en-US" smtClean="0"/>
              <a:t>8/10/2023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A0EC2C-94CF-478E-A0C8-95E196393439}" type="slidenum">
              <a:rPr lang="en-US" smtClean="0"/>
              <a:t>‹#›</a:t>
            </a:fld>
            <a:endParaRPr lang="en-US"/>
          </a:p>
        </p:txBody>
      </p:sp>
    </p:spTree>
    <p:extLst>
      <p:ext uri="{BB962C8B-B14F-4D97-AF65-F5344CB8AC3E}">
        <p14:creationId xmlns:p14="http://schemas.microsoft.com/office/powerpoint/2010/main" val="12791339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0" y="3786388"/>
            <a:ext cx="12191999" cy="2601533"/>
          </a:xfrm>
        </p:spPr>
        <p:txBody>
          <a:bodyPr>
            <a:normAutofit/>
          </a:bodyPr>
          <a:lstStyle/>
          <a:p>
            <a:pPr algn="r"/>
            <a:r>
              <a:rPr lang="fa-IR" sz="3200" b="1" dirty="0"/>
              <a:t>تاکنون آموخته ایم که هر بیت دو پاره یا مصراع دارد که چونان کفه های ترازو با یدیگر برابرند و به طور دقیق نشانه های هجایی و وزن آن دو همگونی و برابری دارند.</a:t>
            </a:r>
          </a:p>
          <a:p>
            <a:pPr algn="r"/>
            <a:r>
              <a:rPr lang="fa-IR" sz="3200" b="1" dirty="0"/>
              <a:t>نیما برای رهایی از تنگناهای عروضی مبتنی بر تساوی و نظم هجاهای هر مصراع شکل جدیدی از وزن را ایجاد کرد. </a:t>
            </a:r>
            <a:endParaRPr lang="en-US" sz="3200" b="1" dirty="0"/>
          </a:p>
        </p:txBody>
      </p:sp>
      <p:sp>
        <p:nvSpPr>
          <p:cNvPr id="5" name="Flowchart: Process 4"/>
          <p:cNvSpPr/>
          <p:nvPr/>
        </p:nvSpPr>
        <p:spPr>
          <a:xfrm>
            <a:off x="7070501" y="1596981"/>
            <a:ext cx="4687911" cy="1906073"/>
          </a:xfrm>
          <a:prstGeom prst="flowChartProcess">
            <a:avLst/>
          </a:prstGeom>
          <a:solidFill>
            <a:schemeClr val="bg1"/>
          </a:solidFill>
          <a:ln w="762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200" b="1" dirty="0">
                <a:solidFill>
                  <a:schemeClr val="tx1"/>
                </a:solidFill>
              </a:rPr>
              <a:t>وزن در شعر نیمایی</a:t>
            </a:r>
            <a:endParaRPr lang="en-US" sz="3200" b="1" dirty="0">
              <a:solidFill>
                <a:schemeClr val="tx1"/>
              </a:solidFill>
            </a:endParaRPr>
          </a:p>
        </p:txBody>
      </p:sp>
      <p:sp>
        <p:nvSpPr>
          <p:cNvPr id="6" name="Snip Diagonal Corner Rectangle 5"/>
          <p:cNvSpPr/>
          <p:nvPr/>
        </p:nvSpPr>
        <p:spPr>
          <a:xfrm>
            <a:off x="4237149" y="0"/>
            <a:ext cx="4404575" cy="1545465"/>
          </a:xfrm>
          <a:prstGeom prst="snip2DiagRect">
            <a:avLst/>
          </a:prstGeom>
          <a:solidFill>
            <a:schemeClr val="bg1"/>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a-IR" sz="3600" b="1" dirty="0">
                <a:solidFill>
                  <a:schemeClr val="tx1"/>
                </a:solidFill>
              </a:rPr>
              <a:t>درس یازدهم</a:t>
            </a:r>
            <a:endParaRPr lang="en-US" sz="3600" b="1" dirty="0">
              <a:solidFill>
                <a:schemeClr val="tx1"/>
              </a:solidFill>
            </a:endParaRPr>
          </a:p>
          <a:p>
            <a:pPr algn="ctr"/>
            <a:endParaRPr lang="en-US" dirty="0"/>
          </a:p>
        </p:txBody>
      </p:sp>
    </p:spTree>
    <p:extLst>
      <p:ext uri="{BB962C8B-B14F-4D97-AF65-F5344CB8AC3E}">
        <p14:creationId xmlns:p14="http://schemas.microsoft.com/office/powerpoint/2010/main" val="95840424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1" fill="hold" grpId="0" nodeType="clickEffect">
                                  <p:stCondLst>
                                    <p:cond delay="0"/>
                                  </p:stCondLst>
                                  <p:childTnLst>
                                    <p:set>
                                      <p:cBhvr>
                                        <p:cTn id="16" dur="1" fill="hold">
                                          <p:stCondLst>
                                            <p:cond delay="0"/>
                                          </p:stCondLst>
                                        </p:cTn>
                                        <p:tgtEl>
                                          <p:spTgt spid="3">
                                            <p:txEl>
                                              <p:pRg st="0" end="0"/>
                                            </p:txEl>
                                          </p:spTgt>
                                        </p:tgtEl>
                                        <p:attrNameLst>
                                          <p:attrName>style.visibility</p:attrName>
                                        </p:attrNameLst>
                                      </p:cBhvr>
                                      <p:to>
                                        <p:strVal val="visible"/>
                                      </p:to>
                                    </p:set>
                                    <p:animEffect transition="in" filter="wheel(1)">
                                      <p:cBhvr>
                                        <p:cTn id="17" dur="2000"/>
                                        <p:tgtEl>
                                          <p:spTgt spid="3">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1" fill="hold" grpId="0" nodeType="clickEffect">
                                  <p:stCondLst>
                                    <p:cond delay="0"/>
                                  </p:stCondLst>
                                  <p:childTnLst>
                                    <p:set>
                                      <p:cBhvr>
                                        <p:cTn id="21" dur="1" fill="hold">
                                          <p:stCondLst>
                                            <p:cond delay="0"/>
                                          </p:stCondLst>
                                        </p:cTn>
                                        <p:tgtEl>
                                          <p:spTgt spid="3">
                                            <p:txEl>
                                              <p:pRg st="1" end="1"/>
                                            </p:txEl>
                                          </p:spTgt>
                                        </p:tgtEl>
                                        <p:attrNameLst>
                                          <p:attrName>style.visibility</p:attrName>
                                        </p:attrNameLst>
                                      </p:cBhvr>
                                      <p:to>
                                        <p:strVal val="visible"/>
                                      </p:to>
                                    </p:set>
                                    <p:animEffect transition="in" filter="wheel(1)">
                                      <p:cBhvr>
                                        <p:cTn id="22" dur="20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P spid="6"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313644" y="463640"/>
            <a:ext cx="10650829" cy="5769736"/>
          </a:xfrm>
        </p:spPr>
        <p:txBody>
          <a:bodyPr>
            <a:normAutofit/>
          </a:bodyPr>
          <a:lstStyle/>
          <a:p>
            <a:pPr marL="0" indent="0" algn="r">
              <a:buNone/>
            </a:pPr>
            <a:r>
              <a:rPr lang="fa-IR" sz="3400" b="1" dirty="0"/>
              <a:t>به این صورت که قید تساوی هجاهای دو مصراع را برداشت و دست شاعر را در سرودن شعر باز گذاشت بی آنکه از زیبایی موسیقایی وزن قدیم بکاهد.</a:t>
            </a:r>
          </a:p>
          <a:p>
            <a:pPr marL="0" indent="0" algn="r">
              <a:buNone/>
            </a:pPr>
            <a:r>
              <a:rPr lang="fa-IR" sz="3400" b="1" dirty="0">
                <a:solidFill>
                  <a:srgbClr val="C00000"/>
                </a:solidFill>
              </a:rPr>
              <a:t>برای نمونه شعر زیر:</a:t>
            </a:r>
          </a:p>
          <a:p>
            <a:pPr marL="0" indent="0" algn="r">
              <a:buNone/>
            </a:pPr>
            <a:r>
              <a:rPr lang="fa-IR" sz="3400" b="1" dirty="0"/>
              <a:t>می تراود مهتاب </a:t>
            </a:r>
          </a:p>
          <a:p>
            <a:pPr marL="0" indent="0" algn="r">
              <a:buNone/>
            </a:pPr>
            <a:r>
              <a:rPr lang="fa-IR" sz="3400" b="1" dirty="0"/>
              <a:t>می درخشد شب تاب</a:t>
            </a:r>
          </a:p>
          <a:p>
            <a:pPr marL="0" indent="0" algn="r">
              <a:buNone/>
            </a:pPr>
            <a:r>
              <a:rPr lang="fa-IR" sz="3400" b="1" dirty="0"/>
              <a:t>نیست یک دم شکند خواب به چشم کس و لیک</a:t>
            </a:r>
          </a:p>
          <a:p>
            <a:pPr marL="0" indent="0" algn="r">
              <a:buNone/>
            </a:pPr>
            <a:r>
              <a:rPr lang="fa-IR" sz="3400" b="1" dirty="0"/>
              <a:t>غم این خفته چند</a:t>
            </a:r>
          </a:p>
          <a:p>
            <a:pPr marL="0" indent="0" algn="r">
              <a:buNone/>
            </a:pPr>
            <a:r>
              <a:rPr lang="fa-IR" sz="3400" b="1" dirty="0"/>
              <a:t>خواب در چشم ترم می شکند.</a:t>
            </a:r>
          </a:p>
          <a:p>
            <a:pPr marL="0" indent="0" algn="r">
              <a:buNone/>
            </a:pPr>
            <a:endParaRPr lang="en-US" sz="3200" b="1" dirty="0"/>
          </a:p>
        </p:txBody>
      </p:sp>
    </p:spTree>
    <p:extLst>
      <p:ext uri="{BB962C8B-B14F-4D97-AF65-F5344CB8AC3E}">
        <p14:creationId xmlns:p14="http://schemas.microsoft.com/office/powerpoint/2010/main" val="42157510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barn(inVertical)">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circle(in)">
                                      <p:cBhvr>
                                        <p:cTn id="12" dur="20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circle(in)">
                                      <p:cBhvr>
                                        <p:cTn id="17" dur="2000"/>
                                        <p:tgtEl>
                                          <p:spTgt spid="3">
                                            <p:txEl>
                                              <p:pRg st="2" end="2"/>
                                            </p:txEl>
                                          </p:spTgt>
                                        </p:tgtEl>
                                      </p:cBhvr>
                                    </p:animEffect>
                                  </p:childTnLst>
                                </p:cTn>
                              </p:par>
                              <p:par>
                                <p:cTn id="18" presetID="6" presetClass="entr" presetSubtype="16"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circle(in)">
                                      <p:cBhvr>
                                        <p:cTn id="20" dur="2000"/>
                                        <p:tgtEl>
                                          <p:spTgt spid="3">
                                            <p:txEl>
                                              <p:pRg st="3" end="3"/>
                                            </p:txEl>
                                          </p:spTgt>
                                        </p:tgtEl>
                                      </p:cBhvr>
                                    </p:animEffect>
                                  </p:childTnLst>
                                </p:cTn>
                              </p:par>
                              <p:par>
                                <p:cTn id="21" presetID="6" presetClass="entr" presetSubtype="16"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circle(in)">
                                      <p:cBhvr>
                                        <p:cTn id="23" dur="2000"/>
                                        <p:tgtEl>
                                          <p:spTgt spid="3">
                                            <p:txEl>
                                              <p:pRg st="4" end="4"/>
                                            </p:txEl>
                                          </p:spTgt>
                                        </p:tgtEl>
                                      </p:cBhvr>
                                    </p:animEffect>
                                  </p:childTnLst>
                                </p:cTn>
                              </p:par>
                              <p:par>
                                <p:cTn id="24" presetID="6" presetClass="entr" presetSubtype="16"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circle(in)">
                                      <p:cBhvr>
                                        <p:cTn id="26" dur="2000"/>
                                        <p:tgtEl>
                                          <p:spTgt spid="3">
                                            <p:txEl>
                                              <p:pRg st="5" end="5"/>
                                            </p:txEl>
                                          </p:spTgt>
                                        </p:tgtEl>
                                      </p:cBhvr>
                                    </p:animEffect>
                                  </p:childTnLst>
                                </p:cTn>
                              </p:par>
                              <p:par>
                                <p:cTn id="27" presetID="6" presetClass="entr" presetSubtype="16"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circle(in)">
                                      <p:cBhvr>
                                        <p:cTn id="29" dur="20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2225" y="0"/>
            <a:ext cx="11719775" cy="6581104"/>
          </a:xfrm>
        </p:spPr>
        <p:txBody>
          <a:bodyPr>
            <a:normAutofit fontScale="92500" lnSpcReduction="10000"/>
          </a:bodyPr>
          <a:lstStyle/>
          <a:p>
            <a:pPr marL="0" indent="0" algn="r">
              <a:buNone/>
            </a:pPr>
            <a:r>
              <a:rPr lang="fa-IR" sz="2700" b="1" dirty="0"/>
              <a:t>می تراود </a:t>
            </a:r>
          </a:p>
          <a:p>
            <a:pPr marL="0" indent="0" algn="r">
              <a:buNone/>
            </a:pPr>
            <a:r>
              <a:rPr lang="fa-IR" sz="2700" b="1" dirty="0"/>
              <a:t>مهتاب                           </a:t>
            </a:r>
            <a:r>
              <a:rPr lang="fa-IR" b="1" dirty="0"/>
              <a:t>پایه های آوایی                  می  تً  را  وًد / مًه تاب</a:t>
            </a:r>
          </a:p>
          <a:p>
            <a:pPr marL="0" indent="0" algn="r">
              <a:buNone/>
            </a:pPr>
            <a:r>
              <a:rPr lang="fa-IR" b="1" dirty="0"/>
              <a:t>                                      وزن                                فاعلاتن     فع لن</a:t>
            </a:r>
          </a:p>
          <a:p>
            <a:pPr marL="0" indent="0" algn="r">
              <a:buNone/>
            </a:pPr>
            <a:r>
              <a:rPr lang="fa-IR" b="1" dirty="0"/>
              <a:t>                             نشانه های هجایی</a:t>
            </a:r>
            <a:endParaRPr lang="en-US" b="1" dirty="0"/>
          </a:p>
          <a:p>
            <a:pPr marL="0" indent="0" algn="r">
              <a:buNone/>
            </a:pPr>
            <a:endParaRPr lang="en-US" sz="3000" b="1" dirty="0"/>
          </a:p>
          <a:p>
            <a:pPr marL="0" indent="0" algn="r">
              <a:buNone/>
            </a:pPr>
            <a:r>
              <a:rPr lang="fa-IR" b="1" dirty="0"/>
              <a:t> </a:t>
            </a:r>
          </a:p>
          <a:p>
            <a:pPr marL="0" indent="0" algn="r">
              <a:buNone/>
            </a:pPr>
            <a:r>
              <a:rPr lang="fa-IR" b="1" dirty="0"/>
              <a:t>می درخشد                  پایه های آوایی                    می   دٍ  رَخ  شَد / شَب تاب       </a:t>
            </a:r>
          </a:p>
          <a:p>
            <a:pPr marL="0" indent="0" algn="r">
              <a:buNone/>
            </a:pPr>
            <a:r>
              <a:rPr lang="fa-IR" b="1" dirty="0"/>
              <a:t> شب تاب                         وزن                                   فاعلاتن       فع لن  </a:t>
            </a:r>
          </a:p>
          <a:p>
            <a:pPr marL="0" indent="0" algn="r">
              <a:buNone/>
            </a:pPr>
            <a:r>
              <a:rPr lang="fa-IR" b="1" dirty="0"/>
              <a:t>                             نشانه های هجایی              </a:t>
            </a:r>
          </a:p>
          <a:p>
            <a:pPr marL="0" indent="0" algn="r">
              <a:buNone/>
            </a:pPr>
            <a:endParaRPr lang="en-US" b="1" dirty="0"/>
          </a:p>
          <a:p>
            <a:pPr marL="0" indent="0" algn="r">
              <a:buNone/>
            </a:pPr>
            <a:r>
              <a:rPr lang="fa-IR" sz="2600" b="1" dirty="0"/>
              <a:t> </a:t>
            </a:r>
            <a:r>
              <a:rPr lang="fa-IR" sz="2500" b="1" dirty="0"/>
              <a:t>نیست یک دم شکند       پایه های آوایی          نی  ست  یٍک  دَم /  شٍ  کَ  نَد خا / ب بٍ چُش مٍ َ                      </a:t>
            </a:r>
          </a:p>
          <a:p>
            <a:pPr marL="0" indent="0" algn="r">
              <a:buNone/>
            </a:pPr>
            <a:r>
              <a:rPr lang="fa-IR" sz="2500" b="1" dirty="0"/>
              <a:t>                                                               کَ  سُ  لیک</a:t>
            </a:r>
          </a:p>
          <a:p>
            <a:pPr marL="0" indent="0" algn="r">
              <a:buNone/>
            </a:pPr>
            <a:r>
              <a:rPr lang="fa-IR" sz="2500" b="1" dirty="0"/>
              <a:t> خواب                         وزن                                                               </a:t>
            </a:r>
            <a:r>
              <a:rPr lang="fa-IR" sz="2600" b="1" dirty="0"/>
              <a:t>   </a:t>
            </a:r>
            <a:endParaRPr lang="fa-IR" sz="2500" b="1" dirty="0"/>
          </a:p>
          <a:p>
            <a:pPr marL="0" indent="0" algn="r">
              <a:buNone/>
            </a:pPr>
            <a:r>
              <a:rPr lang="fa-IR" sz="2500" b="1" dirty="0"/>
              <a:t> به چشم کس ولیک         نشانه های هجایی  </a:t>
            </a:r>
            <a:endParaRPr lang="en-US" sz="2500" b="1" dirty="0"/>
          </a:p>
          <a:p>
            <a:pPr marL="0" indent="0" algn="r">
              <a:buNone/>
            </a:pPr>
            <a:r>
              <a:rPr lang="fa-IR" sz="3000" b="1" dirty="0"/>
              <a:t>                                              </a:t>
            </a:r>
            <a:endParaRPr lang="en-US" sz="3000" b="1" dirty="0"/>
          </a:p>
        </p:txBody>
      </p:sp>
      <p:sp>
        <p:nvSpPr>
          <p:cNvPr id="4" name="Title 1"/>
          <p:cNvSpPr>
            <a:spLocks noGrp="1"/>
          </p:cNvSpPr>
          <p:nvPr>
            <p:ph type="title"/>
          </p:nvPr>
        </p:nvSpPr>
        <p:spPr>
          <a:xfrm>
            <a:off x="1971939" y="1282459"/>
            <a:ext cx="3914105" cy="897289"/>
          </a:xfrm>
        </p:spPr>
        <p:txBody>
          <a:bodyPr>
            <a:normAutofit/>
          </a:bodyPr>
          <a:lstStyle/>
          <a:p>
            <a:r>
              <a:rPr lang="en-US" sz="4000" b="1" dirty="0">
                <a:solidFill>
                  <a:srgbClr val="FF7C80"/>
                </a:solidFill>
              </a:rPr>
              <a:t>_ _  /  _   _   U   _</a:t>
            </a:r>
          </a:p>
        </p:txBody>
      </p:sp>
      <p:pic>
        <p:nvPicPr>
          <p:cNvPr id="14" name="Picture 13"/>
          <p:cNvPicPr>
            <a:picLocks noChangeAspect="1"/>
          </p:cNvPicPr>
          <p:nvPr/>
        </p:nvPicPr>
        <p:blipFill>
          <a:blip r:embed="rId2"/>
          <a:stretch>
            <a:fillRect/>
          </a:stretch>
        </p:blipFill>
        <p:spPr>
          <a:xfrm>
            <a:off x="1784251" y="3423570"/>
            <a:ext cx="4289480" cy="974565"/>
          </a:xfrm>
          <a:prstGeom prst="rect">
            <a:avLst/>
          </a:prstGeom>
        </p:spPr>
      </p:pic>
      <p:sp>
        <p:nvSpPr>
          <p:cNvPr id="30" name="Rectangle 29"/>
          <p:cNvSpPr/>
          <p:nvPr/>
        </p:nvSpPr>
        <p:spPr>
          <a:xfrm flipV="1">
            <a:off x="280909" y="4216167"/>
            <a:ext cx="11911091" cy="45719"/>
          </a:xfrm>
          <a:prstGeom prst="rect">
            <a:avLst/>
          </a:prstGeom>
          <a:solidFill>
            <a:srgbClr val="FF7C80"/>
          </a:solidFill>
          <a:ln w="31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Title 1"/>
          <p:cNvSpPr txBox="1">
            <a:spLocks/>
          </p:cNvSpPr>
          <p:nvPr/>
        </p:nvSpPr>
        <p:spPr>
          <a:xfrm>
            <a:off x="195309" y="5634005"/>
            <a:ext cx="7648979" cy="8406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b="1" dirty="0">
                <a:solidFill>
                  <a:srgbClr val="FF7C80"/>
                </a:solidFill>
              </a:rPr>
              <a:t> </a:t>
            </a:r>
            <a:r>
              <a:rPr lang="en-US" sz="3200" b="1" dirty="0">
                <a:solidFill>
                  <a:srgbClr val="FF7C80"/>
                </a:solidFill>
              </a:rPr>
              <a:t>_  U </a:t>
            </a:r>
            <a:r>
              <a:rPr lang="en-US" sz="3200" b="1" dirty="0" err="1">
                <a:solidFill>
                  <a:srgbClr val="FF7C80"/>
                </a:solidFill>
              </a:rPr>
              <a:t>U</a:t>
            </a:r>
            <a:r>
              <a:rPr lang="en-US" sz="3200" b="1" dirty="0">
                <a:solidFill>
                  <a:srgbClr val="FF7C80"/>
                </a:solidFill>
              </a:rPr>
              <a:t>  /  _  _  U </a:t>
            </a:r>
            <a:r>
              <a:rPr lang="fa-IR" sz="3200" b="1" dirty="0">
                <a:solidFill>
                  <a:srgbClr val="FF7C80"/>
                </a:solidFill>
              </a:rPr>
              <a:t> </a:t>
            </a:r>
            <a:r>
              <a:rPr lang="en-US" sz="3200" b="1" dirty="0">
                <a:solidFill>
                  <a:srgbClr val="FF7C80"/>
                </a:solidFill>
              </a:rPr>
              <a:t>U  /  _  _  U  </a:t>
            </a:r>
            <a:r>
              <a:rPr lang="en-US" sz="3200" b="1" dirty="0" err="1">
                <a:solidFill>
                  <a:srgbClr val="FF7C80"/>
                </a:solidFill>
              </a:rPr>
              <a:t>U</a:t>
            </a:r>
            <a:r>
              <a:rPr lang="en-US" sz="3200" b="1" dirty="0">
                <a:solidFill>
                  <a:srgbClr val="FF7C80"/>
                </a:solidFill>
              </a:rPr>
              <a:t>  /   _  _  U   _  </a:t>
            </a:r>
          </a:p>
        </p:txBody>
      </p:sp>
      <p:sp>
        <p:nvSpPr>
          <p:cNvPr id="33" name="Title 1"/>
          <p:cNvSpPr txBox="1">
            <a:spLocks/>
          </p:cNvSpPr>
          <p:nvPr/>
        </p:nvSpPr>
        <p:spPr>
          <a:xfrm>
            <a:off x="1057139" y="5132305"/>
            <a:ext cx="7648979" cy="84068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fa-IR" sz="2600" b="1" dirty="0"/>
              <a:t>فاعلاتن          فعلاتن     فعلاتن      فعلن</a:t>
            </a:r>
            <a:endParaRPr lang="en-US" sz="2600" b="1" dirty="0"/>
          </a:p>
        </p:txBody>
      </p:sp>
      <p:sp>
        <p:nvSpPr>
          <p:cNvPr id="34" name="Rectangle 33"/>
          <p:cNvSpPr/>
          <p:nvPr/>
        </p:nvSpPr>
        <p:spPr>
          <a:xfrm flipV="1">
            <a:off x="280909" y="2267383"/>
            <a:ext cx="11911091" cy="45719"/>
          </a:xfrm>
          <a:prstGeom prst="rect">
            <a:avLst/>
          </a:prstGeom>
          <a:solidFill>
            <a:srgbClr val="FF7C80"/>
          </a:solidFill>
          <a:ln w="31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Flowchart: Process 35"/>
          <p:cNvSpPr/>
          <p:nvPr/>
        </p:nvSpPr>
        <p:spPr>
          <a:xfrm rot="16200000" flipV="1">
            <a:off x="-3026964" y="3266431"/>
            <a:ext cx="6578588"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Flowchart: Process 36"/>
          <p:cNvSpPr/>
          <p:nvPr/>
        </p:nvSpPr>
        <p:spPr>
          <a:xfrm rot="16200000" flipV="1">
            <a:off x="8905879" y="3294983"/>
            <a:ext cx="6526521"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Rectangle 37"/>
          <p:cNvSpPr/>
          <p:nvPr/>
        </p:nvSpPr>
        <p:spPr>
          <a:xfrm flipV="1">
            <a:off x="239471" y="-1"/>
            <a:ext cx="11952529" cy="54582"/>
          </a:xfrm>
          <a:prstGeom prst="rect">
            <a:avLst/>
          </a:prstGeom>
          <a:solidFill>
            <a:srgbClr val="FF7C80"/>
          </a:solidFill>
          <a:ln w="31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9" name="Picture 38"/>
          <p:cNvPicPr>
            <a:picLocks noChangeAspect="1"/>
          </p:cNvPicPr>
          <p:nvPr/>
        </p:nvPicPr>
        <p:blipFill>
          <a:blip r:embed="rId3"/>
          <a:stretch>
            <a:fillRect/>
          </a:stretch>
        </p:blipFill>
        <p:spPr>
          <a:xfrm>
            <a:off x="280909" y="6517621"/>
            <a:ext cx="11888230" cy="60965"/>
          </a:xfrm>
          <a:prstGeom prst="rect">
            <a:avLst/>
          </a:prstGeom>
        </p:spPr>
      </p:pic>
      <p:sp>
        <p:nvSpPr>
          <p:cNvPr id="40" name="Flowchart: Process 39"/>
          <p:cNvSpPr/>
          <p:nvPr/>
        </p:nvSpPr>
        <p:spPr>
          <a:xfrm rot="16200000" flipV="1">
            <a:off x="6705990" y="3266431"/>
            <a:ext cx="6578588"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Flowchart: Process 40"/>
          <p:cNvSpPr/>
          <p:nvPr/>
        </p:nvSpPr>
        <p:spPr>
          <a:xfrm rot="16200000" flipV="1">
            <a:off x="5054076" y="2132444"/>
            <a:ext cx="4213165"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Flowchart: Process 41"/>
          <p:cNvSpPr/>
          <p:nvPr/>
        </p:nvSpPr>
        <p:spPr>
          <a:xfrm rot="16200000" flipV="1">
            <a:off x="6621096" y="5343705"/>
            <a:ext cx="2255078"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70993226"/>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Process 3"/>
          <p:cNvSpPr/>
          <p:nvPr/>
        </p:nvSpPr>
        <p:spPr>
          <a:xfrm rot="16200000">
            <a:off x="-2874320" y="3390043"/>
            <a:ext cx="6362168"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p:cNvSpPr/>
          <p:nvPr/>
        </p:nvSpPr>
        <p:spPr>
          <a:xfrm flipV="1">
            <a:off x="329624" y="186098"/>
            <a:ext cx="11726857" cy="45719"/>
          </a:xfrm>
          <a:prstGeom prst="rect">
            <a:avLst/>
          </a:prstGeom>
          <a:solidFill>
            <a:srgbClr val="FF7C80"/>
          </a:solidFill>
          <a:ln w="31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p:cNvSpPr/>
          <p:nvPr/>
        </p:nvSpPr>
        <p:spPr>
          <a:xfrm flipV="1">
            <a:off x="280908" y="6571125"/>
            <a:ext cx="11821289" cy="45719"/>
          </a:xfrm>
          <a:prstGeom prst="rect">
            <a:avLst/>
          </a:prstGeom>
          <a:solidFill>
            <a:srgbClr val="FF7C80"/>
          </a:solidFill>
          <a:ln w="31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Content Placeholder 2"/>
          <p:cNvSpPr>
            <a:spLocks noGrp="1"/>
          </p:cNvSpPr>
          <p:nvPr>
            <p:ph idx="1"/>
          </p:nvPr>
        </p:nvSpPr>
        <p:spPr>
          <a:xfrm>
            <a:off x="597181" y="571518"/>
            <a:ext cx="11191741" cy="5597415"/>
          </a:xfrm>
        </p:spPr>
        <p:txBody>
          <a:bodyPr>
            <a:normAutofit/>
          </a:bodyPr>
          <a:lstStyle/>
          <a:p>
            <a:pPr marL="0" indent="0" algn="r">
              <a:buNone/>
            </a:pPr>
            <a:endParaRPr lang="fa-IR" sz="3200" b="1" dirty="0"/>
          </a:p>
          <a:p>
            <a:pPr marL="0" indent="0" algn="r">
              <a:buNone/>
            </a:pPr>
            <a:r>
              <a:rPr lang="fa-IR" sz="3200" b="1" dirty="0"/>
              <a:t>غم این خفته           پایه های آوایی                   غَ   مٍ   این  خٌف / تٍ ی چند </a:t>
            </a:r>
          </a:p>
          <a:p>
            <a:pPr marL="0" indent="0" algn="r">
              <a:buNone/>
            </a:pPr>
            <a:r>
              <a:rPr lang="fa-IR" sz="3200" b="1" dirty="0"/>
              <a:t>    چند                     وزن                                  </a:t>
            </a:r>
            <a:r>
              <a:rPr lang="fa-IR" sz="3100" b="1" dirty="0"/>
              <a:t>فعلاتن         فعلن</a:t>
            </a:r>
          </a:p>
          <a:p>
            <a:pPr marL="0" indent="0" algn="r">
              <a:buNone/>
            </a:pPr>
            <a:r>
              <a:rPr lang="fa-IR" sz="3200" b="1" dirty="0"/>
              <a:t>                          </a:t>
            </a:r>
            <a:endParaRPr lang="en-US" sz="3200" b="1" dirty="0"/>
          </a:p>
          <a:p>
            <a:pPr marL="0" indent="0" algn="ctr">
              <a:buNone/>
            </a:pPr>
            <a:r>
              <a:rPr lang="fa-IR" sz="3200" b="1" dirty="0"/>
              <a:t>نشانه های هجایی                               </a:t>
            </a:r>
          </a:p>
        </p:txBody>
      </p:sp>
      <p:sp>
        <p:nvSpPr>
          <p:cNvPr id="9" name="Title 1"/>
          <p:cNvSpPr>
            <a:spLocks noGrp="1"/>
          </p:cNvSpPr>
          <p:nvPr>
            <p:ph type="title"/>
          </p:nvPr>
        </p:nvSpPr>
        <p:spPr>
          <a:xfrm>
            <a:off x="928351" y="2653049"/>
            <a:ext cx="5137599" cy="840682"/>
          </a:xfrm>
        </p:spPr>
        <p:txBody>
          <a:bodyPr>
            <a:normAutofit/>
          </a:bodyPr>
          <a:lstStyle/>
          <a:p>
            <a:r>
              <a:rPr lang="en-US" sz="4000" dirty="0">
                <a:solidFill>
                  <a:srgbClr val="FF7C80"/>
                </a:solidFill>
              </a:rPr>
              <a:t>_  U  </a:t>
            </a:r>
            <a:r>
              <a:rPr lang="en-US" sz="4000" dirty="0" err="1">
                <a:solidFill>
                  <a:srgbClr val="FF7C80"/>
                </a:solidFill>
              </a:rPr>
              <a:t>U</a:t>
            </a:r>
            <a:r>
              <a:rPr lang="en-US" sz="4000" dirty="0">
                <a:solidFill>
                  <a:srgbClr val="FF7C80"/>
                </a:solidFill>
              </a:rPr>
              <a:t>   /  _  _  U  </a:t>
            </a:r>
            <a:r>
              <a:rPr lang="en-US" sz="4000" dirty="0" err="1">
                <a:solidFill>
                  <a:srgbClr val="FF7C80"/>
                </a:solidFill>
              </a:rPr>
              <a:t>U</a:t>
            </a:r>
            <a:endParaRPr lang="en-US" sz="4000" dirty="0">
              <a:solidFill>
                <a:srgbClr val="FF7C80"/>
              </a:solidFill>
            </a:endParaRPr>
          </a:p>
        </p:txBody>
      </p:sp>
      <p:sp>
        <p:nvSpPr>
          <p:cNvPr id="10" name="Rectangle 9"/>
          <p:cNvSpPr/>
          <p:nvPr/>
        </p:nvSpPr>
        <p:spPr>
          <a:xfrm flipV="1">
            <a:off x="220539" y="3787712"/>
            <a:ext cx="11881659" cy="45719"/>
          </a:xfrm>
          <a:prstGeom prst="rect">
            <a:avLst/>
          </a:prstGeom>
          <a:solidFill>
            <a:srgbClr val="FF7C80"/>
          </a:solidFill>
          <a:ln w="3175">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Content Placeholder 2"/>
          <p:cNvSpPr txBox="1">
            <a:spLocks/>
          </p:cNvSpPr>
          <p:nvPr/>
        </p:nvSpPr>
        <p:spPr>
          <a:xfrm>
            <a:off x="0" y="3686797"/>
            <a:ext cx="12010761" cy="2675201"/>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a:buFont typeface="Arial" panose="020B0604020202020204" pitchFamily="34" charset="0"/>
              <a:buNone/>
            </a:pPr>
            <a:endParaRPr lang="fa-IR" sz="3200" b="1" dirty="0"/>
          </a:p>
          <a:p>
            <a:pPr marL="0" indent="0" algn="r">
              <a:buFont typeface="Arial" panose="020B0604020202020204" pitchFamily="34" charset="0"/>
              <a:buNone/>
            </a:pPr>
            <a:r>
              <a:rPr lang="fa-IR" sz="3200" b="1" dirty="0"/>
              <a:t> خواب در              پایه های آوایی        خا ب دَر چَش/مٍ تَ رَم می/شٍ کَ نَد        </a:t>
            </a:r>
          </a:p>
          <a:p>
            <a:pPr marL="0" indent="0" algn="r">
              <a:buFont typeface="Arial" panose="020B0604020202020204" pitchFamily="34" charset="0"/>
              <a:buNone/>
            </a:pPr>
            <a:r>
              <a:rPr lang="fa-IR" sz="3200" b="1" dirty="0"/>
              <a:t>چشم ترم                     وزن                      فاعلاتن   فعلاتن      فعلن  </a:t>
            </a:r>
          </a:p>
          <a:p>
            <a:pPr marL="0" indent="0" algn="r">
              <a:buFont typeface="Arial" panose="020B0604020202020204" pitchFamily="34" charset="0"/>
              <a:buNone/>
            </a:pPr>
            <a:r>
              <a:rPr lang="fa-IR" sz="3200" b="1" dirty="0"/>
              <a:t>می شکند                نشانه های هجایی                              </a:t>
            </a:r>
          </a:p>
          <a:p>
            <a:pPr marL="0" indent="0" algn="r">
              <a:buFont typeface="Arial" panose="020B0604020202020204" pitchFamily="34" charset="0"/>
              <a:buNone/>
            </a:pPr>
            <a:r>
              <a:rPr lang="fa-IR" sz="3200" b="1" dirty="0"/>
              <a:t> </a:t>
            </a:r>
          </a:p>
        </p:txBody>
      </p:sp>
      <p:sp>
        <p:nvSpPr>
          <p:cNvPr id="12" name="Title 1"/>
          <p:cNvSpPr txBox="1">
            <a:spLocks/>
          </p:cNvSpPr>
          <p:nvPr/>
        </p:nvSpPr>
        <p:spPr>
          <a:xfrm>
            <a:off x="928351" y="5052498"/>
            <a:ext cx="6140825"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4000">
                <a:solidFill>
                  <a:srgbClr val="FF7C80"/>
                </a:solidFill>
              </a:rPr>
              <a:t> _ U U  / _ _ U U / _ _ U _ </a:t>
            </a:r>
            <a:endParaRPr lang="en-US" sz="4000" dirty="0">
              <a:solidFill>
                <a:srgbClr val="FF7C80"/>
              </a:solidFill>
            </a:endParaRPr>
          </a:p>
        </p:txBody>
      </p:sp>
      <p:sp>
        <p:nvSpPr>
          <p:cNvPr id="14" name="Flowchart: Process 13"/>
          <p:cNvSpPr/>
          <p:nvPr/>
        </p:nvSpPr>
        <p:spPr>
          <a:xfrm rot="16200000">
            <a:off x="3129563" y="3378610"/>
            <a:ext cx="6362168"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Process 14"/>
          <p:cNvSpPr/>
          <p:nvPr/>
        </p:nvSpPr>
        <p:spPr>
          <a:xfrm rot="16200000">
            <a:off x="6615800" y="3378611"/>
            <a:ext cx="6362168"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Flowchart: Process 15"/>
          <p:cNvSpPr/>
          <p:nvPr/>
        </p:nvSpPr>
        <p:spPr>
          <a:xfrm rot="16200000">
            <a:off x="8863965" y="3390042"/>
            <a:ext cx="6430747"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21922766"/>
      </p:ext>
    </p:extLst>
  </p:cSld>
  <p:clrMapOvr>
    <a:masterClrMapping/>
  </p:clrMapOvr>
  <p:transition spd="slow">
    <p:randomBar dir="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412124"/>
            <a:ext cx="11216426" cy="2575775"/>
          </a:xfrm>
        </p:spPr>
        <p:txBody>
          <a:bodyPr>
            <a:normAutofit/>
          </a:bodyPr>
          <a:lstStyle/>
          <a:p>
            <a:pPr algn="r"/>
            <a:r>
              <a:rPr lang="fa-IR" sz="3600" dirty="0"/>
              <a:t>چنان که می بینیم شعر نیمایی وزن عروضی دارد اما کوتاهی و بلندی مصراع ها و نیز تعداد هجاها برابر نیست به بیان دقیق تر اگر یک مصراع با وزن واژه فاعلاتن سروده شد</a:t>
            </a:r>
            <a:endParaRPr lang="en-US" sz="3600" dirty="0"/>
          </a:p>
        </p:txBody>
      </p:sp>
      <p:sp>
        <p:nvSpPr>
          <p:cNvPr id="3" name="Content Placeholder 2"/>
          <p:cNvSpPr>
            <a:spLocks noGrp="1"/>
          </p:cNvSpPr>
          <p:nvPr>
            <p:ph idx="1"/>
          </p:nvPr>
        </p:nvSpPr>
        <p:spPr>
          <a:xfrm>
            <a:off x="838200" y="2987900"/>
            <a:ext cx="11216426" cy="3490174"/>
          </a:xfrm>
        </p:spPr>
        <p:txBody>
          <a:bodyPr>
            <a:normAutofit/>
          </a:bodyPr>
          <a:lstStyle/>
          <a:p>
            <a:pPr marL="0" indent="0" algn="r">
              <a:buNone/>
            </a:pPr>
            <a:r>
              <a:rPr lang="fa-IR" sz="3600" dirty="0"/>
              <a:t>بقیه مصراع ها نیز به همین شکل سروده خواهد شد اما ممکن است مصراعی یک یا چند هجا یا پایه بیشتر از مصراع دیگر داشته باشد یعنی لازم نیست که تعداد وزن واژه های هر بخش آن یکسان باشد مثلا در یک مصراع می توان یک فاعلاتن آورد و در مصراع دیگر دو یا سه یا چهار یا حتی می توان نیمی از یک وزن واژه را در یک مصراع قرار داد.</a:t>
            </a:r>
          </a:p>
          <a:p>
            <a:pPr marL="0" indent="0" algn="r">
              <a:buNone/>
            </a:pPr>
            <a:r>
              <a:rPr lang="fa-IR" sz="3600" dirty="0"/>
              <a:t>به نمونه بنگرید:</a:t>
            </a:r>
          </a:p>
        </p:txBody>
      </p:sp>
    </p:spTree>
    <p:extLst>
      <p:ext uri="{BB962C8B-B14F-4D97-AF65-F5344CB8AC3E}">
        <p14:creationId xmlns:p14="http://schemas.microsoft.com/office/powerpoint/2010/main" val="3180361936"/>
      </p:ext>
    </p:extLst>
  </p:cSld>
  <p:clrMapOvr>
    <a:masterClrMapping/>
  </p:clrMapOvr>
  <p:transition spd="med">
    <p:pull/>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lowchart: Process 3"/>
          <p:cNvSpPr/>
          <p:nvPr/>
        </p:nvSpPr>
        <p:spPr>
          <a:xfrm>
            <a:off x="921372" y="1661374"/>
            <a:ext cx="10715223" cy="4250028"/>
          </a:xfrm>
          <a:prstGeom prst="flowChartProcess">
            <a:avLst/>
          </a:prstGeom>
          <a:solidFill>
            <a:schemeClr val="bg1">
              <a:lumMod val="9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800">
              <a:solidFill>
                <a:schemeClr val="tx1"/>
              </a:solidFill>
            </a:endParaRPr>
          </a:p>
        </p:txBody>
      </p:sp>
      <p:sp>
        <p:nvSpPr>
          <p:cNvPr id="5" name="Flowchart: Process 4"/>
          <p:cNvSpPr/>
          <p:nvPr/>
        </p:nvSpPr>
        <p:spPr>
          <a:xfrm>
            <a:off x="6154599" y="850006"/>
            <a:ext cx="45719" cy="3588377"/>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Flowchart: Process 6"/>
          <p:cNvSpPr/>
          <p:nvPr/>
        </p:nvSpPr>
        <p:spPr>
          <a:xfrm>
            <a:off x="852796" y="1661374"/>
            <a:ext cx="10715223" cy="4571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lowchart: Process 7"/>
          <p:cNvSpPr/>
          <p:nvPr/>
        </p:nvSpPr>
        <p:spPr>
          <a:xfrm>
            <a:off x="852796" y="2625143"/>
            <a:ext cx="10715223" cy="4571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lowchart: Process 8"/>
          <p:cNvSpPr/>
          <p:nvPr/>
        </p:nvSpPr>
        <p:spPr>
          <a:xfrm>
            <a:off x="852794" y="3528006"/>
            <a:ext cx="10715223" cy="4571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lowchart: Process 9"/>
          <p:cNvSpPr/>
          <p:nvPr/>
        </p:nvSpPr>
        <p:spPr>
          <a:xfrm>
            <a:off x="875653" y="4425841"/>
            <a:ext cx="10715223" cy="45719"/>
          </a:xfrm>
          <a:prstGeom prst="flowChartProces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Flowchart: Process 11"/>
          <p:cNvSpPr/>
          <p:nvPr/>
        </p:nvSpPr>
        <p:spPr>
          <a:xfrm>
            <a:off x="898513" y="811903"/>
            <a:ext cx="10715223"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Flowchart: Process 14"/>
          <p:cNvSpPr/>
          <p:nvPr/>
        </p:nvSpPr>
        <p:spPr>
          <a:xfrm>
            <a:off x="852795" y="5078358"/>
            <a:ext cx="10715223" cy="45719"/>
          </a:xfrm>
          <a:prstGeom prst="flowChartProcess">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a:off x="852794" y="827147"/>
            <a:ext cx="45719" cy="4251212"/>
          </a:xfrm>
          <a:prstGeom prst="rect">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p:cNvSpPr/>
          <p:nvPr/>
        </p:nvSpPr>
        <p:spPr>
          <a:xfrm>
            <a:off x="11568018" y="827145"/>
            <a:ext cx="45719" cy="4319791"/>
          </a:xfrm>
          <a:prstGeom prst="rect">
            <a:avLst/>
          </a:prstGeom>
          <a:solidFill>
            <a:srgbClr val="FF7C80"/>
          </a:solidFill>
          <a:ln>
            <a:solidFill>
              <a:srgbClr val="FF7C8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itle 1"/>
          <p:cNvSpPr>
            <a:spLocks noGrp="1"/>
          </p:cNvSpPr>
          <p:nvPr>
            <p:ph type="title"/>
          </p:nvPr>
        </p:nvSpPr>
        <p:spPr>
          <a:xfrm>
            <a:off x="5872766" y="786568"/>
            <a:ext cx="5649534" cy="874806"/>
          </a:xfrm>
        </p:spPr>
        <p:txBody>
          <a:bodyPr>
            <a:normAutofit/>
          </a:bodyPr>
          <a:lstStyle/>
          <a:p>
            <a:pPr algn="r"/>
            <a:r>
              <a:rPr lang="fa-IR" sz="3000" dirty="0"/>
              <a:t>تورا من چشم در راهم شبا هنگام                </a:t>
            </a:r>
            <a:endParaRPr lang="en-US" sz="3000" dirty="0"/>
          </a:p>
        </p:txBody>
      </p:sp>
      <p:sp>
        <p:nvSpPr>
          <p:cNvPr id="20" name="Title 1"/>
          <p:cNvSpPr txBox="1">
            <a:spLocks/>
          </p:cNvSpPr>
          <p:nvPr/>
        </p:nvSpPr>
        <p:spPr>
          <a:xfrm>
            <a:off x="975568" y="811903"/>
            <a:ext cx="4805761" cy="849471"/>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a:t>مفاعیلن مفاعیلن مفاعیلن مفاعیلن</a:t>
            </a:r>
            <a:endParaRPr lang="en-US" sz="3000" dirty="0"/>
          </a:p>
        </p:txBody>
      </p:sp>
      <p:sp>
        <p:nvSpPr>
          <p:cNvPr id="21" name="Title 1"/>
          <p:cNvSpPr txBox="1">
            <a:spLocks/>
          </p:cNvSpPr>
          <p:nvPr/>
        </p:nvSpPr>
        <p:spPr>
          <a:xfrm>
            <a:off x="5872766" y="1795956"/>
            <a:ext cx="5695251" cy="871149"/>
          </a:xfrm>
          <a:prstGeom prst="rect">
            <a:avLst/>
          </a:prstGeom>
        </p:spPr>
        <p:txBody>
          <a:bodyPr vert="horz" lIns="91440" tIns="45720" rIns="91440" bIns="45720" rtlCol="0" anchor="ctr">
            <a:normAutofit lnSpcReduction="10000"/>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dirty="0"/>
              <a:t>که می گیرند در شاخ تلاجن سایه ها رنگ سیاهی</a:t>
            </a:r>
            <a:endParaRPr lang="en-US" sz="3000" dirty="0"/>
          </a:p>
        </p:txBody>
      </p:sp>
      <p:sp>
        <p:nvSpPr>
          <p:cNvPr id="22" name="Title 1"/>
          <p:cNvSpPr txBox="1">
            <a:spLocks/>
          </p:cNvSpPr>
          <p:nvPr/>
        </p:nvSpPr>
        <p:spPr>
          <a:xfrm>
            <a:off x="944230" y="1661374"/>
            <a:ext cx="5133313" cy="960012"/>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dirty="0"/>
              <a:t>مفاعیلن مفاعیلن مفاعیلن مفاعیلن مفاعی</a:t>
            </a:r>
            <a:endParaRPr lang="en-US" sz="3000" dirty="0"/>
          </a:p>
        </p:txBody>
      </p:sp>
      <p:sp>
        <p:nvSpPr>
          <p:cNvPr id="23" name="Title 1"/>
          <p:cNvSpPr txBox="1">
            <a:spLocks/>
          </p:cNvSpPr>
          <p:nvPr/>
        </p:nvSpPr>
        <p:spPr>
          <a:xfrm>
            <a:off x="6246036" y="2674080"/>
            <a:ext cx="5199207" cy="93341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dirty="0"/>
              <a:t>وز آن دل خستگانت راست اندوهی فراهم</a:t>
            </a:r>
            <a:endParaRPr lang="en-US" sz="3000" dirty="0"/>
          </a:p>
        </p:txBody>
      </p:sp>
      <p:sp>
        <p:nvSpPr>
          <p:cNvPr id="24" name="Title 1"/>
          <p:cNvSpPr txBox="1">
            <a:spLocks/>
          </p:cNvSpPr>
          <p:nvPr/>
        </p:nvSpPr>
        <p:spPr>
          <a:xfrm>
            <a:off x="1139458" y="2589075"/>
            <a:ext cx="4592391" cy="102098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a:t>مفاعیلن مفاعیلن مفاعیلن مفاعی</a:t>
            </a:r>
            <a:endParaRPr lang="en-US" sz="3000" dirty="0"/>
          </a:p>
        </p:txBody>
      </p:sp>
      <p:sp>
        <p:nvSpPr>
          <p:cNvPr id="25" name="Title 1"/>
          <p:cNvSpPr txBox="1">
            <a:spLocks/>
          </p:cNvSpPr>
          <p:nvPr/>
        </p:nvSpPr>
        <p:spPr>
          <a:xfrm>
            <a:off x="6623068" y="3528467"/>
            <a:ext cx="3755263" cy="81171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dirty="0"/>
              <a:t>تو را من چشم در راهم</a:t>
            </a:r>
            <a:endParaRPr lang="en-US" sz="3000" dirty="0"/>
          </a:p>
        </p:txBody>
      </p:sp>
      <p:sp>
        <p:nvSpPr>
          <p:cNvPr id="26" name="Title 1"/>
          <p:cNvSpPr txBox="1">
            <a:spLocks/>
          </p:cNvSpPr>
          <p:nvPr/>
        </p:nvSpPr>
        <p:spPr>
          <a:xfrm>
            <a:off x="2253803" y="3573725"/>
            <a:ext cx="2595200" cy="897835"/>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r"/>
            <a:r>
              <a:rPr lang="fa-IR" sz="3000"/>
              <a:t>مفاعیلن مفاعیلن</a:t>
            </a:r>
            <a:endParaRPr lang="en-US" sz="3000" dirty="0"/>
          </a:p>
        </p:txBody>
      </p:sp>
      <p:sp>
        <p:nvSpPr>
          <p:cNvPr id="27" name="Title 1"/>
          <p:cNvSpPr txBox="1">
            <a:spLocks/>
          </p:cNvSpPr>
          <p:nvPr/>
        </p:nvSpPr>
        <p:spPr>
          <a:xfrm>
            <a:off x="1500816" y="4407952"/>
            <a:ext cx="3755263" cy="647547"/>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fa-IR" sz="3000" b="1" dirty="0">
                <a:solidFill>
                  <a:srgbClr val="FF0000"/>
                </a:solidFill>
              </a:rPr>
              <a:t>نیما یوشیج</a:t>
            </a:r>
            <a:endParaRPr lang="en-US" sz="3000" b="1" dirty="0">
              <a:solidFill>
                <a:srgbClr val="FF0000"/>
              </a:solidFill>
            </a:endParaRPr>
          </a:p>
        </p:txBody>
      </p:sp>
    </p:spTree>
    <p:extLst>
      <p:ext uri="{BB962C8B-B14F-4D97-AF65-F5344CB8AC3E}">
        <p14:creationId xmlns:p14="http://schemas.microsoft.com/office/powerpoint/2010/main" val="380584952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152" y="0"/>
            <a:ext cx="12282152" cy="6658376"/>
          </a:xfrm>
        </p:spPr>
        <p:txBody>
          <a:bodyPr>
            <a:noAutofit/>
          </a:bodyPr>
          <a:lstStyle/>
          <a:p>
            <a:pPr marL="0" indent="0" algn="r">
              <a:buNone/>
            </a:pPr>
            <a:r>
              <a:rPr lang="fa-IR" sz="2300" b="1" dirty="0"/>
              <a:t>بدان سان که می بینیم در این گونه شعر مصراع ها کوتاه و بلند هستند و غالبا نعداد نشانه های هجایی و وزن واژه های یک مصراع با مصراع دیگر برابر نیست.</a:t>
            </a:r>
          </a:p>
          <a:p>
            <a:pPr marL="0" indent="0" algn="r">
              <a:buNone/>
            </a:pPr>
            <a:r>
              <a:rPr lang="fa-IR" sz="2300" b="1" dirty="0"/>
              <a:t>الته کوتاهی و بلندی مصراع های شعر در برخی از قالب های شعر کهن نیز پیشینه داشته است برای نمونه به شعر زیر که در «قالب مستزاد»سروده شده توجه کنید:</a:t>
            </a:r>
          </a:p>
          <a:p>
            <a:pPr marL="0" indent="0" algn="r">
              <a:buNone/>
            </a:pPr>
            <a:r>
              <a:rPr lang="fa-IR" sz="2300" b="1" dirty="0"/>
              <a:t>هر لحظه به شکلی بت عیار بر آمد               دل برد و نهان شد</a:t>
            </a:r>
          </a:p>
          <a:p>
            <a:pPr marL="0" indent="0" algn="r">
              <a:buNone/>
            </a:pPr>
            <a:r>
              <a:rPr lang="fa-IR" sz="2300" b="1" dirty="0"/>
              <a:t>هر دم لباسی دگر آن یار بر آمد                    گه پیر و جوان شد</a:t>
            </a:r>
          </a:p>
          <a:p>
            <a:pPr marL="0" indent="0" algn="r">
              <a:buNone/>
            </a:pPr>
            <a:r>
              <a:rPr lang="fa-IR" sz="2300" b="1" dirty="0"/>
              <a:t>به نمونه ای دیگر از شعر نیمایی توجه کنید:</a:t>
            </a:r>
          </a:p>
          <a:p>
            <a:pPr marL="0" indent="0" algn="r">
              <a:buNone/>
            </a:pPr>
            <a:r>
              <a:rPr lang="fa-IR" sz="2300" b="1" dirty="0"/>
              <a:t>نفسم را پر پرواز از توست </a:t>
            </a:r>
          </a:p>
          <a:p>
            <a:pPr marL="0" indent="0" algn="r">
              <a:buNone/>
            </a:pPr>
            <a:r>
              <a:rPr lang="fa-IR" sz="2300" b="1" dirty="0"/>
              <a:t>به دماوند تو سوگند که گر بگشایند </a:t>
            </a:r>
          </a:p>
          <a:p>
            <a:pPr marL="0" indent="0" algn="r">
              <a:buNone/>
            </a:pPr>
            <a:r>
              <a:rPr lang="fa-IR" sz="2300" b="1" dirty="0"/>
              <a:t>بندم از بند ببینند که :</a:t>
            </a:r>
          </a:p>
          <a:p>
            <a:pPr marL="0" indent="0" algn="r">
              <a:buNone/>
            </a:pPr>
            <a:r>
              <a:rPr lang="fa-IR" sz="2300" b="1" dirty="0"/>
              <a:t>آواز از توست</a:t>
            </a:r>
          </a:p>
          <a:p>
            <a:pPr marL="0" indent="0" algn="r">
              <a:buNone/>
            </a:pPr>
            <a:r>
              <a:rPr lang="fa-IR" sz="2300" b="1" dirty="0"/>
              <a:t>همه اجزایم با مهر تو آمیخته است</a:t>
            </a:r>
          </a:p>
          <a:p>
            <a:pPr marL="0" indent="0" algn="r">
              <a:buNone/>
            </a:pPr>
            <a:r>
              <a:rPr lang="fa-IR" sz="2300" b="1" dirty="0"/>
              <a:t>همه ذراتم با جان تو آمیخته باد </a:t>
            </a:r>
          </a:p>
          <a:p>
            <a:pPr marL="0" indent="0" algn="r">
              <a:buNone/>
            </a:pPr>
            <a:r>
              <a:rPr lang="fa-IR" sz="2300" b="1" dirty="0"/>
              <a:t>خون پاکم که در آن عشق تو می جوشد و بس </a:t>
            </a:r>
          </a:p>
          <a:p>
            <a:pPr marL="0" indent="0" algn="r">
              <a:buNone/>
            </a:pPr>
            <a:r>
              <a:rPr lang="fa-IR" sz="2300" b="1" dirty="0"/>
              <a:t>تا تو آزاد بمانی</a:t>
            </a:r>
          </a:p>
          <a:p>
            <a:pPr marL="0" indent="0" algn="r">
              <a:buNone/>
            </a:pPr>
            <a:r>
              <a:rPr lang="fa-IR" sz="2300" b="1" dirty="0"/>
              <a:t>به زمین ریخته باد </a:t>
            </a:r>
            <a:endParaRPr lang="en-US" sz="2300" b="1" dirty="0"/>
          </a:p>
        </p:txBody>
      </p:sp>
    </p:spTree>
    <p:extLst>
      <p:ext uri="{BB962C8B-B14F-4D97-AF65-F5344CB8AC3E}">
        <p14:creationId xmlns:p14="http://schemas.microsoft.com/office/powerpoint/2010/main" val="20038962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92462" y="0"/>
            <a:ext cx="6331040" cy="1325563"/>
          </a:xfrm>
        </p:spPr>
        <p:txBody>
          <a:bodyPr>
            <a:normAutofit/>
          </a:bodyPr>
          <a:lstStyle/>
          <a:p>
            <a:pPr algn="r"/>
            <a:r>
              <a:rPr lang="fa-IR" sz="4000" b="1" dirty="0">
                <a:solidFill>
                  <a:srgbClr val="FF0000"/>
                </a:solidFill>
              </a:rPr>
              <a:t>نام گذاری وزن ها</a:t>
            </a:r>
            <a:endParaRPr lang="en-US" sz="4000" b="1" dirty="0">
              <a:solidFill>
                <a:srgbClr val="FF0000"/>
              </a:solidFill>
            </a:endParaRPr>
          </a:p>
        </p:txBody>
      </p:sp>
      <p:sp>
        <p:nvSpPr>
          <p:cNvPr id="3" name="Content Placeholder 2"/>
          <p:cNvSpPr>
            <a:spLocks noGrp="1"/>
          </p:cNvSpPr>
          <p:nvPr>
            <p:ph idx="1"/>
          </p:nvPr>
        </p:nvSpPr>
        <p:spPr>
          <a:xfrm>
            <a:off x="309093" y="1107583"/>
            <a:ext cx="11714409" cy="5069380"/>
          </a:xfrm>
        </p:spPr>
        <p:txBody>
          <a:bodyPr/>
          <a:lstStyle/>
          <a:p>
            <a:pPr marL="0" indent="0" algn="r">
              <a:buNone/>
            </a:pPr>
            <a:r>
              <a:rPr lang="fa-IR" dirty="0"/>
              <a:t>آنچه تا کنون آموخته ایم برای شناخت و درک وزن شعر فارسی و کاربرد آن کافی است اما در عروض سنتی برای هر یک از وزن ها اسمی نهاده اند مثلا وزن حاصل از تکرار ارکان زیر را چنین می نامند :</a:t>
            </a:r>
          </a:p>
          <a:p>
            <a:pPr marL="0" indent="0" algn="r">
              <a:buNone/>
            </a:pPr>
            <a:r>
              <a:rPr lang="fa-IR" dirty="0"/>
              <a:t>مفاعیلن: هزج_ فاعلاتن : رمل _ مستفعلن : رجز و فعولن : متقارب.</a:t>
            </a:r>
          </a:p>
          <a:p>
            <a:pPr marL="0" indent="0" algn="r">
              <a:buNone/>
            </a:pPr>
            <a:r>
              <a:rPr lang="fa-IR" dirty="0"/>
              <a:t>اگر چه واحد وزن شعر فارسی مصراع است برای نام گذاری وزن ها به شیوه عروض عرب_ بیت مبنای محاسبه قرار گرقته است که در عروض سنتی آن را «بحر» نامیده اند. کوتاه ترین مصراع شعر سنتی فارسی دو رکن و طولانی ترین آن چهار رکن دارد که در مجموع بیت های شعر فارسی چهار شش یا هشت پایه خواهند داشت مثلا در وزن فاعلاتن که نام آن «رمل» است اگر هر مصراع</a:t>
            </a:r>
          </a:p>
          <a:p>
            <a:pPr marL="0" indent="0" algn="r">
              <a:buNone/>
            </a:pPr>
            <a:r>
              <a:rPr lang="fa-IR" dirty="0"/>
              <a:t>دارای چهار «فاعلاتن» باشد مجموع پایه های دو مصراع هشت « فاعلاتن» خواهد بود که نام آن را بحر « رمل مثمن» می نامند و اگر تعداد پایه ها شش تا باشد «رمل مسدس» و اگر تعداد پایه چهار باشد « مربع» می گویند.</a:t>
            </a:r>
            <a:r>
              <a:rPr lang="en-US" dirty="0"/>
              <a:t> </a:t>
            </a:r>
            <a:r>
              <a:rPr lang="fa-IR" dirty="0"/>
              <a:t> </a:t>
            </a:r>
          </a:p>
        </p:txBody>
      </p:sp>
    </p:spTree>
    <p:extLst>
      <p:ext uri="{BB962C8B-B14F-4D97-AF65-F5344CB8AC3E}">
        <p14:creationId xmlns:p14="http://schemas.microsoft.com/office/powerpoint/2010/main" val="1146691445"/>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89715" y="141668"/>
            <a:ext cx="11126274" cy="2382591"/>
          </a:xfrm>
        </p:spPr>
        <p:txBody>
          <a:bodyPr>
            <a:normAutofit/>
          </a:bodyPr>
          <a:lstStyle/>
          <a:p>
            <a:pPr algn="r"/>
            <a:r>
              <a:rPr lang="fa-IR" sz="3200" dirty="0"/>
              <a:t>چنانچه پایه آخر کامل باشد «سالم» و اگر یک هجا از رکن پایانی حذف شود «محذوف» نامیده می شود به طور مثال بیت زیر دارای هشت رکن کامل فاعلاتن است که بحر آن « رمل مثمن سالم» است. </a:t>
            </a:r>
            <a:endParaRPr lang="en-US" sz="3200" dirty="0"/>
          </a:p>
        </p:txBody>
      </p:sp>
      <p:sp>
        <p:nvSpPr>
          <p:cNvPr id="3" name="Content Placeholder 2"/>
          <p:cNvSpPr>
            <a:spLocks noGrp="1"/>
          </p:cNvSpPr>
          <p:nvPr>
            <p:ph idx="1"/>
          </p:nvPr>
        </p:nvSpPr>
        <p:spPr>
          <a:xfrm>
            <a:off x="540912" y="2240924"/>
            <a:ext cx="11475077" cy="4391695"/>
          </a:xfrm>
        </p:spPr>
        <p:txBody>
          <a:bodyPr/>
          <a:lstStyle/>
          <a:p>
            <a:pPr marL="0" indent="0" algn="r">
              <a:buNone/>
            </a:pPr>
            <a:r>
              <a:rPr lang="fa-IR" dirty="0"/>
              <a:t>هرکه چیزی دوست دارد جان و دل بر وی گمارد </a:t>
            </a:r>
          </a:p>
          <a:p>
            <a:pPr marL="0" indent="0" algn="r">
              <a:buNone/>
            </a:pPr>
            <a:r>
              <a:rPr lang="fa-IR" dirty="0"/>
              <a:t>                                                        هر که محرابش تو باشی سرزخلوت بر نیارد</a:t>
            </a:r>
          </a:p>
          <a:p>
            <a:pPr marL="0" indent="0">
              <a:buNone/>
            </a:pPr>
            <a:r>
              <a:rPr lang="fa-IR" b="1" dirty="0">
                <a:solidFill>
                  <a:srgbClr val="FF0000"/>
                </a:solidFill>
              </a:rPr>
              <a:t>سعدی   </a:t>
            </a:r>
          </a:p>
          <a:p>
            <a:pPr marL="0" indent="0" algn="r">
              <a:buNone/>
            </a:pPr>
            <a:r>
              <a:rPr lang="fa-IR" b="1" dirty="0"/>
              <a:t>بلبلی برگ گلی خوش رنگ در منقار داشت </a:t>
            </a:r>
          </a:p>
          <a:p>
            <a:pPr marL="0" indent="0">
              <a:buNone/>
            </a:pPr>
            <a:r>
              <a:rPr lang="fa-IR" b="1" dirty="0"/>
              <a:t> و اندر آن برگ و نوا خوش ناله های زار داشت</a:t>
            </a:r>
          </a:p>
          <a:p>
            <a:pPr marL="0" indent="0">
              <a:buNone/>
            </a:pPr>
            <a:r>
              <a:rPr lang="fa-IR" b="1" dirty="0">
                <a:solidFill>
                  <a:srgbClr val="FF0000"/>
                </a:solidFill>
              </a:rPr>
              <a:t>حافظ </a:t>
            </a:r>
          </a:p>
          <a:p>
            <a:pPr marL="0" indent="0" algn="r">
              <a:buNone/>
            </a:pPr>
            <a:r>
              <a:rPr lang="fa-IR" b="1" dirty="0"/>
              <a:t>می بینید که بیت دارای هشت رکن «فاعلاتن» است اما رکن پایانی کامل نیست و یک هجا از آخر آن حذف شده است بنابراین بحر این بیت« رمل مثمن محذوف » است.  </a:t>
            </a:r>
          </a:p>
          <a:p>
            <a:pPr marL="0" indent="0" algn="r">
              <a:buNone/>
            </a:pPr>
            <a:endParaRPr lang="fa-IR" b="1" dirty="0">
              <a:solidFill>
                <a:srgbClr val="FF0000"/>
              </a:solidFill>
            </a:endParaRPr>
          </a:p>
        </p:txBody>
      </p:sp>
    </p:spTree>
    <p:extLst>
      <p:ext uri="{BB962C8B-B14F-4D97-AF65-F5344CB8AC3E}">
        <p14:creationId xmlns:p14="http://schemas.microsoft.com/office/powerpoint/2010/main" val="3726694010"/>
      </p:ext>
    </p:extLst>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5003" y="167425"/>
            <a:ext cx="11629621" cy="6009538"/>
          </a:xfrm>
        </p:spPr>
        <p:txBody>
          <a:bodyPr>
            <a:normAutofit/>
          </a:bodyPr>
          <a:lstStyle/>
          <a:p>
            <a:pPr marL="0" indent="0" algn="r">
              <a:buNone/>
            </a:pPr>
            <a:r>
              <a:rPr lang="fa-IR" sz="3200" dirty="0"/>
              <a:t>و بیت : </a:t>
            </a:r>
          </a:p>
          <a:p>
            <a:pPr marL="0" indent="0" algn="r">
              <a:buNone/>
            </a:pPr>
            <a:r>
              <a:rPr lang="fa-IR" sz="3200" dirty="0"/>
              <a:t>به سوزی ده کلامم را روایی                        کز آن گرمی کند آتش گدایی</a:t>
            </a:r>
          </a:p>
          <a:p>
            <a:pPr marL="0" indent="0">
              <a:buNone/>
            </a:pPr>
            <a:r>
              <a:rPr lang="fa-IR" sz="3200" b="1" dirty="0">
                <a:solidFill>
                  <a:srgbClr val="FF0000"/>
                </a:solidFill>
              </a:rPr>
              <a:t>وحشی بافقی</a:t>
            </a:r>
          </a:p>
          <a:p>
            <a:pPr marL="0" indent="0" algn="r">
              <a:buNone/>
            </a:pPr>
            <a:r>
              <a:rPr lang="fa-IR" sz="3200" dirty="0"/>
              <a:t>«هزج مسدس محذوف » است.</a:t>
            </a:r>
          </a:p>
          <a:p>
            <a:pPr marL="0" indent="0" algn="r">
              <a:buNone/>
            </a:pPr>
            <a:r>
              <a:rPr lang="fa-IR" sz="3200" dirty="0"/>
              <a:t>به ندرت اتفاق می افتد که بتی دارای چهار رکن باشد مثلا هر مصراع بیت زیر از دو « مستفعلن» درست شده است بنابراین « رجز مربع سالم» است:</a:t>
            </a:r>
          </a:p>
          <a:p>
            <a:pPr marL="0" indent="0" algn="r">
              <a:buNone/>
            </a:pPr>
            <a:r>
              <a:rPr lang="fa-IR" sz="3200" dirty="0"/>
              <a:t>دریای هستی دم به دم                                در چرخ و تاب و پیچ و خم </a:t>
            </a:r>
          </a:p>
          <a:p>
            <a:pPr marL="0" indent="0">
              <a:buNone/>
            </a:pPr>
            <a:r>
              <a:rPr lang="fa-IR" sz="3200" b="1" dirty="0">
                <a:solidFill>
                  <a:srgbClr val="FF0000"/>
                </a:solidFill>
              </a:rPr>
              <a:t>گلچین گیلانی</a:t>
            </a:r>
          </a:p>
          <a:p>
            <a:pPr marL="0" indent="0" algn="r">
              <a:buNone/>
            </a:pPr>
            <a:r>
              <a:rPr lang="fa-IR" sz="3200" dirty="0"/>
              <a:t>با توجه به توضیحی که در معرفی شعر نیمایی داشته ایم تساوی رکن ها در این شعر رعایت نمی شود بنابراین تعداد ارکان در مصراع ها برابر نیست.</a:t>
            </a:r>
            <a:r>
              <a:rPr lang="fa-IR" sz="3200" b="1" dirty="0">
                <a:solidFill>
                  <a:srgbClr val="FF0000"/>
                </a:solidFill>
              </a:rPr>
              <a:t> </a:t>
            </a:r>
            <a:r>
              <a:rPr lang="fa-IR" sz="3200" dirty="0"/>
              <a:t>    </a:t>
            </a:r>
            <a:endParaRPr lang="en-US" sz="3200" dirty="0"/>
          </a:p>
        </p:txBody>
      </p:sp>
    </p:spTree>
    <p:extLst>
      <p:ext uri="{BB962C8B-B14F-4D97-AF65-F5344CB8AC3E}">
        <p14:creationId xmlns:p14="http://schemas.microsoft.com/office/powerpoint/2010/main" val="2457127202"/>
      </p:ext>
    </p:extLst>
  </p:cSld>
  <p:clrMapOvr>
    <a:masterClrMapping/>
  </p:clrMapOvr>
  <p:transition spd="med">
    <p:pull/>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3654" y="0"/>
            <a:ext cx="10489947" cy="6585407"/>
          </a:xfrm>
        </p:spPr>
        <p:txBody>
          <a:bodyPr>
            <a:normAutofit/>
          </a:bodyPr>
          <a:lstStyle/>
          <a:p>
            <a:pPr algn="ctr"/>
            <a:r>
              <a:rPr lang="fa-IR" sz="7200" b="1" dirty="0">
                <a:solidFill>
                  <a:srgbClr val="FF0000"/>
                </a:solidFill>
                <a:cs typeface="Sultan K Bold" pitchFamily="2" charset="-78"/>
              </a:rPr>
              <a:t>پایان</a:t>
            </a:r>
            <a:br>
              <a:rPr lang="fa-IR" sz="7200" b="1" dirty="0">
                <a:solidFill>
                  <a:srgbClr val="FF0000"/>
                </a:solidFill>
                <a:cs typeface="Sultan K Bold" pitchFamily="2" charset="-78"/>
              </a:rPr>
            </a:br>
            <a:r>
              <a:rPr lang="fa-IR" sz="7200" b="1">
                <a:solidFill>
                  <a:srgbClr val="FF0000"/>
                </a:solidFill>
                <a:cs typeface="Sultan K Bold" pitchFamily="2" charset="-78"/>
              </a:rPr>
              <a:t/>
            </a:r>
            <a:br>
              <a:rPr lang="fa-IR" sz="7200" b="1">
                <a:solidFill>
                  <a:srgbClr val="FF0000"/>
                </a:solidFill>
                <a:cs typeface="Sultan K Bold" pitchFamily="2" charset="-78"/>
              </a:rPr>
            </a:br>
            <a:endParaRPr lang="en-US" sz="7200" b="1" dirty="0">
              <a:solidFill>
                <a:srgbClr val="FF0000"/>
              </a:solidFill>
              <a:cs typeface="Sultan K Bold" pitchFamily="2" charset="-78"/>
            </a:endParaRPr>
          </a:p>
        </p:txBody>
      </p:sp>
    </p:spTree>
    <p:extLst>
      <p:ext uri="{BB962C8B-B14F-4D97-AF65-F5344CB8AC3E}">
        <p14:creationId xmlns:p14="http://schemas.microsoft.com/office/powerpoint/2010/main" val="89532557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131</TotalTime>
  <Words>1041</Words>
  <Application>Microsoft Office PowerPoint</Application>
  <PresentationFormat>Widescreen</PresentationFormat>
  <Paragraphs>89</Paragraphs>
  <Slides>11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Calibri Light</vt:lpstr>
      <vt:lpstr>Sultan K Bold</vt:lpstr>
      <vt:lpstr>Times New Roman</vt:lpstr>
      <vt:lpstr>Office Theme</vt:lpstr>
      <vt:lpstr>PowerPoint Presentation</vt:lpstr>
      <vt:lpstr>PowerPoint Presentation</vt:lpstr>
      <vt:lpstr>_ _  /  _   _   U   _</vt:lpstr>
      <vt:lpstr>_  U  U   /  _  _  U  U</vt:lpstr>
      <vt:lpstr>چنان که می بینیم شعر نیمایی وزن عروضی دارد اما کوتاهی و بلندی مصراع ها و نیز تعداد هجاها برابر نیست به بیان دقیق تر اگر یک مصراع با وزن واژه فاعلاتن سروده شد</vt:lpstr>
      <vt:lpstr>تورا من چشم در راهم شبا هنگام                </vt:lpstr>
      <vt:lpstr>PowerPoint Presentation</vt:lpstr>
      <vt:lpstr>نام گذاری وزن ها</vt:lpstr>
      <vt:lpstr>چنانچه پایه آخر کامل باشد «سالم» و اگر یک هجا از رکن پایانی حذف شود «محذوف» نامیده می شود به طور مثال بیت زیر دارای هشت رکن کامل فاعلاتن است که بحر آن « رمل مثمن سالم» است. </vt:lpstr>
      <vt:lpstr>PowerPoint Presentation</vt:lpstr>
      <vt:lpstr>پایان  </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تسود</dc:title>
  <dc:creator>abc</dc:creator>
  <cp:lastModifiedBy>DadeFam-43262657</cp:lastModifiedBy>
  <cp:revision>18</cp:revision>
  <dcterms:created xsi:type="dcterms:W3CDTF">2020-03-02T15:27:59Z</dcterms:created>
  <dcterms:modified xsi:type="dcterms:W3CDTF">2023-08-09T22:56:48Z</dcterms:modified>
</cp:coreProperties>
</file>