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77" r:id="rId2"/>
    <p:sldId id="275" r:id="rId3"/>
    <p:sldId id="276" r:id="rId4"/>
    <p:sldId id="273" r:id="rId5"/>
    <p:sldId id="274" r:id="rId6"/>
    <p:sldId id="257" r:id="rId7"/>
    <p:sldId id="258" r:id="rId8"/>
    <p:sldId id="259" r:id="rId9"/>
    <p:sldId id="260" r:id="rId10"/>
    <p:sldId id="261" r:id="rId11"/>
    <p:sldId id="262" r:id="rId12"/>
    <p:sldId id="263" r:id="rId13"/>
    <p:sldId id="264" r:id="rId14"/>
    <p:sldId id="265" r:id="rId15"/>
    <p:sldId id="266" r:id="rId16"/>
    <p:sldId id="267" r:id="rId17"/>
  </p:sldIdLst>
  <p:sldSz cx="9144000" cy="6858000" type="screen4x3"/>
  <p:notesSz cx="6858000" cy="9144000"/>
  <p:custDataLst>
    <p:tags r:id="rId18"/>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661" autoAdjust="0"/>
    <p:restoredTop sz="94660"/>
  </p:normalViewPr>
  <p:slideViewPr>
    <p:cSldViewPr>
      <p:cViewPr>
        <p:scale>
          <a:sx n="81" d="100"/>
          <a:sy n="81" d="100"/>
        </p:scale>
        <p:origin x="-972"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63F5EBE6-80EC-4E5E-B25A-A2DABE0440C6}" type="datetimeFigureOut">
              <a:rPr lang="en-US" smtClean="0"/>
              <a:pPr/>
              <a:t>5/2/2020</a:t>
            </a:fld>
            <a:endParaRPr lang="en-US"/>
          </a:p>
        </p:txBody>
      </p:sp>
      <p:sp>
        <p:nvSpPr>
          <p:cNvPr id="2" name="Footer Placeholder 1"/>
          <p:cNvSpPr>
            <a:spLocks noGrp="1"/>
          </p:cNvSpPr>
          <p:nvPr>
            <p:ph type="ftr" sz="quarter" idx="11"/>
          </p:nvPr>
        </p:nvSpPr>
        <p:spPr/>
        <p:txBody>
          <a:bodyPr/>
          <a:lstStyle/>
          <a:p>
            <a:endParaRPr lang="en-US"/>
          </a:p>
        </p:txBody>
      </p:sp>
      <p:sp>
        <p:nvSpPr>
          <p:cNvPr id="15" name="Slide Number Placeholder 14"/>
          <p:cNvSpPr>
            <a:spLocks noGrp="1"/>
          </p:cNvSpPr>
          <p:nvPr>
            <p:ph type="sldNum" sz="quarter" idx="12"/>
          </p:nvPr>
        </p:nvSpPr>
        <p:spPr>
          <a:xfrm>
            <a:off x="8229600" y="6473952"/>
            <a:ext cx="758952" cy="246888"/>
          </a:xfrm>
        </p:spPr>
        <p:txBody>
          <a:bodyPr/>
          <a:lstStyle/>
          <a:p>
            <a:fld id="{B64E501E-BCBD-4ECF-A244-263362CAD804}" type="slidenum">
              <a:rPr lang="en-US" smtClean="0"/>
              <a:pPr/>
              <a:t>‹#›</a:t>
            </a:fld>
            <a:endParaRPr lang="en-US"/>
          </a:p>
        </p:txBody>
      </p:sp>
    </p:spTree>
  </p:cSld>
  <p:clrMapOvr>
    <a:masterClrMapping/>
  </p:clrMapOvr>
  <p:transition spd="slow">
    <p:newsflash/>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63F5EBE6-80EC-4E5E-B25A-A2DABE0440C6}" type="datetimeFigureOut">
              <a:rPr lang="en-US" smtClean="0"/>
              <a:pPr/>
              <a:t>5/2/2020</a:t>
            </a:fld>
            <a:endParaRPr lang="en-US"/>
          </a:p>
        </p:txBody>
      </p:sp>
      <p:sp>
        <p:nvSpPr>
          <p:cNvPr id="19" name="Footer Placeholder 18"/>
          <p:cNvSpPr>
            <a:spLocks noGrp="1"/>
          </p:cNvSpPr>
          <p:nvPr>
            <p:ph type="ftr" sz="quarter" idx="11"/>
          </p:nvPr>
        </p:nvSpPr>
        <p:spPr>
          <a:xfrm>
            <a:off x="3581400" y="76200"/>
            <a:ext cx="2895600" cy="288925"/>
          </a:xfrm>
        </p:spPr>
        <p:txBody>
          <a:bodyPr/>
          <a:lstStyle/>
          <a:p>
            <a:endParaRPr lang="en-US"/>
          </a:p>
        </p:txBody>
      </p:sp>
      <p:sp>
        <p:nvSpPr>
          <p:cNvPr id="16" name="Slide Number Placeholder 15"/>
          <p:cNvSpPr>
            <a:spLocks noGrp="1"/>
          </p:cNvSpPr>
          <p:nvPr>
            <p:ph type="sldNum" sz="quarter" idx="12"/>
          </p:nvPr>
        </p:nvSpPr>
        <p:spPr>
          <a:xfrm>
            <a:off x="8229600" y="6473952"/>
            <a:ext cx="758952" cy="246888"/>
          </a:xfrm>
        </p:spPr>
        <p:txBody>
          <a:bodyPr/>
          <a:lstStyle/>
          <a:p>
            <a:fld id="{B64E501E-BCBD-4ECF-A244-263362CAD804}" type="slidenum">
              <a:rPr lang="en-US" smtClean="0"/>
              <a:pPr/>
              <a:t>‹#›</a:t>
            </a:fld>
            <a:endParaRPr lang="en-US"/>
          </a:p>
        </p:txBody>
      </p:sp>
    </p:spTree>
  </p:cSld>
  <p:clrMapOvr>
    <a:masterClrMapping/>
  </p:clrMapOvr>
  <p:transition spd="slow">
    <p:newsflash/>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63F5EBE6-80EC-4E5E-B25A-A2DABE0440C6}" type="datetimeFigureOut">
              <a:rPr lang="en-US" smtClean="0"/>
              <a:pPr/>
              <a:t>5/2/2020</a:t>
            </a:fld>
            <a:endParaRPr lang="en-US"/>
          </a:p>
        </p:txBody>
      </p:sp>
      <p:sp>
        <p:nvSpPr>
          <p:cNvPr id="11" name="Footer Placeholder 10"/>
          <p:cNvSpPr>
            <a:spLocks noGrp="1"/>
          </p:cNvSpPr>
          <p:nvPr>
            <p:ph type="ftr" sz="quarter" idx="11"/>
          </p:nvPr>
        </p:nvSpPr>
        <p:spPr/>
        <p:txBody>
          <a:bodyPr/>
          <a:lstStyle/>
          <a:p>
            <a:endParaRPr lang="en-US"/>
          </a:p>
        </p:txBody>
      </p:sp>
      <p:sp>
        <p:nvSpPr>
          <p:cNvPr id="16" name="Slide Number Placeholder 15"/>
          <p:cNvSpPr>
            <a:spLocks noGrp="1"/>
          </p:cNvSpPr>
          <p:nvPr>
            <p:ph type="sldNum" sz="quarter" idx="12"/>
          </p:nvPr>
        </p:nvSpPr>
        <p:spPr/>
        <p:txBody>
          <a:bodyPr/>
          <a:lstStyle/>
          <a:p>
            <a:fld id="{B64E501E-BCBD-4ECF-A244-263362CAD804}" type="slidenum">
              <a:rPr lang="en-US" smtClean="0"/>
              <a:pPr/>
              <a:t>‹#›</a:t>
            </a:fld>
            <a:endParaRPr lang="en-US"/>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transition spd="slow">
    <p:newsfla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63F5EBE6-80EC-4E5E-B25A-A2DABE0440C6}" type="datetimeFigureOut">
              <a:rPr lang="en-US" smtClean="0"/>
              <a:pPr/>
              <a:t>5/2/2020</a:t>
            </a:fld>
            <a:endParaRPr lang="en-US"/>
          </a:p>
        </p:txBody>
      </p:sp>
      <p:sp>
        <p:nvSpPr>
          <p:cNvPr id="10" name="Footer Placeholder 9"/>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B64E501E-BCBD-4ECF-A244-263362CAD804}" type="slidenum">
              <a:rPr lang="en-US" smtClean="0"/>
              <a:pPr/>
              <a:t>‹#›</a:t>
            </a:fld>
            <a:endParaRPr lang="en-US"/>
          </a:p>
        </p:txBody>
      </p:sp>
    </p:spTree>
  </p:cSld>
  <p:clrMapOvr>
    <a:masterClrMapping/>
  </p:clrMapOvr>
  <p:transition spd="slow">
    <p:newsfla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63F5EBE6-80EC-4E5E-B25A-A2DABE0440C6}" type="datetimeFigureOut">
              <a:rPr lang="en-US" smtClean="0"/>
              <a:pPr/>
              <a:t>5/2/2020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229600" y="6477000"/>
            <a:ext cx="762000" cy="246888"/>
          </a:xfrm>
        </p:spPr>
        <p:txBody>
          <a:bodyPr/>
          <a:lstStyle/>
          <a:p>
            <a:fld id="{B64E501E-BCBD-4ECF-A244-263362CAD804}" type="slidenum">
              <a:rPr lang="en-US" smtClean="0"/>
              <a:pPr/>
              <a:t>‹#›</a:t>
            </a:fld>
            <a:endParaRPr lang="en-US"/>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transition spd="slow">
    <p:newsfla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63F5EBE6-80EC-4E5E-B25A-A2DABE0440C6}" type="datetimeFigureOut">
              <a:rPr lang="en-US" smtClean="0"/>
              <a:pPr/>
              <a:t>5/2/2020</a:t>
            </a:fld>
            <a:endParaRPr lang="en-US"/>
          </a:p>
        </p:txBody>
      </p:sp>
      <p:sp>
        <p:nvSpPr>
          <p:cNvPr id="21" name="Footer Placeholder 20"/>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4E501E-BCBD-4ECF-A244-263362CAD804}" type="slidenum">
              <a:rPr lang="en-US" smtClean="0"/>
              <a:pPr/>
              <a:t>‹#›</a:t>
            </a:fld>
            <a:endParaRPr lang="en-US"/>
          </a:p>
        </p:txBody>
      </p:sp>
    </p:spTree>
  </p:cSld>
  <p:clrMapOvr>
    <a:masterClrMapping/>
  </p:clrMapOvr>
  <p:transition spd="slow">
    <p:newsfla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63F5EBE6-80EC-4E5E-B25A-A2DABE0440C6}" type="datetimeFigureOut">
              <a:rPr lang="en-US" smtClean="0"/>
              <a:pPr/>
              <a:t>5/2/2020</a:t>
            </a:fld>
            <a:endParaRPr lang="en-US"/>
          </a:p>
        </p:txBody>
      </p:sp>
      <p:sp>
        <p:nvSpPr>
          <p:cNvPr id="24" name="Footer Placeholder 23"/>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4E501E-BCBD-4ECF-A244-263362CAD804}" type="slidenum">
              <a:rPr lang="en-US" smtClean="0"/>
              <a:pPr/>
              <a:t>‹#›</a:t>
            </a:fld>
            <a:endParaRPr lang="en-US"/>
          </a:p>
        </p:txBody>
      </p:sp>
    </p:spTree>
  </p:cSld>
  <p:clrMapOvr>
    <a:masterClrMapping/>
  </p:clrMapOvr>
  <p:transition spd="slow">
    <p:newsfla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63F5EBE6-80EC-4E5E-B25A-A2DABE0440C6}" type="datetimeFigureOut">
              <a:rPr lang="en-US" smtClean="0"/>
              <a:pPr/>
              <a:t>5/2/2020</a:t>
            </a:fld>
            <a:endParaRPr lang="en-US"/>
          </a:p>
        </p:txBody>
      </p:sp>
      <p:sp>
        <p:nvSpPr>
          <p:cNvPr id="29" name="Footer Placeholder 28"/>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4E501E-BCBD-4ECF-A244-263362CAD804}" type="slidenum">
              <a:rPr lang="en-US" smtClean="0"/>
              <a:pPr/>
              <a:t>‹#›</a:t>
            </a:fld>
            <a:endParaRPr lang="en-US"/>
          </a:p>
        </p:txBody>
      </p:sp>
    </p:spTree>
  </p:cSld>
  <p:clrMapOvr>
    <a:masterClrMapping/>
  </p:clrMapOvr>
  <p:transition spd="slow">
    <p:newsfla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63F5EBE6-80EC-4E5E-B25A-A2DABE0440C6}" type="datetimeFigureOut">
              <a:rPr lang="en-US" smtClean="0"/>
              <a:pPr/>
              <a:t>5/2/2020</a:t>
            </a:fld>
            <a:endParaRPr lang="en-US"/>
          </a:p>
        </p:txBody>
      </p:sp>
      <p:sp>
        <p:nvSpPr>
          <p:cNvPr id="5" name="Footer Placeholder 4"/>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B64E501E-BCBD-4ECF-A244-263362CAD804}" type="slidenum">
              <a:rPr lang="en-US" smtClean="0"/>
              <a:pPr/>
              <a:t>‹#›</a:t>
            </a:fld>
            <a:endParaRPr lang="en-US"/>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transition spd="slow">
    <p:newsfla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3F5EBE6-80EC-4E5E-B25A-A2DABE0440C6}" type="datetimeFigureOut">
              <a:rPr lang="en-US" smtClean="0"/>
              <a:pPr/>
              <a:t>5/2/2020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4E501E-BCBD-4ECF-A244-263362CAD804}" type="slidenum">
              <a:rPr lang="en-US" smtClean="0"/>
              <a:pPr/>
              <a:t>‹#›</a:t>
            </a:fld>
            <a:endParaRPr lang="en-US"/>
          </a:p>
        </p:txBody>
      </p:sp>
    </p:spTree>
  </p:cSld>
  <p:clrMapOvr>
    <a:masterClrMapping/>
  </p:clrMapOvr>
  <p:transition spd="slow">
    <p:newsfla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3F5EBE6-80EC-4E5E-B25A-A2DABE0440C6}" type="datetimeFigureOut">
              <a:rPr lang="en-US" smtClean="0"/>
              <a:pPr/>
              <a:t>5/2/2020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4E501E-BCBD-4ECF-A244-263362CAD804}" type="slidenum">
              <a:rPr lang="en-US" smtClean="0"/>
              <a:pPr/>
              <a:t>‹#›</a:t>
            </a:fld>
            <a:endParaRPr lang="en-US"/>
          </a:p>
        </p:txBody>
      </p:sp>
    </p:spTree>
  </p:cSld>
  <p:clrMapOvr>
    <a:masterClrMapping/>
  </p:clrMapOvr>
  <p:transition spd="slow">
    <p:newsflash/>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63F5EBE6-80EC-4E5E-B25A-A2DABE0440C6}" type="datetimeFigureOut">
              <a:rPr lang="en-US" smtClean="0"/>
              <a:pPr/>
              <a:t>5/2/2020</a:t>
            </a:fld>
            <a:endParaRPr lang="en-US"/>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B64E501E-BCBD-4ECF-A244-263362CAD804}" type="slidenum">
              <a:rPr lang="en-US" smtClean="0"/>
              <a:pPr/>
              <a:t>‹#›</a:t>
            </a:fld>
            <a:endParaRPr lang="en-US"/>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spd="slow">
    <p:newsflash/>
  </p:transition>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www.otaghefekr.org/"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2439569747"/>
      </p:ext>
    </p:extLst>
  </p:cSld>
  <p:clrMapOvr>
    <a:masterClrMapping/>
  </p:clrMapOvr>
  <p:transition spd="slow">
    <p:newsflash/>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pPr algn="r" rtl="1"/>
            <a:r>
              <a:rPr lang="fa-IR" dirty="0"/>
              <a:t>هوش، استعداد عمومی فرد برای سازگاری عقلی با مشکلات و اوضاع تازه زندگی است. هوش، استعداد استفاده از تجربه های قبلی در حل مسایل تازه و پیش بینی مسایل بعدی است.</a:t>
            </a:r>
            <a:endParaRPr lang="en-US" dirty="0"/>
          </a:p>
        </p:txBody>
      </p:sp>
    </p:spTree>
    <p:extLst>
      <p:ext uri="{BB962C8B-B14F-4D97-AF65-F5344CB8AC3E}">
        <p14:creationId xmlns:p14="http://schemas.microsoft.com/office/powerpoint/2010/main" val="3928558207"/>
      </p:ext>
    </p:extLst>
  </p:cSld>
  <p:clrMapOvr>
    <a:masterClrMapping/>
  </p:clrMapOvr>
  <p:transition spd="slow">
    <p:newsflash/>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85000" lnSpcReduction="10000"/>
          </a:bodyPr>
          <a:lstStyle/>
          <a:p>
            <a:pPr algn="r" rtl="1"/>
            <a:r>
              <a:rPr lang="fa-IR" dirty="0"/>
              <a:t>ثورندایک</a:t>
            </a:r>
          </a:p>
          <a:p>
            <a:pPr algn="r" rtl="1"/>
            <a:r>
              <a:rPr lang="fa-IR" dirty="0"/>
              <a:t>وی فعالیتهای هوشی را در سه گروه جای داده است:</a:t>
            </a:r>
          </a:p>
          <a:p>
            <a:pPr algn="r" rtl="1"/>
            <a:r>
              <a:rPr lang="fa-IR" dirty="0"/>
              <a:t> </a:t>
            </a:r>
          </a:p>
          <a:p>
            <a:pPr algn="r" rtl="1"/>
            <a:r>
              <a:rPr lang="fa-IR" dirty="0"/>
              <a:t>1- هوش اجتماعی – توانایی درک اشخاص و ایجاد رابطه با آنهاست.</a:t>
            </a:r>
          </a:p>
          <a:p>
            <a:pPr algn="r" rtl="1"/>
            <a:r>
              <a:rPr lang="fa-IR" dirty="0"/>
              <a:t>2- هوش عینی – توانایی درک اشیاء کارکردن با آنها مانند تجارب ماهرانه و کار با ابزار علمی است.</a:t>
            </a:r>
          </a:p>
          <a:p>
            <a:pPr algn="r" rtl="1"/>
            <a:r>
              <a:rPr lang="fa-IR"/>
              <a:t>3- هوش انتزاعی – که اختصاص به انسان دارد توانایی درک علایم کلامی و ریاضی و کار کردن با آنها می باشد.</a:t>
            </a:r>
            <a:endParaRPr lang="en-US" dirty="0"/>
          </a:p>
        </p:txBody>
      </p:sp>
    </p:spTree>
    <p:extLst>
      <p:ext uri="{BB962C8B-B14F-4D97-AF65-F5344CB8AC3E}">
        <p14:creationId xmlns:p14="http://schemas.microsoft.com/office/powerpoint/2010/main" val="586351414"/>
      </p:ext>
    </p:extLst>
  </p:cSld>
  <p:clrMapOvr>
    <a:masterClrMapping/>
  </p:clrMapOvr>
  <p:transition spd="slow">
    <p:newsflash/>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5" name="Content Placeholder 4"/>
          <p:cNvSpPr>
            <a:spLocks noGrp="1"/>
          </p:cNvSpPr>
          <p:nvPr>
            <p:ph idx="1"/>
          </p:nvPr>
        </p:nvSpPr>
        <p:spPr>
          <a:xfrm>
            <a:off x="304800" y="533400"/>
            <a:ext cx="8686800" cy="5546725"/>
          </a:xfrm>
        </p:spPr>
        <p:txBody>
          <a:bodyPr anchor="ctr"/>
          <a:lstStyle/>
          <a:p>
            <a:pPr algn="justLow" rtl="1">
              <a:buNone/>
            </a:pPr>
            <a:r>
              <a:rPr lang="fa-IR" dirty="0" smtClean="0">
                <a:cs typeface="2  Titr" pitchFamily="2" charset="-78"/>
              </a:rPr>
              <a:t>    </a:t>
            </a: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2  Titr" pitchFamily="2" charset="-78"/>
              </a:rPr>
              <a:t>« عصبانی شدن آسان است ، همه می توانند عصبانی شوند؛ اما عصبانی شدن در مقابل شخص صحیح، به میزان صحیح، در زمان صحیح، به دلیل صحیح و به طریق صحیح، آسان نیست.»</a:t>
            </a:r>
          </a:p>
          <a:p>
            <a:pPr algn="r" rtl="1">
              <a:buNone/>
            </a:pP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2  Titr" pitchFamily="2" charset="-78"/>
              </a:rPr>
              <a:t>                                                      ارسطو</a:t>
            </a:r>
            <a:endParaRPr lang="en-U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2  Titr" pitchFamily="2" charset="-78"/>
            </a:endParaRPr>
          </a:p>
        </p:txBody>
      </p:sp>
    </p:spTree>
  </p:cSld>
  <p:clrMapOvr>
    <a:masterClrMapping/>
  </p:clrMapOvr>
  <p:transition spd="slow">
    <p:newsflash/>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57200"/>
            <a:ext cx="8686800" cy="457200"/>
          </a:xfrm>
        </p:spPr>
        <p:txBody>
          <a:bodyPr>
            <a:normAutofit fontScale="90000"/>
          </a:bodyPr>
          <a:lstStyle/>
          <a:p>
            <a:pPr algn="ctr" rtl="1"/>
            <a:r>
              <a:rPr lang="fa-IR" dirty="0" smtClean="0">
                <a:cs typeface="2  Titr" pitchFamily="2" charset="-78"/>
              </a:rPr>
              <a:t>فهرست مطالب</a:t>
            </a:r>
            <a:endParaRPr lang="en-US" dirty="0">
              <a:cs typeface="2  Titr" pitchFamily="2" charset="-78"/>
            </a:endParaRPr>
          </a:p>
        </p:txBody>
      </p:sp>
      <p:sp>
        <p:nvSpPr>
          <p:cNvPr id="3" name="Content Placeholder 2"/>
          <p:cNvSpPr>
            <a:spLocks noGrp="1"/>
          </p:cNvSpPr>
          <p:nvPr>
            <p:ph idx="1"/>
          </p:nvPr>
        </p:nvSpPr>
        <p:spPr>
          <a:xfrm>
            <a:off x="304800" y="1219200"/>
            <a:ext cx="8686800" cy="5257800"/>
          </a:xfrm>
        </p:spPr>
        <p:txBody>
          <a:bodyPr>
            <a:normAutofit/>
          </a:bodyPr>
          <a:lstStyle/>
          <a:p>
            <a:pPr algn="r" rtl="1">
              <a:buFont typeface="Wingdings" pitchFamily="2" charset="2"/>
              <a:buChar char="v"/>
            </a:pPr>
            <a:r>
              <a:rPr lang="fa-IR" sz="2800" dirty="0" smtClean="0">
                <a:cs typeface="2  Titr" pitchFamily="2" charset="-78"/>
              </a:rPr>
              <a:t>ظهور و پیدایش هوش هیجانی</a:t>
            </a:r>
          </a:p>
          <a:p>
            <a:pPr algn="r" rtl="1">
              <a:buFont typeface="Wingdings" pitchFamily="2" charset="2"/>
              <a:buChar char="v"/>
            </a:pPr>
            <a:r>
              <a:rPr lang="fa-IR" sz="2800" dirty="0" smtClean="0">
                <a:cs typeface="2  Titr" pitchFamily="2" charset="-78"/>
              </a:rPr>
              <a:t>تعاریف هوش هیجانی</a:t>
            </a:r>
          </a:p>
          <a:p>
            <a:pPr algn="r" rtl="1">
              <a:buFont typeface="Wingdings" pitchFamily="2" charset="2"/>
              <a:buChar char="v"/>
            </a:pPr>
            <a:r>
              <a:rPr lang="fa-IR" sz="2800" dirty="0" smtClean="0">
                <a:cs typeface="2  Titr" pitchFamily="2" charset="-78"/>
              </a:rPr>
              <a:t>دلایل مدافعان و مخالفان هوش هیجانی</a:t>
            </a:r>
          </a:p>
          <a:p>
            <a:pPr algn="r" rtl="1">
              <a:buFont typeface="Wingdings" pitchFamily="2" charset="2"/>
              <a:buChar char="v"/>
            </a:pPr>
            <a:r>
              <a:rPr lang="fa-IR" sz="2800" b="1" dirty="0" smtClean="0">
                <a:cs typeface="2  Titr" pitchFamily="2" charset="-78"/>
              </a:rPr>
              <a:t>عاطفه ، هیجانات و خلق ها </a:t>
            </a:r>
            <a:endParaRPr lang="en-US" sz="2800" dirty="0" smtClean="0">
              <a:cs typeface="2  Titr" pitchFamily="2" charset="-78"/>
            </a:endParaRPr>
          </a:p>
          <a:p>
            <a:pPr algn="r" rtl="1">
              <a:buFont typeface="Wingdings" pitchFamily="2" charset="2"/>
              <a:buChar char="v"/>
            </a:pPr>
            <a:r>
              <a:rPr lang="fa-IR" sz="2800" dirty="0" smtClean="0">
                <a:cs typeface="2  Titr" pitchFamily="2" charset="-78"/>
              </a:rPr>
              <a:t>سرچشمه هیجانات و خلق ها</a:t>
            </a:r>
          </a:p>
          <a:p>
            <a:pPr algn="r" rtl="1">
              <a:buFont typeface="Wingdings" pitchFamily="2" charset="2"/>
              <a:buChar char="v"/>
            </a:pPr>
            <a:r>
              <a:rPr lang="fa-IR" sz="2800" dirty="0" smtClean="0">
                <a:cs typeface="2  Titr" pitchFamily="2" charset="-78"/>
              </a:rPr>
              <a:t>مدل هوش هیجانی گلمن </a:t>
            </a:r>
          </a:p>
          <a:p>
            <a:pPr algn="r" rtl="1">
              <a:buFont typeface="Wingdings" pitchFamily="2" charset="2"/>
              <a:buChar char="v"/>
            </a:pPr>
            <a:r>
              <a:rPr lang="fa-IR" sz="2800" dirty="0" smtClean="0">
                <a:cs typeface="2  Titr" pitchFamily="2" charset="-78"/>
              </a:rPr>
              <a:t>کاربردهای هوش هیجانی (احساسات و خلقیات) در مباحث مدیریتی</a:t>
            </a:r>
          </a:p>
          <a:p>
            <a:pPr algn="r" rtl="1">
              <a:buFont typeface="Wingdings" pitchFamily="2" charset="2"/>
              <a:buChar char="v"/>
            </a:pPr>
            <a:r>
              <a:rPr lang="en-US" sz="2800" dirty="0" smtClean="0">
                <a:cs typeface="2  Titr" pitchFamily="2" charset="-78"/>
              </a:rPr>
              <a:t> </a:t>
            </a:r>
            <a:r>
              <a:rPr lang="fa-IR" sz="2800" dirty="0" smtClean="0">
                <a:cs typeface="2  Titr" pitchFamily="2" charset="-78"/>
              </a:rPr>
              <a:t>چگونگی اثر گذاری مدیران بر خلق ها</a:t>
            </a:r>
          </a:p>
          <a:p>
            <a:pPr algn="r" rtl="1">
              <a:buFont typeface="Wingdings" pitchFamily="2" charset="2"/>
              <a:buChar char="v"/>
            </a:pPr>
            <a:r>
              <a:rPr lang="fa-IR" sz="2800" dirty="0" smtClean="0">
                <a:cs typeface="2  Titr" pitchFamily="2" charset="-78"/>
              </a:rPr>
              <a:t>هوش هیجانی و آموزش و پرورش</a:t>
            </a:r>
          </a:p>
          <a:p>
            <a:pPr algn="r" rtl="1">
              <a:buFont typeface="Wingdings" pitchFamily="2" charset="2"/>
              <a:buChar char="v"/>
            </a:pPr>
            <a:endParaRPr lang="fa-IR" sz="1800" dirty="0" smtClean="0">
              <a:cs typeface="2  Titr" pitchFamily="2" charset="-78"/>
            </a:endParaRPr>
          </a:p>
          <a:p>
            <a:pPr algn="r" rtl="1">
              <a:buFont typeface="Wingdings" pitchFamily="2" charset="2"/>
              <a:buChar char="v"/>
            </a:pPr>
            <a:endParaRPr lang="en-US" sz="1800" dirty="0" smtClean="0">
              <a:cs typeface="2  Titr" pitchFamily="2" charset="-78"/>
            </a:endParaRPr>
          </a:p>
          <a:p>
            <a:pPr algn="r" rtl="1">
              <a:buFont typeface="Wingdings" pitchFamily="2" charset="2"/>
              <a:buChar char="v"/>
            </a:pPr>
            <a:endParaRPr lang="en-US" sz="1800" dirty="0" smtClean="0">
              <a:cs typeface="2  Titr" pitchFamily="2" charset="-78"/>
            </a:endParaRPr>
          </a:p>
          <a:p>
            <a:pPr algn="r" rtl="1">
              <a:buFont typeface="Wingdings" pitchFamily="2" charset="2"/>
              <a:buChar char="v"/>
            </a:pPr>
            <a:endParaRPr lang="fa-IR" sz="1800" dirty="0" smtClean="0">
              <a:cs typeface="2  Titr" pitchFamily="2" charset="-78"/>
            </a:endParaRPr>
          </a:p>
          <a:p>
            <a:pPr algn="r" rtl="1">
              <a:buFont typeface="Wingdings" pitchFamily="2" charset="2"/>
              <a:buChar char="v"/>
            </a:pPr>
            <a:endParaRPr lang="fa-IR" sz="1800" dirty="0" smtClean="0">
              <a:cs typeface="2  Titr" pitchFamily="2" charset="-78"/>
            </a:endParaRPr>
          </a:p>
          <a:p>
            <a:pPr algn="r" rtl="1">
              <a:buFont typeface="Wingdings" pitchFamily="2" charset="2"/>
              <a:buChar char="v"/>
            </a:pPr>
            <a:endParaRPr lang="en-US" sz="1800" dirty="0" smtClean="0">
              <a:cs typeface="2  Titr" pitchFamily="2" charset="-78"/>
            </a:endParaRPr>
          </a:p>
          <a:p>
            <a:pPr algn="r" rtl="1">
              <a:buFont typeface="Wingdings" pitchFamily="2" charset="2"/>
              <a:buChar char="v"/>
            </a:pPr>
            <a:endParaRPr lang="fa-IR" sz="1800" dirty="0" smtClean="0">
              <a:cs typeface="2  Titr" pitchFamily="2" charset="-78"/>
            </a:endParaRPr>
          </a:p>
          <a:p>
            <a:pPr algn="r" rtl="1">
              <a:buFont typeface="Wingdings" pitchFamily="2" charset="2"/>
              <a:buChar char="v"/>
            </a:pPr>
            <a:endParaRPr lang="en-US" sz="1800" dirty="0" smtClean="0">
              <a:cs typeface="2  Titr" pitchFamily="2" charset="-78"/>
            </a:endParaRPr>
          </a:p>
          <a:p>
            <a:pPr algn="just" rtl="1">
              <a:buFont typeface="Wingdings" pitchFamily="2" charset="2"/>
              <a:buChar char="v"/>
            </a:pPr>
            <a:endParaRPr lang="fa-IR" sz="1800" dirty="0" smtClean="0">
              <a:cs typeface="2  Titr" pitchFamily="2" charset="-78"/>
            </a:endParaRPr>
          </a:p>
        </p:txBody>
      </p:sp>
    </p:spTree>
  </p:cSld>
  <p:clrMapOvr>
    <a:masterClrMapping/>
  </p:clrMapOvr>
  <p:transition spd="slow">
    <p:newsflash/>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57200"/>
            <a:ext cx="8686800" cy="6019800"/>
          </a:xfrm>
        </p:spPr>
        <p:txBody>
          <a:bodyPr/>
          <a:lstStyle/>
          <a:p>
            <a:endParaRPr lang="en-US" dirty="0"/>
          </a:p>
        </p:txBody>
      </p:sp>
      <p:sp>
        <p:nvSpPr>
          <p:cNvPr id="3" name="Content Placeholder 2"/>
          <p:cNvSpPr>
            <a:spLocks noGrp="1"/>
          </p:cNvSpPr>
          <p:nvPr>
            <p:ph idx="1"/>
          </p:nvPr>
        </p:nvSpPr>
        <p:spPr>
          <a:xfrm>
            <a:off x="304800" y="762000"/>
            <a:ext cx="8686800" cy="5318125"/>
          </a:xfrm>
        </p:spPr>
        <p:txBody>
          <a:bodyPr>
            <a:noAutofit/>
          </a:bodyPr>
          <a:lstStyle/>
          <a:p>
            <a:pPr algn="ctr" rtl="1">
              <a:buNone/>
            </a:pPr>
            <a:r>
              <a:rPr lang="fa-IR" sz="2800" u="sng" dirty="0" smtClean="0">
                <a:cs typeface="2  Titr" pitchFamily="2" charset="-78"/>
              </a:rPr>
              <a:t>ظهور و پیدایش هوش هیجانی</a:t>
            </a:r>
          </a:p>
          <a:p>
            <a:pPr algn="r" rtl="1"/>
            <a:endParaRPr lang="en-US" sz="2400" dirty="0" smtClean="0">
              <a:cs typeface="2  Titr" pitchFamily="2" charset="-78"/>
            </a:endParaRPr>
          </a:p>
          <a:p>
            <a:pPr algn="r" rtl="1">
              <a:buFont typeface="Wingdings" pitchFamily="2" charset="2"/>
              <a:buChar char="Ø"/>
            </a:pPr>
            <a:r>
              <a:rPr lang="fa-IR" sz="2400" dirty="0" smtClean="0">
                <a:cs typeface="2  Titr" pitchFamily="2" charset="-78"/>
              </a:rPr>
              <a:t>تحقیقات مایر(2001) درباره اقداماتی است که در حوزه روان شناسی از سال 1900 به بعد صورت گرفته که شامل 5 دوره است :</a:t>
            </a:r>
            <a:endParaRPr lang="en-US" sz="2400" dirty="0" smtClean="0">
              <a:cs typeface="2  Titr" pitchFamily="2" charset="-78"/>
            </a:endParaRPr>
          </a:p>
          <a:p>
            <a:pPr lvl="0" algn="r" rtl="1">
              <a:buFont typeface="Wingdings" pitchFamily="2" charset="2"/>
              <a:buChar char="Ø"/>
            </a:pPr>
            <a:r>
              <a:rPr lang="fa-IR" sz="2400" dirty="0" smtClean="0">
                <a:cs typeface="2  Titr" pitchFamily="2" charset="-78"/>
              </a:rPr>
              <a:t>سال های 1900 تا 1969: دوره ای که در آن مطالعات روان شناختی مربوط به هوش و هیجان جدا و مستقل از یکدیگر صورت می گرفت.</a:t>
            </a:r>
            <a:endParaRPr lang="en-US" sz="2400" dirty="0" smtClean="0">
              <a:cs typeface="2  Titr" pitchFamily="2" charset="-78"/>
            </a:endParaRPr>
          </a:p>
          <a:p>
            <a:pPr lvl="0" algn="r" rtl="1">
              <a:buFont typeface="Wingdings" pitchFamily="2" charset="2"/>
              <a:buChar char="Ø"/>
            </a:pPr>
            <a:r>
              <a:rPr lang="fa-IR" sz="2400" dirty="0" smtClean="0">
                <a:cs typeface="2  Titr" pitchFamily="2" charset="-78"/>
              </a:rPr>
              <a:t>از 1970 تا 1989 زمانی که توجه روانشناسی بر روی چگونگی تاثیر هیجانات و افکار بود.</a:t>
            </a:r>
            <a:endParaRPr lang="en-US" sz="2400" dirty="0" smtClean="0">
              <a:cs typeface="2  Titr" pitchFamily="2" charset="-78"/>
            </a:endParaRPr>
          </a:p>
          <a:p>
            <a:pPr lvl="0" algn="r" rtl="1">
              <a:buFont typeface="Wingdings" pitchFamily="2" charset="2"/>
              <a:buChar char="Ø"/>
            </a:pPr>
            <a:r>
              <a:rPr lang="fa-IR" sz="2400" dirty="0" smtClean="0">
                <a:cs typeface="2  Titr" pitchFamily="2" charset="-78"/>
              </a:rPr>
              <a:t>از 1990 تا 1993 که زمان پیدایش </a:t>
            </a:r>
            <a:r>
              <a:rPr lang="en-US" sz="2400" dirty="0" smtClean="0">
                <a:cs typeface="2  Titr" pitchFamily="2" charset="-78"/>
              </a:rPr>
              <a:t>EI</a:t>
            </a:r>
            <a:r>
              <a:rPr lang="fa-IR" sz="2400" dirty="0" smtClean="0">
                <a:cs typeface="2  Titr" pitchFamily="2" charset="-78"/>
              </a:rPr>
              <a:t> (هوش هیجانی) به عنوان یک موضوع مورد مطالعه بود.</a:t>
            </a:r>
            <a:endParaRPr lang="en-US" sz="2400" dirty="0" smtClean="0">
              <a:cs typeface="2  Titr" pitchFamily="2" charset="-78"/>
            </a:endParaRPr>
          </a:p>
          <a:p>
            <a:pPr lvl="0" algn="r" rtl="1">
              <a:buFont typeface="Wingdings" pitchFamily="2" charset="2"/>
              <a:buChar char="Ø"/>
            </a:pPr>
            <a:r>
              <a:rPr lang="fa-IR" sz="2400" dirty="0" smtClean="0">
                <a:cs typeface="2  Titr" pitchFamily="2" charset="-78"/>
              </a:rPr>
              <a:t>از 1994 تا 1997 زمانی که این مفهوم رایج و عمومی شد.</a:t>
            </a:r>
            <a:endParaRPr lang="en-US" sz="2400" dirty="0" smtClean="0">
              <a:cs typeface="2  Titr" pitchFamily="2" charset="-78"/>
            </a:endParaRPr>
          </a:p>
          <a:p>
            <a:pPr lvl="0" algn="r" rtl="1">
              <a:buFont typeface="Wingdings" pitchFamily="2" charset="2"/>
              <a:buChar char="Ø"/>
            </a:pPr>
            <a:r>
              <a:rPr lang="fa-IR" sz="2400" dirty="0" smtClean="0">
                <a:cs typeface="2  Titr" pitchFamily="2" charset="-78"/>
              </a:rPr>
              <a:t>زمان حال که زمان شروع و توصیف تحقیقات در زمینه شفاف سازی هوش هیجانی است.</a:t>
            </a:r>
          </a:p>
          <a:p>
            <a:pPr rtl="1"/>
            <a:r>
              <a:rPr lang="en-US" sz="1200" u="sng" dirty="0" smtClean="0">
                <a:cs typeface="2  Badr" pitchFamily="2" charset="-78"/>
                <a:hlinkClick r:id="rId2"/>
              </a:rPr>
              <a:t>www.otaghefekr.org</a:t>
            </a:r>
            <a:r>
              <a:rPr lang="fa-IR" sz="1200" dirty="0" smtClean="0">
                <a:cs typeface="2  Badr" pitchFamily="2" charset="-78"/>
              </a:rPr>
              <a:t> . دوشنبه 13 آذر1391هجری شمسی مصادف با 18 محرم الحرام 1434 هجری قمری و برابر با 3 دسامبر2012 ، ساعت22:10. </a:t>
            </a:r>
            <a:endParaRPr lang="en-US" sz="1200" dirty="0" smtClean="0">
              <a:cs typeface="2  Badr" pitchFamily="2" charset="-78"/>
            </a:endParaRPr>
          </a:p>
          <a:p>
            <a:pPr lvl="0" rtl="1"/>
            <a:endParaRPr lang="en-US" sz="2400" dirty="0" smtClean="0">
              <a:cs typeface="2  Titr" pitchFamily="2" charset="-78"/>
            </a:endParaRPr>
          </a:p>
          <a:p>
            <a:pPr algn="r" rtl="1"/>
            <a:fld id="{642C7E46-3114-464D-AE7E-40FC98DCFF7B}" type="slidenum">
              <a:rPr lang="en-US" sz="2400" smtClean="0">
                <a:cs typeface="2  Titr" pitchFamily="2" charset="-78"/>
              </a:rPr>
              <a:pPr algn="r" rtl="1"/>
              <a:t>6</a:t>
            </a:fld>
            <a:endParaRPr lang="en-US" sz="2400" dirty="0">
              <a:cs typeface="2  Titr" pitchFamily="2" charset="-78"/>
            </a:endParaRPr>
          </a:p>
        </p:txBody>
      </p:sp>
    </p:spTree>
  </p:cSld>
  <p:clrMapOvr>
    <a:masterClrMapping/>
  </p:clrMapOvr>
  <p:transition spd="slow">
    <p:newsflash/>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57200"/>
            <a:ext cx="8686800" cy="45719"/>
          </a:xfrm>
        </p:spPr>
        <p:txBody>
          <a:bodyPr>
            <a:normAutofit fontScale="90000"/>
          </a:bodyPr>
          <a:lstStyle/>
          <a:p>
            <a:endParaRPr lang="en-US" dirty="0"/>
          </a:p>
        </p:txBody>
      </p:sp>
      <p:sp>
        <p:nvSpPr>
          <p:cNvPr id="3" name="Content Placeholder 2"/>
          <p:cNvSpPr>
            <a:spLocks noGrp="1"/>
          </p:cNvSpPr>
          <p:nvPr>
            <p:ph idx="1"/>
          </p:nvPr>
        </p:nvSpPr>
        <p:spPr>
          <a:xfrm>
            <a:off x="304800" y="457200"/>
            <a:ext cx="8686800" cy="5943600"/>
          </a:xfrm>
        </p:spPr>
        <p:txBody>
          <a:bodyPr>
            <a:normAutofit fontScale="70000" lnSpcReduction="20000"/>
          </a:bodyPr>
          <a:lstStyle/>
          <a:p>
            <a:pPr algn="r" rtl="1"/>
            <a:r>
              <a:rPr lang="fa-IR" dirty="0" smtClean="0">
                <a:cs typeface="2  Titr" pitchFamily="2" charset="-78"/>
              </a:rPr>
              <a:t>تعاریف هوش هیجانی </a:t>
            </a:r>
          </a:p>
          <a:p>
            <a:pPr algn="r" rtl="1"/>
            <a:endParaRPr lang="en-US" dirty="0" smtClean="0">
              <a:cs typeface="2  Titr" pitchFamily="2" charset="-78"/>
            </a:endParaRPr>
          </a:p>
          <a:p>
            <a:pPr lvl="0" algn="r" rtl="1"/>
            <a:r>
              <a:rPr lang="fa-IR" dirty="0" smtClean="0">
                <a:cs typeface="2  Titr" pitchFamily="2" charset="-78"/>
              </a:rPr>
              <a:t>هوش هیجانی تلفیقی از هوش میان فردی و هوش درون فردی است.(گاردنر، 2000)</a:t>
            </a:r>
          </a:p>
          <a:p>
            <a:pPr lvl="0" algn="r" rtl="1"/>
            <a:endParaRPr lang="en-US" dirty="0" smtClean="0">
              <a:cs typeface="2  Titr" pitchFamily="2" charset="-78"/>
            </a:endParaRPr>
          </a:p>
          <a:p>
            <a:pPr lvl="0" algn="r" rtl="1"/>
            <a:r>
              <a:rPr lang="fa-IR" dirty="0" smtClean="0">
                <a:cs typeface="2  Titr" pitchFamily="2" charset="-78"/>
              </a:rPr>
              <a:t>گلمن (1998) هوش هیجانی را یک سازه کلی می داند که می تواند علت موفقیت فرد در جنبه های مختلف زندگی باشد. گلمن بیان می کند افرادی که احساساتشان را به نحوی کنترل می کنند و به طور موثر با دیگران رفتار می نمایند، زندگی پرمحتواتر دارند. همچنین افراد شاد، استعداد بیشتری در به دست آوردن اطلاعات دارند و بیشتر از افراد ناراحت از زندگی اثربخشی برخوردارند.</a:t>
            </a:r>
          </a:p>
          <a:p>
            <a:pPr lvl="0" algn="r" rtl="1"/>
            <a:endParaRPr lang="en-US" dirty="0" smtClean="0">
              <a:cs typeface="2  Titr" pitchFamily="2" charset="-78"/>
            </a:endParaRPr>
          </a:p>
          <a:p>
            <a:pPr lvl="0" algn="r" rtl="1"/>
            <a:r>
              <a:rPr lang="fa-IR" dirty="0" smtClean="0">
                <a:cs typeface="2  Titr" pitchFamily="2" charset="-78"/>
              </a:rPr>
              <a:t>برادبری و همکاران (2009) هوش هیجانی را توانایی ، استعداد و مهارت شناسایی ، ارزیابی و اداره احساسات خود فرد در برخورد با دیگران و گروه ها تعریف می کند.</a:t>
            </a:r>
          </a:p>
          <a:p>
            <a:pPr lvl="0" algn="r" rtl="1"/>
            <a:endParaRPr lang="en-US" dirty="0" smtClean="0">
              <a:cs typeface="2  Titr" pitchFamily="2" charset="-78"/>
            </a:endParaRPr>
          </a:p>
          <a:p>
            <a:pPr algn="r" rtl="1"/>
            <a:r>
              <a:rPr lang="fa-IR" dirty="0" smtClean="0">
                <a:cs typeface="2  Titr" pitchFamily="2" charset="-78"/>
              </a:rPr>
              <a:t>بار-آن و پارکر (2000) هوش هیجانی را شکلی از هوش در نظر گرفته اند که از هیجانات و تفکر منتج می شود و به معنی رسیدن به ساختار کلی توانایی های هیجانی ، شخصی و اجتماعی است که بر توانایی مقابله با  درخواست ها سازگاری و انطباق با محیط پیرامون که برای موفق شدن در برآوردن خواست های اجتماعی لازم است ارتباط دارد.</a:t>
            </a:r>
            <a:r>
              <a:rPr lang="en-US" dirty="0" smtClean="0"/>
              <a:t> </a:t>
            </a:r>
            <a:r>
              <a:rPr lang="fa-IR" dirty="0" smtClean="0"/>
              <a:t>(دوکانه ای فرد و همکاران،1389)</a:t>
            </a:r>
            <a:endParaRPr lang="en-US" dirty="0" smtClean="0"/>
          </a:p>
          <a:p>
            <a:pPr lvl="0" algn="r" rtl="1"/>
            <a:endParaRPr lang="en-US" dirty="0" smtClean="0">
              <a:cs typeface="2  Titr" pitchFamily="2" charset="-78"/>
            </a:endParaRPr>
          </a:p>
          <a:p>
            <a:pPr algn="r"/>
            <a:fld id="{59DB0F2F-8190-4ADC-8F80-669522833E48}" type="slidenum">
              <a:rPr lang="en-US" smtClean="0">
                <a:cs typeface="2  Titr" pitchFamily="2" charset="-78"/>
              </a:rPr>
              <a:pPr algn="r"/>
              <a:t>7</a:t>
            </a:fld>
            <a:endParaRPr lang="en-US" dirty="0">
              <a:cs typeface="2  Titr" pitchFamily="2" charset="-78"/>
            </a:endParaRPr>
          </a:p>
        </p:txBody>
      </p:sp>
    </p:spTree>
  </p:cSld>
  <p:clrMapOvr>
    <a:masterClrMapping/>
  </p:clrMapOvr>
  <p:transition spd="slow">
    <p:newsflash/>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flipV="1">
            <a:off x="304800" y="228600"/>
            <a:ext cx="8686800" cy="228600"/>
          </a:xfrm>
        </p:spPr>
        <p:txBody>
          <a:bodyPr>
            <a:normAutofit fontScale="90000"/>
          </a:bodyPr>
          <a:lstStyle/>
          <a:p>
            <a:endParaRPr lang="en-US" dirty="0"/>
          </a:p>
        </p:txBody>
      </p:sp>
      <p:sp>
        <p:nvSpPr>
          <p:cNvPr id="3" name="Content Placeholder 2"/>
          <p:cNvSpPr>
            <a:spLocks noGrp="1"/>
          </p:cNvSpPr>
          <p:nvPr>
            <p:ph idx="1"/>
          </p:nvPr>
        </p:nvSpPr>
        <p:spPr>
          <a:xfrm>
            <a:off x="304800" y="685800"/>
            <a:ext cx="8686800" cy="5715000"/>
          </a:xfrm>
        </p:spPr>
        <p:txBody>
          <a:bodyPr>
            <a:normAutofit lnSpcReduction="10000"/>
          </a:bodyPr>
          <a:lstStyle/>
          <a:p>
            <a:pPr algn="r" rtl="1"/>
            <a:endParaRPr lang="fa-IR" sz="2000" dirty="0" smtClean="0">
              <a:cs typeface="2  Titr" pitchFamily="2" charset="-78"/>
            </a:endParaRPr>
          </a:p>
          <a:p>
            <a:pPr algn="r" rtl="1">
              <a:buNone/>
            </a:pPr>
            <a:r>
              <a:rPr lang="fa-IR" sz="2800" dirty="0" smtClean="0">
                <a:cs typeface="2  Titr" pitchFamily="2" charset="-78"/>
              </a:rPr>
              <a:t>دلایل مدافعان هوش هیجانی: </a:t>
            </a:r>
          </a:p>
          <a:p>
            <a:pPr algn="r" rtl="1">
              <a:buNone/>
            </a:pPr>
            <a:r>
              <a:rPr lang="fa-IR" sz="2800" dirty="0" smtClean="0">
                <a:cs typeface="2  Titr" pitchFamily="2" charset="-78"/>
              </a:rPr>
              <a:t>جذابیت شهودی</a:t>
            </a:r>
          </a:p>
          <a:p>
            <a:pPr algn="r" rtl="1">
              <a:buNone/>
            </a:pPr>
            <a:r>
              <a:rPr lang="fa-IR" sz="2800" dirty="0" smtClean="0">
                <a:cs typeface="2  Titr" pitchFamily="2" charset="-78"/>
              </a:rPr>
              <a:t>پیش بینی کننده معیارهائیست که اهمیت دارند.</a:t>
            </a:r>
          </a:p>
          <a:p>
            <a:pPr algn="r" rtl="1">
              <a:buNone/>
            </a:pPr>
            <a:r>
              <a:rPr lang="fa-IR" sz="2800" dirty="0" smtClean="0">
                <a:cs typeface="2  Titr" pitchFamily="2" charset="-78"/>
              </a:rPr>
              <a:t>اساس زیست شناختی دارد</a:t>
            </a:r>
          </a:p>
          <a:p>
            <a:pPr algn="r" rtl="1">
              <a:buNone/>
            </a:pPr>
            <a:endParaRPr lang="fa-IR" sz="2800" dirty="0" smtClean="0">
              <a:cs typeface="2  Titr" pitchFamily="2" charset="-78"/>
            </a:endParaRPr>
          </a:p>
          <a:p>
            <a:pPr algn="r" rtl="1">
              <a:buNone/>
            </a:pPr>
            <a:endParaRPr lang="fa-IR" sz="2800" dirty="0" smtClean="0">
              <a:cs typeface="2  Titr" pitchFamily="2" charset="-78"/>
            </a:endParaRPr>
          </a:p>
          <a:p>
            <a:pPr algn="r" rtl="1">
              <a:buNone/>
            </a:pPr>
            <a:r>
              <a:rPr lang="fa-IR" sz="2800" dirty="0" smtClean="0">
                <a:cs typeface="2  Titr" pitchFamily="2" charset="-78"/>
              </a:rPr>
              <a:t>دلایل مخالفان هوش هیجانی:</a:t>
            </a:r>
          </a:p>
          <a:p>
            <a:pPr algn="r" rtl="1">
              <a:buNone/>
            </a:pPr>
            <a:r>
              <a:rPr lang="fa-IR" sz="2800" dirty="0" smtClean="0">
                <a:cs typeface="2  Titr" pitchFamily="2" charset="-78"/>
              </a:rPr>
              <a:t>مفهوم بسیار مبهمی است</a:t>
            </a:r>
          </a:p>
          <a:p>
            <a:pPr algn="r" rtl="1">
              <a:buNone/>
            </a:pPr>
            <a:r>
              <a:rPr lang="fa-IR" sz="2800" dirty="0" smtClean="0">
                <a:cs typeface="2  Titr" pitchFamily="2" charset="-78"/>
              </a:rPr>
              <a:t>هوش هیجانی را نمی توان اندازه گرفت</a:t>
            </a:r>
          </a:p>
          <a:p>
            <a:pPr algn="r" rtl="1">
              <a:buNone/>
            </a:pPr>
            <a:r>
              <a:rPr lang="fa-IR" sz="2800" dirty="0" smtClean="0">
                <a:cs typeface="2  Titr" pitchFamily="2" charset="-78"/>
              </a:rPr>
              <a:t>اعتبار آن محل تردید است</a:t>
            </a:r>
          </a:p>
          <a:p>
            <a:pPr algn="r" rtl="1">
              <a:buNone/>
            </a:pPr>
            <a:r>
              <a:rPr lang="fa-IR" sz="2800" dirty="0" smtClean="0">
                <a:cs typeface="2  Titr" pitchFamily="2" charset="-78"/>
              </a:rPr>
              <a:t>                                                                                                                        </a:t>
            </a:r>
            <a:fld id="{BCF9E668-03E4-48DF-9645-EC35208E36D7}" type="slidenum">
              <a:rPr lang="fa-IR" sz="2800" smtClean="0">
                <a:cs typeface="2  Titr" pitchFamily="2" charset="-78"/>
              </a:rPr>
              <a:pPr algn="r" rtl="1">
                <a:buNone/>
              </a:pPr>
              <a:t>8</a:t>
            </a:fld>
            <a:endParaRPr lang="fa-IR" sz="2800" dirty="0" smtClean="0">
              <a:cs typeface="2  Titr" pitchFamily="2" charset="-78"/>
            </a:endParaRPr>
          </a:p>
          <a:p>
            <a:pPr algn="r" rtl="1"/>
            <a:endParaRPr lang="fa-IR" sz="2800" dirty="0" smtClean="0">
              <a:cs typeface="2  Titr" pitchFamily="2" charset="-78"/>
            </a:endParaRPr>
          </a:p>
          <a:p>
            <a:pPr algn="r" rtl="1"/>
            <a:endParaRPr lang="fa-IR" sz="2800" dirty="0" smtClean="0">
              <a:cs typeface="2  Titr" pitchFamily="2" charset="-78"/>
            </a:endParaRPr>
          </a:p>
          <a:p>
            <a:pPr algn="r" rtl="1"/>
            <a:endParaRPr lang="en-US" sz="2800" dirty="0">
              <a:cs typeface="2  Titr" pitchFamily="2" charset="-78"/>
            </a:endParaRPr>
          </a:p>
        </p:txBody>
      </p:sp>
    </p:spTree>
  </p:cSld>
  <p:clrMapOvr>
    <a:masterClrMapping/>
  </p:clrMapOvr>
  <p:transition spd="slow">
    <p:newsflash/>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57200"/>
            <a:ext cx="8686800" cy="45719"/>
          </a:xfrm>
        </p:spPr>
        <p:txBody>
          <a:bodyPr>
            <a:normAutofit fontScale="90000"/>
          </a:bodyPr>
          <a:lstStyle/>
          <a:p>
            <a:endParaRPr lang="en-US" dirty="0"/>
          </a:p>
        </p:txBody>
      </p:sp>
      <p:sp>
        <p:nvSpPr>
          <p:cNvPr id="3" name="Content Placeholder 2"/>
          <p:cNvSpPr>
            <a:spLocks noGrp="1"/>
          </p:cNvSpPr>
          <p:nvPr>
            <p:ph idx="1"/>
          </p:nvPr>
        </p:nvSpPr>
        <p:spPr>
          <a:xfrm>
            <a:off x="304800" y="457200"/>
            <a:ext cx="8686800" cy="6172200"/>
          </a:xfrm>
        </p:spPr>
        <p:txBody>
          <a:bodyPr>
            <a:normAutofit fontScale="92500" lnSpcReduction="20000"/>
          </a:bodyPr>
          <a:lstStyle/>
          <a:p>
            <a:pPr algn="ctr" rtl="1">
              <a:buNone/>
            </a:pPr>
            <a:r>
              <a:rPr lang="fa-IR" sz="3500" b="1" dirty="0" smtClean="0">
                <a:cs typeface="2  Titr" pitchFamily="2" charset="-78"/>
              </a:rPr>
              <a:t>عاطفه ، هیجانات و خلق ها </a:t>
            </a:r>
            <a:endParaRPr lang="en-US" sz="3500" dirty="0" smtClean="0">
              <a:cs typeface="2  Titr" pitchFamily="2" charset="-78"/>
            </a:endParaRPr>
          </a:p>
          <a:p>
            <a:pPr algn="r" rtl="1">
              <a:buNone/>
            </a:pPr>
            <a:r>
              <a:rPr lang="fa-IR" sz="2000" i="1" u="sng" dirty="0" smtClean="0">
                <a:cs typeface="2  Titr" pitchFamily="2" charset="-78"/>
              </a:rPr>
              <a:t>عاطفه</a:t>
            </a:r>
            <a:endParaRPr lang="en-US" sz="2000" i="1" u="sng" dirty="0" smtClean="0">
              <a:cs typeface="2  Titr" pitchFamily="2" charset="-78"/>
            </a:endParaRPr>
          </a:p>
          <a:p>
            <a:pPr algn="r" rtl="1">
              <a:buNone/>
            </a:pPr>
            <a:r>
              <a:rPr lang="fa-IR" sz="2000" dirty="0" smtClean="0">
                <a:cs typeface="2  Titr" pitchFamily="2" charset="-78"/>
              </a:rPr>
              <a:t>آنرا طیف گسترده ای از احساساتی تعریف کرده اند که افراد تجربه می کنند. عاطفه یا به صورت هیجان تجربه می شود یا به صورت خلق.</a:t>
            </a:r>
          </a:p>
          <a:p>
            <a:pPr algn="r" rtl="1">
              <a:buNone/>
            </a:pPr>
            <a:endParaRPr lang="en-US" sz="2000" dirty="0" smtClean="0">
              <a:cs typeface="2  Titr" pitchFamily="2" charset="-78"/>
            </a:endParaRPr>
          </a:p>
          <a:p>
            <a:pPr algn="r" rtl="1">
              <a:buNone/>
            </a:pPr>
            <a:r>
              <a:rPr lang="fa-IR" sz="2000" b="1" i="1" u="sng" dirty="0" smtClean="0">
                <a:cs typeface="2  Titr" pitchFamily="2" charset="-78"/>
              </a:rPr>
              <a:t>خلق ها</a:t>
            </a:r>
            <a:endParaRPr lang="en-US" sz="2000" b="1" i="1" u="sng" dirty="0" smtClean="0">
              <a:cs typeface="2  Titr" pitchFamily="2" charset="-78"/>
            </a:endParaRPr>
          </a:p>
          <a:p>
            <a:pPr lvl="0" algn="r" rtl="1">
              <a:buNone/>
            </a:pPr>
            <a:r>
              <a:rPr lang="fa-IR" sz="2000" dirty="0" smtClean="0">
                <a:cs typeface="2  Titr" pitchFamily="2" charset="-78"/>
              </a:rPr>
              <a:t>علت آنها معمولا کلی و مبهم است.</a:t>
            </a:r>
            <a:endParaRPr lang="en-US" sz="2000" dirty="0" smtClean="0">
              <a:cs typeface="2  Titr" pitchFamily="2" charset="-78"/>
            </a:endParaRPr>
          </a:p>
          <a:p>
            <a:pPr lvl="0" algn="r" rtl="1">
              <a:buNone/>
            </a:pPr>
            <a:r>
              <a:rPr lang="fa-IR" sz="2000" dirty="0" smtClean="0">
                <a:cs typeface="2  Titr" pitchFamily="2" charset="-78"/>
              </a:rPr>
              <a:t>بیشتر از هیجانات دوام می آورند(ساعت ها یا روزها)</a:t>
            </a:r>
            <a:endParaRPr lang="en-US" sz="2000" dirty="0" smtClean="0">
              <a:cs typeface="2  Titr" pitchFamily="2" charset="-78"/>
            </a:endParaRPr>
          </a:p>
          <a:p>
            <a:pPr lvl="0" algn="r" rtl="1">
              <a:buNone/>
            </a:pPr>
            <a:r>
              <a:rPr lang="fa-IR" sz="2000" dirty="0" smtClean="0">
                <a:cs typeface="2  Titr" pitchFamily="2" charset="-78"/>
              </a:rPr>
              <a:t>عمومی تر هستند(دو بعد اصلی- خلق های مثبت ها و خلق های منفی – دارند که از چندین هیجان بخصوص تشکیل شده است)</a:t>
            </a:r>
            <a:endParaRPr lang="en-US" sz="2000" dirty="0" smtClean="0">
              <a:cs typeface="2  Titr" pitchFamily="2" charset="-78"/>
            </a:endParaRPr>
          </a:p>
          <a:p>
            <a:pPr lvl="0" algn="r" rtl="1">
              <a:buNone/>
            </a:pPr>
            <a:r>
              <a:rPr lang="fa-IR" sz="2000" dirty="0" smtClean="0">
                <a:cs typeface="2  Titr" pitchFamily="2" charset="-78"/>
              </a:rPr>
              <a:t>بطور کلی با حالات چهره بخصوص مشخص نمی شود.</a:t>
            </a:r>
            <a:endParaRPr lang="en-US" sz="2000" dirty="0" smtClean="0">
              <a:cs typeface="2  Titr" pitchFamily="2" charset="-78"/>
            </a:endParaRPr>
          </a:p>
          <a:p>
            <a:pPr lvl="0" algn="r" rtl="1">
              <a:buNone/>
            </a:pPr>
            <a:r>
              <a:rPr lang="fa-IR" sz="2000" dirty="0" smtClean="0">
                <a:cs typeface="2  Titr" pitchFamily="2" charset="-78"/>
              </a:rPr>
              <a:t>ذاتاً ادارکی هستند.</a:t>
            </a:r>
          </a:p>
          <a:p>
            <a:pPr lvl="0" algn="r" rtl="1">
              <a:buNone/>
            </a:pPr>
            <a:endParaRPr lang="en-US" sz="2000" dirty="0" smtClean="0">
              <a:cs typeface="2  Titr" pitchFamily="2" charset="-78"/>
            </a:endParaRPr>
          </a:p>
          <a:p>
            <a:pPr algn="r" rtl="1">
              <a:buNone/>
            </a:pPr>
            <a:r>
              <a:rPr lang="fa-IR" sz="2000" b="1" i="1" u="sng" dirty="0" smtClean="0">
                <a:cs typeface="2  Titr" pitchFamily="2" charset="-78"/>
              </a:rPr>
              <a:t>هیجانات </a:t>
            </a:r>
            <a:endParaRPr lang="en-US" sz="2000" b="1" i="1" u="sng" dirty="0" smtClean="0">
              <a:cs typeface="2  Titr" pitchFamily="2" charset="-78"/>
            </a:endParaRPr>
          </a:p>
          <a:p>
            <a:pPr lvl="0" algn="r" rtl="1">
              <a:buNone/>
            </a:pPr>
            <a:r>
              <a:rPr lang="fa-IR" sz="2000" dirty="0" smtClean="0">
                <a:cs typeface="2  Titr" pitchFamily="2" charset="-78"/>
              </a:rPr>
              <a:t>رویداد خاصی عامل آن است</a:t>
            </a:r>
            <a:endParaRPr lang="en-US" sz="2000" dirty="0" smtClean="0">
              <a:cs typeface="2  Titr" pitchFamily="2" charset="-78"/>
            </a:endParaRPr>
          </a:p>
          <a:p>
            <a:pPr lvl="0" algn="r" rtl="1">
              <a:buNone/>
            </a:pPr>
            <a:r>
              <a:rPr lang="fa-IR" sz="2000" dirty="0" smtClean="0">
                <a:cs typeface="2  Titr" pitchFamily="2" charset="-78"/>
              </a:rPr>
              <a:t>مدت کوتاهی استمرار دارد(چند ثانیه یا دقیقه)</a:t>
            </a:r>
            <a:endParaRPr lang="en-US" sz="2000" dirty="0" smtClean="0">
              <a:cs typeface="2  Titr" pitchFamily="2" charset="-78"/>
            </a:endParaRPr>
          </a:p>
          <a:p>
            <a:pPr lvl="0" algn="r" rtl="1">
              <a:buNone/>
            </a:pPr>
            <a:r>
              <a:rPr lang="fa-IR" sz="2000" dirty="0" smtClean="0">
                <a:cs typeface="2  Titr" pitchFamily="2" charset="-78"/>
              </a:rPr>
              <a:t>ذاتاً مشخص و پرشمار هستند(بسیاری از هیجانات بخصوص مثل خشم ، ترس ، ناراحتی ، شادی، نفرت و شگفتی)</a:t>
            </a:r>
            <a:endParaRPr lang="en-US" sz="2000" dirty="0" smtClean="0">
              <a:cs typeface="2  Titr" pitchFamily="2" charset="-78"/>
            </a:endParaRPr>
          </a:p>
          <a:p>
            <a:pPr lvl="0" algn="r" rtl="1">
              <a:buNone/>
            </a:pPr>
            <a:r>
              <a:rPr lang="fa-IR" sz="2000" dirty="0" smtClean="0">
                <a:cs typeface="2  Titr" pitchFamily="2" charset="-78"/>
              </a:rPr>
              <a:t>معمولا با حالت بخصوص چهره همراه هستند.</a:t>
            </a:r>
            <a:endParaRPr lang="en-US" sz="2000" dirty="0" smtClean="0">
              <a:cs typeface="2  Titr" pitchFamily="2" charset="-78"/>
            </a:endParaRPr>
          </a:p>
          <a:p>
            <a:pPr lvl="0" algn="r" rtl="1">
              <a:buNone/>
            </a:pPr>
            <a:r>
              <a:rPr lang="fa-IR" sz="2000" dirty="0" smtClean="0">
                <a:cs typeface="2  Titr" pitchFamily="2" charset="-78"/>
              </a:rPr>
              <a:t>ذاتاً عمل گرا هستند.                               </a:t>
            </a:r>
          </a:p>
          <a:p>
            <a:pPr lvl="0" algn="r" rtl="1">
              <a:buNone/>
            </a:pPr>
            <a:r>
              <a:rPr lang="fa-IR" sz="2000" dirty="0" smtClean="0">
                <a:cs typeface="2  Titr" pitchFamily="2" charset="-78"/>
              </a:rPr>
              <a:t>(رابینز و جاج،2009،ص245)</a:t>
            </a:r>
          </a:p>
          <a:p>
            <a:pPr lvl="0" algn="r" rtl="1">
              <a:buNone/>
            </a:pPr>
            <a:fld id="{ACFDC67B-244A-4D15-BA0F-8BDD8B3C4A94}" type="slidenum">
              <a:rPr lang="fa-IR" sz="2000" smtClean="0">
                <a:cs typeface="2  Titr" pitchFamily="2" charset="-78"/>
              </a:rPr>
              <a:pPr lvl="0" algn="r" rtl="1">
                <a:buNone/>
              </a:pPr>
              <a:t>9</a:t>
            </a:fld>
            <a:endParaRPr lang="en-US" sz="2000" dirty="0" smtClean="0">
              <a:cs typeface="2  Titr" pitchFamily="2" charset="-78"/>
            </a:endParaRPr>
          </a:p>
          <a:p>
            <a:pPr algn="r" rtl="1">
              <a:buNone/>
            </a:pPr>
            <a:endParaRPr lang="en-US" sz="2000" dirty="0">
              <a:cs typeface="2  Titr" pitchFamily="2" charset="-78"/>
            </a:endParaRPr>
          </a:p>
        </p:txBody>
      </p:sp>
    </p:spTree>
  </p:cSld>
  <p:clrMapOvr>
    <a:masterClrMapping/>
  </p:clrMapOvr>
  <p:transition spd="slow">
    <p:newsflash/>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304800" y="381000"/>
            <a:ext cx="8686800" cy="6096000"/>
          </a:xfrm>
        </p:spPr>
        <p:txBody>
          <a:bodyPr>
            <a:normAutofit/>
          </a:bodyPr>
          <a:lstStyle/>
          <a:p>
            <a:pPr algn="ctr" rtl="1">
              <a:buNone/>
            </a:pPr>
            <a:r>
              <a:rPr lang="fa-IR" b="1" dirty="0" smtClean="0">
                <a:solidFill>
                  <a:schemeClr val="accent6">
                    <a:lumMod val="75000"/>
                  </a:schemeClr>
                </a:solidFill>
                <a:cs typeface="2  Titr" pitchFamily="2" charset="-78"/>
              </a:rPr>
              <a:t>هیجانات اصلی </a:t>
            </a:r>
            <a:endParaRPr lang="en-US" b="1" dirty="0" smtClean="0">
              <a:solidFill>
                <a:schemeClr val="accent6">
                  <a:lumMod val="75000"/>
                </a:schemeClr>
              </a:solidFill>
              <a:cs typeface="2  Titr" pitchFamily="2" charset="-78"/>
            </a:endParaRPr>
          </a:p>
          <a:p>
            <a:pPr algn="r" rtl="1">
              <a:buNone/>
            </a:pPr>
            <a:endParaRPr lang="en-US" sz="2400" dirty="0" smtClean="0">
              <a:cs typeface="2  Titr" pitchFamily="2" charset="-78"/>
            </a:endParaRPr>
          </a:p>
          <a:p>
            <a:pPr algn="r">
              <a:buNone/>
            </a:pPr>
            <a:r>
              <a:rPr lang="fa-IR" sz="2400" dirty="0" smtClean="0">
                <a:cs typeface="2  Titr" pitchFamily="2" charset="-78"/>
              </a:rPr>
              <a:t>هیجانات بسیار متنوع هستند و به عنوان مثال می توان به خشم ، تحقیر، اشتیاق، حسادت،ترس،ناکامی،ناامیدی،خجالت،انزجار،خوشحالی،نفرت،امید،رشک،شادی،عشق،غرور،شگفتی و غمگینی اشاره کرد. پژوهش های بسیار با هدف محدود کردن هیجانات و دسته بندی آنها به چند مجموعه اصلی انجام شده است. اما برخی محققین معتقدند که جستجو به دنبال هیجانات اصلی از نظر منطقی درست نیست، چون حتی هیجاناتی که مثل شوک به ندرت تجربه می کنیم هم می توانند تاثیر زیادی بر ما داشته باشند. محققین دیگر و حتی فلاسفه ، معتقدند هیجانات جهان شمولی وجود دارد که بین انسانها مشترک است. رنه دکارت که او را پدر فلسفه نوین می نامند ، شش احساس ساده و اصلی را شناسایی کرده – شگفتی ، عشق، تنفر، اشتیاق، شادی ، غمگینی- و معتقد است </a:t>
            </a:r>
          </a:p>
          <a:p>
            <a:pPr algn="r">
              <a:buNone/>
            </a:pPr>
            <a:r>
              <a:rPr lang="fa-IR" sz="2400" dirty="0" smtClean="0">
                <a:cs typeface="2  Titr" pitchFamily="2" charset="-78"/>
              </a:rPr>
              <a:t>که همه احساسات و یا از ترکیب آنها ایجاده شده اند یا گونه ای از آنها هستند(رابینز و جاج،2009،ص247).</a:t>
            </a:r>
            <a:endParaRPr lang="en-US" sz="2400" dirty="0">
              <a:cs typeface="2  Titr" pitchFamily="2" charset="-78"/>
            </a:endParaRPr>
          </a:p>
        </p:txBody>
      </p:sp>
    </p:spTree>
  </p:cSld>
  <p:clrMapOvr>
    <a:masterClrMapping/>
  </p:clrMapOvr>
  <p:transition spd="slow">
    <p:newsflash/>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304800" y="685800"/>
            <a:ext cx="8686800" cy="5638800"/>
          </a:xfrm>
        </p:spPr>
        <p:txBody>
          <a:bodyPr>
            <a:normAutofit lnSpcReduction="10000"/>
          </a:bodyPr>
          <a:lstStyle/>
          <a:p>
            <a:pPr algn="ctr" rtl="1">
              <a:buNone/>
            </a:pPr>
            <a:r>
              <a:rPr lang="fa-IR" sz="3600" dirty="0" smtClean="0">
                <a:cs typeface="2  Titr" pitchFamily="2" charset="-78"/>
              </a:rPr>
              <a:t>سرچشمه هیجانات و خلق ها</a:t>
            </a:r>
            <a:endParaRPr lang="en-US" sz="3600" dirty="0" smtClean="0">
              <a:cs typeface="2  Titr" pitchFamily="2" charset="-78"/>
            </a:endParaRPr>
          </a:p>
          <a:p>
            <a:pPr algn="ctr" rtl="1">
              <a:buNone/>
            </a:pPr>
            <a:r>
              <a:rPr lang="fa-IR" sz="2400" dirty="0" smtClean="0">
                <a:cs typeface="2  Titr" pitchFamily="2" charset="-78"/>
              </a:rPr>
              <a:t>شخصیت  </a:t>
            </a:r>
          </a:p>
          <a:p>
            <a:pPr algn="ctr" rtl="1">
              <a:buNone/>
            </a:pPr>
            <a:r>
              <a:rPr lang="fa-IR" sz="2400" dirty="0" smtClean="0">
                <a:cs typeface="2  Titr" pitchFamily="2" charset="-78"/>
              </a:rPr>
              <a:t>روزهای هفته و ساعات روز</a:t>
            </a:r>
          </a:p>
          <a:p>
            <a:pPr algn="ctr" rtl="1">
              <a:buNone/>
            </a:pPr>
            <a:r>
              <a:rPr lang="fa-IR" sz="2400" dirty="0" smtClean="0">
                <a:cs typeface="2  Titr" pitchFamily="2" charset="-78"/>
              </a:rPr>
              <a:t>آب و هوا </a:t>
            </a:r>
          </a:p>
          <a:p>
            <a:pPr algn="ctr" rtl="1">
              <a:buNone/>
            </a:pPr>
            <a:r>
              <a:rPr lang="fa-IR" sz="2400" dirty="0" smtClean="0">
                <a:cs typeface="2  Titr" pitchFamily="2" charset="-78"/>
              </a:rPr>
              <a:t>استرس</a:t>
            </a:r>
          </a:p>
          <a:p>
            <a:pPr algn="ctr" rtl="1">
              <a:buNone/>
            </a:pPr>
            <a:r>
              <a:rPr lang="fa-IR" sz="2400" dirty="0" smtClean="0">
                <a:cs typeface="2  Titr" pitchFamily="2" charset="-78"/>
              </a:rPr>
              <a:t>فعالیت های اجتماعی </a:t>
            </a:r>
          </a:p>
          <a:p>
            <a:pPr algn="ctr" rtl="1">
              <a:buNone/>
            </a:pPr>
            <a:r>
              <a:rPr lang="fa-IR" sz="2400" dirty="0" smtClean="0">
                <a:cs typeface="2  Titr" pitchFamily="2" charset="-78"/>
              </a:rPr>
              <a:t>خواب</a:t>
            </a:r>
          </a:p>
          <a:p>
            <a:pPr algn="ctr" rtl="1">
              <a:buNone/>
            </a:pPr>
            <a:r>
              <a:rPr lang="fa-IR" sz="2400" dirty="0" smtClean="0">
                <a:cs typeface="2  Titr" pitchFamily="2" charset="-78"/>
              </a:rPr>
              <a:t>ورزش</a:t>
            </a:r>
          </a:p>
          <a:p>
            <a:pPr algn="ctr" rtl="1">
              <a:buNone/>
            </a:pPr>
            <a:r>
              <a:rPr lang="fa-IR" sz="2400" dirty="0" smtClean="0">
                <a:cs typeface="2  Titr" pitchFamily="2" charset="-78"/>
              </a:rPr>
              <a:t>سن</a:t>
            </a:r>
          </a:p>
          <a:p>
            <a:pPr algn="ctr" rtl="1">
              <a:buNone/>
            </a:pPr>
            <a:r>
              <a:rPr lang="fa-IR" sz="2400" dirty="0" smtClean="0">
                <a:cs typeface="2  Titr" pitchFamily="2" charset="-78"/>
              </a:rPr>
              <a:t>جنسیت</a:t>
            </a:r>
          </a:p>
          <a:p>
            <a:pPr rtl="1">
              <a:buNone/>
            </a:pPr>
            <a:r>
              <a:rPr lang="fa-IR" sz="2400" dirty="0" smtClean="0">
                <a:cs typeface="2  Badr" pitchFamily="2" charset="-78"/>
              </a:rPr>
              <a:t>(رابینز و جاج،2009،صص 251-254)</a:t>
            </a:r>
          </a:p>
          <a:p>
            <a:pPr rtl="1">
              <a:buNone/>
            </a:pPr>
            <a:endParaRPr lang="fa-IR" sz="2400" dirty="0" smtClean="0">
              <a:cs typeface="2  Badr" pitchFamily="2" charset="-78"/>
            </a:endParaRPr>
          </a:p>
          <a:p>
            <a:pPr rtl="1">
              <a:buNone/>
            </a:pPr>
            <a:fld id="{316BF3AB-A765-487E-B073-20B288E927A3}" type="slidenum">
              <a:rPr lang="fa-IR" sz="2400" smtClean="0">
                <a:cs typeface="2  Badr" pitchFamily="2" charset="-78"/>
              </a:rPr>
              <a:pPr rtl="1">
                <a:buNone/>
              </a:pPr>
              <a:t>11</a:t>
            </a:fld>
            <a:endParaRPr lang="en-US" sz="2400" dirty="0">
              <a:cs typeface="2  Badr" pitchFamily="2" charset="-78"/>
            </a:endParaRPr>
          </a:p>
        </p:txBody>
      </p:sp>
    </p:spTree>
  </p:cSld>
  <p:clrMapOvr>
    <a:masterClrMapping/>
  </p:clrMapOvr>
  <p:transition spd="slow">
    <p:newsflash/>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57200"/>
            <a:ext cx="8686800" cy="152400"/>
          </a:xfrm>
        </p:spPr>
        <p:txBody>
          <a:bodyPr>
            <a:normAutofit fontScale="90000"/>
          </a:bodyPr>
          <a:lstStyle/>
          <a:p>
            <a:endParaRPr lang="en-US" dirty="0"/>
          </a:p>
        </p:txBody>
      </p:sp>
      <p:sp>
        <p:nvSpPr>
          <p:cNvPr id="3" name="Content Placeholder 2"/>
          <p:cNvSpPr>
            <a:spLocks noGrp="1"/>
          </p:cNvSpPr>
          <p:nvPr>
            <p:ph idx="1"/>
          </p:nvPr>
        </p:nvSpPr>
        <p:spPr>
          <a:xfrm>
            <a:off x="304800" y="685800"/>
            <a:ext cx="8686800" cy="5943600"/>
          </a:xfrm>
        </p:spPr>
        <p:txBody>
          <a:bodyPr>
            <a:normAutofit fontScale="92500" lnSpcReduction="10000"/>
          </a:bodyPr>
          <a:lstStyle/>
          <a:p>
            <a:pPr algn="ctr" rtl="1">
              <a:buNone/>
            </a:pPr>
            <a:r>
              <a:rPr lang="fa-IR" sz="3600" u="sng" dirty="0" smtClean="0">
                <a:cs typeface="2  Titr" pitchFamily="2" charset="-78"/>
              </a:rPr>
              <a:t>مدل هوش هیجانی گلمن</a:t>
            </a:r>
            <a:endParaRPr lang="en-US" sz="3600" u="sng" dirty="0" smtClean="0">
              <a:cs typeface="2  Titr" pitchFamily="2" charset="-78"/>
            </a:endParaRPr>
          </a:p>
          <a:p>
            <a:pPr lvl="0" algn="ctr" rtl="1">
              <a:lnSpc>
                <a:spcPct val="250000"/>
              </a:lnSpc>
              <a:buNone/>
            </a:pPr>
            <a:r>
              <a:rPr lang="fa-IR" sz="2400" dirty="0" smtClean="0">
                <a:cs typeface="2  Titr" pitchFamily="2" charset="-78"/>
              </a:rPr>
              <a:t>خود آگاهی (آگاه بودن از احساسات خود) </a:t>
            </a:r>
            <a:endParaRPr lang="en-US" sz="2400" dirty="0" smtClean="0">
              <a:cs typeface="2  Titr" pitchFamily="2" charset="-78"/>
            </a:endParaRPr>
          </a:p>
          <a:p>
            <a:pPr lvl="0" algn="ctr" rtl="1">
              <a:lnSpc>
                <a:spcPct val="250000"/>
              </a:lnSpc>
              <a:buNone/>
            </a:pPr>
            <a:r>
              <a:rPr lang="fa-IR" sz="2400" dirty="0" smtClean="0">
                <a:cs typeface="2  Titr" pitchFamily="2" charset="-78"/>
              </a:rPr>
              <a:t>خود مدیریتی (توانایی و کنترل احساسات و هوس های خود)</a:t>
            </a:r>
            <a:endParaRPr lang="en-US" sz="2400" dirty="0" smtClean="0">
              <a:cs typeface="2  Titr" pitchFamily="2" charset="-78"/>
            </a:endParaRPr>
          </a:p>
          <a:p>
            <a:pPr lvl="0" algn="ctr" rtl="1">
              <a:lnSpc>
                <a:spcPct val="250000"/>
              </a:lnSpc>
              <a:buNone/>
            </a:pPr>
            <a:r>
              <a:rPr lang="fa-IR" sz="2400" dirty="0" smtClean="0">
                <a:cs typeface="2  Titr" pitchFamily="2" charset="-78"/>
              </a:rPr>
              <a:t>همدلی (توانایی درک احساسات دیگران) </a:t>
            </a:r>
            <a:endParaRPr lang="en-US" sz="2400" dirty="0" smtClean="0">
              <a:cs typeface="2  Titr" pitchFamily="2" charset="-78"/>
            </a:endParaRPr>
          </a:p>
          <a:p>
            <a:pPr lvl="0" algn="ctr" rtl="1">
              <a:lnSpc>
                <a:spcPct val="250000"/>
              </a:lnSpc>
              <a:buNone/>
            </a:pPr>
            <a:r>
              <a:rPr lang="fa-IR" sz="2400" dirty="0" smtClean="0">
                <a:cs typeface="2  Titr" pitchFamily="2" charset="-78"/>
              </a:rPr>
              <a:t>مهارتهای اجتماعی (توانایی اداره کردن احساسات دیگران)</a:t>
            </a:r>
          </a:p>
          <a:p>
            <a:pPr lvl="0" rtl="1">
              <a:lnSpc>
                <a:spcPct val="250000"/>
              </a:lnSpc>
              <a:buNone/>
            </a:pPr>
            <a:r>
              <a:rPr lang="fa-IR" sz="2400" dirty="0" smtClean="0">
                <a:cs typeface="2  Badr" pitchFamily="2" charset="-78"/>
              </a:rPr>
              <a:t>(گلمن،1999 به نقل از پارسا، 1389)</a:t>
            </a:r>
          </a:p>
          <a:p>
            <a:pPr lvl="0" rtl="1">
              <a:lnSpc>
                <a:spcPct val="250000"/>
              </a:lnSpc>
              <a:buNone/>
            </a:pPr>
            <a:fld id="{8231C8FC-D201-43EC-85D5-23A900A9A4F8}" type="slidenum">
              <a:rPr lang="fa-IR" sz="2400" smtClean="0">
                <a:cs typeface="2  Badr" pitchFamily="2" charset="-78"/>
              </a:rPr>
              <a:pPr lvl="0" rtl="1">
                <a:lnSpc>
                  <a:spcPct val="250000"/>
                </a:lnSpc>
                <a:buNone/>
              </a:pPr>
              <a:t>12</a:t>
            </a:fld>
            <a:endParaRPr lang="en-US" sz="2400" dirty="0" smtClean="0">
              <a:cs typeface="2  Badr" pitchFamily="2" charset="-78"/>
            </a:endParaRPr>
          </a:p>
          <a:p>
            <a:pPr algn="r" rtl="1">
              <a:buNone/>
            </a:pPr>
            <a:endParaRPr lang="en-US" sz="2000" dirty="0">
              <a:cs typeface="2  Titr" pitchFamily="2" charset="-78"/>
            </a:endParaRPr>
          </a:p>
        </p:txBody>
      </p:sp>
    </p:spTree>
  </p:cSld>
  <p:clrMapOvr>
    <a:masterClrMapping/>
  </p:clrMapOvr>
  <p:transition spd="slow">
    <p:newsflash/>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304800" y="685800"/>
            <a:ext cx="8686800" cy="5715000"/>
          </a:xfrm>
        </p:spPr>
        <p:txBody>
          <a:bodyPr>
            <a:normAutofit/>
          </a:bodyPr>
          <a:lstStyle/>
          <a:p>
            <a:pPr lvl="0" algn="ctr" rtl="1">
              <a:buNone/>
            </a:pPr>
            <a:r>
              <a:rPr lang="fa-IR" sz="2800" dirty="0" smtClean="0">
                <a:cs typeface="2  Titr" pitchFamily="2" charset="-78"/>
              </a:rPr>
              <a:t>خود آگاهی (آگاه بودن از احساسات خود</a:t>
            </a:r>
            <a:r>
              <a:rPr lang="fa-IR" sz="2000" dirty="0" smtClean="0">
                <a:cs typeface="2  Titr" pitchFamily="2" charset="-78"/>
              </a:rPr>
              <a:t>) </a:t>
            </a:r>
            <a:endParaRPr lang="en-US" sz="2000" dirty="0" smtClean="0">
              <a:cs typeface="2  Titr" pitchFamily="2" charset="-78"/>
            </a:endParaRPr>
          </a:p>
          <a:p>
            <a:pPr algn="justLow" rtl="1">
              <a:buNone/>
            </a:pPr>
            <a:r>
              <a:rPr lang="fa-IR" sz="2800" dirty="0" smtClean="0">
                <a:cs typeface="2  Titr" pitchFamily="2" charset="-78"/>
              </a:rPr>
              <a:t>     خود آگاهی و شناسایی نوع و شدت احساسات خود ،بخش مهمی از هوش هیجانی است. فردی که احساسات خود را به راحتی شناسایی می کند، واکنش سریع تری در برخورد با مسائل دارد. به عبارتی قدم اول در ارائه و استفاده از راهکارها برای مسائل زندگی شناسایی احساسات است.در اغلب مسائل زندگی احساسات و عواطف ما دخیل هستند. بنابراین هوش عاطفی عمدتا با این مسائل درگیر است. و بخشی از آن که شناسایی نوع و شدت احساسات را بر عهده دارد، اولین مراحل را برای آماده شدن فرد برای اجرای مراحل بعدی طی می کند. تا زمانی که فرد با تاخیر و با مشکل از احساسات خود سر در می آورد ، امکان اداره و کنترل این احساسات نیز در او با تاخیر همراه خواهد بود. سرعت عمل در اجرای این مراحل بالا بودن هوش هیجانی فرد را نشان می دهد.</a:t>
            </a:r>
          </a:p>
          <a:p>
            <a:pPr rtl="1">
              <a:buNone/>
            </a:pPr>
            <a:fld id="{E28FB9BD-4139-4F03-8D1E-FBC30D276471}" type="slidenum">
              <a:rPr lang="fa-IR" sz="2800" smtClean="0">
                <a:cs typeface="2  Titr" pitchFamily="2" charset="-78"/>
              </a:rPr>
              <a:pPr rtl="1">
                <a:buNone/>
              </a:pPr>
              <a:t>13</a:t>
            </a:fld>
            <a:endParaRPr lang="en-US" sz="2800" dirty="0" smtClean="0">
              <a:cs typeface="2  Titr" pitchFamily="2" charset="-78"/>
            </a:endParaRPr>
          </a:p>
          <a:p>
            <a:pPr algn="r">
              <a:buNone/>
            </a:pPr>
            <a:endParaRPr lang="en-US" sz="2800" dirty="0">
              <a:cs typeface="2  Titr" pitchFamily="2" charset="-78"/>
            </a:endParaRPr>
          </a:p>
        </p:txBody>
      </p:sp>
    </p:spTree>
  </p:cSld>
  <p:clrMapOvr>
    <a:masterClrMapping/>
  </p:clrMapOvr>
  <p:transition spd="slow">
    <p:newsflash/>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304800" y="533400"/>
            <a:ext cx="8686800" cy="6172200"/>
          </a:xfrm>
        </p:spPr>
        <p:txBody>
          <a:bodyPr>
            <a:normAutofit/>
          </a:bodyPr>
          <a:lstStyle/>
          <a:p>
            <a:pPr lvl="0" algn="justLow" rtl="1">
              <a:buNone/>
            </a:pPr>
            <a:r>
              <a:rPr lang="fa-IR" sz="2800" dirty="0" smtClean="0">
                <a:cs typeface="2  Titr" pitchFamily="2" charset="-78"/>
              </a:rPr>
              <a:t>خود مدیریتی (توانایی و کنترل احساسات و هوس های خود)</a:t>
            </a:r>
          </a:p>
          <a:p>
            <a:pPr lvl="0" algn="justLow" rtl="1">
              <a:buNone/>
            </a:pPr>
            <a:endParaRPr lang="en-US" sz="2800" dirty="0" smtClean="0">
              <a:cs typeface="2  Titr" pitchFamily="2" charset="-78"/>
            </a:endParaRPr>
          </a:p>
          <a:p>
            <a:pPr algn="justLow" rtl="1">
              <a:buNone/>
            </a:pPr>
            <a:r>
              <a:rPr lang="fa-IR" sz="2800" dirty="0" smtClean="0">
                <a:cs typeface="2  Titr" pitchFamily="2" charset="-78"/>
              </a:rPr>
              <a:t>   </a:t>
            </a:r>
            <a:r>
              <a:rPr lang="en-US" sz="2800" dirty="0" smtClean="0">
                <a:cs typeface="2  Titr" pitchFamily="2" charset="-78"/>
              </a:rPr>
              <a:t> </a:t>
            </a:r>
            <a:r>
              <a:rPr lang="fa-IR" sz="2800" dirty="0" smtClean="0">
                <a:cs typeface="2  Titr" pitchFamily="2" charset="-78"/>
              </a:rPr>
              <a:t>افرادی که هوش هیجانی بالاتری دارند، راحت تر از دیگر افراد احساسات خود را کنترل می کنند. قدرت بیشتری برای تحت اختیار در آوردن هیجان خود دارند و اجازه نمی دهند هیجان آنها بیش از حد لازم و در سطح افراطی عمل کند یا پسروی هیجانی داشته باشند. آنها برای کنترل احساسات خود شگردها و مهارت های زیادی را می دانند و در اکثر موارد با سرعت عمل از این مهارت ها و شگردها استفاده می کنند. آنها به راحتی خشم خود را کنترل کرده و آنرا در مسیر درست برای تخلیه و رسیدن به نتیجه مناسب هدایت می کند. زود و نابهنگام مضطرب نمی شوند و در این موارد می دانند که چگونه باید آرامش خود را حفظ کنند.</a:t>
            </a:r>
          </a:p>
          <a:p>
            <a:pPr rtl="1">
              <a:buNone/>
            </a:pPr>
            <a:fld id="{CF09A144-D7D0-4829-A79C-F0FE69D667DB}" type="slidenum">
              <a:rPr lang="fa-IR" sz="2800" smtClean="0">
                <a:cs typeface="2  Titr" pitchFamily="2" charset="-78"/>
              </a:rPr>
              <a:pPr rtl="1">
                <a:buNone/>
              </a:pPr>
              <a:t>14</a:t>
            </a:fld>
            <a:endParaRPr lang="en-US" sz="2800" dirty="0" smtClean="0">
              <a:cs typeface="2  Titr" pitchFamily="2" charset="-78"/>
            </a:endParaRPr>
          </a:p>
          <a:p>
            <a:pPr algn="justLow">
              <a:buNone/>
            </a:pPr>
            <a:endParaRPr lang="en-US" sz="2800" dirty="0">
              <a:cs typeface="2  Titr" pitchFamily="2" charset="-78"/>
            </a:endParaRPr>
          </a:p>
        </p:txBody>
      </p:sp>
    </p:spTree>
  </p:cSld>
  <p:clrMapOvr>
    <a:masterClrMapping/>
  </p:clrMapOvr>
  <p:transition spd="slow">
    <p:newsflash/>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304800" y="457200"/>
            <a:ext cx="8686800" cy="5867400"/>
          </a:xfrm>
        </p:spPr>
        <p:txBody>
          <a:bodyPr/>
          <a:lstStyle/>
          <a:p>
            <a:pPr lvl="0" algn="justLow" rtl="1">
              <a:buNone/>
            </a:pPr>
            <a:r>
              <a:rPr lang="fa-IR" dirty="0" smtClean="0">
                <a:cs typeface="2  Titr" pitchFamily="2" charset="-78"/>
              </a:rPr>
              <a:t>همدلی (توانایی درک احساسات دیگران)</a:t>
            </a:r>
          </a:p>
          <a:p>
            <a:pPr lvl="0" algn="justLow" rtl="1">
              <a:buNone/>
            </a:pPr>
            <a:r>
              <a:rPr lang="fa-IR" dirty="0" smtClean="0">
                <a:cs typeface="2  Titr" pitchFamily="2" charset="-78"/>
              </a:rPr>
              <a:t> </a:t>
            </a:r>
            <a:endParaRPr lang="en-US" dirty="0" smtClean="0">
              <a:cs typeface="2  Titr" pitchFamily="2" charset="-78"/>
            </a:endParaRPr>
          </a:p>
          <a:p>
            <a:pPr algn="justLow" rtl="1">
              <a:buNone/>
            </a:pPr>
            <a:r>
              <a:rPr lang="fa-IR" dirty="0" smtClean="0">
                <a:cs typeface="2  Titr" pitchFamily="2" charset="-78"/>
              </a:rPr>
              <a:t>    افرادی که از هوش هیجانی بالایی برخوردارند ، علاوه بر اینکه احساسات خود را به خوبی می شناسند در شناخت احساسات دیگران نیز عملکرد خوبی دارند. این مهارت موجب می شود که فرد بتواند دیدگاه و نظر افراد دیگر را از لحاظ احساسی درک کند و به عبارتی بتواند خود را به جای او بگذارد. داشتن چنین مهارتی موجب می شود که فرد بتواند روابط خود را به بهترین وجهی اداره کرده و سازمان دهد.</a:t>
            </a:r>
          </a:p>
          <a:p>
            <a:pPr rtl="1">
              <a:buNone/>
            </a:pPr>
            <a:fld id="{F0361AB5-D1C2-488E-905D-0BC293A75226}" type="slidenum">
              <a:rPr lang="fa-IR" smtClean="0">
                <a:cs typeface="2  Titr" pitchFamily="2" charset="-78"/>
              </a:rPr>
              <a:pPr rtl="1">
                <a:buNone/>
              </a:pPr>
              <a:t>15</a:t>
            </a:fld>
            <a:endParaRPr lang="en-US" dirty="0" smtClean="0">
              <a:cs typeface="2  Titr" pitchFamily="2" charset="-78"/>
            </a:endParaRPr>
          </a:p>
          <a:p>
            <a:pPr algn="justLow">
              <a:buNone/>
            </a:pPr>
            <a:endParaRPr lang="en-US" dirty="0">
              <a:cs typeface="2  Titr" pitchFamily="2" charset="-78"/>
            </a:endParaRPr>
          </a:p>
        </p:txBody>
      </p:sp>
    </p:spTree>
  </p:cSld>
  <p:clrMapOvr>
    <a:masterClrMapping/>
  </p:clrMapOvr>
  <p:transition spd="slow">
    <p:newsflash/>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304800" y="304800"/>
            <a:ext cx="8686800" cy="6248400"/>
          </a:xfrm>
        </p:spPr>
        <p:txBody>
          <a:bodyPr>
            <a:normAutofit/>
          </a:bodyPr>
          <a:lstStyle/>
          <a:p>
            <a:pPr lvl="0" algn="justLow" rtl="1">
              <a:buNone/>
            </a:pPr>
            <a:r>
              <a:rPr lang="fa-IR" sz="2800" dirty="0" smtClean="0">
                <a:cs typeface="2  Titr" pitchFamily="2" charset="-78"/>
              </a:rPr>
              <a:t>مهارتهای اجتماعی (توانایی اداره کردن احساسات دیگران)</a:t>
            </a:r>
            <a:endParaRPr lang="en-US" sz="2800" dirty="0" smtClean="0">
              <a:cs typeface="2  Titr" pitchFamily="2" charset="-78"/>
            </a:endParaRPr>
          </a:p>
          <a:p>
            <a:pPr algn="justLow" rtl="1">
              <a:buNone/>
            </a:pPr>
            <a:r>
              <a:rPr lang="fa-IR" dirty="0" smtClean="0">
                <a:cs typeface="2  Titr" pitchFamily="2" charset="-78"/>
              </a:rPr>
              <a:t>     افرادی که از هوش هیجانی بالاتری برخوردارند ، از لحاظ روابط اجتماعی بسیار موفق هستند. آنها به راحتی روابط را حفظ کرده و تحکیم بخشند. آنها در روابط خود راحت ، فاقد اضطراب و خونگرم عمل می کنند و دیگران را نیز به راحتی می پذیرند. افراد دیگر در ارتباط با این افراد احساس راحتی و آرامش می کنند و معمولا تمایل بیشتری برای ادامه ارتباط با این افراد دارند. در حالی که افرادی که دارای هوش هیجانی پایین تری هستند، در روابط ، سرد و خشک ارزیابی می شوند و اغلب روابط آنها در همان مراحل اولیه با شکست مواجه می شود.(گلمن به نقل از پارسا ، 1389)</a:t>
            </a:r>
          </a:p>
          <a:p>
            <a:pPr rtl="1">
              <a:buNone/>
            </a:pPr>
            <a:fld id="{319A3ACA-0F6E-4D50-9386-3216DF7B7B1B}" type="slidenum">
              <a:rPr lang="fa-IR" smtClean="0">
                <a:cs typeface="2  Titr" pitchFamily="2" charset="-78"/>
              </a:rPr>
              <a:pPr rtl="1">
                <a:buNone/>
              </a:pPr>
              <a:t>16</a:t>
            </a:fld>
            <a:endParaRPr lang="en-US" dirty="0" smtClean="0">
              <a:cs typeface="2  Titr" pitchFamily="2" charset="-78"/>
            </a:endParaRPr>
          </a:p>
          <a:p>
            <a:pPr algn="justLow" rtl="1">
              <a:buNone/>
            </a:pPr>
            <a:endParaRPr lang="en-US" dirty="0">
              <a:cs typeface="2  Titr" pitchFamily="2" charset="-78"/>
            </a:endParaRPr>
          </a:p>
        </p:txBody>
      </p:sp>
    </p:spTree>
  </p:cSld>
  <p:clrMapOvr>
    <a:masterClrMapping/>
  </p:clrMapOvr>
  <p:transition spd="slow">
    <p:newsflash/>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6e72ca36767624c1dfb3b7c7c12f9c398453d"/>
</p:tagLst>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237</TotalTime>
  <Words>1492</Words>
  <Application>Microsoft Office PowerPoint</Application>
  <PresentationFormat>On-screen Show (4:3)</PresentationFormat>
  <Paragraphs>119</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Trek</vt:lpstr>
      <vt:lpstr>بنام خدا</vt:lpstr>
      <vt:lpstr>PowerPoint Presentation</vt:lpstr>
      <vt:lpstr>PowerPoint Presentation</vt:lpstr>
      <vt:lpstr>PowerPoint Presentation</vt:lpstr>
      <vt:lpstr>فهرست مطالب</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arezoo</dc:creator>
  <cp:lastModifiedBy>Windows User</cp:lastModifiedBy>
  <cp:revision>61</cp:revision>
  <dcterms:created xsi:type="dcterms:W3CDTF">2012-12-25T06:24:27Z</dcterms:created>
  <dcterms:modified xsi:type="dcterms:W3CDTF">2020-05-02T01:11:35Z</dcterms:modified>
</cp:coreProperties>
</file>