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67" r:id="rId4"/>
    <p:sldId id="268" r:id="rId5"/>
    <p:sldId id="270" r:id="rId6"/>
    <p:sldId id="271" r:id="rId7"/>
    <p:sldId id="272" r:id="rId8"/>
    <p:sldId id="273" r:id="rId9"/>
    <p:sldId id="27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3777B-0449-4048-8023-2C80D97EC48B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3942BE-B731-4D8B-820F-E1B574A28A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856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6E47F-C256-4067-8236-D95AECD56F0F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84800-7514-435A-8AA1-93F7195DA41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838199"/>
          </a:xfrm>
        </p:spPr>
        <p:txBody>
          <a:bodyPr/>
          <a:lstStyle/>
          <a:p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latin typeface="110_Besmellah" pitchFamily="2" charset="0"/>
                <a:cs typeface="Al-Kharashi 20" pitchFamily="2" charset="-78"/>
              </a:rPr>
              <a:t>بسم الله الرحمن الرحیم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110_Besmellah" pitchFamily="2" charset="0"/>
              <a:cs typeface="Al-Kharashi 2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362200"/>
            <a:ext cx="8458200" cy="4267200"/>
          </a:xfrm>
        </p:spPr>
        <p:txBody>
          <a:bodyPr>
            <a:normAutofit/>
          </a:bodyPr>
          <a:lstStyle/>
          <a:p>
            <a:r>
              <a:rPr lang="fa-IR" sz="4400" dirty="0" smtClean="0">
                <a:solidFill>
                  <a:srgbClr val="002060"/>
                </a:solidFill>
              </a:rPr>
              <a:t>هورمون های قشری فوق کلیه</a:t>
            </a:r>
          </a:p>
          <a:p>
            <a:pPr rtl="1"/>
            <a:endParaRPr lang="fa-IR" sz="4400" dirty="0">
              <a:solidFill>
                <a:schemeClr val="tx2">
                  <a:lumMod val="75000"/>
                </a:schemeClr>
              </a:solidFill>
              <a:cs typeface="2  Elham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62484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2  Mehr" pitchFamily="2" charset="-78"/>
              </a:rPr>
              <a:t>قشر فوق کلیه :گروه کاملا متفاوتی از هورمون ها بنام کورتیکواستروئید ها را ترشح می کند. </a:t>
            </a:r>
          </a:p>
          <a:p>
            <a:pPr algn="r" rtl="1"/>
            <a:endParaRPr lang="fa-IR" dirty="0" smtClean="0">
              <a:cs typeface="2  Mehr" pitchFamily="2" charset="-78"/>
            </a:endParaRPr>
          </a:p>
          <a:p>
            <a:pPr algn="r" rtl="1"/>
            <a:endParaRPr lang="fa-IR" dirty="0" smtClean="0">
              <a:cs typeface="2  Mehr" pitchFamily="2" charset="-78"/>
            </a:endParaRPr>
          </a:p>
          <a:p>
            <a:pPr algn="r" rtl="1"/>
            <a:endParaRPr lang="fa-IR" dirty="0" smtClean="0">
              <a:cs typeface="2  Meh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2  Mehr" pitchFamily="2" charset="-78"/>
              </a:rPr>
              <a:t>کورتیکواستروئید ها:</a:t>
            </a:r>
            <a:endParaRPr lang="en-US" dirty="0" smtClean="0">
              <a:cs typeface="2  Mehr" pitchFamily="2" charset="-78"/>
            </a:endParaRPr>
          </a:p>
          <a:p>
            <a:pPr algn="r" rtl="1"/>
            <a:endParaRPr lang="fa-IR" dirty="0" smtClean="0">
              <a:cs typeface="2  Mehr" pitchFamily="2" charset="-78"/>
            </a:endParaRP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2  Mehr" pitchFamily="2" charset="-78"/>
              </a:rPr>
              <a:t>مینرالوکورتیکوئید:مثل آلدوسترون 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2  Mehr" pitchFamily="2" charset="-78"/>
              </a:rPr>
              <a:t>گلوکوکورتیکوئیدها:مثل کورتیزول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>
                <a:cs typeface="2  Mehr" pitchFamily="2" charset="-78"/>
              </a:rPr>
              <a:t>آندروژن ها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172200"/>
          </a:xfrm>
        </p:spPr>
        <p:txBody>
          <a:bodyPr>
            <a:normAutofit fontScale="85000" lnSpcReduction="10000"/>
          </a:bodyPr>
          <a:lstStyle/>
          <a:p>
            <a:pPr algn="r" rtl="1">
              <a:lnSpc>
                <a:spcPct val="250000"/>
              </a:lnSpc>
            </a:pPr>
            <a:r>
              <a:rPr lang="fa-IR" sz="2600" dirty="0" smtClean="0">
                <a:cs typeface="2  Mehr" pitchFamily="2" charset="-78"/>
              </a:rPr>
              <a:t>قشر فوق کلیه سه لایه مجزا دارد:</a:t>
            </a:r>
          </a:p>
          <a:p>
            <a:pPr marL="514350" indent="-514350" algn="r" rtl="1">
              <a:lnSpc>
                <a:spcPct val="250000"/>
              </a:lnSpc>
              <a:buFont typeface="+mj-lt"/>
              <a:buAutoNum type="arabicPeriod"/>
            </a:pPr>
            <a:r>
              <a:rPr lang="fa-IR" sz="2600" dirty="0" smtClean="0">
                <a:cs typeface="2  Mehr" pitchFamily="2" charset="-78"/>
              </a:rPr>
              <a:t>ناحیه گلومرولوزا:آلدوسترون ترشح می کند زیرا حاوی آنزیم آلدوسترن سنتتاز هستند ترشح آن توسط آنژیوتانسین2وپتاسیم تنظیم می شود.</a:t>
            </a:r>
          </a:p>
          <a:p>
            <a:pPr marL="514350" indent="-514350" algn="r" rtl="1">
              <a:lnSpc>
                <a:spcPct val="250000"/>
              </a:lnSpc>
              <a:buFont typeface="+mj-lt"/>
              <a:buAutoNum type="arabicPeriod"/>
            </a:pPr>
            <a:r>
              <a:rPr lang="fa-IR" sz="2600" dirty="0" smtClean="0">
                <a:cs typeface="2  Mehr" pitchFamily="2" charset="-78"/>
              </a:rPr>
              <a:t>ناحیه فاسیکولا کورتیزول وکورتیکوسترون ومقادیر کمی آندروژن ترشح می کند .ترشح این سلول ها تا حدود زیادی تحت کنترل هورمون آدرنوکورتیکوتروپین است.</a:t>
            </a:r>
          </a:p>
          <a:p>
            <a:pPr marL="514350" indent="-514350" algn="r" rtl="1">
              <a:lnSpc>
                <a:spcPct val="250000"/>
              </a:lnSpc>
              <a:buFont typeface="+mj-lt"/>
              <a:buAutoNum type="arabicPeriod"/>
            </a:pPr>
            <a:r>
              <a:rPr lang="fa-IR" sz="2600" dirty="0" smtClean="0">
                <a:cs typeface="2  Mehr" pitchFamily="2" charset="-78"/>
              </a:rPr>
              <a:t>ناحیه رتیکولاریس:آندروژن های فوق کلیوی دهیدرواپی آندروسترون وآندروستنه دیون به همراه مقداری استروژن وچند گلوکوکورتیکوئیددیگر را ترشح می کند.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sz="2400" dirty="0" smtClean="0"/>
          </a:p>
          <a:p>
            <a:pPr marL="514350" indent="-514350" algn="r" rtl="1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اعمال مینرالوکورتیکوئید ها_آلدوسترون: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کمبود مینرالوکورتیکوئید ها موجب دفع کلیوی شدید کلرید سدیم وهیپرکالمی می شود.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آلدوسترون مینرالوکورتیکوئیداصلی مترشحه از فوق کلیه هاست.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اثرات آلدوسترون برکلیه وگردش خون: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آلدوسترن بازجذب توبولی سدیم وترشح بتاسیم را افزایش می دهد.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آلدوسترون اضافی حجم مایع خارج سلولی وفشار شریانی را افزایش می دهد ولی تاثیرکمی برغلظتسدیم پلاسما دارد.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آلدوسترون اضافی موجب هیپوکالمی وضعف عضلانی می شود.آلدوسترون کم موجب هیپرکالمی و مسمومیت قلبی می شود.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آلدوسترون اضافی ترشح توبولی یون هیدروژن را افزایش داده وموجب بروزآلکالوز خفیف می شود.</a:t>
            </a:r>
          </a:p>
          <a:p>
            <a:pPr algn="r" rtl="1">
              <a:buFont typeface="Wingdings" pitchFamily="2" charset="2"/>
              <a:buChar char="ü"/>
            </a:pPr>
            <a:r>
              <a:rPr lang="fa-IR" sz="2400" dirty="0" smtClean="0">
                <a:cs typeface="2  Mehr" pitchFamily="2" charset="-78"/>
              </a:rPr>
              <a:t>آلدوسترون سبب تحریک انتقال سدیم وپتاسیم درغدد عرق –غددبزاق وسلول های اپی تلیال روده می شود.</a:t>
            </a:r>
          </a:p>
          <a:p>
            <a:pPr algn="r" rtl="1">
              <a:buFont typeface="Wingdings" pitchFamily="2" charset="2"/>
              <a:buChar char="q"/>
            </a:pP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مکانیسم سلولی عمل آلدوسترون:</a:t>
            </a:r>
          </a:p>
          <a:p>
            <a:pPr marL="514350" indent="-514350" algn="r" rtl="1">
              <a:buFont typeface="+mj-lt"/>
              <a:buAutoNum type="arabicParenR"/>
            </a:pPr>
            <a:r>
              <a:rPr lang="fa-IR" sz="2400" dirty="0" smtClean="0">
                <a:cs typeface="2  Mehr" pitchFamily="2" charset="-78"/>
              </a:rPr>
              <a:t>آلدوسترون به دلیل حلالیت در غشاهای لیپیدی به سادگی به درون سلول های اپی تلیالی توبول انتشار می یابد.</a:t>
            </a:r>
          </a:p>
          <a:p>
            <a:pPr marL="514350" indent="-514350" algn="r" rtl="1">
              <a:buFont typeface="+mj-lt"/>
              <a:buAutoNum type="arabicParenR"/>
            </a:pPr>
            <a:r>
              <a:rPr lang="fa-IR" sz="2400" dirty="0" smtClean="0">
                <a:cs typeface="2  Mehr" pitchFamily="2" charset="-78"/>
              </a:rPr>
              <a:t>آلدوسترون در سیتوپلاسم سلول های توبولی با یک گیرنده پروتئینی بسیار اختصاصی مرسوم به رسپتورمینرالوکورتیکوئیدی (</a:t>
            </a:r>
            <a:r>
              <a:rPr lang="en-US" sz="2400" dirty="0" smtClean="0">
                <a:cs typeface="2  Mehr" pitchFamily="2" charset="-78"/>
              </a:rPr>
              <a:t>MR</a:t>
            </a:r>
            <a:r>
              <a:rPr lang="fa-IR" sz="2400" dirty="0" smtClean="0">
                <a:cs typeface="2  Mehr" pitchFamily="2" charset="-78"/>
              </a:rPr>
              <a:t>)ترکیب می شود.</a:t>
            </a:r>
          </a:p>
          <a:p>
            <a:pPr marL="514350" indent="-514350" algn="r" rtl="1">
              <a:buFont typeface="+mj-lt"/>
              <a:buAutoNum type="arabicParenR"/>
            </a:pPr>
            <a:r>
              <a:rPr lang="fa-IR" sz="2400" dirty="0" smtClean="0">
                <a:cs typeface="2  Mehr" pitchFamily="2" charset="-78"/>
              </a:rPr>
              <a:t>کمپلکس آلدوسترون_رسپتوربه درون هسته انتشار می یابد ودستخوش تغییر بیشتری می شود .باعث برانگیختن یک یا چند بخش</a:t>
            </a:r>
            <a:r>
              <a:rPr lang="en-US" sz="2400" dirty="0" smtClean="0">
                <a:cs typeface="2  Mehr" pitchFamily="2" charset="-78"/>
              </a:rPr>
              <a:t>DNA</a:t>
            </a:r>
            <a:r>
              <a:rPr lang="fa-IR" sz="2400" dirty="0" smtClean="0">
                <a:cs typeface="2  Mehr" pitchFamily="2" charset="-78"/>
              </a:rPr>
              <a:t>ویک یا چند نوع </a:t>
            </a:r>
            <a:r>
              <a:rPr lang="en-US" sz="2400" dirty="0" smtClean="0">
                <a:cs typeface="2  Mehr" pitchFamily="2" charset="-78"/>
              </a:rPr>
              <a:t>mRNA</a:t>
            </a:r>
            <a:r>
              <a:rPr lang="fa-IR" sz="2400" dirty="0" smtClean="0">
                <a:cs typeface="2  Mehr" pitchFamily="2" charset="-78"/>
              </a:rPr>
              <a:t>می سازدکه در رابطه با روند سدیم وپتاسیم عمل می کنند.</a:t>
            </a:r>
          </a:p>
          <a:p>
            <a:pPr marL="514350" indent="-514350" algn="r" rtl="1">
              <a:buFont typeface="+mj-lt"/>
              <a:buAutoNum type="arabicParenR"/>
            </a:pPr>
            <a:r>
              <a:rPr lang="en-US" sz="2400" dirty="0" smtClean="0">
                <a:cs typeface="2  Mehr" pitchFamily="2" charset="-78"/>
              </a:rPr>
              <a:t>mRNA</a:t>
            </a:r>
            <a:r>
              <a:rPr lang="fa-IR" sz="2400" dirty="0" smtClean="0">
                <a:cs typeface="2  Mehr" pitchFamily="2" charset="-78"/>
              </a:rPr>
              <a:t>به درون سیتوپلاسم</a:t>
            </a:r>
            <a:r>
              <a:rPr lang="fa-IR" sz="2400" dirty="0">
                <a:cs typeface="2  Mehr" pitchFamily="2" charset="-78"/>
              </a:rPr>
              <a:t> </a:t>
            </a:r>
            <a:r>
              <a:rPr lang="fa-IR" sz="2400" dirty="0" smtClean="0">
                <a:cs typeface="2  Mehr" pitchFamily="2" charset="-78"/>
              </a:rPr>
              <a:t>منتشر می شود وبا همکاری ریبوزوم ها پروتئین می سازد.پروتئین ممکنه آنزیم باشد.یک آنزیمی که به طور اختصاصی افزایش می یابد.</a:t>
            </a:r>
          </a:p>
          <a:p>
            <a:pPr marL="514350" indent="-514350" algn="r" rtl="1">
              <a:buFont typeface="+mj-lt"/>
              <a:buAutoNum type="arabicParenR"/>
            </a:pPr>
            <a:endParaRPr lang="en-US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19800"/>
          </a:xfrm>
        </p:spPr>
        <p:txBody>
          <a:bodyPr/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تنظیم ترشح آلدوسترون:</a:t>
            </a:r>
          </a:p>
          <a:p>
            <a:pPr algn="r" rtl="1">
              <a:buNone/>
            </a:pPr>
            <a:r>
              <a:rPr lang="fa-IR" sz="2400" dirty="0" smtClean="0">
                <a:cs typeface="2  Mehr" pitchFamily="2" charset="-78"/>
              </a:rPr>
              <a:t>چهار عامل احتمالی به ترتیب اهمیت که در ترشح آلدوسترون نقش دارند: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افزایش غلظت یون پتاسیم درمایع خارج سلولی ترشح آلدوسترون را تاحدزیادی افزایش می دهد.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افزایش غلظت آنزیوتانسین2در مایع خارج سلولی نیز تاحدود زیادی ترشح آلدوسترون را افزایش می دهد.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افزایش غلظت یون سدیم در مایع خارج سلولی  ترشح آلدوسترون رابسیار کم کاهش می دهد.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ترشح آدرنوکورتیکوتروپین(</a:t>
            </a:r>
            <a:r>
              <a:rPr lang="en-US" sz="2400" dirty="0" smtClean="0">
                <a:cs typeface="2  Mehr" pitchFamily="2" charset="-78"/>
              </a:rPr>
              <a:t>ACTH</a:t>
            </a:r>
            <a:r>
              <a:rPr lang="fa-IR" sz="2400" dirty="0" smtClean="0">
                <a:cs typeface="2  Mehr" pitchFamily="2" charset="-78"/>
              </a:rPr>
              <a:t>)ازغده هیپوفیز قدامی برای ترشح آلدوسترون ضروری است اما اثر ناچیزی در کنترل میزان ترشح در اکثر شرایط فیزیولوژیکی دارد.</a:t>
            </a:r>
          </a:p>
          <a:p>
            <a:pPr marL="457200" indent="-457200" algn="r" rtl="1">
              <a:buFont typeface="+mj-lt"/>
              <a:buAutoNum type="arabicPeriod"/>
            </a:pPr>
            <a:endParaRPr lang="fa-IR" sz="2400" dirty="0" smtClean="0"/>
          </a:p>
          <a:p>
            <a:pPr algn="r" rtl="1">
              <a:buNone/>
            </a:pPr>
            <a:endParaRPr lang="en-US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 lnSpcReduction="20000"/>
          </a:bodyPr>
          <a:lstStyle/>
          <a:p>
            <a:pPr algn="r" rtl="1">
              <a:lnSpc>
                <a:spcPct val="170000"/>
              </a:lnSpc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اثرات کورتیزول برمتابولیسم کربوهیدرات: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تحریک گلوکونئوژنر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کاهش مصرف گلوکز درسلول ها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افزایش غلظت گلوکز خون ودیابت فوق کلیه</a:t>
            </a:r>
          </a:p>
          <a:p>
            <a:pPr marL="514350" indent="-514350" algn="r" rtl="1">
              <a:lnSpc>
                <a:spcPct val="170000"/>
              </a:lnSpc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اثرات کورتیزول بر متابولیسم پروتئین: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کاهش پروتئین سلولی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پروتئین های پلاسما وکبد را افزایش می دهد.</a:t>
            </a:r>
          </a:p>
          <a:p>
            <a:pPr marL="514350" indent="-514350" algn="r" rtl="1">
              <a:lnSpc>
                <a:spcPct val="170000"/>
              </a:lnSpc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افزایش اسیدهای آمینه خون –کاهش انتقال اسیدهای آمینه به درون سلول های خارج کبدی وافزایش انتقال آن ها به درون سلول های کبدی</a:t>
            </a:r>
          </a:p>
          <a:p>
            <a:pPr marL="514350" indent="-514350" algn="r" rtl="1">
              <a:buNone/>
            </a:pP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1722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اثرات کورتیزول بر متابولیسم چربی: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آزاد سازی اسید های چرب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چاقی ناشی ازکورتیزول اضافی</a:t>
            </a:r>
          </a:p>
          <a:p>
            <a:pPr marL="514350" indent="-514350"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استرس هایی که موجب آزاد سازی کورتیزول می شود: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ضربه یا آسیب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عفونت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گرمایا سرمای شدید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تزریق نوراپی نفرین ودیگردارو های مقلد سمپاتیک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جراحی</a:t>
            </a:r>
          </a:p>
          <a:p>
            <a:pPr marL="514350" indent="-514350" algn="r" rtl="1"/>
            <a:r>
              <a:rPr lang="fa-IR" dirty="0" smtClean="0">
                <a:cs typeface="2  Mehr" pitchFamily="2" charset="-78"/>
              </a:rPr>
              <a:t>تقریبا هرنوع بیماری ناتوان کننده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92500"/>
          </a:bodyPr>
          <a:lstStyle/>
          <a:p>
            <a:pPr marL="514350" indent="-514350"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اثرات ضد التهابی سطوح بالای کورتیزول:</a:t>
            </a:r>
          </a:p>
          <a:p>
            <a:pPr marL="514350" indent="-514350" algn="r" rtl="1"/>
            <a:r>
              <a:rPr lang="fa-IR" sz="2400" dirty="0" smtClean="0">
                <a:cs typeface="2  Mehr" pitchFamily="2" charset="-78"/>
              </a:rPr>
              <a:t>کورتیزول باتثبیت لیزوزوم ها وسایر اثرات جلوی پیشرفت التهاب را می گیرد.</a:t>
            </a:r>
          </a:p>
          <a:p>
            <a:pPr marL="514350" indent="-514350" algn="r" rtl="1"/>
            <a:r>
              <a:rPr lang="fa-IR" sz="2400" dirty="0" smtClean="0">
                <a:cs typeface="2  Mehr" pitchFamily="2" charset="-78"/>
              </a:rPr>
              <a:t>کورتیزول التهاب را فرو می نشاند.</a:t>
            </a:r>
          </a:p>
          <a:p>
            <a:pPr marL="514350" indent="-514350" algn="r" rtl="1">
              <a:buFont typeface="Wingdings" pitchFamily="2" charset="2"/>
              <a:buChar char="q"/>
            </a:pPr>
            <a:r>
              <a:rPr lang="fa-IR" dirty="0" smtClean="0">
                <a:cs typeface="2  Mehr" pitchFamily="2" charset="-78"/>
              </a:rPr>
              <a:t>تنضیم ترشح کورتیزول توسط</a:t>
            </a:r>
            <a:r>
              <a:rPr lang="en-US" dirty="0" smtClean="0">
                <a:cs typeface="2  Mehr" pitchFamily="2" charset="-78"/>
              </a:rPr>
              <a:t>ACTH</a:t>
            </a:r>
            <a:r>
              <a:rPr lang="fa-IR" dirty="0" smtClean="0">
                <a:cs typeface="2  Mehr" pitchFamily="2" charset="-78"/>
              </a:rPr>
              <a:t>ازهیپوفیزقدامی: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en-US" sz="2400" dirty="0" smtClean="0">
                <a:cs typeface="2  Mehr" pitchFamily="2" charset="-78"/>
              </a:rPr>
              <a:t>ACTH</a:t>
            </a:r>
            <a:r>
              <a:rPr lang="fa-IR" sz="2400" dirty="0" smtClean="0">
                <a:cs typeface="2  Mehr" pitchFamily="2" charset="-78"/>
              </a:rPr>
              <a:t>ترشح کورتیزول راتحریک می کند.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ترشح </a:t>
            </a:r>
            <a:r>
              <a:rPr lang="en-US" sz="2400" dirty="0" smtClean="0">
                <a:cs typeface="2  Mehr" pitchFamily="2" charset="-78"/>
              </a:rPr>
              <a:t>ACTH</a:t>
            </a:r>
            <a:r>
              <a:rPr lang="fa-IR" sz="2400" dirty="0" smtClean="0">
                <a:cs typeface="2  Mehr" pitchFamily="2" charset="-78"/>
              </a:rPr>
              <a:t>بوسیله فاکتورآزادکننده کورتیکوتروپین از هیپوتالاموس تنظیم می شود.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en-US" sz="2400" dirty="0" smtClean="0">
                <a:cs typeface="2  Mehr" pitchFamily="2" charset="-78"/>
              </a:rPr>
              <a:t>ACTH</a:t>
            </a:r>
            <a:r>
              <a:rPr lang="fa-IR" sz="2400" dirty="0" smtClean="0">
                <a:cs typeface="2  Mehr" pitchFamily="2" charset="-78"/>
              </a:rPr>
              <a:t>باافزایش</a:t>
            </a:r>
            <a:r>
              <a:rPr lang="en-US" sz="2400" dirty="0" smtClean="0">
                <a:cs typeface="2  Mehr" pitchFamily="2" charset="-78"/>
              </a:rPr>
              <a:t>CAMP</a:t>
            </a:r>
            <a:r>
              <a:rPr lang="fa-IR" sz="2400" dirty="0" smtClean="0">
                <a:cs typeface="2  Mehr" pitchFamily="2" charset="-78"/>
              </a:rPr>
              <a:t>سلول های قشرفوق کلیه رابرای ساخت استروئیدهافعال می کند.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استرس فیولوژیک ترشح</a:t>
            </a:r>
            <a:r>
              <a:rPr lang="en-US" sz="2400" dirty="0" smtClean="0">
                <a:cs typeface="2  Mehr" pitchFamily="2" charset="-78"/>
              </a:rPr>
              <a:t>ACTH</a:t>
            </a:r>
            <a:r>
              <a:rPr lang="fa-IR" sz="2400" dirty="0" smtClean="0">
                <a:cs typeface="2  Mehr" pitchFamily="2" charset="-78"/>
              </a:rPr>
              <a:t>وترشحات قشرفوق کلیه را افزایش می دهد.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sz="2400" dirty="0" smtClean="0">
                <a:cs typeface="2  Mehr" pitchFamily="2" charset="-78"/>
              </a:rPr>
              <a:t>اثرمهار کورتیزول برهیپوتالاموس وهیپوفیزقدامی جهت کاهش ترشح</a:t>
            </a:r>
            <a:r>
              <a:rPr lang="en-US" sz="2400" dirty="0" smtClean="0">
                <a:cs typeface="2  Mehr" pitchFamily="2" charset="-78"/>
              </a:rPr>
              <a:t>ACTH</a:t>
            </a:r>
            <a:endParaRPr lang="en-US" sz="2400" dirty="0">
              <a:cs typeface="2  Meh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605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بسم الله الرحمن الرحیم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Almas</dc:creator>
  <cp:lastModifiedBy>Windows User</cp:lastModifiedBy>
  <cp:revision>20</cp:revision>
  <dcterms:created xsi:type="dcterms:W3CDTF">2018-04-24T13:54:44Z</dcterms:created>
  <dcterms:modified xsi:type="dcterms:W3CDTF">2020-04-29T22:33:39Z</dcterms:modified>
</cp:coreProperties>
</file>