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12"/>
  </p:notesMasterIdLst>
  <p:sldIdLst>
    <p:sldId id="265" r:id="rId2"/>
    <p:sldId id="256" r:id="rId3"/>
    <p:sldId id="262" r:id="rId4"/>
    <p:sldId id="260" r:id="rId5"/>
    <p:sldId id="257" r:id="rId6"/>
    <p:sldId id="258" r:id="rId7"/>
    <p:sldId id="259" r:id="rId8"/>
    <p:sldId id="263" r:id="rId9"/>
    <p:sldId id="261" r:id="rId10"/>
    <p:sldId id="264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F302FC-8D6E-41F0-9694-69748758A773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BF16F1-E2D5-4401-88AF-EEBA034720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91484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BF16F1-E2D5-4401-88AF-EEBA03472024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17844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3BC4D-B28D-4F58-A464-BB2F3C9B55F0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03D20249-70E5-4995-A893-0646B09684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92342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3BC4D-B28D-4F58-A464-BB2F3C9B55F0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20249-70E5-4995-A893-0646B09684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75279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3BC4D-B28D-4F58-A464-BB2F3C9B55F0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03D20249-70E5-4995-A893-0646B09684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0449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3BC4D-B28D-4F58-A464-BB2F3C9B55F0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03D20249-70E5-4995-A893-0646B09684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96540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3BC4D-B28D-4F58-A464-BB2F3C9B55F0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03D20249-70E5-4995-A893-0646B09684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50734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3BC4D-B28D-4F58-A464-BB2F3C9B55F0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20249-70E5-4995-A893-0646B09684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77342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3BC4D-B28D-4F58-A464-BB2F3C9B55F0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20249-70E5-4995-A893-0646B09684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53089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3BC4D-B28D-4F58-A464-BB2F3C9B55F0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20249-70E5-4995-A893-0646B09684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3901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3BC4D-B28D-4F58-A464-BB2F3C9B55F0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03D20249-70E5-4995-A893-0646B09684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590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3BC4D-B28D-4F58-A464-BB2F3C9B55F0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03D20249-70E5-4995-A893-0646B09684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19466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3BC4D-B28D-4F58-A464-BB2F3C9B55F0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03D20249-70E5-4995-A893-0646B0968471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474470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3BC4D-B28D-4F58-A464-BB2F3C9B55F0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03D20249-70E5-4995-A893-0646B09684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50177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3BC4D-B28D-4F58-A464-BB2F3C9B55F0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03D20249-70E5-4995-A893-0646B0968471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634093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3BC4D-B28D-4F58-A464-BB2F3C9B55F0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03D20249-70E5-4995-A893-0646B09684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89604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3BC4D-B28D-4F58-A464-BB2F3C9B55F0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20249-70E5-4995-A893-0646B09684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62917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3BC4D-B28D-4F58-A464-BB2F3C9B55F0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20249-70E5-4995-A893-0646B09684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17327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A3BC4D-B28D-4F58-A464-BB2F3C9B55F0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03D20249-70E5-4995-A893-0646B09684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92676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  <p:sldLayoutId id="2147483768" r:id="rId12"/>
    <p:sldLayoutId id="2147483769" r:id="rId13"/>
    <p:sldLayoutId id="2147483770" r:id="rId14"/>
    <p:sldLayoutId id="2147483771" r:id="rId15"/>
    <p:sldLayoutId id="214748377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6829633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4"/>
          <p:cNvSpPr>
            <a:spLocks noGrp="1"/>
          </p:cNvSpPr>
          <p:nvPr>
            <p:ph type="ctrTitle"/>
          </p:nvPr>
        </p:nvSpPr>
        <p:spPr>
          <a:xfrm>
            <a:off x="3200400" y="1905000"/>
            <a:ext cx="3429000" cy="914400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rtl="1">
              <a:buClr>
                <a:schemeClr val="accent1"/>
              </a:buClr>
              <a:buSzPct val="100000"/>
              <a:buFont typeface="Symbol" pitchFamily="18" charset="2"/>
            </a:pPr>
            <a:r>
              <a:rPr lang="fa-IR" sz="4400" b="1" dirty="0">
                <a:solidFill>
                  <a:schemeClr val="tx1"/>
                </a:solidFill>
                <a:cs typeface="B Nazanin" panose="00000400000000000000" pitchFamily="2" charset="-78"/>
              </a:rPr>
              <a:t>همایش </a:t>
            </a:r>
            <a:r>
              <a:rPr lang="en-US" sz="4400" b="1" dirty="0">
                <a:solidFill>
                  <a:schemeClr val="tx1"/>
                </a:solidFill>
                <a:cs typeface="B Nazanin" panose="00000400000000000000" pitchFamily="2" charset="-78"/>
              </a:rPr>
              <a:t>ACCA</a:t>
            </a:r>
          </a:p>
        </p:txBody>
      </p:sp>
    </p:spTree>
    <p:extLst>
      <p:ext uri="{BB962C8B-B14F-4D97-AF65-F5344CB8AC3E}">
        <p14:creationId xmlns:p14="http://schemas.microsoft.com/office/powerpoint/2010/main" val="1570215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657229" y="449158"/>
            <a:ext cx="2285999" cy="804672"/>
          </a:xfrm>
        </p:spPr>
        <p:txBody>
          <a:bodyPr>
            <a:normAutofit fontScale="90000"/>
          </a:bodyPr>
          <a:lstStyle/>
          <a:p>
            <a:pPr rtl="1"/>
            <a:r>
              <a:rPr lang="fa-IR" sz="3200" dirty="0" smtClean="0">
                <a:solidFill>
                  <a:schemeClr val="tx1"/>
                </a:solidFill>
                <a:cs typeface="B Nazanin" panose="00000400000000000000" pitchFamily="2" charset="-78"/>
              </a:rPr>
              <a:t>چرا </a:t>
            </a:r>
            <a:r>
              <a:rPr lang="en-US" sz="3200" dirty="0" smtClean="0">
                <a:solidFill>
                  <a:schemeClr val="tx1"/>
                </a:solidFill>
                <a:cs typeface="B Nazanin" panose="00000400000000000000" pitchFamily="2" charset="-78"/>
              </a:rPr>
              <a:t>ACCA</a:t>
            </a:r>
            <a:r>
              <a:rPr lang="fa-IR" sz="3200" dirty="0" smtClean="0">
                <a:solidFill>
                  <a:schemeClr val="tx1"/>
                </a:solidFill>
                <a:cs typeface="B Nazanin" panose="00000400000000000000" pitchFamily="2" charset="-78"/>
              </a:rPr>
              <a:t> ؟</a:t>
            </a:r>
            <a:endParaRPr lang="en-US" sz="3200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502070" y="1390965"/>
            <a:ext cx="7408333" cy="524933"/>
          </a:xfrm>
        </p:spPr>
        <p:txBody>
          <a:bodyPr vert="horz" lIns="91440" tIns="45720" rIns="91440" bIns="45720" rtlCol="0">
            <a:normAutofit/>
          </a:bodyPr>
          <a:lstStyle/>
          <a:p>
            <a:pPr marL="0" algn="r" defTabSz="914400" rtl="1">
              <a:spcBef>
                <a:spcPct val="20000"/>
              </a:spcBef>
              <a:buSzPct val="100000"/>
              <a:buFont typeface="Symbol" pitchFamily="18" charset="2"/>
              <a:buNone/>
            </a:pPr>
            <a:r>
              <a:rPr lang="fa-IR" sz="2400" dirty="0">
                <a:solidFill>
                  <a:schemeClr val="tx1"/>
                </a:solidFill>
                <a:cs typeface="B Nazanin" panose="00000400000000000000" pitchFamily="2" charset="-78"/>
              </a:rPr>
              <a:t>دید جدید نسبت به حسابداری و مسائل مالی</a:t>
            </a:r>
            <a:endParaRPr lang="en-US" sz="2400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14400" y="2574062"/>
            <a:ext cx="7999051" cy="461665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/>
          <a:p>
            <a:pPr algn="r" rtl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</a:pPr>
            <a:r>
              <a:rPr lang="fa-IR" sz="2400" dirty="0">
                <a:cs typeface="B Nazanin" panose="00000400000000000000" pitchFamily="2" charset="-78"/>
              </a:rPr>
              <a:t>پیوستن به جامعه حسابداران بین المللی و داشتن زبان </a:t>
            </a:r>
            <a:r>
              <a:rPr lang="fa-IR" sz="2400" dirty="0" smtClean="0">
                <a:cs typeface="B Nazanin" panose="00000400000000000000" pitchFamily="2" charset="-78"/>
              </a:rPr>
              <a:t>مشترک در برقراری ارتباط</a:t>
            </a:r>
            <a:endParaRPr lang="fa-IR" sz="2400" dirty="0">
              <a:cs typeface="B Nazanin" panose="00000400000000000000" pitchFamily="2" charset="-7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604825" y="2031590"/>
            <a:ext cx="4323866" cy="461665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/>
          <a:p>
            <a:pPr algn="r" rtl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</a:pPr>
            <a:r>
              <a:rPr lang="fa-IR" sz="2400" dirty="0">
                <a:cs typeface="B Nazanin" panose="00000400000000000000" pitchFamily="2" charset="-78"/>
              </a:rPr>
              <a:t>مزیت های شغلی در بازار استخدام رقابتی</a:t>
            </a:r>
          </a:p>
        </p:txBody>
      </p:sp>
      <p:sp>
        <p:nvSpPr>
          <p:cNvPr id="8" name="Rectangle 7"/>
          <p:cNvSpPr/>
          <p:nvPr/>
        </p:nvSpPr>
        <p:spPr>
          <a:xfrm>
            <a:off x="2295723" y="3155323"/>
            <a:ext cx="6664004" cy="461665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/>
          <a:p>
            <a:pPr algn="r" rtl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</a:pPr>
            <a:r>
              <a:rPr lang="fa-IR" sz="2400" dirty="0">
                <a:cs typeface="B Nazanin" panose="00000400000000000000" pitchFamily="2" charset="-78"/>
              </a:rPr>
              <a:t>دریافت مدرک لیسانس و فوق لیسانس از دانشگاه های معتبر انگلستان</a:t>
            </a:r>
            <a:endParaRPr lang="en-US" sz="2400" dirty="0">
              <a:cs typeface="B Nazanin" panose="000004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475102" y="3785757"/>
            <a:ext cx="6487673" cy="461665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/>
          <a:p>
            <a:pPr algn="r" rtl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</a:pPr>
            <a:r>
              <a:rPr lang="fa-IR" sz="2400" dirty="0">
                <a:cs typeface="B Nazanin" panose="00000400000000000000" pitchFamily="2" charset="-78"/>
              </a:rPr>
              <a:t>معافیت در آزمونهای حرفه ای داخلی به مانند آزمون حسابدار رسمی</a:t>
            </a:r>
            <a:endParaRPr lang="en-US" sz="2400" dirty="0">
              <a:cs typeface="B Nazanin" panose="000004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2271" y="4416192"/>
            <a:ext cx="8880957" cy="461665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/>
          <a:p>
            <a:pPr algn="r" rtl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</a:pPr>
            <a:r>
              <a:rPr lang="fa-IR" sz="2400" dirty="0">
                <a:cs typeface="B Nazanin" panose="00000400000000000000" pitchFamily="2" charset="-78"/>
              </a:rPr>
              <a:t>تبدیل به سایر مدارک حرفه ای بین المللی به مانند مدرک حسابدار رسمی کانادا ، استرالیا و ...</a:t>
            </a:r>
            <a:endParaRPr lang="en-US" sz="2400" dirty="0">
              <a:cs typeface="B Nazanin" panose="00000400000000000000" pitchFamily="2" charset="-78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847" y="5829756"/>
            <a:ext cx="1191106" cy="86712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722" y="5963240"/>
            <a:ext cx="1552792" cy="600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79786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 build="p"/>
      <p:bldP spid="6" grpId="0"/>
      <p:bldP spid="7" grpId="0"/>
      <p:bldP spid="8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2985458" y="350688"/>
            <a:ext cx="2895600" cy="37876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2400" b="1" dirty="0" smtClean="0">
                <a:solidFill>
                  <a:schemeClr val="tx1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B Elham" panose="00000400000000000000" pitchFamily="2" charset="-78"/>
              </a:rPr>
              <a:t>Fundamentals level</a:t>
            </a:r>
            <a:endParaRPr lang="en-US" sz="2400" b="1" dirty="0">
              <a:solidFill>
                <a:schemeClr val="tx1"/>
              </a:solidFill>
              <a:latin typeface="Cambria Math" panose="02040503050406030204" pitchFamily="18" charset="0"/>
              <a:ea typeface="Cambria Math" panose="02040503050406030204" pitchFamily="18" charset="0"/>
              <a:cs typeface="B Elham" panose="00000400000000000000" pitchFamily="2" charset="-78"/>
            </a:endParaRP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4746097" y="3092900"/>
            <a:ext cx="2919787" cy="338554"/>
          </a:xfrm>
          <a:prstGeom prst="rect">
            <a:avLst/>
          </a:prstGeom>
          <a:ln>
            <a:solidFill>
              <a:schemeClr val="tx2">
                <a:lumMod val="50000"/>
              </a:schemeClr>
            </a:solidFill>
          </a:ln>
        </p:spPr>
        <p:txBody>
          <a:bodyPr wrap="square">
            <a:sp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600" b="1" dirty="0" smtClean="0">
                <a:solidFill>
                  <a:schemeClr val="tx1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B Elham" panose="00000400000000000000" pitchFamily="2" charset="-78"/>
              </a:rPr>
              <a:t>F5: Performance Management</a:t>
            </a:r>
            <a:endParaRPr lang="en-US" sz="1600" b="1" dirty="0">
              <a:solidFill>
                <a:schemeClr val="tx1"/>
              </a:solidFill>
              <a:latin typeface="Cambria Math" panose="02040503050406030204" pitchFamily="18" charset="0"/>
              <a:ea typeface="Cambria Math" panose="02040503050406030204" pitchFamily="18" charset="0"/>
              <a:cs typeface="B Elham" panose="00000400000000000000" pitchFamily="2" charset="-78"/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1400052" y="3564631"/>
            <a:ext cx="2438400" cy="457200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latin typeface="Cambria Math" panose="02040503050406030204" pitchFamily="18" charset="0"/>
              <a:ea typeface="Cambria Math" panose="02040503050406030204" pitchFamily="18" charset="0"/>
              <a:cs typeface="B Elham" panose="00000400000000000000" pitchFamily="2" charset="-78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4737223" y="2604399"/>
            <a:ext cx="2919787" cy="338554"/>
          </a:xfrm>
          <a:prstGeom prst="rect">
            <a:avLst/>
          </a:prstGeom>
          <a:ln>
            <a:solidFill>
              <a:schemeClr val="tx2">
                <a:lumMod val="50000"/>
              </a:schemeClr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>
              <a:defRPr sz="1600" b="1">
                <a:latin typeface="Cambria Math" panose="02040503050406030204" pitchFamily="18" charset="0"/>
                <a:ea typeface="Cambria Math" panose="02040503050406030204" pitchFamily="18" charset="0"/>
                <a:cs typeface="B Elham" panose="00000400000000000000" pitchFamily="2" charset="-78"/>
              </a:defRPr>
            </a:lvl1pPr>
          </a:lstStyle>
          <a:p>
            <a:r>
              <a:rPr lang="en-US" dirty="0"/>
              <a:t>F4: Corporate and Business Law</a:t>
            </a: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1224547" y="2634841"/>
            <a:ext cx="2789411" cy="338554"/>
          </a:xfrm>
          <a:prstGeom prst="rect">
            <a:avLst/>
          </a:prstGeom>
          <a:ln>
            <a:solidFill>
              <a:schemeClr val="tx2">
                <a:lumMod val="50000"/>
              </a:schemeClr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</a:lstStyle>
          <a:p>
            <a:pPr algn="ctr"/>
            <a:r>
              <a:rPr lang="en-US" sz="1600" b="1" dirty="0">
                <a:latin typeface="Cambria Math" panose="02040503050406030204" pitchFamily="18" charset="0"/>
                <a:ea typeface="Cambria Math" panose="02040503050406030204" pitchFamily="18" charset="0"/>
                <a:cs typeface="B Elham" panose="00000400000000000000" pitchFamily="2" charset="-78"/>
              </a:rPr>
              <a:t>F1: </a:t>
            </a:r>
            <a:r>
              <a:rPr lang="en-US" sz="1600" b="1" dirty="0" smtClean="0">
                <a:latin typeface="Cambria Math" panose="02040503050406030204" pitchFamily="18" charset="0"/>
                <a:ea typeface="Cambria Math" panose="02040503050406030204" pitchFamily="18" charset="0"/>
                <a:cs typeface="B Elham" panose="00000400000000000000" pitchFamily="2" charset="-78"/>
              </a:rPr>
              <a:t>Accountant </a:t>
            </a:r>
            <a:r>
              <a:rPr lang="en-US" sz="1600" b="1" dirty="0">
                <a:latin typeface="Cambria Math" panose="02040503050406030204" pitchFamily="18" charset="0"/>
                <a:ea typeface="Cambria Math" panose="02040503050406030204" pitchFamily="18" charset="0"/>
                <a:cs typeface="B Elham" panose="00000400000000000000" pitchFamily="2" charset="-78"/>
              </a:rPr>
              <a:t>in Business</a:t>
            </a: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1224547" y="3099736"/>
            <a:ext cx="2779891" cy="338554"/>
          </a:xfrm>
          <a:prstGeom prst="rect">
            <a:avLst/>
          </a:prstGeom>
          <a:ln>
            <a:solidFill>
              <a:schemeClr val="tx2">
                <a:lumMod val="50000"/>
              </a:schemeClr>
            </a:solidFill>
          </a:ln>
        </p:spPr>
        <p:txBody>
          <a:bodyPr wrap="square">
            <a:spAutoFit/>
          </a:bodyPr>
          <a:lstStyle>
            <a:defPPr>
              <a:defRPr lang="en-US"/>
            </a:defPPr>
            <a:lvl1pPr>
              <a:defRPr sz="1600" b="1">
                <a:latin typeface="Cambria Math" panose="02040503050406030204" pitchFamily="18" charset="0"/>
                <a:ea typeface="Cambria Math" panose="02040503050406030204" pitchFamily="18" charset="0"/>
                <a:cs typeface="B Elham" panose="00000400000000000000" pitchFamily="2" charset="-78"/>
              </a:defRPr>
            </a:lvl1pPr>
          </a:lstStyle>
          <a:p>
            <a:pPr algn="ctr"/>
            <a:r>
              <a:rPr lang="en-US" dirty="0"/>
              <a:t>F2: Management Accounting</a:t>
            </a:r>
          </a:p>
        </p:txBody>
      </p:sp>
      <p:sp>
        <p:nvSpPr>
          <p:cNvPr id="9" name="Rectangle 8"/>
          <p:cNvSpPr/>
          <p:nvPr/>
        </p:nvSpPr>
        <p:spPr>
          <a:xfrm>
            <a:off x="1237115" y="3580200"/>
            <a:ext cx="2779891" cy="338554"/>
          </a:xfrm>
          <a:prstGeom prst="rect">
            <a:avLst/>
          </a:prstGeom>
          <a:ln>
            <a:solidFill>
              <a:schemeClr val="tx2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1600" b="1" dirty="0">
                <a:latin typeface="Cambria Math" panose="02040503050406030204" pitchFamily="18" charset="0"/>
                <a:ea typeface="Cambria Math" panose="02040503050406030204" pitchFamily="18" charset="0"/>
                <a:cs typeface="B Elham" panose="00000400000000000000" pitchFamily="2" charset="-78"/>
              </a:rPr>
              <a:t>F3</a:t>
            </a:r>
            <a:r>
              <a:rPr lang="en-US" sz="1600" b="1" dirty="0" smtClean="0">
                <a:latin typeface="Cambria Math" panose="02040503050406030204" pitchFamily="18" charset="0"/>
                <a:ea typeface="Cambria Math" panose="02040503050406030204" pitchFamily="18" charset="0"/>
                <a:cs typeface="B Elham" panose="00000400000000000000" pitchFamily="2" charset="-78"/>
              </a:rPr>
              <a:t>: </a:t>
            </a:r>
            <a:r>
              <a:rPr lang="en-US" sz="1600" b="1" dirty="0">
                <a:latin typeface="Cambria Math" panose="02040503050406030204" pitchFamily="18" charset="0"/>
                <a:ea typeface="Cambria Math" panose="02040503050406030204" pitchFamily="18" charset="0"/>
                <a:cs typeface="B Elham" panose="00000400000000000000" pitchFamily="2" charset="-78"/>
              </a:rPr>
              <a:t>Financial Accounting</a:t>
            </a:r>
          </a:p>
        </p:txBody>
      </p:sp>
      <p:sp>
        <p:nvSpPr>
          <p:cNvPr id="10" name="Rectangle 9"/>
          <p:cNvSpPr/>
          <p:nvPr/>
        </p:nvSpPr>
        <p:spPr>
          <a:xfrm>
            <a:off x="4737223" y="3564631"/>
            <a:ext cx="2915559" cy="338554"/>
          </a:xfrm>
          <a:prstGeom prst="rect">
            <a:avLst/>
          </a:prstGeom>
          <a:ln>
            <a:solidFill>
              <a:schemeClr val="tx2">
                <a:lumMod val="50000"/>
              </a:schemeClr>
            </a:solidFill>
          </a:ln>
        </p:spPr>
        <p:txBody>
          <a:bodyPr vert="horz" wrap="square" lIns="91440" tIns="45720" rIns="91440" bIns="45720" rtlCol="0">
            <a:spAutoFit/>
          </a:bodyPr>
          <a:lstStyle/>
          <a:p>
            <a:pPr algn="ctr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</a:pPr>
            <a:r>
              <a:rPr lang="en-US" sz="1600" b="1" dirty="0">
                <a:latin typeface="Cambria Math" panose="02040503050406030204" pitchFamily="18" charset="0"/>
                <a:ea typeface="Cambria Math" panose="02040503050406030204" pitchFamily="18" charset="0"/>
                <a:cs typeface="B Elham" panose="00000400000000000000" pitchFamily="2" charset="-78"/>
              </a:rPr>
              <a:t>F6: Taxation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732995" y="4034014"/>
            <a:ext cx="2919787" cy="338554"/>
          </a:xfrm>
          <a:prstGeom prst="rect">
            <a:avLst/>
          </a:prstGeom>
          <a:ln>
            <a:solidFill>
              <a:schemeClr val="tx2">
                <a:lumMod val="50000"/>
              </a:schemeClr>
            </a:solidFill>
          </a:ln>
        </p:spPr>
        <p:txBody>
          <a:bodyPr vert="horz" wrap="square" lIns="91440" tIns="45720" rIns="91440" bIns="45720" rtlCol="0">
            <a:spAutoFit/>
          </a:bodyPr>
          <a:lstStyle/>
          <a:p>
            <a:pPr algn="ctr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</a:pPr>
            <a:r>
              <a:rPr lang="en-US" sz="1600" b="1" dirty="0">
                <a:latin typeface="Cambria Math" panose="02040503050406030204" pitchFamily="18" charset="0"/>
                <a:ea typeface="Cambria Math" panose="02040503050406030204" pitchFamily="18" charset="0"/>
                <a:cs typeface="B Elham" panose="00000400000000000000" pitchFamily="2" charset="-78"/>
              </a:rPr>
              <a:t>F7: Financial Reporting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732995" y="4534792"/>
            <a:ext cx="2915559" cy="338554"/>
          </a:xfrm>
          <a:prstGeom prst="rect">
            <a:avLst/>
          </a:prstGeom>
          <a:ln>
            <a:solidFill>
              <a:schemeClr val="tx2">
                <a:lumMod val="50000"/>
              </a:schemeClr>
            </a:solidFill>
          </a:ln>
        </p:spPr>
        <p:txBody>
          <a:bodyPr vert="horz" wrap="square" lIns="91440" tIns="45720" rIns="91440" bIns="45720" rtlCol="0">
            <a:spAutoFit/>
          </a:bodyPr>
          <a:lstStyle/>
          <a:p>
            <a:pPr algn="ctr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</a:pPr>
            <a:r>
              <a:rPr lang="en-US" sz="1600" b="1" dirty="0">
                <a:latin typeface="Cambria Math" panose="02040503050406030204" pitchFamily="18" charset="0"/>
                <a:ea typeface="Cambria Math" panose="02040503050406030204" pitchFamily="18" charset="0"/>
                <a:cs typeface="B Elham" panose="00000400000000000000" pitchFamily="2" charset="-78"/>
              </a:rPr>
              <a:t>F8: Audit and Assurance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741683" y="5022446"/>
            <a:ext cx="2898181" cy="338554"/>
          </a:xfrm>
          <a:prstGeom prst="rect">
            <a:avLst/>
          </a:prstGeom>
          <a:ln>
            <a:solidFill>
              <a:schemeClr val="tx2">
                <a:lumMod val="50000"/>
              </a:schemeClr>
            </a:solidFill>
          </a:ln>
        </p:spPr>
        <p:txBody>
          <a:bodyPr vert="horz" wrap="square" lIns="91440" tIns="45720" rIns="91440" bIns="45720" rtlCol="0">
            <a:spAutoFit/>
          </a:bodyPr>
          <a:lstStyle/>
          <a:p>
            <a:pPr algn="ctr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</a:pPr>
            <a:r>
              <a:rPr lang="en-US" sz="1600" b="1" dirty="0">
                <a:latin typeface="Cambria Math" panose="02040503050406030204" pitchFamily="18" charset="0"/>
                <a:ea typeface="Cambria Math" panose="02040503050406030204" pitchFamily="18" charset="0"/>
                <a:cs typeface="B Elham" panose="00000400000000000000" pitchFamily="2" charset="-78"/>
              </a:rPr>
              <a:t>F9: Financial Management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 flipH="1">
            <a:off x="2627060" y="783131"/>
            <a:ext cx="1319608" cy="722245"/>
          </a:xfrm>
          <a:prstGeom prst="straightConnector1">
            <a:avLst/>
          </a:prstGeom>
          <a:ln w="19050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4874645" y="830971"/>
            <a:ext cx="1221355" cy="646209"/>
          </a:xfrm>
          <a:prstGeom prst="straightConnector1">
            <a:avLst/>
          </a:prstGeom>
          <a:ln w="19050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/>
          <p:cNvSpPr/>
          <p:nvPr/>
        </p:nvSpPr>
        <p:spPr>
          <a:xfrm>
            <a:off x="1950725" y="1615297"/>
            <a:ext cx="1292341" cy="369332"/>
          </a:xfrm>
          <a:prstGeom prst="rect">
            <a:avLst/>
          </a:prstGeom>
          <a:ln>
            <a:solidFill>
              <a:schemeClr val="tx2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r>
              <a:rPr lang="en-US" b="1" dirty="0" smtClean="0">
                <a:latin typeface="Cambria Math" panose="02040503050406030204" pitchFamily="18" charset="0"/>
                <a:ea typeface="Cambria Math" panose="02040503050406030204" pitchFamily="18" charset="0"/>
                <a:cs typeface="B Elham" panose="00000400000000000000" pitchFamily="2" charset="-78"/>
              </a:rPr>
              <a:t>Knowledge</a:t>
            </a:r>
            <a:endParaRPr lang="en-US" b="1" dirty="0">
              <a:latin typeface="Cambria Math" panose="02040503050406030204" pitchFamily="18" charset="0"/>
              <a:ea typeface="Cambria Math" panose="02040503050406030204" pitchFamily="18" charset="0"/>
              <a:cs typeface="B Elham" panose="00000400000000000000" pitchFamily="2" charset="-78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573734" y="1588878"/>
            <a:ext cx="1044532" cy="369332"/>
          </a:xfrm>
          <a:prstGeom prst="rect">
            <a:avLst/>
          </a:prstGeom>
          <a:ln>
            <a:solidFill>
              <a:schemeClr val="tx2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latin typeface="Cambria Math" panose="02040503050406030204" pitchFamily="18" charset="0"/>
                <a:ea typeface="Cambria Math" panose="02040503050406030204" pitchFamily="18" charset="0"/>
                <a:cs typeface="B Elham" panose="00000400000000000000" pitchFamily="2" charset="-78"/>
              </a:rPr>
              <a:t>Skills</a:t>
            </a:r>
          </a:p>
        </p:txBody>
      </p:sp>
      <p:cxnSp>
        <p:nvCxnSpPr>
          <p:cNvPr id="18" name="Straight Arrow Connector 17"/>
          <p:cNvCxnSpPr/>
          <p:nvPr/>
        </p:nvCxnSpPr>
        <p:spPr>
          <a:xfrm flipH="1">
            <a:off x="2596895" y="1984629"/>
            <a:ext cx="1" cy="619770"/>
          </a:xfrm>
          <a:prstGeom prst="straightConnector1">
            <a:avLst/>
          </a:prstGeom>
          <a:ln w="19050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>
            <a:off x="6120917" y="2004754"/>
            <a:ext cx="0" cy="579519"/>
          </a:xfrm>
          <a:prstGeom prst="straightConnector1">
            <a:avLst/>
          </a:prstGeom>
          <a:ln w="19050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Picture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9000" y="6038904"/>
            <a:ext cx="1552792" cy="60015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5905422"/>
            <a:ext cx="1191106" cy="867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529720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6" grpId="0" animBg="1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895600" y="762000"/>
            <a:ext cx="2442015" cy="46166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2400" b="1" dirty="0">
                <a:solidFill>
                  <a:schemeClr val="tx1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B Elham" panose="00000400000000000000" pitchFamily="2" charset="-78"/>
              </a:rPr>
              <a:t>Professional level</a:t>
            </a:r>
          </a:p>
        </p:txBody>
      </p:sp>
      <p:sp>
        <p:nvSpPr>
          <p:cNvPr id="5" name="Rectangle 4"/>
          <p:cNvSpPr/>
          <p:nvPr/>
        </p:nvSpPr>
        <p:spPr>
          <a:xfrm>
            <a:off x="1545111" y="2160281"/>
            <a:ext cx="1156086" cy="369332"/>
          </a:xfrm>
          <a:prstGeom prst="rect">
            <a:avLst/>
          </a:prstGeom>
          <a:ln>
            <a:solidFill>
              <a:schemeClr val="tx2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algn="ctr"/>
            <a:r>
              <a:rPr lang="en-US" b="1" dirty="0">
                <a:latin typeface="Cambria Math" panose="02040503050406030204" pitchFamily="18" charset="0"/>
                <a:ea typeface="Cambria Math" panose="02040503050406030204" pitchFamily="18" charset="0"/>
                <a:cs typeface="B Elham" panose="00000400000000000000" pitchFamily="2" charset="-78"/>
              </a:rPr>
              <a:t>Essentials</a:t>
            </a:r>
          </a:p>
        </p:txBody>
      </p:sp>
      <p:sp>
        <p:nvSpPr>
          <p:cNvPr id="6" name="Rectangle 5"/>
          <p:cNvSpPr/>
          <p:nvPr/>
        </p:nvSpPr>
        <p:spPr>
          <a:xfrm>
            <a:off x="5471781" y="2160281"/>
            <a:ext cx="1138453" cy="369332"/>
          </a:xfrm>
          <a:prstGeom prst="rect">
            <a:avLst/>
          </a:prstGeom>
          <a:ln>
            <a:solidFill>
              <a:schemeClr val="tx2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pPr algn="ctr"/>
            <a:r>
              <a:rPr lang="en-US" b="1" dirty="0" smtClean="0">
                <a:latin typeface="Cambria Math" panose="02040503050406030204" pitchFamily="18" charset="0"/>
                <a:ea typeface="Cambria Math" panose="02040503050406030204" pitchFamily="18" charset="0"/>
                <a:cs typeface="B Elham" panose="00000400000000000000" pitchFamily="2" charset="-78"/>
              </a:rPr>
              <a:t>Options  *</a:t>
            </a:r>
            <a:endParaRPr lang="en-US" b="1" dirty="0">
              <a:latin typeface="Cambria Math" panose="02040503050406030204" pitchFamily="18" charset="0"/>
              <a:ea typeface="Cambria Math" panose="02040503050406030204" pitchFamily="18" charset="0"/>
              <a:cs typeface="B Elham" panose="00000400000000000000" pitchFamily="2" charset="-7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79927" y="2946384"/>
            <a:ext cx="2919325" cy="338554"/>
          </a:xfrm>
          <a:prstGeom prst="rect">
            <a:avLst/>
          </a:prstGeom>
          <a:ln>
            <a:solidFill>
              <a:schemeClr val="tx2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1600" b="1" dirty="0">
                <a:latin typeface="Cambria Math" panose="02040503050406030204" pitchFamily="18" charset="0"/>
                <a:ea typeface="Cambria Math" panose="02040503050406030204" pitchFamily="18" charset="0"/>
                <a:cs typeface="B Elham" panose="00000400000000000000" pitchFamily="2" charset="-78"/>
              </a:rPr>
              <a:t>P1: Governance, Risk and Ethics</a:t>
            </a:r>
          </a:p>
        </p:txBody>
      </p:sp>
      <p:sp>
        <p:nvSpPr>
          <p:cNvPr id="8" name="Rectangle 7"/>
          <p:cNvSpPr/>
          <p:nvPr/>
        </p:nvSpPr>
        <p:spPr>
          <a:xfrm>
            <a:off x="679928" y="3480509"/>
            <a:ext cx="2919325" cy="338554"/>
          </a:xfrm>
          <a:prstGeom prst="rect">
            <a:avLst/>
          </a:prstGeom>
          <a:ln>
            <a:solidFill>
              <a:schemeClr val="tx2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1600" b="1" dirty="0">
                <a:latin typeface="Cambria Math" panose="02040503050406030204" pitchFamily="18" charset="0"/>
                <a:ea typeface="Cambria Math" panose="02040503050406030204" pitchFamily="18" charset="0"/>
                <a:cs typeface="B Elham" panose="00000400000000000000" pitchFamily="2" charset="-78"/>
              </a:rPr>
              <a:t>P2: Corporate Reporting</a:t>
            </a:r>
          </a:p>
        </p:txBody>
      </p:sp>
      <p:sp>
        <p:nvSpPr>
          <p:cNvPr id="9" name="Rectangle 8"/>
          <p:cNvSpPr/>
          <p:nvPr/>
        </p:nvSpPr>
        <p:spPr>
          <a:xfrm>
            <a:off x="679928" y="4032518"/>
            <a:ext cx="2930211" cy="338554"/>
          </a:xfrm>
          <a:prstGeom prst="rect">
            <a:avLst/>
          </a:prstGeom>
          <a:ln>
            <a:solidFill>
              <a:schemeClr val="tx2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1600" b="1" dirty="0">
                <a:latin typeface="Cambria Math" panose="02040503050406030204" pitchFamily="18" charset="0"/>
                <a:ea typeface="Cambria Math" panose="02040503050406030204" pitchFamily="18" charset="0"/>
                <a:cs typeface="B Elham" panose="00000400000000000000" pitchFamily="2" charset="-78"/>
              </a:rPr>
              <a:t>P3: Business Analysis</a:t>
            </a:r>
          </a:p>
        </p:txBody>
      </p:sp>
      <p:sp>
        <p:nvSpPr>
          <p:cNvPr id="10" name="Rectangle 9"/>
          <p:cNvSpPr/>
          <p:nvPr/>
        </p:nvSpPr>
        <p:spPr>
          <a:xfrm>
            <a:off x="4572000" y="2946231"/>
            <a:ext cx="3654783" cy="338554"/>
          </a:xfrm>
          <a:prstGeom prst="rect">
            <a:avLst/>
          </a:prstGeom>
          <a:ln>
            <a:solidFill>
              <a:schemeClr val="tx2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1600" b="1" dirty="0">
                <a:latin typeface="Cambria Math" panose="02040503050406030204" pitchFamily="18" charset="0"/>
                <a:ea typeface="Cambria Math" panose="02040503050406030204" pitchFamily="18" charset="0"/>
                <a:cs typeface="B Elham" panose="00000400000000000000" pitchFamily="2" charset="-78"/>
              </a:rPr>
              <a:t>P4: Advanced Financial Management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572000" y="3454215"/>
            <a:ext cx="3654783" cy="338554"/>
          </a:xfrm>
          <a:prstGeom prst="rect">
            <a:avLst/>
          </a:prstGeom>
          <a:ln>
            <a:solidFill>
              <a:schemeClr val="tx2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1600" b="1" dirty="0">
                <a:latin typeface="Cambria Math" panose="02040503050406030204" pitchFamily="18" charset="0"/>
                <a:ea typeface="Cambria Math" panose="02040503050406030204" pitchFamily="18" charset="0"/>
                <a:cs typeface="B Elham" panose="00000400000000000000" pitchFamily="2" charset="-78"/>
              </a:rPr>
              <a:t>P5: Advanced Performance Management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571999" y="4008962"/>
            <a:ext cx="3654783" cy="338554"/>
          </a:xfrm>
          <a:prstGeom prst="rect">
            <a:avLst/>
          </a:prstGeom>
          <a:ln>
            <a:solidFill>
              <a:schemeClr val="tx2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1600" b="1" dirty="0">
                <a:latin typeface="Cambria Math" panose="02040503050406030204" pitchFamily="18" charset="0"/>
                <a:ea typeface="Cambria Math" panose="02040503050406030204" pitchFamily="18" charset="0"/>
                <a:cs typeface="B Elham" panose="00000400000000000000" pitchFamily="2" charset="-78"/>
              </a:rPr>
              <a:t>P6: Advanced Taxation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594610" y="4540369"/>
            <a:ext cx="3665669" cy="338554"/>
          </a:xfrm>
          <a:prstGeom prst="rect">
            <a:avLst/>
          </a:prstGeom>
          <a:ln>
            <a:solidFill>
              <a:schemeClr val="tx2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1600" b="1" dirty="0">
                <a:latin typeface="Cambria Math" panose="02040503050406030204" pitchFamily="18" charset="0"/>
                <a:ea typeface="Cambria Math" panose="02040503050406030204" pitchFamily="18" charset="0"/>
                <a:cs typeface="B Elham" panose="00000400000000000000" pitchFamily="2" charset="-78"/>
              </a:rPr>
              <a:t>P7: Advanced Audit and Assurance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594610" y="5457246"/>
            <a:ext cx="3956355" cy="338554"/>
          </a:xfrm>
          <a:prstGeom prst="rect">
            <a:avLst/>
          </a:prstGeom>
          <a:ln>
            <a:solidFill>
              <a:schemeClr val="tx2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sz="1600" b="1" dirty="0">
                <a:latin typeface="Cambria Math" panose="02040503050406030204" pitchFamily="18" charset="0"/>
                <a:ea typeface="Cambria Math" panose="02040503050406030204" pitchFamily="18" charset="0"/>
                <a:cs typeface="B Elham" panose="00000400000000000000" pitchFamily="2" charset="-78"/>
              </a:rPr>
              <a:t>* </a:t>
            </a:r>
            <a:r>
              <a:rPr lang="en-US" sz="1600" b="1" dirty="0" smtClean="0">
                <a:latin typeface="Cambria Math" panose="02040503050406030204" pitchFamily="18" charset="0"/>
                <a:ea typeface="Cambria Math" panose="02040503050406030204" pitchFamily="18" charset="0"/>
                <a:cs typeface="B Elham" panose="00000400000000000000" pitchFamily="2" charset="-78"/>
              </a:rPr>
              <a:t> 2 </a:t>
            </a:r>
            <a:r>
              <a:rPr lang="en-US" sz="1600" b="1" dirty="0">
                <a:latin typeface="Cambria Math" panose="02040503050406030204" pitchFamily="18" charset="0"/>
                <a:ea typeface="Cambria Math" panose="02040503050406030204" pitchFamily="18" charset="0"/>
                <a:cs typeface="B Elham" panose="00000400000000000000" pitchFamily="2" charset="-78"/>
              </a:rPr>
              <a:t>out of </a:t>
            </a:r>
            <a:r>
              <a:rPr lang="en-US" sz="1600" b="1" dirty="0" smtClean="0">
                <a:latin typeface="Cambria Math" panose="02040503050406030204" pitchFamily="18" charset="0"/>
                <a:ea typeface="Cambria Math" panose="02040503050406030204" pitchFamily="18" charset="0"/>
                <a:cs typeface="B Elham" panose="00000400000000000000" pitchFamily="2" charset="-78"/>
              </a:rPr>
              <a:t>4  must </a:t>
            </a:r>
            <a:r>
              <a:rPr lang="en-US" sz="1600" b="1" dirty="0">
                <a:latin typeface="Cambria Math" panose="02040503050406030204" pitchFamily="18" charset="0"/>
                <a:ea typeface="Cambria Math" panose="02040503050406030204" pitchFamily="18" charset="0"/>
                <a:cs typeface="B Elham" panose="00000400000000000000" pitchFamily="2" charset="-78"/>
              </a:rPr>
              <a:t>be passed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2800" y="5980740"/>
            <a:ext cx="1552792" cy="60015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45" y="5779038"/>
            <a:ext cx="1191106" cy="867125"/>
          </a:xfrm>
          <a:prstGeom prst="rect">
            <a:avLst/>
          </a:prstGeom>
        </p:spPr>
      </p:pic>
      <p:cxnSp>
        <p:nvCxnSpPr>
          <p:cNvPr id="15" name="Straight Arrow Connector 14"/>
          <p:cNvCxnSpPr/>
          <p:nvPr/>
        </p:nvCxnSpPr>
        <p:spPr>
          <a:xfrm flipH="1">
            <a:off x="2139590" y="1299473"/>
            <a:ext cx="1258822" cy="708242"/>
          </a:xfrm>
          <a:prstGeom prst="straightConnector1">
            <a:avLst/>
          </a:prstGeom>
          <a:ln w="19050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4707117" y="1299473"/>
            <a:ext cx="1212207" cy="702325"/>
          </a:xfrm>
          <a:prstGeom prst="straightConnector1">
            <a:avLst/>
          </a:prstGeom>
          <a:ln w="19050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stCxn id="5" idx="2"/>
            <a:endCxn id="7" idx="0"/>
          </p:cNvCxnSpPr>
          <p:nvPr/>
        </p:nvCxnSpPr>
        <p:spPr>
          <a:xfrm>
            <a:off x="2123154" y="2529613"/>
            <a:ext cx="16436" cy="416771"/>
          </a:xfrm>
          <a:prstGeom prst="straightConnector1">
            <a:avLst/>
          </a:prstGeom>
          <a:ln w="19050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>
            <a:off x="6041007" y="2529613"/>
            <a:ext cx="16436" cy="416771"/>
          </a:xfrm>
          <a:prstGeom prst="straightConnector1">
            <a:avLst/>
          </a:prstGeom>
          <a:ln w="19050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4964031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641383" y="457200"/>
            <a:ext cx="1219200" cy="381000"/>
          </a:xfrm>
        </p:spPr>
        <p:txBody>
          <a:bodyPr>
            <a:noAutofit/>
          </a:bodyPr>
          <a:lstStyle/>
          <a:p>
            <a:pPr rtl="1"/>
            <a:r>
              <a:rPr lang="fa-IR" sz="2000" b="1" dirty="0">
                <a:solidFill>
                  <a:schemeClr val="tx1"/>
                </a:solidFill>
                <a:cs typeface="B Nazanin" panose="00000400000000000000" pitchFamily="2" charset="-78"/>
              </a:rPr>
              <a:t>طول </a:t>
            </a:r>
            <a:r>
              <a:rPr lang="fa-IR" sz="2000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دوره</a:t>
            </a:r>
            <a:r>
              <a:rPr lang="en-US" sz="2000" b="1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en-US" sz="2000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:</a:t>
            </a:r>
            <a:endParaRPr lang="en-US" sz="2000" b="1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168040" y="843299"/>
            <a:ext cx="464616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sz="2000" dirty="0">
                <a:cs typeface="B Nazanin" panose="00000400000000000000" pitchFamily="2" charset="-78"/>
              </a:rPr>
              <a:t>به طور معمول این بازه </a:t>
            </a:r>
            <a:r>
              <a:rPr lang="fa-IR" sz="2000" dirty="0" smtClean="0">
                <a:cs typeface="B Nazanin" panose="00000400000000000000" pitchFamily="2" charset="-78"/>
              </a:rPr>
              <a:t>می</a:t>
            </a:r>
            <a:r>
              <a:rPr lang="en-US" sz="2000" dirty="0" smtClean="0">
                <a:cs typeface="B Nazanin" panose="00000400000000000000" pitchFamily="2" charset="-78"/>
              </a:rPr>
              <a:t> </a:t>
            </a:r>
            <a:r>
              <a:rPr lang="fa-IR" sz="2000" dirty="0" smtClean="0">
                <a:cs typeface="B Nazanin" panose="00000400000000000000" pitchFamily="2" charset="-78"/>
              </a:rPr>
              <a:t>تواند </a:t>
            </a:r>
            <a:r>
              <a:rPr lang="fa-IR" sz="2000" dirty="0">
                <a:cs typeface="B Nazanin" panose="00000400000000000000" pitchFamily="2" charset="-78"/>
              </a:rPr>
              <a:t>بین 3 تا 5 سال </a:t>
            </a:r>
            <a:r>
              <a:rPr lang="fa-IR" sz="2000" dirty="0" smtClean="0">
                <a:cs typeface="B Nazanin" panose="00000400000000000000" pitchFamily="2" charset="-78"/>
              </a:rPr>
              <a:t>باشد. </a:t>
            </a:r>
            <a:endParaRPr lang="en-US" sz="2000" dirty="0">
              <a:cs typeface="B Nazanin" panose="00000400000000000000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316325" y="1846143"/>
            <a:ext cx="1664677" cy="40011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 rtl="1">
              <a:spcBef>
                <a:spcPct val="0"/>
              </a:spcBef>
            </a:pPr>
            <a:r>
              <a:rPr lang="fa-IR" sz="2000" b="1" dirty="0">
                <a:latin typeface="+mj-lt"/>
                <a:ea typeface="+mj-ea"/>
                <a:cs typeface="B Nazanin" panose="00000400000000000000" pitchFamily="2" charset="-78"/>
              </a:rPr>
              <a:t>زبان انگليسي </a:t>
            </a:r>
            <a:r>
              <a:rPr lang="en-US" sz="2000" b="1" dirty="0">
                <a:latin typeface="+mj-lt"/>
                <a:ea typeface="+mj-ea"/>
                <a:cs typeface="B Nazanin" panose="00000400000000000000" pitchFamily="2" charset="-78"/>
              </a:rPr>
              <a:t>:</a:t>
            </a:r>
          </a:p>
        </p:txBody>
      </p:sp>
      <p:sp>
        <p:nvSpPr>
          <p:cNvPr id="6" name="Rectangle 5"/>
          <p:cNvSpPr/>
          <p:nvPr/>
        </p:nvSpPr>
        <p:spPr>
          <a:xfrm>
            <a:off x="1880007" y="2321932"/>
            <a:ext cx="6934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dirty="0">
                <a:cs typeface="B Nazanin" panose="00000400000000000000" pitchFamily="2" charset="-78"/>
              </a:rPr>
              <a:t>دروس ارائه شده در دوره ها و كتب و امتحانات به زبان </a:t>
            </a:r>
            <a:r>
              <a:rPr lang="fa-IR" dirty="0" smtClean="0">
                <a:cs typeface="B Nazanin" panose="00000400000000000000" pitchFamily="2" charset="-78"/>
              </a:rPr>
              <a:t>انگليسي. 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71272" y="3780603"/>
            <a:ext cx="85429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dirty="0">
                <a:cs typeface="B Nazanin" panose="00000400000000000000" pitchFamily="2" charset="-78"/>
              </a:rPr>
              <a:t>فارغ التحصيلان ايراني با </a:t>
            </a:r>
            <a:r>
              <a:rPr lang="fa-IR" dirty="0" smtClean="0">
                <a:cs typeface="B Nazanin" panose="00000400000000000000" pitchFamily="2" charset="-78"/>
              </a:rPr>
              <a:t>داشتن هر مدرکی </a:t>
            </a:r>
            <a:r>
              <a:rPr lang="fa-IR" dirty="0">
                <a:cs typeface="B Nazanin" panose="00000400000000000000" pitchFamily="2" charset="-78"/>
              </a:rPr>
              <a:t>در رشته </a:t>
            </a:r>
            <a:r>
              <a:rPr lang="fa-IR" dirty="0" smtClean="0">
                <a:cs typeface="B Nazanin" panose="00000400000000000000" pitchFamily="2" charset="-78"/>
              </a:rPr>
              <a:t>حسابداري </a:t>
            </a:r>
            <a:r>
              <a:rPr lang="fa-IR" dirty="0">
                <a:cs typeface="B Nazanin" panose="00000400000000000000" pitchFamily="2" charset="-78"/>
              </a:rPr>
              <a:t>از دانشگاههاي ايران معمولا از 4درس ( از </a:t>
            </a:r>
            <a:r>
              <a:rPr lang="en-US" dirty="0">
                <a:cs typeface="B Nazanin" panose="00000400000000000000" pitchFamily="2" charset="-78"/>
              </a:rPr>
              <a:t>F1 </a:t>
            </a:r>
            <a:r>
              <a:rPr lang="fa-IR" dirty="0">
                <a:cs typeface="B Nazanin" panose="00000400000000000000" pitchFamily="2" charset="-78"/>
              </a:rPr>
              <a:t>تا </a:t>
            </a:r>
            <a:r>
              <a:rPr lang="en-US" dirty="0">
                <a:cs typeface="B Nazanin" panose="00000400000000000000" pitchFamily="2" charset="-78"/>
              </a:rPr>
              <a:t>F4 </a:t>
            </a:r>
            <a:r>
              <a:rPr lang="fa-IR" dirty="0">
                <a:cs typeface="B Nazanin" panose="00000400000000000000" pitchFamily="2" charset="-78"/>
              </a:rPr>
              <a:t>) معاف میشوند.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747407" y="3300713"/>
            <a:ext cx="1066800" cy="40011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 rtl="1">
              <a:spcBef>
                <a:spcPct val="0"/>
              </a:spcBef>
            </a:pPr>
            <a:r>
              <a:rPr lang="fa-IR" sz="2000" b="1" dirty="0" smtClean="0">
                <a:latin typeface="+mj-lt"/>
                <a:ea typeface="+mj-ea"/>
                <a:cs typeface="B Nazanin" panose="00000400000000000000" pitchFamily="2" charset="-78"/>
              </a:rPr>
              <a:t>معافیت</a:t>
            </a:r>
            <a:r>
              <a:rPr lang="en-US" sz="2000" b="1" dirty="0" smtClean="0">
                <a:latin typeface="+mj-lt"/>
                <a:ea typeface="+mj-ea"/>
                <a:cs typeface="B Nazanin" panose="00000400000000000000" pitchFamily="2" charset="-78"/>
              </a:rPr>
              <a:t> :</a:t>
            </a:r>
            <a:endParaRPr lang="en-US" sz="2000" b="1" dirty="0">
              <a:latin typeface="+mj-lt"/>
              <a:ea typeface="+mj-ea"/>
              <a:cs typeface="B Nazanin" panose="000004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16769" y="5181600"/>
            <a:ext cx="5432045" cy="36933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algn="r" rtl="1">
              <a:defRPr>
                <a:cs typeface="B Nazanin" panose="00000400000000000000" pitchFamily="2" charset="-78"/>
              </a:defRPr>
            </a:lvl1pPr>
          </a:lstStyle>
          <a:p>
            <a:r>
              <a:rPr lang="fa-IR" dirty="0" smtClean="0"/>
              <a:t>برای اخذ معافیتها هزینه </a:t>
            </a:r>
            <a:r>
              <a:rPr lang="fa-IR" dirty="0"/>
              <a:t>امتحان باید پرداخت گردد.</a:t>
            </a: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9272" y="5943600"/>
            <a:ext cx="1552792" cy="60015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527" y="5676634"/>
            <a:ext cx="1191106" cy="867125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-33528" y="2755180"/>
            <a:ext cx="884773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dirty="0" smtClean="0">
                <a:cs typeface="B Nazanin" panose="00000400000000000000" pitchFamily="2" charset="-78"/>
              </a:rPr>
              <a:t>برای شروع این دوره نیازی به ارائه  مدرک زبان انگليسي نمی باشد لذا سطح زبان باید در حد معقولی برای شروع دوره باشد. 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04386" y="4572000"/>
            <a:ext cx="77444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dirty="0">
                <a:cs typeface="B Nazanin" panose="00000400000000000000" pitchFamily="2" charset="-78"/>
              </a:rPr>
              <a:t>میزان معافیت برا رشته های مرتبط به مانند اقتصاد یا مدیریت پس از ارسال و بررسی مدارک مشخص میشود.</a:t>
            </a:r>
            <a:endParaRPr lang="en-US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4748888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1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07788" y="462161"/>
            <a:ext cx="1306350" cy="40011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 rtl="1">
              <a:spcBef>
                <a:spcPct val="0"/>
              </a:spcBef>
            </a:pPr>
            <a:r>
              <a:rPr lang="fa-IR" sz="2000" b="1" dirty="0">
                <a:latin typeface="+mj-lt"/>
                <a:ea typeface="+mj-ea"/>
                <a:cs typeface="B Nazanin" panose="00000400000000000000" pitchFamily="2" charset="-78"/>
              </a:rPr>
              <a:t> </a:t>
            </a:r>
            <a:r>
              <a:rPr lang="fa-IR" sz="2000" b="1" dirty="0" smtClean="0">
                <a:latin typeface="+mj-lt"/>
                <a:ea typeface="+mj-ea"/>
                <a:cs typeface="B Nazanin" panose="00000400000000000000" pitchFamily="2" charset="-78"/>
              </a:rPr>
              <a:t>امتحانات : </a:t>
            </a:r>
            <a:endParaRPr lang="en-US" sz="2000" b="1" dirty="0">
              <a:latin typeface="+mj-lt"/>
              <a:ea typeface="+mj-ea"/>
              <a:cs typeface="B Nazanin" panose="00000400000000000000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94525" y="2249186"/>
            <a:ext cx="793330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dirty="0">
                <a:cs typeface="B Nazanin" panose="00000400000000000000" pitchFamily="2" charset="-78"/>
              </a:rPr>
              <a:t>امتحانات</a:t>
            </a:r>
            <a:r>
              <a:rPr lang="en-US" dirty="0">
                <a:cs typeface="B Nazanin" panose="00000400000000000000" pitchFamily="2" charset="-78"/>
              </a:rPr>
              <a:t>P1  </a:t>
            </a:r>
            <a:r>
              <a:rPr lang="fa-IR" dirty="0">
                <a:cs typeface="B Nazanin" panose="00000400000000000000" pitchFamily="2" charset="-78"/>
              </a:rPr>
              <a:t>تا </a:t>
            </a:r>
            <a:r>
              <a:rPr lang="en-US" dirty="0">
                <a:cs typeface="B Nazanin" panose="00000400000000000000" pitchFamily="2" charset="-78"/>
              </a:rPr>
              <a:t>P7 </a:t>
            </a:r>
            <a:r>
              <a:rPr lang="fa-IR" dirty="0">
                <a:cs typeface="B Nazanin" panose="00000400000000000000" pitchFamily="2" charset="-78"/>
              </a:rPr>
              <a:t> تنها بصورت برگه ای ( </a:t>
            </a:r>
            <a:r>
              <a:rPr lang="en-US" dirty="0">
                <a:cs typeface="B Nazanin" panose="00000400000000000000" pitchFamily="2" charset="-78"/>
              </a:rPr>
              <a:t>Paper-based</a:t>
            </a:r>
            <a:r>
              <a:rPr lang="fa-IR" dirty="0">
                <a:cs typeface="B Nazanin" panose="00000400000000000000" pitchFamily="2" charset="-78"/>
              </a:rPr>
              <a:t>)</a:t>
            </a:r>
            <a:r>
              <a:rPr lang="en-US" dirty="0">
                <a:cs typeface="B Nazanin" panose="00000400000000000000" pitchFamily="2" charset="-78"/>
              </a:rPr>
              <a:t> </a:t>
            </a:r>
            <a:r>
              <a:rPr lang="fa-IR" dirty="0" smtClean="0">
                <a:cs typeface="B Nazanin" panose="00000400000000000000" pitchFamily="2" charset="-78"/>
              </a:rPr>
              <a:t>هستند که کل سوالات تشریحی میباشند.</a:t>
            </a:r>
            <a:endParaRPr lang="fa-IR" dirty="0">
              <a:cs typeface="B Nazanin" panose="00000400000000000000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79704" y="1546613"/>
            <a:ext cx="8272306" cy="627864"/>
          </a:xfrm>
          <a:prstGeom prst="rect">
            <a:avLst/>
          </a:prstGeom>
        </p:spPr>
        <p:txBody>
          <a:bodyPr wrap="square" tIns="45720">
            <a:spAutoFit/>
          </a:bodyPr>
          <a:lstStyle/>
          <a:p>
            <a:pPr algn="r" rtl="1"/>
            <a:r>
              <a:rPr lang="fa-IR" dirty="0">
                <a:cs typeface="B Nazanin" panose="00000400000000000000" pitchFamily="2" charset="-78"/>
              </a:rPr>
              <a:t>امتحانات</a:t>
            </a:r>
            <a:r>
              <a:rPr lang="en-US" dirty="0">
                <a:cs typeface="B Nazanin" panose="00000400000000000000" pitchFamily="2" charset="-78"/>
              </a:rPr>
              <a:t>F5  </a:t>
            </a:r>
            <a:r>
              <a:rPr lang="fa-IR" dirty="0">
                <a:cs typeface="B Nazanin" panose="00000400000000000000" pitchFamily="2" charset="-78"/>
              </a:rPr>
              <a:t>تا </a:t>
            </a:r>
            <a:r>
              <a:rPr lang="en-US" dirty="0">
                <a:cs typeface="B Nazanin" panose="00000400000000000000" pitchFamily="2" charset="-78"/>
              </a:rPr>
              <a:t>F9 </a:t>
            </a:r>
            <a:r>
              <a:rPr lang="fa-IR" dirty="0">
                <a:cs typeface="B Nazanin" panose="00000400000000000000" pitchFamily="2" charset="-78"/>
              </a:rPr>
              <a:t>  بصورت کامپیوتری ( </a:t>
            </a:r>
            <a:r>
              <a:rPr lang="en-US" dirty="0">
                <a:cs typeface="B Nazanin" panose="00000400000000000000" pitchFamily="2" charset="-78"/>
              </a:rPr>
              <a:t>Computer-based</a:t>
            </a:r>
            <a:r>
              <a:rPr lang="fa-IR" dirty="0">
                <a:cs typeface="B Nazanin" panose="00000400000000000000" pitchFamily="2" charset="-78"/>
              </a:rPr>
              <a:t>) وبرگه ای (</a:t>
            </a:r>
            <a:r>
              <a:rPr lang="en-US" dirty="0">
                <a:cs typeface="B Nazanin" panose="00000400000000000000" pitchFamily="2" charset="-78"/>
              </a:rPr>
              <a:t>Paper-based</a:t>
            </a:r>
            <a:r>
              <a:rPr lang="fa-IR" dirty="0" smtClean="0">
                <a:cs typeface="B Nazanin" panose="00000400000000000000" pitchFamily="2" charset="-78"/>
              </a:rPr>
              <a:t>) هستند که در هر دو حالت سوالات ادغامی از تستی و تشریحی میباشد.</a:t>
            </a: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en-US" dirty="0">
                <a:cs typeface="B Nazanin" panose="00000400000000000000" pitchFamily="2" charset="-78"/>
              </a:rPr>
              <a:t> </a:t>
            </a:r>
          </a:p>
        </p:txBody>
      </p:sp>
      <p:sp>
        <p:nvSpPr>
          <p:cNvPr id="7" name="Rectangle 6"/>
          <p:cNvSpPr/>
          <p:nvPr/>
        </p:nvSpPr>
        <p:spPr>
          <a:xfrm>
            <a:off x="994525" y="1110477"/>
            <a:ext cx="7949921" cy="457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dirty="0">
                <a:cs typeface="B Nazanin" panose="00000400000000000000" pitchFamily="2" charset="-78"/>
              </a:rPr>
              <a:t>امتحانات</a:t>
            </a:r>
            <a:r>
              <a:rPr lang="en-US" dirty="0">
                <a:cs typeface="B Nazanin" panose="00000400000000000000" pitchFamily="2" charset="-78"/>
              </a:rPr>
              <a:t>F1  </a:t>
            </a:r>
            <a:r>
              <a:rPr lang="fa-IR" dirty="0">
                <a:cs typeface="B Nazanin" panose="00000400000000000000" pitchFamily="2" charset="-78"/>
              </a:rPr>
              <a:t>تا </a:t>
            </a:r>
            <a:r>
              <a:rPr lang="en-US" dirty="0">
                <a:cs typeface="B Nazanin" panose="00000400000000000000" pitchFamily="2" charset="-78"/>
              </a:rPr>
              <a:t>F4 </a:t>
            </a:r>
            <a:r>
              <a:rPr lang="fa-IR" dirty="0">
                <a:cs typeface="B Nazanin" panose="00000400000000000000" pitchFamily="2" charset="-78"/>
              </a:rPr>
              <a:t> تنها بصورت کامپیوتری ( </a:t>
            </a:r>
            <a:r>
              <a:rPr lang="en-US" dirty="0">
                <a:cs typeface="B Nazanin" panose="00000400000000000000" pitchFamily="2" charset="-78"/>
              </a:rPr>
              <a:t>Computer-based</a:t>
            </a:r>
            <a:r>
              <a:rPr lang="fa-IR" dirty="0" smtClean="0">
                <a:cs typeface="B Nazanin" panose="00000400000000000000" pitchFamily="2" charset="-78"/>
              </a:rPr>
              <a:t>) که تماما تستی  </a:t>
            </a:r>
            <a:r>
              <a:rPr lang="fa-IR" dirty="0">
                <a:cs typeface="B Nazanin" panose="00000400000000000000" pitchFamily="2" charset="-78"/>
              </a:rPr>
              <a:t>برگزار میشود.</a:t>
            </a:r>
          </a:p>
          <a:p>
            <a:pPr algn="r" rtl="1"/>
            <a:r>
              <a:rPr lang="en-US" dirty="0">
                <a:cs typeface="B Nazanin" panose="00000400000000000000" pitchFamily="2" charset="-78"/>
              </a:rPr>
              <a:t> </a:t>
            </a:r>
          </a:p>
        </p:txBody>
      </p:sp>
      <p:sp>
        <p:nvSpPr>
          <p:cNvPr id="8" name="Rectangle 7"/>
          <p:cNvSpPr/>
          <p:nvPr/>
        </p:nvSpPr>
        <p:spPr>
          <a:xfrm>
            <a:off x="679704" y="2741374"/>
            <a:ext cx="8231275" cy="457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dirty="0">
                <a:cs typeface="B Nazanin" panose="00000400000000000000" pitchFamily="2" charset="-78"/>
              </a:rPr>
              <a:t>امتحانات بصورت برگه ای ( </a:t>
            </a:r>
            <a:r>
              <a:rPr lang="en-US" dirty="0">
                <a:cs typeface="B Nazanin" panose="00000400000000000000" pitchFamily="2" charset="-78"/>
              </a:rPr>
              <a:t>Paper-based</a:t>
            </a:r>
            <a:r>
              <a:rPr lang="fa-IR" dirty="0">
                <a:cs typeface="B Nazanin" panose="00000400000000000000" pitchFamily="2" charset="-78"/>
              </a:rPr>
              <a:t>) تنها</a:t>
            </a:r>
            <a:r>
              <a:rPr lang="en-US" dirty="0">
                <a:cs typeface="B Nazanin" panose="00000400000000000000" pitchFamily="2" charset="-78"/>
              </a:rPr>
              <a:t> </a:t>
            </a:r>
            <a:r>
              <a:rPr lang="fa-IR" dirty="0">
                <a:cs typeface="B Nazanin" panose="00000400000000000000" pitchFamily="2" charset="-78"/>
              </a:rPr>
              <a:t> در موسسه ارشد واقع در تهران – سعادت آباد برگزار </a:t>
            </a:r>
            <a:r>
              <a:rPr lang="fa-IR" dirty="0" smtClean="0">
                <a:cs typeface="B Nazanin" panose="00000400000000000000" pitchFamily="2" charset="-78"/>
              </a:rPr>
              <a:t>میشود</a:t>
            </a:r>
            <a:r>
              <a:rPr lang="fa-IR" dirty="0">
                <a:cs typeface="B Nazanin" panose="00000400000000000000" pitchFamily="2" charset="-78"/>
              </a:rPr>
              <a:t>.</a:t>
            </a:r>
          </a:p>
          <a:p>
            <a:pPr algn="r" rtl="1"/>
            <a:r>
              <a:rPr lang="en-US" dirty="0">
                <a:cs typeface="B Nazanin" panose="00000400000000000000" pitchFamily="2" charset="-78"/>
              </a:rPr>
              <a:t> </a:t>
            </a:r>
          </a:p>
        </p:txBody>
      </p:sp>
      <p:sp>
        <p:nvSpPr>
          <p:cNvPr id="9" name="Rectangle 8"/>
          <p:cNvSpPr/>
          <p:nvPr/>
        </p:nvSpPr>
        <p:spPr>
          <a:xfrm>
            <a:off x="1461467" y="3268885"/>
            <a:ext cx="7445829" cy="457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dirty="0">
                <a:cs typeface="B Nazanin" panose="00000400000000000000" pitchFamily="2" charset="-78"/>
              </a:rPr>
              <a:t>امتحانات کامپیوتری </a:t>
            </a:r>
            <a:r>
              <a:rPr lang="en-US" dirty="0">
                <a:cs typeface="B Nazanin" panose="00000400000000000000" pitchFamily="2" charset="-78"/>
              </a:rPr>
              <a:t>Computer-based) </a:t>
            </a:r>
            <a:r>
              <a:rPr lang="fa-IR" dirty="0">
                <a:cs typeface="B Nazanin" panose="00000400000000000000" pitchFamily="2" charset="-78"/>
              </a:rPr>
              <a:t>)  در پکت برگزار میشود.</a:t>
            </a:r>
          </a:p>
          <a:p>
            <a:pPr algn="r" rtl="1"/>
            <a:r>
              <a:rPr lang="en-US" dirty="0">
                <a:cs typeface="B Nazanin" panose="00000400000000000000" pitchFamily="2" charset="-78"/>
              </a:rPr>
              <a:t> </a:t>
            </a:r>
          </a:p>
        </p:txBody>
      </p:sp>
      <p:sp>
        <p:nvSpPr>
          <p:cNvPr id="10" name="Rectangle 9"/>
          <p:cNvSpPr/>
          <p:nvPr/>
        </p:nvSpPr>
        <p:spPr>
          <a:xfrm>
            <a:off x="662825" y="3733275"/>
            <a:ext cx="822393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dirty="0">
                <a:cs typeface="B Nazanin" panose="00000400000000000000" pitchFamily="2" charset="-78"/>
              </a:rPr>
              <a:t>امتحانات 4 بار در سال و در ما ههای</a:t>
            </a:r>
            <a:r>
              <a:rPr lang="en-US" dirty="0">
                <a:cs typeface="B Nazanin" panose="00000400000000000000" pitchFamily="2" charset="-78"/>
              </a:rPr>
              <a:t> September , June , March </a:t>
            </a:r>
            <a:r>
              <a:rPr lang="fa-IR" dirty="0">
                <a:cs typeface="B Nazanin" panose="00000400000000000000" pitchFamily="2" charset="-78"/>
              </a:rPr>
              <a:t>و </a:t>
            </a:r>
            <a:r>
              <a:rPr lang="en-US" dirty="0">
                <a:cs typeface="B Nazanin" panose="00000400000000000000" pitchFamily="2" charset="-78"/>
              </a:rPr>
              <a:t>December</a:t>
            </a:r>
            <a:r>
              <a:rPr lang="fa-IR" dirty="0">
                <a:cs typeface="B Nazanin" panose="00000400000000000000" pitchFamily="2" charset="-78"/>
              </a:rPr>
              <a:t> برگزار </a:t>
            </a:r>
            <a:r>
              <a:rPr lang="fa-IR" dirty="0" smtClean="0">
                <a:cs typeface="B Nazanin" panose="00000400000000000000" pitchFamily="2" charset="-78"/>
              </a:rPr>
              <a:t>ميگردد </a:t>
            </a:r>
            <a:r>
              <a:rPr lang="en-US" dirty="0" smtClean="0">
                <a:cs typeface="B Nazanin" panose="00000400000000000000" pitchFamily="2" charset="-78"/>
              </a:rPr>
              <a:t>.</a:t>
            </a:r>
            <a:endParaRPr lang="en-US" dirty="0">
              <a:cs typeface="B Nazanin" panose="00000400000000000000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6060" y="6019800"/>
            <a:ext cx="1552792" cy="60015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5886316"/>
            <a:ext cx="1191106" cy="867125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1185618" y="4198909"/>
            <a:ext cx="7701146" cy="457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dirty="0" smtClean="0">
                <a:cs typeface="B Nazanin" panose="00000400000000000000" pitchFamily="2" charset="-78"/>
              </a:rPr>
              <a:t>در هر دوره امتحانات هر شخص میتواند برای 4 امتحان ثبت نام کند.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199614" y="4656109"/>
            <a:ext cx="770114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dirty="0" smtClean="0">
                <a:cs typeface="B Nazanin" panose="00000400000000000000" pitchFamily="2" charset="-78"/>
              </a:rPr>
              <a:t>ثبت نام امتحانات در سه نوبت</a:t>
            </a: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en-US" dirty="0" smtClean="0">
                <a:cs typeface="B Nazanin" panose="00000400000000000000" pitchFamily="2" charset="-78"/>
              </a:rPr>
              <a:t>Early</a:t>
            </a:r>
            <a:r>
              <a:rPr lang="fa-IR" dirty="0" smtClean="0">
                <a:cs typeface="B Nazanin" panose="00000400000000000000" pitchFamily="2" charset="-78"/>
              </a:rPr>
              <a:t> و </a:t>
            </a:r>
            <a:r>
              <a:rPr lang="en-US" dirty="0" smtClean="0">
                <a:cs typeface="B Nazanin" panose="00000400000000000000" pitchFamily="2" charset="-78"/>
              </a:rPr>
              <a:t>Standard </a:t>
            </a:r>
            <a:r>
              <a:rPr lang="fa-IR" dirty="0" smtClean="0">
                <a:cs typeface="B Nazanin" panose="00000400000000000000" pitchFamily="2" charset="-78"/>
              </a:rPr>
              <a:t> و </a:t>
            </a:r>
            <a:r>
              <a:rPr lang="en-US" dirty="0" smtClean="0">
                <a:cs typeface="B Nazanin" panose="00000400000000000000" pitchFamily="2" charset="-78"/>
              </a:rPr>
              <a:t>Late</a:t>
            </a:r>
            <a:r>
              <a:rPr lang="fa-IR" dirty="0" smtClean="0">
                <a:cs typeface="B Nazanin" panose="00000400000000000000" pitchFamily="2" charset="-78"/>
              </a:rPr>
              <a:t> می باشد (یک بازه تقریبا سه ماهه) . 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315145" y="5153288"/>
            <a:ext cx="356539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/>
            <a:r>
              <a:rPr lang="fa-IR" dirty="0">
                <a:cs typeface="B Nazanin" panose="00000400000000000000" pitchFamily="2" charset="-78"/>
              </a:rPr>
              <a:t>زمان هر امتحان 3 ساعت و 15 دقیقه می باشد.. </a:t>
            </a:r>
            <a:endParaRPr lang="en-US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49536348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2" grpId="0"/>
      <p:bldP spid="13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58456" y="502707"/>
            <a:ext cx="1483799" cy="442690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 defTabSz="914400" rtl="1"/>
            <a:r>
              <a:rPr lang="fa-IR" sz="2000" b="1" dirty="0">
                <a:solidFill>
                  <a:schemeClr val="tx1"/>
                </a:solidFill>
                <a:cs typeface="B Nazanin" panose="00000400000000000000" pitchFamily="2" charset="-78"/>
              </a:rPr>
              <a:t>منابع امتحانی:</a:t>
            </a:r>
            <a:endParaRPr lang="en-US" sz="2000" b="1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2399" y="970231"/>
            <a:ext cx="7162800" cy="369332"/>
          </a:xfrm>
        </p:spPr>
        <p:txBody>
          <a:bodyPr wrap="square">
            <a:spAutoFit/>
          </a:bodyPr>
          <a:lstStyle/>
          <a:p>
            <a:pPr marL="0" indent="0" algn="r" defTabSz="914400" rtl="1">
              <a:buNone/>
            </a:pP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سه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انتشارات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Kaplan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و 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BPP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 و 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Becker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 مورد 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تایید </a:t>
            </a:r>
            <a:r>
              <a:rPr lang="en-US" dirty="0" smtClean="0">
                <a:solidFill>
                  <a:schemeClr val="tx1"/>
                </a:solidFill>
                <a:cs typeface="B Nazanin" panose="00000400000000000000" pitchFamily="2" charset="-78"/>
              </a:rPr>
              <a:t>ACCA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 هستند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. </a:t>
            </a:r>
          </a:p>
        </p:txBody>
      </p:sp>
      <p:sp>
        <p:nvSpPr>
          <p:cNvPr id="4" name="Rectangle 3"/>
          <p:cNvSpPr/>
          <p:nvPr/>
        </p:nvSpPr>
        <p:spPr>
          <a:xfrm>
            <a:off x="1383215" y="1836904"/>
            <a:ext cx="7482840" cy="369332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/>
          <a:p>
            <a:pPr algn="r" rtl="1">
              <a:spcBef>
                <a:spcPts val="1000"/>
              </a:spcBef>
              <a:buClr>
                <a:schemeClr val="accent1"/>
              </a:buClr>
              <a:buFont typeface="Wingdings 3" charset="2"/>
              <a:buNone/>
            </a:pPr>
            <a:r>
              <a:rPr lang="fa-IR" dirty="0" smtClean="0">
                <a:cs typeface="B Nazanin" panose="00000400000000000000" pitchFamily="2" charset="-78"/>
              </a:rPr>
              <a:t>جزوات</a:t>
            </a:r>
            <a:r>
              <a:rPr lang="en-US" dirty="0" smtClean="0">
                <a:cs typeface="B Nazanin" panose="00000400000000000000" pitchFamily="2" charset="-78"/>
              </a:rPr>
              <a:t> </a:t>
            </a: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smtClean="0">
                <a:cs typeface="B Nazanin" panose="00000400000000000000" pitchFamily="2" charset="-78"/>
              </a:rPr>
              <a:t>و یا ویدئوهای موسسه </a:t>
            </a:r>
            <a:r>
              <a:rPr lang="en-US" dirty="0" smtClean="0">
                <a:cs typeface="B Nazanin" panose="00000400000000000000" pitchFamily="2" charset="-78"/>
              </a:rPr>
              <a:t>LSBF</a:t>
            </a:r>
            <a:r>
              <a:rPr lang="fa-IR" dirty="0" smtClean="0">
                <a:cs typeface="B Nazanin" panose="00000400000000000000" pitchFamily="2" charset="-78"/>
              </a:rPr>
              <a:t> و </a:t>
            </a:r>
            <a:r>
              <a:rPr lang="en-US" dirty="0" smtClean="0">
                <a:cs typeface="B Nazanin" panose="00000400000000000000" pitchFamily="2" charset="-78"/>
              </a:rPr>
              <a:t>Opentuition</a:t>
            </a:r>
            <a:r>
              <a:rPr lang="fa-IR" dirty="0" smtClean="0">
                <a:cs typeface="B Nazanin" panose="00000400000000000000" pitchFamily="2" charset="-78"/>
              </a:rPr>
              <a:t> و یا سایت</a:t>
            </a:r>
            <a:r>
              <a:rPr lang="en-US" dirty="0" smtClean="0">
                <a:cs typeface="B Nazanin" panose="00000400000000000000" pitchFamily="2" charset="-78"/>
              </a:rPr>
              <a:t>Acowtancy</a:t>
            </a:r>
            <a:r>
              <a:rPr lang="fa-IR" dirty="0" smtClean="0">
                <a:cs typeface="B Nazanin" panose="00000400000000000000" pitchFamily="2" charset="-78"/>
              </a:rPr>
              <a:t> </a:t>
            </a:r>
            <a:endParaRPr lang="fa-IR" dirty="0">
              <a:cs typeface="B Nazanin" panose="00000400000000000000" pitchFamily="2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976812" y="2628971"/>
            <a:ext cx="1989827" cy="40011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 rtl="1">
              <a:spcBef>
                <a:spcPct val="0"/>
              </a:spcBef>
            </a:pPr>
            <a:r>
              <a:rPr lang="fa-IR" sz="2000" b="1" dirty="0">
                <a:latin typeface="+mj-lt"/>
                <a:ea typeface="+mj-ea"/>
                <a:cs typeface="B Nazanin" panose="00000400000000000000" pitchFamily="2" charset="-78"/>
              </a:rPr>
              <a:t>آمادگی برای </a:t>
            </a:r>
            <a:r>
              <a:rPr lang="fa-IR" sz="2000" b="1" dirty="0" smtClean="0">
                <a:latin typeface="+mj-lt"/>
                <a:ea typeface="+mj-ea"/>
                <a:cs typeface="B Nazanin" panose="00000400000000000000" pitchFamily="2" charset="-78"/>
              </a:rPr>
              <a:t>آزمون :</a:t>
            </a:r>
            <a:endParaRPr lang="fa-IR" sz="2000" b="1" dirty="0">
              <a:latin typeface="+mj-lt"/>
              <a:ea typeface="+mj-ea"/>
              <a:cs typeface="B Nazanin" panose="00000400000000000000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791511" y="3190346"/>
            <a:ext cx="6096000" cy="369332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/>
          <a:p>
            <a:pPr algn="r" rtl="1">
              <a:spcBef>
                <a:spcPts val="1000"/>
              </a:spcBef>
              <a:buClr>
                <a:schemeClr val="accent1"/>
              </a:buClr>
              <a:buFont typeface="Wingdings 3" charset="2"/>
              <a:buNone/>
            </a:pPr>
            <a:r>
              <a:rPr lang="fa-IR" dirty="0">
                <a:cs typeface="B Nazanin" panose="00000400000000000000" pitchFamily="2" charset="-78"/>
              </a:rPr>
              <a:t>مطالعه </a:t>
            </a:r>
            <a:r>
              <a:rPr lang="fa-IR" dirty="0" smtClean="0">
                <a:cs typeface="B Nazanin" panose="00000400000000000000" pitchFamily="2" charset="-78"/>
              </a:rPr>
              <a:t>باید به تدریج و پیوسته </a:t>
            </a:r>
            <a:r>
              <a:rPr lang="fa-IR" dirty="0">
                <a:cs typeface="B Nazanin" panose="00000400000000000000" pitchFamily="2" charset="-78"/>
              </a:rPr>
              <a:t>در یه بازه زمانی حداقل 2 یا 3 ماهه </a:t>
            </a:r>
            <a:r>
              <a:rPr lang="fa-IR" dirty="0" smtClean="0">
                <a:cs typeface="B Nazanin" panose="00000400000000000000" pitchFamily="2" charset="-78"/>
              </a:rPr>
              <a:t>باشد.</a:t>
            </a:r>
            <a:endParaRPr lang="fa-IR" dirty="0">
              <a:cs typeface="B Nazanin" panose="00000400000000000000" pitchFamily="2" charset="-7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50399" y="1373537"/>
            <a:ext cx="7924800" cy="369332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/>
          <a:p>
            <a:pPr algn="r" rtl="1">
              <a:spcBef>
                <a:spcPts val="1000"/>
              </a:spcBef>
              <a:buClr>
                <a:schemeClr val="accent1"/>
              </a:buClr>
              <a:buFont typeface="Wingdings 3" charset="2"/>
              <a:buNone/>
            </a:pPr>
            <a:r>
              <a:rPr lang="fa-IR" dirty="0">
                <a:cs typeface="B Nazanin" panose="00000400000000000000" pitchFamily="2" charset="-78"/>
              </a:rPr>
              <a:t>هر درس این دوره شامل </a:t>
            </a:r>
            <a:r>
              <a:rPr lang="fa-IR" dirty="0" smtClean="0">
                <a:cs typeface="B Nazanin" panose="00000400000000000000" pitchFamily="2" charset="-78"/>
              </a:rPr>
              <a:t>یک </a:t>
            </a:r>
            <a:r>
              <a:rPr lang="fa-IR" dirty="0">
                <a:cs typeface="B Nazanin" panose="00000400000000000000" pitchFamily="2" charset="-78"/>
              </a:rPr>
              <a:t>کتاب اصلی (</a:t>
            </a:r>
            <a:r>
              <a:rPr lang="en-US" dirty="0">
                <a:cs typeface="B Nazanin" panose="00000400000000000000" pitchFamily="2" charset="-78"/>
              </a:rPr>
              <a:t>Study </a:t>
            </a:r>
            <a:r>
              <a:rPr lang="en-US" dirty="0" smtClean="0">
                <a:cs typeface="B Nazanin" panose="00000400000000000000" pitchFamily="2" charset="-78"/>
              </a:rPr>
              <a:t>Text</a:t>
            </a:r>
            <a:r>
              <a:rPr lang="fa-IR" dirty="0" smtClean="0">
                <a:cs typeface="B Nazanin" panose="00000400000000000000" pitchFamily="2" charset="-78"/>
              </a:rPr>
              <a:t>) و یک کتاب حل تمرین(</a:t>
            </a:r>
            <a:r>
              <a:rPr lang="en-US" dirty="0" smtClean="0">
                <a:cs typeface="B Nazanin" panose="00000400000000000000" pitchFamily="2" charset="-78"/>
              </a:rPr>
              <a:t>Exam Kit</a:t>
            </a:r>
            <a:r>
              <a:rPr lang="fa-IR" dirty="0" smtClean="0">
                <a:cs typeface="B Nazanin" panose="00000400000000000000" pitchFamily="2" charset="-78"/>
              </a:rPr>
              <a:t>) میباشد.</a:t>
            </a:r>
            <a:endParaRPr lang="fa-IR" dirty="0">
              <a:cs typeface="B Nazanin" panose="000004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03199" y="3605671"/>
            <a:ext cx="4572000" cy="369332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/>
          <a:p>
            <a:pPr algn="r" rtl="1">
              <a:spcBef>
                <a:spcPts val="1000"/>
              </a:spcBef>
              <a:buClr>
                <a:schemeClr val="accent1"/>
              </a:buClr>
              <a:buFont typeface="Wingdings 3" charset="2"/>
              <a:buNone/>
            </a:pPr>
            <a:r>
              <a:rPr lang="fa-IR" dirty="0">
                <a:cs typeface="B Nazanin" panose="00000400000000000000" pitchFamily="2" charset="-78"/>
              </a:rPr>
              <a:t>بیشترین </a:t>
            </a:r>
            <a:r>
              <a:rPr lang="fa-IR" dirty="0" smtClean="0">
                <a:cs typeface="B Nazanin" panose="00000400000000000000" pitchFamily="2" charset="-78"/>
              </a:rPr>
              <a:t>زمان مطالعه </a:t>
            </a:r>
            <a:r>
              <a:rPr lang="fa-IR" dirty="0">
                <a:cs typeface="B Nazanin" panose="00000400000000000000" pitchFamily="2" charset="-78"/>
              </a:rPr>
              <a:t>باید صرف خواندن کتاب حل تمرین شود.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430" y="5910237"/>
            <a:ext cx="1191106" cy="81928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6060" y="6019800"/>
            <a:ext cx="1552792" cy="600159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7859310" y="4219115"/>
            <a:ext cx="1050288" cy="40011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 rtl="1">
              <a:spcBef>
                <a:spcPct val="0"/>
              </a:spcBef>
            </a:pPr>
            <a:r>
              <a:rPr lang="fa-IR" sz="2000" b="1" dirty="0">
                <a:latin typeface="+mj-lt"/>
                <a:ea typeface="+mj-ea"/>
                <a:cs typeface="B Nazanin" panose="00000400000000000000" pitchFamily="2" charset="-78"/>
              </a:rPr>
              <a:t>سابقه کار:</a:t>
            </a:r>
            <a:endParaRPr lang="en-US" sz="2000" b="1" dirty="0">
              <a:latin typeface="+mj-lt"/>
              <a:ea typeface="+mj-ea"/>
              <a:cs typeface="B Nazanin" panose="00000400000000000000" pitchFamily="2" charset="-78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102020" y="4677740"/>
            <a:ext cx="5684640" cy="369332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/>
          <a:p>
            <a:pPr algn="r" rtl="1">
              <a:spcBef>
                <a:spcPts val="1000"/>
              </a:spcBef>
              <a:buClr>
                <a:schemeClr val="accent1"/>
              </a:buClr>
              <a:buFont typeface="Wingdings 3" charset="2"/>
              <a:buNone/>
            </a:pPr>
            <a:r>
              <a:rPr lang="fa-IR" dirty="0">
                <a:cs typeface="B Nazanin" panose="00000400000000000000" pitchFamily="2" charset="-78"/>
              </a:rPr>
              <a:t>برای دریافت این مدرک نیاز به ارائه 3 سال سابقه کار مرتبط است.</a:t>
            </a:r>
          </a:p>
        </p:txBody>
      </p:sp>
      <p:sp>
        <p:nvSpPr>
          <p:cNvPr id="15" name="Rectangle 14"/>
          <p:cNvSpPr/>
          <p:nvPr/>
        </p:nvSpPr>
        <p:spPr>
          <a:xfrm>
            <a:off x="2492949" y="5093996"/>
            <a:ext cx="6293711" cy="369332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/>
          <a:p>
            <a:pPr algn="r" rtl="1">
              <a:spcBef>
                <a:spcPts val="1000"/>
              </a:spcBef>
              <a:buClr>
                <a:schemeClr val="accent1"/>
              </a:buClr>
              <a:buFont typeface="Wingdings 3" charset="2"/>
              <a:buNone/>
            </a:pPr>
            <a:r>
              <a:rPr lang="fa-IR" dirty="0">
                <a:cs typeface="B Nazanin" panose="00000400000000000000" pitchFamily="2" charset="-78"/>
              </a:rPr>
              <a:t>این سابقه کار باید طی فرمی </a:t>
            </a:r>
            <a:r>
              <a:rPr lang="fa-IR" dirty="0" smtClean="0">
                <a:cs typeface="B Nazanin" panose="00000400000000000000" pitchFamily="2" charset="-78"/>
              </a:rPr>
              <a:t>که </a:t>
            </a:r>
            <a:r>
              <a:rPr lang="fa-IR" dirty="0">
                <a:cs typeface="B Nazanin" panose="00000400000000000000" pitchFamily="2" charset="-78"/>
              </a:rPr>
              <a:t>در سایت </a:t>
            </a:r>
            <a:r>
              <a:rPr lang="en-US" dirty="0">
                <a:cs typeface="B Nazanin" panose="00000400000000000000" pitchFamily="2" charset="-78"/>
              </a:rPr>
              <a:t>ACCA</a:t>
            </a:r>
            <a:r>
              <a:rPr lang="fa-IR" dirty="0">
                <a:cs typeface="B Nazanin" panose="00000400000000000000" pitchFamily="2" charset="-78"/>
              </a:rPr>
              <a:t> موجود است به تایید کارفرما برسد.</a:t>
            </a:r>
            <a:endParaRPr lang="en-US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13134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  <p:bldP spid="5" grpId="0"/>
      <p:bldP spid="6" grpId="0"/>
      <p:bldP spid="7" grpId="0"/>
      <p:bldP spid="8" grpId="0"/>
      <p:bldP spid="13" grpId="0"/>
      <p:bldP spid="14" grpId="0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129627" y="4723846"/>
            <a:ext cx="2671309" cy="371208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 rtl="1"/>
            <a:r>
              <a:rPr lang="fa-IR" sz="1800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فوق لیسانس از دانشگاه </a:t>
            </a:r>
            <a:r>
              <a:rPr lang="en-US" sz="1800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UCL</a:t>
            </a:r>
            <a:r>
              <a:rPr lang="fa-IR" sz="1800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:</a:t>
            </a:r>
            <a:endParaRPr lang="en-US" sz="1800" b="1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87596" y="5197623"/>
            <a:ext cx="8513340" cy="646331"/>
          </a:xfrm>
        </p:spPr>
        <p:txBody>
          <a:bodyPr vert="horz" wrap="square" lIns="91440" tIns="45720" rIns="91440" bIns="45720" rtlCol="0">
            <a:spAutoFit/>
          </a:bodyPr>
          <a:lstStyle/>
          <a:p>
            <a:pPr marL="0" algn="r" defTabSz="914400" rtl="1">
              <a:spcBef>
                <a:spcPct val="20000"/>
              </a:spcBef>
              <a:buSzPct val="100000"/>
              <a:buFont typeface="Symbol" pitchFamily="18" charset="2"/>
              <a:buNone/>
            </a:pP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تقریبا اکثریت شرایط آکسفورد بروکس و فقط اینکه برای این مدرک تمامی درسهای </a:t>
            </a:r>
            <a:r>
              <a:rPr lang="en-US" dirty="0">
                <a:solidFill>
                  <a:schemeClr val="tx1"/>
                </a:solidFill>
                <a:cs typeface="B Nazanin" panose="00000400000000000000" pitchFamily="2" charset="-78"/>
              </a:rPr>
              <a:t>ACCA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 </a:t>
            </a:r>
            <a:r>
              <a:rPr lang="fa-IR" dirty="0" smtClean="0">
                <a:solidFill>
                  <a:schemeClr val="tx1"/>
                </a:solidFill>
                <a:cs typeface="B Nazanin" panose="00000400000000000000" pitchFamily="2" charset="-78"/>
              </a:rPr>
              <a:t>باید با </a:t>
            </a:r>
            <a:r>
              <a:rPr lang="fa-IR" dirty="0">
                <a:solidFill>
                  <a:schemeClr val="tx1"/>
                </a:solidFill>
                <a:cs typeface="B Nazanin" panose="00000400000000000000" pitchFamily="2" charset="-78"/>
              </a:rPr>
              <a:t>موفقیت سپری شده باشد.</a:t>
            </a:r>
            <a:endParaRPr lang="en-US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15" y="5843954"/>
            <a:ext cx="1191106" cy="8671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9000" y="6039440"/>
            <a:ext cx="1552792" cy="600159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743744" y="2048849"/>
            <a:ext cx="4076155" cy="40011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 rtl="1">
              <a:spcBef>
                <a:spcPct val="0"/>
              </a:spcBef>
            </a:pPr>
            <a:r>
              <a:rPr lang="fa-IR" b="1" dirty="0" smtClean="0">
                <a:latin typeface="+mj-lt"/>
                <a:ea typeface="+mj-ea"/>
                <a:cs typeface="B Nazanin" panose="00000400000000000000" pitchFamily="2" charset="-78"/>
              </a:rPr>
              <a:t>لیسانس حسابداری </a:t>
            </a:r>
            <a:r>
              <a:rPr lang="fa-IR" b="1" dirty="0">
                <a:latin typeface="+mj-lt"/>
                <a:ea typeface="+mj-ea"/>
                <a:cs typeface="B Nazanin" panose="00000400000000000000" pitchFamily="2" charset="-78"/>
              </a:rPr>
              <a:t>از دانشگاه آکسفورد </a:t>
            </a:r>
            <a:r>
              <a:rPr lang="fa-IR" b="1" dirty="0" smtClean="0">
                <a:latin typeface="+mj-lt"/>
                <a:ea typeface="+mj-ea"/>
                <a:cs typeface="B Nazanin" panose="00000400000000000000" pitchFamily="2" charset="-78"/>
              </a:rPr>
              <a:t>بروکس</a:t>
            </a:r>
            <a:r>
              <a:rPr lang="en-US" b="1" dirty="0" smtClean="0">
                <a:latin typeface="+mj-lt"/>
                <a:ea typeface="+mj-ea"/>
                <a:cs typeface="B Nazanin" panose="00000400000000000000" pitchFamily="2" charset="-78"/>
              </a:rPr>
              <a:t> :</a:t>
            </a:r>
            <a:r>
              <a:rPr lang="fa-IR" b="1" dirty="0" smtClean="0">
                <a:latin typeface="+mj-lt"/>
                <a:ea typeface="+mj-ea"/>
                <a:cs typeface="B Nazanin" panose="00000400000000000000" pitchFamily="2" charset="-78"/>
              </a:rPr>
              <a:t> </a:t>
            </a:r>
            <a:endParaRPr lang="en-US" b="1" dirty="0">
              <a:latin typeface="+mj-lt"/>
              <a:ea typeface="+mj-ea"/>
              <a:cs typeface="B Nazanin" panose="00000400000000000000" pitchFamily="2" charset="-7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65771" y="2526969"/>
            <a:ext cx="8335165" cy="369332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/>
          <a:p>
            <a:pPr algn="r" rtl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</a:pPr>
            <a:r>
              <a:rPr lang="fa-IR" dirty="0" smtClean="0">
                <a:cs typeface="B Nazanin" panose="00000400000000000000" pitchFamily="2" charset="-78"/>
              </a:rPr>
              <a:t>ابتدا </a:t>
            </a:r>
            <a:r>
              <a:rPr lang="fa-IR" dirty="0">
                <a:cs typeface="B Nazanin" panose="00000400000000000000" pitchFamily="2" charset="-78"/>
              </a:rPr>
              <a:t>مدرک دال بر دانستن زبان انگلیسی که باید طبق دستور العمل موجود در </a:t>
            </a:r>
            <a:r>
              <a:rPr lang="fa-IR" dirty="0" smtClean="0">
                <a:cs typeface="B Nazanin" panose="00000400000000000000" pitchFamily="2" charset="-78"/>
              </a:rPr>
              <a:t>سایت </a:t>
            </a:r>
            <a:r>
              <a:rPr lang="en-US" dirty="0" smtClean="0">
                <a:cs typeface="B Nazanin" panose="00000400000000000000" pitchFamily="2" charset="-78"/>
              </a:rPr>
              <a:t>ACCA</a:t>
            </a:r>
            <a:r>
              <a:rPr lang="fa-IR" dirty="0" smtClean="0">
                <a:cs typeface="B Nazanin" panose="00000400000000000000" pitchFamily="2" charset="-78"/>
              </a:rPr>
              <a:t> </a:t>
            </a:r>
            <a:r>
              <a:rPr lang="en-US" dirty="0" smtClean="0">
                <a:cs typeface="B Nazanin" panose="00000400000000000000" pitchFamily="2" charset="-78"/>
              </a:rPr>
              <a:t>  </a:t>
            </a:r>
            <a:r>
              <a:rPr lang="fa-IR" dirty="0">
                <a:cs typeface="B Nazanin" panose="00000400000000000000" pitchFamily="2" charset="-78"/>
              </a:rPr>
              <a:t>به تایید برسد. 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367518" y="2940948"/>
            <a:ext cx="6494585" cy="369332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/>
          <a:p>
            <a:pPr algn="r" rtl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</a:pPr>
            <a:r>
              <a:rPr lang="fa-IR" dirty="0" smtClean="0">
                <a:cs typeface="B Nazanin" panose="00000400000000000000" pitchFamily="2" charset="-78"/>
              </a:rPr>
              <a:t>پاس </a:t>
            </a:r>
            <a:r>
              <a:rPr lang="fa-IR" dirty="0">
                <a:cs typeface="B Nazanin" panose="00000400000000000000" pitchFamily="2" charset="-78"/>
              </a:rPr>
              <a:t>کردن تمام درسهای سطح </a:t>
            </a:r>
            <a:r>
              <a:rPr lang="en-US" dirty="0" smtClean="0">
                <a:cs typeface="B Nazanin" panose="00000400000000000000" pitchFamily="2" charset="-78"/>
              </a:rPr>
              <a:t>F</a:t>
            </a:r>
            <a:r>
              <a:rPr lang="fa-IR" dirty="0" smtClean="0">
                <a:cs typeface="B Nazanin" panose="00000400000000000000" pitchFamily="2" charset="-78"/>
              </a:rPr>
              <a:t> و </a:t>
            </a:r>
            <a:r>
              <a:rPr lang="fa-IR" dirty="0">
                <a:cs typeface="B Nazanin" panose="00000400000000000000" pitchFamily="2" charset="-78"/>
              </a:rPr>
              <a:t>هیچ الزامی به ترتیب امتحانات </a:t>
            </a:r>
            <a:r>
              <a:rPr lang="fa-IR" dirty="0" smtClean="0">
                <a:cs typeface="B Nazanin" panose="00000400000000000000" pitchFamily="2" charset="-78"/>
              </a:rPr>
              <a:t>نیست</a:t>
            </a:r>
            <a:r>
              <a:rPr lang="en-US" dirty="0" smtClean="0">
                <a:cs typeface="B Nazanin" panose="00000400000000000000" pitchFamily="2" charset="-78"/>
              </a:rPr>
              <a:t>.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804582" y="3368787"/>
            <a:ext cx="5996354" cy="369332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/>
          <a:p>
            <a:pPr algn="r" rtl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</a:pPr>
            <a:r>
              <a:rPr lang="fa-IR" dirty="0">
                <a:cs typeface="B Nazanin" panose="00000400000000000000" pitchFamily="2" charset="-78"/>
              </a:rPr>
              <a:t>فعال کردن </a:t>
            </a:r>
            <a:r>
              <a:rPr lang="fa-IR" dirty="0" smtClean="0">
                <a:cs typeface="B Nazanin" panose="00000400000000000000" pitchFamily="2" charset="-78"/>
              </a:rPr>
              <a:t>گزینه </a:t>
            </a:r>
            <a:r>
              <a:rPr lang="fa-IR" dirty="0">
                <a:cs typeface="B Nazanin" panose="00000400000000000000" pitchFamily="2" charset="-78"/>
              </a:rPr>
              <a:t>لیسانس از دانشگاه آکسفورد بروکس در پرفایل شخصی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707947" y="3777407"/>
            <a:ext cx="4084772" cy="369332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/>
          <a:p>
            <a:pPr algn="r" rtl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</a:pPr>
            <a:r>
              <a:rPr lang="fa-IR" dirty="0" smtClean="0">
                <a:cs typeface="B Nazanin" panose="00000400000000000000" pitchFamily="2" charset="-78"/>
              </a:rPr>
              <a:t>پر </a:t>
            </a:r>
            <a:r>
              <a:rPr lang="fa-IR" dirty="0">
                <a:cs typeface="B Nazanin" panose="00000400000000000000" pitchFamily="2" charset="-78"/>
              </a:rPr>
              <a:t>کردن ماژول اخلاقیات در سایت </a:t>
            </a:r>
            <a:r>
              <a:rPr lang="en-US" dirty="0">
                <a:cs typeface="B Nazanin" panose="00000400000000000000" pitchFamily="2" charset="-78"/>
              </a:rPr>
              <a:t>ACCA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213696" y="4193003"/>
            <a:ext cx="4572000" cy="369332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/>
          <a:p>
            <a:pPr algn="r" rtl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</a:pPr>
            <a:r>
              <a:rPr lang="fa-IR" dirty="0" smtClean="0">
                <a:cs typeface="B Nazanin" panose="00000400000000000000" pitchFamily="2" charset="-78"/>
              </a:rPr>
              <a:t>انجام </a:t>
            </a:r>
            <a:r>
              <a:rPr lang="fa-IR" dirty="0">
                <a:cs typeface="B Nazanin" panose="00000400000000000000" pitchFamily="2" charset="-78"/>
              </a:rPr>
              <a:t>پروژه </a:t>
            </a:r>
            <a:r>
              <a:rPr lang="fa-IR" dirty="0" smtClean="0">
                <a:cs typeface="B Nazanin" panose="00000400000000000000" pitchFamily="2" charset="-78"/>
              </a:rPr>
              <a:t>تحقیقاتی (</a:t>
            </a:r>
            <a:r>
              <a:rPr lang="fa-IR" dirty="0">
                <a:cs typeface="B Nazanin" panose="00000400000000000000" pitchFamily="2" charset="-78"/>
              </a:rPr>
              <a:t>پایانامه) که دارای دستور العمل میباشد.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904955" y="207860"/>
            <a:ext cx="2971800" cy="40011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 rtl="1">
              <a:spcBef>
                <a:spcPct val="0"/>
              </a:spcBef>
            </a:pPr>
            <a:r>
              <a:rPr lang="fa-IR" b="1" dirty="0">
                <a:latin typeface="+mj-lt"/>
                <a:ea typeface="+mj-ea"/>
                <a:cs typeface="B Nazanin" panose="00000400000000000000" pitchFamily="2" charset="-78"/>
              </a:rPr>
              <a:t> فوق دیپلم حسابداری از </a:t>
            </a:r>
            <a:r>
              <a:rPr lang="en-US" b="1" dirty="0">
                <a:latin typeface="+mj-lt"/>
                <a:ea typeface="+mj-ea"/>
                <a:cs typeface="B Nazanin" panose="00000400000000000000" pitchFamily="2" charset="-78"/>
              </a:rPr>
              <a:t>ACCA</a:t>
            </a:r>
            <a:r>
              <a:rPr lang="fa-IR" b="1" dirty="0">
                <a:latin typeface="+mj-lt"/>
                <a:ea typeface="+mj-ea"/>
                <a:cs typeface="B Nazanin" panose="00000400000000000000" pitchFamily="2" charset="-78"/>
              </a:rPr>
              <a:t> :</a:t>
            </a:r>
          </a:p>
        </p:txBody>
      </p:sp>
      <p:sp>
        <p:nvSpPr>
          <p:cNvPr id="15" name="Rectangle 14"/>
          <p:cNvSpPr/>
          <p:nvPr/>
        </p:nvSpPr>
        <p:spPr>
          <a:xfrm>
            <a:off x="6203412" y="693822"/>
            <a:ext cx="2573140" cy="369332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/>
          <a:p>
            <a:pPr algn="r" rtl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</a:pPr>
            <a:r>
              <a:rPr lang="fa-IR" dirty="0">
                <a:cs typeface="B Nazanin" panose="00000400000000000000" pitchFamily="2" charset="-78"/>
              </a:rPr>
              <a:t>پاس کردن تمام درسهای سطح </a:t>
            </a:r>
            <a:r>
              <a:rPr lang="en-US" dirty="0">
                <a:cs typeface="B Nazanin" panose="00000400000000000000" pitchFamily="2" charset="-78"/>
              </a:rPr>
              <a:t>F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478920" y="1075097"/>
            <a:ext cx="3340979" cy="369332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/>
          <a:p>
            <a:pPr algn="r" rtl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</a:pPr>
            <a:r>
              <a:rPr lang="fa-IR" dirty="0">
                <a:cs typeface="B Nazanin" panose="00000400000000000000" pitchFamily="2" charset="-78"/>
              </a:rPr>
              <a:t>پر کردن ماژول اخلاقیات در سایت </a:t>
            </a:r>
            <a:r>
              <a:rPr lang="en-US" dirty="0">
                <a:cs typeface="B Nazanin" panose="00000400000000000000" pitchFamily="2" charset="-78"/>
              </a:rPr>
              <a:t>ACCA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903377" y="1480215"/>
            <a:ext cx="3873175" cy="369332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/>
          <a:p>
            <a:pPr algn="r" rtl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None/>
            </a:pPr>
            <a:r>
              <a:rPr lang="fa-IR" dirty="0">
                <a:cs typeface="B Nazanin" panose="00000400000000000000" pitchFamily="2" charset="-78"/>
              </a:rPr>
              <a:t>نیاز به هزینه اضافی برای کسب این مدرک نمی باشد.</a:t>
            </a:r>
            <a:endParaRPr lang="en-US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17199941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 build="p"/>
      <p:bldP spid="4" grpId="0"/>
      <p:bldP spid="7" grpId="0"/>
      <p:bldP spid="9" grpId="0"/>
      <p:bldP spid="10" grpId="0"/>
      <p:bldP spid="11" grpId="0"/>
      <p:bldP spid="12" grpId="0"/>
      <p:bldP spid="13" grpId="0"/>
      <p:bldP spid="15" grpId="0"/>
      <p:bldP spid="16" grpId="0"/>
      <p:bldP spid="1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9200" y="1219200"/>
            <a:ext cx="6600451" cy="1066800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 defTabSz="914400" rtl="1"/>
            <a:r>
              <a:rPr lang="fa-IR" sz="4000" b="1" dirty="0">
                <a:solidFill>
                  <a:schemeClr val="tx1"/>
                </a:solidFill>
                <a:cs typeface="B Nazanin" panose="00000400000000000000" pitchFamily="2" charset="-78"/>
              </a:rPr>
              <a:t>سخن </a:t>
            </a:r>
            <a:r>
              <a:rPr lang="fa-IR" sz="4000" b="1" dirty="0" smtClean="0">
                <a:solidFill>
                  <a:schemeClr val="tx1"/>
                </a:solidFill>
                <a:cs typeface="B Nazanin" panose="00000400000000000000" pitchFamily="2" charset="-78"/>
              </a:rPr>
              <a:t>پایانی</a:t>
            </a:r>
            <a:endParaRPr lang="en-US" sz="4000" b="1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4" name="Subtitle 2"/>
          <p:cNvSpPr>
            <a:spLocks noGrp="1"/>
          </p:cNvSpPr>
          <p:nvPr>
            <p:ph type="subTitle" idx="1"/>
          </p:nvPr>
        </p:nvSpPr>
        <p:spPr>
          <a:xfrm>
            <a:off x="1143000" y="2971800"/>
            <a:ext cx="6591984" cy="1219200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 defTabSz="914400" rtl="1">
              <a:spcBef>
                <a:spcPct val="0"/>
              </a:spcBef>
            </a:pPr>
            <a:r>
              <a:rPr lang="fa-IR" sz="2800" b="1" dirty="0">
                <a:solidFill>
                  <a:schemeClr val="tx1"/>
                </a:solidFill>
                <a:latin typeface="+mj-lt"/>
                <a:ea typeface="+mj-ea"/>
                <a:cs typeface="B Nazanin" panose="00000400000000000000" pitchFamily="2" charset="-78"/>
              </a:rPr>
              <a:t>به امید روزی که به جای 25 </a:t>
            </a:r>
            <a:r>
              <a:rPr lang="fa-IR" sz="2800" b="1" dirty="0" smtClean="0">
                <a:solidFill>
                  <a:schemeClr val="tx1"/>
                </a:solidFill>
                <a:latin typeface="+mj-lt"/>
                <a:ea typeface="+mj-ea"/>
                <a:cs typeface="B Nazanin" panose="00000400000000000000" pitchFamily="2" charset="-78"/>
              </a:rPr>
              <a:t>نفرعضو </a:t>
            </a:r>
            <a:r>
              <a:rPr lang="en-US" sz="2800" b="1" dirty="0">
                <a:solidFill>
                  <a:schemeClr val="tx1"/>
                </a:solidFill>
                <a:latin typeface="+mj-lt"/>
                <a:ea typeface="+mj-ea"/>
                <a:cs typeface="B Nazanin" panose="00000400000000000000" pitchFamily="2" charset="-78"/>
              </a:rPr>
              <a:t>ACCA</a:t>
            </a:r>
            <a:r>
              <a:rPr lang="fa-IR" sz="2800" b="1" dirty="0">
                <a:solidFill>
                  <a:schemeClr val="tx1"/>
                </a:solidFill>
                <a:latin typeface="+mj-lt"/>
                <a:ea typeface="+mj-ea"/>
                <a:cs typeface="B Nazanin" panose="00000400000000000000" pitchFamily="2" charset="-78"/>
              </a:rPr>
              <a:t> </a:t>
            </a:r>
            <a:r>
              <a:rPr lang="fa-IR" sz="2800" b="1" dirty="0" smtClean="0">
                <a:solidFill>
                  <a:schemeClr val="tx1"/>
                </a:solidFill>
                <a:latin typeface="+mj-lt"/>
                <a:ea typeface="+mj-ea"/>
                <a:cs typeface="B Nazanin" panose="00000400000000000000" pitchFamily="2" charset="-78"/>
              </a:rPr>
              <a:t>شاهد حضور </a:t>
            </a:r>
            <a:r>
              <a:rPr lang="fa-IR" sz="2800" b="1" dirty="0">
                <a:solidFill>
                  <a:schemeClr val="tx1"/>
                </a:solidFill>
                <a:latin typeface="+mj-lt"/>
                <a:ea typeface="+mj-ea"/>
                <a:cs typeface="B Nazanin" panose="00000400000000000000" pitchFamily="2" charset="-78"/>
              </a:rPr>
              <a:t>2500 </a:t>
            </a:r>
            <a:r>
              <a:rPr lang="fa-IR" sz="2800" b="1" dirty="0" smtClean="0">
                <a:solidFill>
                  <a:schemeClr val="tx1"/>
                </a:solidFill>
                <a:latin typeface="+mj-lt"/>
                <a:ea typeface="+mj-ea"/>
                <a:cs typeface="B Nazanin" panose="00000400000000000000" pitchFamily="2" charset="-78"/>
              </a:rPr>
              <a:t>عضو </a:t>
            </a:r>
            <a:r>
              <a:rPr lang="fa-IR" sz="2800" b="1" dirty="0">
                <a:solidFill>
                  <a:schemeClr val="tx1"/>
                </a:solidFill>
                <a:latin typeface="+mj-lt"/>
                <a:ea typeface="+mj-ea"/>
                <a:cs typeface="B Nazanin" panose="00000400000000000000" pitchFamily="2" charset="-78"/>
              </a:rPr>
              <a:t>در ایران عزیزمان </a:t>
            </a:r>
            <a:r>
              <a:rPr lang="fa-IR" sz="2800" b="1" dirty="0" smtClean="0">
                <a:solidFill>
                  <a:schemeClr val="tx1"/>
                </a:solidFill>
                <a:latin typeface="+mj-lt"/>
                <a:ea typeface="+mj-ea"/>
                <a:cs typeface="B Nazanin" panose="00000400000000000000" pitchFamily="2" charset="-78"/>
              </a:rPr>
              <a:t>باشیم.</a:t>
            </a:r>
            <a:endParaRPr lang="en-US" sz="2800" b="1" dirty="0">
              <a:solidFill>
                <a:schemeClr val="tx1"/>
              </a:solidFill>
              <a:latin typeface="+mj-lt"/>
              <a:ea typeface="+mj-ea"/>
              <a:cs typeface="B Nazanin" panose="00000400000000000000" pitchFamily="2" charset="-78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430" y="5910237"/>
            <a:ext cx="1191106" cy="81928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9000" y="6039440"/>
            <a:ext cx="1552792" cy="600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28232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TM02892315[[fn=Wisp]]</Template>
  <TotalTime>401</TotalTime>
  <Words>709</Words>
  <Application>Microsoft Office PowerPoint</Application>
  <PresentationFormat>On-screen Show (4:3)</PresentationFormat>
  <Paragraphs>80</Paragraphs>
  <Slides>10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Wisp</vt:lpstr>
      <vt:lpstr>بنام خدا</vt:lpstr>
      <vt:lpstr>همایش ACCA</vt:lpstr>
      <vt:lpstr>چرا ACCA ؟</vt:lpstr>
      <vt:lpstr>PowerPoint Presentation</vt:lpstr>
      <vt:lpstr>Professional level</vt:lpstr>
      <vt:lpstr>طول دوره :</vt:lpstr>
      <vt:lpstr>PowerPoint Presentation</vt:lpstr>
      <vt:lpstr>منابع امتحانی:</vt:lpstr>
      <vt:lpstr>فوق لیسانس از دانشگاه UCL:</vt:lpstr>
      <vt:lpstr>سخن پایانی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Fundamentals level</dc:title>
  <dc:creator>Salmani, Amir</dc:creator>
  <cp:lastModifiedBy>Windows User</cp:lastModifiedBy>
  <cp:revision>48</cp:revision>
  <dcterms:created xsi:type="dcterms:W3CDTF">2017-04-29T08:20:00Z</dcterms:created>
  <dcterms:modified xsi:type="dcterms:W3CDTF">2020-05-20T22:29:48Z</dcterms:modified>
</cp:coreProperties>
</file>