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72"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CC31154-5AAE-4C0D-A21E-6CE7C26E5E4E}" type="datetimeFigureOut">
              <a:rPr lang="fa-IR" smtClean="0"/>
              <a:pPr/>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B9F2EC2-5D58-440E-B32A-8D35C6D3C18C}"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CC31154-5AAE-4C0D-A21E-6CE7C26E5E4E}" type="datetimeFigureOut">
              <a:rPr lang="fa-IR" smtClean="0"/>
              <a:pPr/>
              <a:t>09/09/1441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B9F2EC2-5D58-440E-B32A-8D35C6D3C18C}"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637438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a:t>هضم و جذب ها</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lnSpcReduction="10000"/>
          </a:bodyPr>
          <a:lstStyle/>
          <a:p>
            <a:r>
              <a:rPr lang="fa-IR" b="1" dirty="0" smtClean="0"/>
              <a:t>هضم کربوهیدرات ها </a:t>
            </a:r>
            <a:r>
              <a:rPr lang="fa-IR" dirty="0" smtClean="0"/>
              <a:t>از دهان و </a:t>
            </a:r>
            <a:r>
              <a:rPr lang="fa-IR" b="1" dirty="0" smtClean="0"/>
              <a:t>توسط انزیم  امیلاز بزاقی(پتیالین ) مترشحه از غدد پاروتید شروع </a:t>
            </a:r>
            <a:r>
              <a:rPr lang="fa-IR" dirty="0" smtClean="0"/>
              <a:t>می شود ولی به دلیل کوتاه بودن در دهان عملیات هضم دهانی خیلی موثر نمی باشد. </a:t>
            </a:r>
            <a:r>
              <a:rPr lang="fa-IR" b="1" dirty="0" smtClean="0"/>
              <a:t>بطورکلی حدود 99-98% کربوهیدرات های خورده شده از رژیم غذایی هضم شده </a:t>
            </a:r>
            <a:r>
              <a:rPr lang="fa-IR" dirty="0" smtClean="0"/>
              <a:t>و اگر مقدار زیادی فیبر  در رژیم غذایی موجود باشد مانند </a:t>
            </a:r>
            <a:r>
              <a:rPr lang="fa-IR" b="1" dirty="0" smtClean="0"/>
              <a:t>رژیم گیاهحواری مطلق در صد کربوهیدرات هضم شده تا 85% کاهش </a:t>
            </a:r>
            <a:r>
              <a:rPr lang="fa-IR" dirty="0" smtClean="0"/>
              <a:t>یابد. متعاقب هضم ، </a:t>
            </a:r>
            <a:r>
              <a:rPr lang="fa-IR" b="1" dirty="0" smtClean="0">
                <a:solidFill>
                  <a:srgbClr val="FF0000"/>
                </a:solidFill>
              </a:rPr>
              <a:t>کلیه کربوهیدرات ها اعم از دی ساکاریدها تا پلی ساکارید ها به تک قندی ها عمدتا گلوکز ، فروکتوز ، و گالاکتوز تبدیل می شوند</a:t>
            </a:r>
            <a:r>
              <a:rPr lang="fa-IR" dirty="0" smtClean="0"/>
              <a:t>. </a:t>
            </a:r>
            <a:r>
              <a:rPr lang="fa-IR" b="1" dirty="0" smtClean="0">
                <a:solidFill>
                  <a:srgbClr val="0070C0"/>
                </a:solidFill>
                <a:effectLst>
                  <a:outerShdw blurRad="38100" dist="38100" dir="2700000" algn="tl">
                    <a:srgbClr val="000000">
                      <a:alpha val="43137"/>
                    </a:srgbClr>
                  </a:outerShdw>
                </a:effectLst>
              </a:rPr>
              <a:t>انزیم های هضمی کربوهیدرات ها در روده کوچک شامل امیلاز پانکراس و دی ساکاریدازهای سوکراز، مالتاز، و لاکتاز </a:t>
            </a:r>
            <a:r>
              <a:rPr lang="fa-IR" dirty="0" smtClean="0"/>
              <a:t>می باشند.</a:t>
            </a:r>
            <a:endParaRPr lang="fa-I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0"/>
            <a:ext cx="8229600" cy="1143000"/>
          </a:xfrm>
        </p:spPr>
        <p:txBody>
          <a:bodyPr>
            <a:normAutofit/>
          </a:bodyPr>
          <a:lstStyle/>
          <a:p>
            <a:r>
              <a:rPr lang="fa-IR" sz="3200" b="1" dirty="0" smtClean="0">
                <a:effectLst>
                  <a:outerShdw blurRad="38100" dist="38100" dir="2700000" algn="tl">
                    <a:srgbClr val="000000">
                      <a:alpha val="43137"/>
                    </a:srgbClr>
                  </a:outerShdw>
                </a:effectLst>
              </a:rPr>
              <a:t>جدول خلاصه هضم کربوهیدرات ها</a:t>
            </a:r>
            <a:endParaRPr lang="fa-IR" sz="3200" b="1" dirty="0">
              <a:effectLst>
                <a:outerShdw blurRad="38100" dist="38100" dir="2700000" algn="tl">
                  <a:srgbClr val="000000">
                    <a:alpha val="43137"/>
                  </a:srgbClr>
                </a:outerShdw>
              </a:effectLst>
            </a:endParaRPr>
          </a:p>
        </p:txBody>
      </p:sp>
      <p:graphicFrame>
        <p:nvGraphicFramePr>
          <p:cNvPr id="5" name="Content Placeholder 4"/>
          <p:cNvGraphicFramePr>
            <a:graphicFrameLocks noGrp="1"/>
          </p:cNvGraphicFramePr>
          <p:nvPr>
            <p:ph idx="1"/>
          </p:nvPr>
        </p:nvGraphicFramePr>
        <p:xfrm>
          <a:off x="500034" y="1095500"/>
          <a:ext cx="8229600" cy="5674715"/>
        </p:xfrm>
        <a:graphic>
          <a:graphicData uri="http://schemas.openxmlformats.org/drawingml/2006/table">
            <a:tbl>
              <a:tblPr rtl="1" firstRow="1" bandRow="1">
                <a:tableStyleId>{5C22544A-7EE6-4342-B048-85BDC9FD1C3A}</a:tableStyleId>
              </a:tblPr>
              <a:tblGrid>
                <a:gridCol w="2057400"/>
                <a:gridCol w="2057400"/>
                <a:gridCol w="2057400"/>
                <a:gridCol w="2057400"/>
              </a:tblGrid>
              <a:tr h="926341">
                <a:tc>
                  <a:txBody>
                    <a:bodyPr/>
                    <a:lstStyle/>
                    <a:p>
                      <a:pPr algn="r" rtl="1">
                        <a:lnSpc>
                          <a:spcPct val="115000"/>
                        </a:lnSpc>
                        <a:spcAft>
                          <a:spcPts val="0"/>
                        </a:spcAft>
                      </a:pPr>
                      <a:r>
                        <a:rPr lang="fa-IR" sz="2800" b="1" dirty="0">
                          <a:latin typeface="Calibri"/>
                          <a:ea typeface="Calibri"/>
                          <a:cs typeface="Arial"/>
                        </a:rPr>
                        <a:t>عضو محل فعالیت</a:t>
                      </a:r>
                      <a:endParaRPr lang="en-US" sz="2800" b="1" dirty="0">
                        <a:latin typeface="Calibri"/>
                        <a:ea typeface="Calibri"/>
                        <a:cs typeface="Arial"/>
                      </a:endParaRPr>
                    </a:p>
                  </a:txBody>
                  <a:tcPr marL="68580" marR="68580" marT="0" marB="0"/>
                </a:tc>
                <a:tc>
                  <a:txBody>
                    <a:bodyPr/>
                    <a:lstStyle/>
                    <a:p>
                      <a:pPr algn="r" rtl="1">
                        <a:lnSpc>
                          <a:spcPct val="115000"/>
                        </a:lnSpc>
                        <a:spcAft>
                          <a:spcPts val="0"/>
                        </a:spcAft>
                      </a:pPr>
                      <a:r>
                        <a:rPr lang="fa-IR" sz="2800" b="1" dirty="0">
                          <a:latin typeface="Calibri"/>
                          <a:ea typeface="Calibri"/>
                          <a:cs typeface="Arial"/>
                        </a:rPr>
                        <a:t>انزیم</a:t>
                      </a:r>
                      <a:endParaRPr lang="en-US" sz="2800" b="1" dirty="0">
                        <a:latin typeface="Calibri"/>
                        <a:ea typeface="Calibri"/>
                        <a:cs typeface="Arial"/>
                      </a:endParaRPr>
                    </a:p>
                  </a:txBody>
                  <a:tcPr marL="68580" marR="68580" marT="0" marB="0"/>
                </a:tc>
                <a:tc>
                  <a:txBody>
                    <a:bodyPr/>
                    <a:lstStyle/>
                    <a:p>
                      <a:pPr algn="r" rtl="1">
                        <a:lnSpc>
                          <a:spcPct val="115000"/>
                        </a:lnSpc>
                        <a:spcAft>
                          <a:spcPts val="0"/>
                        </a:spcAft>
                      </a:pPr>
                      <a:r>
                        <a:rPr lang="fa-IR" sz="2800" b="1">
                          <a:latin typeface="Calibri"/>
                          <a:ea typeface="Calibri"/>
                          <a:cs typeface="Arial"/>
                        </a:rPr>
                        <a:t>کربوهیدرات</a:t>
                      </a:r>
                      <a:endParaRPr lang="en-US" sz="2800" b="1">
                        <a:latin typeface="Calibri"/>
                        <a:ea typeface="Calibri"/>
                        <a:cs typeface="Arial"/>
                      </a:endParaRPr>
                    </a:p>
                  </a:txBody>
                  <a:tcPr marL="68580" marR="68580" marT="0" marB="0"/>
                </a:tc>
                <a:tc>
                  <a:txBody>
                    <a:bodyPr/>
                    <a:lstStyle/>
                    <a:p>
                      <a:pPr algn="r" rtl="1">
                        <a:lnSpc>
                          <a:spcPct val="115000"/>
                        </a:lnSpc>
                        <a:spcAft>
                          <a:spcPts val="0"/>
                        </a:spcAft>
                      </a:pPr>
                      <a:r>
                        <a:rPr lang="fa-IR" sz="2800" b="1">
                          <a:latin typeface="Calibri"/>
                          <a:ea typeface="Calibri"/>
                          <a:cs typeface="Arial"/>
                        </a:rPr>
                        <a:t>محصول هضم</a:t>
                      </a:r>
                      <a:endParaRPr lang="en-US" sz="2800" b="1">
                        <a:latin typeface="Calibri"/>
                        <a:ea typeface="Calibri"/>
                        <a:cs typeface="Arial"/>
                      </a:endParaRPr>
                    </a:p>
                  </a:txBody>
                  <a:tcPr marL="68580" marR="68580" marT="0" marB="0"/>
                </a:tc>
              </a:tr>
              <a:tr h="926341">
                <a:tc>
                  <a:txBody>
                    <a:bodyPr/>
                    <a:lstStyle/>
                    <a:p>
                      <a:pPr algn="r" rtl="1">
                        <a:lnSpc>
                          <a:spcPct val="115000"/>
                        </a:lnSpc>
                        <a:spcAft>
                          <a:spcPts val="0"/>
                        </a:spcAft>
                      </a:pPr>
                      <a:r>
                        <a:rPr lang="fa-IR" sz="2400" b="1" dirty="0">
                          <a:latin typeface="Calibri"/>
                          <a:ea typeface="Calibri"/>
                          <a:cs typeface="Arial"/>
                        </a:rPr>
                        <a:t>دهان</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dirty="0">
                          <a:latin typeface="Calibri"/>
                          <a:ea typeface="Calibri"/>
                          <a:cs typeface="Arial"/>
                        </a:rPr>
                        <a:t>امیلاز بزاقی</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a:latin typeface="Calibri"/>
                          <a:ea typeface="Calibri"/>
                          <a:cs typeface="Arial"/>
                        </a:rPr>
                        <a:t>نشاسته پخته</a:t>
                      </a:r>
                      <a:endParaRPr lang="en-US" sz="2400" b="1">
                        <a:latin typeface="Calibri"/>
                        <a:ea typeface="Calibri"/>
                        <a:cs typeface="Arial"/>
                      </a:endParaRPr>
                    </a:p>
                  </a:txBody>
                  <a:tcPr marL="68580" marR="68580" marT="0" marB="0"/>
                </a:tc>
                <a:tc>
                  <a:txBody>
                    <a:bodyPr/>
                    <a:lstStyle/>
                    <a:p>
                      <a:pPr algn="r" rtl="1">
                        <a:lnSpc>
                          <a:spcPct val="115000"/>
                        </a:lnSpc>
                        <a:spcAft>
                          <a:spcPts val="0"/>
                        </a:spcAft>
                      </a:pPr>
                      <a:r>
                        <a:rPr lang="fa-IR" sz="2400" b="1">
                          <a:latin typeface="Calibri"/>
                          <a:ea typeface="Calibri"/>
                          <a:cs typeface="Arial"/>
                        </a:rPr>
                        <a:t>دکسترین، مالتوز</a:t>
                      </a:r>
                      <a:endParaRPr lang="en-US" sz="2400" b="1">
                        <a:latin typeface="Calibri"/>
                        <a:ea typeface="Calibri"/>
                        <a:cs typeface="Arial"/>
                      </a:endParaRPr>
                    </a:p>
                  </a:txBody>
                  <a:tcPr marL="68580" marR="68580" marT="0" marB="0"/>
                </a:tc>
              </a:tr>
              <a:tr h="1404900">
                <a:tc>
                  <a:txBody>
                    <a:bodyPr/>
                    <a:lstStyle/>
                    <a:p>
                      <a:pPr algn="r" rtl="1">
                        <a:lnSpc>
                          <a:spcPct val="115000"/>
                        </a:lnSpc>
                        <a:spcAft>
                          <a:spcPts val="0"/>
                        </a:spcAft>
                      </a:pPr>
                      <a:r>
                        <a:rPr lang="fa-IR" sz="2400" b="1" dirty="0">
                          <a:latin typeface="Calibri"/>
                          <a:ea typeface="Calibri"/>
                          <a:cs typeface="Arial"/>
                        </a:rPr>
                        <a:t>معده</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dirty="0">
                          <a:latin typeface="Calibri"/>
                          <a:ea typeface="Calibri"/>
                          <a:cs typeface="Arial"/>
                        </a:rPr>
                        <a:t>-</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a:latin typeface="Calibri"/>
                          <a:ea typeface="Calibri"/>
                          <a:cs typeface="Arial"/>
                        </a:rPr>
                        <a:t>بطور مختصری ادامه هیدرولیز  نشاسته</a:t>
                      </a:r>
                      <a:endParaRPr lang="en-US" sz="2400" b="1">
                        <a:latin typeface="Calibri"/>
                        <a:ea typeface="Calibri"/>
                        <a:cs typeface="Arial"/>
                      </a:endParaRPr>
                    </a:p>
                  </a:txBody>
                  <a:tcPr marL="68580" marR="68580" marT="0" marB="0"/>
                </a:tc>
                <a:tc>
                  <a:txBody>
                    <a:bodyPr/>
                    <a:lstStyle/>
                    <a:p>
                      <a:pPr algn="r" rtl="1">
                        <a:lnSpc>
                          <a:spcPct val="115000"/>
                        </a:lnSpc>
                        <a:spcAft>
                          <a:spcPts val="0"/>
                        </a:spcAft>
                      </a:pPr>
                      <a:endParaRPr lang="fa-IR" sz="2400" b="1">
                        <a:latin typeface="Calibri"/>
                        <a:ea typeface="Calibri"/>
                        <a:cs typeface="Arial"/>
                      </a:endParaRPr>
                    </a:p>
                  </a:txBody>
                  <a:tcPr marL="68580" marR="68580" marT="0" marB="0"/>
                </a:tc>
              </a:tr>
              <a:tr h="926341">
                <a:tc>
                  <a:txBody>
                    <a:bodyPr/>
                    <a:lstStyle/>
                    <a:p>
                      <a:pPr algn="r" rtl="1">
                        <a:lnSpc>
                          <a:spcPct val="115000"/>
                        </a:lnSpc>
                        <a:spcAft>
                          <a:spcPts val="0"/>
                        </a:spcAft>
                      </a:pPr>
                      <a:r>
                        <a:rPr lang="fa-IR" sz="2400" b="1" dirty="0">
                          <a:latin typeface="Calibri"/>
                          <a:ea typeface="Calibri"/>
                          <a:cs typeface="Arial"/>
                        </a:rPr>
                        <a:t>روده کوچک</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dirty="0">
                          <a:latin typeface="Calibri"/>
                          <a:ea typeface="Calibri"/>
                          <a:cs typeface="Arial"/>
                        </a:rPr>
                        <a:t>امیلاز پانکراس</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a:latin typeface="Calibri"/>
                          <a:ea typeface="Calibri"/>
                          <a:cs typeface="Arial"/>
                        </a:rPr>
                        <a:t>نشاسته</a:t>
                      </a:r>
                      <a:endParaRPr lang="en-US" sz="2400" b="1">
                        <a:latin typeface="Calibri"/>
                        <a:ea typeface="Calibri"/>
                        <a:cs typeface="Arial"/>
                      </a:endParaRPr>
                    </a:p>
                  </a:txBody>
                  <a:tcPr marL="68580" marR="68580" marT="0" marB="0"/>
                </a:tc>
                <a:tc>
                  <a:txBody>
                    <a:bodyPr/>
                    <a:lstStyle/>
                    <a:p>
                      <a:pPr algn="r" rtl="1">
                        <a:lnSpc>
                          <a:spcPct val="115000"/>
                        </a:lnSpc>
                        <a:spcAft>
                          <a:spcPts val="0"/>
                        </a:spcAft>
                      </a:pPr>
                      <a:r>
                        <a:rPr lang="fa-IR" sz="2400" b="1">
                          <a:latin typeface="Calibri"/>
                          <a:ea typeface="Calibri"/>
                          <a:cs typeface="Arial"/>
                        </a:rPr>
                        <a:t>دکسترین، مالتوز</a:t>
                      </a:r>
                      <a:endParaRPr lang="en-US" sz="2400" b="1">
                        <a:latin typeface="Calibri"/>
                        <a:ea typeface="Calibri"/>
                        <a:cs typeface="Arial"/>
                      </a:endParaRPr>
                    </a:p>
                  </a:txBody>
                  <a:tcPr marL="68580" marR="68580" marT="0" marB="0"/>
                </a:tc>
              </a:tr>
              <a:tr h="478559">
                <a:tc>
                  <a:txBody>
                    <a:bodyPr/>
                    <a:lstStyle/>
                    <a:p>
                      <a:pPr algn="r" rtl="1">
                        <a:lnSpc>
                          <a:spcPct val="115000"/>
                        </a:lnSpc>
                        <a:spcAft>
                          <a:spcPts val="0"/>
                        </a:spcAft>
                      </a:pPr>
                      <a:endParaRPr lang="fa-IR"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dirty="0">
                          <a:latin typeface="Calibri"/>
                          <a:ea typeface="Calibri"/>
                          <a:cs typeface="Arial"/>
                        </a:rPr>
                        <a:t>سوکراز</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dirty="0">
                          <a:latin typeface="Calibri"/>
                          <a:ea typeface="Calibri"/>
                          <a:cs typeface="Arial"/>
                        </a:rPr>
                        <a:t>سوکروز</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a:latin typeface="Calibri"/>
                          <a:ea typeface="Calibri"/>
                          <a:cs typeface="Arial"/>
                        </a:rPr>
                        <a:t>گلوکز، فروکتوز</a:t>
                      </a:r>
                      <a:endParaRPr lang="en-US" sz="2400" b="1">
                        <a:latin typeface="Calibri"/>
                        <a:ea typeface="Calibri"/>
                        <a:cs typeface="Arial"/>
                      </a:endParaRPr>
                    </a:p>
                  </a:txBody>
                  <a:tcPr marL="68580" marR="68580" marT="0" marB="0"/>
                </a:tc>
              </a:tr>
              <a:tr h="478559">
                <a:tc>
                  <a:txBody>
                    <a:bodyPr/>
                    <a:lstStyle/>
                    <a:p>
                      <a:pPr algn="r" rtl="1">
                        <a:lnSpc>
                          <a:spcPct val="115000"/>
                        </a:lnSpc>
                        <a:spcAft>
                          <a:spcPts val="0"/>
                        </a:spcAft>
                      </a:pPr>
                      <a:endParaRPr lang="fa-IR"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a:latin typeface="Calibri"/>
                          <a:ea typeface="Calibri"/>
                          <a:cs typeface="Arial"/>
                        </a:rPr>
                        <a:t>مالتاز</a:t>
                      </a:r>
                      <a:endParaRPr lang="en-US" sz="2400" b="1">
                        <a:latin typeface="Calibri"/>
                        <a:ea typeface="Calibri"/>
                        <a:cs typeface="Arial"/>
                      </a:endParaRPr>
                    </a:p>
                  </a:txBody>
                  <a:tcPr marL="68580" marR="68580" marT="0" marB="0"/>
                </a:tc>
                <a:tc>
                  <a:txBody>
                    <a:bodyPr/>
                    <a:lstStyle/>
                    <a:p>
                      <a:pPr algn="r" rtl="1">
                        <a:lnSpc>
                          <a:spcPct val="115000"/>
                        </a:lnSpc>
                        <a:spcAft>
                          <a:spcPts val="0"/>
                        </a:spcAft>
                      </a:pPr>
                      <a:r>
                        <a:rPr lang="fa-IR" sz="2400" b="1" dirty="0">
                          <a:latin typeface="Calibri"/>
                          <a:ea typeface="Calibri"/>
                          <a:cs typeface="Arial"/>
                        </a:rPr>
                        <a:t>مالتوز</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a:latin typeface="Calibri"/>
                          <a:ea typeface="Calibri"/>
                          <a:cs typeface="Arial"/>
                        </a:rPr>
                        <a:t>گلوکز، گلوکز</a:t>
                      </a:r>
                      <a:endParaRPr lang="en-US" sz="2400" b="1">
                        <a:latin typeface="Calibri"/>
                        <a:ea typeface="Calibri"/>
                        <a:cs typeface="Arial"/>
                      </a:endParaRPr>
                    </a:p>
                  </a:txBody>
                  <a:tcPr marL="68580" marR="68580" marT="0" marB="0"/>
                </a:tc>
              </a:tr>
              <a:tr h="478559">
                <a:tc>
                  <a:txBody>
                    <a:bodyPr/>
                    <a:lstStyle/>
                    <a:p>
                      <a:pPr algn="r" rtl="1">
                        <a:lnSpc>
                          <a:spcPct val="115000"/>
                        </a:lnSpc>
                        <a:spcAft>
                          <a:spcPts val="0"/>
                        </a:spcAft>
                      </a:pPr>
                      <a:endParaRPr lang="fa-IR"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dirty="0">
                          <a:latin typeface="Calibri"/>
                          <a:ea typeface="Calibri"/>
                          <a:cs typeface="Arial"/>
                        </a:rPr>
                        <a:t>لاکتاز</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dirty="0">
                          <a:latin typeface="Calibri"/>
                          <a:ea typeface="Calibri"/>
                          <a:cs typeface="Arial"/>
                        </a:rPr>
                        <a:t>لاکتوز</a:t>
                      </a:r>
                      <a:endParaRPr lang="en-US" sz="2400" b="1" dirty="0">
                        <a:latin typeface="Calibri"/>
                        <a:ea typeface="Calibri"/>
                        <a:cs typeface="Arial"/>
                      </a:endParaRPr>
                    </a:p>
                  </a:txBody>
                  <a:tcPr marL="68580" marR="68580" marT="0" marB="0"/>
                </a:tc>
                <a:tc>
                  <a:txBody>
                    <a:bodyPr/>
                    <a:lstStyle/>
                    <a:p>
                      <a:pPr algn="r" rtl="1">
                        <a:lnSpc>
                          <a:spcPct val="115000"/>
                        </a:lnSpc>
                        <a:spcAft>
                          <a:spcPts val="0"/>
                        </a:spcAft>
                      </a:pPr>
                      <a:r>
                        <a:rPr lang="fa-IR" sz="2400" b="1" dirty="0">
                          <a:latin typeface="Calibri"/>
                          <a:ea typeface="Calibri"/>
                          <a:cs typeface="Arial"/>
                        </a:rPr>
                        <a:t>گلوکز ، گالاکتوز</a:t>
                      </a:r>
                      <a:endParaRPr lang="en-US" sz="2400" b="1" dirty="0">
                        <a:latin typeface="Calibri"/>
                        <a:ea typeface="Calibri"/>
                        <a:cs typeface="Arial"/>
                      </a:endParaRPr>
                    </a:p>
                  </a:txBody>
                  <a:tcPr marL="68580" marR="68580" marT="0" marB="0"/>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a:bodyPr>
          <a:lstStyle/>
          <a:p>
            <a:r>
              <a:rPr lang="fa-IR" dirty="0" smtClean="0"/>
              <a:t>جذب:</a:t>
            </a:r>
            <a:endParaRPr lang="en-US" dirty="0" smtClean="0"/>
          </a:p>
          <a:p>
            <a:r>
              <a:rPr lang="fa-IR" b="1" dirty="0" smtClean="0">
                <a:solidFill>
                  <a:srgbClr val="FF0000"/>
                </a:solidFill>
              </a:rPr>
              <a:t>جذب کربوهیدرات ها </a:t>
            </a:r>
            <a:r>
              <a:rPr lang="fa-IR" dirty="0" smtClean="0"/>
              <a:t>در نقاط مختلف دستگاه گوارش انجام می گیرد ولی </a:t>
            </a:r>
            <a:r>
              <a:rPr lang="fa-IR" b="1" dirty="0" smtClean="0">
                <a:effectLst>
                  <a:outerShdw blurRad="38100" dist="38100" dir="2700000" algn="tl">
                    <a:srgbClr val="000000">
                      <a:alpha val="43137"/>
                    </a:srgbClr>
                  </a:outerShdw>
                </a:effectLst>
              </a:rPr>
              <a:t>محل اصلی جذب در روده کوچک بویژه در ناحیه اصلی ژوژنوم</a:t>
            </a:r>
            <a:r>
              <a:rPr lang="fa-IR" dirty="0" smtClean="0"/>
              <a:t>  است. سرعت جذب هر کربوهیدرات متفاوت است. </a:t>
            </a:r>
            <a:endParaRPr lang="en-US" dirty="0" smtClean="0"/>
          </a:p>
          <a:p>
            <a:r>
              <a:rPr lang="fa-IR" b="1" dirty="0" smtClean="0">
                <a:solidFill>
                  <a:srgbClr val="FF0000"/>
                </a:solidFill>
                <a:effectLst>
                  <a:outerShdw blurRad="38100" dist="38100" dir="2700000" algn="tl">
                    <a:srgbClr val="000000">
                      <a:alpha val="43137"/>
                    </a:srgbClr>
                  </a:outerShdw>
                </a:effectLst>
              </a:rPr>
              <a:t>منوساکاریدهای حاصل از هضم از راه مویرگ های موجود در پرزهای روده  کوچک وارد سیاهرگ باب کبدی</a:t>
            </a:r>
            <a:endParaRPr lang="en-US" b="1" dirty="0" smtClean="0">
              <a:solidFill>
                <a:srgbClr val="FF0000"/>
              </a:solidFill>
              <a:effectLst>
                <a:outerShdw blurRad="38100" dist="38100" dir="2700000" algn="tl">
                  <a:srgbClr val="000000">
                    <a:alpha val="43137"/>
                  </a:srgbClr>
                </a:outerShdw>
              </a:effectLst>
            </a:endParaRPr>
          </a:p>
          <a:p>
            <a:r>
              <a:rPr lang="fa-IR" b="1" dirty="0" smtClean="0">
                <a:solidFill>
                  <a:srgbClr val="FF0000"/>
                </a:solidFill>
                <a:effectLst>
                  <a:outerShdw blurRad="38100" dist="38100" dir="2700000" algn="tl">
                    <a:srgbClr val="000000">
                      <a:alpha val="43137"/>
                    </a:srgbClr>
                  </a:outerShdw>
                </a:effectLst>
              </a:rPr>
              <a:t> (</a:t>
            </a:r>
            <a:r>
              <a:rPr lang="en-US" b="1" dirty="0" smtClean="0">
                <a:solidFill>
                  <a:srgbClr val="FF0000"/>
                </a:solidFill>
                <a:effectLst>
                  <a:outerShdw blurRad="38100" dist="38100" dir="2700000" algn="tl">
                    <a:srgbClr val="000000">
                      <a:alpha val="43137"/>
                    </a:srgbClr>
                  </a:outerShdw>
                </a:effectLst>
              </a:rPr>
              <a:t>Portal vein</a:t>
            </a:r>
            <a:r>
              <a:rPr lang="fa-IR" b="1" dirty="0" smtClean="0">
                <a:solidFill>
                  <a:srgbClr val="FF0000"/>
                </a:solidFill>
                <a:effectLst>
                  <a:outerShdw blurRad="38100" dist="38100" dir="2700000" algn="tl">
                    <a:srgbClr val="000000">
                      <a:alpha val="43137"/>
                    </a:srgbClr>
                  </a:outerShdw>
                </a:effectLst>
              </a:rPr>
              <a:t> ) شده واز انجا به کبد وارد می شود</a:t>
            </a:r>
            <a:r>
              <a:rPr lang="fa-IR" dirty="0" smtClean="0"/>
              <a:t>. در کبد فروکتوز و گالاکتوز تبدیل  به گلوکز می شود. گلوکز بلافاصله می تواند برای سوخت ویا تبدیل به گلیکوژن می شود و مورد استفاده قرار می گیرد.</a:t>
            </a:r>
            <a:endParaRPr 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lnSpcReduction="20000"/>
          </a:bodyPr>
          <a:lstStyle/>
          <a:p>
            <a:r>
              <a:rPr lang="fa-IR" b="1" dirty="0" smtClean="0">
                <a:solidFill>
                  <a:srgbClr val="FF0000"/>
                </a:solidFill>
                <a:effectLst>
                  <a:outerShdw blurRad="38100" dist="38100" dir="2700000" algn="tl">
                    <a:srgbClr val="000000">
                      <a:alpha val="43137"/>
                    </a:srgbClr>
                  </a:outerShdw>
                </a:effectLst>
              </a:rPr>
              <a:t>متابولیسم </a:t>
            </a:r>
            <a:endParaRPr lang="en-US" b="1" dirty="0" smtClean="0">
              <a:solidFill>
                <a:srgbClr val="FF0000"/>
              </a:solidFill>
              <a:effectLst>
                <a:outerShdw blurRad="38100" dist="38100" dir="2700000" algn="tl">
                  <a:srgbClr val="000000">
                    <a:alpha val="43137"/>
                  </a:srgbClr>
                </a:outerShdw>
              </a:effectLst>
            </a:endParaRPr>
          </a:p>
          <a:p>
            <a:r>
              <a:rPr lang="fa-IR" dirty="0" smtClean="0"/>
              <a:t>خون </a:t>
            </a:r>
            <a:r>
              <a:rPr lang="fa-IR" b="1" dirty="0" smtClean="0">
                <a:effectLst>
                  <a:outerShdw blurRad="38100" dist="38100" dir="2700000" algn="tl">
                    <a:srgbClr val="000000">
                      <a:alpha val="43137"/>
                    </a:srgbClr>
                  </a:outerShdw>
                </a:effectLst>
              </a:rPr>
              <a:t>گلوکز ر</a:t>
            </a:r>
            <a:r>
              <a:rPr lang="fa-IR" dirty="0" smtClean="0"/>
              <a:t>ا که مهمترین کربوهیدرات است را  به تمام سلول های بدن می رساند. در داخل سلول ، </a:t>
            </a:r>
            <a:r>
              <a:rPr lang="fa-IR" b="1" dirty="0" smtClean="0">
                <a:effectLst>
                  <a:outerShdw blurRad="38100" dist="38100" dir="2700000" algn="tl">
                    <a:srgbClr val="000000">
                      <a:alpha val="43137"/>
                    </a:srgbClr>
                  </a:outerShdw>
                </a:effectLst>
              </a:rPr>
              <a:t>گلوکز جهت تولید انرژی در خلال یک سری از واکنش ها ی شیمیایی که انزیم های خاصی را می طلبد ، اکسیده می شوند</a:t>
            </a:r>
            <a:r>
              <a:rPr lang="fa-IR" dirty="0" smtClean="0"/>
              <a:t>. این انرژی توسط سلول جهت انجام کار مورد استفاده قرار می گیرد</a:t>
            </a:r>
            <a:r>
              <a:rPr lang="fa-IR" b="1" dirty="0" smtClean="0">
                <a:effectLst>
                  <a:outerShdw blurRad="38100" dist="38100" dir="2700000" algn="tl">
                    <a:srgbClr val="000000">
                      <a:alpha val="43137"/>
                    </a:srgbClr>
                  </a:outerShdw>
                </a:effectLst>
              </a:rPr>
              <a:t>. اضافه گلوکز در کبد پلیمریزه  شده و به صورت  گلیکوژن در کبد و عضله ذخیره می شود.</a:t>
            </a:r>
            <a:r>
              <a:rPr lang="fa-IR" dirty="0" smtClean="0"/>
              <a:t> این فرایند متابولیکی </a:t>
            </a:r>
            <a:r>
              <a:rPr lang="fa-IR" b="1" dirty="0" smtClean="0">
                <a:effectLst>
                  <a:outerShdw blurRad="38100" dist="38100" dir="2700000" algn="tl">
                    <a:srgbClr val="000000">
                      <a:alpha val="43137"/>
                    </a:srgbClr>
                  </a:outerShdw>
                </a:effectLst>
              </a:rPr>
              <a:t>گلیکوژنز</a:t>
            </a:r>
            <a:r>
              <a:rPr lang="fa-IR" dirty="0" smtClean="0"/>
              <a:t> نام دارد و این ذخیره هنگام نیاز به انرژی  می تواند تبدیل به گلوکز شده و مورد  استفاده قرار گیرد. اگر مصرف کربوهیدرات انقدر زیاد باشد که ذخایر گلیکوژن بدن تکمیل گردد، </a:t>
            </a:r>
            <a:r>
              <a:rPr lang="fa-IR" b="1" dirty="0" smtClean="0">
                <a:effectLst>
                  <a:outerShdw blurRad="38100" dist="38100" dir="2700000" algn="tl">
                    <a:srgbClr val="000000">
                      <a:alpha val="43137"/>
                    </a:srgbClr>
                  </a:outerShdw>
                </a:effectLst>
              </a:rPr>
              <a:t>مازاد گلوکز به چربی تبدیل شده و به این عمل لیپوژنز گغته می شود</a:t>
            </a:r>
            <a:r>
              <a:rPr lang="fa-IR" dirty="0" smtClean="0"/>
              <a:t>. این چربی به بافت چربی زیر پوست یا اطراف اندام های بدن رفته و بدین ترتیب ذخیره می گردد. </a:t>
            </a:r>
            <a:endParaRPr lang="en-US" dirty="0" smtClean="0"/>
          </a:p>
          <a:p>
            <a:endParaRPr lang="fa-I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lstStyle/>
          <a:p>
            <a:r>
              <a:rPr lang="fa-IR" dirty="0" smtClean="0"/>
              <a:t>شکستن </a:t>
            </a:r>
            <a:r>
              <a:rPr lang="fa-IR" b="1" dirty="0" smtClean="0">
                <a:effectLst>
                  <a:outerShdw blurRad="38100" dist="38100" dir="2700000" algn="tl">
                    <a:srgbClr val="000000">
                      <a:alpha val="43137"/>
                    </a:srgbClr>
                  </a:outerShdw>
                </a:effectLst>
              </a:rPr>
              <a:t>گلیکوژن و گلوکز برای  تولید انرژی شامل یک سری واکنش پی در پی  می باشدگروهی از واکنش ها بیهوازی بوده( گلیکولیز )  و گروهی در حضور اکسیژن انجام  می گردد (سیکل کربس)  هستند. حاصل نهایی اکسیداسیون  کامل گلوکز تولید </a:t>
            </a:r>
            <a:r>
              <a:rPr lang="en-US" b="1" dirty="0" smtClean="0">
                <a:effectLst>
                  <a:outerShdw blurRad="38100" dist="38100" dir="2700000" algn="tl">
                    <a:srgbClr val="000000">
                      <a:alpha val="43137"/>
                    </a:srgbClr>
                  </a:outerShdw>
                </a:effectLst>
              </a:rPr>
              <a:t>ATP, H2O, CO2</a:t>
            </a:r>
            <a:r>
              <a:rPr lang="fa-IR" b="1" dirty="0" smtClean="0">
                <a:effectLst>
                  <a:outerShdw blurRad="38100" dist="38100" dir="2700000" algn="tl">
                    <a:srgbClr val="000000">
                      <a:alpha val="43137"/>
                    </a:srgbClr>
                  </a:outerShdw>
                </a:effectLst>
              </a:rPr>
              <a:t>  می باشد. </a:t>
            </a:r>
            <a:endParaRPr lang="en-US" b="1" dirty="0" smtClean="0">
              <a:effectLst>
                <a:outerShdw blurRad="38100" dist="38100" dir="2700000" algn="tl">
                  <a:srgbClr val="000000">
                    <a:alpha val="43137"/>
                  </a:srgbClr>
                </a:outerShdw>
              </a:effectLst>
            </a:endParaRPr>
          </a:p>
          <a:p>
            <a:r>
              <a:rPr lang="fa-IR" dirty="0" smtClean="0"/>
              <a:t>دی اکسید کربن از طریق ریه ها و اب از طریق پوست ، کلیه ها و ریه ها دفع می گردند. </a:t>
            </a:r>
            <a:endParaRPr lang="en-US" dirty="0" smtClean="0"/>
          </a:p>
          <a:p>
            <a:endParaRPr lang="fa-I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i="1" dirty="0" smtClean="0">
                <a:solidFill>
                  <a:srgbClr val="FF0000"/>
                </a:solidFill>
                <a:effectLst>
                  <a:outerShdw blurRad="38100" dist="38100" dir="2700000" algn="tl">
                    <a:srgbClr val="000000">
                      <a:alpha val="43137"/>
                    </a:srgbClr>
                  </a:outerShdw>
                </a:effectLst>
              </a:rPr>
              <a:t>شاخص گلیسمیک ( </a:t>
            </a:r>
            <a:r>
              <a:rPr lang="en-US" b="1" i="1" dirty="0" err="1" smtClean="0">
                <a:solidFill>
                  <a:srgbClr val="FF0000"/>
                </a:solidFill>
                <a:effectLst>
                  <a:outerShdw blurRad="38100" dist="38100" dir="2700000" algn="tl">
                    <a:srgbClr val="000000">
                      <a:alpha val="43137"/>
                    </a:srgbClr>
                  </a:outerShdw>
                </a:effectLst>
              </a:rPr>
              <a:t>Glycemic</a:t>
            </a:r>
            <a:r>
              <a:rPr lang="en-US" b="1" i="1" dirty="0" smtClean="0">
                <a:solidFill>
                  <a:srgbClr val="FF0000"/>
                </a:solidFill>
                <a:effectLst>
                  <a:outerShdw blurRad="38100" dist="38100" dir="2700000" algn="tl">
                    <a:srgbClr val="000000">
                      <a:alpha val="43137"/>
                    </a:srgbClr>
                  </a:outerShdw>
                </a:effectLst>
              </a:rPr>
              <a:t> Index : GI</a:t>
            </a:r>
            <a:r>
              <a:rPr lang="fa-IR" b="1" i="1" dirty="0" smtClean="0">
                <a:solidFill>
                  <a:srgbClr val="FF0000"/>
                </a:solidFill>
                <a:effectLst>
                  <a:outerShdw blurRad="38100" dist="38100" dir="2700000" algn="tl">
                    <a:srgbClr val="000000">
                      <a:alpha val="43137"/>
                    </a:srgbClr>
                  </a:outerShdw>
                </a:effectLst>
              </a:rPr>
              <a:t> ) :</a:t>
            </a:r>
            <a:r>
              <a:rPr lang="en-US" b="1" i="1" dirty="0" smtClean="0">
                <a:solidFill>
                  <a:srgbClr val="FF0000"/>
                </a:solidFill>
                <a:effectLst>
                  <a:outerShdw blurRad="38100" dist="38100" dir="2700000" algn="tl">
                    <a:srgbClr val="000000">
                      <a:alpha val="43137"/>
                    </a:srgbClr>
                  </a:outerShdw>
                </a:effectLst>
              </a:rPr>
              <a:t/>
            </a:r>
            <a:br>
              <a:rPr lang="en-US" b="1" i="1" dirty="0" smtClean="0">
                <a:solidFill>
                  <a:srgbClr val="FF0000"/>
                </a:solidFill>
                <a:effectLst>
                  <a:outerShdw blurRad="38100" dist="38100" dir="2700000" algn="tl">
                    <a:srgbClr val="000000">
                      <a:alpha val="43137"/>
                    </a:srgbClr>
                  </a:outerShdw>
                </a:effectLst>
              </a:rPr>
            </a:br>
            <a:endParaRPr lang="fa-IR" b="1" i="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fa-IR" dirty="0" smtClean="0"/>
              <a:t>تحقیقات بسیاری نشان می دهند که مقادیر مساوی از کربوهیدرات ها ی موجود در غذاهای گوناگون قند خون را به یک اندازه افزایش نمی دهند. </a:t>
            </a:r>
            <a:r>
              <a:rPr lang="fa-IR" b="1" dirty="0" smtClean="0">
                <a:effectLst>
                  <a:outerShdw blurRad="38100" dist="38100" dir="2700000" algn="tl">
                    <a:srgbClr val="000000">
                      <a:alpha val="43137"/>
                    </a:srgbClr>
                  </a:outerShdw>
                </a:effectLst>
              </a:rPr>
              <a:t>شاخص گلیسمیک ، به اندازه گیری  پاسخ قند خون دو ساعته به 50 گرم کربوهیدرات در دسترس از هر نوع  غذا اطلاق می گردد که معمولا این شاخص به صورت در صد پاسخ به مقدار یکسانی از کربوهیدرات یک غذای استاندارد مانند نان سفید که شاخص گلیسمیک ان 100% فرض می کنند ، سنجیده می شود .    </a:t>
            </a:r>
            <a:endParaRPr lang="en-US" b="1" dirty="0" smtClean="0">
              <a:effectLst>
                <a:outerShdw blurRad="38100" dist="38100" dir="2700000" algn="tl">
                  <a:srgbClr val="000000">
                    <a:alpha val="43137"/>
                  </a:srgbClr>
                </a:outerShdw>
              </a:effectLst>
            </a:endParaRPr>
          </a:p>
          <a:p>
            <a:endParaRPr lang="fa-I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lstStyle/>
          <a:p>
            <a:r>
              <a:rPr lang="fa-IR" dirty="0" smtClean="0"/>
              <a:t>به طور خلاصه می توان شاخص گلیسمیک را به صورت زیر نوشت:</a:t>
            </a:r>
            <a:endParaRPr lang="en-US" dirty="0" smtClean="0"/>
          </a:p>
          <a:p>
            <a:endParaRPr lang="en-US" dirty="0" smtClean="0"/>
          </a:p>
          <a:p>
            <a:r>
              <a:rPr lang="fa-IR" sz="2000" dirty="0" smtClean="0"/>
              <a:t>غلظت قند خون پس از خوردن غذای ازمایشی پس از مدت معینی(2 ساعت)</a:t>
            </a:r>
            <a:endParaRPr lang="en-US" sz="2000" dirty="0" smtClean="0"/>
          </a:p>
          <a:p>
            <a:r>
              <a:rPr lang="fa-IR" dirty="0" smtClean="0"/>
              <a:t>---------------------------------------------=   </a:t>
            </a:r>
            <a:r>
              <a:rPr lang="en-US" dirty="0" smtClean="0"/>
              <a:t>GI </a:t>
            </a:r>
          </a:p>
          <a:p>
            <a:r>
              <a:rPr lang="fa-IR" sz="2000" dirty="0" smtClean="0"/>
              <a:t>غلظت قند خون پس از خوردن غذای استاندارد  پس از مدت معینی(2ساعت)</a:t>
            </a:r>
            <a:endParaRPr lang="en-US" sz="2000" dirty="0" smtClean="0"/>
          </a:p>
          <a:p>
            <a:endParaRPr lang="fa-I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a:bodyPr>
          <a:lstStyle/>
          <a:p>
            <a:r>
              <a:rPr lang="fa-IR" b="1" dirty="0" smtClean="0">
                <a:solidFill>
                  <a:srgbClr val="FF0000"/>
                </a:solidFill>
                <a:effectLst>
                  <a:outerShdw blurRad="38100" dist="38100" dir="2700000" algn="tl">
                    <a:srgbClr val="000000">
                      <a:alpha val="43137"/>
                    </a:srgbClr>
                  </a:outerShdw>
                </a:effectLst>
              </a:rPr>
              <a:t>عواملی چند بر میزان گلیسمیک ایندکس تاثیر می گذارد</a:t>
            </a:r>
            <a:r>
              <a:rPr lang="fa-IR" b="1" dirty="0" smtClean="0">
                <a:effectLst>
                  <a:outerShdw blurRad="38100" dist="38100" dir="2700000" algn="tl">
                    <a:srgbClr val="000000">
                      <a:alpha val="43137"/>
                    </a:srgbClr>
                  </a:outerShdw>
                </a:effectLst>
              </a:rPr>
              <a:t> </a:t>
            </a:r>
            <a:r>
              <a:rPr lang="fa-IR" dirty="0" smtClean="0"/>
              <a:t>مانند </a:t>
            </a:r>
            <a:r>
              <a:rPr lang="fa-IR" b="1" dirty="0" smtClean="0">
                <a:effectLst>
                  <a:outerShdw blurRad="38100" dist="38100" dir="2700000" algn="tl">
                    <a:srgbClr val="000000">
                      <a:alpha val="43137"/>
                    </a:srgbClr>
                  </a:outerShdw>
                </a:effectLst>
              </a:rPr>
              <a:t>روش پخت غذا </a:t>
            </a:r>
            <a:r>
              <a:rPr lang="fa-IR" dirty="0" smtClean="0"/>
              <a:t>و </a:t>
            </a:r>
            <a:r>
              <a:rPr lang="fa-IR" b="1" dirty="0" smtClean="0">
                <a:effectLst>
                  <a:outerShdw blurRad="38100" dist="38100" dir="2700000" algn="tl">
                    <a:srgbClr val="000000">
                      <a:alpha val="43137"/>
                    </a:srgbClr>
                  </a:outerShdw>
                </a:effectLst>
              </a:rPr>
              <a:t>چگونگی فراوری </a:t>
            </a:r>
            <a:r>
              <a:rPr lang="fa-IR" dirty="0" smtClean="0"/>
              <a:t>ان بر افزایش میزان قند خون موثر است. پخت زیاد غذا سبب افزایش پاسخ قند خون می شود. پوره ها چون به صورت له شده هستند ، قابلیت دسترسی انزیم ها ی گوارشی روی انها بیشتر است و پاسخ گلیسمیک را افزایش می دهند. همچنین </a:t>
            </a:r>
            <a:r>
              <a:rPr lang="fa-IR" b="1" dirty="0" smtClean="0"/>
              <a:t>مقادیر فیبر غذایی ، چربی و پروتئین موجود در غذا روی پاسخ قند خون اثر گذار هستند </a:t>
            </a:r>
            <a:r>
              <a:rPr lang="fa-IR" dirty="0" smtClean="0"/>
              <a:t>به  طوری که مقادیر زیاد انها سبب کاهش شاخص گلیسمیک می شود. </a:t>
            </a:r>
            <a:r>
              <a:rPr lang="fa-IR" b="1" dirty="0" smtClean="0"/>
              <a:t>غذاهای غنی از نشاسته و کربوهیدرات های تصفیه شده و کم فیبر به علت ان که سرعت هضم سریعی دارند و گلوکز زیادی واردجریان خون می کنند  ، دارای  پاسخ قند خون بالا هستند</a:t>
            </a:r>
            <a:r>
              <a:rPr lang="fa-IR" dirty="0" smtClean="0"/>
              <a:t>.</a:t>
            </a:r>
            <a:endParaRPr lang="en-US" dirty="0" smtClean="0"/>
          </a:p>
          <a:p>
            <a:endParaRPr lang="fa-I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lstStyle/>
          <a:p>
            <a:endParaRPr lang="en-US" dirty="0" smtClean="0"/>
          </a:p>
          <a:p>
            <a:r>
              <a:rPr lang="fa-IR" b="1" dirty="0" smtClean="0">
                <a:effectLst>
                  <a:outerShdw blurRad="38100" dist="38100" dir="2700000" algn="tl">
                    <a:srgbClr val="000000">
                      <a:alpha val="43137"/>
                    </a:srgbClr>
                  </a:outerShdw>
                </a:effectLst>
              </a:rPr>
              <a:t>به طور کلی غذا ها را بر اساس شاخص گلیسمیک انها به صورت زیر طبقه بندی می کنند:</a:t>
            </a:r>
            <a:endParaRPr lang="en-US" b="1" dirty="0" smtClean="0">
              <a:effectLst>
                <a:outerShdw blurRad="38100" dist="38100" dir="2700000" algn="tl">
                  <a:srgbClr val="000000">
                    <a:alpha val="43137"/>
                  </a:srgbClr>
                </a:outerShdw>
              </a:effectLst>
            </a:endParaRPr>
          </a:p>
          <a:p>
            <a:pPr lvl="0">
              <a:lnSpc>
                <a:spcPct val="150000"/>
              </a:lnSpc>
            </a:pPr>
            <a:r>
              <a:rPr lang="fa-IR" dirty="0" smtClean="0"/>
              <a:t>شاخص گلیسمیک پایین: کمتر از 50</a:t>
            </a:r>
            <a:endParaRPr lang="en-US" dirty="0" smtClean="0"/>
          </a:p>
          <a:p>
            <a:pPr lvl="0">
              <a:lnSpc>
                <a:spcPct val="150000"/>
              </a:lnSpc>
            </a:pPr>
            <a:r>
              <a:rPr lang="fa-IR" dirty="0" smtClean="0"/>
              <a:t>شاخص گلیسمیک متوسط</a:t>
            </a:r>
            <a:r>
              <a:rPr lang="fa-IR" smtClean="0"/>
              <a:t>: 70-50 </a:t>
            </a:r>
            <a:endParaRPr lang="en-US" dirty="0" smtClean="0"/>
          </a:p>
          <a:p>
            <a:pPr lvl="0">
              <a:lnSpc>
                <a:spcPct val="150000"/>
              </a:lnSpc>
            </a:pPr>
            <a:r>
              <a:rPr lang="fa-IR" dirty="0" smtClean="0"/>
              <a:t>شاخص گلیسمیک زیاد : بیش از 70 </a:t>
            </a:r>
            <a:endParaRPr lang="en-US" dirty="0" smtClean="0"/>
          </a:p>
          <a:p>
            <a:endParaRPr lang="fa-I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3"/>
            <a:ext cx="8229600" cy="4214842"/>
          </a:xfrm>
        </p:spPr>
        <p:txBody>
          <a:bodyPr/>
          <a:lstStyle/>
          <a:p>
            <a:r>
              <a:rPr lang="fa-IR" dirty="0" smtClean="0"/>
              <a:t>منابع غذایی کربوهیدرات ها: </a:t>
            </a:r>
            <a:r>
              <a:rPr lang="fa-IR" b="1" dirty="0" smtClean="0"/>
              <a:t>تمام گیاهان حاوی کربوهیدرات هستند</a:t>
            </a:r>
            <a:r>
              <a:rPr lang="fa-IR" dirty="0" smtClean="0"/>
              <a:t> .</a:t>
            </a:r>
            <a:r>
              <a:rPr lang="fa-IR" b="1" dirty="0" smtClean="0">
                <a:effectLst>
                  <a:outerShdw blurRad="38100" dist="38100" dir="2700000" algn="tl">
                    <a:srgbClr val="000000">
                      <a:alpha val="43137"/>
                    </a:srgbClr>
                  </a:outerShdw>
                </a:effectLst>
              </a:rPr>
              <a:t>مواد غذایی حیوانی به استثنای شیر، فاقد کربوهیدرات می باشند </a:t>
            </a:r>
            <a:r>
              <a:rPr lang="fa-IR" dirty="0" smtClean="0"/>
              <a:t>. انواع غذاهای حاوی کربوهیدرات پیچیده شامل نان ، برنج، رشته ، ماکارونی ، بیسکوئیت ، انواع حبوبات  مانند نخود، عدس، لوبیا، ماش، لپه ،انواع سیب زمینی ، ذرت، سبزی ها و میوه ها ، می باشند. </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lstStyle/>
          <a:p>
            <a:endParaRPr lang="fa-IR" dirty="0" smtClean="0"/>
          </a:p>
          <a:p>
            <a:r>
              <a:rPr lang="fa-IR" dirty="0" smtClean="0"/>
              <a:t>قند های ساده مثل </a:t>
            </a:r>
            <a:r>
              <a:rPr lang="fa-IR" b="1" dirty="0" smtClean="0">
                <a:effectLst>
                  <a:outerShdw blurRad="38100" dist="38100" dir="2700000" algn="tl">
                    <a:srgbClr val="000000">
                      <a:alpha val="43137"/>
                    </a:srgbClr>
                  </a:outerShdw>
                </a:effectLst>
              </a:rPr>
              <a:t>سوکرز، گلوکز و فروکتوز در تمام </a:t>
            </a:r>
          </a:p>
          <a:p>
            <a:r>
              <a:rPr lang="fa-IR" b="1" dirty="0" smtClean="0">
                <a:effectLst>
                  <a:outerShdw blurRad="38100" dist="38100" dir="2700000" algn="tl">
                    <a:srgbClr val="000000">
                      <a:alpha val="43137"/>
                    </a:srgbClr>
                  </a:outerShdw>
                </a:effectLst>
              </a:rPr>
              <a:t> میو ه ها و سبزی ها وجود دارند </a:t>
            </a:r>
            <a:r>
              <a:rPr lang="fa-IR" dirty="0" smtClean="0"/>
              <a:t>. </a:t>
            </a:r>
          </a:p>
          <a:p>
            <a:endParaRPr lang="fa-IR" b="1" dirty="0" smtClean="0">
              <a:solidFill>
                <a:srgbClr val="00B0F0"/>
              </a:solidFill>
              <a:effectLst>
                <a:outerShdw blurRad="38100" dist="38100" dir="2700000" algn="tl">
                  <a:srgbClr val="000000">
                    <a:alpha val="43137"/>
                  </a:srgbClr>
                </a:outerShdw>
              </a:effectLst>
            </a:endParaRPr>
          </a:p>
          <a:p>
            <a:r>
              <a:rPr lang="fa-IR" b="1" dirty="0" smtClean="0">
                <a:solidFill>
                  <a:srgbClr val="00B0F0"/>
                </a:solidFill>
                <a:effectLst>
                  <a:outerShdw blurRad="38100" dist="38100" dir="2700000" algn="tl">
                    <a:srgbClr val="000000">
                      <a:alpha val="43137"/>
                    </a:srgbClr>
                  </a:outerShdw>
                </a:effectLst>
              </a:rPr>
              <a:t>جگر و ماهیچه حیوانات تازه ذبح شده  و صدف تازه باز شده ، مقداری  گلیکوژن دارند ولی گلیکوژن انها بلافاصله بعد از کشتار  و یاصیداز بین میرود </a:t>
            </a:r>
            <a:endParaRPr lang="en-US" b="1" dirty="0">
              <a:solidFill>
                <a:srgbClr val="00B0F0"/>
              </a:solidFill>
              <a:effectLst>
                <a:outerShdw blurRad="38100" dist="38100" dir="2700000" algn="tl">
                  <a:srgbClr val="000000">
                    <a:alpha val="43137"/>
                  </a:srgbClr>
                </a:outerShdw>
              </a:effectLs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effectLst>
                  <a:outerShdw blurRad="38100" dist="38100" dir="2700000" algn="tl">
                    <a:srgbClr val="000000">
                      <a:alpha val="43137"/>
                    </a:srgbClr>
                  </a:outerShdw>
                </a:effectLst>
              </a:rPr>
              <a:t>شیرین کننده های مصنوعی (سنتتیک ) یا جانشین های قند: </a:t>
            </a:r>
            <a:endParaRPr lang="en-US"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fa-IR" b="1" dirty="0" smtClean="0">
                <a:effectLst>
                  <a:outerShdw blurRad="38100" dist="38100" dir="2700000" algn="tl">
                    <a:srgbClr val="000000">
                      <a:alpha val="43137"/>
                    </a:srgbClr>
                  </a:outerShdw>
                </a:effectLst>
              </a:rPr>
              <a:t>این شیرین کننده ها فاقد انرژی هستند </a:t>
            </a:r>
            <a:r>
              <a:rPr lang="fa-IR" dirty="0" smtClean="0"/>
              <a:t>و یا مقدار انرژی تولیدی انها خیلی کم می باشد. 5 شیرین کننده مصنوعی  غیر مغذی توسط </a:t>
            </a:r>
            <a:r>
              <a:rPr lang="en-US" dirty="0" smtClean="0"/>
              <a:t>FDA  (Food  &amp; Drug Administration)</a:t>
            </a:r>
            <a:r>
              <a:rPr lang="fa-IR" dirty="0" smtClean="0"/>
              <a:t> مورد تایید قرار گرفته است که جهت شیرین کردن انواع شربت ، اب میوه  ها و اب نبات  و غیره  مورد استفاده  قرار می گیرند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lnSpcReduction="10000"/>
          </a:bodyPr>
          <a:lstStyle/>
          <a:p>
            <a:r>
              <a:rPr lang="fa-IR" b="1" dirty="0" smtClean="0">
                <a:solidFill>
                  <a:srgbClr val="FF0000"/>
                </a:solidFill>
              </a:rPr>
              <a:t>. اسپارتام </a:t>
            </a:r>
            <a:r>
              <a:rPr lang="fa-IR" dirty="0" smtClean="0"/>
              <a:t>یکی از جانشین های قند است که 160-220 برابر شیرین تر از قند و شکر معمولی است. حاوی اسید امینه های فنیل الانین و اسید اسپارتیک می باشد. محصولاتی که از این شیرین کننده استفاده می کنند باید بر روی برچسب خود وجود فنیل الانین را درج کنند تا افراد مبتلا به فنیل کتونوریا از ان اطلاع داشته باشند و از مصرف ان پرهیز کنند. اسپارتام در شربت ها و ، ژلاتین ، پودینگ و ادامس قابل استفاده است.</a:t>
            </a:r>
          </a:p>
          <a:p>
            <a:endParaRPr lang="fa-IR" dirty="0" smtClean="0"/>
          </a:p>
          <a:p>
            <a:r>
              <a:rPr lang="fa-IR" dirty="0" smtClean="0"/>
              <a:t> شیرین کننده </a:t>
            </a:r>
            <a:r>
              <a:rPr lang="fa-IR" b="1" dirty="0" smtClean="0">
                <a:solidFill>
                  <a:srgbClr val="FF0000"/>
                </a:solidFill>
                <a:effectLst>
                  <a:outerShdw blurRad="38100" dist="38100" dir="2700000" algn="tl">
                    <a:srgbClr val="000000">
                      <a:alpha val="43137"/>
                    </a:srgbClr>
                  </a:outerShdw>
                </a:effectLst>
              </a:rPr>
              <a:t>دیگر سوکرالوز با نام تجارتی </a:t>
            </a:r>
            <a:r>
              <a:rPr lang="en-US" b="1" dirty="0" err="1" smtClean="0">
                <a:solidFill>
                  <a:srgbClr val="FF0000"/>
                </a:solidFill>
                <a:effectLst>
                  <a:outerShdw blurRad="38100" dist="38100" dir="2700000" algn="tl">
                    <a:srgbClr val="000000">
                      <a:alpha val="43137"/>
                    </a:srgbClr>
                  </a:outerShdw>
                </a:effectLst>
              </a:rPr>
              <a:t>Splen</a:t>
            </a:r>
            <a:r>
              <a:rPr lang="en-US" b="1" dirty="0" err="1" smtClean="0">
                <a:solidFill>
                  <a:srgbClr val="FF0000"/>
                </a:solidFill>
              </a:rPr>
              <a:t>da</a:t>
            </a:r>
            <a:r>
              <a:rPr lang="fa-IR" b="1" dirty="0" smtClean="0">
                <a:solidFill>
                  <a:srgbClr val="FF0000"/>
                </a:solidFill>
              </a:rPr>
              <a:t> </a:t>
            </a:r>
            <a:r>
              <a:rPr lang="fa-IR" dirty="0" smtClean="0"/>
              <a:t>می باشد. این ماده 600 برابر سوکرز شیرینی دارد و بدون انرژی است. جذب ان ضعیف بوده و حدود 15% بوده و انچه جذب شود از طریق ادرار دفع می گردد این شیرین کننده تحت تاثیر حرارت قرار نمی گیرد.</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lnSpcReduction="10000"/>
          </a:bodyPr>
          <a:lstStyle/>
          <a:p>
            <a:r>
              <a:rPr lang="fa-IR" b="1" dirty="0" smtClean="0">
                <a:solidFill>
                  <a:srgbClr val="FF0000"/>
                </a:solidFill>
              </a:rPr>
              <a:t>اس سولفام پتاسیم </a:t>
            </a:r>
            <a:r>
              <a:rPr lang="fa-IR" dirty="0" smtClean="0"/>
              <a:t>، 200 براب شیرین از سوکروز است و و در غذاهای پختنی بدون تغییر می ماند.</a:t>
            </a:r>
          </a:p>
          <a:p>
            <a:endParaRPr lang="fa-IR" dirty="0" smtClean="0"/>
          </a:p>
          <a:p>
            <a:r>
              <a:rPr lang="fa-IR" b="1" dirty="0" smtClean="0">
                <a:solidFill>
                  <a:srgbClr val="FF0000"/>
                </a:solidFill>
                <a:effectLst>
                  <a:outerShdw blurRad="38100" dist="38100" dir="2700000" algn="tl">
                    <a:srgbClr val="000000">
                      <a:alpha val="43137"/>
                    </a:srgbClr>
                  </a:outerShdw>
                </a:effectLst>
              </a:rPr>
              <a:t> ساکارین</a:t>
            </a:r>
            <a:r>
              <a:rPr lang="fa-IR" dirty="0" smtClean="0"/>
              <a:t> ، 200-700 برابر شیرین تر از سوکروز است و تحت تاثیر حرارت قرار نمی گیرد. نسبت شیرینی ساکارین با افزایش غلظت کاهش می یابد و نیز تحت تاثیر اسیدیته ، نوع غذا و طعم قرار می گیرد. </a:t>
            </a:r>
          </a:p>
          <a:p>
            <a:endParaRPr lang="fa-IR" dirty="0" smtClean="0"/>
          </a:p>
          <a:p>
            <a:r>
              <a:rPr lang="fa-IR" b="1" dirty="0" smtClean="0">
                <a:solidFill>
                  <a:srgbClr val="FF0000"/>
                </a:solidFill>
                <a:effectLst>
                  <a:outerShdw blurRad="38100" dist="38100" dir="2700000" algn="tl">
                    <a:srgbClr val="000000">
                      <a:alpha val="43137"/>
                    </a:srgbClr>
                  </a:outerShdw>
                </a:effectLst>
              </a:rPr>
              <a:t>نئوتام</a:t>
            </a:r>
            <a:r>
              <a:rPr lang="fa-IR" b="1" dirty="0" smtClean="0"/>
              <a:t> ، 800 برابر شیرین تر از سوکروز است و مانند ساخار</a:t>
            </a:r>
            <a:r>
              <a:rPr lang="fa-IR" dirty="0" smtClean="0"/>
              <a:t>ین تحت تاثیر اسیدیته ، نوع غذا و طعم قرار می گیرد. </a:t>
            </a:r>
            <a:endParaRPr lang="en-US" dirty="0" smtClean="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مشکلات بالینی کربو هیدرات ها</a:t>
            </a:r>
            <a:endParaRPr lang="en-US" dirty="0"/>
          </a:p>
        </p:txBody>
      </p:sp>
      <p:sp>
        <p:nvSpPr>
          <p:cNvPr id="3" name="Content Placeholder 2"/>
          <p:cNvSpPr>
            <a:spLocks noGrp="1"/>
          </p:cNvSpPr>
          <p:nvPr>
            <p:ph idx="1"/>
          </p:nvPr>
        </p:nvSpPr>
        <p:spPr/>
        <p:txBody>
          <a:bodyPr/>
          <a:lstStyle/>
          <a:p>
            <a:r>
              <a:rPr lang="fa-IR" dirty="0" smtClean="0"/>
              <a:t>مشکلات بالینی کربو هیدرات ها عبارتند از:</a:t>
            </a:r>
            <a:endParaRPr lang="en-US" dirty="0" smtClean="0"/>
          </a:p>
          <a:p>
            <a:pPr lvl="0"/>
            <a:r>
              <a:rPr lang="fa-IR" dirty="0" smtClean="0">
                <a:solidFill>
                  <a:srgbClr val="FF0000"/>
                </a:solidFill>
                <a:effectLst>
                  <a:outerShdw blurRad="38100" dist="38100" dir="2700000" algn="tl">
                    <a:srgbClr val="000000">
                      <a:alpha val="43137"/>
                    </a:srgbClr>
                  </a:outerShdw>
                </a:effectLst>
              </a:rPr>
              <a:t>چاقی</a:t>
            </a:r>
            <a:endParaRPr lang="en-US" dirty="0" smtClean="0">
              <a:solidFill>
                <a:srgbClr val="FF0000"/>
              </a:solidFill>
              <a:effectLst>
                <a:outerShdw blurRad="38100" dist="38100" dir="2700000" algn="tl">
                  <a:srgbClr val="000000">
                    <a:alpha val="43137"/>
                  </a:srgbClr>
                </a:outerShdw>
              </a:effectLst>
            </a:endParaRPr>
          </a:p>
          <a:p>
            <a:pPr lvl="0"/>
            <a:r>
              <a:rPr lang="fa-IR" dirty="0" smtClean="0">
                <a:solidFill>
                  <a:srgbClr val="FF0000"/>
                </a:solidFill>
                <a:effectLst>
                  <a:outerShdw blurRad="38100" dist="38100" dir="2700000" algn="tl">
                    <a:srgbClr val="000000">
                      <a:alpha val="43137"/>
                    </a:srgbClr>
                  </a:outerShdw>
                </a:effectLst>
              </a:rPr>
              <a:t>ضایعات دندانی</a:t>
            </a:r>
            <a:endParaRPr lang="en-US" dirty="0" smtClean="0">
              <a:solidFill>
                <a:srgbClr val="FF0000"/>
              </a:solidFill>
              <a:effectLst>
                <a:outerShdw blurRad="38100" dist="38100" dir="2700000" algn="tl">
                  <a:srgbClr val="000000">
                    <a:alpha val="43137"/>
                  </a:srgbClr>
                </a:outerShdw>
              </a:effectLst>
            </a:endParaRPr>
          </a:p>
          <a:p>
            <a:pPr lvl="0"/>
            <a:r>
              <a:rPr lang="fa-IR" dirty="0" smtClean="0">
                <a:solidFill>
                  <a:srgbClr val="FF0000"/>
                </a:solidFill>
                <a:effectLst>
                  <a:outerShdw blurRad="38100" dist="38100" dir="2700000" algn="tl">
                    <a:srgbClr val="000000">
                      <a:alpha val="43137"/>
                    </a:srgbClr>
                  </a:outerShdw>
                </a:effectLst>
              </a:rPr>
              <a:t>مشکلات مربوط به دریافت کم و یا زیاد فیبر</a:t>
            </a:r>
            <a:endParaRPr lang="en-US" dirty="0" smtClean="0">
              <a:solidFill>
                <a:srgbClr val="FF0000"/>
              </a:solidFill>
              <a:effectLst>
                <a:outerShdw blurRad="38100" dist="38100" dir="2700000" algn="tl">
                  <a:srgbClr val="000000">
                    <a:alpha val="43137"/>
                  </a:srgbClr>
                </a:outerShdw>
              </a:effectLst>
            </a:endParaRPr>
          </a:p>
          <a:p>
            <a:r>
              <a:rPr lang="fa-IR" dirty="0" smtClean="0">
                <a:solidFill>
                  <a:srgbClr val="FF0000"/>
                </a:solidFill>
                <a:effectLst>
                  <a:outerShdw blurRad="38100" dist="38100" dir="2700000" algn="tl">
                    <a:srgbClr val="000000">
                      <a:alpha val="43137"/>
                    </a:srgbClr>
                  </a:outerShdw>
                </a:effectLst>
              </a:rPr>
              <a:t>عدم تحمل لاکتوز</a:t>
            </a:r>
            <a:endParaRPr lang="en-US" dirty="0">
              <a:solidFill>
                <a:srgbClr val="FF0000"/>
              </a:solidFill>
              <a:effectLst>
                <a:outerShdw blurRad="38100" dist="38100" dir="2700000" algn="tl">
                  <a:srgbClr val="000000">
                    <a:alpha val="43137"/>
                  </a:srgbClr>
                </a:outerShdw>
              </a:effectLs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TotalTime>
  <Words>1236</Words>
  <Application>Microsoft Office PowerPoint</Application>
  <PresentationFormat>On-screen Show (4:3)</PresentationFormat>
  <Paragraphs>71</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بنام خدا</vt:lpstr>
      <vt:lpstr>هضم و جذب ها</vt:lpstr>
      <vt:lpstr>PowerPoint Presentation</vt:lpstr>
      <vt:lpstr>جدول خلاصه هضم کربوهیدرات ها</vt:lpstr>
      <vt:lpstr>PowerPoint Presentation</vt:lpstr>
      <vt:lpstr>PowerPoint Presentation</vt:lpstr>
      <vt:lpstr>PowerPoint Presentation</vt:lpstr>
      <vt:lpstr>شاخص گلیسمیک ( Glycemic Index : GI ) : </vt:lpstr>
      <vt:lpstr>PowerPoint Presentation</vt:lpstr>
      <vt:lpstr>PowerPoint Presentation</vt:lpstr>
      <vt:lpstr>PowerPoint Presentation</vt:lpstr>
      <vt:lpstr>PowerPoint Presentation</vt:lpstr>
      <vt:lpstr>PowerPoint Presentation</vt:lpstr>
      <vt:lpstr>شیرین کننده های مصنوعی (سنتتیک ) یا جانشین های قند: </vt:lpstr>
      <vt:lpstr>PowerPoint Presentation</vt:lpstr>
      <vt:lpstr>PowerPoint Presentation</vt:lpstr>
      <vt:lpstr>مشکلات بالینی کربو هیدرات ها</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هضم و جذب ها</dc:title>
  <dc:creator>MRT</dc:creator>
  <cp:lastModifiedBy>Windows User</cp:lastModifiedBy>
  <cp:revision>62</cp:revision>
  <dcterms:created xsi:type="dcterms:W3CDTF">2013-03-05T21:12:26Z</dcterms:created>
  <dcterms:modified xsi:type="dcterms:W3CDTF">2020-04-30T20:26:32Z</dcterms:modified>
</cp:coreProperties>
</file>