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2" r:id="rId2"/>
    <p:sldId id="256" r:id="rId3"/>
    <p:sldId id="257" r:id="rId4"/>
    <p:sldId id="258" r:id="rId5"/>
    <p:sldId id="259" r:id="rId6"/>
    <p:sldId id="273" r:id="rId7"/>
    <p:sldId id="274" r:id="rId8"/>
    <p:sldId id="275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6" r:id="rId23"/>
    <p:sldId id="277" r:id="rId24"/>
    <p:sldId id="278" r:id="rId25"/>
    <p:sldId id="280" r:id="rId26"/>
    <p:sldId id="281" r:id="rId2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126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DE5C61-898B-4CE5-A6B1-57AE9DC4E046}" type="datetimeFigureOut">
              <a:rPr lang="en-US" smtClean="0"/>
              <a:t>6/4/2020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279907-ABAD-4B50-9F43-823D7E99558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50195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DE5C61-898B-4CE5-A6B1-57AE9DC4E046}" type="datetimeFigureOut">
              <a:rPr lang="en-US" smtClean="0"/>
              <a:t>6/4/2020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279907-ABAD-4B50-9F43-823D7E99558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27130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DE5C61-898B-4CE5-A6B1-57AE9DC4E046}" type="datetimeFigureOut">
              <a:rPr lang="en-US" smtClean="0"/>
              <a:t>6/4/2020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279907-ABAD-4B50-9F43-823D7E99558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96081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DE5C61-898B-4CE5-A6B1-57AE9DC4E046}" type="datetimeFigureOut">
              <a:rPr lang="en-US" smtClean="0"/>
              <a:t>6/4/2020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279907-ABAD-4B50-9F43-823D7E99558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51354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DE5C61-898B-4CE5-A6B1-57AE9DC4E046}" type="datetimeFigureOut">
              <a:rPr lang="en-US" smtClean="0"/>
              <a:t>6/4/2020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279907-ABAD-4B50-9F43-823D7E99558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94124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DE5C61-898B-4CE5-A6B1-57AE9DC4E046}" type="datetimeFigureOut">
              <a:rPr lang="en-US" smtClean="0"/>
              <a:t>6/4/2020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279907-ABAD-4B50-9F43-823D7E99558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76080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DE5C61-898B-4CE5-A6B1-57AE9DC4E046}" type="datetimeFigureOut">
              <a:rPr lang="en-US" smtClean="0"/>
              <a:t>6/4/2020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279907-ABAD-4B50-9F43-823D7E99558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4894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DE5C61-898B-4CE5-A6B1-57AE9DC4E046}" type="datetimeFigureOut">
              <a:rPr lang="en-US" smtClean="0"/>
              <a:t>6/4/2020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279907-ABAD-4B50-9F43-823D7E99558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95641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DE5C61-898B-4CE5-A6B1-57AE9DC4E046}" type="datetimeFigureOut">
              <a:rPr lang="en-US" smtClean="0"/>
              <a:t>6/4/2020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279907-ABAD-4B50-9F43-823D7E99558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37056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DE5C61-898B-4CE5-A6B1-57AE9DC4E046}" type="datetimeFigureOut">
              <a:rPr lang="en-US" smtClean="0"/>
              <a:t>6/4/2020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279907-ABAD-4B50-9F43-823D7E99558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29497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DE5C61-898B-4CE5-A6B1-57AE9DC4E046}" type="datetimeFigureOut">
              <a:rPr lang="en-US" smtClean="0"/>
              <a:t>6/4/2020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279907-ABAD-4B50-9F43-823D7E99558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20594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DE5C61-898B-4CE5-A6B1-57AE9DC4E046}" type="datetimeFigureOut">
              <a:rPr lang="en-US" smtClean="0"/>
              <a:t>6/4/2020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2279907-ABAD-4B50-9F43-823D7E99558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15412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gif"/><Relationship Id="rId3" Type="http://schemas.openxmlformats.org/officeDocument/2006/relationships/image" Target="http://www.aber.id.ir/explosive.gif" TargetMode="External"/><Relationship Id="rId7" Type="http://schemas.openxmlformats.org/officeDocument/2006/relationships/image" Target="http://www.aber.id.ir/Highly_Flammable.gif" TargetMode="External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gif"/><Relationship Id="rId11" Type="http://schemas.openxmlformats.org/officeDocument/2006/relationships/image" Target="http://www.aber.id.ir/Oxidizing.gif" TargetMode="External"/><Relationship Id="rId5" Type="http://schemas.openxmlformats.org/officeDocument/2006/relationships/image" Target="http://www.aber.id.ir/Extremely_Flammable.gif" TargetMode="External"/><Relationship Id="rId10" Type="http://schemas.openxmlformats.org/officeDocument/2006/relationships/image" Target="../media/image5.gif"/><Relationship Id="rId4" Type="http://schemas.openxmlformats.org/officeDocument/2006/relationships/image" Target="../media/image2.gif"/><Relationship Id="rId9" Type="http://schemas.openxmlformats.org/officeDocument/2006/relationships/image" Target="http://www.aber.id.ir/Corrosive.gif" TargetMode="Externa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gif"/><Relationship Id="rId3" Type="http://schemas.openxmlformats.org/officeDocument/2006/relationships/image" Target="http://www.aber.id.ir/Toxic.gif" TargetMode="External"/><Relationship Id="rId7" Type="http://schemas.openxmlformats.org/officeDocument/2006/relationships/image" Target="http://www.aber.id.ir/Harmful.gif" TargetMode="External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gif"/><Relationship Id="rId11" Type="http://schemas.openxmlformats.org/officeDocument/2006/relationships/image" Target="http://www.aber.id.ir/Dangerous_For_Environment.gif" TargetMode="External"/><Relationship Id="rId5" Type="http://schemas.openxmlformats.org/officeDocument/2006/relationships/image" Target="http://www.aber.id.ir/Very_Toxic.gif" TargetMode="External"/><Relationship Id="rId10" Type="http://schemas.openxmlformats.org/officeDocument/2006/relationships/image" Target="../media/image10.gif"/><Relationship Id="rId4" Type="http://schemas.openxmlformats.org/officeDocument/2006/relationships/image" Target="../media/image7.gif"/><Relationship Id="rId9" Type="http://schemas.openxmlformats.org/officeDocument/2006/relationships/image" Target="http://www.aber.id.ir/Irritant.gif" TargetMode="Externa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/>
              <a:t>بنام خدا</a:t>
            </a:r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183432177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ar-SA" b="1" dirty="0">
                <a:cs typeface="B Nazanin" pitchFamily="2" charset="-78"/>
              </a:rPr>
              <a:t>هشدارها و علائم ايمني</a:t>
            </a:r>
            <a:r>
              <a:rPr lang="en-US" b="1" dirty="0">
                <a:cs typeface="B Nazanin" pitchFamily="2" charset="-78"/>
              </a:rPr>
              <a:t/>
            </a:r>
            <a:br>
              <a:rPr lang="en-US" b="1" dirty="0">
                <a:cs typeface="B Nazanin" pitchFamily="2" charset="-78"/>
              </a:rPr>
            </a:br>
            <a:endParaRPr lang="en-US" dirty="0">
              <a:cs typeface="B Nazanin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0304579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685800"/>
            <a:ext cx="8229600" cy="3581400"/>
          </a:xfrm>
        </p:spPr>
        <p:txBody>
          <a:bodyPr>
            <a:normAutofit/>
          </a:bodyPr>
          <a:lstStyle/>
          <a:p>
            <a:r>
              <a:rPr lang="ar-SA" sz="3600" dirty="0">
                <a:cs typeface="B Nazanin" pitchFamily="2" charset="-78"/>
              </a:rPr>
              <a:t>براي اينكه بتوانيم در برخورد با مواد خطرناك، بخوبي از برچسب هاي ايمني الصاق شده بر روي آنها استفاده كنيم بايد با مفهوم شكل ها و حروف نشان داده شده در جدولهاي زير آشنا باشيم</a:t>
            </a:r>
            <a:r>
              <a:rPr lang="ar-SA" dirty="0"/>
              <a:t>:</a:t>
            </a:r>
            <a:r>
              <a:rPr lang="en-US" dirty="0"/>
              <a:t/>
            </a:r>
            <a:br>
              <a:rPr lang="en-US" dirty="0"/>
            </a:b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2237477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2154375"/>
              </p:ext>
            </p:extLst>
          </p:nvPr>
        </p:nvGraphicFramePr>
        <p:xfrm>
          <a:off x="457200" y="1219200"/>
          <a:ext cx="8229600" cy="4114800"/>
        </p:xfrm>
        <a:graphic>
          <a:graphicData uri="http://schemas.openxmlformats.org/drawingml/2006/table">
            <a:tbl>
              <a:tblPr rtl="1">
                <a:tableStyleId>{5C22544A-7EE6-4342-B048-85BDC9FD1C3A}</a:tableStyleId>
              </a:tblPr>
              <a:tblGrid>
                <a:gridCol w="1645920"/>
                <a:gridCol w="1645920"/>
                <a:gridCol w="1645920"/>
                <a:gridCol w="1645920"/>
                <a:gridCol w="1645920"/>
              </a:tblGrid>
              <a:tr h="4114800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cs typeface="B Nazanin" pitchFamily="2" charset="-78"/>
                        </a:rPr>
                        <a:t/>
                      </a:r>
                      <a:br>
                        <a:rPr lang="en-US" sz="2400" dirty="0">
                          <a:effectLst/>
                          <a:cs typeface="B Nazanin" pitchFamily="2" charset="-78"/>
                        </a:rPr>
                      </a:br>
                      <a:r>
                        <a:rPr lang="en-US" sz="2400" dirty="0">
                          <a:effectLst/>
                          <a:cs typeface="B Nazanin" pitchFamily="2" charset="-78"/>
                        </a:rPr>
                        <a:t/>
                      </a:r>
                      <a:br>
                        <a:rPr lang="en-US" sz="2400" dirty="0">
                          <a:effectLst/>
                          <a:cs typeface="B Nazanin" pitchFamily="2" charset="-78"/>
                        </a:rPr>
                      </a:br>
                      <a:r>
                        <a:rPr lang="en-US" sz="2400" dirty="0" err="1">
                          <a:effectLst/>
                          <a:cs typeface="B Nazanin" pitchFamily="2" charset="-78"/>
                        </a:rPr>
                        <a:t>Explossive</a:t>
                      </a:r>
                      <a:r>
                        <a:rPr lang="en-US" sz="2400" dirty="0">
                          <a:effectLst/>
                          <a:cs typeface="B Nazanin" pitchFamily="2" charset="-78"/>
                        </a:rPr>
                        <a:t/>
                      </a:r>
                      <a:br>
                        <a:rPr lang="en-US" sz="2400" dirty="0">
                          <a:effectLst/>
                          <a:cs typeface="B Nazanin" pitchFamily="2" charset="-78"/>
                        </a:rPr>
                      </a:br>
                      <a:r>
                        <a:rPr lang="ar-SA" sz="2400" dirty="0">
                          <a:effectLst/>
                          <a:cs typeface="B Nazanin" pitchFamily="2" charset="-78"/>
                        </a:rPr>
                        <a:t>قابل انفجار</a:t>
                      </a:r>
                      <a:endParaRPr lang="en-US" sz="24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cs typeface="B Nazanin" pitchFamily="2" charset="-78"/>
                        </a:rPr>
                        <a:t/>
                      </a:r>
                      <a:br>
                        <a:rPr lang="en-US" sz="2400" dirty="0">
                          <a:effectLst/>
                          <a:cs typeface="B Nazanin" pitchFamily="2" charset="-78"/>
                        </a:rPr>
                      </a:br>
                      <a:r>
                        <a:rPr lang="en-US" sz="2400" dirty="0">
                          <a:effectLst/>
                          <a:cs typeface="B Nazanin" pitchFamily="2" charset="-78"/>
                        </a:rPr>
                        <a:t/>
                      </a:r>
                      <a:br>
                        <a:rPr lang="en-US" sz="2400" dirty="0">
                          <a:effectLst/>
                          <a:cs typeface="B Nazanin" pitchFamily="2" charset="-78"/>
                        </a:rPr>
                      </a:br>
                      <a:r>
                        <a:rPr lang="en-US" sz="2400" dirty="0" err="1">
                          <a:effectLst/>
                          <a:cs typeface="B Nazanin" pitchFamily="2" charset="-78"/>
                        </a:rPr>
                        <a:t>Extermely</a:t>
                      </a:r>
                      <a:r>
                        <a:rPr lang="en-US" sz="2400" dirty="0">
                          <a:effectLst/>
                          <a:cs typeface="B Nazanin" pitchFamily="2" charset="-78"/>
                        </a:rPr>
                        <a:t> Flammable</a:t>
                      </a:r>
                      <a:br>
                        <a:rPr lang="en-US" sz="2400" dirty="0">
                          <a:effectLst/>
                          <a:cs typeface="B Nazanin" pitchFamily="2" charset="-78"/>
                        </a:rPr>
                      </a:br>
                      <a:r>
                        <a:rPr lang="ar-SA" sz="2400" dirty="0">
                          <a:effectLst/>
                          <a:cs typeface="B Nazanin" pitchFamily="2" charset="-78"/>
                        </a:rPr>
                        <a:t>بشدت قابل اشتعال</a:t>
                      </a:r>
                      <a:endParaRPr lang="en-US" sz="24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cs typeface="B Nazanin" pitchFamily="2" charset="-78"/>
                        </a:rPr>
                        <a:t/>
                      </a:r>
                      <a:br>
                        <a:rPr lang="en-US" sz="2400" dirty="0">
                          <a:effectLst/>
                          <a:cs typeface="B Nazanin" pitchFamily="2" charset="-78"/>
                        </a:rPr>
                      </a:br>
                      <a:r>
                        <a:rPr lang="en-US" sz="2400" dirty="0">
                          <a:effectLst/>
                          <a:cs typeface="B Nazanin" pitchFamily="2" charset="-78"/>
                        </a:rPr>
                        <a:t/>
                      </a:r>
                      <a:br>
                        <a:rPr lang="en-US" sz="2400" dirty="0">
                          <a:effectLst/>
                          <a:cs typeface="B Nazanin" pitchFamily="2" charset="-78"/>
                        </a:rPr>
                      </a:br>
                      <a:r>
                        <a:rPr lang="en-US" sz="2400" dirty="0">
                          <a:effectLst/>
                          <a:cs typeface="B Nazanin" pitchFamily="2" charset="-78"/>
                        </a:rPr>
                        <a:t>Highly Flammable</a:t>
                      </a:r>
                      <a:br>
                        <a:rPr lang="en-US" sz="2400" dirty="0">
                          <a:effectLst/>
                          <a:cs typeface="B Nazanin" pitchFamily="2" charset="-78"/>
                        </a:rPr>
                      </a:br>
                      <a:r>
                        <a:rPr lang="ar-SA" sz="2400" dirty="0">
                          <a:effectLst/>
                          <a:cs typeface="B Nazanin" pitchFamily="2" charset="-78"/>
                        </a:rPr>
                        <a:t>قابليت اشتعال زياد</a:t>
                      </a:r>
                      <a:endParaRPr lang="en-US" sz="24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cs typeface="B Nazanin" pitchFamily="2" charset="-78"/>
                        </a:rPr>
                        <a:t/>
                      </a:r>
                      <a:br>
                        <a:rPr lang="en-US" sz="2400" dirty="0">
                          <a:effectLst/>
                          <a:cs typeface="B Nazanin" pitchFamily="2" charset="-78"/>
                        </a:rPr>
                      </a:br>
                      <a:r>
                        <a:rPr lang="en-US" sz="2400" dirty="0">
                          <a:effectLst/>
                          <a:cs typeface="B Nazanin" pitchFamily="2" charset="-78"/>
                        </a:rPr>
                        <a:t/>
                      </a:r>
                      <a:br>
                        <a:rPr lang="en-US" sz="2400" dirty="0">
                          <a:effectLst/>
                          <a:cs typeface="B Nazanin" pitchFamily="2" charset="-78"/>
                        </a:rPr>
                      </a:br>
                      <a:r>
                        <a:rPr lang="en-US" sz="2400" dirty="0">
                          <a:effectLst/>
                          <a:cs typeface="B Nazanin" pitchFamily="2" charset="-78"/>
                        </a:rPr>
                        <a:t>Corrosive</a:t>
                      </a:r>
                      <a:br>
                        <a:rPr lang="en-US" sz="2400" dirty="0">
                          <a:effectLst/>
                          <a:cs typeface="B Nazanin" pitchFamily="2" charset="-78"/>
                        </a:rPr>
                      </a:br>
                      <a:r>
                        <a:rPr lang="ar-SA" sz="2400" dirty="0">
                          <a:effectLst/>
                          <a:cs typeface="B Nazanin" pitchFamily="2" charset="-78"/>
                        </a:rPr>
                        <a:t>خورنده</a:t>
                      </a:r>
                      <a:endParaRPr lang="en-US" sz="24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cs typeface="B Nazanin" pitchFamily="2" charset="-78"/>
                        </a:rPr>
                        <a:t/>
                      </a:r>
                      <a:br>
                        <a:rPr lang="en-US" sz="2400" dirty="0">
                          <a:effectLst/>
                          <a:cs typeface="B Nazanin" pitchFamily="2" charset="-78"/>
                        </a:rPr>
                      </a:br>
                      <a:r>
                        <a:rPr lang="en-US" sz="2400" dirty="0">
                          <a:effectLst/>
                          <a:cs typeface="B Nazanin" pitchFamily="2" charset="-78"/>
                        </a:rPr>
                        <a:t>Oxidizing</a:t>
                      </a:r>
                      <a:br>
                        <a:rPr lang="en-US" sz="2400" dirty="0">
                          <a:effectLst/>
                          <a:cs typeface="B Nazanin" pitchFamily="2" charset="-78"/>
                        </a:rPr>
                      </a:br>
                      <a:r>
                        <a:rPr lang="ar-SA" sz="2400" dirty="0">
                          <a:effectLst/>
                          <a:cs typeface="B Nazanin" pitchFamily="2" charset="-78"/>
                        </a:rPr>
                        <a:t>اكسيد كننده</a:t>
                      </a:r>
                      <a:endParaRPr lang="en-US" sz="24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9525" marR="9525" marT="9525" marB="9525" anchor="ctr"/>
                </a:tc>
              </a:tr>
            </a:tbl>
          </a:graphicData>
        </a:graphic>
      </p:graphicFrame>
      <p:pic>
        <p:nvPicPr>
          <p:cNvPr id="2053" name="Picture 5" descr="http://www.aber.id.ir/explosive.gif"/>
          <p:cNvPicPr>
            <a:picLocks noChangeAspect="1" noChangeArrowheads="1"/>
          </p:cNvPicPr>
          <p:nvPr/>
        </p:nvPicPr>
        <p:blipFill>
          <a:blip r:embed="rId2" r:link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1349086"/>
            <a:ext cx="1378528" cy="13785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http://www.aber.id.ir/Extremely_Flammable.gif"/>
          <p:cNvPicPr>
            <a:picLocks noChangeAspect="1" noChangeArrowheads="1"/>
          </p:cNvPicPr>
          <p:nvPr/>
        </p:nvPicPr>
        <p:blipFill>
          <a:blip r:embed="rId4" r:link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1357745"/>
            <a:ext cx="1480705" cy="14807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http://www.aber.id.ir/Highly_Flammable.gif"/>
          <p:cNvPicPr>
            <a:picLocks noChangeAspect="1" noChangeArrowheads="1"/>
          </p:cNvPicPr>
          <p:nvPr/>
        </p:nvPicPr>
        <p:blipFill>
          <a:blip r:embed="rId6" r:link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33800" y="1250372"/>
            <a:ext cx="1638300" cy="1638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http://www.aber.id.ir/Corrosive.gif"/>
          <p:cNvPicPr>
            <a:picLocks noChangeAspect="1" noChangeArrowheads="1"/>
          </p:cNvPicPr>
          <p:nvPr/>
        </p:nvPicPr>
        <p:blipFill>
          <a:blip r:embed="rId8" r:link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209" y="1357745"/>
            <a:ext cx="1423555" cy="14235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49" name="Picture 1" descr="http://www.aber.id.ir/Oxidizing.gif"/>
          <p:cNvPicPr>
            <a:picLocks noChangeAspect="1" noChangeArrowheads="1"/>
          </p:cNvPicPr>
          <p:nvPr/>
        </p:nvPicPr>
        <p:blipFill>
          <a:blip r:embed="rId10" r:link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1295400"/>
            <a:ext cx="1485900" cy="1485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3530853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35179694"/>
              </p:ext>
            </p:extLst>
          </p:nvPr>
        </p:nvGraphicFramePr>
        <p:xfrm>
          <a:off x="457200" y="1066800"/>
          <a:ext cx="8229600" cy="5181600"/>
        </p:xfrm>
        <a:graphic>
          <a:graphicData uri="http://schemas.openxmlformats.org/drawingml/2006/table">
            <a:tbl>
              <a:tblPr rtl="1">
                <a:tableStyleId>{5C22544A-7EE6-4342-B048-85BDC9FD1C3A}</a:tableStyleId>
              </a:tblPr>
              <a:tblGrid>
                <a:gridCol w="1645920"/>
                <a:gridCol w="1645920"/>
                <a:gridCol w="1645920"/>
                <a:gridCol w="1645920"/>
                <a:gridCol w="1645920"/>
              </a:tblGrid>
              <a:tr h="5181600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cs typeface="B Nazanin" pitchFamily="2" charset="-78"/>
                        </a:rPr>
                        <a:t/>
                      </a:r>
                      <a:br>
                        <a:rPr lang="en-US" sz="2800" dirty="0">
                          <a:effectLst/>
                          <a:cs typeface="B Nazanin" pitchFamily="2" charset="-78"/>
                        </a:rPr>
                      </a:br>
                      <a:r>
                        <a:rPr lang="en-US" sz="2800" dirty="0">
                          <a:effectLst/>
                          <a:cs typeface="B Nazanin" pitchFamily="2" charset="-78"/>
                        </a:rPr>
                        <a:t/>
                      </a:r>
                      <a:br>
                        <a:rPr lang="en-US" sz="2800" dirty="0">
                          <a:effectLst/>
                          <a:cs typeface="B Nazanin" pitchFamily="2" charset="-78"/>
                        </a:rPr>
                      </a:br>
                      <a:r>
                        <a:rPr lang="en-US" sz="2800" dirty="0">
                          <a:effectLst/>
                          <a:cs typeface="B Nazanin" pitchFamily="2" charset="-78"/>
                        </a:rPr>
                        <a:t>Toxic</a:t>
                      </a:r>
                      <a:br>
                        <a:rPr lang="en-US" sz="2800" dirty="0">
                          <a:effectLst/>
                          <a:cs typeface="B Nazanin" pitchFamily="2" charset="-78"/>
                        </a:rPr>
                      </a:br>
                      <a:r>
                        <a:rPr lang="ar-SA" sz="2800" dirty="0">
                          <a:effectLst/>
                          <a:cs typeface="B Nazanin" pitchFamily="2" charset="-78"/>
                        </a:rPr>
                        <a:t>سمي</a:t>
                      </a:r>
                      <a:endParaRPr lang="en-US" sz="28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cs typeface="B Nazanin" pitchFamily="2" charset="-78"/>
                        </a:rPr>
                        <a:t/>
                      </a:r>
                      <a:br>
                        <a:rPr lang="en-US" sz="2800" dirty="0">
                          <a:effectLst/>
                          <a:cs typeface="B Nazanin" pitchFamily="2" charset="-78"/>
                        </a:rPr>
                      </a:br>
                      <a:r>
                        <a:rPr lang="en-US" sz="2800" dirty="0">
                          <a:effectLst/>
                          <a:cs typeface="B Nazanin" pitchFamily="2" charset="-78"/>
                        </a:rPr>
                        <a:t/>
                      </a:r>
                      <a:br>
                        <a:rPr lang="en-US" sz="2800" dirty="0">
                          <a:effectLst/>
                          <a:cs typeface="B Nazanin" pitchFamily="2" charset="-78"/>
                        </a:rPr>
                      </a:br>
                      <a:r>
                        <a:rPr lang="en-US" sz="2800" dirty="0">
                          <a:effectLst/>
                          <a:cs typeface="B Nazanin" pitchFamily="2" charset="-78"/>
                        </a:rPr>
                        <a:t>Very Toxic</a:t>
                      </a:r>
                      <a:br>
                        <a:rPr lang="en-US" sz="2800" dirty="0">
                          <a:effectLst/>
                          <a:cs typeface="B Nazanin" pitchFamily="2" charset="-78"/>
                        </a:rPr>
                      </a:br>
                      <a:r>
                        <a:rPr lang="ar-SA" sz="2800" dirty="0">
                          <a:effectLst/>
                          <a:cs typeface="B Nazanin" pitchFamily="2" charset="-78"/>
                        </a:rPr>
                        <a:t>خيلي سمي</a:t>
                      </a:r>
                      <a:endParaRPr lang="en-US" sz="28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cs typeface="B Nazanin" pitchFamily="2" charset="-78"/>
                        </a:rPr>
                        <a:t/>
                      </a:r>
                      <a:br>
                        <a:rPr lang="en-US" sz="2800" dirty="0">
                          <a:effectLst/>
                          <a:cs typeface="B Nazanin" pitchFamily="2" charset="-78"/>
                        </a:rPr>
                      </a:br>
                      <a:r>
                        <a:rPr lang="en-US" sz="2800" dirty="0">
                          <a:effectLst/>
                          <a:cs typeface="B Nazanin" pitchFamily="2" charset="-78"/>
                        </a:rPr>
                        <a:t/>
                      </a:r>
                      <a:br>
                        <a:rPr lang="en-US" sz="2800" dirty="0">
                          <a:effectLst/>
                          <a:cs typeface="B Nazanin" pitchFamily="2" charset="-78"/>
                        </a:rPr>
                      </a:br>
                      <a:r>
                        <a:rPr lang="en-US" sz="2800" dirty="0">
                          <a:effectLst/>
                          <a:cs typeface="B Nazanin" pitchFamily="2" charset="-78"/>
                        </a:rPr>
                        <a:t>Harmful</a:t>
                      </a:r>
                      <a:br>
                        <a:rPr lang="en-US" sz="2800" dirty="0">
                          <a:effectLst/>
                          <a:cs typeface="B Nazanin" pitchFamily="2" charset="-78"/>
                        </a:rPr>
                      </a:br>
                      <a:r>
                        <a:rPr lang="ar-SA" sz="2800" dirty="0">
                          <a:effectLst/>
                          <a:cs typeface="B Nazanin" pitchFamily="2" charset="-78"/>
                        </a:rPr>
                        <a:t>مضر</a:t>
                      </a:r>
                      <a:endParaRPr lang="en-US" sz="28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cs typeface="B Nazanin" pitchFamily="2" charset="-78"/>
                        </a:rPr>
                        <a:t/>
                      </a:r>
                      <a:br>
                        <a:rPr lang="en-US" sz="2800" dirty="0">
                          <a:effectLst/>
                          <a:cs typeface="B Nazanin" pitchFamily="2" charset="-78"/>
                        </a:rPr>
                      </a:br>
                      <a:r>
                        <a:rPr lang="en-US" sz="2800" dirty="0">
                          <a:effectLst/>
                          <a:cs typeface="B Nazanin" pitchFamily="2" charset="-78"/>
                        </a:rPr>
                        <a:t/>
                      </a:r>
                      <a:br>
                        <a:rPr lang="en-US" sz="2800" dirty="0">
                          <a:effectLst/>
                          <a:cs typeface="B Nazanin" pitchFamily="2" charset="-78"/>
                        </a:rPr>
                      </a:br>
                      <a:r>
                        <a:rPr lang="en-US" sz="2800" dirty="0">
                          <a:effectLst/>
                          <a:cs typeface="B Nazanin" pitchFamily="2" charset="-78"/>
                        </a:rPr>
                        <a:t>Irritant</a:t>
                      </a:r>
                      <a:br>
                        <a:rPr lang="en-US" sz="2800" dirty="0">
                          <a:effectLst/>
                          <a:cs typeface="B Nazanin" pitchFamily="2" charset="-78"/>
                        </a:rPr>
                      </a:br>
                      <a:r>
                        <a:rPr lang="ar-SA" sz="2800" dirty="0">
                          <a:effectLst/>
                          <a:cs typeface="B Nazanin" pitchFamily="2" charset="-78"/>
                        </a:rPr>
                        <a:t>تحريك كننده</a:t>
                      </a:r>
                      <a:endParaRPr lang="en-US" sz="28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cs typeface="B Nazanin" pitchFamily="2" charset="-78"/>
                        </a:rPr>
                        <a:t/>
                      </a:r>
                      <a:br>
                        <a:rPr lang="en-US" sz="2800" dirty="0">
                          <a:effectLst/>
                          <a:cs typeface="B Nazanin" pitchFamily="2" charset="-78"/>
                        </a:rPr>
                      </a:br>
                      <a:r>
                        <a:rPr lang="en-US" sz="2800" dirty="0">
                          <a:effectLst/>
                          <a:cs typeface="B Nazanin" pitchFamily="2" charset="-78"/>
                        </a:rPr>
                        <a:t>Dangerous For</a:t>
                      </a:r>
                      <a:br>
                        <a:rPr lang="en-US" sz="2800" dirty="0">
                          <a:effectLst/>
                          <a:cs typeface="B Nazanin" pitchFamily="2" charset="-78"/>
                        </a:rPr>
                      </a:br>
                      <a:r>
                        <a:rPr lang="en-US" sz="2800" dirty="0">
                          <a:effectLst/>
                          <a:cs typeface="B Nazanin" pitchFamily="2" charset="-78"/>
                        </a:rPr>
                        <a:t>The Environment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ar-SA" sz="2800" dirty="0">
                          <a:effectLst/>
                          <a:cs typeface="B Nazanin" pitchFamily="2" charset="-78"/>
                        </a:rPr>
                        <a:t>خطرناك براي</a:t>
                      </a:r>
                      <a:r>
                        <a:rPr lang="en-US" sz="2800" dirty="0">
                          <a:effectLst/>
                          <a:cs typeface="B Nazanin" pitchFamily="2" charset="-78"/>
                        </a:rPr>
                        <a:t> </a:t>
                      </a:r>
                      <a:br>
                        <a:rPr lang="en-US" sz="2800" dirty="0">
                          <a:effectLst/>
                          <a:cs typeface="B Nazanin" pitchFamily="2" charset="-78"/>
                        </a:rPr>
                      </a:br>
                      <a:r>
                        <a:rPr lang="ar-SA" sz="2800" dirty="0">
                          <a:effectLst/>
                          <a:cs typeface="B Nazanin" pitchFamily="2" charset="-78"/>
                        </a:rPr>
                        <a:t>محيط زيست</a:t>
                      </a:r>
                      <a:endParaRPr lang="en-US" sz="28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9525" marR="9525" marT="9525" marB="9525" anchor="ctr"/>
                </a:tc>
              </a:tr>
            </a:tbl>
          </a:graphicData>
        </a:graphic>
      </p:graphicFrame>
      <p:pic>
        <p:nvPicPr>
          <p:cNvPr id="3077" name="Picture 5" descr="http://www.aber.id.ir/Toxic.gif"/>
          <p:cNvPicPr>
            <a:picLocks noChangeAspect="1" noChangeArrowheads="1"/>
          </p:cNvPicPr>
          <p:nvPr/>
        </p:nvPicPr>
        <p:blipFill>
          <a:blip r:embed="rId2" r:link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0400" y="965922"/>
            <a:ext cx="1461222" cy="14612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http://www.aber.id.ir/Very_Toxic.gif"/>
          <p:cNvPicPr>
            <a:picLocks noChangeAspect="1" noChangeArrowheads="1"/>
          </p:cNvPicPr>
          <p:nvPr/>
        </p:nvPicPr>
        <p:blipFill>
          <a:blip r:embed="rId4" r:link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0199" y="952500"/>
            <a:ext cx="1523135" cy="15231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http://www.aber.id.ir/Harmful.gif"/>
          <p:cNvPicPr>
            <a:picLocks noChangeAspect="1" noChangeArrowheads="1"/>
          </p:cNvPicPr>
          <p:nvPr/>
        </p:nvPicPr>
        <p:blipFill>
          <a:blip r:embed="rId6" r:link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0" y="965922"/>
            <a:ext cx="1447800" cy="1447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http://www.aber.id.ir/Irritant.gif"/>
          <p:cNvPicPr>
            <a:picLocks noChangeAspect="1" noChangeArrowheads="1"/>
          </p:cNvPicPr>
          <p:nvPr/>
        </p:nvPicPr>
        <p:blipFill>
          <a:blip r:embed="rId8" r:link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9800" y="965922"/>
            <a:ext cx="1447800" cy="1447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3" name="Picture 1" descr="http://www.aber.id.ir/Dangerous_For_Environment.gif"/>
          <p:cNvPicPr>
            <a:picLocks noChangeAspect="1" noChangeArrowheads="1"/>
          </p:cNvPicPr>
          <p:nvPr/>
        </p:nvPicPr>
        <p:blipFill>
          <a:blip r:embed="rId10" r:link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952500"/>
            <a:ext cx="1447800" cy="1447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4063629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685800"/>
            <a:ext cx="8229600" cy="1143000"/>
          </a:xfrm>
        </p:spPr>
        <p:txBody>
          <a:bodyPr>
            <a:normAutofit fontScale="90000"/>
          </a:bodyPr>
          <a:lstStyle/>
          <a:p>
            <a:pPr rtl="1"/>
            <a:r>
              <a:rPr lang="fa-IR" sz="4000" b="1" dirty="0">
                <a:cs typeface="B Nazanin" pitchFamily="2" charset="-78"/>
              </a:rPr>
              <a:t>جدول توصيفي بر چسب گذاري مخاطرات مواد شيميايي</a:t>
            </a:r>
            <a:r>
              <a:rPr lang="en-US" sz="4000" b="1" dirty="0">
                <a:cs typeface="B Nazanin" pitchFamily="2" charset="-78"/>
              </a:rPr>
              <a:t/>
            </a:r>
            <a:br>
              <a:rPr lang="en-US" sz="4000" b="1" dirty="0">
                <a:cs typeface="B Nazanin" pitchFamily="2" charset="-78"/>
              </a:rPr>
            </a:br>
            <a:r>
              <a:rPr lang="en-US" sz="4000" i="1" dirty="0">
                <a:cs typeface="B Nazanin" pitchFamily="2" charset="-78"/>
              </a:rPr>
              <a:t>R</a:t>
            </a:r>
            <a:r>
              <a:rPr lang="en-US" sz="4000" dirty="0">
                <a:cs typeface="B Nazanin" pitchFamily="2" charset="-78"/>
              </a:rPr>
              <a:t>    PHRASES</a:t>
            </a:r>
            <a:r>
              <a:rPr lang="en-US" dirty="0"/>
              <a:t/>
            </a:r>
            <a:br>
              <a:rPr lang="en-US" dirty="0"/>
            </a:b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51187784"/>
              </p:ext>
            </p:extLst>
          </p:nvPr>
        </p:nvGraphicFramePr>
        <p:xfrm>
          <a:off x="609600" y="1828797"/>
          <a:ext cx="8153400" cy="4572002"/>
        </p:xfrm>
        <a:graphic>
          <a:graphicData uri="http://schemas.openxmlformats.org/drawingml/2006/table">
            <a:tbl>
              <a:tblPr rtl="1">
                <a:tableStyleId>{5C22544A-7EE6-4342-B048-85BDC9FD1C3A}</a:tableStyleId>
              </a:tblPr>
              <a:tblGrid>
                <a:gridCol w="6894629"/>
                <a:gridCol w="1258771"/>
              </a:tblGrid>
              <a:tr h="1057580"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fa-IR" sz="3200" dirty="0">
                          <a:effectLst/>
                          <a:cs typeface="B Nazanin" pitchFamily="2" charset="-78"/>
                        </a:rPr>
                        <a:t>در صورت خشك بودن ماده قابل انفجار است   </a:t>
                      </a:r>
                      <a:endParaRPr lang="en-US" sz="32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en-US" sz="3200">
                          <a:effectLst/>
                          <a:cs typeface="B Nazanin" pitchFamily="2" charset="-78"/>
                        </a:rPr>
                        <a:t>R1 </a:t>
                      </a:r>
                      <a:endParaRPr lang="en-US" sz="320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 anchor="ctr"/>
                </a:tc>
              </a:tr>
              <a:tr h="1171474"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fa-IR" sz="3200" dirty="0">
                          <a:effectLst/>
                          <a:cs typeface="B Nazanin" pitchFamily="2" charset="-78"/>
                        </a:rPr>
                        <a:t>خطر انفجار ماده بر اثر ضربه ، اصطكاك ، حريق يا ساير منابع اشتعال و احتراق وجود دارد </a:t>
                      </a:r>
                      <a:endParaRPr lang="en-US" sz="32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en-US" sz="3200">
                          <a:effectLst/>
                          <a:cs typeface="B Nazanin" pitchFamily="2" charset="-78"/>
                        </a:rPr>
                        <a:t>R2 </a:t>
                      </a:r>
                      <a:endParaRPr lang="en-US" sz="320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 anchor="ctr"/>
                </a:tc>
              </a:tr>
              <a:tr h="1171474"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fa-IR" sz="3200" dirty="0">
                          <a:effectLst/>
                          <a:cs typeface="B Nazanin" pitchFamily="2" charset="-78"/>
                        </a:rPr>
                        <a:t>خطر شديد انفجار بر اثر ضربه ، اصطكاك ، حريق يا ساير منابع اشتعال و احتراق وجود دارد </a:t>
                      </a:r>
                      <a:endParaRPr lang="en-US" sz="32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en-US" sz="3200">
                          <a:effectLst/>
                          <a:cs typeface="B Nazanin" pitchFamily="2" charset="-78"/>
                        </a:rPr>
                        <a:t>R3 </a:t>
                      </a:r>
                      <a:endParaRPr lang="en-US" sz="320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 anchor="ctr"/>
                </a:tc>
              </a:tr>
              <a:tr h="1171474"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fa-IR" sz="3200" dirty="0">
                          <a:effectLst/>
                          <a:cs typeface="B Nazanin" pitchFamily="2" charset="-78"/>
                        </a:rPr>
                        <a:t>خطر تشكيل تركيبات بسيار حساس انفجاري فلزي ماده وجود دارد </a:t>
                      </a:r>
                      <a:endParaRPr lang="en-US" sz="32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en-US" sz="3200" dirty="0">
                          <a:effectLst/>
                          <a:cs typeface="B Nazanin" pitchFamily="2" charset="-78"/>
                        </a:rPr>
                        <a:t>R4 </a:t>
                      </a:r>
                      <a:endParaRPr lang="en-US" sz="32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7036534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44788065"/>
              </p:ext>
            </p:extLst>
          </p:nvPr>
        </p:nvGraphicFramePr>
        <p:xfrm>
          <a:off x="762000" y="990599"/>
          <a:ext cx="7924800" cy="3832702"/>
        </p:xfrm>
        <a:graphic>
          <a:graphicData uri="http://schemas.openxmlformats.org/drawingml/2006/table">
            <a:tbl>
              <a:tblPr rtl="1">
                <a:tableStyleId>{5C22544A-7EE6-4342-B048-85BDC9FD1C3A}</a:tableStyleId>
              </a:tblPr>
              <a:tblGrid>
                <a:gridCol w="6701323"/>
                <a:gridCol w="1223477"/>
              </a:tblGrid>
              <a:tr h="547529"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fa-IR" sz="3200" dirty="0">
                          <a:effectLst/>
                          <a:cs typeface="B Nazanin" pitchFamily="2" charset="-78"/>
                        </a:rPr>
                        <a:t>بر اثر حرارت ديدن ممكن است منفجر شود </a:t>
                      </a:r>
                      <a:endParaRPr lang="en-US" sz="32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en-US" sz="3200">
                          <a:effectLst/>
                          <a:cs typeface="B Nazanin" pitchFamily="2" charset="-78"/>
                        </a:rPr>
                        <a:t>R5 </a:t>
                      </a:r>
                      <a:endParaRPr lang="en-US" sz="320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 anchor="ctr"/>
                </a:tc>
              </a:tr>
              <a:tr h="547529"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fa-IR" sz="3200" dirty="0">
                          <a:effectLst/>
                          <a:cs typeface="B Nazanin" pitchFamily="2" charset="-78"/>
                        </a:rPr>
                        <a:t>خطر انفجار ماده در تماس يا بدون تماس با هوا وجود دارد </a:t>
                      </a:r>
                      <a:endParaRPr lang="en-US" sz="32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en-US" sz="3200">
                          <a:effectLst/>
                          <a:cs typeface="B Nazanin" pitchFamily="2" charset="-78"/>
                        </a:rPr>
                        <a:t>R6 </a:t>
                      </a:r>
                      <a:endParaRPr lang="en-US" sz="320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 anchor="ctr"/>
                </a:tc>
              </a:tr>
              <a:tr h="547529"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fa-IR" sz="3200" dirty="0">
                          <a:effectLst/>
                          <a:cs typeface="B Nazanin" pitchFamily="2" charset="-78"/>
                        </a:rPr>
                        <a:t>ممكن است باعث ايجاد حريق شود </a:t>
                      </a:r>
                      <a:endParaRPr lang="en-US" sz="32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en-US" sz="3200">
                          <a:effectLst/>
                          <a:cs typeface="B Nazanin" pitchFamily="2" charset="-78"/>
                        </a:rPr>
                        <a:t>R7 </a:t>
                      </a:r>
                      <a:endParaRPr lang="en-US" sz="320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 anchor="ctr"/>
                </a:tc>
              </a:tr>
              <a:tr h="547529"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fa-IR" sz="3200" dirty="0">
                          <a:effectLst/>
                          <a:cs typeface="B Nazanin" pitchFamily="2" charset="-78"/>
                        </a:rPr>
                        <a:t>تماس با مواد قابل اشتعال ممكن است باعث ايجاد حريق شود </a:t>
                      </a:r>
                      <a:endParaRPr lang="en-US" sz="32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en-US" sz="3200">
                          <a:effectLst/>
                          <a:cs typeface="B Nazanin" pitchFamily="2" charset="-78"/>
                        </a:rPr>
                        <a:t>R8 </a:t>
                      </a:r>
                      <a:endParaRPr lang="en-US" sz="320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 anchor="ctr"/>
                </a:tc>
              </a:tr>
              <a:tr h="1095057"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fa-IR" sz="3200" dirty="0">
                          <a:effectLst/>
                          <a:cs typeface="B Nazanin" pitchFamily="2" charset="-78"/>
                        </a:rPr>
                        <a:t>امكان انفجار در صورت مخلوط شدن با مواد قابل اشتعال وجود دارد </a:t>
                      </a:r>
                      <a:endParaRPr lang="en-US" sz="32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en-US" sz="3200">
                          <a:effectLst/>
                          <a:cs typeface="B Nazanin" pitchFamily="2" charset="-78"/>
                        </a:rPr>
                        <a:t>R9 </a:t>
                      </a:r>
                      <a:endParaRPr lang="en-US" sz="320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 anchor="ctr"/>
                </a:tc>
              </a:tr>
              <a:tr h="547529"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fa-IR" sz="3200" dirty="0">
                          <a:effectLst/>
                          <a:cs typeface="B Nazanin" pitchFamily="2" charset="-78"/>
                        </a:rPr>
                        <a:t>قابل اشتعال است </a:t>
                      </a:r>
                      <a:endParaRPr lang="en-US" sz="32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en-US" sz="3200" dirty="0">
                          <a:effectLst/>
                          <a:cs typeface="B Nazanin" pitchFamily="2" charset="-78"/>
                        </a:rPr>
                        <a:t>R10 </a:t>
                      </a:r>
                      <a:endParaRPr lang="en-US" sz="32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635743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95276116"/>
              </p:ext>
            </p:extLst>
          </p:nvPr>
        </p:nvGraphicFramePr>
        <p:xfrm>
          <a:off x="228600" y="457200"/>
          <a:ext cx="8763000" cy="6172199"/>
        </p:xfrm>
        <a:graphic>
          <a:graphicData uri="http://schemas.openxmlformats.org/drawingml/2006/table">
            <a:tbl>
              <a:tblPr rtl="1">
                <a:tableStyleId>{5C22544A-7EE6-4342-B048-85BDC9FD1C3A}</a:tableStyleId>
              </a:tblPr>
              <a:tblGrid>
                <a:gridCol w="7410115"/>
                <a:gridCol w="1352885"/>
              </a:tblGrid>
              <a:tr h="561109"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fa-IR" sz="3200" dirty="0">
                          <a:effectLst/>
                          <a:cs typeface="B Nazanin" pitchFamily="2" charset="-78"/>
                        </a:rPr>
                        <a:t>بسيار قابل اشتعال است </a:t>
                      </a:r>
                      <a:endParaRPr lang="en-US" sz="32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en-US" sz="3200">
                          <a:effectLst/>
                          <a:cs typeface="B Nazanin" pitchFamily="2" charset="-78"/>
                        </a:rPr>
                        <a:t>R11 </a:t>
                      </a:r>
                      <a:endParaRPr lang="en-US" sz="320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 anchor="ctr"/>
                </a:tc>
              </a:tr>
              <a:tr h="561109"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fa-IR" sz="3200" dirty="0">
                          <a:effectLst/>
                          <a:cs typeface="B Nazanin" pitchFamily="2" charset="-78"/>
                        </a:rPr>
                        <a:t>به شدت قابل اشتعال است </a:t>
                      </a:r>
                      <a:endParaRPr lang="en-US" sz="32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en-US" sz="3200">
                          <a:effectLst/>
                          <a:cs typeface="B Nazanin" pitchFamily="2" charset="-78"/>
                        </a:rPr>
                        <a:t>R12 </a:t>
                      </a:r>
                      <a:endParaRPr lang="en-US" sz="320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 anchor="ctr"/>
                </a:tc>
              </a:tr>
              <a:tr h="561109"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fa-IR" sz="3200" dirty="0">
                          <a:effectLst/>
                          <a:cs typeface="B Nazanin" pitchFamily="2" charset="-78"/>
                        </a:rPr>
                        <a:t>به شدت با آب واكنش مي دهد </a:t>
                      </a:r>
                      <a:endParaRPr lang="en-US" sz="32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en-US" sz="3200">
                          <a:effectLst/>
                          <a:cs typeface="B Nazanin" pitchFamily="2" charset="-78"/>
                        </a:rPr>
                        <a:t>R14 </a:t>
                      </a:r>
                      <a:endParaRPr lang="en-US" sz="320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 anchor="ctr"/>
                </a:tc>
              </a:tr>
              <a:tr h="1122218"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fa-IR" sz="3200" dirty="0">
                          <a:effectLst/>
                          <a:cs typeface="B Nazanin" pitchFamily="2" charset="-78"/>
                        </a:rPr>
                        <a:t>تماس با آب باعث آزاد شدن گازهاي بسيار قابل اشتعال مي شود </a:t>
                      </a:r>
                      <a:endParaRPr lang="en-US" sz="32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en-US" sz="3200">
                          <a:effectLst/>
                          <a:cs typeface="B Nazanin" pitchFamily="2" charset="-78"/>
                        </a:rPr>
                        <a:t>R15 </a:t>
                      </a:r>
                      <a:endParaRPr lang="en-US" sz="320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 anchor="ctr"/>
                </a:tc>
              </a:tr>
              <a:tr h="1122218"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fa-IR" sz="3200" dirty="0">
                          <a:effectLst/>
                          <a:cs typeface="B Nazanin" pitchFamily="2" charset="-78"/>
                        </a:rPr>
                        <a:t>امكان انفجار ماده در صورت مخلوط شدن با مواد اكسيد كننده وجود دارد </a:t>
                      </a:r>
                      <a:endParaRPr lang="en-US" sz="32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en-US" sz="3200">
                          <a:effectLst/>
                          <a:cs typeface="B Nazanin" pitchFamily="2" charset="-78"/>
                        </a:rPr>
                        <a:t>R16 </a:t>
                      </a:r>
                      <a:endParaRPr lang="en-US" sz="320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 anchor="ctr"/>
                </a:tc>
              </a:tr>
              <a:tr h="561109"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fa-IR" sz="3200" dirty="0">
                          <a:effectLst/>
                          <a:cs typeface="B Nazanin" pitchFamily="2" charset="-78"/>
                        </a:rPr>
                        <a:t>به صورت خود به خود در هوا مشتعل مي شود </a:t>
                      </a:r>
                      <a:endParaRPr lang="en-US" sz="32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en-US" sz="3200">
                          <a:effectLst/>
                          <a:cs typeface="B Nazanin" pitchFamily="2" charset="-78"/>
                        </a:rPr>
                        <a:t>R17 </a:t>
                      </a:r>
                      <a:endParaRPr lang="en-US" sz="320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 anchor="ctr"/>
                </a:tc>
              </a:tr>
              <a:tr h="1122218"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fa-IR" sz="3200" dirty="0">
                          <a:effectLst/>
                          <a:cs typeface="B Nazanin" pitchFamily="2" charset="-78"/>
                        </a:rPr>
                        <a:t>در هنگام استفاده امكان تشكيل مخلوط قابل اشتعال ، انفجار بخار ماده با هوا وجود دارد </a:t>
                      </a:r>
                      <a:endParaRPr lang="en-US" sz="32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en-US" sz="3200">
                          <a:effectLst/>
                          <a:cs typeface="B Nazanin" pitchFamily="2" charset="-78"/>
                        </a:rPr>
                        <a:t>R18 </a:t>
                      </a:r>
                      <a:endParaRPr lang="en-US" sz="320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 anchor="ctr"/>
                </a:tc>
              </a:tr>
              <a:tr h="561109"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fa-IR" sz="3200" dirty="0">
                          <a:effectLst/>
                          <a:cs typeface="B Nazanin" pitchFamily="2" charset="-78"/>
                        </a:rPr>
                        <a:t>ممكن است تشكيل پر اكسيد هاي قابل انفجار دهد </a:t>
                      </a:r>
                      <a:endParaRPr lang="en-US" sz="32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en-US" sz="3200" dirty="0">
                          <a:effectLst/>
                          <a:cs typeface="B Nazanin" pitchFamily="2" charset="-78"/>
                        </a:rPr>
                        <a:t>R19 </a:t>
                      </a:r>
                      <a:endParaRPr lang="en-US" sz="32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0086811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23190249"/>
              </p:ext>
            </p:extLst>
          </p:nvPr>
        </p:nvGraphicFramePr>
        <p:xfrm>
          <a:off x="228600" y="533399"/>
          <a:ext cx="8229599" cy="6096000"/>
        </p:xfrm>
        <a:graphic>
          <a:graphicData uri="http://schemas.openxmlformats.org/drawingml/2006/table">
            <a:tbl>
              <a:tblPr rtl="1">
                <a:tableStyleId>{5C22544A-7EE6-4342-B048-85BDC9FD1C3A}</a:tableStyleId>
              </a:tblPr>
              <a:tblGrid>
                <a:gridCol w="6959064"/>
                <a:gridCol w="1270535"/>
              </a:tblGrid>
              <a:tr h="762000"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fa-IR" sz="2800" dirty="0">
                          <a:effectLst/>
                          <a:cs typeface="B Nazanin" pitchFamily="2" charset="-78"/>
                        </a:rPr>
                        <a:t>در صورت استنشاق زيان آور مي باشد </a:t>
                      </a:r>
                      <a:endParaRPr lang="en-US" sz="28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cs typeface="B Nazanin" pitchFamily="2" charset="-78"/>
                        </a:rPr>
                        <a:t>R20 </a:t>
                      </a:r>
                      <a:endParaRPr lang="en-US" sz="280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 anchor="ctr"/>
                </a:tc>
              </a:tr>
              <a:tr h="762000"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fa-IR" sz="2800" dirty="0">
                          <a:effectLst/>
                          <a:cs typeface="B Nazanin" pitchFamily="2" charset="-78"/>
                        </a:rPr>
                        <a:t>در صورت تماس با پوست زيان آور مي باشد </a:t>
                      </a:r>
                      <a:endParaRPr lang="en-US" sz="28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cs typeface="B Nazanin" pitchFamily="2" charset="-78"/>
                        </a:rPr>
                        <a:t>R21 </a:t>
                      </a:r>
                      <a:endParaRPr lang="en-US" sz="280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 anchor="ctr"/>
                </a:tc>
              </a:tr>
              <a:tr h="762000"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fa-IR" sz="2800" dirty="0">
                          <a:effectLst/>
                          <a:cs typeface="B Nazanin" pitchFamily="2" charset="-78"/>
                        </a:rPr>
                        <a:t>در صورت خوردن زيان آور مي باشد </a:t>
                      </a:r>
                      <a:endParaRPr lang="en-US" sz="28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cs typeface="B Nazanin" pitchFamily="2" charset="-78"/>
                        </a:rPr>
                        <a:t>R22 </a:t>
                      </a:r>
                      <a:endParaRPr lang="en-US" sz="280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 anchor="ctr"/>
                </a:tc>
              </a:tr>
              <a:tr h="762000"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fa-IR" sz="2800" dirty="0">
                          <a:effectLst/>
                          <a:cs typeface="B Nazanin" pitchFamily="2" charset="-78"/>
                        </a:rPr>
                        <a:t>در صورت استنشاق سمي مي باشد </a:t>
                      </a:r>
                      <a:endParaRPr lang="en-US" sz="28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cs typeface="B Nazanin" pitchFamily="2" charset="-78"/>
                        </a:rPr>
                        <a:t>R23 </a:t>
                      </a:r>
                      <a:endParaRPr lang="en-US" sz="280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 anchor="ctr"/>
                </a:tc>
              </a:tr>
              <a:tr h="762000"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fa-IR" sz="2800" dirty="0">
                          <a:effectLst/>
                          <a:cs typeface="B Nazanin" pitchFamily="2" charset="-78"/>
                        </a:rPr>
                        <a:t>در صورت تماس با پوست سمي مي باشد </a:t>
                      </a:r>
                      <a:endParaRPr lang="en-US" sz="28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cs typeface="B Nazanin" pitchFamily="2" charset="-78"/>
                        </a:rPr>
                        <a:t>R24 </a:t>
                      </a:r>
                      <a:endParaRPr lang="en-US" sz="280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 anchor="ctr"/>
                </a:tc>
              </a:tr>
              <a:tr h="762000"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fa-IR" sz="2800" dirty="0">
                          <a:effectLst/>
                          <a:cs typeface="B Nazanin" pitchFamily="2" charset="-78"/>
                        </a:rPr>
                        <a:t>در صورت خوردن سمي مي باشد </a:t>
                      </a:r>
                      <a:endParaRPr lang="en-US" sz="28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cs typeface="B Nazanin" pitchFamily="2" charset="-78"/>
                        </a:rPr>
                        <a:t>R25 </a:t>
                      </a:r>
                      <a:endParaRPr lang="en-US" sz="280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 anchor="ctr"/>
                </a:tc>
              </a:tr>
              <a:tr h="762000"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fa-IR" sz="2800" dirty="0">
                          <a:effectLst/>
                          <a:cs typeface="B Nazanin" pitchFamily="2" charset="-78"/>
                        </a:rPr>
                        <a:t>در صورت استنشاق  بسيار سمي مي باشد </a:t>
                      </a:r>
                      <a:endParaRPr lang="en-US" sz="28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cs typeface="B Nazanin" pitchFamily="2" charset="-78"/>
                        </a:rPr>
                        <a:t>R26 </a:t>
                      </a:r>
                      <a:endParaRPr lang="en-US" sz="280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 anchor="ctr"/>
                </a:tc>
              </a:tr>
              <a:tr h="762000"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fa-IR" sz="2800" dirty="0">
                          <a:effectLst/>
                          <a:cs typeface="B Nazanin" pitchFamily="2" charset="-78"/>
                        </a:rPr>
                        <a:t>در صورت تماس با پوست بسيار سمي است </a:t>
                      </a:r>
                      <a:endParaRPr lang="en-US" sz="28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cs typeface="B Nazanin" pitchFamily="2" charset="-78"/>
                        </a:rPr>
                        <a:t>R27 </a:t>
                      </a:r>
                      <a:endParaRPr lang="en-US" sz="28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1087815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81678035"/>
              </p:ext>
            </p:extLst>
          </p:nvPr>
        </p:nvGraphicFramePr>
        <p:xfrm>
          <a:off x="381000" y="457200"/>
          <a:ext cx="7696200" cy="5364480"/>
        </p:xfrm>
        <a:graphic>
          <a:graphicData uri="http://schemas.openxmlformats.org/drawingml/2006/table">
            <a:tbl>
              <a:tblPr rtl="1">
                <a:tableStyleId>{5C22544A-7EE6-4342-B048-85BDC9FD1C3A}</a:tableStyleId>
              </a:tblPr>
              <a:tblGrid>
                <a:gridCol w="6508015"/>
                <a:gridCol w="1188185"/>
              </a:tblGrid>
              <a:tr h="0"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fa-IR" sz="3200" dirty="0">
                          <a:effectLst/>
                          <a:cs typeface="B Nazanin" pitchFamily="2" charset="-78"/>
                        </a:rPr>
                        <a:t>در صورت خوردن  بسيار سمي مي باشد </a:t>
                      </a:r>
                      <a:endParaRPr lang="en-US" sz="32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en-US" sz="3200">
                          <a:effectLst/>
                          <a:cs typeface="B Nazanin" pitchFamily="2" charset="-78"/>
                        </a:rPr>
                        <a:t>R28 </a:t>
                      </a:r>
                      <a:endParaRPr lang="en-US" sz="320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 anchor="ctr"/>
                </a:tc>
              </a:tr>
              <a:tr h="0"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fa-IR" sz="3200" dirty="0">
                          <a:effectLst/>
                          <a:cs typeface="B Nazanin" pitchFamily="2" charset="-78"/>
                        </a:rPr>
                        <a:t>در اثر تماس با آب گازهاي سمي آزاد مي كند </a:t>
                      </a:r>
                      <a:endParaRPr lang="en-US" sz="32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en-US" sz="3200">
                          <a:effectLst/>
                          <a:cs typeface="B Nazanin" pitchFamily="2" charset="-78"/>
                        </a:rPr>
                        <a:t>R29 </a:t>
                      </a:r>
                      <a:endParaRPr lang="en-US" sz="320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 anchor="ctr"/>
                </a:tc>
              </a:tr>
              <a:tr h="0"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fa-IR" sz="3200" dirty="0">
                          <a:effectLst/>
                          <a:cs typeface="B Nazanin" pitchFamily="2" charset="-78"/>
                        </a:rPr>
                        <a:t>در هنگام استفاده ممكن است بسيار قابل اشتعال شود </a:t>
                      </a:r>
                      <a:endParaRPr lang="en-US" sz="32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en-US" sz="3200">
                          <a:effectLst/>
                          <a:cs typeface="B Nazanin" pitchFamily="2" charset="-78"/>
                        </a:rPr>
                        <a:t>R30 </a:t>
                      </a:r>
                      <a:endParaRPr lang="en-US" sz="320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 anchor="ctr"/>
                </a:tc>
              </a:tr>
              <a:tr h="0"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fa-IR" sz="3200" dirty="0">
                          <a:effectLst/>
                          <a:cs typeface="B Nazanin" pitchFamily="2" charset="-78"/>
                        </a:rPr>
                        <a:t>در تماس با اسيدها باعث آزاد شدن گازهاي سمي مي شود </a:t>
                      </a:r>
                      <a:endParaRPr lang="en-US" sz="32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en-US" sz="3200">
                          <a:effectLst/>
                          <a:cs typeface="B Nazanin" pitchFamily="2" charset="-78"/>
                        </a:rPr>
                        <a:t>R31 </a:t>
                      </a:r>
                      <a:endParaRPr lang="en-US" sz="320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 anchor="ctr"/>
                </a:tc>
              </a:tr>
              <a:tr h="0"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fa-IR" sz="3200" dirty="0">
                          <a:effectLst/>
                          <a:cs typeface="B Nazanin" pitchFamily="2" charset="-78"/>
                        </a:rPr>
                        <a:t>در تماس با اسيدها باعث آزاد شدن گازهاي  بسيار سمي مي شود </a:t>
                      </a:r>
                      <a:endParaRPr lang="en-US" sz="32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en-US" sz="3200">
                          <a:effectLst/>
                          <a:cs typeface="B Nazanin" pitchFamily="2" charset="-78"/>
                        </a:rPr>
                        <a:t>R32 </a:t>
                      </a:r>
                      <a:endParaRPr lang="en-US" sz="320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 anchor="ctr"/>
                </a:tc>
              </a:tr>
              <a:tr h="0"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fa-IR" sz="3200" dirty="0">
                          <a:effectLst/>
                          <a:cs typeface="B Nazanin" pitchFamily="2" charset="-78"/>
                        </a:rPr>
                        <a:t>خطر ايجاد اثرات تجمعي ماده وجود دارد </a:t>
                      </a:r>
                      <a:endParaRPr lang="en-US" sz="32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en-US" sz="3200">
                          <a:effectLst/>
                          <a:cs typeface="B Nazanin" pitchFamily="2" charset="-78"/>
                        </a:rPr>
                        <a:t>R33 </a:t>
                      </a:r>
                      <a:endParaRPr lang="en-US" sz="320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 anchor="ctr"/>
                </a:tc>
              </a:tr>
              <a:tr h="0"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fa-IR" sz="3200" dirty="0">
                          <a:effectLst/>
                          <a:cs typeface="B Nazanin" pitchFamily="2" charset="-78"/>
                        </a:rPr>
                        <a:t>باعث ايجاد سوختگي مي شود </a:t>
                      </a:r>
                      <a:endParaRPr lang="en-US" sz="32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en-US" sz="3200">
                          <a:effectLst/>
                          <a:cs typeface="B Nazanin" pitchFamily="2" charset="-78"/>
                        </a:rPr>
                        <a:t>R34 </a:t>
                      </a:r>
                      <a:endParaRPr lang="en-US" sz="320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 anchor="ctr"/>
                </a:tc>
              </a:tr>
              <a:tr h="0"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fa-IR" sz="3200" dirty="0">
                          <a:effectLst/>
                          <a:cs typeface="B Nazanin" pitchFamily="2" charset="-78"/>
                        </a:rPr>
                        <a:t>باعث ايجاد سوختگي شديد مي شود </a:t>
                      </a:r>
                      <a:endParaRPr lang="en-US" sz="32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en-US" sz="3200" dirty="0">
                          <a:effectLst/>
                          <a:cs typeface="B Nazanin" pitchFamily="2" charset="-78"/>
                        </a:rPr>
                        <a:t>R35 </a:t>
                      </a:r>
                      <a:endParaRPr lang="en-US" sz="32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4816632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65992251"/>
              </p:ext>
            </p:extLst>
          </p:nvPr>
        </p:nvGraphicFramePr>
        <p:xfrm>
          <a:off x="304800" y="762000"/>
          <a:ext cx="8382000" cy="4693920"/>
        </p:xfrm>
        <a:graphic>
          <a:graphicData uri="http://schemas.openxmlformats.org/drawingml/2006/table">
            <a:tbl>
              <a:tblPr rtl="1">
                <a:tableStyleId>{5C22544A-7EE6-4342-B048-85BDC9FD1C3A}</a:tableStyleId>
              </a:tblPr>
              <a:tblGrid>
                <a:gridCol w="7087936"/>
                <a:gridCol w="1294064"/>
              </a:tblGrid>
              <a:tr h="0"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fa-IR" sz="2800" dirty="0">
                          <a:effectLst/>
                          <a:cs typeface="B Nazanin" pitchFamily="2" charset="-78"/>
                        </a:rPr>
                        <a:t>باعث تحريك چشمها مي شود </a:t>
                      </a:r>
                      <a:endParaRPr lang="en-US" sz="28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cs typeface="B Nazanin" pitchFamily="2" charset="-78"/>
                        </a:rPr>
                        <a:t>R36 </a:t>
                      </a:r>
                      <a:endParaRPr lang="en-US" sz="280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 anchor="ctr"/>
                </a:tc>
              </a:tr>
              <a:tr h="0"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fa-IR" sz="2800" dirty="0">
                          <a:effectLst/>
                          <a:cs typeface="B Nazanin" pitchFamily="2" charset="-78"/>
                        </a:rPr>
                        <a:t>باعث تحريك دستگاه تنفسي مي شود </a:t>
                      </a:r>
                      <a:endParaRPr lang="en-US" sz="28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cs typeface="B Nazanin" pitchFamily="2" charset="-78"/>
                        </a:rPr>
                        <a:t>R37 </a:t>
                      </a:r>
                      <a:endParaRPr lang="en-US" sz="280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 anchor="ctr"/>
                </a:tc>
              </a:tr>
              <a:tr h="0"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fa-IR" sz="2800" dirty="0">
                          <a:effectLst/>
                          <a:cs typeface="B Nazanin" pitchFamily="2" charset="-78"/>
                        </a:rPr>
                        <a:t>باعث تحريك پوست مي شود </a:t>
                      </a:r>
                      <a:endParaRPr lang="en-US" sz="28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cs typeface="B Nazanin" pitchFamily="2" charset="-78"/>
                        </a:rPr>
                        <a:t>R38 </a:t>
                      </a:r>
                      <a:endParaRPr lang="en-US" sz="280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 anchor="ctr"/>
                </a:tc>
              </a:tr>
              <a:tr h="0"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fa-IR" sz="2800" dirty="0">
                          <a:effectLst/>
                          <a:cs typeface="B Nazanin" pitchFamily="2" charset="-78"/>
                        </a:rPr>
                        <a:t>خطر ايجاد عوارض بسيار شديد برگشت ناپذير وجود دارد </a:t>
                      </a:r>
                      <a:endParaRPr lang="en-US" sz="28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cs typeface="B Nazanin" pitchFamily="2" charset="-78"/>
                        </a:rPr>
                        <a:t>R39 </a:t>
                      </a:r>
                      <a:endParaRPr lang="en-US" sz="280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 anchor="ctr"/>
                </a:tc>
              </a:tr>
              <a:tr h="0"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fa-IR" sz="2800" dirty="0">
                          <a:effectLst/>
                          <a:cs typeface="B Nazanin" pitchFamily="2" charset="-78"/>
                        </a:rPr>
                        <a:t>دلايل و شواهد محدودي دال بر سرطانزا بودن ماده وجود دارد </a:t>
                      </a:r>
                      <a:endParaRPr lang="en-US" sz="28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cs typeface="B Nazanin" pitchFamily="2" charset="-78"/>
                        </a:rPr>
                        <a:t>R40 </a:t>
                      </a:r>
                      <a:endParaRPr lang="en-US" sz="280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 anchor="ctr"/>
                </a:tc>
              </a:tr>
              <a:tr h="0"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fa-IR" sz="2800" dirty="0">
                          <a:effectLst/>
                          <a:cs typeface="B Nazanin" pitchFamily="2" charset="-78"/>
                        </a:rPr>
                        <a:t>خطر آسيب جدي به چشمها وجود دارد </a:t>
                      </a:r>
                      <a:endParaRPr lang="en-US" sz="28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cs typeface="B Nazanin" pitchFamily="2" charset="-78"/>
                        </a:rPr>
                        <a:t>R41 </a:t>
                      </a:r>
                      <a:endParaRPr lang="en-US" sz="280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 anchor="ctr"/>
                </a:tc>
              </a:tr>
              <a:tr h="0"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fa-IR" sz="2800" dirty="0">
                          <a:effectLst/>
                          <a:cs typeface="B Nazanin" pitchFamily="2" charset="-78"/>
                        </a:rPr>
                        <a:t>در صورت استنشاق ممكن است باعث ايجاد حساسيت شود </a:t>
                      </a:r>
                      <a:endParaRPr lang="en-US" sz="28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cs typeface="B Nazanin" pitchFamily="2" charset="-78"/>
                        </a:rPr>
                        <a:t>R42 </a:t>
                      </a:r>
                      <a:endParaRPr lang="en-US" sz="280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 anchor="ctr"/>
                </a:tc>
              </a:tr>
              <a:tr h="0"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fa-IR" sz="2800" dirty="0">
                          <a:effectLst/>
                          <a:cs typeface="B Nazanin" pitchFamily="2" charset="-78"/>
                        </a:rPr>
                        <a:t>در صورت تماس پوستي  ممكن است باعث ايجاد حساسيت شود </a:t>
                      </a:r>
                      <a:endParaRPr lang="en-US" sz="28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cs typeface="B Nazanin" pitchFamily="2" charset="-78"/>
                        </a:rPr>
                        <a:t>R43 </a:t>
                      </a:r>
                      <a:endParaRPr lang="en-US" sz="280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 anchor="ctr"/>
                </a:tc>
              </a:tr>
              <a:tr h="0"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fa-IR" sz="2800" dirty="0">
                          <a:effectLst/>
                          <a:cs typeface="B Nazanin" pitchFamily="2" charset="-78"/>
                        </a:rPr>
                        <a:t>خطر انفجار ماده بر اثر حرارت ديدن در محيط هاي بسته وجود دارد </a:t>
                      </a:r>
                      <a:endParaRPr lang="en-US" sz="28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cs typeface="B Nazanin" pitchFamily="2" charset="-78"/>
                        </a:rPr>
                        <a:t>R44 </a:t>
                      </a:r>
                      <a:endParaRPr lang="en-US" sz="280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 anchor="ctr"/>
                </a:tc>
              </a:tr>
              <a:tr h="0"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fa-IR" sz="2800" dirty="0">
                          <a:effectLst/>
                          <a:cs typeface="B Nazanin" pitchFamily="2" charset="-78"/>
                        </a:rPr>
                        <a:t>ممكن است باعث ايجاد سرطان شود </a:t>
                      </a:r>
                      <a:endParaRPr lang="en-US" sz="28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cs typeface="B Nazanin" pitchFamily="2" charset="-78"/>
                        </a:rPr>
                        <a:t>R45 </a:t>
                      </a:r>
                      <a:endParaRPr lang="en-US" sz="28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2238498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09764612"/>
              </p:ext>
            </p:extLst>
          </p:nvPr>
        </p:nvGraphicFramePr>
        <p:xfrm>
          <a:off x="533400" y="533400"/>
          <a:ext cx="8305799" cy="5547360"/>
        </p:xfrm>
        <a:graphic>
          <a:graphicData uri="http://schemas.openxmlformats.org/drawingml/2006/table">
            <a:tbl>
              <a:tblPr rtl="1">
                <a:tableStyleId>{5C22544A-7EE6-4342-B048-85BDC9FD1C3A}</a:tableStyleId>
              </a:tblPr>
              <a:tblGrid>
                <a:gridCol w="7023500"/>
                <a:gridCol w="1282299"/>
              </a:tblGrid>
              <a:tr h="0"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fa-IR" sz="2800" dirty="0">
                          <a:effectLst/>
                          <a:cs typeface="B Nazanin" pitchFamily="2" charset="-78"/>
                        </a:rPr>
                        <a:t>ممكن است باعث ايجاد آسيب هاي ژنتيكي و وراثتي شود </a:t>
                      </a:r>
                      <a:endParaRPr lang="en-US" sz="28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cs typeface="B Nazanin" pitchFamily="2" charset="-78"/>
                        </a:rPr>
                        <a:t>R46 </a:t>
                      </a:r>
                      <a:endParaRPr lang="en-US" sz="280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 anchor="ctr"/>
                </a:tc>
              </a:tr>
              <a:tr h="0"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fa-IR" sz="2800" dirty="0">
                          <a:effectLst/>
                          <a:cs typeface="B Nazanin" pitchFamily="2" charset="-78"/>
                        </a:rPr>
                        <a:t>در صورت تماس طولاني امكان خطر آسيب هاي شديد بهداشتي وجود دارد </a:t>
                      </a:r>
                      <a:endParaRPr lang="en-US" sz="28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cs typeface="B Nazanin" pitchFamily="2" charset="-78"/>
                        </a:rPr>
                        <a:t>R48 </a:t>
                      </a:r>
                      <a:endParaRPr lang="en-US" sz="280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 anchor="ctr"/>
                </a:tc>
              </a:tr>
              <a:tr h="0"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fa-IR" sz="2800" dirty="0">
                          <a:effectLst/>
                          <a:cs typeface="B Nazanin" pitchFamily="2" charset="-78"/>
                        </a:rPr>
                        <a:t>در صورت استنشاق ممكن است باعث ايجاد سرطان شود </a:t>
                      </a:r>
                      <a:endParaRPr lang="en-US" sz="28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cs typeface="B Nazanin" pitchFamily="2" charset="-78"/>
                        </a:rPr>
                        <a:t>R49 </a:t>
                      </a:r>
                      <a:endParaRPr lang="en-US" sz="280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 anchor="ctr"/>
                </a:tc>
              </a:tr>
              <a:tr h="0"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fa-IR" sz="2800" dirty="0">
                          <a:effectLst/>
                          <a:cs typeface="B Nazanin" pitchFamily="2" charset="-78"/>
                        </a:rPr>
                        <a:t>براي آبزيان بسيار سمي است </a:t>
                      </a:r>
                      <a:endParaRPr lang="en-US" sz="28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cs typeface="B Nazanin" pitchFamily="2" charset="-78"/>
                        </a:rPr>
                        <a:t>R50 </a:t>
                      </a:r>
                      <a:endParaRPr lang="en-US" sz="280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 anchor="ctr"/>
                </a:tc>
              </a:tr>
              <a:tr h="0"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fa-IR" sz="2800" dirty="0">
                          <a:effectLst/>
                          <a:cs typeface="B Nazanin" pitchFamily="2" charset="-78"/>
                        </a:rPr>
                        <a:t>براي آبزيان سمي است </a:t>
                      </a:r>
                      <a:endParaRPr lang="en-US" sz="28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cs typeface="B Nazanin" pitchFamily="2" charset="-78"/>
                        </a:rPr>
                        <a:t>R51 </a:t>
                      </a:r>
                      <a:endParaRPr lang="en-US" sz="280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 anchor="ctr"/>
                </a:tc>
              </a:tr>
              <a:tr h="0"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fa-IR" sz="2800" dirty="0">
                          <a:effectLst/>
                          <a:cs typeface="B Nazanin" pitchFamily="2" charset="-78"/>
                        </a:rPr>
                        <a:t>براي آبزيان زيان آور مي باشد </a:t>
                      </a:r>
                      <a:endParaRPr lang="en-US" sz="28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cs typeface="B Nazanin" pitchFamily="2" charset="-78"/>
                        </a:rPr>
                        <a:t>R52 </a:t>
                      </a:r>
                      <a:endParaRPr lang="en-US" sz="280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 anchor="ctr"/>
                </a:tc>
              </a:tr>
              <a:tr h="0"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fa-IR" sz="2800" dirty="0">
                          <a:effectLst/>
                          <a:cs typeface="B Nazanin" pitchFamily="2" charset="-78"/>
                        </a:rPr>
                        <a:t>ممكن است باعث ايجاد عوارض نامطلوب طولاني مدت در محيط هاي آبي شود </a:t>
                      </a:r>
                      <a:endParaRPr lang="en-US" sz="28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cs typeface="B Nazanin" pitchFamily="2" charset="-78"/>
                        </a:rPr>
                        <a:t>R53 </a:t>
                      </a:r>
                      <a:endParaRPr lang="en-US" sz="280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 anchor="ctr"/>
                </a:tc>
              </a:tr>
              <a:tr h="0"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fa-IR" sz="2800" dirty="0">
                          <a:effectLst/>
                          <a:cs typeface="B Nazanin" pitchFamily="2" charset="-78"/>
                        </a:rPr>
                        <a:t>براي گياهان سمي است </a:t>
                      </a:r>
                      <a:endParaRPr lang="en-US" sz="28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cs typeface="B Nazanin" pitchFamily="2" charset="-78"/>
                        </a:rPr>
                        <a:t>R54 </a:t>
                      </a:r>
                      <a:endParaRPr lang="en-US" sz="280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 anchor="ctr"/>
                </a:tc>
              </a:tr>
              <a:tr h="0"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fa-IR" sz="2800" dirty="0">
                          <a:effectLst/>
                          <a:cs typeface="B Nazanin" pitchFamily="2" charset="-78"/>
                        </a:rPr>
                        <a:t>براي حيوانات  سمي است </a:t>
                      </a:r>
                      <a:endParaRPr lang="en-US" sz="28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cs typeface="B Nazanin" pitchFamily="2" charset="-78"/>
                        </a:rPr>
                        <a:t>R55 </a:t>
                      </a:r>
                      <a:endParaRPr lang="en-US" sz="280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 anchor="ctr"/>
                </a:tc>
              </a:tr>
              <a:tr h="0"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fa-IR" sz="2800" dirty="0">
                          <a:effectLst/>
                          <a:cs typeface="B Nazanin" pitchFamily="2" charset="-78"/>
                        </a:rPr>
                        <a:t>براي موجودات خاكزي   سمي است </a:t>
                      </a:r>
                      <a:endParaRPr lang="en-US" sz="28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cs typeface="B Nazanin" pitchFamily="2" charset="-78"/>
                        </a:rPr>
                        <a:t>R56 </a:t>
                      </a:r>
                      <a:endParaRPr lang="en-US" sz="280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 anchor="ctr"/>
                </a:tc>
              </a:tr>
              <a:tr h="0"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fa-IR" sz="2800" dirty="0">
                          <a:effectLst/>
                          <a:cs typeface="B Nazanin" pitchFamily="2" charset="-78"/>
                        </a:rPr>
                        <a:t>براي زنبورها سمي است </a:t>
                      </a:r>
                      <a:endParaRPr lang="en-US" sz="28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cs typeface="B Nazanin" pitchFamily="2" charset="-78"/>
                        </a:rPr>
                        <a:t>R57 </a:t>
                      </a:r>
                      <a:endParaRPr lang="en-US" sz="28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5736419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97827922"/>
              </p:ext>
            </p:extLst>
          </p:nvPr>
        </p:nvGraphicFramePr>
        <p:xfrm>
          <a:off x="152400" y="304800"/>
          <a:ext cx="8401050" cy="6324601"/>
        </p:xfrm>
        <a:graphic>
          <a:graphicData uri="http://schemas.openxmlformats.org/drawingml/2006/table">
            <a:tbl>
              <a:tblPr rtl="1">
                <a:tableStyleId>{5C22544A-7EE6-4342-B048-85BDC9FD1C3A}</a:tableStyleId>
              </a:tblPr>
              <a:tblGrid>
                <a:gridCol w="7104046"/>
                <a:gridCol w="1297004"/>
              </a:tblGrid>
              <a:tr h="806443"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fa-IR" sz="2400" dirty="0">
                          <a:effectLst/>
                          <a:cs typeface="B Nazanin" pitchFamily="2" charset="-78"/>
                        </a:rPr>
                        <a:t>ممكن است باعث ايجاد عوارض نامطلوب طولاني مدت در محيط زيست شود </a:t>
                      </a:r>
                      <a:endParaRPr lang="en-US" sz="24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cs typeface="B Nazanin" pitchFamily="2" charset="-78"/>
                        </a:rPr>
                        <a:t>R58 </a:t>
                      </a:r>
                      <a:endParaRPr lang="en-US" sz="240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 anchor="ctr"/>
                </a:tc>
              </a:tr>
              <a:tr h="403221"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fa-IR" sz="2400" dirty="0">
                          <a:effectLst/>
                          <a:cs typeface="B Nazanin" pitchFamily="2" charset="-78"/>
                        </a:rPr>
                        <a:t>براي لايه ازن خطر ناك مي باشد </a:t>
                      </a:r>
                      <a:endParaRPr lang="en-US" sz="24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cs typeface="B Nazanin" pitchFamily="2" charset="-78"/>
                        </a:rPr>
                        <a:t>R59 </a:t>
                      </a:r>
                      <a:endParaRPr lang="en-US" sz="240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 anchor="ctr"/>
                </a:tc>
              </a:tr>
              <a:tr h="403221"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fa-IR" sz="2400" dirty="0">
                          <a:effectLst/>
                          <a:cs typeface="B Nazanin" pitchFamily="2" charset="-78"/>
                        </a:rPr>
                        <a:t>ممكن است باعث عدم عملكرد و آسيب دستگاه توليد مثل شود </a:t>
                      </a:r>
                      <a:endParaRPr lang="en-US" sz="24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cs typeface="B Nazanin" pitchFamily="2" charset="-78"/>
                        </a:rPr>
                        <a:t>R60 </a:t>
                      </a:r>
                      <a:endParaRPr lang="en-US" sz="240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 anchor="ctr"/>
                </a:tc>
              </a:tr>
              <a:tr h="403221"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fa-IR" sz="2400" dirty="0">
                          <a:effectLst/>
                          <a:cs typeface="B Nazanin" pitchFamily="2" charset="-78"/>
                        </a:rPr>
                        <a:t>ممكن است براي جنين خطرناك باشد </a:t>
                      </a:r>
                      <a:endParaRPr lang="en-US" sz="24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cs typeface="B Nazanin" pitchFamily="2" charset="-78"/>
                        </a:rPr>
                        <a:t>R61 </a:t>
                      </a:r>
                      <a:endParaRPr lang="en-US" sz="240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 anchor="ctr"/>
                </a:tc>
              </a:tr>
              <a:tr h="806443"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fa-IR" sz="2400" dirty="0">
                          <a:effectLst/>
                          <a:cs typeface="B Nazanin" pitchFamily="2" charset="-78"/>
                        </a:rPr>
                        <a:t>امكان خطر عدم عملكرد و آسيب دستگاه توليد مثل وجود دارد </a:t>
                      </a:r>
                      <a:endParaRPr lang="en-US" sz="24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cs typeface="B Nazanin" pitchFamily="2" charset="-78"/>
                        </a:rPr>
                        <a:t>R62 </a:t>
                      </a:r>
                      <a:endParaRPr lang="en-US" sz="240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 anchor="ctr"/>
                </a:tc>
              </a:tr>
              <a:tr h="403221"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fa-IR" sz="2400" dirty="0">
                          <a:effectLst/>
                          <a:cs typeface="B Nazanin" pitchFamily="2" charset="-78"/>
                        </a:rPr>
                        <a:t>امكان خطر آسيب براي جنين وجود دارد </a:t>
                      </a:r>
                      <a:endParaRPr lang="en-US" sz="24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cs typeface="B Nazanin" pitchFamily="2" charset="-78"/>
                        </a:rPr>
                        <a:t>R63 </a:t>
                      </a:r>
                      <a:endParaRPr lang="en-US" sz="240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 anchor="ctr"/>
                </a:tc>
              </a:tr>
              <a:tr h="403221"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fa-IR" sz="2400" dirty="0">
                          <a:effectLst/>
                          <a:cs typeface="B Nazanin" pitchFamily="2" charset="-78"/>
                        </a:rPr>
                        <a:t>ممكن است براي كودكان شير خوار زيان آور باشد </a:t>
                      </a:r>
                      <a:endParaRPr lang="en-US" sz="24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cs typeface="B Nazanin" pitchFamily="2" charset="-78"/>
                        </a:rPr>
                        <a:t>R64 </a:t>
                      </a:r>
                      <a:endParaRPr lang="en-US" sz="240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 anchor="ctr"/>
                </a:tc>
              </a:tr>
              <a:tr h="806443"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fa-IR" sz="2400" dirty="0">
                          <a:effectLst/>
                          <a:cs typeface="B Nazanin" pitchFamily="2" charset="-78"/>
                        </a:rPr>
                        <a:t>زيان آور است : در صورت خوردن ممكن است باعث ايجاد آسيب ريوي شود </a:t>
                      </a:r>
                      <a:endParaRPr lang="en-US" sz="24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cs typeface="B Nazanin" pitchFamily="2" charset="-78"/>
                        </a:rPr>
                        <a:t>R65 </a:t>
                      </a:r>
                      <a:endParaRPr lang="en-US" sz="240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 anchor="ctr"/>
                </a:tc>
              </a:tr>
              <a:tr h="806443"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fa-IR" sz="2400" dirty="0">
                          <a:effectLst/>
                          <a:cs typeface="B Nazanin" pitchFamily="2" charset="-78"/>
                        </a:rPr>
                        <a:t>تماس بلند مدت با ماده ممكن است باعث خشكي و ترك خوردگي پوست شود </a:t>
                      </a:r>
                      <a:endParaRPr lang="en-US" sz="24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cs typeface="B Nazanin" pitchFamily="2" charset="-78"/>
                        </a:rPr>
                        <a:t>R66 </a:t>
                      </a:r>
                      <a:endParaRPr lang="en-US" sz="240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 anchor="ctr"/>
                </a:tc>
              </a:tr>
              <a:tr h="504027"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fa-IR" sz="2400" dirty="0">
                          <a:effectLst/>
                          <a:cs typeface="B Nazanin" pitchFamily="2" charset="-78"/>
                        </a:rPr>
                        <a:t>بخارات ماده ممكن است باعث خواب آلودگي و سرگيجه شود </a:t>
                      </a:r>
                      <a:endParaRPr lang="en-US" sz="24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cs typeface="B Nazanin" pitchFamily="2" charset="-78"/>
                        </a:rPr>
                        <a:t>R67 </a:t>
                      </a:r>
                      <a:endParaRPr lang="en-US" sz="240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 anchor="ctr"/>
                </a:tc>
              </a:tr>
              <a:tr h="578697"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fa-IR" sz="2400" dirty="0">
                          <a:effectLst/>
                          <a:cs typeface="B Nazanin" pitchFamily="2" charset="-78"/>
                        </a:rPr>
                        <a:t>امكان ايجاد عوارض غير قابل بازگشت وجود دارد </a:t>
                      </a:r>
                      <a:endParaRPr lang="en-US" sz="24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cs typeface="B Nazanin" pitchFamily="2" charset="-78"/>
                        </a:rPr>
                        <a:t>R68 </a:t>
                      </a:r>
                      <a:endParaRPr lang="en-US" sz="24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5972693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rtl="1"/>
            <a:r>
              <a:rPr lang="fa-IR" sz="3200" b="1" dirty="0">
                <a:cs typeface="B Nazanin" pitchFamily="2" charset="-78"/>
              </a:rPr>
              <a:t>جدول توصيفي بر چسب گذاري  ايمني  مواد شيميايي</a:t>
            </a:r>
            <a:r>
              <a:rPr lang="en-US" sz="3200" b="1" dirty="0">
                <a:cs typeface="B Nazanin" pitchFamily="2" charset="-78"/>
              </a:rPr>
              <a:t/>
            </a:r>
            <a:br>
              <a:rPr lang="en-US" sz="3200" b="1" dirty="0">
                <a:cs typeface="B Nazanin" pitchFamily="2" charset="-78"/>
              </a:rPr>
            </a:br>
            <a:r>
              <a:rPr lang="en-US" sz="3200" i="1" dirty="0">
                <a:cs typeface="B Nazanin" pitchFamily="2" charset="-78"/>
              </a:rPr>
              <a:t>S  </a:t>
            </a:r>
            <a:r>
              <a:rPr lang="en-US" sz="3200" dirty="0">
                <a:cs typeface="B Nazanin" pitchFamily="2" charset="-78"/>
              </a:rPr>
              <a:t>PHRASES</a:t>
            </a: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13126787"/>
              </p:ext>
            </p:extLst>
          </p:nvPr>
        </p:nvGraphicFramePr>
        <p:xfrm>
          <a:off x="304800" y="1524000"/>
          <a:ext cx="8382000" cy="4952999"/>
        </p:xfrm>
        <a:graphic>
          <a:graphicData uri="http://schemas.openxmlformats.org/drawingml/2006/table">
            <a:tbl>
              <a:tblPr rtl="1">
                <a:tableStyleId>{5C22544A-7EE6-4342-B048-85BDC9FD1C3A}</a:tableStyleId>
              </a:tblPr>
              <a:tblGrid>
                <a:gridCol w="7361115"/>
                <a:gridCol w="1020885"/>
              </a:tblGrid>
              <a:tr h="541558"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fa-IR" sz="2800" dirty="0">
                          <a:effectLst/>
                          <a:cs typeface="B Nazanin" pitchFamily="2" charset="-78"/>
                        </a:rPr>
                        <a:t>در محل بسته نگهداري كنيد </a:t>
                      </a:r>
                      <a:endParaRPr lang="en-US" sz="28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cs typeface="B Nazanin" pitchFamily="2" charset="-78"/>
                        </a:rPr>
                        <a:t>S1 </a:t>
                      </a:r>
                      <a:endParaRPr lang="en-US" sz="280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 anchor="ctr"/>
                </a:tc>
              </a:tr>
              <a:tr h="620535"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fa-IR" sz="2800" dirty="0">
                          <a:effectLst/>
                          <a:cs typeface="B Nazanin" pitchFamily="2" charset="-78"/>
                        </a:rPr>
                        <a:t>دور از دسترس كودكان نگهداري كنيد </a:t>
                      </a:r>
                      <a:endParaRPr lang="en-US" sz="28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cs typeface="B Nazanin" pitchFamily="2" charset="-78"/>
                        </a:rPr>
                        <a:t>S2 </a:t>
                      </a:r>
                      <a:endParaRPr lang="en-US" sz="280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 anchor="ctr"/>
                </a:tc>
              </a:tr>
              <a:tr h="541558"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fa-IR" sz="2800" dirty="0">
                          <a:effectLst/>
                          <a:cs typeface="B Nazanin" pitchFamily="2" charset="-78"/>
                        </a:rPr>
                        <a:t>در جاي خنك نكهداري كنيد </a:t>
                      </a:r>
                      <a:endParaRPr lang="en-US" sz="28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cs typeface="B Nazanin" pitchFamily="2" charset="-78"/>
                        </a:rPr>
                        <a:t>S3 </a:t>
                      </a:r>
                      <a:endParaRPr lang="en-US" sz="280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 anchor="ctr"/>
                </a:tc>
              </a:tr>
              <a:tr h="541558"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fa-IR" sz="2800" dirty="0">
                          <a:effectLst/>
                          <a:cs typeface="B Nazanin" pitchFamily="2" charset="-78"/>
                        </a:rPr>
                        <a:t>دور از محل زندگي افراد نگهداري كنيد </a:t>
                      </a:r>
                      <a:endParaRPr lang="en-US" sz="28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cs typeface="B Nazanin" pitchFamily="2" charset="-78"/>
                        </a:rPr>
                        <a:t>S4 </a:t>
                      </a:r>
                      <a:endParaRPr lang="en-US" sz="280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 anchor="ctr"/>
                </a:tc>
              </a:tr>
              <a:tr h="1083116"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fa-IR" sz="2800" dirty="0">
                          <a:effectLst/>
                          <a:cs typeface="B Nazanin" pitchFamily="2" charset="-78"/>
                        </a:rPr>
                        <a:t>محتويات را در زير ( مايع مناسب توسط سازنده مشخص مي گردد ) نگهداري كنيد </a:t>
                      </a:r>
                      <a:endParaRPr lang="en-US" sz="28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cs typeface="B Nazanin" pitchFamily="2" charset="-78"/>
                        </a:rPr>
                        <a:t>S5 </a:t>
                      </a:r>
                      <a:endParaRPr lang="en-US" sz="280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 anchor="ctr"/>
                </a:tc>
              </a:tr>
              <a:tr h="541558"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fa-IR" sz="2800" dirty="0">
                          <a:effectLst/>
                          <a:cs typeface="B Nazanin" pitchFamily="2" charset="-78"/>
                        </a:rPr>
                        <a:t>محتويات را در زير آب نگهداري كنيد </a:t>
                      </a:r>
                      <a:endParaRPr lang="en-US" sz="28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cs typeface="B Nazanin" pitchFamily="2" charset="-78"/>
                        </a:rPr>
                        <a:t>S5/1 </a:t>
                      </a:r>
                      <a:endParaRPr lang="en-US" sz="280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 anchor="ctr"/>
                </a:tc>
              </a:tr>
              <a:tr h="541558"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fa-IR" sz="2800" dirty="0">
                          <a:effectLst/>
                          <a:cs typeface="B Nazanin" pitchFamily="2" charset="-78"/>
                        </a:rPr>
                        <a:t>محتويات را در زير نفت خام نگهداري كنيد </a:t>
                      </a:r>
                      <a:endParaRPr lang="en-US" sz="28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cs typeface="B Nazanin" pitchFamily="2" charset="-78"/>
                        </a:rPr>
                        <a:t>S5/2 </a:t>
                      </a:r>
                      <a:endParaRPr lang="en-US" sz="280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 anchor="ctr"/>
                </a:tc>
              </a:tr>
              <a:tr h="541558"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fa-IR" sz="2800" dirty="0">
                          <a:effectLst/>
                          <a:cs typeface="B Nazanin" pitchFamily="2" charset="-78"/>
                        </a:rPr>
                        <a:t>محتويات را در زير روغن پارافين نگهداري كنيد </a:t>
                      </a:r>
                      <a:endParaRPr lang="en-US" sz="28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cs typeface="B Nazanin" pitchFamily="2" charset="-78"/>
                        </a:rPr>
                        <a:t>S5/3 </a:t>
                      </a:r>
                      <a:endParaRPr lang="en-US" sz="28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5489806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31844654"/>
              </p:ext>
            </p:extLst>
          </p:nvPr>
        </p:nvGraphicFramePr>
        <p:xfrm>
          <a:off x="457200" y="457199"/>
          <a:ext cx="8305800" cy="5867400"/>
        </p:xfrm>
        <a:graphic>
          <a:graphicData uri="http://schemas.openxmlformats.org/drawingml/2006/table">
            <a:tbl>
              <a:tblPr rtl="1">
                <a:tableStyleId>{5C22544A-7EE6-4342-B048-85BDC9FD1C3A}</a:tableStyleId>
              </a:tblPr>
              <a:tblGrid>
                <a:gridCol w="7294197"/>
                <a:gridCol w="1011603"/>
              </a:tblGrid>
              <a:tr h="1066800"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fa-IR" sz="2800" dirty="0">
                          <a:effectLst/>
                          <a:cs typeface="B Nazanin" pitchFamily="2" charset="-78"/>
                        </a:rPr>
                        <a:t>ماده را زير  ( گاز خنثي كه توسط سازنده مشخص مي شود ) نگهداري كنيد </a:t>
                      </a:r>
                      <a:endParaRPr lang="en-US" sz="28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cs typeface="B Nazanin" pitchFamily="2" charset="-78"/>
                        </a:rPr>
                        <a:t>S6 </a:t>
                      </a:r>
                      <a:endParaRPr lang="en-US" sz="280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 anchor="ctr"/>
                </a:tc>
              </a:tr>
              <a:tr h="533400"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fa-IR" sz="2800" dirty="0">
                          <a:effectLst/>
                          <a:cs typeface="B Nazanin" pitchFamily="2" charset="-78"/>
                        </a:rPr>
                        <a:t>زير نيتروژن نگهداري كنيد </a:t>
                      </a:r>
                      <a:endParaRPr lang="en-US" sz="28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cs typeface="B Nazanin" pitchFamily="2" charset="-78"/>
                        </a:rPr>
                        <a:t>S6/1 </a:t>
                      </a:r>
                      <a:endParaRPr lang="en-US" sz="280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 anchor="ctr"/>
                </a:tc>
              </a:tr>
              <a:tr h="533400"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fa-IR" sz="2800" dirty="0">
                          <a:effectLst/>
                          <a:cs typeface="B Nazanin" pitchFamily="2" charset="-78"/>
                        </a:rPr>
                        <a:t>زير آرگون نگهداري كنيد </a:t>
                      </a:r>
                      <a:endParaRPr lang="en-US" sz="28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cs typeface="B Nazanin" pitchFamily="2" charset="-78"/>
                        </a:rPr>
                        <a:t>S6/2 </a:t>
                      </a:r>
                      <a:endParaRPr lang="en-US" sz="280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 anchor="ctr"/>
                </a:tc>
              </a:tr>
              <a:tr h="533400"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fa-IR" sz="2800" dirty="0">
                          <a:effectLst/>
                          <a:cs typeface="B Nazanin" pitchFamily="2" charset="-78"/>
                        </a:rPr>
                        <a:t>ظروف را كاملا در بسته نگهداري كنيد </a:t>
                      </a:r>
                      <a:endParaRPr lang="en-US" sz="28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cs typeface="B Nazanin" pitchFamily="2" charset="-78"/>
                        </a:rPr>
                        <a:t>S7 </a:t>
                      </a:r>
                      <a:endParaRPr lang="en-US" sz="280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 anchor="ctr"/>
                </a:tc>
              </a:tr>
              <a:tr h="533400"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fa-IR" sz="2800" dirty="0">
                          <a:effectLst/>
                          <a:cs typeface="B Nazanin" pitchFamily="2" charset="-78"/>
                        </a:rPr>
                        <a:t>ظروف را در جاي خشك نگهداري كنيد </a:t>
                      </a:r>
                      <a:endParaRPr lang="en-US" sz="28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cs typeface="B Nazanin" pitchFamily="2" charset="-78"/>
                        </a:rPr>
                        <a:t>S8 </a:t>
                      </a:r>
                      <a:endParaRPr lang="en-US" sz="280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 anchor="ctr"/>
                </a:tc>
              </a:tr>
              <a:tr h="533400"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fa-IR" sz="2800" dirty="0">
                          <a:effectLst/>
                          <a:cs typeface="B Nazanin" pitchFamily="2" charset="-78"/>
                        </a:rPr>
                        <a:t>ظروف را در محلي داراي تهويه عمومي مناسب نگهداري كنيد </a:t>
                      </a:r>
                      <a:endParaRPr lang="en-US" sz="28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cs typeface="B Nazanin" pitchFamily="2" charset="-78"/>
                        </a:rPr>
                        <a:t>S9 </a:t>
                      </a:r>
                      <a:endParaRPr lang="en-US" sz="280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 anchor="ctr"/>
                </a:tc>
              </a:tr>
              <a:tr h="533400"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fa-IR" sz="2800" dirty="0">
                          <a:effectLst/>
                          <a:cs typeface="B Nazanin" pitchFamily="2" charset="-78"/>
                        </a:rPr>
                        <a:t>ظروف را بصورت آب بندي شده نگهداري كنيد </a:t>
                      </a:r>
                      <a:endParaRPr lang="en-US" sz="28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cs typeface="B Nazanin" pitchFamily="2" charset="-78"/>
                        </a:rPr>
                        <a:t>S12 </a:t>
                      </a:r>
                      <a:endParaRPr lang="en-US" sz="280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 anchor="ctr"/>
                </a:tc>
              </a:tr>
              <a:tr h="533400"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fa-IR" sz="2800" dirty="0">
                          <a:effectLst/>
                          <a:cs typeface="B Nazanin" pitchFamily="2" charset="-78"/>
                        </a:rPr>
                        <a:t>دور از مواد غذايي ، نوشيدني ها و غذاي حيوانات نگهداري كنيد </a:t>
                      </a:r>
                      <a:endParaRPr lang="en-US" sz="28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cs typeface="B Nazanin" pitchFamily="2" charset="-78"/>
                        </a:rPr>
                        <a:t>S13 </a:t>
                      </a:r>
                      <a:endParaRPr lang="en-US" sz="280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 anchor="ctr"/>
                </a:tc>
              </a:tr>
              <a:tr h="1066800"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fa-IR" sz="2800" dirty="0">
                          <a:effectLst/>
                          <a:cs typeface="B Nazanin" pitchFamily="2" charset="-78"/>
                        </a:rPr>
                        <a:t>دور از ( مواد ناسازگاري كه سازنده مشخص مي كند ) نگهداري كنيد </a:t>
                      </a:r>
                      <a:endParaRPr lang="en-US" sz="28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cs typeface="B Nazanin" pitchFamily="2" charset="-78"/>
                        </a:rPr>
                        <a:t>S14 </a:t>
                      </a:r>
                      <a:endParaRPr lang="en-US" sz="28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7106645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98059172"/>
              </p:ext>
            </p:extLst>
          </p:nvPr>
        </p:nvGraphicFramePr>
        <p:xfrm>
          <a:off x="381000" y="228596"/>
          <a:ext cx="8458200" cy="6400800"/>
        </p:xfrm>
        <a:graphic>
          <a:graphicData uri="http://schemas.openxmlformats.org/drawingml/2006/table">
            <a:tbl>
              <a:tblPr rtl="1">
                <a:tableStyleId>{5C22544A-7EE6-4342-B048-85BDC9FD1C3A}</a:tableStyleId>
              </a:tblPr>
              <a:tblGrid>
                <a:gridCol w="7428034"/>
                <a:gridCol w="1030166"/>
              </a:tblGrid>
              <a:tr h="609600"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fa-IR" sz="2000" dirty="0">
                          <a:effectLst/>
                          <a:cs typeface="B Nazanin" pitchFamily="2" charset="-78"/>
                        </a:rPr>
                        <a:t>دور از مواد احياكننده ، مواد اسيدي و قلياها تركيبات فلزات سنگين نگهداري كنيد </a:t>
                      </a:r>
                      <a:endParaRPr lang="en-US" sz="20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53881" marR="53881" marT="0" marB="0"/>
                </a:tc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cs typeface="B Nazanin" pitchFamily="2" charset="-78"/>
                        </a:rPr>
                        <a:t>S14/1 </a:t>
                      </a:r>
                      <a:endParaRPr lang="en-US" sz="200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53881" marR="53881" marT="0" marB="0" anchor="ctr"/>
                </a:tc>
              </a:tr>
              <a:tr h="609600"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fa-IR" sz="2000" dirty="0">
                          <a:effectLst/>
                          <a:cs typeface="B Nazanin" pitchFamily="2" charset="-78"/>
                        </a:rPr>
                        <a:t>دور از مواد اكسيد كننده ، مواد اسيدي و تركيبات فلزات سنگين نگهداري كنيد </a:t>
                      </a:r>
                      <a:endParaRPr lang="en-US" sz="20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53881" marR="53881" marT="0" marB="0"/>
                </a:tc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cs typeface="B Nazanin" pitchFamily="2" charset="-78"/>
                        </a:rPr>
                        <a:t>S14/2 </a:t>
                      </a:r>
                      <a:endParaRPr lang="en-US" sz="200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53881" marR="53881" marT="0" marB="0" anchor="ctr"/>
                </a:tc>
              </a:tr>
              <a:tr h="304800"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fa-IR" sz="2000" dirty="0">
                          <a:effectLst/>
                          <a:cs typeface="B Nazanin" pitchFamily="2" charset="-78"/>
                        </a:rPr>
                        <a:t>دور از آهن  نگهداري كنيد </a:t>
                      </a:r>
                      <a:endParaRPr lang="en-US" sz="20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53881" marR="53881" marT="0" marB="0"/>
                </a:tc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cs typeface="B Nazanin" pitchFamily="2" charset="-78"/>
                        </a:rPr>
                        <a:t>S14/3 </a:t>
                      </a:r>
                      <a:endParaRPr lang="en-US" sz="200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53881" marR="53881" marT="0" marB="0" anchor="ctr"/>
                </a:tc>
              </a:tr>
              <a:tr h="609600"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fa-IR" sz="2000" dirty="0">
                          <a:effectLst/>
                          <a:cs typeface="B Nazanin" pitchFamily="2" charset="-78"/>
                        </a:rPr>
                        <a:t>دور از آب و قليا ها   نگهداري كنيد </a:t>
                      </a:r>
                      <a:endParaRPr lang="en-US" sz="20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53881" marR="53881" marT="0" marB="0"/>
                </a:tc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cs typeface="B Nazanin" pitchFamily="2" charset="-78"/>
                        </a:rPr>
                        <a:t>S  14/4 </a:t>
                      </a:r>
                      <a:endParaRPr lang="en-US" sz="200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53881" marR="53881" marT="0" marB="0" anchor="ctr"/>
                </a:tc>
              </a:tr>
              <a:tr h="609600"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fa-IR" sz="2000" dirty="0">
                          <a:effectLst/>
                          <a:cs typeface="B Nazanin" pitchFamily="2" charset="-78"/>
                        </a:rPr>
                        <a:t>دور از اسيدها    نگهداري كنيد </a:t>
                      </a:r>
                      <a:endParaRPr lang="en-US" sz="20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53881" marR="53881" marT="0" marB="0"/>
                </a:tc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cs typeface="B Nazanin" pitchFamily="2" charset="-78"/>
                        </a:rPr>
                        <a:t>S  14/5 </a:t>
                      </a:r>
                      <a:endParaRPr lang="en-US" sz="200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53881" marR="53881" marT="0" marB="0" anchor="ctr"/>
                </a:tc>
              </a:tr>
              <a:tr h="609600"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fa-IR" sz="2000" dirty="0">
                          <a:effectLst/>
                          <a:cs typeface="B Nazanin" pitchFamily="2" charset="-78"/>
                        </a:rPr>
                        <a:t>دور از قليا ها   نگهداري كنيد </a:t>
                      </a:r>
                      <a:endParaRPr lang="en-US" sz="20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53881" marR="53881" marT="0" marB="0"/>
                </a:tc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cs typeface="B Nazanin" pitchFamily="2" charset="-78"/>
                        </a:rPr>
                        <a:t>S  14/6 </a:t>
                      </a:r>
                      <a:endParaRPr lang="en-US" sz="200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53881" marR="53881" marT="0" marB="0" anchor="ctr"/>
                </a:tc>
              </a:tr>
              <a:tr h="609600"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fa-IR" sz="2000" dirty="0">
                          <a:effectLst/>
                          <a:cs typeface="B Nazanin" pitchFamily="2" charset="-78"/>
                        </a:rPr>
                        <a:t>دور از فلزات  نگهداري كنيد </a:t>
                      </a:r>
                      <a:endParaRPr lang="en-US" sz="20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53881" marR="53881" marT="0" marB="0"/>
                </a:tc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cs typeface="B Nazanin" pitchFamily="2" charset="-78"/>
                        </a:rPr>
                        <a:t>S  14/7 </a:t>
                      </a:r>
                      <a:endParaRPr lang="en-US" sz="200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53881" marR="53881" marT="0" marB="0" anchor="ctr"/>
                </a:tc>
              </a:tr>
              <a:tr h="609600"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fa-IR" sz="2000" dirty="0">
                          <a:effectLst/>
                          <a:cs typeface="B Nazanin" pitchFamily="2" charset="-78"/>
                        </a:rPr>
                        <a:t>دور از مواد اكسيد كننده و مواد اسيدي نگهداري كنيد </a:t>
                      </a:r>
                      <a:endParaRPr lang="en-US" sz="20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53881" marR="53881" marT="0" marB="0"/>
                </a:tc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cs typeface="B Nazanin" pitchFamily="2" charset="-78"/>
                        </a:rPr>
                        <a:t>S  14/8 </a:t>
                      </a:r>
                      <a:endParaRPr lang="en-US" sz="200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53881" marR="53881" marT="0" marB="0" anchor="ctr"/>
                </a:tc>
              </a:tr>
              <a:tr h="609600"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fa-IR" sz="2000" dirty="0">
                          <a:effectLst/>
                          <a:cs typeface="B Nazanin" pitchFamily="2" charset="-78"/>
                        </a:rPr>
                        <a:t>دور از مواد آلي قابل اشتعال  نگهداري كنيد </a:t>
                      </a:r>
                      <a:endParaRPr lang="en-US" sz="20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53881" marR="53881" marT="0" marB="0"/>
                </a:tc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cs typeface="B Nazanin" pitchFamily="2" charset="-78"/>
                        </a:rPr>
                        <a:t>S  14/9 </a:t>
                      </a:r>
                      <a:endParaRPr lang="en-US" sz="200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53881" marR="53881" marT="0" marB="0" anchor="ctr"/>
                </a:tc>
              </a:tr>
              <a:tr h="609600"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fa-IR" sz="2000" dirty="0">
                          <a:effectLst/>
                          <a:cs typeface="B Nazanin" pitchFamily="2" charset="-78"/>
                        </a:rPr>
                        <a:t>دور از اسيدها ، مواد احياء كننده و مواد قابل اشتعال نگهداري كنيد </a:t>
                      </a:r>
                      <a:endParaRPr lang="en-US" sz="20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53881" marR="53881" marT="0" marB="0"/>
                </a:tc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cs typeface="B Nazanin" pitchFamily="2" charset="-78"/>
                        </a:rPr>
                        <a:t>S  14/10 </a:t>
                      </a:r>
                      <a:endParaRPr lang="en-US" sz="200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53881" marR="53881" marT="0" marB="0" anchor="ctr"/>
                </a:tc>
              </a:tr>
              <a:tr h="609600"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fa-IR" sz="2000" dirty="0">
                          <a:effectLst/>
                          <a:cs typeface="B Nazanin" pitchFamily="2" charset="-78"/>
                        </a:rPr>
                        <a:t>دور از مواد قابل اشتعال نگهداري كنيد </a:t>
                      </a:r>
                      <a:endParaRPr lang="en-US" sz="20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53881" marR="53881" marT="0" marB="0"/>
                </a:tc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cs typeface="B Nazanin" pitchFamily="2" charset="-78"/>
                        </a:rPr>
                        <a:t>S  14/11 </a:t>
                      </a:r>
                      <a:endParaRPr lang="en-US" sz="20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53881" marR="53881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5401499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07511000"/>
              </p:ext>
            </p:extLst>
          </p:nvPr>
        </p:nvGraphicFramePr>
        <p:xfrm>
          <a:off x="533400" y="761999"/>
          <a:ext cx="8001000" cy="5486400"/>
        </p:xfrm>
        <a:graphic>
          <a:graphicData uri="http://schemas.openxmlformats.org/drawingml/2006/table">
            <a:tbl>
              <a:tblPr rtl="1">
                <a:tableStyleId>{5C22544A-7EE6-4342-B048-85BDC9FD1C3A}</a:tableStyleId>
              </a:tblPr>
              <a:tblGrid>
                <a:gridCol w="7026519"/>
                <a:gridCol w="974481"/>
              </a:tblGrid>
              <a:tr h="685800"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fa-IR" sz="2800" dirty="0">
                          <a:effectLst/>
                          <a:cs typeface="B Nazanin" pitchFamily="2" charset="-78"/>
                        </a:rPr>
                        <a:t>دور از حرارت نگهداري كنيد </a:t>
                      </a:r>
                      <a:endParaRPr lang="en-US" sz="28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cs typeface="B Nazanin" pitchFamily="2" charset="-78"/>
                        </a:rPr>
                        <a:t>S  15 </a:t>
                      </a:r>
                      <a:endParaRPr lang="en-US" sz="280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 anchor="ctr"/>
                </a:tc>
              </a:tr>
              <a:tr h="685800"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fa-IR" sz="2800" dirty="0">
                          <a:effectLst/>
                          <a:cs typeface="B Nazanin" pitchFamily="2" charset="-78"/>
                        </a:rPr>
                        <a:t>دور از منابع اشتعال نگهداري كنيد </a:t>
                      </a:r>
                      <a:r>
                        <a:rPr lang="en-US" sz="2800" dirty="0">
                          <a:effectLst/>
                          <a:cs typeface="B Nazanin" pitchFamily="2" charset="-78"/>
                        </a:rPr>
                        <a:t>-</a:t>
                      </a:r>
                      <a:r>
                        <a:rPr lang="fa-IR" sz="2800" dirty="0">
                          <a:effectLst/>
                          <a:cs typeface="B Nazanin" pitchFamily="2" charset="-78"/>
                        </a:rPr>
                        <a:t> سيگاركشيدن ممنوع </a:t>
                      </a:r>
                      <a:endParaRPr lang="en-US" sz="28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cs typeface="B Nazanin" pitchFamily="2" charset="-78"/>
                        </a:rPr>
                        <a:t>S  16 </a:t>
                      </a:r>
                      <a:endParaRPr lang="en-US" sz="280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 anchor="ctr"/>
                </a:tc>
              </a:tr>
              <a:tr h="685800"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fa-IR" sz="2800" dirty="0">
                          <a:effectLst/>
                          <a:cs typeface="B Nazanin" pitchFamily="2" charset="-78"/>
                        </a:rPr>
                        <a:t>دور از مواد قابل اشتعال ( جامد ) نگهداري كنيد </a:t>
                      </a:r>
                      <a:endParaRPr lang="en-US" sz="28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cs typeface="B Nazanin" pitchFamily="2" charset="-78"/>
                        </a:rPr>
                        <a:t>S17 </a:t>
                      </a:r>
                      <a:endParaRPr lang="en-US" sz="280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 anchor="ctr"/>
                </a:tc>
              </a:tr>
              <a:tr h="685800"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fa-IR" sz="2800" dirty="0">
                          <a:effectLst/>
                          <a:cs typeface="B Nazanin" pitchFamily="2" charset="-78"/>
                        </a:rPr>
                        <a:t>ظروف را با دقت حمل و باز نمائيد </a:t>
                      </a:r>
                      <a:endParaRPr lang="en-US" sz="28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cs typeface="B Nazanin" pitchFamily="2" charset="-78"/>
                        </a:rPr>
                        <a:t>S 18 </a:t>
                      </a:r>
                      <a:endParaRPr lang="en-US" sz="280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 anchor="ctr"/>
                </a:tc>
              </a:tr>
              <a:tr h="685800"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fa-IR" sz="2800" dirty="0">
                          <a:effectLst/>
                          <a:cs typeface="B Nazanin" pitchFamily="2" charset="-78"/>
                        </a:rPr>
                        <a:t>در هنگام كار از خوردن و آشاميدن بپرهيزيد </a:t>
                      </a:r>
                      <a:endParaRPr lang="en-US" sz="28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cs typeface="B Nazanin" pitchFamily="2" charset="-78"/>
                        </a:rPr>
                        <a:t>S 20 </a:t>
                      </a:r>
                      <a:endParaRPr lang="en-US" sz="280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 anchor="ctr"/>
                </a:tc>
              </a:tr>
              <a:tr h="685800"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fa-IR" sz="2800" dirty="0">
                          <a:effectLst/>
                          <a:cs typeface="B Nazanin" pitchFamily="2" charset="-78"/>
                        </a:rPr>
                        <a:t>در هنگام كار از استعمال دخانيات بپرهيزيد </a:t>
                      </a:r>
                      <a:endParaRPr lang="en-US" sz="28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cs typeface="B Nazanin" pitchFamily="2" charset="-78"/>
                        </a:rPr>
                        <a:t>S 21 </a:t>
                      </a:r>
                      <a:endParaRPr lang="en-US" sz="280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 anchor="ctr"/>
                </a:tc>
              </a:tr>
              <a:tr h="685800"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fa-IR" sz="2800" dirty="0">
                          <a:effectLst/>
                          <a:cs typeface="B Nazanin" pitchFamily="2" charset="-78"/>
                        </a:rPr>
                        <a:t>بخارات ماده را استنشاق نكنيد </a:t>
                      </a:r>
                      <a:endParaRPr lang="en-US" sz="28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cs typeface="B Nazanin" pitchFamily="2" charset="-78"/>
                        </a:rPr>
                        <a:t>S 22 </a:t>
                      </a:r>
                      <a:endParaRPr lang="en-US" sz="280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 anchor="ctr"/>
                </a:tc>
              </a:tr>
              <a:tr h="685800"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fa-IR" sz="2800" dirty="0">
                          <a:effectLst/>
                          <a:cs typeface="B Nazanin" pitchFamily="2" charset="-78"/>
                        </a:rPr>
                        <a:t>گازها ،بخار ، فيوم ، اسپري ماده را استنشاق نكنيد </a:t>
                      </a:r>
                      <a:endParaRPr lang="en-US" sz="28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cs typeface="B Nazanin" pitchFamily="2" charset="-78"/>
                        </a:rPr>
                        <a:t>S 23 </a:t>
                      </a:r>
                      <a:endParaRPr lang="en-US" sz="28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1775879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72350808"/>
              </p:ext>
            </p:extLst>
          </p:nvPr>
        </p:nvGraphicFramePr>
        <p:xfrm>
          <a:off x="457200" y="381000"/>
          <a:ext cx="8382000" cy="6096000"/>
        </p:xfrm>
        <a:graphic>
          <a:graphicData uri="http://schemas.openxmlformats.org/drawingml/2006/table">
            <a:tbl>
              <a:tblPr rtl="1">
                <a:tableStyleId>{5C22544A-7EE6-4342-B048-85BDC9FD1C3A}</a:tableStyleId>
              </a:tblPr>
              <a:tblGrid>
                <a:gridCol w="7361115"/>
                <a:gridCol w="1020885"/>
              </a:tblGrid>
              <a:tr h="812800"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fa-IR" sz="2400" dirty="0">
                          <a:effectLst/>
                          <a:cs typeface="B Nazanin" pitchFamily="2" charset="-78"/>
                        </a:rPr>
                        <a:t>گاز ماده را استنشاق نكنيد </a:t>
                      </a:r>
                      <a:endParaRPr lang="en-US" sz="24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cs typeface="B Nazanin" pitchFamily="2" charset="-78"/>
                        </a:rPr>
                        <a:t>S 23/1 </a:t>
                      </a:r>
                      <a:endParaRPr lang="en-US" sz="240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 anchor="ctr"/>
                </a:tc>
              </a:tr>
              <a:tr h="812800"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fa-IR" sz="2400" dirty="0">
                          <a:effectLst/>
                          <a:cs typeface="B Nazanin" pitchFamily="2" charset="-78"/>
                        </a:rPr>
                        <a:t>بخار ماده را استنشاق نكنيد </a:t>
                      </a:r>
                      <a:endParaRPr lang="en-US" sz="24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cs typeface="B Nazanin" pitchFamily="2" charset="-78"/>
                        </a:rPr>
                        <a:t>S 23/2 </a:t>
                      </a:r>
                      <a:endParaRPr lang="en-US" sz="240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 anchor="ctr"/>
                </a:tc>
              </a:tr>
              <a:tr h="812800"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fa-IR" sz="2400" dirty="0">
                          <a:effectLst/>
                          <a:cs typeface="B Nazanin" pitchFamily="2" charset="-78"/>
                        </a:rPr>
                        <a:t>اسپري ماده را استنشاق نكنيد </a:t>
                      </a:r>
                      <a:endParaRPr lang="en-US" sz="24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cs typeface="B Nazanin" pitchFamily="2" charset="-78"/>
                        </a:rPr>
                        <a:t>S 23/3 </a:t>
                      </a:r>
                      <a:endParaRPr lang="en-US" sz="240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 anchor="ctr"/>
                </a:tc>
              </a:tr>
              <a:tr h="812800"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fa-IR" sz="2400" dirty="0">
                          <a:effectLst/>
                          <a:cs typeface="B Nazanin" pitchFamily="2" charset="-78"/>
                        </a:rPr>
                        <a:t>فيومهاي ماده را استنشاق نكنيد </a:t>
                      </a:r>
                      <a:endParaRPr lang="en-US" sz="24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cs typeface="B Nazanin" pitchFamily="2" charset="-78"/>
                        </a:rPr>
                        <a:t>S 23/4 </a:t>
                      </a:r>
                      <a:endParaRPr lang="en-US" sz="240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 anchor="ctr"/>
                </a:tc>
              </a:tr>
              <a:tr h="812800"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fa-IR" sz="2400" dirty="0">
                          <a:effectLst/>
                          <a:cs typeface="B Nazanin" pitchFamily="2" charset="-78"/>
                        </a:rPr>
                        <a:t> بخار و اسپري ماده را استنشاق نكنيد </a:t>
                      </a:r>
                      <a:endParaRPr lang="en-US" sz="24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cs typeface="B Nazanin" pitchFamily="2" charset="-78"/>
                        </a:rPr>
                        <a:t>S 23/5 </a:t>
                      </a:r>
                      <a:endParaRPr lang="en-US" sz="240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 anchor="ctr"/>
                </a:tc>
              </a:tr>
              <a:tr h="406400"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fa-IR" sz="2400" dirty="0">
                          <a:effectLst/>
                          <a:cs typeface="B Nazanin" pitchFamily="2" charset="-78"/>
                        </a:rPr>
                        <a:t>از تماس ماده با پوست خودداري كنيد </a:t>
                      </a:r>
                      <a:endParaRPr lang="en-US" sz="24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cs typeface="B Nazanin" pitchFamily="2" charset="-78"/>
                        </a:rPr>
                        <a:t>S 24 </a:t>
                      </a:r>
                      <a:endParaRPr lang="en-US" sz="240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 anchor="ctr"/>
                </a:tc>
              </a:tr>
              <a:tr h="406400"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fa-IR" sz="2400" dirty="0">
                          <a:effectLst/>
                          <a:cs typeface="B Nazanin" pitchFamily="2" charset="-78"/>
                        </a:rPr>
                        <a:t>از تماس ماده با چشمها خودداري كنيد </a:t>
                      </a:r>
                      <a:endParaRPr lang="en-US" sz="24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cs typeface="B Nazanin" pitchFamily="2" charset="-78"/>
                        </a:rPr>
                        <a:t>S 25 </a:t>
                      </a:r>
                      <a:endParaRPr lang="en-US" sz="240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 anchor="ctr"/>
                </a:tc>
              </a:tr>
              <a:tr h="812800"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fa-IR" sz="2400" dirty="0">
                          <a:effectLst/>
                          <a:cs typeface="B Nazanin" pitchFamily="2" charset="-78"/>
                        </a:rPr>
                        <a:t>در صورت تماس ماده با چشمها ، چشمها را با آب فراوان بشوئيد و سپس به پزشك مراجعه كنيد </a:t>
                      </a:r>
                      <a:endParaRPr lang="en-US" sz="24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cs typeface="B Nazanin" pitchFamily="2" charset="-78"/>
                        </a:rPr>
                        <a:t>S 26 </a:t>
                      </a:r>
                      <a:endParaRPr lang="en-US" sz="240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 anchor="ctr"/>
                </a:tc>
              </a:tr>
              <a:tr h="406400"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fa-IR" sz="2400" dirty="0">
                          <a:effectLst/>
                          <a:cs typeface="B Nazanin" pitchFamily="2" charset="-78"/>
                        </a:rPr>
                        <a:t>فورا همه لباسهاي آلوده را از تن در آوريد </a:t>
                      </a:r>
                      <a:endParaRPr lang="en-US" sz="24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cs typeface="B Nazanin" pitchFamily="2" charset="-78"/>
                        </a:rPr>
                        <a:t>S 27 </a:t>
                      </a:r>
                      <a:endParaRPr lang="en-US" sz="24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8336626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17919204"/>
              </p:ext>
            </p:extLst>
          </p:nvPr>
        </p:nvGraphicFramePr>
        <p:xfrm>
          <a:off x="381000" y="304801"/>
          <a:ext cx="8382000" cy="6324598"/>
        </p:xfrm>
        <a:graphic>
          <a:graphicData uri="http://schemas.openxmlformats.org/drawingml/2006/table">
            <a:tbl>
              <a:tblPr rtl="1">
                <a:tableStyleId>{5C22544A-7EE6-4342-B048-85BDC9FD1C3A}</a:tableStyleId>
              </a:tblPr>
              <a:tblGrid>
                <a:gridCol w="7361114"/>
                <a:gridCol w="1020886"/>
              </a:tblGrid>
              <a:tr h="704837"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fa-IR" sz="2000" dirty="0">
                          <a:effectLst/>
                          <a:cs typeface="B Nazanin" pitchFamily="2" charset="-78"/>
                        </a:rPr>
                        <a:t>بعد از تماس ماده با پوست ، فورا پوست را با </a:t>
                      </a:r>
                      <a:r>
                        <a:rPr lang="en-US" sz="2000" dirty="0">
                          <a:effectLst/>
                          <a:cs typeface="B Nazanin" pitchFamily="2" charset="-78"/>
                        </a:rPr>
                        <a:t>……</a:t>
                      </a:r>
                      <a:r>
                        <a:rPr lang="fa-IR" sz="2000" dirty="0">
                          <a:effectLst/>
                          <a:cs typeface="B Nazanin" pitchFamily="2" charset="-78"/>
                        </a:rPr>
                        <a:t> فراوان  بشوئيد  ( توسط سازنده مشخص مي شود ) </a:t>
                      </a:r>
                      <a:endParaRPr lang="en-US" sz="20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6558" marR="66558" marT="0" marB="0"/>
                </a:tc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cs typeface="B Nazanin" pitchFamily="2" charset="-78"/>
                        </a:rPr>
                        <a:t>S 28 </a:t>
                      </a:r>
                      <a:endParaRPr lang="en-US" sz="200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6558" marR="66558" marT="0" marB="0" anchor="ctr"/>
                </a:tc>
              </a:tr>
              <a:tr h="704837"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fa-IR" sz="2000" dirty="0">
                          <a:effectLst/>
                          <a:cs typeface="B Nazanin" pitchFamily="2" charset="-78"/>
                        </a:rPr>
                        <a:t>بعد از تماس ماده با پوست ، فورا پوست را با آب فراوان  بشوئيد </a:t>
                      </a:r>
                      <a:endParaRPr lang="en-US" sz="20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6558" marR="66558" marT="0" marB="0"/>
                </a:tc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cs typeface="B Nazanin" pitchFamily="2" charset="-78"/>
                        </a:rPr>
                        <a:t>S 28/1 </a:t>
                      </a:r>
                      <a:endParaRPr lang="en-US" sz="200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6558" marR="66558" marT="0" marB="0" anchor="ctr"/>
                </a:tc>
              </a:tr>
              <a:tr h="704837"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fa-IR" sz="2000" dirty="0">
                          <a:effectLst/>
                          <a:cs typeface="B Nazanin" pitchFamily="2" charset="-78"/>
                        </a:rPr>
                        <a:t>بعد از تماس ماده با پوست ، فورا پوست را با آب  فراوان و صابون  بشوئيد </a:t>
                      </a:r>
                      <a:endParaRPr lang="en-US" sz="20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6558" marR="66558" marT="0" marB="0"/>
                </a:tc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cs typeface="B Nazanin" pitchFamily="2" charset="-78"/>
                        </a:rPr>
                        <a:t>S  28/2 </a:t>
                      </a:r>
                      <a:endParaRPr lang="en-US" sz="200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6558" marR="66558" marT="0" marB="0" anchor="ctr"/>
                </a:tc>
              </a:tr>
              <a:tr h="704837"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fa-IR" sz="2000" dirty="0">
                          <a:effectLst/>
                          <a:cs typeface="B Nazanin" pitchFamily="2" charset="-78"/>
                        </a:rPr>
                        <a:t>بعد از تماس ماده با پوست ، فورا پوست را با آب  فراوان و صابون   بشوئيد  و در صورت امكان با پلي اتيلر پوست را بشوئيد . </a:t>
                      </a:r>
                      <a:endParaRPr lang="en-US" sz="20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6558" marR="66558" marT="0" marB="0"/>
                </a:tc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cs typeface="B Nazanin" pitchFamily="2" charset="-78"/>
                        </a:rPr>
                        <a:t>S 28/3 </a:t>
                      </a:r>
                      <a:endParaRPr lang="en-US" sz="200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6558" marR="66558" marT="0" marB="0" anchor="ctr"/>
                </a:tc>
              </a:tr>
              <a:tr h="704837"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fa-IR" sz="2000" dirty="0">
                          <a:effectLst/>
                          <a:cs typeface="B Nazanin" pitchFamily="2" charset="-78"/>
                        </a:rPr>
                        <a:t>بعد از تماس ماده با پوست ، فورا پوست را با پلي اتيلن گليكول </a:t>
                      </a:r>
                      <a:r>
                        <a:rPr lang="en-US" sz="2000" dirty="0">
                          <a:effectLst/>
                          <a:cs typeface="B Nazanin" pitchFamily="2" charset="-78"/>
                        </a:rPr>
                        <a:t>300  </a:t>
                      </a:r>
                      <a:r>
                        <a:rPr lang="fa-IR" sz="2000" dirty="0">
                          <a:effectLst/>
                          <a:cs typeface="B Nazanin" pitchFamily="2" charset="-78"/>
                        </a:rPr>
                        <a:t>  و اتانول ( </a:t>
                      </a:r>
                      <a:r>
                        <a:rPr lang="ar-SA" sz="2000" dirty="0">
                          <a:effectLst/>
                          <a:cs typeface="B Nazanin" pitchFamily="2" charset="-78"/>
                        </a:rPr>
                        <a:t>2:1 ) </a:t>
                      </a:r>
                      <a:r>
                        <a:rPr lang="fa-IR" sz="2000" dirty="0">
                          <a:effectLst/>
                          <a:cs typeface="B Nazanin" pitchFamily="2" charset="-78"/>
                        </a:rPr>
                        <a:t>  همراه آب بشوئيد  </a:t>
                      </a:r>
                      <a:endParaRPr lang="en-US" sz="20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6558" marR="66558" marT="0" marB="0"/>
                </a:tc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cs typeface="B Nazanin" pitchFamily="2" charset="-78"/>
                        </a:rPr>
                        <a:t>S  28/4 </a:t>
                      </a:r>
                      <a:endParaRPr lang="en-US" sz="200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6558" marR="66558" marT="0" marB="0" anchor="ctr"/>
                </a:tc>
              </a:tr>
              <a:tr h="704837"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fa-IR" sz="2000" dirty="0">
                          <a:effectLst/>
                          <a:cs typeface="B Nazanin" pitchFamily="2" charset="-78"/>
                        </a:rPr>
                        <a:t>بعد از تماس ماده با پوست ، فورا پوست را با پلي اتيلن گليكول  </a:t>
                      </a:r>
                      <a:r>
                        <a:rPr lang="en-US" sz="2000" dirty="0">
                          <a:effectLst/>
                          <a:cs typeface="B Nazanin" pitchFamily="2" charset="-78"/>
                        </a:rPr>
                        <a:t>400  </a:t>
                      </a:r>
                      <a:r>
                        <a:rPr lang="fa-IR" sz="2000" dirty="0">
                          <a:effectLst/>
                          <a:cs typeface="B Nazanin" pitchFamily="2" charset="-78"/>
                        </a:rPr>
                        <a:t>   بشوئيد  </a:t>
                      </a:r>
                      <a:endParaRPr lang="en-US" sz="20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6558" marR="66558" marT="0" marB="0"/>
                </a:tc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cs typeface="B Nazanin" pitchFamily="2" charset="-78"/>
                        </a:rPr>
                        <a:t>S 28/5 </a:t>
                      </a:r>
                      <a:endParaRPr lang="en-US" sz="200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6558" marR="66558" marT="0" marB="0" anchor="ctr"/>
                </a:tc>
              </a:tr>
              <a:tr h="704837"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fa-IR" sz="2000" dirty="0">
                          <a:effectLst/>
                          <a:cs typeface="B Nazanin" pitchFamily="2" charset="-78"/>
                        </a:rPr>
                        <a:t>بعد از تماس ماده با پوست ، فورا پوست را با پلي اتيلن گليكول  </a:t>
                      </a:r>
                      <a:r>
                        <a:rPr lang="en-US" sz="2000" dirty="0">
                          <a:effectLst/>
                          <a:cs typeface="B Nazanin" pitchFamily="2" charset="-78"/>
                        </a:rPr>
                        <a:t>400  </a:t>
                      </a:r>
                      <a:r>
                        <a:rPr lang="fa-IR" sz="2000" dirty="0">
                          <a:effectLst/>
                          <a:cs typeface="B Nazanin" pitchFamily="2" charset="-78"/>
                        </a:rPr>
                        <a:t>   بشوئيد و سپس پوست را با آب فراوان بشوئيد  </a:t>
                      </a:r>
                      <a:endParaRPr lang="en-US" sz="20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6558" marR="66558" marT="0" marB="0"/>
                </a:tc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cs typeface="B Nazanin" pitchFamily="2" charset="-78"/>
                        </a:rPr>
                        <a:t>S 28/6 </a:t>
                      </a:r>
                      <a:endParaRPr lang="en-US" sz="200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6558" marR="66558" marT="0" marB="0" anchor="ctr"/>
                </a:tc>
              </a:tr>
              <a:tr h="685901"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fa-IR" sz="2000" dirty="0">
                          <a:effectLst/>
                          <a:cs typeface="B Nazanin" pitchFamily="2" charset="-78"/>
                        </a:rPr>
                        <a:t>بعد از تماس ماده با پوست ، فورا پوست را با آب و صابون اسيدي  بشوئيد  </a:t>
                      </a:r>
                      <a:endParaRPr lang="en-US" sz="20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6558" marR="66558" marT="0" marB="0"/>
                </a:tc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cs typeface="B Nazanin" pitchFamily="2" charset="-78"/>
                        </a:rPr>
                        <a:t>S28/7 </a:t>
                      </a:r>
                      <a:endParaRPr lang="en-US" sz="200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6558" marR="66558" marT="0" marB="0" anchor="ctr"/>
                </a:tc>
              </a:tr>
              <a:tr h="352419"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fa-IR" sz="2000" dirty="0">
                          <a:effectLst/>
                          <a:cs typeface="B Nazanin" pitchFamily="2" charset="-78"/>
                        </a:rPr>
                        <a:t>از ريختن مواد به داخل فاضلاب خودداري كنيد </a:t>
                      </a:r>
                      <a:endParaRPr lang="en-US" sz="20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6558" marR="66558" marT="0" marB="0"/>
                </a:tc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cs typeface="B Nazanin" pitchFamily="2" charset="-78"/>
                        </a:rPr>
                        <a:t>S 29 </a:t>
                      </a:r>
                      <a:endParaRPr lang="en-US" sz="20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6558" marR="66558" marT="0" marB="0" anchor="ctr"/>
                </a:tc>
              </a:tr>
              <a:tr h="352419"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fa-IR" sz="2000">
                          <a:effectLst/>
                          <a:cs typeface="B Nazanin" pitchFamily="2" charset="-78"/>
                        </a:rPr>
                        <a:t>هرگز آب را به اين ماده اضافه نكنيد </a:t>
                      </a:r>
                      <a:endParaRPr lang="en-US" sz="200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6558" marR="66558" marT="0" marB="0"/>
                </a:tc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cs typeface="B Nazanin" pitchFamily="2" charset="-78"/>
                        </a:rPr>
                        <a:t>S 30 </a:t>
                      </a:r>
                      <a:endParaRPr lang="en-US" sz="20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6558" marR="66558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4943220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60316318"/>
              </p:ext>
            </p:extLst>
          </p:nvPr>
        </p:nvGraphicFramePr>
        <p:xfrm>
          <a:off x="228600" y="152402"/>
          <a:ext cx="8818418" cy="6400800"/>
        </p:xfrm>
        <a:graphic>
          <a:graphicData uri="http://schemas.openxmlformats.org/drawingml/2006/table">
            <a:tbl>
              <a:tblPr rtl="1">
                <a:tableStyleId>{5C22544A-7EE6-4342-B048-85BDC9FD1C3A}</a:tableStyleId>
              </a:tblPr>
              <a:tblGrid>
                <a:gridCol w="7751129"/>
                <a:gridCol w="1067289"/>
              </a:tblGrid>
              <a:tr h="426720"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fa-IR" sz="2400" dirty="0">
                          <a:effectLst/>
                          <a:cs typeface="B Nazanin" pitchFamily="2" charset="-78"/>
                        </a:rPr>
                        <a:t>احتياطهاي لازم را در برابر الكتريسيته ساكن رعايت كنيد </a:t>
                      </a:r>
                      <a:endParaRPr lang="en-US" sz="24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cs typeface="B Nazanin" pitchFamily="2" charset="-78"/>
                        </a:rPr>
                        <a:t>S 33 </a:t>
                      </a:r>
                      <a:endParaRPr lang="en-US" sz="240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 anchor="ctr"/>
                </a:tc>
              </a:tr>
              <a:tr h="426720"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fa-IR" sz="2400" dirty="0">
                          <a:effectLst/>
                          <a:cs typeface="B Nazanin" pitchFamily="2" charset="-78"/>
                        </a:rPr>
                        <a:t>اين ماده و ظروف آن بايد با يك روش ايمن دفع شوند </a:t>
                      </a:r>
                      <a:endParaRPr lang="en-US" sz="24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cs typeface="B Nazanin" pitchFamily="2" charset="-78"/>
                        </a:rPr>
                        <a:t>S 35 </a:t>
                      </a:r>
                      <a:endParaRPr lang="en-US" sz="240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 anchor="ctr"/>
                </a:tc>
              </a:tr>
              <a:tr h="426720"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fa-IR" sz="2400" dirty="0">
                          <a:effectLst/>
                          <a:cs typeface="B Nazanin" pitchFamily="2" charset="-78"/>
                        </a:rPr>
                        <a:t>از لباسهاي مناسب حفاظتي استفاده كنيد </a:t>
                      </a:r>
                      <a:endParaRPr lang="en-US" sz="24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cs typeface="B Nazanin" pitchFamily="2" charset="-78"/>
                        </a:rPr>
                        <a:t>S 36 </a:t>
                      </a:r>
                      <a:endParaRPr lang="en-US" sz="240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 anchor="ctr"/>
                </a:tc>
              </a:tr>
              <a:tr h="426720"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fa-IR" sz="2400" dirty="0">
                          <a:effectLst/>
                          <a:cs typeface="B Nazanin" pitchFamily="2" charset="-78"/>
                        </a:rPr>
                        <a:t>از دستكش ايمني مناسب استفاده كنيد </a:t>
                      </a:r>
                      <a:endParaRPr lang="en-US" sz="24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cs typeface="B Nazanin" pitchFamily="2" charset="-78"/>
                        </a:rPr>
                        <a:t>S 37 </a:t>
                      </a:r>
                      <a:endParaRPr lang="en-US" sz="240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 anchor="ctr"/>
                </a:tc>
              </a:tr>
              <a:tr h="426720"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fa-IR" sz="2400" dirty="0">
                          <a:effectLst/>
                          <a:cs typeface="B Nazanin" pitchFamily="2" charset="-78"/>
                        </a:rPr>
                        <a:t>در هنگام نبود تهويه كافي از تجهيرات تنفسي مناسب استفاده كنيد </a:t>
                      </a:r>
                      <a:endParaRPr lang="en-US" sz="24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cs typeface="B Nazanin" pitchFamily="2" charset="-78"/>
                        </a:rPr>
                        <a:t>S 38 </a:t>
                      </a:r>
                      <a:endParaRPr lang="en-US" sz="240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 anchor="ctr"/>
                </a:tc>
              </a:tr>
              <a:tr h="426720"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fa-IR" sz="2400" dirty="0">
                          <a:effectLst/>
                          <a:cs typeface="B Nazanin" pitchFamily="2" charset="-78"/>
                        </a:rPr>
                        <a:t>از عينك ايمني يا نقاب حفاظ صورت استفاده كنيد </a:t>
                      </a:r>
                      <a:endParaRPr lang="en-US" sz="24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cs typeface="B Nazanin" pitchFamily="2" charset="-78"/>
                        </a:rPr>
                        <a:t>S 39 </a:t>
                      </a:r>
                      <a:endParaRPr lang="en-US" sz="240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 anchor="ctr"/>
                </a:tc>
              </a:tr>
              <a:tr h="853440"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fa-IR" sz="2400" dirty="0">
                          <a:effectLst/>
                          <a:cs typeface="B Nazanin" pitchFamily="2" charset="-78"/>
                        </a:rPr>
                        <a:t>براي تميز كردن كف محل و تمام اشياء آلوده به اين ماده از </a:t>
                      </a:r>
                      <a:r>
                        <a:rPr lang="en-US" sz="2400" dirty="0">
                          <a:effectLst/>
                          <a:cs typeface="B Nazanin" pitchFamily="2" charset="-78"/>
                        </a:rPr>
                        <a:t>……………</a:t>
                      </a:r>
                      <a:r>
                        <a:rPr lang="fa-IR" sz="2400" dirty="0">
                          <a:effectLst/>
                          <a:cs typeface="B Nazanin" pitchFamily="2" charset="-78"/>
                        </a:rPr>
                        <a:t> استفاده كنيد ( توسط سازنده مشخص مي شود ) </a:t>
                      </a:r>
                      <a:endParaRPr lang="en-US" sz="24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cs typeface="B Nazanin" pitchFamily="2" charset="-78"/>
                        </a:rPr>
                        <a:t>S 40 </a:t>
                      </a:r>
                      <a:endParaRPr lang="en-US" sz="240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 anchor="ctr"/>
                </a:tc>
              </a:tr>
              <a:tr h="853440"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fa-IR" sz="2400" dirty="0">
                          <a:effectLst/>
                          <a:cs typeface="B Nazanin" pitchFamily="2" charset="-78"/>
                        </a:rPr>
                        <a:t>براي تميز كردن كف محل و تمام اشياء آلوده اين ماده از آب فراوان استفاده كنيد </a:t>
                      </a:r>
                      <a:endParaRPr lang="en-US" sz="24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cs typeface="B Nazanin" pitchFamily="2" charset="-78"/>
                        </a:rPr>
                        <a:t>S 40/1 </a:t>
                      </a:r>
                      <a:endParaRPr lang="en-US" sz="240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 anchor="ctr"/>
                </a:tc>
              </a:tr>
              <a:tr h="426720"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fa-IR" sz="2400" dirty="0">
                          <a:effectLst/>
                          <a:cs typeface="B Nazanin" pitchFamily="2" charset="-78"/>
                        </a:rPr>
                        <a:t>در هنگام حريق يا انفجار از استنشاق فيومهاي ماده خودداري كنيد </a:t>
                      </a:r>
                      <a:endParaRPr lang="en-US" sz="24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cs typeface="B Nazanin" pitchFamily="2" charset="-78"/>
                        </a:rPr>
                        <a:t>S 41 </a:t>
                      </a:r>
                      <a:endParaRPr lang="en-US" sz="240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 anchor="ctr"/>
                </a:tc>
              </a:tr>
              <a:tr h="853440"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fa-IR" sz="2400" dirty="0">
                          <a:effectLst/>
                          <a:cs typeface="B Nazanin" pitchFamily="2" charset="-78"/>
                        </a:rPr>
                        <a:t>در هنگام ايجاد فيوم يا اسپري ماده از تجهيزات تنفسي مناسب استفاده كنيد </a:t>
                      </a:r>
                      <a:endParaRPr lang="en-US" sz="24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cs typeface="B Nazanin" pitchFamily="2" charset="-78"/>
                        </a:rPr>
                        <a:t>S 42 </a:t>
                      </a:r>
                      <a:endParaRPr lang="en-US" sz="240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 anchor="ctr"/>
                </a:tc>
              </a:tr>
              <a:tr h="853440"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fa-IR" sz="2400" dirty="0">
                          <a:effectLst/>
                          <a:cs typeface="B Nazanin" pitchFamily="2" charset="-78"/>
                        </a:rPr>
                        <a:t>در هنگام حريق از </a:t>
                      </a:r>
                      <a:r>
                        <a:rPr lang="en-US" sz="2400" dirty="0">
                          <a:effectLst/>
                          <a:cs typeface="B Nazanin" pitchFamily="2" charset="-78"/>
                        </a:rPr>
                        <a:t>………</a:t>
                      </a:r>
                      <a:r>
                        <a:rPr lang="fa-IR" sz="2400" dirty="0">
                          <a:effectLst/>
                          <a:cs typeface="B Nazanin" pitchFamily="2" charset="-78"/>
                        </a:rPr>
                        <a:t> ( نوع اطفاء كننده حريق توسط سازنده مشخص مي شود ) استفاده كنيد </a:t>
                      </a:r>
                      <a:endParaRPr lang="en-US" sz="24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cs typeface="B Nazanin" pitchFamily="2" charset="-78"/>
                        </a:rPr>
                        <a:t>S 43 </a:t>
                      </a:r>
                      <a:endParaRPr lang="en-US" sz="24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7290876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19855076"/>
              </p:ext>
            </p:extLst>
          </p:nvPr>
        </p:nvGraphicFramePr>
        <p:xfrm>
          <a:off x="304800" y="228600"/>
          <a:ext cx="8534400" cy="6324603"/>
        </p:xfrm>
        <a:graphic>
          <a:graphicData uri="http://schemas.openxmlformats.org/drawingml/2006/table">
            <a:tbl>
              <a:tblPr rtl="1">
                <a:tableStyleId>{5C22544A-7EE6-4342-B048-85BDC9FD1C3A}</a:tableStyleId>
              </a:tblPr>
              <a:tblGrid>
                <a:gridCol w="7494954"/>
                <a:gridCol w="1039446"/>
              </a:tblGrid>
              <a:tr h="744071"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fa-IR" sz="2400" dirty="0">
                          <a:effectLst/>
                          <a:cs typeface="B Nazanin" pitchFamily="2" charset="-78"/>
                        </a:rPr>
                        <a:t>در هنگام حريق از آب استفاده كنيد </a:t>
                      </a:r>
                      <a:endParaRPr lang="en-US" sz="24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6558" marR="66558" marT="0" marB="0"/>
                </a:tc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cs typeface="B Nazanin" pitchFamily="2" charset="-78"/>
                        </a:rPr>
                        <a:t>S 43/1 </a:t>
                      </a:r>
                      <a:endParaRPr lang="en-US" sz="240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6558" marR="66558" marT="0" marB="0" anchor="ctr"/>
                </a:tc>
              </a:tr>
              <a:tr h="744071"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fa-IR" sz="2400" dirty="0">
                          <a:effectLst/>
                          <a:cs typeface="B Nazanin" pitchFamily="2" charset="-78"/>
                        </a:rPr>
                        <a:t>در هنگام حريق از آب يا پودر اطفاء حريق استفاده كنيد </a:t>
                      </a:r>
                      <a:endParaRPr lang="en-US" sz="24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6558" marR="66558" marT="0" marB="0"/>
                </a:tc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cs typeface="B Nazanin" pitchFamily="2" charset="-78"/>
                        </a:rPr>
                        <a:t>S 43/2 </a:t>
                      </a:r>
                      <a:endParaRPr lang="en-US" sz="240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6558" marR="66558" marT="0" marB="0" anchor="ctr"/>
                </a:tc>
              </a:tr>
              <a:tr h="744071"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fa-IR" sz="2400" dirty="0">
                          <a:effectLst/>
                          <a:cs typeface="B Nazanin" pitchFamily="2" charset="-78"/>
                        </a:rPr>
                        <a:t>در هنگام حريق از پودر اطفاء حريق استفاده كنيد </a:t>
                      </a:r>
                      <a:r>
                        <a:rPr lang="en-US" sz="2400" dirty="0">
                          <a:effectLst/>
                          <a:cs typeface="B Nazanin" pitchFamily="2" charset="-78"/>
                        </a:rPr>
                        <a:t>–</a:t>
                      </a:r>
                      <a:r>
                        <a:rPr lang="fa-IR" sz="2400" dirty="0">
                          <a:effectLst/>
                          <a:cs typeface="B Nazanin" pitchFamily="2" charset="-78"/>
                        </a:rPr>
                        <a:t> از آب هرگز استفاده نكنيد </a:t>
                      </a:r>
                      <a:endParaRPr lang="en-US" sz="24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6558" marR="66558" marT="0" marB="0"/>
                </a:tc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cs typeface="B Nazanin" pitchFamily="2" charset="-78"/>
                        </a:rPr>
                        <a:t>S 43/3 </a:t>
                      </a:r>
                      <a:endParaRPr lang="en-US" sz="240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6558" marR="66558" marT="0" marB="0" anchor="ctr"/>
                </a:tc>
              </a:tr>
              <a:tr h="744071"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fa-IR" sz="2400" dirty="0">
                          <a:effectLst/>
                          <a:cs typeface="B Nazanin" pitchFamily="2" charset="-78"/>
                        </a:rPr>
                        <a:t>در هنگام حريق از دي اكسيد كربن استفاده كنيد </a:t>
                      </a:r>
                      <a:r>
                        <a:rPr lang="en-US" sz="2400" dirty="0">
                          <a:effectLst/>
                          <a:cs typeface="B Nazanin" pitchFamily="2" charset="-78"/>
                        </a:rPr>
                        <a:t>–</a:t>
                      </a:r>
                      <a:r>
                        <a:rPr lang="fa-IR" sz="2400" dirty="0">
                          <a:effectLst/>
                          <a:cs typeface="B Nazanin" pitchFamily="2" charset="-78"/>
                        </a:rPr>
                        <a:t> از آب هرگز استفاده نكنيد </a:t>
                      </a:r>
                      <a:endParaRPr lang="en-US" sz="24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6558" marR="66558" marT="0" marB="0"/>
                </a:tc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cs typeface="B Nazanin" pitchFamily="2" charset="-78"/>
                        </a:rPr>
                        <a:t>S 43/4 </a:t>
                      </a:r>
                      <a:endParaRPr lang="en-US" sz="240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6558" marR="66558" marT="0" marB="0" anchor="ctr"/>
                </a:tc>
              </a:tr>
              <a:tr h="744071"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fa-IR" sz="2400" dirty="0">
                          <a:effectLst/>
                          <a:cs typeface="B Nazanin" pitchFamily="2" charset="-78"/>
                        </a:rPr>
                        <a:t>در هنگام حريق از ماسه استفاده كنيد </a:t>
                      </a:r>
                      <a:r>
                        <a:rPr lang="en-US" sz="2400" dirty="0">
                          <a:effectLst/>
                          <a:cs typeface="B Nazanin" pitchFamily="2" charset="-78"/>
                        </a:rPr>
                        <a:t>–</a:t>
                      </a:r>
                      <a:r>
                        <a:rPr lang="fa-IR" sz="2400" dirty="0">
                          <a:effectLst/>
                          <a:cs typeface="B Nazanin" pitchFamily="2" charset="-78"/>
                        </a:rPr>
                        <a:t> از آب هرگز استفاده نكنيد </a:t>
                      </a:r>
                      <a:endParaRPr lang="en-US" sz="24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6558" marR="66558" marT="0" marB="0"/>
                </a:tc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cs typeface="B Nazanin" pitchFamily="2" charset="-78"/>
                        </a:rPr>
                        <a:t>S 43/6 </a:t>
                      </a:r>
                      <a:endParaRPr lang="en-US" sz="240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6558" marR="66558" marT="0" marB="0" anchor="ctr"/>
                </a:tc>
              </a:tr>
              <a:tr h="744071"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fa-IR" sz="2400" dirty="0">
                          <a:effectLst/>
                          <a:cs typeface="B Nazanin" pitchFamily="2" charset="-78"/>
                        </a:rPr>
                        <a:t>در هنگام حريق ازپودر فلزي استفاده كنيد </a:t>
                      </a:r>
                      <a:r>
                        <a:rPr lang="en-US" sz="2400" dirty="0">
                          <a:effectLst/>
                          <a:cs typeface="B Nazanin" pitchFamily="2" charset="-78"/>
                        </a:rPr>
                        <a:t>–</a:t>
                      </a:r>
                      <a:r>
                        <a:rPr lang="fa-IR" sz="2400" dirty="0">
                          <a:effectLst/>
                          <a:cs typeface="B Nazanin" pitchFamily="2" charset="-78"/>
                        </a:rPr>
                        <a:t>هرگز از آب  استفاده نكنيد </a:t>
                      </a:r>
                      <a:endParaRPr lang="en-US" sz="24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6558" marR="66558" marT="0" marB="0"/>
                </a:tc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cs typeface="B Nazanin" pitchFamily="2" charset="-78"/>
                        </a:rPr>
                        <a:t>S 43/7 </a:t>
                      </a:r>
                      <a:endParaRPr lang="en-US" sz="240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6558" marR="66558" marT="0" marB="0" anchor="ctr"/>
                </a:tc>
              </a:tr>
              <a:tr h="744071"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fa-IR" sz="2400" dirty="0">
                          <a:effectLst/>
                          <a:cs typeface="B Nazanin" pitchFamily="2" charset="-78"/>
                        </a:rPr>
                        <a:t>در هنگام حريق از ماسه </a:t>
                      </a:r>
                      <a:r>
                        <a:rPr lang="en-US" sz="2400" dirty="0">
                          <a:effectLst/>
                          <a:cs typeface="B Nazanin" pitchFamily="2" charset="-78"/>
                        </a:rPr>
                        <a:t>–</a:t>
                      </a:r>
                      <a:r>
                        <a:rPr lang="fa-IR" sz="2400" dirty="0">
                          <a:effectLst/>
                          <a:cs typeface="B Nazanin" pitchFamily="2" charset="-78"/>
                        </a:rPr>
                        <a:t> دي اكسيد كربن يا پودر اطفاء حريق  استفاده كنيد </a:t>
                      </a:r>
                      <a:r>
                        <a:rPr lang="en-US" sz="2400" dirty="0">
                          <a:effectLst/>
                          <a:cs typeface="B Nazanin" pitchFamily="2" charset="-78"/>
                        </a:rPr>
                        <a:t>–</a:t>
                      </a:r>
                      <a:r>
                        <a:rPr lang="fa-IR" sz="2400" dirty="0">
                          <a:effectLst/>
                          <a:cs typeface="B Nazanin" pitchFamily="2" charset="-78"/>
                        </a:rPr>
                        <a:t>هرگز از آب استفاده نكنيد </a:t>
                      </a:r>
                      <a:endParaRPr lang="en-US" sz="24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6558" marR="66558" marT="0" marB="0"/>
                </a:tc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cs typeface="B Nazanin" pitchFamily="2" charset="-78"/>
                        </a:rPr>
                        <a:t>S 43/8 </a:t>
                      </a:r>
                      <a:endParaRPr lang="en-US" sz="240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6558" marR="66558" marT="0" marB="0" anchor="ctr"/>
                </a:tc>
              </a:tr>
              <a:tr h="372035"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fa-IR" sz="2400" dirty="0">
                          <a:effectLst/>
                          <a:cs typeface="B Nazanin" pitchFamily="2" charset="-78"/>
                        </a:rPr>
                        <a:t>در صورت حادثه و يا احساس نا خوش فورا به پزشك مراجعه كنيد </a:t>
                      </a:r>
                      <a:endParaRPr lang="en-US" sz="24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6558" marR="66558" marT="0" marB="0"/>
                </a:tc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cs typeface="B Nazanin" pitchFamily="2" charset="-78"/>
                        </a:rPr>
                        <a:t>S 45 </a:t>
                      </a:r>
                      <a:endParaRPr lang="en-US" sz="240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6558" marR="66558" marT="0" marB="0" anchor="ctr"/>
                </a:tc>
              </a:tr>
              <a:tr h="744071"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fa-IR" sz="2400" dirty="0">
                          <a:effectLst/>
                          <a:cs typeface="B Nazanin" pitchFamily="2" charset="-78"/>
                        </a:rPr>
                        <a:t>در صورت خوردن ماده فورا به پزشك مراجعه كنيد و بر چسب ماده يا ظرف ماده را نشان وي دهيد </a:t>
                      </a:r>
                      <a:endParaRPr lang="en-US" sz="24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6558" marR="66558" marT="0" marB="0"/>
                </a:tc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cs typeface="B Nazanin" pitchFamily="2" charset="-78"/>
                        </a:rPr>
                        <a:t>S 46 </a:t>
                      </a:r>
                      <a:endParaRPr lang="en-US" sz="24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6558" marR="66558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7095159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13006815"/>
              </p:ext>
            </p:extLst>
          </p:nvPr>
        </p:nvGraphicFramePr>
        <p:xfrm>
          <a:off x="457200" y="228600"/>
          <a:ext cx="8382000" cy="6324603"/>
        </p:xfrm>
        <a:graphic>
          <a:graphicData uri="http://schemas.openxmlformats.org/drawingml/2006/table">
            <a:tbl>
              <a:tblPr rtl="1">
                <a:tableStyleId>{5C22544A-7EE6-4342-B048-85BDC9FD1C3A}</a:tableStyleId>
              </a:tblPr>
              <a:tblGrid>
                <a:gridCol w="7361115"/>
                <a:gridCol w="1020885"/>
              </a:tblGrid>
              <a:tr h="744071"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fa-IR" sz="2400" dirty="0">
                          <a:effectLst/>
                          <a:cs typeface="B Nazanin" pitchFamily="2" charset="-78"/>
                        </a:rPr>
                        <a:t>در دماي كمتر از </a:t>
                      </a:r>
                      <a:r>
                        <a:rPr lang="en-US" sz="2400" dirty="0">
                          <a:effectLst/>
                          <a:cs typeface="B Nazanin" pitchFamily="2" charset="-78"/>
                        </a:rPr>
                        <a:t>…………</a:t>
                      </a:r>
                      <a:r>
                        <a:rPr lang="fa-IR" sz="2400" dirty="0">
                          <a:effectLst/>
                          <a:cs typeface="B Nazanin" pitchFamily="2" charset="-78"/>
                        </a:rPr>
                        <a:t> نگهداري كنيد ( توسط سازنده مشخص مي شود ) </a:t>
                      </a:r>
                      <a:endParaRPr lang="en-US" sz="24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6558" marR="66558" marT="0" marB="0"/>
                </a:tc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cs typeface="B Nazanin" pitchFamily="2" charset="-78"/>
                        </a:rPr>
                        <a:t>S 47 </a:t>
                      </a:r>
                      <a:endParaRPr lang="en-US" sz="240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6558" marR="66558" marT="0" marB="0" anchor="ctr"/>
                </a:tc>
              </a:tr>
              <a:tr h="744071"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fa-IR" sz="2400" dirty="0">
                          <a:effectLst/>
                          <a:cs typeface="B Nazanin" pitchFamily="2" charset="-78"/>
                        </a:rPr>
                        <a:t>در دماي كمتر از   25 درجه سانتيگراد نگهداري كنيد </a:t>
                      </a:r>
                      <a:endParaRPr lang="en-US" sz="24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6558" marR="66558" marT="0" marB="0"/>
                </a:tc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cs typeface="B Nazanin" pitchFamily="2" charset="-78"/>
                        </a:rPr>
                        <a:t>S 47/1 </a:t>
                      </a:r>
                      <a:endParaRPr lang="en-US" sz="240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6558" marR="66558" marT="0" marB="0" anchor="ctr"/>
                </a:tc>
              </a:tr>
              <a:tr h="744071"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fa-IR" sz="2400" dirty="0">
                          <a:effectLst/>
                          <a:cs typeface="B Nazanin" pitchFamily="2" charset="-78"/>
                        </a:rPr>
                        <a:t>ماده را بوسيله </a:t>
                      </a:r>
                      <a:r>
                        <a:rPr lang="en-US" sz="2400" dirty="0">
                          <a:effectLst/>
                          <a:cs typeface="B Nazanin" pitchFamily="2" charset="-78"/>
                        </a:rPr>
                        <a:t>…………</a:t>
                      </a:r>
                      <a:r>
                        <a:rPr lang="fa-IR" sz="2400" dirty="0">
                          <a:effectLst/>
                          <a:cs typeface="B Nazanin" pitchFamily="2" charset="-78"/>
                        </a:rPr>
                        <a:t> مرطوب نماييد ( ماده مناسب  توسط سازنده مشخص مي شود ) </a:t>
                      </a:r>
                      <a:endParaRPr lang="en-US" sz="24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6558" marR="66558" marT="0" marB="0"/>
                </a:tc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cs typeface="B Nazanin" pitchFamily="2" charset="-78"/>
                        </a:rPr>
                        <a:t>S 48 </a:t>
                      </a:r>
                      <a:endParaRPr lang="en-US" sz="240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6558" marR="66558" marT="0" marB="0" anchor="ctr"/>
                </a:tc>
              </a:tr>
              <a:tr h="744071"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fa-IR" sz="2400" dirty="0">
                          <a:effectLst/>
                          <a:cs typeface="B Nazanin" pitchFamily="2" charset="-78"/>
                        </a:rPr>
                        <a:t>ماده را بوسيله آب مرطوب نمائيد </a:t>
                      </a:r>
                      <a:endParaRPr lang="en-US" sz="24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6558" marR="66558" marT="0" marB="0"/>
                </a:tc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cs typeface="B Nazanin" pitchFamily="2" charset="-78"/>
                        </a:rPr>
                        <a:t>S 48/1 </a:t>
                      </a:r>
                      <a:endParaRPr lang="en-US" sz="240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6558" marR="66558" marT="0" marB="0" anchor="ctr"/>
                </a:tc>
              </a:tr>
              <a:tr h="372035"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fa-IR" sz="2400" dirty="0">
                          <a:effectLst/>
                          <a:cs typeface="B Nazanin" pitchFamily="2" charset="-78"/>
                        </a:rPr>
                        <a:t>ماده را تنها در ظروف اصلي آن نگهداري كنيد </a:t>
                      </a:r>
                      <a:endParaRPr lang="en-US" sz="24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6558" marR="66558" marT="0" marB="0"/>
                </a:tc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cs typeface="B Nazanin" pitchFamily="2" charset="-78"/>
                        </a:rPr>
                        <a:t>S 49 </a:t>
                      </a:r>
                      <a:endParaRPr lang="en-US" sz="240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6558" marR="66558" marT="0" marB="0" anchor="ctr"/>
                </a:tc>
              </a:tr>
              <a:tr h="744071"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fa-IR" sz="2400" dirty="0">
                          <a:effectLst/>
                          <a:cs typeface="B Nazanin" pitchFamily="2" charset="-78"/>
                        </a:rPr>
                        <a:t>ماده را با مواد ديگر مخلوط </a:t>
                      </a:r>
                      <a:r>
                        <a:rPr lang="en-US" sz="2400" dirty="0">
                          <a:effectLst/>
                          <a:cs typeface="B Nazanin" pitchFamily="2" charset="-78"/>
                        </a:rPr>
                        <a:t>………</a:t>
                      </a:r>
                      <a:r>
                        <a:rPr lang="fa-IR" sz="2400" dirty="0">
                          <a:effectLst/>
                          <a:cs typeface="B Nazanin" pitchFamily="2" charset="-78"/>
                        </a:rPr>
                        <a:t> نكنيد ( توسط سازنده مشخص مي شود ) </a:t>
                      </a:r>
                      <a:endParaRPr lang="en-US" sz="24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6558" marR="66558" marT="0" marB="0"/>
                </a:tc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cs typeface="B Nazanin" pitchFamily="2" charset="-78"/>
                        </a:rPr>
                        <a:t>S 50 </a:t>
                      </a:r>
                      <a:endParaRPr lang="en-US" sz="240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6558" marR="66558" marT="0" marB="0" anchor="ctr"/>
                </a:tc>
              </a:tr>
              <a:tr h="744071"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fa-IR" sz="2400" dirty="0">
                          <a:effectLst/>
                          <a:cs typeface="B Nazanin" pitchFamily="2" charset="-78"/>
                        </a:rPr>
                        <a:t>ماده را با اسيدها مخلوط  نكنيد </a:t>
                      </a:r>
                      <a:endParaRPr lang="en-US" sz="24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6558" marR="66558" marT="0" marB="0"/>
                </a:tc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cs typeface="B Nazanin" pitchFamily="2" charset="-78"/>
                        </a:rPr>
                        <a:t>S 50/1 </a:t>
                      </a:r>
                      <a:endParaRPr lang="en-US" sz="240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6558" marR="66558" marT="0" marB="0" anchor="ctr"/>
                </a:tc>
              </a:tr>
              <a:tr h="744071"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fa-IR" sz="2400" dirty="0">
                          <a:effectLst/>
                          <a:cs typeface="B Nazanin" pitchFamily="2" charset="-78"/>
                        </a:rPr>
                        <a:t>ماده را با قلياها مخلوط  نكنيد </a:t>
                      </a:r>
                      <a:endParaRPr lang="en-US" sz="24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6558" marR="66558" marT="0" marB="0"/>
                </a:tc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cs typeface="B Nazanin" pitchFamily="2" charset="-78"/>
                        </a:rPr>
                        <a:t>S 50/2 </a:t>
                      </a:r>
                      <a:endParaRPr lang="en-US" sz="240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6558" marR="66558" marT="0" marB="0" anchor="ctr"/>
                </a:tc>
              </a:tr>
              <a:tr h="744071"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fa-IR" sz="2400" dirty="0">
                          <a:effectLst/>
                          <a:cs typeface="B Nazanin" pitchFamily="2" charset="-78"/>
                        </a:rPr>
                        <a:t>ماده را با اسيدهاي قوي ، بازها ي قوي فلزات غير آهني يا نمك آنها مخلوط نكنيد . </a:t>
                      </a:r>
                      <a:endParaRPr lang="en-US" sz="24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6558" marR="66558" marT="0" marB="0"/>
                </a:tc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cs typeface="B Nazanin" pitchFamily="2" charset="-78"/>
                        </a:rPr>
                        <a:t>S 50/3 </a:t>
                      </a:r>
                      <a:endParaRPr lang="en-US" sz="24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6558" marR="66558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3282222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95410418"/>
              </p:ext>
            </p:extLst>
          </p:nvPr>
        </p:nvGraphicFramePr>
        <p:xfrm>
          <a:off x="457200" y="228595"/>
          <a:ext cx="8382000" cy="6324604"/>
        </p:xfrm>
        <a:graphic>
          <a:graphicData uri="http://schemas.openxmlformats.org/drawingml/2006/table">
            <a:tbl>
              <a:tblPr rtl="1">
                <a:tableStyleId>{5C22544A-7EE6-4342-B048-85BDC9FD1C3A}</a:tableStyleId>
              </a:tblPr>
              <a:tblGrid>
                <a:gridCol w="7361115"/>
                <a:gridCol w="1020885"/>
              </a:tblGrid>
              <a:tr h="486508"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fa-IR" sz="2400" dirty="0">
                          <a:effectLst/>
                          <a:cs typeface="B Nazanin" pitchFamily="2" charset="-78"/>
                        </a:rPr>
                        <a:t>فقط در محلي داراي تهويه عمومي مناسب با ماده كار كنيد </a:t>
                      </a:r>
                      <a:endParaRPr lang="en-US" sz="24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cs typeface="B Nazanin" pitchFamily="2" charset="-78"/>
                        </a:rPr>
                        <a:t>S 51 </a:t>
                      </a:r>
                      <a:endParaRPr lang="en-US" sz="240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 anchor="ctr"/>
                </a:tc>
              </a:tr>
              <a:tr h="486508"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fa-IR" sz="2400" dirty="0">
                          <a:effectLst/>
                          <a:cs typeface="B Nazanin" pitchFamily="2" charset="-78"/>
                        </a:rPr>
                        <a:t>جهت مصرف داخلي بر روي سطوح وسيع توصيه نمي شود . </a:t>
                      </a:r>
                      <a:endParaRPr lang="en-US" sz="24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cs typeface="B Nazanin" pitchFamily="2" charset="-78"/>
                        </a:rPr>
                        <a:t>S52 </a:t>
                      </a:r>
                      <a:endParaRPr lang="en-US" sz="240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 anchor="ctr"/>
                </a:tc>
              </a:tr>
              <a:tr h="973016"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fa-IR" sz="2400" dirty="0">
                          <a:effectLst/>
                          <a:cs typeface="B Nazanin" pitchFamily="2" charset="-78"/>
                        </a:rPr>
                        <a:t>از تماس با ماده بپرهيزيد </a:t>
                      </a:r>
                      <a:r>
                        <a:rPr lang="en-US" sz="2400" dirty="0">
                          <a:effectLst/>
                          <a:cs typeface="B Nazanin" pitchFamily="2" charset="-78"/>
                        </a:rPr>
                        <a:t>–</a:t>
                      </a:r>
                      <a:r>
                        <a:rPr lang="fa-IR" sz="2400" dirty="0">
                          <a:effectLst/>
                          <a:cs typeface="B Nazanin" pitchFamily="2" charset="-78"/>
                        </a:rPr>
                        <a:t> دستورالعمل هاي تخصصي را قبل از استفاده تدارك ببينيد </a:t>
                      </a:r>
                      <a:r>
                        <a:rPr lang="en-US" sz="2400" dirty="0">
                          <a:effectLst/>
                          <a:cs typeface="B Nazanin" pitchFamily="2" charset="-78"/>
                        </a:rPr>
                        <a:t>–</a:t>
                      </a:r>
                      <a:r>
                        <a:rPr lang="fa-IR" sz="2400" dirty="0">
                          <a:effectLst/>
                          <a:cs typeface="B Nazanin" pitchFamily="2" charset="-78"/>
                        </a:rPr>
                        <a:t> براي استفاده كنندگان حرفه اي محدود مي باشد </a:t>
                      </a:r>
                      <a:endParaRPr lang="en-US" sz="24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cs typeface="B Nazanin" pitchFamily="2" charset="-78"/>
                        </a:rPr>
                        <a:t>S 53 </a:t>
                      </a:r>
                      <a:endParaRPr lang="en-US" sz="240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 anchor="ctr"/>
                </a:tc>
              </a:tr>
              <a:tr h="973016"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fa-IR" sz="2400" dirty="0">
                          <a:effectLst/>
                          <a:cs typeface="B Nazanin" pitchFamily="2" charset="-78"/>
                        </a:rPr>
                        <a:t>ماده و ظروف آن را در محلهاي مخصوص جمع آوري مواد و زباله هاي خطرناك يا ويژه دفع كنيد </a:t>
                      </a:r>
                      <a:endParaRPr lang="en-US" sz="24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cs typeface="B Nazanin" pitchFamily="2" charset="-78"/>
                        </a:rPr>
                        <a:t>S 56 </a:t>
                      </a:r>
                      <a:endParaRPr lang="en-US" sz="240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 anchor="ctr"/>
                </a:tc>
              </a:tr>
              <a:tr h="973016"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fa-IR" sz="2400" dirty="0">
                          <a:effectLst/>
                          <a:cs typeface="B Nazanin" pitchFamily="2" charset="-78"/>
                        </a:rPr>
                        <a:t>از ظروف مناسب جهت جلوگيري از آلودگي محيط زيست استفاده كنيد </a:t>
                      </a:r>
                      <a:endParaRPr lang="en-US" sz="24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cs typeface="B Nazanin" pitchFamily="2" charset="-78"/>
                        </a:rPr>
                        <a:t>S 57 </a:t>
                      </a:r>
                      <a:endParaRPr lang="en-US" sz="240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 anchor="ctr"/>
                </a:tc>
              </a:tr>
              <a:tr h="973016"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fa-IR" sz="2400" dirty="0">
                          <a:effectLst/>
                          <a:cs typeface="B Nazanin" pitchFamily="2" charset="-78"/>
                        </a:rPr>
                        <a:t>براي اطلاعات لازم در مورد بازيافت و استفاده دوباره از ماده به شركت سازنده يا پخش كننده ماده مراجعه كنيد </a:t>
                      </a:r>
                      <a:endParaRPr lang="en-US" sz="24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cs typeface="B Nazanin" pitchFamily="2" charset="-78"/>
                        </a:rPr>
                        <a:t>S59 </a:t>
                      </a:r>
                      <a:endParaRPr lang="en-US" sz="240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 anchor="ctr"/>
                </a:tc>
              </a:tr>
              <a:tr h="486508"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fa-IR" sz="2400" dirty="0">
                          <a:effectLst/>
                          <a:cs typeface="B Nazanin" pitchFamily="2" charset="-78"/>
                        </a:rPr>
                        <a:t>اين ماده و ظروف آن بايد بعنوان زباله هاي خطرناك دفع شوند </a:t>
                      </a:r>
                      <a:endParaRPr lang="en-US" sz="24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cs typeface="B Nazanin" pitchFamily="2" charset="-78"/>
                        </a:rPr>
                        <a:t>S 60 </a:t>
                      </a:r>
                      <a:endParaRPr lang="en-US" sz="240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 anchor="ctr"/>
                </a:tc>
              </a:tr>
              <a:tr h="973016"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fa-IR" sz="2400" dirty="0">
                          <a:effectLst/>
                          <a:cs typeface="B Nazanin" pitchFamily="2" charset="-78"/>
                        </a:rPr>
                        <a:t>از رها سازي ماده در محيط زيست خودداري كنيد . به دستورالعمل هاي ويژه يا برگه اطلاعات ايمني ماده مراجعه كنيد </a:t>
                      </a:r>
                      <a:endParaRPr lang="en-US" sz="24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cs typeface="B Nazanin" pitchFamily="2" charset="-78"/>
                        </a:rPr>
                        <a:t>S 61 </a:t>
                      </a:r>
                      <a:endParaRPr lang="en-US" sz="24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1547318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91812955"/>
              </p:ext>
            </p:extLst>
          </p:nvPr>
        </p:nvGraphicFramePr>
        <p:xfrm>
          <a:off x="914399" y="685800"/>
          <a:ext cx="7772401" cy="4419600"/>
        </p:xfrm>
        <a:graphic>
          <a:graphicData uri="http://schemas.openxmlformats.org/drawingml/2006/table">
            <a:tbl>
              <a:tblPr rtl="1">
                <a:tableStyleId>{5C22544A-7EE6-4342-B048-85BDC9FD1C3A}</a:tableStyleId>
              </a:tblPr>
              <a:tblGrid>
                <a:gridCol w="6583097"/>
                <a:gridCol w="912985"/>
                <a:gridCol w="276319"/>
              </a:tblGrid>
              <a:tr h="1473200"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fa-IR" sz="2400" dirty="0">
                          <a:effectLst/>
                          <a:cs typeface="B Nazanin" pitchFamily="2" charset="-78"/>
                        </a:rPr>
                        <a:t>در صورت خوردن بيمار را وادار به استفراغ نكنيد . فورا به پزشك مراجعه كرده و ظرف يا بر چسب ماده را به وي نشان دهيد </a:t>
                      </a:r>
                      <a:endParaRPr lang="en-US" sz="24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cs typeface="B Nazanin" pitchFamily="2" charset="-78"/>
                        </a:rPr>
                        <a:t>S62 </a:t>
                      </a:r>
                      <a:endParaRPr lang="en-US" sz="240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  </a:t>
                      </a:r>
                      <a:endParaRPr lang="en-US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</a:tr>
              <a:tr h="1473200"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fa-IR" sz="2400" dirty="0">
                          <a:effectLst/>
                          <a:cs typeface="B Nazanin" pitchFamily="2" charset="-78"/>
                        </a:rPr>
                        <a:t>در صورت استنشاق ماده ، بيمار را به هواي تازه منتقل كرده از او بخواهيد استراحت كند </a:t>
                      </a:r>
                      <a:endParaRPr lang="en-US" sz="24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cs typeface="B Nazanin" pitchFamily="2" charset="-78"/>
                        </a:rPr>
                        <a:t>S63 </a:t>
                      </a:r>
                      <a:endParaRPr lang="en-US" sz="240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  </a:t>
                      </a:r>
                      <a:endParaRPr lang="en-US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</a:tr>
              <a:tr h="1473200"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fa-IR" sz="2400" dirty="0">
                          <a:effectLst/>
                          <a:cs typeface="B Nazanin" pitchFamily="2" charset="-78"/>
                        </a:rPr>
                        <a:t>در صورت خوردن ماده ، دهان را با آب بشوئيد (تنها در صورت هوشيار بودن بيمار ) </a:t>
                      </a:r>
                      <a:endParaRPr lang="en-US" sz="24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cs typeface="B Nazanin" pitchFamily="2" charset="-78"/>
                        </a:rPr>
                        <a:t>S64 </a:t>
                      </a:r>
                      <a:endParaRPr lang="en-US" sz="2400" dirty="0">
                        <a:effectLst/>
                        <a:latin typeface="Times New Roman"/>
                        <a:ea typeface="Times New Roman"/>
                        <a:cs typeface="B Nazanin" pitchFamily="2" charset="-7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</a:rPr>
                        <a:t>  </a:t>
                      </a:r>
                      <a:endParaRPr lang="en-US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1490663" y="3040063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7347010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dirty="0"/>
              <a:t>برچسب ظروف مواد و محلولهاي شيميايي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937213923"/>
              </p:ext>
            </p:extLst>
          </p:nvPr>
        </p:nvGraphicFramePr>
        <p:xfrm>
          <a:off x="304800" y="1605756"/>
          <a:ext cx="8610599" cy="3143250"/>
        </p:xfrm>
        <a:graphic>
          <a:graphicData uri="http://schemas.openxmlformats.org/drawingml/2006/table">
            <a:tbl>
              <a:tblPr rtl="1">
                <a:tableStyleId>{5C22544A-7EE6-4342-B048-85BDC9FD1C3A}</a:tableStyleId>
              </a:tblPr>
              <a:tblGrid>
                <a:gridCol w="8610599"/>
              </a:tblGrid>
              <a:tr h="0">
                <a:tc>
                  <a:txBody>
                    <a:bodyPr/>
                    <a:lstStyle/>
                    <a:p>
                      <a:pPr marL="342900" lvl="0" indent="-342900" algn="just" rtl="1">
                        <a:lnSpc>
                          <a:spcPct val="150000"/>
                        </a:lnSpc>
                        <a:spcAft>
                          <a:spcPts val="600"/>
                        </a:spcAft>
                        <a:buFont typeface="+mj-lt"/>
                        <a:buAutoNum type="arabicPeriod"/>
                        <a:tabLst>
                          <a:tab pos="457200" algn="l"/>
                        </a:tabLst>
                      </a:pPr>
                      <a:r>
                        <a:rPr lang="ar-SA" sz="2000" dirty="0">
                          <a:effectLst/>
                        </a:rPr>
                        <a:t>نام ماده / اجزا</a:t>
                      </a:r>
                      <a:r>
                        <a:rPr lang="en-US" sz="2000" dirty="0">
                          <a:effectLst/>
                        </a:rPr>
                        <a:t> : </a:t>
                      </a:r>
                      <a:r>
                        <a:rPr lang="ar-SA" sz="2000" dirty="0">
                          <a:effectLst/>
                        </a:rPr>
                        <a:t> ......................................................................................</a:t>
                      </a:r>
                      <a:endParaRPr lang="en-US" sz="2000" dirty="0">
                        <a:effectLst/>
                      </a:endParaRPr>
                    </a:p>
                    <a:p>
                      <a:pPr marL="342900" lvl="0" indent="-342900" algn="just" rtl="1">
                        <a:lnSpc>
                          <a:spcPct val="150000"/>
                        </a:lnSpc>
                        <a:spcAft>
                          <a:spcPts val="600"/>
                        </a:spcAft>
                        <a:buFont typeface="+mj-lt"/>
                        <a:buAutoNum type="arabicPeriod"/>
                        <a:tabLst>
                          <a:tab pos="457200" algn="l"/>
                        </a:tabLst>
                      </a:pPr>
                      <a:r>
                        <a:rPr lang="ar-SA" sz="2000" dirty="0">
                          <a:effectLst/>
                        </a:rPr>
                        <a:t>درصد خلوص / غلظت: .............................................................................</a:t>
                      </a:r>
                      <a:endParaRPr lang="en-US" sz="2000" dirty="0">
                        <a:effectLst/>
                      </a:endParaRPr>
                    </a:p>
                    <a:p>
                      <a:pPr marL="342900" lvl="0" indent="-342900" algn="just" rtl="1">
                        <a:lnSpc>
                          <a:spcPct val="150000"/>
                        </a:lnSpc>
                        <a:spcAft>
                          <a:spcPts val="600"/>
                        </a:spcAft>
                        <a:buFont typeface="+mj-lt"/>
                        <a:buAutoNum type="arabicPeriod"/>
                        <a:tabLst>
                          <a:tab pos="457200" algn="l"/>
                        </a:tabLst>
                      </a:pPr>
                      <a:r>
                        <a:rPr lang="ar-SA" sz="2000" dirty="0">
                          <a:effectLst/>
                        </a:rPr>
                        <a:t>تاريخ تهيه / ورود به آزمايشگاه: </a:t>
                      </a:r>
                      <a:r>
                        <a:rPr lang="en-US" sz="2000" dirty="0">
                          <a:effectLst/>
                        </a:rPr>
                        <a:t>......</a:t>
                      </a:r>
                      <a:r>
                        <a:rPr lang="ar-SA" sz="2000" dirty="0">
                          <a:effectLst/>
                        </a:rPr>
                        <a:t>.......</a:t>
                      </a:r>
                      <a:r>
                        <a:rPr lang="en-US" sz="2000" dirty="0">
                          <a:effectLst/>
                        </a:rPr>
                        <a:t>......................</a:t>
                      </a:r>
                      <a:r>
                        <a:rPr lang="ar-SA" sz="2000" dirty="0">
                          <a:effectLst/>
                        </a:rPr>
                        <a:t>................................</a:t>
                      </a:r>
                      <a:endParaRPr lang="en-US" sz="2000" dirty="0">
                        <a:effectLst/>
                      </a:endParaRPr>
                    </a:p>
                    <a:p>
                      <a:pPr marL="342900" lvl="0" indent="-342900" algn="just" rtl="1">
                        <a:lnSpc>
                          <a:spcPct val="150000"/>
                        </a:lnSpc>
                        <a:spcAft>
                          <a:spcPts val="600"/>
                        </a:spcAft>
                        <a:buFont typeface="+mj-lt"/>
                        <a:buAutoNum type="arabicPeriod"/>
                        <a:tabLst>
                          <a:tab pos="457200" algn="l"/>
                        </a:tabLst>
                      </a:pP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ar-SA" sz="2000" dirty="0">
                          <a:effectLst/>
                        </a:rPr>
                        <a:t>فرد / شركت سازنده: </a:t>
                      </a:r>
                      <a:r>
                        <a:rPr lang="en-US" sz="2000" dirty="0">
                          <a:effectLst/>
                        </a:rPr>
                        <a:t>......</a:t>
                      </a:r>
                      <a:r>
                        <a:rPr lang="ar-SA" sz="2000" dirty="0">
                          <a:effectLst/>
                        </a:rPr>
                        <a:t>.......</a:t>
                      </a:r>
                      <a:r>
                        <a:rPr lang="en-US" sz="2000" dirty="0">
                          <a:effectLst/>
                        </a:rPr>
                        <a:t>......................</a:t>
                      </a:r>
                      <a:r>
                        <a:rPr lang="ar-SA" sz="2000" dirty="0">
                          <a:effectLst/>
                        </a:rPr>
                        <a:t>.............................................</a:t>
                      </a:r>
                      <a:endParaRPr lang="en-US" sz="2000" dirty="0">
                        <a:effectLst/>
                      </a:endParaRPr>
                    </a:p>
                    <a:p>
                      <a:pPr marL="342900" lvl="0" indent="-342900" algn="just" rtl="1">
                        <a:lnSpc>
                          <a:spcPct val="150000"/>
                        </a:lnSpc>
                        <a:spcAft>
                          <a:spcPts val="600"/>
                        </a:spcAft>
                        <a:buFont typeface="+mj-lt"/>
                        <a:buAutoNum type="arabicPeriod"/>
                        <a:tabLst>
                          <a:tab pos="457200" algn="l"/>
                        </a:tabLst>
                      </a:pPr>
                      <a:r>
                        <a:rPr lang="ar-SA" sz="2000" dirty="0">
                          <a:effectLst/>
                        </a:rPr>
                        <a:t>شماره كاتالوگ: </a:t>
                      </a:r>
                      <a:r>
                        <a:rPr lang="en-US" sz="2000" dirty="0">
                          <a:effectLst/>
                        </a:rPr>
                        <a:t>......</a:t>
                      </a:r>
                      <a:r>
                        <a:rPr lang="ar-SA" sz="2000" dirty="0">
                          <a:effectLst/>
                        </a:rPr>
                        <a:t>.......</a:t>
                      </a:r>
                      <a:r>
                        <a:rPr lang="en-US" sz="2000" dirty="0">
                          <a:effectLst/>
                        </a:rPr>
                        <a:t>......................</a:t>
                      </a:r>
                      <a:r>
                        <a:rPr lang="ar-SA" sz="2000" dirty="0">
                          <a:effectLst/>
                        </a:rPr>
                        <a:t>.....................................................</a:t>
                      </a:r>
                      <a:endParaRPr lang="en-US" sz="2000" dirty="0">
                        <a:effectLst/>
                      </a:endParaRPr>
                    </a:p>
                    <a:p>
                      <a:pPr marL="342900" lvl="0" indent="-342900" algn="just" rtl="1">
                        <a:lnSpc>
                          <a:spcPct val="150000"/>
                        </a:lnSpc>
                        <a:spcAft>
                          <a:spcPts val="600"/>
                        </a:spcAft>
                        <a:buFont typeface="+mj-lt"/>
                        <a:buAutoNum type="arabicPeriod"/>
                        <a:tabLst>
                          <a:tab pos="457200" algn="l"/>
                        </a:tabLst>
                      </a:pPr>
                      <a:r>
                        <a:rPr lang="ar-SA" sz="2000" dirty="0">
                          <a:effectLst/>
                        </a:rPr>
                        <a:t>هشدارهاي ايمني: مثلا</a:t>
                      </a:r>
                      <a:r>
                        <a:rPr lang="en-US" sz="2000" dirty="0">
                          <a:effectLst/>
                        </a:rPr>
                        <a:t> R9 </a:t>
                      </a:r>
                      <a:r>
                        <a:rPr lang="ar-SA" sz="2000" dirty="0">
                          <a:effectLst/>
                        </a:rPr>
                        <a:t>و</a:t>
                      </a:r>
                      <a:r>
                        <a:rPr lang="en-US" sz="2000" dirty="0">
                          <a:effectLst/>
                        </a:rPr>
                        <a:t> S13 </a:t>
                      </a:r>
                      <a:r>
                        <a:rPr lang="ar-SA" sz="2000" dirty="0">
                          <a:effectLst/>
                        </a:rPr>
                        <a:t> :  </a:t>
                      </a:r>
                      <a:r>
                        <a:rPr lang="en-US" sz="2000" dirty="0">
                          <a:effectLst/>
                        </a:rPr>
                        <a:t>......</a:t>
                      </a:r>
                      <a:r>
                        <a:rPr lang="ar-SA" sz="2000" dirty="0">
                          <a:effectLst/>
                        </a:rPr>
                        <a:t>.......</a:t>
                      </a:r>
                      <a:r>
                        <a:rPr lang="en-US" sz="2000" dirty="0">
                          <a:effectLst/>
                        </a:rPr>
                        <a:t>......................</a:t>
                      </a:r>
                      <a:r>
                        <a:rPr lang="ar-SA" sz="2000" dirty="0">
                          <a:effectLst/>
                        </a:rPr>
                        <a:t>........................</a:t>
                      </a:r>
                      <a:endParaRPr lang="en-US" sz="2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9525" marR="9525" marT="9525" marB="9525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7782576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dirty="0"/>
              <a:t>فرم گزارش خطر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algn="r" rtl="1"/>
            <a:r>
              <a:rPr lang="ar-SA" b="1" dirty="0"/>
              <a:t>نوع خطر:</a:t>
            </a:r>
            <a:endParaRPr lang="en-US" dirty="0"/>
          </a:p>
          <a:p>
            <a:pPr algn="r" rtl="1"/>
            <a:r>
              <a:rPr lang="ar-SA" b="1" dirty="0"/>
              <a:t>محل خطر:</a:t>
            </a:r>
            <a:endParaRPr lang="en-US" dirty="0"/>
          </a:p>
          <a:p>
            <a:pPr algn="r" rtl="1"/>
            <a:r>
              <a:rPr lang="ar-SA" b="1" dirty="0"/>
              <a:t>توضيح كامل خطر: </a:t>
            </a:r>
            <a:endParaRPr lang="en-US" dirty="0"/>
          </a:p>
          <a:p>
            <a:pPr algn="r" rtl="1"/>
            <a:r>
              <a:rPr lang="ar-SA" b="1" dirty="0"/>
              <a:t>زمان مشاهده خطر:</a:t>
            </a:r>
            <a:endParaRPr lang="en-US" dirty="0"/>
          </a:p>
          <a:p>
            <a:pPr algn="r" rtl="1"/>
            <a:r>
              <a:rPr lang="ar-SA" b="1" dirty="0"/>
              <a:t>اقدامات پيشگيرانه انجام شده در ارتباط با خطر:</a:t>
            </a:r>
            <a:endParaRPr lang="en-US" dirty="0"/>
          </a:p>
          <a:p>
            <a:pPr algn="r" rtl="1"/>
            <a:r>
              <a:rPr lang="ar-SA" b="1" dirty="0"/>
              <a:t> نام و نام خانوادگي فرد گزارش كننده خطر:</a:t>
            </a:r>
            <a:endParaRPr lang="en-US" dirty="0"/>
          </a:p>
          <a:p>
            <a:pPr algn="r" rtl="1"/>
            <a:r>
              <a:rPr lang="ar-SA" b="1" dirty="0"/>
              <a:t>شماره تلفن فرد گزارش كننده خطر:</a:t>
            </a:r>
            <a:endParaRPr lang="en-US" dirty="0"/>
          </a:p>
          <a:p>
            <a:pPr algn="r" rtl="1"/>
            <a:r>
              <a:rPr lang="ar-SA" b="1" dirty="0"/>
              <a:t>آدرس تماس فرد گزارش كننده خطر: </a:t>
            </a:r>
            <a:endParaRPr lang="en-US" dirty="0"/>
          </a:p>
          <a:p>
            <a:pPr algn="r" rtl="1"/>
            <a:r>
              <a:rPr lang="ar-SA" b="1" dirty="0"/>
              <a:t>پست الكترونيك فرد گزارش كننده خطر:</a:t>
            </a:r>
            <a:endParaRPr lang="en-US" dirty="0"/>
          </a:p>
          <a:p>
            <a:pPr algn="r" rtl="1"/>
            <a:r>
              <a:rPr lang="ar-SA" b="1" dirty="0"/>
              <a:t>شغل شما چیست؟ </a:t>
            </a:r>
            <a:endParaRPr lang="en-US" dirty="0"/>
          </a:p>
          <a:p>
            <a:pPr algn="r" rt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4827794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29</TotalTime>
  <Words>2072</Words>
  <Application>Microsoft Office PowerPoint</Application>
  <PresentationFormat>On-screen Show (4:3)</PresentationFormat>
  <Paragraphs>359</Paragraphs>
  <Slides>26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27" baseType="lpstr">
      <vt:lpstr>Office Theme</vt:lpstr>
      <vt:lpstr>بنام خدا</vt:lpstr>
      <vt:lpstr>هشدارها و علائم ايمني </vt:lpstr>
      <vt:lpstr>براي اينكه بتوانيم در برخورد با مواد خطرناك، بخوبي از برچسب هاي ايمني الصاق شده بر روي آنها استفاده كنيم بايد با مفهوم شكل ها و حروف نشان داده شده در جدولهاي زير آشنا باشيم: </vt:lpstr>
      <vt:lpstr>PowerPoint Presentation</vt:lpstr>
      <vt:lpstr>PowerPoint Presentation</vt:lpstr>
      <vt:lpstr>جدول توصيفي بر چسب گذاري مخاطرات مواد شيميايي R    PHRASES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جدول توصيفي بر چسب گذاري  ايمني  مواد شيميايي S  PHRASES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برچسب ظروف مواد و محلولهاي شيميايي</vt:lpstr>
      <vt:lpstr>فرم گزارش خطر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هشدارها و علائم ايمني </dc:title>
  <dc:creator>CE</dc:creator>
  <cp:lastModifiedBy>Windows User</cp:lastModifiedBy>
  <cp:revision>6</cp:revision>
  <dcterms:created xsi:type="dcterms:W3CDTF">2016-01-15T15:47:16Z</dcterms:created>
  <dcterms:modified xsi:type="dcterms:W3CDTF">2020-06-04T16:12:43Z</dcterms:modified>
</cp:coreProperties>
</file>