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  <p:sldMasterId id="2147483699" r:id="rId4"/>
  </p:sldMasterIdLst>
  <p:sldIdLst>
    <p:sldId id="28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68C1B-4D76-41C5-B662-B640A2B888FB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243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9BFDD-CF51-4966-9511-3A2BF76E8C4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91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8424E-076B-46B7-9EB2-2992DB0F21D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11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B7FE9-3FC7-4A5C-B0F3-A752D62A9F9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9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1AB5D-C224-42A4-9567-DBC2F678838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69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296E8-1DB4-462B-ABAF-DD985803FD6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2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20B1C-39B5-4BCA-B59F-72E329BEEDE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12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5090D-5583-4C57-9322-9AD9C5690CD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431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18422-2417-4263-A26F-363B82DC2AB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58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8509-040B-4DE1-BE1D-3C508D701D1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61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BC43B-6938-4CD8-991C-A8854A000CF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35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060B-8FD0-4A20-9B06-B4A3F439E1FD}" type="slidenum">
              <a:rPr lang="ar-SA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0456599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68C1B-4D76-41C5-B662-B640A2B888FB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319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9BFDD-CF51-4966-9511-3A2BF76E8C4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32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8424E-076B-46B7-9EB2-2992DB0F21D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192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B7FE9-3FC7-4A5C-B0F3-A752D62A9F9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71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1AB5D-C224-42A4-9567-DBC2F678838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3426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296E8-1DB4-462B-ABAF-DD985803FD6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82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20B1C-39B5-4BCA-B59F-72E329BEEDE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644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5090D-5583-4C57-9322-9AD9C5690CD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0170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18422-2417-4263-A26F-363B82DC2AB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7323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8509-040B-4DE1-BE1D-3C508D701D1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9048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BC43B-6938-4CD8-991C-A8854A000CF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9157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060B-8FD0-4A20-9B06-B4A3F439E1FD}" type="slidenum">
              <a:rPr lang="ar-SA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3800422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68C1B-4D76-41C5-B662-B640A2B888FB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093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9BFDD-CF51-4966-9511-3A2BF76E8C4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5202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8424E-076B-46B7-9EB2-2992DB0F21D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386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B7FE9-3FC7-4A5C-B0F3-A752D62A9F9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869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1AB5D-C224-42A4-9567-DBC2F678838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317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296E8-1DB4-462B-ABAF-DD985803FD6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89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20B1C-39B5-4BCA-B59F-72E329BEEDE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404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5090D-5583-4C57-9322-9AD9C5690CD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8325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18422-2417-4263-A26F-363B82DC2AB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79280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8509-040B-4DE1-BE1D-3C508D701D1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832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BC43B-6938-4CD8-991C-A8854A000CF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5261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060B-8FD0-4A20-9B06-B4A3F439E1FD}" type="slidenum">
              <a:rPr lang="ar-SA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7956143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68C1B-4D76-41C5-B662-B640A2B888FB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701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9BFDD-CF51-4966-9511-3A2BF76E8C4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9258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8424E-076B-46B7-9EB2-2992DB0F21D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565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B7FE9-3FC7-4A5C-B0F3-A752D62A9F9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941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1AB5D-C224-42A4-9567-DBC2F678838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5302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296E8-1DB4-462B-ABAF-DD985803FD6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422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20B1C-39B5-4BCA-B59F-72E329BEEDE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3671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5090D-5583-4C57-9322-9AD9C5690CD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2462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18422-2417-4263-A26F-363B82DC2AB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8669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8509-040B-4DE1-BE1D-3C508D701D1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1163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BC43B-6938-4CD8-991C-A8854A000CF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206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060B-8FD0-4A20-9B06-B4A3F439E1FD}" type="slidenum">
              <a:rPr lang="ar-SA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44580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B5A788"/>
                </a:solidFill>
              </a:defRPr>
            </a:lvl1pPr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fld id="{5CF61099-6985-4A64-BDEA-78ECDE0DA8EA}" type="slidenum">
              <a:rPr lang="ar-SA">
                <a:latin typeface="Verdana" panose="020B0604030504040204" pitchFamily="34" charset="0"/>
                <a:cs typeface="Arial" panose="020B0604020202020204" pitchFamily="34" charset="0"/>
              </a:rPr>
              <a:pPr algn="ctr" rtl="1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044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Majalla UI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Majalla UI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Majalla UI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Majalla UI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B5A788"/>
                </a:solidFill>
              </a:defRPr>
            </a:lvl1pPr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fld id="{5CF61099-6985-4A64-BDEA-78ECDE0DA8EA}" type="slidenum">
              <a:rPr lang="ar-SA">
                <a:latin typeface="Verdana" panose="020B0604030504040204" pitchFamily="34" charset="0"/>
                <a:cs typeface="Arial" panose="020B0604020202020204" pitchFamily="34" charset="0"/>
              </a:rPr>
              <a:pPr algn="ctr" rtl="1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8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Majalla UI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Majalla UI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Majalla UI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Majalla UI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B5A788"/>
                </a:solidFill>
              </a:defRPr>
            </a:lvl1pPr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fld id="{5CF61099-6985-4A64-BDEA-78ECDE0DA8EA}" type="slidenum">
              <a:rPr lang="ar-SA">
                <a:latin typeface="Verdana" panose="020B0604030504040204" pitchFamily="34" charset="0"/>
                <a:cs typeface="Arial" panose="020B0604020202020204" pitchFamily="34" charset="0"/>
              </a:rPr>
              <a:pPr algn="ctr" rtl="1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07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Majalla UI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Majalla UI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Majalla UI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Majalla UI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>
                  <a:shade val="50000"/>
                  <a:satMod val="200000"/>
                </a:srgb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B5A788"/>
                </a:solidFill>
              </a:defRPr>
            </a:lvl1pPr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fld id="{5CF61099-6985-4A64-BDEA-78ECDE0DA8EA}" type="slidenum">
              <a:rPr lang="ar-SA">
                <a:latin typeface="Verdana" panose="020B0604030504040204" pitchFamily="34" charset="0"/>
                <a:cs typeface="Arial" panose="020B0604020202020204" pitchFamily="34" charset="0"/>
              </a:rPr>
              <a:pPr algn="ctr" rtl="1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57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Majalla UI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Majalla UI"/>
          <a:cs typeface="Majalla UI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Majalla UI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Majalla UI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Majalla UI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Majalla UI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2.jpeg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2.jpe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2.jpe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3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5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6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13365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عنوان درس: هزينه‌ها در كوتاه‌مدت: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هزينه ثابت كل: </a:t>
            </a:r>
            <a:r>
              <a:rPr lang="en-US" altLang="fa-IR" smtClean="0">
                <a:solidFill>
                  <a:schemeClr val="accent1"/>
                </a:solidFill>
              </a:rPr>
              <a:t>TFC</a:t>
            </a:r>
            <a:endParaRPr lang="fa-IR" altLang="fa-IR" smtClean="0">
              <a:solidFill>
                <a:schemeClr val="accent1"/>
              </a:solidFill>
            </a:endParaRP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هزينه متغير كل: </a:t>
            </a:r>
            <a:r>
              <a:rPr lang="en-US" altLang="fa-IR" smtClean="0">
                <a:solidFill>
                  <a:schemeClr val="accent1"/>
                </a:solidFill>
              </a:rPr>
              <a:t>TVC </a:t>
            </a:r>
            <a:endParaRPr lang="fa-IR" altLang="fa-IR" smtClean="0">
              <a:solidFill>
                <a:schemeClr val="accent1"/>
              </a:solidFill>
            </a:endParaRP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هزينه كل: </a:t>
            </a:r>
            <a:r>
              <a:rPr lang="en-US" altLang="fa-IR" smtClean="0">
                <a:solidFill>
                  <a:schemeClr val="accent1"/>
                </a:solidFill>
              </a:rPr>
              <a:t>TC</a:t>
            </a:r>
          </a:p>
          <a:p>
            <a:pPr algn="r" rtl="1" eaLnBrk="1" hangingPunct="1"/>
            <a:r>
              <a:rPr lang="en-US" altLang="fa-IR" smtClean="0">
                <a:solidFill>
                  <a:schemeClr val="accent1"/>
                </a:solidFill>
              </a:rPr>
              <a:t>TC=TFC+TVC</a:t>
            </a:r>
          </a:p>
        </p:txBody>
      </p:sp>
    </p:spTree>
    <p:extLst>
      <p:ext uri="{BB962C8B-B14F-4D97-AF65-F5344CB8AC3E}">
        <p14:creationId xmlns:p14="http://schemas.microsoft.com/office/powerpoint/2010/main" val="138158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/>
      <p:bldP spid="15155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2" name="Picture 4" descr="6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896461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337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47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fa-IR" altLang="fa-IR" smtClean="0">
                <a:solidFill>
                  <a:schemeClr val="accent1"/>
                </a:solidFill>
              </a:rPr>
              <a:t>عنوان درس: اقتصاد خرد – هزينه‌هاي متوسط</a:t>
            </a:r>
            <a:r>
              <a:rPr lang="en-US" altLang="fa-IR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altLang="fa-IR" dirty="0" smtClean="0">
                <a:solidFill>
                  <a:schemeClr val="accent1"/>
                </a:solidFill>
              </a:rPr>
              <a:t>                                             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6959600" y="2997200"/>
            <a:ext cx="1296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Aft>
                <a:spcPct val="0"/>
              </a:spcAft>
              <a:buClr>
                <a:srgbClr val="FFFFFF"/>
              </a:buClr>
            </a:pPr>
            <a:r>
              <a:rPr lang="fa-IR" altLang="fa-IR" sz="2400" dirty="0">
                <a:solidFill>
                  <a:srgbClr val="000000"/>
                </a:solidFill>
              </a:rPr>
              <a:t>مي‌دانيم</a:t>
            </a:r>
            <a:r>
              <a:rPr lang="en-US" altLang="fa-IR" sz="24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81253" name="Rectangle 6"/>
          <p:cNvSpPr>
            <a:spLocks noChangeArrowheads="1"/>
          </p:cNvSpPr>
          <p:nvPr/>
        </p:nvSpPr>
        <p:spPr bwMode="auto">
          <a:xfrm>
            <a:off x="10483270" y="31384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152581" name="Object 5"/>
          <p:cNvGraphicFramePr>
            <a:graphicFrameLocks noChangeAspect="1"/>
          </p:cNvGraphicFramePr>
          <p:nvPr/>
        </p:nvGraphicFramePr>
        <p:xfrm>
          <a:off x="4079875" y="2967038"/>
          <a:ext cx="273685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4" imgW="1091726" imgH="177723" progId="Equation.3">
                  <p:embed/>
                </p:oleObj>
              </mc:Choice>
              <mc:Fallback>
                <p:oleObj name="Equation" r:id="rId4" imgW="1091726" imgH="17772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9875" y="2967038"/>
                        <a:ext cx="273685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1255" name="Rectangle 7"/>
          <p:cNvSpPr>
            <a:spLocks noChangeArrowheads="1"/>
          </p:cNvSpPr>
          <p:nvPr/>
        </p:nvSpPr>
        <p:spPr bwMode="auto">
          <a:xfrm>
            <a:off x="13915444" y="33003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81256" name="Rectangle 9"/>
          <p:cNvSpPr>
            <a:spLocks noChangeArrowheads="1"/>
          </p:cNvSpPr>
          <p:nvPr/>
        </p:nvSpPr>
        <p:spPr bwMode="auto">
          <a:xfrm>
            <a:off x="10302295" y="30844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152584" name="Object 8"/>
          <p:cNvGraphicFramePr>
            <a:graphicFrameLocks noChangeAspect="1"/>
          </p:cNvGraphicFramePr>
          <p:nvPr/>
        </p:nvGraphicFramePr>
        <p:xfrm>
          <a:off x="4224338" y="3860801"/>
          <a:ext cx="2322512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6" imgW="1168400" imgH="419100" progId="Equation.3">
                  <p:embed/>
                </p:oleObj>
              </mc:Choice>
              <mc:Fallback>
                <p:oleObj name="Equation" r:id="rId6" imgW="11684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8" y="3860801"/>
                        <a:ext cx="2322512" cy="830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1258" name="Rectangle 10"/>
          <p:cNvSpPr>
            <a:spLocks noChangeArrowheads="1"/>
          </p:cNvSpPr>
          <p:nvPr/>
        </p:nvSpPr>
        <p:spPr bwMode="auto">
          <a:xfrm>
            <a:off x="10483270" y="34384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81259" name="Rectangle 12"/>
          <p:cNvSpPr>
            <a:spLocks noChangeArrowheads="1"/>
          </p:cNvSpPr>
          <p:nvPr/>
        </p:nvSpPr>
        <p:spPr bwMode="auto">
          <a:xfrm>
            <a:off x="10483270" y="31384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152587" name="Object 11"/>
          <p:cNvGraphicFramePr>
            <a:graphicFrameLocks noChangeAspect="1"/>
          </p:cNvGraphicFramePr>
          <p:nvPr/>
        </p:nvGraphicFramePr>
        <p:xfrm>
          <a:off x="3719513" y="4832351"/>
          <a:ext cx="273685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8" imgW="1180588" imgH="177723" progId="Equation.3">
                  <p:embed/>
                </p:oleObj>
              </mc:Choice>
              <mc:Fallback>
                <p:oleObj name="Equation" r:id="rId8" imgW="1180588" imgH="17772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9513" y="4832351"/>
                        <a:ext cx="2736850" cy="46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10483270" y="33194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52590" name="Rectangle 14"/>
          <p:cNvSpPr>
            <a:spLocks noChangeArrowheads="1"/>
          </p:cNvSpPr>
          <p:nvPr/>
        </p:nvSpPr>
        <p:spPr bwMode="auto">
          <a:xfrm>
            <a:off x="6383339" y="5149762"/>
            <a:ext cx="40338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fa-IR" sz="2400">
                <a:solidFill>
                  <a:srgbClr val="000000"/>
                </a:solidFill>
              </a:rPr>
              <a:t>AC</a:t>
            </a:r>
            <a:r>
              <a:rPr lang="fa-IR" altLang="fa-IR" sz="2400">
                <a:solidFill>
                  <a:srgbClr val="000000"/>
                </a:solidFill>
              </a:rPr>
              <a:t>: هزينه متوسط</a:t>
            </a:r>
            <a:endParaRPr lang="en-US" altLang="fa-IR" sz="240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fa-IR" sz="2400">
                <a:solidFill>
                  <a:srgbClr val="000000"/>
                </a:solidFill>
              </a:rPr>
              <a:t>AFC</a:t>
            </a:r>
            <a:r>
              <a:rPr lang="fa-IR" altLang="fa-IR" sz="2400">
                <a:solidFill>
                  <a:srgbClr val="000000"/>
                </a:solidFill>
              </a:rPr>
              <a:t> : هزينه ثابت متوسط</a:t>
            </a:r>
            <a:endParaRPr lang="en-US" altLang="fa-IR" sz="240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fa-IR" sz="2400">
                <a:solidFill>
                  <a:srgbClr val="000000"/>
                </a:solidFill>
              </a:rPr>
              <a:t>AVC</a:t>
            </a:r>
            <a:r>
              <a:rPr lang="fa-IR" altLang="fa-IR" sz="2400">
                <a:solidFill>
                  <a:srgbClr val="000000"/>
                </a:solidFill>
              </a:rPr>
              <a:t> : هزينه متغير متوسط</a:t>
            </a:r>
          </a:p>
        </p:txBody>
      </p:sp>
    </p:spTree>
    <p:extLst>
      <p:ext uri="{BB962C8B-B14F-4D97-AF65-F5344CB8AC3E}">
        <p14:creationId xmlns:p14="http://schemas.microsoft.com/office/powerpoint/2010/main" val="131858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15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152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152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15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80" grpId="0"/>
      <p:bldP spid="1525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rtl="1" eaLnBrk="1" hangingPunct="1"/>
            <a:r>
              <a:rPr lang="ar-SA" altLang="fa-IR" smtClean="0">
                <a:solidFill>
                  <a:schemeClr val="accent1"/>
                </a:solidFill>
              </a:rPr>
              <a:t>عنوان درس: هزينه نهايي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1" y="4292601"/>
            <a:ext cx="7693025" cy="1793875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fa-IR" altLang="fa-IR" smtClean="0">
                <a:solidFill>
                  <a:schemeClr val="accent1"/>
                </a:solidFill>
              </a:rPr>
              <a:t>هزينه نهايي: تغيير در هزينه كل به ازاء يك واحد تغيير در مقدار توليد</a:t>
            </a:r>
            <a:endParaRPr lang="en-US" altLang="fa-IR" smtClean="0">
              <a:solidFill>
                <a:schemeClr val="accent1"/>
              </a:solidFill>
            </a:endParaRPr>
          </a:p>
          <a:p>
            <a:pPr algn="r" rtl="1" eaLnBrk="1" hangingPunct="1">
              <a:lnSpc>
                <a:spcPct val="90000"/>
              </a:lnSpc>
            </a:pPr>
            <a:r>
              <a:rPr lang="en-US" altLang="fa-IR" smtClean="0">
                <a:solidFill>
                  <a:schemeClr val="accent1"/>
                </a:solidFill>
              </a:rPr>
              <a:t>MC</a:t>
            </a:r>
            <a:r>
              <a:rPr lang="fa-IR" altLang="fa-IR" smtClean="0">
                <a:solidFill>
                  <a:schemeClr val="accent1"/>
                </a:solidFill>
              </a:rPr>
              <a:t> شيب منحني هزينه كل و شيب منحني هزينه متغير كل مي‌باشد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182276" name="Rectangle 4"/>
          <p:cNvSpPr>
            <a:spLocks noChangeArrowheads="1"/>
          </p:cNvSpPr>
          <p:nvPr/>
        </p:nvSpPr>
        <p:spPr bwMode="auto">
          <a:xfrm>
            <a:off x="10483270" y="-20005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63173" name="Object 5"/>
          <p:cNvGraphicFramePr>
            <a:graphicFrameLocks noChangeAspect="1"/>
          </p:cNvGraphicFramePr>
          <p:nvPr/>
        </p:nvGraphicFramePr>
        <p:xfrm>
          <a:off x="5016501" y="2708276"/>
          <a:ext cx="2303463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4" imgW="1320227" imgH="418918" progId="Equation.3">
                  <p:embed/>
                </p:oleObj>
              </mc:Choice>
              <mc:Fallback>
                <p:oleObj name="Equation" r:id="rId4" imgW="1320227" imgH="41891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6501" y="2708276"/>
                        <a:ext cx="2303463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2278" name="Rectangle 6"/>
          <p:cNvSpPr>
            <a:spLocks noChangeArrowheads="1"/>
          </p:cNvSpPr>
          <p:nvPr/>
        </p:nvSpPr>
        <p:spPr bwMode="auto">
          <a:xfrm>
            <a:off x="10483270" y="4666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66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263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263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0" grpId="0"/>
      <p:bldP spid="263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4" name="Picture 4" descr="6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7938"/>
            <a:ext cx="9144000" cy="696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9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50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9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1" t="26450" r="17897" b="16882"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82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2" descr="7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8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65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ar-SA" altLang="fa-IR" dirty="0" smtClean="0"/>
              <a:t>عنوان درس: انواع بازده نسبت به مقياس </a:t>
            </a:r>
            <a:endParaRPr lang="en-US" altLang="fa-IR" dirty="0" smtClean="0"/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بازده ثابت به مقياس </a:t>
            </a:r>
          </a:p>
          <a:p>
            <a:pPr marL="533400" indent="-533400"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بازده كاهنده به مقياس</a:t>
            </a:r>
          </a:p>
          <a:p>
            <a:pPr marL="533400" indent="-533400"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بازده فزاينده به مقياس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50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66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/>
      <p:bldP spid="266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rtl="1" eaLnBrk="1" hangingPunct="1"/>
            <a:r>
              <a:rPr lang="ar-SA" altLang="fa-IR" smtClean="0">
                <a:solidFill>
                  <a:schemeClr val="accent1"/>
                </a:solidFill>
              </a:rPr>
              <a:t>عنوان درس: بازده ثابت به مقياس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ar-SA" altLang="fa-IR" smtClean="0">
                <a:solidFill>
                  <a:schemeClr val="accent1"/>
                </a:solidFill>
              </a:rPr>
              <a:t>تابع توليد </a:t>
            </a:r>
          </a:p>
          <a:p>
            <a:pPr algn="r" rtl="1" eaLnBrk="1" hangingPunct="1"/>
            <a:r>
              <a:rPr lang="ar-SA" altLang="fa-IR" smtClean="0">
                <a:solidFill>
                  <a:schemeClr val="accent1"/>
                </a:solidFill>
              </a:rPr>
              <a:t>- بازده ثابت به مقياس </a:t>
            </a:r>
          </a:p>
          <a:p>
            <a:pPr algn="r" rtl="1" eaLnBrk="1" hangingPunct="1"/>
            <a:r>
              <a:rPr lang="ar-SA" altLang="fa-IR" smtClean="0">
                <a:solidFill>
                  <a:schemeClr val="accent1"/>
                </a:solidFill>
              </a:rPr>
              <a:t>- بازده فزاينده به مقياس </a:t>
            </a:r>
          </a:p>
          <a:p>
            <a:pPr algn="r" rtl="1" eaLnBrk="1" hangingPunct="1"/>
            <a:r>
              <a:rPr lang="ar-SA" altLang="fa-IR" smtClean="0">
                <a:solidFill>
                  <a:schemeClr val="accent1"/>
                </a:solidFill>
              </a:rPr>
              <a:t>- بازده كاهنده به مقياس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10483270" y="31289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67269" name="Object 5"/>
          <p:cNvGraphicFramePr>
            <a:graphicFrameLocks noChangeAspect="1"/>
          </p:cNvGraphicFramePr>
          <p:nvPr/>
        </p:nvGraphicFramePr>
        <p:xfrm>
          <a:off x="2660651" y="1447801"/>
          <a:ext cx="1490662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Equation" r:id="rId4" imgW="774364" imgH="203112" progId="Equation.3">
                  <p:embed/>
                </p:oleObj>
              </mc:Choice>
              <mc:Fallback>
                <p:oleObj name="Equation" r:id="rId4" imgW="774364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0651" y="1447801"/>
                        <a:ext cx="1490662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10483270" y="33289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87399" name="Rectangle 7"/>
          <p:cNvSpPr>
            <a:spLocks noChangeArrowheads="1"/>
          </p:cNvSpPr>
          <p:nvPr/>
        </p:nvSpPr>
        <p:spPr bwMode="auto">
          <a:xfrm>
            <a:off x="10483270" y="31289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67272" name="Object 8"/>
          <p:cNvGraphicFramePr>
            <a:graphicFrameLocks noChangeAspect="1"/>
          </p:cNvGraphicFramePr>
          <p:nvPr/>
        </p:nvGraphicFramePr>
        <p:xfrm>
          <a:off x="2495601" y="2063354"/>
          <a:ext cx="2214563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Equation" r:id="rId6" imgW="990170" imgH="203112" progId="Equation.3">
                  <p:embed/>
                </p:oleObj>
              </mc:Choice>
              <mc:Fallback>
                <p:oleObj name="Equation" r:id="rId6" imgW="990170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5601" y="2063354"/>
                        <a:ext cx="2214563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1" name="Rectangle 9"/>
          <p:cNvSpPr>
            <a:spLocks noChangeArrowheads="1"/>
          </p:cNvSpPr>
          <p:nvPr/>
        </p:nvSpPr>
        <p:spPr bwMode="auto">
          <a:xfrm>
            <a:off x="10483270" y="33289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87402" name="Rectangle 10"/>
          <p:cNvSpPr>
            <a:spLocks noChangeArrowheads="1"/>
          </p:cNvSpPr>
          <p:nvPr/>
        </p:nvSpPr>
        <p:spPr bwMode="auto">
          <a:xfrm>
            <a:off x="10483270" y="31289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67275" name="Object 11"/>
          <p:cNvGraphicFramePr>
            <a:graphicFrameLocks noChangeAspect="1"/>
          </p:cNvGraphicFramePr>
          <p:nvPr/>
        </p:nvGraphicFramePr>
        <p:xfrm>
          <a:off x="2583706" y="2718596"/>
          <a:ext cx="203835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8" imgW="888614" imgH="203112" progId="Equation.3">
                  <p:embed/>
                </p:oleObj>
              </mc:Choice>
              <mc:Fallback>
                <p:oleObj name="Equation" r:id="rId8" imgW="888614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3706" y="2718596"/>
                        <a:ext cx="203835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4" name="Rectangle 12"/>
          <p:cNvSpPr>
            <a:spLocks noChangeArrowheads="1"/>
          </p:cNvSpPr>
          <p:nvPr/>
        </p:nvSpPr>
        <p:spPr bwMode="auto">
          <a:xfrm>
            <a:off x="10483270" y="33289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87405" name="Rectangle 13"/>
          <p:cNvSpPr>
            <a:spLocks noChangeArrowheads="1"/>
          </p:cNvSpPr>
          <p:nvPr/>
        </p:nvSpPr>
        <p:spPr bwMode="auto">
          <a:xfrm>
            <a:off x="10483270" y="31289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67278" name="Object 14"/>
          <p:cNvGraphicFramePr>
            <a:graphicFrameLocks noChangeAspect="1"/>
          </p:cNvGraphicFramePr>
          <p:nvPr/>
        </p:nvGraphicFramePr>
        <p:xfrm>
          <a:off x="2575651" y="3384549"/>
          <a:ext cx="2232025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Equation" r:id="rId10" imgW="888614" imgH="203112" progId="Equation.3">
                  <p:embed/>
                </p:oleObj>
              </mc:Choice>
              <mc:Fallback>
                <p:oleObj name="Equation" r:id="rId10" imgW="888614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5651" y="3384549"/>
                        <a:ext cx="2232025" cy="43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7" name="Rectangle 15"/>
          <p:cNvSpPr>
            <a:spLocks noChangeArrowheads="1"/>
          </p:cNvSpPr>
          <p:nvPr/>
        </p:nvSpPr>
        <p:spPr bwMode="auto">
          <a:xfrm>
            <a:off x="10483270" y="33289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4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67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67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67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67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67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6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267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1000"/>
                                        <p:tgtEl>
                                          <p:spTgt spid="267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1000"/>
                                        <p:tgtEl>
                                          <p:spTgt spid="26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71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802" b="40456"/>
          <a:stretch/>
        </p:blipFill>
        <p:spPr bwMode="auto">
          <a:xfrm>
            <a:off x="1524000" y="82551"/>
            <a:ext cx="9036496" cy="5146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1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68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4" name="Picture 2" descr="7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889317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83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69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Picture 2" descr="7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896461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83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7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ar-SA" altLang="fa-IR" dirty="0" smtClean="0"/>
              <a:t>عنوان درس: تمرين </a:t>
            </a:r>
            <a:endParaRPr lang="en-US" altLang="fa-IR" dirty="0" smtClean="0"/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چرا شكاف </a:t>
            </a:r>
            <a:r>
              <a:rPr lang="en-US" altLang="fa-IR" dirty="0" smtClean="0">
                <a:solidFill>
                  <a:schemeClr val="accent1"/>
                </a:solidFill>
              </a:rPr>
              <a:t>AC</a:t>
            </a:r>
            <a:r>
              <a:rPr lang="fa-IR" altLang="fa-IR" dirty="0" smtClean="0">
                <a:solidFill>
                  <a:schemeClr val="accent1"/>
                </a:solidFill>
              </a:rPr>
              <a:t> و </a:t>
            </a:r>
            <a:r>
              <a:rPr lang="en-US" altLang="fa-IR" dirty="0" smtClean="0">
                <a:solidFill>
                  <a:schemeClr val="accent1"/>
                </a:solidFill>
              </a:rPr>
              <a:t>AVC</a:t>
            </a:r>
            <a:r>
              <a:rPr lang="fa-IR" altLang="fa-IR" dirty="0" smtClean="0">
                <a:solidFill>
                  <a:schemeClr val="accent1"/>
                </a:solidFill>
              </a:rPr>
              <a:t> با افزايش توليد كم مي‌شود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الف- چون </a:t>
            </a:r>
            <a:r>
              <a:rPr lang="en-US" altLang="fa-IR" dirty="0" smtClean="0">
                <a:solidFill>
                  <a:schemeClr val="accent1"/>
                </a:solidFill>
              </a:rPr>
              <a:t>AC </a:t>
            </a:r>
            <a:r>
              <a:rPr lang="fa-IR" altLang="fa-IR" dirty="0" smtClean="0">
                <a:solidFill>
                  <a:schemeClr val="accent1"/>
                </a:solidFill>
              </a:rPr>
              <a:t> كاهنده است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ب- چون </a:t>
            </a:r>
            <a:r>
              <a:rPr lang="en-US" altLang="fa-IR" dirty="0" smtClean="0">
                <a:solidFill>
                  <a:schemeClr val="accent1"/>
                </a:solidFill>
              </a:rPr>
              <a:t>AVC</a:t>
            </a:r>
            <a:r>
              <a:rPr lang="fa-IR" altLang="fa-IR" dirty="0" smtClean="0">
                <a:solidFill>
                  <a:schemeClr val="accent1"/>
                </a:solidFill>
              </a:rPr>
              <a:t> كاهنده است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ج – چون </a:t>
            </a:r>
            <a:r>
              <a:rPr lang="en-US" altLang="fa-IR" dirty="0" smtClean="0">
                <a:solidFill>
                  <a:schemeClr val="accent1"/>
                </a:solidFill>
              </a:rPr>
              <a:t>AFC</a:t>
            </a:r>
            <a:r>
              <a:rPr lang="fa-IR" altLang="fa-IR" dirty="0" smtClean="0">
                <a:solidFill>
                  <a:schemeClr val="accent1"/>
                </a:solidFill>
              </a:rPr>
              <a:t> كاهنده است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د- چون </a:t>
            </a:r>
            <a:r>
              <a:rPr lang="en-US" altLang="fa-IR" dirty="0" smtClean="0">
                <a:solidFill>
                  <a:schemeClr val="accent1"/>
                </a:solidFill>
              </a:rPr>
              <a:t>AFC</a:t>
            </a:r>
            <a:r>
              <a:rPr lang="fa-IR" altLang="fa-IR" dirty="0" smtClean="0">
                <a:solidFill>
                  <a:schemeClr val="accent1"/>
                </a:solidFill>
              </a:rPr>
              <a:t> فزاينده است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07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0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0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70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38" grpId="0"/>
      <p:bldP spid="27033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rtl="1" eaLnBrk="1" hangingPunct="1"/>
            <a:r>
              <a:rPr lang="ar-SA" altLang="fa-IR" smtClean="0">
                <a:solidFill>
                  <a:schemeClr val="accent1"/>
                </a:solidFill>
              </a:rPr>
              <a:t>عنوان درس: تمرين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در سمت چپ نقطه مي‌نيمم </a:t>
            </a:r>
            <a:r>
              <a:rPr lang="en-US" altLang="fa-IR" dirty="0" smtClean="0">
                <a:solidFill>
                  <a:schemeClr val="accent1"/>
                </a:solidFill>
              </a:rPr>
              <a:t>AC</a:t>
            </a:r>
            <a:r>
              <a:rPr lang="fa-IR" altLang="fa-IR" dirty="0" smtClean="0">
                <a:solidFill>
                  <a:schemeClr val="accent1"/>
                </a:solidFill>
              </a:rPr>
              <a:t>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الف -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 -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ج -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 -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10483270" y="-20005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1365" name="Object 5"/>
          <p:cNvGraphicFramePr>
            <a:graphicFrameLocks noChangeAspect="1"/>
          </p:cNvGraphicFramePr>
          <p:nvPr/>
        </p:nvGraphicFramePr>
        <p:xfrm>
          <a:off x="6888088" y="2132857"/>
          <a:ext cx="1785938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4" imgW="558558" imgH="203112" progId="Equation.3">
                  <p:embed/>
                </p:oleObj>
              </mc:Choice>
              <mc:Fallback>
                <p:oleObj name="Equation" r:id="rId4" imgW="55855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8088" y="2132857"/>
                        <a:ext cx="1785938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10483270" y="-3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91495" name="Rectangle 7"/>
          <p:cNvSpPr>
            <a:spLocks noChangeArrowheads="1"/>
          </p:cNvSpPr>
          <p:nvPr/>
        </p:nvSpPr>
        <p:spPr bwMode="auto">
          <a:xfrm>
            <a:off x="13339182" y="-20005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1368" name="Object 8"/>
          <p:cNvGraphicFramePr>
            <a:graphicFrameLocks noChangeAspect="1"/>
          </p:cNvGraphicFramePr>
          <p:nvPr/>
        </p:nvGraphicFramePr>
        <p:xfrm>
          <a:off x="7030963" y="2637682"/>
          <a:ext cx="1441450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Equation" r:id="rId6" imgW="660113" imgH="177723" progId="Equation.3">
                  <p:embed/>
                </p:oleObj>
              </mc:Choice>
              <mc:Fallback>
                <p:oleObj name="Equation" r:id="rId6" imgW="660113" imgH="17772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0963" y="2637682"/>
                        <a:ext cx="1441450" cy="36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497" name="Rectangle 9"/>
          <p:cNvSpPr>
            <a:spLocks noChangeArrowheads="1"/>
          </p:cNvSpPr>
          <p:nvPr/>
        </p:nvSpPr>
        <p:spPr bwMode="auto">
          <a:xfrm>
            <a:off x="10483270" y="-1908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91498" name="Rectangle 10"/>
          <p:cNvSpPr>
            <a:spLocks noChangeArrowheads="1"/>
          </p:cNvSpPr>
          <p:nvPr/>
        </p:nvSpPr>
        <p:spPr bwMode="auto">
          <a:xfrm>
            <a:off x="10483270" y="312893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1371" name="Object 11"/>
          <p:cNvGraphicFramePr>
            <a:graphicFrameLocks noChangeAspect="1"/>
          </p:cNvGraphicFramePr>
          <p:nvPr/>
        </p:nvGraphicFramePr>
        <p:xfrm>
          <a:off x="6815064" y="3069481"/>
          <a:ext cx="18002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Equation" r:id="rId8" imgW="558558" imgH="203112" progId="Equation.3">
                  <p:embed/>
                </p:oleObj>
              </mc:Choice>
              <mc:Fallback>
                <p:oleObj name="Equation" r:id="rId8" imgW="55855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5064" y="3069481"/>
                        <a:ext cx="180022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500" name="Rectangle 12"/>
          <p:cNvSpPr>
            <a:spLocks noChangeArrowheads="1"/>
          </p:cNvSpPr>
          <p:nvPr/>
        </p:nvSpPr>
        <p:spPr bwMode="auto">
          <a:xfrm>
            <a:off x="10483270" y="33289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91501" name="Rectangle 13"/>
          <p:cNvSpPr>
            <a:spLocks noChangeArrowheads="1"/>
          </p:cNvSpPr>
          <p:nvPr/>
        </p:nvSpPr>
        <p:spPr bwMode="auto">
          <a:xfrm>
            <a:off x="10483270" y="-20005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1374" name="Object 14"/>
          <p:cNvGraphicFramePr>
            <a:graphicFrameLocks noChangeAspect="1"/>
          </p:cNvGraphicFramePr>
          <p:nvPr/>
        </p:nvGraphicFramePr>
        <p:xfrm>
          <a:off x="6672188" y="3501282"/>
          <a:ext cx="19431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10" imgW="685800" imgH="393700" progId="Equation.3">
                  <p:embed/>
                </p:oleObj>
              </mc:Choice>
              <mc:Fallback>
                <p:oleObj name="Equation" r:id="rId10" imgW="6858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2188" y="3501282"/>
                        <a:ext cx="1943100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503" name="Rectangle 15"/>
          <p:cNvSpPr>
            <a:spLocks noChangeArrowheads="1"/>
          </p:cNvSpPr>
          <p:nvPr/>
        </p:nvSpPr>
        <p:spPr bwMode="auto">
          <a:xfrm>
            <a:off x="10483270" y="19047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34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1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1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1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71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71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71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271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271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271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362" grpId="0"/>
      <p:bldP spid="27136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عنوان درس: تمرين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نزولي بودن </a:t>
            </a:r>
            <a:r>
              <a:rPr lang="en-US" altLang="fa-IR" dirty="0" smtClean="0">
                <a:solidFill>
                  <a:schemeClr val="accent1"/>
                </a:solidFill>
              </a:rPr>
              <a:t>AC</a:t>
            </a:r>
            <a:r>
              <a:rPr lang="fa-IR" altLang="fa-IR" dirty="0" smtClean="0">
                <a:solidFill>
                  <a:schemeClr val="accent1"/>
                </a:solidFill>
              </a:rPr>
              <a:t> و </a:t>
            </a:r>
            <a:r>
              <a:rPr lang="en-US" altLang="fa-IR" dirty="0" smtClean="0">
                <a:solidFill>
                  <a:schemeClr val="accent1"/>
                </a:solidFill>
              </a:rPr>
              <a:t>MC</a:t>
            </a:r>
            <a:r>
              <a:rPr lang="fa-IR" altLang="fa-IR" dirty="0" smtClean="0">
                <a:solidFill>
                  <a:schemeClr val="accent1"/>
                </a:solidFill>
              </a:rPr>
              <a:t> به چه چيزي اشاره دارد؟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الف – بازده كاهنده به مقياس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ب- بازده نزولي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ج – بازده ثابت به مقياس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د- بازده فزاينده به مقياس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10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3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73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0" grpId="0"/>
      <p:bldP spid="2734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بازار رقابت كامل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تعريف بازار رقابت كامل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تعداد زيادي خريدار و فروشنده كه بر قيمت تاثير ندارند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كالاي همه شركتها مشابه است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آزادي تحرك عوامل توليد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اطلاعات كامل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62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5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5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5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5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75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75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458" grpId="0"/>
      <p:bldP spid="2754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حداكثر كردن سود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9577" y="1860120"/>
            <a:ext cx="7693025" cy="4495800"/>
          </a:xfrm>
        </p:spPr>
        <p:txBody>
          <a:bodyPr/>
          <a:lstStyle/>
          <a:p>
            <a:pPr algn="r" rtl="1" eaLnBrk="1" hangingPunct="1"/>
            <a:r>
              <a:rPr lang="fa-IR" altLang="fa-IR" u="sng" dirty="0" smtClean="0">
                <a:solidFill>
                  <a:schemeClr val="accent1"/>
                </a:solidFill>
              </a:rPr>
              <a:t>روش اول</a:t>
            </a:r>
            <a:endParaRPr lang="fa-IR" altLang="fa-IR" dirty="0" smtClean="0">
              <a:solidFill>
                <a:schemeClr val="accent1"/>
              </a:solidFill>
            </a:endParaRP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استفاده از منحني‌هاي درآمد كل و هزينه كل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                  هزينه كل – درآمد كل = سود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بنگاه در سطحي توليد مي‌كند كه شكاف بين درآمد كل و هزينه كل حداكثر سود</a:t>
            </a:r>
            <a:endParaRPr lang="fa-IR" altLang="fa-IR" u="sng" dirty="0" smtClean="0">
              <a:solidFill>
                <a:schemeClr val="accent1"/>
              </a:solidFill>
            </a:endParaRPr>
          </a:p>
          <a:p>
            <a:pPr algn="r" rtl="1" eaLnBrk="1" hangingPunct="1"/>
            <a:r>
              <a:rPr lang="fa-IR" altLang="fa-IR" u="sng" dirty="0" smtClean="0">
                <a:solidFill>
                  <a:schemeClr val="accent1"/>
                </a:solidFill>
              </a:rPr>
              <a:t>روش دوم</a:t>
            </a:r>
            <a:endParaRPr lang="fa-IR" altLang="fa-IR" dirty="0" smtClean="0">
              <a:solidFill>
                <a:schemeClr val="accent1"/>
              </a:solidFill>
            </a:endParaRP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استفاده از منحني‌هاي </a:t>
            </a:r>
            <a:r>
              <a:rPr lang="en-US" altLang="fa-IR" dirty="0" smtClean="0">
                <a:solidFill>
                  <a:schemeClr val="accent1"/>
                </a:solidFill>
              </a:rPr>
              <a:t>AC</a:t>
            </a:r>
            <a:r>
              <a:rPr lang="fa-IR" altLang="fa-IR" dirty="0" smtClean="0">
                <a:solidFill>
                  <a:schemeClr val="accent1"/>
                </a:solidFill>
              </a:rPr>
              <a:t> ، </a:t>
            </a:r>
            <a:r>
              <a:rPr lang="en-US" altLang="fa-IR" dirty="0" smtClean="0">
                <a:solidFill>
                  <a:schemeClr val="accent1"/>
                </a:solidFill>
              </a:rPr>
              <a:t>MC</a:t>
            </a:r>
            <a:r>
              <a:rPr lang="fa-IR" altLang="fa-IR" dirty="0" smtClean="0">
                <a:solidFill>
                  <a:schemeClr val="accent1"/>
                </a:solidFill>
              </a:rPr>
              <a:t> و </a:t>
            </a:r>
            <a:r>
              <a:rPr lang="en-US" altLang="fa-IR" dirty="0" smtClean="0">
                <a:solidFill>
                  <a:schemeClr val="accent1"/>
                </a:solidFill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821981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6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82" grpId="0"/>
      <p:bldP spid="27648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6" name="Picture 2" descr="7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53975"/>
            <a:ext cx="9144000" cy="696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539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77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fa-IR" altLang="fa-IR" dirty="0" smtClean="0">
                <a:solidFill>
                  <a:schemeClr val="accent1"/>
                </a:solidFill>
              </a:rPr>
              <a:t>عنوان درس: حداكثر كردن سود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ar-SA" altLang="fa-IR" smtClean="0">
                <a:solidFill>
                  <a:schemeClr val="accent1"/>
                </a:solidFill>
              </a:rPr>
              <a:t>روش دوم: درآمد نهايي و هزينه نهايي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10483270" y="292890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8533" name="Object 5"/>
          <p:cNvGraphicFramePr>
            <a:graphicFrameLocks noChangeAspect="1"/>
          </p:cNvGraphicFramePr>
          <p:nvPr/>
        </p:nvGraphicFramePr>
        <p:xfrm>
          <a:off x="4511675" y="3284539"/>
          <a:ext cx="4032250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4" imgW="1777229" imgH="431613" progId="Equation.3">
                  <p:embed/>
                </p:oleObj>
              </mc:Choice>
              <mc:Fallback>
                <p:oleObj name="Equation" r:id="rId4" imgW="1777229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1675" y="3284539"/>
                        <a:ext cx="4032250" cy="108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8662" name="Rectangle 6"/>
          <p:cNvSpPr>
            <a:spLocks noChangeArrowheads="1"/>
          </p:cNvSpPr>
          <p:nvPr/>
        </p:nvSpPr>
        <p:spPr bwMode="auto">
          <a:xfrm>
            <a:off x="10483270" y="35289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10483270" y="30193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78536" name="Object 8"/>
          <p:cNvGraphicFramePr>
            <a:graphicFrameLocks noChangeAspect="1"/>
          </p:cNvGraphicFramePr>
          <p:nvPr/>
        </p:nvGraphicFramePr>
        <p:xfrm>
          <a:off x="5087938" y="4868864"/>
          <a:ext cx="25209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Equation" r:id="rId6" imgW="1257300" imgH="419100" progId="Equation.3">
                  <p:embed/>
                </p:oleObj>
              </mc:Choice>
              <mc:Fallback>
                <p:oleObj name="Equation" r:id="rId6" imgW="12573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7938" y="4868864"/>
                        <a:ext cx="2520950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8665" name="Rectangle 9"/>
          <p:cNvSpPr>
            <a:spLocks noChangeArrowheads="1"/>
          </p:cNvSpPr>
          <p:nvPr/>
        </p:nvSpPr>
        <p:spPr bwMode="auto">
          <a:xfrm>
            <a:off x="10483270" y="34384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8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8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8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78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0" grpId="0"/>
      <p:bldP spid="27853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عنوان درس: حداكثر كردن سود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روش دوم: 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قاعده تصميم‌گيري: سطح توليد تا جايي افزايش مي‌يابد كه عايدي محصول جديد (</a:t>
            </a:r>
            <a:r>
              <a:rPr lang="en-US" altLang="fa-IR" dirty="0" smtClean="0">
                <a:solidFill>
                  <a:schemeClr val="accent1"/>
                </a:solidFill>
              </a:rPr>
              <a:t>P</a:t>
            </a:r>
            <a:r>
              <a:rPr lang="fa-IR" altLang="fa-IR" dirty="0" smtClean="0">
                <a:solidFill>
                  <a:schemeClr val="accent1"/>
                </a:solidFill>
              </a:rPr>
              <a:t>) بيشتر از هزينه آن (</a:t>
            </a:r>
            <a:r>
              <a:rPr lang="en-US" altLang="fa-IR" dirty="0" smtClean="0">
                <a:solidFill>
                  <a:schemeClr val="accent1"/>
                </a:solidFill>
              </a:rPr>
              <a:t>MC</a:t>
            </a:r>
            <a:r>
              <a:rPr lang="fa-IR" altLang="fa-IR" dirty="0" smtClean="0">
                <a:solidFill>
                  <a:schemeClr val="accent1"/>
                </a:solidFill>
              </a:rPr>
              <a:t>) باشد و در سطح توليدي كه </a:t>
            </a:r>
            <a:r>
              <a:rPr lang="en-US" altLang="fa-IR" dirty="0" smtClean="0">
                <a:solidFill>
                  <a:schemeClr val="accent1"/>
                </a:solidFill>
              </a:rPr>
              <a:t>P=MC</a:t>
            </a:r>
            <a:r>
              <a:rPr lang="fa-IR" altLang="fa-IR" dirty="0" smtClean="0">
                <a:solidFill>
                  <a:schemeClr val="accent1"/>
                </a:solidFill>
              </a:rPr>
              <a:t> شود توليد ديگر افزايش نمي‌يابد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38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79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4" grpId="0"/>
      <p:bldP spid="2795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 descr="75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31"/>
          <a:stretch/>
        </p:blipFill>
        <p:spPr bwMode="auto">
          <a:xfrm>
            <a:off x="1739081" y="0"/>
            <a:ext cx="8893175" cy="6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665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80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2" name="Picture 2" descr="7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53975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29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81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عنوان درس: تمرين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5913" y="1459200"/>
            <a:ext cx="7499350" cy="4800600"/>
          </a:xfrm>
        </p:spPr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در شكل قبل اگر قيمت برابر      باشد آنگاه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الف – بنگاه ضرر مي‌كند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ب- بنگاه معادل </a:t>
            </a:r>
            <a:r>
              <a:rPr lang="en-US" altLang="fa-IR" dirty="0" smtClean="0">
                <a:solidFill>
                  <a:schemeClr val="accent1"/>
                </a:solidFill>
              </a:rPr>
              <a:t>TFC</a:t>
            </a:r>
            <a:r>
              <a:rPr lang="fa-IR" altLang="fa-IR" dirty="0" smtClean="0">
                <a:solidFill>
                  <a:schemeClr val="accent1"/>
                </a:solidFill>
              </a:rPr>
              <a:t> ضرر مي‌كند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ج – بنگاه در نقطه سر به بر خواهد بود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د- بنگاه سود مي‌برد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02756" name="Rectangle 4"/>
          <p:cNvSpPr>
            <a:spLocks noChangeArrowheads="1"/>
          </p:cNvSpPr>
          <p:nvPr/>
        </p:nvSpPr>
        <p:spPr bwMode="auto">
          <a:xfrm>
            <a:off x="10483270" y="311940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02757" name="Object 5"/>
          <p:cNvGraphicFramePr>
            <a:graphicFrameLocks noChangeAspect="1"/>
          </p:cNvGraphicFramePr>
          <p:nvPr/>
        </p:nvGraphicFramePr>
        <p:xfrm>
          <a:off x="5807969" y="1406885"/>
          <a:ext cx="51911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4" imgW="164885" imgH="215619" progId="Equation.3">
                  <p:embed/>
                </p:oleObj>
              </mc:Choice>
              <mc:Fallback>
                <p:oleObj name="Equation" r:id="rId4" imgW="164885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7969" y="1406885"/>
                        <a:ext cx="519113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2758" name="Rectangle 6"/>
          <p:cNvSpPr>
            <a:spLocks noChangeArrowheads="1"/>
          </p:cNvSpPr>
          <p:nvPr/>
        </p:nvSpPr>
        <p:spPr bwMode="auto">
          <a:xfrm>
            <a:off x="10483270" y="33384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12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2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2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2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82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82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82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26" grpId="0"/>
      <p:bldP spid="2826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عنوان درس: تمرين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81288" y="1589646"/>
            <a:ext cx="7693025" cy="4508500"/>
          </a:xfrm>
        </p:spPr>
        <p:txBody>
          <a:bodyPr/>
          <a:lstStyle/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اگر براي يك بنگاه رقابتي  </a:t>
            </a:r>
            <a:r>
              <a:rPr lang="en-US" altLang="fa-IR" smtClean="0">
                <a:solidFill>
                  <a:schemeClr val="accent1"/>
                </a:solidFill>
              </a:rPr>
              <a:t>                              </a:t>
            </a:r>
            <a:r>
              <a:rPr lang="fa-IR" altLang="fa-IR" smtClean="0">
                <a:solidFill>
                  <a:schemeClr val="accent1"/>
                </a:solidFill>
              </a:rPr>
              <a:t>در اين صورت بنگاه ...</a:t>
            </a: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الف – توليد را متوقف مي‌كند</a:t>
            </a: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ب- سود مي‌برد</a:t>
            </a: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ج – به اندازه </a:t>
            </a:r>
            <a:r>
              <a:rPr lang="en-US" altLang="fa-IR" smtClean="0">
                <a:solidFill>
                  <a:schemeClr val="accent1"/>
                </a:solidFill>
              </a:rPr>
              <a:t>TFC</a:t>
            </a:r>
            <a:r>
              <a:rPr lang="fa-IR" altLang="fa-IR" smtClean="0">
                <a:solidFill>
                  <a:schemeClr val="accent1"/>
                </a:solidFill>
              </a:rPr>
              <a:t> ضرر مي‌كند</a:t>
            </a:r>
          </a:p>
          <a:p>
            <a:pPr algn="r" rtl="1" eaLnBrk="1" hangingPunct="1"/>
            <a:r>
              <a:rPr lang="fa-IR" altLang="fa-IR" smtClean="0">
                <a:solidFill>
                  <a:schemeClr val="accent1"/>
                </a:solidFill>
              </a:rPr>
              <a:t>د- به ميزان كمتر از </a:t>
            </a:r>
            <a:r>
              <a:rPr lang="en-US" altLang="fa-IR" smtClean="0">
                <a:solidFill>
                  <a:schemeClr val="accent1"/>
                </a:solidFill>
              </a:rPr>
              <a:t>TFC</a:t>
            </a:r>
            <a:r>
              <a:rPr lang="fa-IR" altLang="fa-IR" smtClean="0">
                <a:solidFill>
                  <a:schemeClr val="accent1"/>
                </a:solidFill>
              </a:rPr>
              <a:t> ضرر مي‌كند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203780" name="Rectangle 4"/>
          <p:cNvSpPr>
            <a:spLocks noChangeArrowheads="1"/>
          </p:cNvSpPr>
          <p:nvPr/>
        </p:nvSpPr>
        <p:spPr bwMode="auto">
          <a:xfrm>
            <a:off x="10483270" y="-20005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  <p:graphicFrame>
        <p:nvGraphicFramePr>
          <p:cNvPr id="20378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3140558"/>
              </p:ext>
            </p:extLst>
          </p:nvPr>
        </p:nvGraphicFramePr>
        <p:xfrm>
          <a:off x="3648075" y="1692306"/>
          <a:ext cx="28797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Equation" r:id="rId4" imgW="1256755" imgH="203112" progId="Equation.3">
                  <p:embed/>
                </p:oleObj>
              </mc:Choice>
              <mc:Fallback>
                <p:oleObj name="Equation" r:id="rId4" imgW="1256755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5" y="1692306"/>
                        <a:ext cx="287972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3782" name="Rectangle 6"/>
          <p:cNvSpPr>
            <a:spLocks noChangeArrowheads="1"/>
          </p:cNvSpPr>
          <p:nvPr/>
        </p:nvSpPr>
        <p:spPr bwMode="auto">
          <a:xfrm>
            <a:off x="10483270" y="-3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fa-IR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35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3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3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3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83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83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283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650" grpId="0"/>
      <p:bldP spid="283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عنوان درس: منحني عرضه كوتاه‌مدت بنگاه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sz="3600" dirty="0">
                <a:solidFill>
                  <a:schemeClr val="accent1"/>
                </a:solidFill>
              </a:rPr>
              <a:t>شكل منحني عرضه</a:t>
            </a:r>
            <a:r>
              <a:rPr lang="fa-IR" altLang="fa-IR" dirty="0" smtClean="0">
                <a:solidFill>
                  <a:schemeClr val="accent1"/>
                </a:solidFill>
              </a:rPr>
              <a:t>                                                            تعريف منحني عرضه را بيان نمائيد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قسمت صعودي منحني </a:t>
            </a:r>
            <a:r>
              <a:rPr lang="en-US" altLang="fa-IR" dirty="0" smtClean="0">
                <a:solidFill>
                  <a:schemeClr val="accent1"/>
                </a:solidFill>
              </a:rPr>
              <a:t>MC</a:t>
            </a:r>
            <a:r>
              <a:rPr lang="fa-IR" altLang="fa-IR" dirty="0" smtClean="0">
                <a:solidFill>
                  <a:schemeClr val="accent1"/>
                </a:solidFill>
              </a:rPr>
              <a:t> كه بالاتر از </a:t>
            </a:r>
            <a:r>
              <a:rPr lang="en-US" altLang="fa-IR" dirty="0" err="1" smtClean="0">
                <a:solidFill>
                  <a:schemeClr val="accent1"/>
                </a:solidFill>
              </a:rPr>
              <a:t>MinAVC</a:t>
            </a:r>
            <a:r>
              <a:rPr lang="fa-IR" altLang="fa-IR" dirty="0" smtClean="0">
                <a:solidFill>
                  <a:schemeClr val="accent1"/>
                </a:solidFill>
              </a:rPr>
              <a:t> است منحني عرضه بنگاه رقابتي است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43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4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4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4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4" grpId="0"/>
      <p:bldP spid="28467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8" name="Picture 2" descr="7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896461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190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85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مزاياي رقابت كامل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هر بنگاه در بلندمدت در بهترين سطح توليد فعاليت مي‌كند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بنگاهها كارا مي‌باشند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دسترسي به كالاها و خدمات زياد است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- قيمت در كمترين مقدار ممكن است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330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6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6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6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86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86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22" grpId="0"/>
      <p:bldP spid="28672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نواقص و محدوديتهاي بازار رقابتي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بنگاهها كوچك هستند و تحقيق و توسعه در اين بنگاهها كمتر صورت مي‌گيرد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اگر پي‌آمد خارجي وجود داشته باشد بازار رقابت كامل منابع را به طور بهينه تخصيص نمي‌دهد</a:t>
            </a:r>
          </a:p>
          <a:p>
            <a:pPr algn="r" rtl="1" eaLnBrk="1" hangingPunct="1"/>
            <a:r>
              <a:rPr lang="fa-IR" altLang="fa-IR" dirty="0" smtClean="0">
                <a:solidFill>
                  <a:schemeClr val="accent1"/>
                </a:solidFill>
              </a:rPr>
              <a:t>بازار رقابت نسبت به توزيع درآمد حساس نمي‌باشد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09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6" grpId="0"/>
      <p:bldP spid="28774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rtl="1" eaLnBrk="1" hangingPunct="1"/>
            <a:r>
              <a:rPr lang="ar-SA" altLang="fa-IR" smtClean="0">
                <a:solidFill>
                  <a:schemeClr val="accent1"/>
                </a:solidFill>
              </a:rPr>
              <a:t>عنوان درس: منحني عرضه بلندمدت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منحني عرضه بلندمدت: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در صنايع با هزينه ثابت افقي است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در صنايع با هزينه كاهنده نزولي است</a:t>
            </a:r>
          </a:p>
          <a:p>
            <a:pPr algn="r" rtl="1" eaLnBrk="1" hangingPunct="1"/>
            <a:r>
              <a:rPr lang="ar-SA" altLang="fa-IR" dirty="0" smtClean="0">
                <a:solidFill>
                  <a:schemeClr val="accent1"/>
                </a:solidFill>
              </a:rPr>
              <a:t>در صنايع با هزينه فزاينده صعودي است 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57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88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  <p:bldP spid="28877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Solstice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0000"/>
      </a:accent1>
      <a:accent2>
        <a:srgbClr val="969696"/>
      </a:accent2>
      <a:accent3>
        <a:srgbClr val="FFFFFF"/>
      </a:accent3>
      <a:accent4>
        <a:srgbClr val="000000"/>
      </a:accent4>
      <a:accent5>
        <a:srgbClr val="AACAFF"/>
      </a:accent5>
      <a:accent6>
        <a:srgbClr val="878787"/>
      </a:accent6>
      <a:hlink>
        <a:srgbClr val="99CCFF"/>
      </a:hlink>
      <a:folHlink>
        <a:srgbClr val="EAEAEA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0000"/>
      </a:accent1>
      <a:accent2>
        <a:srgbClr val="969696"/>
      </a:accent2>
      <a:accent3>
        <a:srgbClr val="FFFFFF"/>
      </a:accent3>
      <a:accent4>
        <a:srgbClr val="000000"/>
      </a:accent4>
      <a:accent5>
        <a:srgbClr val="AACAFF"/>
      </a:accent5>
      <a:accent6>
        <a:srgbClr val="878787"/>
      </a:accent6>
      <a:hlink>
        <a:srgbClr val="99CCFF"/>
      </a:hlink>
      <a:folHlink>
        <a:srgbClr val="EAEAEA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olstice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0000"/>
      </a:accent1>
      <a:accent2>
        <a:srgbClr val="969696"/>
      </a:accent2>
      <a:accent3>
        <a:srgbClr val="FFFFFF"/>
      </a:accent3>
      <a:accent4>
        <a:srgbClr val="000000"/>
      </a:accent4>
      <a:accent5>
        <a:srgbClr val="AACAFF"/>
      </a:accent5>
      <a:accent6>
        <a:srgbClr val="878787"/>
      </a:accent6>
      <a:hlink>
        <a:srgbClr val="99CCFF"/>
      </a:hlink>
      <a:folHlink>
        <a:srgbClr val="EAEAEA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Solstice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0000"/>
      </a:accent1>
      <a:accent2>
        <a:srgbClr val="969696"/>
      </a:accent2>
      <a:accent3>
        <a:srgbClr val="FFFFFF"/>
      </a:accent3>
      <a:accent4>
        <a:srgbClr val="000000"/>
      </a:accent4>
      <a:accent5>
        <a:srgbClr val="AACAFF"/>
      </a:accent5>
      <a:accent6>
        <a:srgbClr val="878787"/>
      </a:accent6>
      <a:hlink>
        <a:srgbClr val="99CCFF"/>
      </a:hlink>
      <a:folHlink>
        <a:srgbClr val="EAEAEA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558</Words>
  <Application>Microsoft Office PowerPoint</Application>
  <PresentationFormat>Custom</PresentationFormat>
  <Paragraphs>89</Paragraphs>
  <Slides>30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2_Solstice</vt:lpstr>
      <vt:lpstr>Solstice</vt:lpstr>
      <vt:lpstr>1_Solstice</vt:lpstr>
      <vt:lpstr>3_Solstice</vt:lpstr>
      <vt:lpstr>Equation</vt:lpstr>
      <vt:lpstr>بنام خدا</vt:lpstr>
      <vt:lpstr>عنوان درس: هزينه‌ها در كوتاه‌مدت:</vt:lpstr>
      <vt:lpstr>PowerPoint Presentation</vt:lpstr>
      <vt:lpstr>عنوان درس: اقتصاد خرد – هزينه‌هاي متوسط </vt:lpstr>
      <vt:lpstr>عنوان درس: هزينه نهايي </vt:lpstr>
      <vt:lpstr>PowerPoint Presentation</vt:lpstr>
      <vt:lpstr>PowerPoint Presentation</vt:lpstr>
      <vt:lpstr>PowerPoint Presentation</vt:lpstr>
      <vt:lpstr>عنوان درس: انواع بازده نسبت به مقياس </vt:lpstr>
      <vt:lpstr>عنوان درس: بازده ثابت به مقياس</vt:lpstr>
      <vt:lpstr>PowerPoint Presentation</vt:lpstr>
      <vt:lpstr>PowerPoint Presentation</vt:lpstr>
      <vt:lpstr>PowerPoint Presentation</vt:lpstr>
      <vt:lpstr>عنوان درس: تمرين </vt:lpstr>
      <vt:lpstr>عنوان درس: تمرين </vt:lpstr>
      <vt:lpstr>عنوان درس: تمرين </vt:lpstr>
      <vt:lpstr>بازار رقابت كامل </vt:lpstr>
      <vt:lpstr>حداكثر كردن سود </vt:lpstr>
      <vt:lpstr>PowerPoint Presentation</vt:lpstr>
      <vt:lpstr>عنوان درس: حداكثر كردن سود </vt:lpstr>
      <vt:lpstr>عنوان درس: حداكثر كردن سود </vt:lpstr>
      <vt:lpstr>PowerPoint Presentation</vt:lpstr>
      <vt:lpstr>PowerPoint Presentation</vt:lpstr>
      <vt:lpstr>عنوان درس: تمرين</vt:lpstr>
      <vt:lpstr>عنوان درس: تمرين </vt:lpstr>
      <vt:lpstr>عنوان درس: منحني عرضه كوتاه‌مدت بنگاه </vt:lpstr>
      <vt:lpstr>PowerPoint Presentation</vt:lpstr>
      <vt:lpstr>مزاياي رقابت كامل </vt:lpstr>
      <vt:lpstr>نواقص و محدوديتهاي بازار رقابتي </vt:lpstr>
      <vt:lpstr>عنوان درس: منحني عرضه بلندمدت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درس: هزينه‌ها در كوتاه‌مدت:</dc:title>
  <dc:creator>zana</dc:creator>
  <cp:lastModifiedBy>Windows User</cp:lastModifiedBy>
  <cp:revision>6</cp:revision>
  <dcterms:created xsi:type="dcterms:W3CDTF">2019-12-09T14:55:22Z</dcterms:created>
  <dcterms:modified xsi:type="dcterms:W3CDTF">2020-05-31T12:10:03Z</dcterms:modified>
</cp:coreProperties>
</file>