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32"/>
  </p:notesMasterIdLst>
  <p:sldIdLst>
    <p:sldId id="293" r:id="rId2"/>
    <p:sldId id="256" r:id="rId3"/>
    <p:sldId id="286" r:id="rId4"/>
    <p:sldId id="257" r:id="rId5"/>
    <p:sldId id="258" r:id="rId6"/>
    <p:sldId id="290" r:id="rId7"/>
    <p:sldId id="259" r:id="rId8"/>
    <p:sldId id="291" r:id="rId9"/>
    <p:sldId id="261" r:id="rId10"/>
    <p:sldId id="262" r:id="rId11"/>
    <p:sldId id="285" r:id="rId12"/>
    <p:sldId id="264" r:id="rId13"/>
    <p:sldId id="265" r:id="rId14"/>
    <p:sldId id="292" r:id="rId15"/>
    <p:sldId id="266" r:id="rId16"/>
    <p:sldId id="278" r:id="rId17"/>
    <p:sldId id="279" r:id="rId18"/>
    <p:sldId id="280" r:id="rId19"/>
    <p:sldId id="281" r:id="rId20"/>
    <p:sldId id="282" r:id="rId21"/>
    <p:sldId id="283" r:id="rId22"/>
    <p:sldId id="267" r:id="rId23"/>
    <p:sldId id="268" r:id="rId24"/>
    <p:sldId id="269" r:id="rId25"/>
    <p:sldId id="270" r:id="rId26"/>
    <p:sldId id="287" r:id="rId27"/>
    <p:sldId id="271" r:id="rId28"/>
    <p:sldId id="272" r:id="rId29"/>
    <p:sldId id="273" r:id="rId30"/>
    <p:sldId id="274"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26" autoAdjust="0"/>
    <p:restoredTop sz="86323" autoAdjust="0"/>
  </p:normalViewPr>
  <p:slideViewPr>
    <p:cSldViewPr>
      <p:cViewPr>
        <p:scale>
          <a:sx n="73" d="100"/>
          <a:sy n="73" d="100"/>
        </p:scale>
        <p:origin x="-1308" y="-114"/>
      </p:cViewPr>
      <p:guideLst>
        <p:guide orient="horz" pos="2160"/>
        <p:guide pos="2880"/>
      </p:guideLst>
    </p:cSldViewPr>
  </p:slideViewPr>
  <p:outlineViewPr>
    <p:cViewPr>
      <p:scale>
        <a:sx n="33" d="100"/>
        <a:sy n="33" d="100"/>
      </p:scale>
      <p:origin x="18" y="3204"/>
    </p:cViewPr>
  </p:outlineViewPr>
  <p:notesTextViewPr>
    <p:cViewPr>
      <p:scale>
        <a:sx n="100" d="100"/>
        <a:sy n="100" d="100"/>
      </p:scale>
      <p:origin x="0" y="0"/>
    </p:cViewPr>
  </p:notesTextViewPr>
  <p:sorterViewPr>
    <p:cViewPr>
      <p:scale>
        <a:sx n="80" d="100"/>
        <a:sy n="8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81C8116-E496-4A50-94EB-DE5A867B31AF}" type="datetimeFigureOut">
              <a:rPr lang="en-US" smtClean="0"/>
              <a:pPr/>
              <a:t>5/2/2020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5936735-0D78-4EF2-B716-10CCBF85AB5E}" type="slidenum">
              <a:rPr lang="en-US" smtClean="0"/>
              <a:pPr/>
              <a:t>‹#›</a:t>
            </a:fld>
            <a:endParaRPr lang="en-US"/>
          </a:p>
        </p:txBody>
      </p:sp>
    </p:spTree>
    <p:extLst>
      <p:ext uri="{BB962C8B-B14F-4D97-AF65-F5344CB8AC3E}">
        <p14:creationId xmlns:p14="http://schemas.microsoft.com/office/powerpoint/2010/main" val="11136119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5936735-0D78-4EF2-B716-10CCBF85AB5E}" type="slidenum">
              <a:rPr lang="en-US" smtClean="0"/>
              <a:pPr/>
              <a:t>9</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fa-IR" dirty="0" smtClean="0"/>
              <a:t>اللبغااد</a:t>
            </a:r>
            <a:endParaRPr lang="en-US" dirty="0"/>
          </a:p>
        </p:txBody>
      </p:sp>
      <p:sp>
        <p:nvSpPr>
          <p:cNvPr id="4" name="Slide Number Placeholder 3"/>
          <p:cNvSpPr>
            <a:spLocks noGrp="1"/>
          </p:cNvSpPr>
          <p:nvPr>
            <p:ph type="sldNum" sz="quarter" idx="10"/>
          </p:nvPr>
        </p:nvSpPr>
        <p:spPr/>
        <p:txBody>
          <a:bodyPr/>
          <a:lstStyle/>
          <a:p>
            <a:fld id="{E5936735-0D78-4EF2-B716-10CCBF85AB5E}" type="slidenum">
              <a:rPr lang="en-US" smtClean="0"/>
              <a:pPr/>
              <a:t>12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5936735-0D78-4EF2-B716-10CCBF85AB5E}"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Rectangle 7"/>
          <p:cNvSpPr/>
          <p:nvPr/>
        </p:nvSpPr>
        <p:spPr>
          <a:xfrm flipH="1">
            <a:off x="2667000" y="0"/>
            <a:ext cx="6477000" cy="6858000"/>
          </a:xfrm>
          <a:prstGeom prst="rect">
            <a:avLst/>
          </a:prstGeom>
          <a:blipFill>
            <a:blip r:embed="rId2"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Straight Connector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Title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en-US" smtClean="0"/>
              <a:t>Click to edit Master title style</a:t>
            </a:r>
            <a:endParaRPr kumimoji="0" lang="en-US"/>
          </a:p>
        </p:txBody>
      </p:sp>
      <p:sp>
        <p:nvSpPr>
          <p:cNvPr id="25" name="Subtitle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31" name="Date Placeholder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378C5DFF-D17F-4410-81C5-CF07C2437B6D}" type="datetimeFigureOut">
              <a:rPr lang="en-US" smtClean="0"/>
              <a:pPr/>
              <a:t>5/2/2020</a:t>
            </a:fld>
            <a:endParaRPr lang="en-US"/>
          </a:p>
        </p:txBody>
      </p:sp>
      <p:sp>
        <p:nvSpPr>
          <p:cNvPr id="18" name="Footer Placeholder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en-US"/>
          </a:p>
        </p:txBody>
      </p:sp>
      <p:sp>
        <p:nvSpPr>
          <p:cNvPr id="29" name="Slide Number Placeholder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2B0D9897-F604-46D0-AD7C-1E1F6C8CFBDC}"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378C5DFF-D17F-4410-81C5-CF07C2437B6D}" type="datetimeFigureOut">
              <a:rPr lang="en-US" smtClean="0"/>
              <a:pPr/>
              <a:t>5/2/2020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2B0D9897-F604-46D0-AD7C-1E1F6C8CFBDC}"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378C5DFF-D17F-4410-81C5-CF07C2437B6D}" type="datetimeFigureOut">
              <a:rPr lang="en-US" smtClean="0"/>
              <a:pPr/>
              <a:t>5/2/2020</a:t>
            </a:fld>
            <a:endParaRPr lang="en-US"/>
          </a:p>
        </p:txBody>
      </p:sp>
      <p:sp>
        <p:nvSpPr>
          <p:cNvPr id="5" name="Footer Placeholder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en-US"/>
          </a:p>
        </p:txBody>
      </p:sp>
      <p:sp>
        <p:nvSpPr>
          <p:cNvPr id="6" name="Slide Number Placeholder 5"/>
          <p:cNvSpPr>
            <a:spLocks noGrp="1"/>
          </p:cNvSpPr>
          <p:nvPr>
            <p:ph type="sldNum" sz="quarter" idx="12"/>
          </p:nvPr>
        </p:nvSpPr>
        <p:spPr>
          <a:xfrm>
            <a:off x="6733952" y="6555112"/>
            <a:ext cx="588336" cy="228600"/>
          </a:xfrm>
        </p:spPr>
        <p:txBody>
          <a:bodyPr/>
          <a:lstStyle>
            <a:extLst/>
          </a:lstStyle>
          <a:p>
            <a:fld id="{2B0D9897-F604-46D0-AD7C-1E1F6C8CFBDC}"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378C5DFF-D17F-4410-81C5-CF07C2437B6D}" type="datetimeFigureOut">
              <a:rPr lang="en-US" smtClean="0"/>
              <a:pPr/>
              <a:t>5/2/2020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2B0D9897-F604-46D0-AD7C-1E1F6C8CFBDC}"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378C5DFF-D17F-4410-81C5-CF07C2437B6D}" type="datetimeFigureOut">
              <a:rPr lang="en-US" smtClean="0"/>
              <a:pPr/>
              <a:t>5/2/2020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2B0D9897-F604-46D0-AD7C-1E1F6C8CFBDC}"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378C5DFF-D17F-4410-81C5-CF07C2437B6D}" type="datetimeFigureOut">
              <a:rPr lang="en-US" smtClean="0"/>
              <a:pPr/>
              <a:t>5/2/2020</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2B0D9897-F604-46D0-AD7C-1E1F6C8CFBDC}"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extLst/>
          </a:lstStyle>
          <a:p>
            <a:fld id="{378C5DFF-D17F-4410-81C5-CF07C2437B6D}" type="datetimeFigureOut">
              <a:rPr lang="en-US" smtClean="0"/>
              <a:pPr/>
              <a:t>5/2/2020</a:t>
            </a:fld>
            <a:endParaRPr lang="en-US"/>
          </a:p>
        </p:txBody>
      </p:sp>
      <p:sp>
        <p:nvSpPr>
          <p:cNvPr id="3" name="Footer Placeholder 2"/>
          <p:cNvSpPr>
            <a:spLocks noGrp="1"/>
          </p:cNvSpPr>
          <p:nvPr>
            <p:ph type="ftr" sz="quarter" idx="11"/>
          </p:nvPr>
        </p:nvSpPr>
        <p:spPr/>
        <p:txBody>
          <a:bodyPr/>
          <a:lstStyle>
            <a:lvl1pPr>
              <a:defRPr>
                <a:solidFill>
                  <a:schemeClr val="tx2"/>
                </a:solidFill>
              </a:defRPr>
            </a:lvl1pPr>
            <a:extLst/>
          </a:lstStyle>
          <a:p>
            <a:endParaRPr lang="en-US"/>
          </a:p>
        </p:txBody>
      </p:sp>
      <p:sp>
        <p:nvSpPr>
          <p:cNvPr id="4" name="Slide Number Placeholder 3"/>
          <p:cNvSpPr>
            <a:spLocks noGrp="1"/>
          </p:cNvSpPr>
          <p:nvPr>
            <p:ph type="sldNum" sz="quarter" idx="12"/>
          </p:nvPr>
        </p:nvSpPr>
        <p:spPr/>
        <p:txBody>
          <a:bodyPr/>
          <a:lstStyle>
            <a:extLst/>
          </a:lstStyle>
          <a:p>
            <a:fld id="{2B0D9897-F604-46D0-AD7C-1E1F6C8CFBDC}"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378C5DFF-D17F-4410-81C5-CF07C2437B6D}" type="datetimeFigureOut">
              <a:rPr lang="en-US" smtClean="0"/>
              <a:pPr/>
              <a:t>5/2/2020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2B0D9897-F604-46D0-AD7C-1E1F6C8CFBDC}"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en-US" smtClean="0"/>
              <a:t>Click to edit Master title style</a:t>
            </a:r>
            <a:endParaRPr kumimoji="0" lang="en-US" dirty="0"/>
          </a:p>
        </p:txBody>
      </p:sp>
      <p:sp>
        <p:nvSpPr>
          <p:cNvPr id="4" name="Text Placeholder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en-US" smtClean="0"/>
              <a:t>Click to edit Master text styles</a:t>
            </a:r>
          </a:p>
        </p:txBody>
      </p:sp>
      <p:sp>
        <p:nvSpPr>
          <p:cNvPr id="5" name="Date Placeholder 4"/>
          <p:cNvSpPr>
            <a:spLocks noGrp="1"/>
          </p:cNvSpPr>
          <p:nvPr>
            <p:ph type="dt" sz="half" idx="10"/>
          </p:nvPr>
        </p:nvSpPr>
        <p:spPr/>
        <p:txBody>
          <a:bodyPr/>
          <a:lstStyle>
            <a:extLst/>
          </a:lstStyle>
          <a:p>
            <a:fld id="{378C5DFF-D17F-4410-81C5-CF07C2437B6D}" type="datetimeFigureOut">
              <a:rPr lang="en-US" smtClean="0"/>
              <a:pPr/>
              <a:t>5/2/2020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2B0D9897-F604-46D0-AD7C-1E1F6C8CFBDC}" type="slidenum">
              <a:rPr lang="en-US" smtClean="0"/>
              <a:pPr/>
              <a:t>‹#›</a:t>
            </a:fld>
            <a:endParaRPr lang="en-US"/>
          </a:p>
        </p:txBody>
      </p:sp>
      <p:sp>
        <p:nvSpPr>
          <p:cNvPr id="10" name="Picture Placeholder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378C5DFF-D17F-4410-81C5-CF07C2437B6D}" type="datetimeFigureOut">
              <a:rPr lang="en-US" smtClean="0"/>
              <a:pPr/>
              <a:t>5/2/2020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2B0D9897-F604-46D0-AD7C-1E1F6C8CFBD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274955"/>
            <a:ext cx="1524000" cy="5851525"/>
          </a:xfrm>
        </p:spPr>
        <p:txBody>
          <a:bodyPr vert="eaVert" ancho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2"/>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4242816" y="6557946"/>
            <a:ext cx="2002464" cy="226902"/>
          </a:xfrm>
        </p:spPr>
        <p:txBody>
          <a:bodyPr/>
          <a:lstStyle>
            <a:extLst/>
          </a:lstStyle>
          <a:p>
            <a:fld id="{378C5DFF-D17F-4410-81C5-CF07C2437B6D}" type="datetimeFigureOut">
              <a:rPr lang="en-US" smtClean="0"/>
              <a:pPr/>
              <a:t>5/2/2020</a:t>
            </a:fld>
            <a:endParaRPr lang="en-US"/>
          </a:p>
        </p:txBody>
      </p:sp>
      <p:sp>
        <p:nvSpPr>
          <p:cNvPr id="5" name="Footer Placeholder 4"/>
          <p:cNvSpPr>
            <a:spLocks noGrp="1"/>
          </p:cNvSpPr>
          <p:nvPr>
            <p:ph type="ftr" sz="quarter" idx="11"/>
          </p:nvPr>
        </p:nvSpPr>
        <p:spPr>
          <a:xfrm>
            <a:off x="457200" y="6556248"/>
            <a:ext cx="3657600" cy="228600"/>
          </a:xfrm>
        </p:spPr>
        <p:txBody>
          <a:bodyPr/>
          <a:lstStyle>
            <a:extLst/>
          </a:lstStyle>
          <a:p>
            <a:endParaRPr lang="en-US"/>
          </a:p>
        </p:txBody>
      </p:sp>
      <p:sp>
        <p:nvSpPr>
          <p:cNvPr id="6" name="Slide Number Placeholder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2B0D9897-F604-46D0-AD7C-1E1F6C8CFBDC}"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9" name="Rectangle 8"/>
          <p:cNvSpPr/>
          <p:nvPr/>
        </p:nvSpPr>
        <p:spPr>
          <a:xfrm flipH="1">
            <a:off x="8153400" y="0"/>
            <a:ext cx="990600" cy="6858000"/>
          </a:xfrm>
          <a:prstGeom prst="rect">
            <a:avLst/>
          </a:prstGeom>
          <a:blipFill>
            <a:blip r:embed="rId13"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Title Placeholder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en-US" smtClean="0"/>
              <a:t>Click to edit Master title style</a:t>
            </a:r>
            <a:endParaRPr kumimoji="0" lang="en-US"/>
          </a:p>
        </p:txBody>
      </p:sp>
      <p:sp>
        <p:nvSpPr>
          <p:cNvPr id="31" name="Text Placeholder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7" name="Date Placeholder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378C5DFF-D17F-4410-81C5-CF07C2437B6D}" type="datetimeFigureOut">
              <a:rPr lang="en-US" smtClean="0"/>
              <a:pPr/>
              <a:t>5/2/2020</a:t>
            </a:fld>
            <a:endParaRPr lang="en-US"/>
          </a:p>
        </p:txBody>
      </p:sp>
      <p:sp>
        <p:nvSpPr>
          <p:cNvPr id="4" name="Footer Placeholder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en-US"/>
          </a:p>
        </p:txBody>
      </p:sp>
      <p:sp>
        <p:nvSpPr>
          <p:cNvPr id="16" name="Slide Number Placeholder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2B0D9897-F604-46D0-AD7C-1E1F6C8CFBDC}"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33293693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7239000" cy="1143000"/>
          </a:xfrm>
        </p:spPr>
        <p:txBody>
          <a:bodyPr/>
          <a:lstStyle/>
          <a:p>
            <a:pPr algn="r" rtl="1"/>
            <a:r>
              <a:rPr lang="fa-IR" dirty="0" smtClean="0"/>
              <a:t>هدایت</a:t>
            </a:r>
            <a:endParaRPr lang="en-US" dirty="0"/>
          </a:p>
        </p:txBody>
      </p:sp>
      <p:sp>
        <p:nvSpPr>
          <p:cNvPr id="3" name="Content Placeholder 2"/>
          <p:cNvSpPr>
            <a:spLocks noGrp="1"/>
          </p:cNvSpPr>
          <p:nvPr>
            <p:ph idx="1"/>
          </p:nvPr>
        </p:nvSpPr>
        <p:spPr/>
        <p:txBody>
          <a:bodyPr>
            <a:normAutofit lnSpcReduction="10000"/>
          </a:bodyPr>
          <a:lstStyle/>
          <a:p>
            <a:pPr algn="r" rtl="1"/>
            <a:r>
              <a:rPr lang="fa-IR" sz="2800" dirty="0" smtClean="0"/>
              <a:t>هدایت به مفهوم دادن دستورآغازعملیات برای تحقق یک خط مشی یابرنامه می باشد.</a:t>
            </a:r>
          </a:p>
          <a:p>
            <a:pPr algn="r" rtl="1"/>
            <a:r>
              <a:rPr lang="fa-IR" sz="2800" dirty="0" smtClean="0"/>
              <a:t>تلاش مدیریتی است که برای راهنمایی وبرانگیختن تیم کاری و آموزش هایی برای انجام دستورداده شده می باشد.</a:t>
            </a:r>
          </a:p>
          <a:p>
            <a:pPr algn="r" rtl="1"/>
            <a:r>
              <a:rPr lang="fa-IR" sz="2800" dirty="0" smtClean="0"/>
              <a:t>شک ومشکلات ایجاد شده درکاررابرطرف می کند .</a:t>
            </a:r>
          </a:p>
          <a:p>
            <a:pPr algn="r" rtl="1"/>
            <a:r>
              <a:rPr lang="fa-IR" sz="2800" dirty="0" smtClean="0"/>
              <a:t>به کارکنان هماهنگی می بخشدتااهداف اقتصادی وگروهی سازمان تحقق یابد.</a:t>
            </a:r>
          </a:p>
          <a:p>
            <a:pPr algn="r" rtl="1"/>
            <a:r>
              <a:rPr lang="fa-IR" sz="2800" dirty="0" smtClean="0"/>
              <a:t>نیازها وآرزوهای شخصی کارکنان رابرای ایجادمیل به کار درآنها رامدنظرقرارمی دهد. </a:t>
            </a:r>
            <a:endParaRPr lang="en-US" sz="28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57200" y="609600"/>
            <a:ext cx="7239000" cy="5791200"/>
          </a:xfrm>
        </p:spPr>
      </p:pic>
    </p:spTree>
    <p:extLst>
      <p:ext uri="{BB962C8B-B14F-4D97-AF65-F5344CB8AC3E}">
        <p14:creationId xmlns:p14="http://schemas.microsoft.com/office/powerpoint/2010/main" val="3677912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buFont typeface="Wingdings" pitchFamily="2" charset="2"/>
              <a:buChar char="q"/>
            </a:pPr>
            <a:r>
              <a:rPr lang="fa-IR" sz="2800" dirty="0" smtClean="0"/>
              <a:t>هدایت وراهنمایی:</a:t>
            </a:r>
            <a:endParaRPr lang="en-US" sz="2800" dirty="0"/>
          </a:p>
        </p:txBody>
      </p:sp>
      <p:sp>
        <p:nvSpPr>
          <p:cNvPr id="3" name="Content Placeholder 2"/>
          <p:cNvSpPr>
            <a:spLocks noGrp="1"/>
          </p:cNvSpPr>
          <p:nvPr>
            <p:ph idx="1"/>
          </p:nvPr>
        </p:nvSpPr>
        <p:spPr/>
        <p:txBody>
          <a:bodyPr/>
          <a:lstStyle/>
          <a:p>
            <a:pPr algn="r" rtl="1"/>
            <a:r>
              <a:rPr lang="fa-IR" dirty="0" smtClean="0"/>
              <a:t>ترغیب ورهبری کارکنان(هسته واقعی مسئولیت های مدیریت )</a:t>
            </a:r>
          </a:p>
          <a:p>
            <a:pPr algn="r" rtl="1">
              <a:buFont typeface="Wingdings" pitchFamily="2" charset="2"/>
              <a:buChar char="q"/>
            </a:pPr>
            <a:r>
              <a:rPr lang="fa-IR" dirty="0" smtClean="0"/>
              <a:t>در هدایت:دانستن نحوه ایجادانگیزه –رهبری-نحوه برقراری ارتباط و اداره ی تضادها-قاطعیت ونظارت ضروری هستند.</a:t>
            </a:r>
          </a:p>
          <a:p>
            <a:pPr algn="r" rtl="1">
              <a:buFont typeface="Wingdings" pitchFamily="2" charset="2"/>
              <a:buChar char="q"/>
            </a:pPr>
            <a:r>
              <a:rPr lang="fa-IR" dirty="0" smtClean="0"/>
              <a:t>تعریف هدایت شامل :تصمیم گیری وصدورفرمان ازجانب مدیربرای رهبری افراد درسازمان می باشد.</a:t>
            </a:r>
          </a:p>
          <a:p>
            <a:pPr algn="r" rtl="1">
              <a:buNone/>
            </a:pPr>
            <a:r>
              <a:rPr lang="en-US" dirty="0" err="1" smtClean="0"/>
              <a:t>Divincenti</a:t>
            </a:r>
            <a:r>
              <a:rPr lang="fa-IR" dirty="0" smtClean="0"/>
              <a:t>:هدایت یک سرپرستی موثر می باشد ورفتارسرپرست زمانی برمرئوسان موثراست که مراحل ارتباطات درآن بمنظور دستیابی به اهداف سازمانی به جریان افتد.</a:t>
            </a: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en-US" dirty="0" smtClean="0"/>
              <a:t>:</a:t>
            </a:r>
            <a:r>
              <a:rPr lang="en-US" dirty="0" err="1" smtClean="0"/>
              <a:t>newman</a:t>
            </a:r>
            <a:endParaRPr lang="en-US" dirty="0"/>
          </a:p>
        </p:txBody>
      </p:sp>
      <p:sp>
        <p:nvSpPr>
          <p:cNvPr id="3" name="Content Placeholder 2"/>
          <p:cNvSpPr>
            <a:spLocks noGrp="1"/>
          </p:cNvSpPr>
          <p:nvPr>
            <p:ph idx="1"/>
          </p:nvPr>
        </p:nvSpPr>
        <p:spPr/>
        <p:txBody>
          <a:bodyPr>
            <a:normAutofit/>
          </a:bodyPr>
          <a:lstStyle/>
          <a:p>
            <a:pPr algn="r" rtl="1">
              <a:buNone/>
            </a:pPr>
            <a:r>
              <a:rPr lang="fa-IR" sz="2800" dirty="0" smtClean="0"/>
              <a:t>هدایت رابخش مهمی ازمدیریت می داند که وظیفه اصلی ان پیاده کردن وبه اجرادراوردن برنامه های سازمانی است.هدایت باید واضح ومشاوره ای باشد.</a:t>
            </a:r>
          </a:p>
          <a:p>
            <a:pPr algn="r" rtl="1">
              <a:buNone/>
            </a:pPr>
            <a:r>
              <a:rPr lang="fa-IR" sz="2800" dirty="0" smtClean="0"/>
              <a:t>فرایند هدایت:سرپرستی به معنای خودکفاکردن فرد(باتوانایی های سرپرست انجام می شود:طرزفکر-تحصیلات –تجربه-ایمان واعتقادسرپرست)</a:t>
            </a:r>
          </a:p>
          <a:p>
            <a:pPr algn="r" rtl="1">
              <a:buNone/>
            </a:pPr>
            <a:r>
              <a:rPr lang="fa-IR" sz="2800" dirty="0" smtClean="0"/>
              <a:t>هماهنگی به منظورجلوگیری ازگسستگی کارها وکنترل جریان صحیح فعالیت ها.</a:t>
            </a:r>
          </a:p>
          <a:p>
            <a:pPr algn="r" rtl="1">
              <a:buNone/>
            </a:pPr>
            <a:endParaRPr lang="en-US" sz="28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رهبری</a:t>
            </a:r>
            <a:endParaRPr lang="en-US"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905000" y="2286000"/>
            <a:ext cx="4800600" cy="4191000"/>
          </a:xfrm>
        </p:spPr>
      </p:pic>
    </p:spTree>
    <p:extLst>
      <p:ext uri="{BB962C8B-B14F-4D97-AF65-F5344CB8AC3E}">
        <p14:creationId xmlns:p14="http://schemas.microsoft.com/office/powerpoint/2010/main" val="33134218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رهبری</a:t>
            </a:r>
            <a:endParaRPr lang="en-US" dirty="0"/>
          </a:p>
        </p:txBody>
      </p:sp>
      <p:sp>
        <p:nvSpPr>
          <p:cNvPr id="3" name="Content Placeholder 2"/>
          <p:cNvSpPr>
            <a:spLocks noGrp="1"/>
          </p:cNvSpPr>
          <p:nvPr>
            <p:ph idx="1"/>
          </p:nvPr>
        </p:nvSpPr>
        <p:spPr/>
        <p:txBody>
          <a:bodyPr>
            <a:normAutofit/>
          </a:bodyPr>
          <a:lstStyle/>
          <a:p>
            <a:pPr algn="r" rtl="1">
              <a:buNone/>
            </a:pPr>
            <a:r>
              <a:rPr lang="fa-IR" sz="2000" dirty="0" smtClean="0"/>
              <a:t>چاپینز:تعریفی فنی ازرهبری ارائه کرده ،ورهبری رابعنوان یک نقطه  برای مشارکت گروهی می داند.</a:t>
            </a:r>
          </a:p>
          <a:p>
            <a:pPr algn="r" rtl="1">
              <a:buNone/>
            </a:pPr>
            <a:r>
              <a:rPr lang="fa-IR" sz="2000" dirty="0" smtClean="0"/>
              <a:t>دی پریز:رهبری یک علم یانظام نیست،یک هنراست که بایداحساس ،تجربه یاخلق شود.</a:t>
            </a:r>
          </a:p>
          <a:p>
            <a:pPr algn="r" rtl="1">
              <a:buNone/>
            </a:pPr>
            <a:r>
              <a:rPr lang="fa-IR" sz="2000" dirty="0" smtClean="0"/>
              <a:t>اساس رهبری در توانایی نفوذ در دیگرمردم است .</a:t>
            </a:r>
          </a:p>
          <a:p>
            <a:pPr algn="r" rtl="1">
              <a:buNone/>
            </a:pPr>
            <a:r>
              <a:rPr lang="fa-IR" sz="2000" dirty="0" smtClean="0"/>
              <a:t>رهبری شامل نفوذ در دیگر مردم وکار درجهت دستیابی به اهداف گروه می باشد.بعلاوه رهبران به دیگران کمک می کنند تا احساس نمایندمهم هستند.</a:t>
            </a:r>
          </a:p>
          <a:p>
            <a:pPr algn="r" rtl="1">
              <a:buNone/>
            </a:pPr>
            <a:r>
              <a:rPr lang="fa-IR" sz="2000" dirty="0" smtClean="0"/>
              <a:t>رهبران کارامد پرستاران دیگر را به کار بایکدیگردر پیگیری یک هدف مشترک ترغیب می کنند.</a:t>
            </a:r>
          </a:p>
          <a:p>
            <a:pPr algn="r" rtl="1">
              <a:buNone/>
            </a:pPr>
            <a:r>
              <a:rPr lang="fa-IR" sz="2000" dirty="0" smtClean="0"/>
              <a:t>هدف مشترک:فراهم نمودن مراقبت عالی ازبیمار/طراحی یک رویه کم هزینه و...</a:t>
            </a:r>
            <a:endParaRPr lang="en-US" sz="20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smtClean="0"/>
              <a:t>مدیر یا رهبر؟</a:t>
            </a:r>
            <a:endParaRPr lang="en-US" dirty="0"/>
          </a:p>
        </p:txBody>
      </p:sp>
      <p:sp>
        <p:nvSpPr>
          <p:cNvPr id="3" name="Content Placeholder 2"/>
          <p:cNvSpPr>
            <a:spLocks noGrp="1"/>
          </p:cNvSpPr>
          <p:nvPr>
            <p:ph idx="1"/>
          </p:nvPr>
        </p:nvSpPr>
        <p:spPr/>
        <p:txBody>
          <a:bodyPr/>
          <a:lstStyle/>
          <a:p>
            <a:pPr algn="r" rtl="1"/>
            <a:endParaRPr lang="fa-IR" dirty="0" smtClean="0"/>
          </a:p>
          <a:p>
            <a:pPr algn="r" rtl="1"/>
            <a:r>
              <a:rPr lang="fa-IR" sz="2800" dirty="0" smtClean="0"/>
              <a:t>مدیریت اطمینان یافتن از آن است که افراد کار خود را انجام می دهند. درحالیکه رهبر گروه خود را هدایت و راهنمایی کرده و الهام بخش افراد است و آن ها را دعوت می کند که چه کارهایی را انجام دهند و آن کارها را چگونه انجام دهند. </a:t>
            </a:r>
          </a:p>
          <a:p>
            <a:pPr algn="r" rtl="1"/>
            <a:r>
              <a:rPr lang="fa-IR" sz="2800" dirty="0" smtClean="0"/>
              <a:t>یک رهبر خوب گروه را قادر می سازد که در زمان انجام کار اولویت ها را شناسایی کند.</a:t>
            </a:r>
            <a:endParaRPr lang="en-US" sz="2800" dirty="0"/>
          </a:p>
        </p:txBody>
      </p:sp>
    </p:spTree>
    <p:extLst>
      <p:ext uri="{BB962C8B-B14F-4D97-AF65-F5344CB8AC3E}">
        <p14:creationId xmlns:p14="http://schemas.microsoft.com/office/powerpoint/2010/main" val="33983437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809849846"/>
              </p:ext>
            </p:extLst>
          </p:nvPr>
        </p:nvGraphicFramePr>
        <p:xfrm>
          <a:off x="457200" y="2057400"/>
          <a:ext cx="7391400" cy="3383280"/>
        </p:xfrm>
        <a:graphic>
          <a:graphicData uri="http://schemas.openxmlformats.org/drawingml/2006/table">
            <a:tbl>
              <a:tblPr/>
              <a:tblGrid>
                <a:gridCol w="3807655"/>
                <a:gridCol w="3583745"/>
              </a:tblGrid>
              <a:tr h="3352800">
                <a:tc>
                  <a:txBody>
                    <a:bodyPr/>
                    <a:lstStyle/>
                    <a:p>
                      <a:pPr algn="r" rtl="1"/>
                      <a:r>
                        <a:rPr lang="fa-IR" dirty="0" smtClean="0"/>
                        <a:t> </a:t>
                      </a:r>
                    </a:p>
                    <a:p>
                      <a:pPr algn="r" rtl="1"/>
                      <a:endParaRPr lang="fa-IR" dirty="0" smtClean="0"/>
                    </a:p>
                    <a:p>
                      <a:pPr algn="r" rtl="1"/>
                      <a:endParaRPr lang="fa-IR" dirty="0" smtClean="0"/>
                    </a:p>
                    <a:p>
                      <a:pPr marL="342900" indent="-342900" algn="r" rtl="1">
                        <a:buFont typeface="+mj-lt"/>
                        <a:buAutoNum type="arabicPeriod"/>
                      </a:pPr>
                      <a:r>
                        <a:rPr lang="fa-IR" dirty="0" smtClean="0"/>
                        <a:t>مبتنی</a:t>
                      </a:r>
                      <a:r>
                        <a:rPr lang="fa-IR" baseline="0" dirty="0" smtClean="0"/>
                        <a:t> براختیاروتحت تاثیر قراردادن</a:t>
                      </a:r>
                    </a:p>
                    <a:p>
                      <a:pPr marL="342900" indent="-342900" algn="r" rtl="1">
                        <a:buFont typeface="+mj-lt"/>
                        <a:buAutoNum type="arabicPeriod"/>
                      </a:pPr>
                      <a:r>
                        <a:rPr lang="fa-IR" baseline="0" dirty="0" smtClean="0"/>
                        <a:t>یک نقش واگذارشده بصورت رسمی</a:t>
                      </a:r>
                    </a:p>
                    <a:p>
                      <a:pPr marL="342900" indent="-342900" algn="r" rtl="1">
                        <a:buFont typeface="+mj-lt"/>
                        <a:buAutoNum type="arabicPeriod"/>
                      </a:pPr>
                      <a:r>
                        <a:rPr lang="fa-IR" baseline="0" dirty="0" smtClean="0"/>
                        <a:t>یک مقام واگذارشده</a:t>
                      </a:r>
                    </a:p>
                    <a:p>
                      <a:pPr marL="342900" indent="-342900" algn="r" rtl="1">
                        <a:buFont typeface="+mj-lt"/>
                        <a:buAutoNum type="arabicPeriod"/>
                      </a:pPr>
                      <a:r>
                        <a:rPr lang="fa-IR" baseline="0" dirty="0" smtClean="0"/>
                        <a:t>عموما مسئولیت بودجه ها،استخدام ،اخراج افرادرابرعهده دارد.</a:t>
                      </a:r>
                    </a:p>
                    <a:p>
                      <a:pPr marL="342900" indent="-342900" algn="r" rtl="1">
                        <a:buFont typeface="+mj-lt"/>
                        <a:buAutoNum type="arabicPeriod"/>
                      </a:pPr>
                      <a:r>
                        <a:rPr lang="fa-IR" baseline="0" dirty="0" smtClean="0"/>
                        <a:t>بوسیله بکارگیری مهارت های رهبری کارامد بهتر می شود</a:t>
                      </a:r>
                      <a:endParaRPr lang="en-US" dirty="0"/>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mpd="sng">
                      <a:solidFill>
                        <a:schemeClr val="tx1"/>
                      </a:solidFill>
                      <a:prstDash val="solid"/>
                    </a:lnT>
                    <a:lnB w="12700" cmpd="sng">
                      <a:solidFill>
                        <a:schemeClr val="tx1"/>
                      </a:solidFill>
                      <a:prstDash val="solid"/>
                    </a:lnB>
                  </a:tcPr>
                </a:tc>
                <a:tc>
                  <a:txBody>
                    <a:bodyPr/>
                    <a:lstStyle/>
                    <a:p>
                      <a:endParaRPr lang="fa-IR" dirty="0" smtClean="0"/>
                    </a:p>
                    <a:p>
                      <a:endParaRPr lang="fa-IR" dirty="0" smtClean="0"/>
                    </a:p>
                    <a:p>
                      <a:endParaRPr lang="fa-IR" dirty="0" smtClean="0"/>
                    </a:p>
                    <a:p>
                      <a:pPr marL="342900" indent="-342900" algn="r" rtl="1">
                        <a:buFont typeface="+mj-lt"/>
                        <a:buAutoNum type="arabicPeriod"/>
                      </a:pPr>
                      <a:r>
                        <a:rPr lang="fa-IR" dirty="0" smtClean="0"/>
                        <a:t>مبتنی</a:t>
                      </a:r>
                      <a:r>
                        <a:rPr lang="fa-IR" baseline="0" dirty="0" smtClean="0"/>
                        <a:t> برنفوذ ومفهوم مشترک</a:t>
                      </a:r>
                    </a:p>
                    <a:p>
                      <a:pPr marL="342900" indent="-342900" algn="r" rtl="1">
                        <a:buFont typeface="+mj-lt"/>
                        <a:buAutoNum type="arabicPeriod"/>
                      </a:pPr>
                      <a:endParaRPr lang="fa-IR" baseline="0" dirty="0" smtClean="0"/>
                    </a:p>
                    <a:p>
                      <a:pPr marL="342900" indent="-342900" algn="r" rtl="1">
                        <a:buFont typeface="+mj-lt"/>
                        <a:buAutoNum type="arabicPeriod"/>
                      </a:pPr>
                      <a:r>
                        <a:rPr lang="fa-IR" baseline="0" dirty="0" smtClean="0"/>
                        <a:t>یک نقش غیر رسمی </a:t>
                      </a:r>
                    </a:p>
                    <a:p>
                      <a:pPr marL="342900" indent="-342900" algn="r" rtl="1">
                        <a:buFont typeface="+mj-lt"/>
                        <a:buAutoNum type="arabicPeriod"/>
                      </a:pPr>
                      <a:endParaRPr lang="fa-IR" baseline="0" dirty="0" smtClean="0"/>
                    </a:p>
                    <a:p>
                      <a:pPr marL="342900" indent="-342900" algn="r" rtl="1">
                        <a:buFont typeface="+mj-lt"/>
                        <a:buAutoNum type="arabicPeriod"/>
                      </a:pPr>
                      <a:r>
                        <a:rPr lang="fa-IR" baseline="0" dirty="0" smtClean="0"/>
                        <a:t>یک مقام بدست آمده</a:t>
                      </a:r>
                    </a:p>
                    <a:p>
                      <a:pPr marL="342900" indent="-342900" algn="r" rtl="1">
                        <a:buFont typeface="+mj-lt"/>
                        <a:buAutoNum type="arabicPeriod"/>
                      </a:pPr>
                      <a:endParaRPr lang="fa-IR" baseline="0" dirty="0" smtClean="0"/>
                    </a:p>
                    <a:p>
                      <a:pPr marL="342900" indent="-342900" algn="r" rtl="1">
                        <a:buFont typeface="+mj-lt"/>
                        <a:buAutoNum type="arabicPeriod"/>
                      </a:pPr>
                      <a:r>
                        <a:rPr lang="fa-IR" baseline="0" dirty="0" smtClean="0"/>
                        <a:t>قسمتی از مسئولیت هرپرستار</a:t>
                      </a:r>
                    </a:p>
                    <a:p>
                      <a:pPr marL="342900" indent="-342900" algn="r" rtl="1">
                        <a:buFont typeface="+mj-lt"/>
                        <a:buAutoNum type="arabicPeriod"/>
                      </a:pPr>
                      <a:endParaRPr lang="fa-IR" baseline="0" dirty="0" smtClean="0"/>
                    </a:p>
                    <a:p>
                      <a:pPr marL="342900" indent="-342900" algn="r" rtl="1">
                        <a:buFont typeface="+mj-lt"/>
                        <a:buAutoNum type="arabicPeriod"/>
                      </a:pPr>
                      <a:r>
                        <a:rPr lang="fa-IR" baseline="0" dirty="0" smtClean="0"/>
                        <a:t>مستقل ازمدیریت</a:t>
                      </a:r>
                      <a:endParaRPr lang="fa-IR" dirty="0" smtClean="0"/>
                    </a:p>
                  </a:txBody>
                  <a:tcPr>
                    <a:lnL w="12700" cap="flat" cmpd="sng" algn="ctr">
                      <a:solidFill>
                        <a:schemeClr val="tx1"/>
                      </a:solidFill>
                      <a:prstDash val="solid"/>
                      <a:round/>
                      <a:headEnd type="none" w="med" len="med"/>
                      <a:tailEnd type="none" w="med" len="med"/>
                    </a:lnL>
                    <a:lnR w="12700" cmpd="sng">
                      <a:solidFill>
                        <a:schemeClr val="tx1"/>
                      </a:solidFill>
                      <a:prstDash val="soli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graphicFrame>
        <p:nvGraphicFramePr>
          <p:cNvPr id="3" name="Table 2"/>
          <p:cNvGraphicFramePr>
            <a:graphicFrameLocks noGrp="1"/>
          </p:cNvGraphicFramePr>
          <p:nvPr/>
        </p:nvGraphicFramePr>
        <p:xfrm>
          <a:off x="457200" y="1371600"/>
          <a:ext cx="7391400" cy="609600"/>
        </p:xfrm>
        <a:graphic>
          <a:graphicData uri="http://schemas.openxmlformats.org/drawingml/2006/table">
            <a:tbl>
              <a:tblPr/>
              <a:tblGrid>
                <a:gridCol w="7391400"/>
              </a:tblGrid>
              <a:tr h="609600">
                <a:tc>
                  <a:txBody>
                    <a:bodyPr/>
                    <a:lstStyle/>
                    <a:p>
                      <a:pPr algn="r" rtl="1"/>
                      <a:r>
                        <a:rPr lang="fa-IR" sz="2800" dirty="0" smtClean="0"/>
                        <a:t>رهبری                       </a:t>
                      </a:r>
                      <a:r>
                        <a:rPr lang="fa-IR" sz="2800" baseline="0" dirty="0" smtClean="0"/>
                        <a:t> مدیریت </a:t>
                      </a:r>
                      <a:endParaRPr lang="fa-IR" sz="2800" dirty="0" smtClean="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graphicFrame>
        <p:nvGraphicFramePr>
          <p:cNvPr id="4" name="Table 3"/>
          <p:cNvGraphicFramePr>
            <a:graphicFrameLocks noGrp="1"/>
          </p:cNvGraphicFramePr>
          <p:nvPr/>
        </p:nvGraphicFramePr>
        <p:xfrm>
          <a:off x="4114800" y="1571897"/>
          <a:ext cx="208280" cy="365760"/>
        </p:xfrm>
        <a:graphic>
          <a:graphicData uri="http://schemas.openxmlformats.org/drawingml/2006/table">
            <a:tbl>
              <a:tblPr/>
              <a:tblGrid>
                <a:gridCol w="208280"/>
              </a:tblGrid>
              <a:tr h="333103">
                <a:tc>
                  <a:txBody>
                    <a:bodyPr/>
                    <a:lstStyle/>
                    <a:p>
                      <a:endParaRPr lang="en-US" dirty="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653282323"/>
              </p:ext>
            </p:extLst>
          </p:nvPr>
        </p:nvGraphicFramePr>
        <p:xfrm>
          <a:off x="449943" y="711200"/>
          <a:ext cx="7416800" cy="624114"/>
        </p:xfrm>
        <a:graphic>
          <a:graphicData uri="http://schemas.openxmlformats.org/drawingml/2006/table">
            <a:tbl>
              <a:tblPr/>
              <a:tblGrid>
                <a:gridCol w="7416800"/>
              </a:tblGrid>
              <a:tr h="624114">
                <a:tc>
                  <a:txBody>
                    <a:bodyPr/>
                    <a:lstStyle/>
                    <a:p>
                      <a:pPr algn="r" rtl="1"/>
                      <a:r>
                        <a:rPr lang="fa-IR" sz="3200" dirty="0" smtClean="0"/>
                        <a:t>مقایسه رهبری ومدیریت</a:t>
                      </a:r>
                      <a:endParaRPr lang="en-US" sz="3200" dirty="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endParaRPr lang="en-US" sz="1800" dirty="0">
              <a:solidFill>
                <a:schemeClr val="tx1"/>
              </a:solidFill>
              <a:latin typeface="Arial Narrow" pitchFamily="34" charset="0"/>
            </a:endParaRPr>
          </a:p>
        </p:txBody>
      </p:sp>
      <p:sp>
        <p:nvSpPr>
          <p:cNvPr id="3" name="Content Placeholder 2"/>
          <p:cNvSpPr>
            <a:spLocks noGrp="1"/>
          </p:cNvSpPr>
          <p:nvPr>
            <p:ph idx="1"/>
          </p:nvPr>
        </p:nvSpPr>
        <p:spPr>
          <a:xfrm>
            <a:off x="533400" y="533400"/>
            <a:ext cx="7162800" cy="5922336"/>
          </a:xfrm>
        </p:spPr>
        <p:txBody>
          <a:bodyPr>
            <a:noAutofit/>
          </a:bodyPr>
          <a:lstStyle/>
          <a:p>
            <a:pPr algn="r" rtl="1">
              <a:buNone/>
            </a:pPr>
            <a:endParaRPr lang="fa-IR" sz="2800" dirty="0" smtClean="0"/>
          </a:p>
          <a:p>
            <a:pPr algn="r" rtl="1">
              <a:buNone/>
            </a:pPr>
            <a:endParaRPr lang="fa-IR" sz="2800" dirty="0"/>
          </a:p>
          <a:p>
            <a:pPr algn="r" rtl="1">
              <a:buNone/>
            </a:pPr>
            <a:r>
              <a:rPr lang="fa-IR" sz="2800" dirty="0" smtClean="0"/>
              <a:t>رهبری یک جزء اساسی ازمدیریت کارامد است اماحالت عکس آن صحیح نیست .</a:t>
            </a:r>
          </a:p>
          <a:p>
            <a:pPr algn="r" rtl="1">
              <a:buNone/>
            </a:pPr>
            <a:endParaRPr lang="fa-IR" sz="2800" dirty="0" smtClean="0"/>
          </a:p>
          <a:p>
            <a:pPr algn="r" rtl="1">
              <a:buNone/>
            </a:pPr>
            <a:r>
              <a:rPr lang="fa-IR" sz="2800" dirty="0" smtClean="0"/>
              <a:t>نظریه های رهبری:</a:t>
            </a:r>
          </a:p>
          <a:p>
            <a:pPr algn="r" rtl="1">
              <a:buNone/>
            </a:pPr>
            <a:r>
              <a:rPr lang="fa-IR" sz="2800" dirty="0" smtClean="0"/>
              <a:t>ازآنجاکه مهارت های رهبری برای فعالیت هرپرستاری حیاتی است ودرتکامل حرفه پرستاری بعنوان یک کلیت دارای اهمیت است ،این نظریه ها به ایجادمحیط هایی که مهارت های مدیریت پرستاری درآن می توانند یادگرفته وعمل شوند ،می تواندکمک کند.</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نظریه های رهبری</a:t>
            </a:r>
            <a:endParaRPr lang="en-US" dirty="0"/>
          </a:p>
        </p:txBody>
      </p:sp>
      <p:sp>
        <p:nvSpPr>
          <p:cNvPr id="3" name="Content Placeholder 2"/>
          <p:cNvSpPr>
            <a:spLocks noGrp="1"/>
          </p:cNvSpPr>
          <p:nvPr>
            <p:ph idx="1"/>
          </p:nvPr>
        </p:nvSpPr>
        <p:spPr/>
        <p:txBody>
          <a:bodyPr/>
          <a:lstStyle/>
          <a:p>
            <a:pPr algn="r" rtl="1"/>
            <a:r>
              <a:rPr lang="fa-IR" dirty="0"/>
              <a:t>نظریه </a:t>
            </a:r>
            <a:r>
              <a:rPr lang="fa-IR" dirty="0" smtClean="0"/>
              <a:t>ابرمرد:رهبران زاده می شوند-افراد دارای خصوصیات فطری اند.</a:t>
            </a:r>
          </a:p>
          <a:p>
            <a:pPr algn="r" rtl="1"/>
            <a:endParaRPr lang="fa-IR" dirty="0"/>
          </a:p>
          <a:p>
            <a:pPr algn="r" rtl="1"/>
            <a:r>
              <a:rPr lang="fa-IR" dirty="0"/>
              <a:t>نظریه کاریزماتیک:افرادی رهبرمی شوند که جذبه دارند ،باحضورخودشان احساس بهتری دردیگران ایجادمی کنند والهام بخش اند.</a:t>
            </a:r>
          </a:p>
          <a:p>
            <a:pPr algn="l" rtl="1"/>
            <a:endParaRPr lang="en-US" dirty="0"/>
          </a:p>
        </p:txBody>
      </p:sp>
    </p:spTree>
    <p:extLst>
      <p:ext uri="{BB962C8B-B14F-4D97-AF65-F5344CB8AC3E}">
        <p14:creationId xmlns:p14="http://schemas.microsoft.com/office/powerpoint/2010/main" val="545840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پیروان این نظریه:</a:t>
            </a:r>
            <a:endParaRPr lang="en-US" dirty="0"/>
          </a:p>
        </p:txBody>
      </p:sp>
      <p:sp>
        <p:nvSpPr>
          <p:cNvPr id="3" name="Content Placeholder 2"/>
          <p:cNvSpPr>
            <a:spLocks noGrp="1"/>
          </p:cNvSpPr>
          <p:nvPr>
            <p:ph idx="1"/>
          </p:nvPr>
        </p:nvSpPr>
        <p:spPr>
          <a:xfrm>
            <a:off x="457200" y="1447800"/>
            <a:ext cx="7239000" cy="5007936"/>
          </a:xfrm>
        </p:spPr>
        <p:txBody>
          <a:bodyPr>
            <a:normAutofit/>
          </a:bodyPr>
          <a:lstStyle/>
          <a:p>
            <a:pPr algn="r" rtl="1">
              <a:buNone/>
            </a:pPr>
            <a:r>
              <a:rPr lang="fa-IR" sz="2800" dirty="0" smtClean="0"/>
              <a:t>باورهای مشابهی دارند/دلبستگی نشان می دهند/اطاعت می کنندوسوالی برای پذیرفتن ازرهبرنمی پرسند.</a:t>
            </a:r>
          </a:p>
          <a:p>
            <a:pPr algn="r" rtl="1">
              <a:buNone/>
            </a:pPr>
            <a:r>
              <a:rPr lang="fa-IR" sz="2800" dirty="0" smtClean="0"/>
              <a:t>رهبران کاریزما:به باورهای خود عقیده راسخ دارند/اعتمادبنفس بالا ونیازبه قدرت دارند/دربحران پدیدارمیشوند/وضیت رابدرستی بررسی می کنند/ایثارگری دارند/استراتژی های غیرمرسوم بکارمی برند/مقاصدوسرنوشت ماوراءالطبیعه دارند.</a:t>
            </a:r>
          </a:p>
          <a:p>
            <a:pPr algn="r" rtl="1">
              <a:buNone/>
            </a:pPr>
            <a:r>
              <a:rPr lang="fa-IR" sz="2800" dirty="0" smtClean="0"/>
              <a:t>عیب            فرمانبرداری کورکورانه دارند.</a:t>
            </a:r>
          </a:p>
          <a:p>
            <a:pPr algn="r" rtl="1">
              <a:buNone/>
            </a:pPr>
            <a:endParaRPr lang="en-US" sz="2800" dirty="0"/>
          </a:p>
        </p:txBody>
      </p:sp>
      <p:sp>
        <p:nvSpPr>
          <p:cNvPr id="4" name="Left Arrow 3"/>
          <p:cNvSpPr/>
          <p:nvPr/>
        </p:nvSpPr>
        <p:spPr>
          <a:xfrm>
            <a:off x="5715000" y="5486400"/>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wipe(down)">
                                      <p:cBhvr>
                                        <p:cTn id="25" dur="580">
                                          <p:stCondLst>
                                            <p:cond delay="0"/>
                                          </p:stCondLst>
                                        </p:cTn>
                                        <p:tgtEl>
                                          <p:spTgt spid="3">
                                            <p:txEl>
                                              <p:pRg st="1" end="1"/>
                                            </p:txEl>
                                          </p:spTgt>
                                        </p:tgtEl>
                                      </p:cBhvr>
                                    </p:animEffect>
                                    <p:anim calcmode="lin" valueType="num">
                                      <p:cBhvr>
                                        <p:cTn id="2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1" end="1"/>
                                            </p:txEl>
                                          </p:spTgt>
                                        </p:tgtEl>
                                      </p:cBhvr>
                                      <p:to x="100000" y="60000"/>
                                    </p:animScale>
                                    <p:animScale>
                                      <p:cBhvr>
                                        <p:cTn id="32" dur="166" decel="50000">
                                          <p:stCondLst>
                                            <p:cond delay="676"/>
                                          </p:stCondLst>
                                        </p:cTn>
                                        <p:tgtEl>
                                          <p:spTgt spid="3">
                                            <p:txEl>
                                              <p:pRg st="1" end="1"/>
                                            </p:txEl>
                                          </p:spTgt>
                                        </p:tgtEl>
                                      </p:cBhvr>
                                      <p:to x="100000" y="100000"/>
                                    </p:animScale>
                                    <p:animScale>
                                      <p:cBhvr>
                                        <p:cTn id="33" dur="26">
                                          <p:stCondLst>
                                            <p:cond delay="1312"/>
                                          </p:stCondLst>
                                        </p:cTn>
                                        <p:tgtEl>
                                          <p:spTgt spid="3">
                                            <p:txEl>
                                              <p:pRg st="1" end="1"/>
                                            </p:txEl>
                                          </p:spTgt>
                                        </p:tgtEl>
                                      </p:cBhvr>
                                      <p:to x="100000" y="80000"/>
                                    </p:animScale>
                                    <p:animScale>
                                      <p:cBhvr>
                                        <p:cTn id="34" dur="166" decel="50000">
                                          <p:stCondLst>
                                            <p:cond delay="1338"/>
                                          </p:stCondLst>
                                        </p:cTn>
                                        <p:tgtEl>
                                          <p:spTgt spid="3">
                                            <p:txEl>
                                              <p:pRg st="1" end="1"/>
                                            </p:txEl>
                                          </p:spTgt>
                                        </p:tgtEl>
                                      </p:cBhvr>
                                      <p:to x="100000" y="100000"/>
                                    </p:animScale>
                                    <p:animScale>
                                      <p:cBhvr>
                                        <p:cTn id="35" dur="26">
                                          <p:stCondLst>
                                            <p:cond delay="1642"/>
                                          </p:stCondLst>
                                        </p:cTn>
                                        <p:tgtEl>
                                          <p:spTgt spid="3">
                                            <p:txEl>
                                              <p:pRg st="1" end="1"/>
                                            </p:txEl>
                                          </p:spTgt>
                                        </p:tgtEl>
                                      </p:cBhvr>
                                      <p:to x="100000" y="90000"/>
                                    </p:animScale>
                                    <p:animScale>
                                      <p:cBhvr>
                                        <p:cTn id="36" dur="166" decel="50000">
                                          <p:stCondLst>
                                            <p:cond delay="1668"/>
                                          </p:stCondLst>
                                        </p:cTn>
                                        <p:tgtEl>
                                          <p:spTgt spid="3">
                                            <p:txEl>
                                              <p:pRg st="1" end="1"/>
                                            </p:txEl>
                                          </p:spTgt>
                                        </p:tgtEl>
                                      </p:cBhvr>
                                      <p:to x="100000" y="100000"/>
                                    </p:animScale>
                                    <p:animScale>
                                      <p:cBhvr>
                                        <p:cTn id="37" dur="26">
                                          <p:stCondLst>
                                            <p:cond delay="1808"/>
                                          </p:stCondLst>
                                        </p:cTn>
                                        <p:tgtEl>
                                          <p:spTgt spid="3">
                                            <p:txEl>
                                              <p:pRg st="1" end="1"/>
                                            </p:txEl>
                                          </p:spTgt>
                                        </p:tgtEl>
                                      </p:cBhvr>
                                      <p:to x="100000" y="95000"/>
                                    </p:animScale>
                                    <p:animScale>
                                      <p:cBhvr>
                                        <p:cTn id="38" dur="166" decel="50000">
                                          <p:stCondLst>
                                            <p:cond delay="1834"/>
                                          </p:stCondLst>
                                        </p:cTn>
                                        <p:tgtEl>
                                          <p:spTgt spid="3">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2" end="2"/>
                                            </p:txEl>
                                          </p:spTgt>
                                        </p:tgtEl>
                                        <p:attrNameLst>
                                          <p:attrName>style.visibility</p:attrName>
                                        </p:attrNameLst>
                                      </p:cBhvr>
                                      <p:to>
                                        <p:strVal val="visible"/>
                                      </p:to>
                                    </p:set>
                                    <p:animEffect transition="in" filter="wipe(down)">
                                      <p:cBhvr>
                                        <p:cTn id="43" dur="580">
                                          <p:stCondLst>
                                            <p:cond delay="0"/>
                                          </p:stCondLst>
                                        </p:cTn>
                                        <p:tgtEl>
                                          <p:spTgt spid="3">
                                            <p:txEl>
                                              <p:pRg st="2" end="2"/>
                                            </p:txEl>
                                          </p:spTgt>
                                        </p:tgtEl>
                                      </p:cBhvr>
                                    </p:animEffect>
                                    <p:anim calcmode="lin" valueType="num">
                                      <p:cBhvr>
                                        <p:cTn id="4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2" end="2"/>
                                            </p:txEl>
                                          </p:spTgt>
                                        </p:tgtEl>
                                      </p:cBhvr>
                                      <p:to x="100000" y="60000"/>
                                    </p:animScale>
                                    <p:animScale>
                                      <p:cBhvr>
                                        <p:cTn id="50" dur="166" decel="50000">
                                          <p:stCondLst>
                                            <p:cond delay="676"/>
                                          </p:stCondLst>
                                        </p:cTn>
                                        <p:tgtEl>
                                          <p:spTgt spid="3">
                                            <p:txEl>
                                              <p:pRg st="2" end="2"/>
                                            </p:txEl>
                                          </p:spTgt>
                                        </p:tgtEl>
                                      </p:cBhvr>
                                      <p:to x="100000" y="100000"/>
                                    </p:animScale>
                                    <p:animScale>
                                      <p:cBhvr>
                                        <p:cTn id="51" dur="26">
                                          <p:stCondLst>
                                            <p:cond delay="1312"/>
                                          </p:stCondLst>
                                        </p:cTn>
                                        <p:tgtEl>
                                          <p:spTgt spid="3">
                                            <p:txEl>
                                              <p:pRg st="2" end="2"/>
                                            </p:txEl>
                                          </p:spTgt>
                                        </p:tgtEl>
                                      </p:cBhvr>
                                      <p:to x="100000" y="80000"/>
                                    </p:animScale>
                                    <p:animScale>
                                      <p:cBhvr>
                                        <p:cTn id="52" dur="166" decel="50000">
                                          <p:stCondLst>
                                            <p:cond delay="1338"/>
                                          </p:stCondLst>
                                        </p:cTn>
                                        <p:tgtEl>
                                          <p:spTgt spid="3">
                                            <p:txEl>
                                              <p:pRg st="2" end="2"/>
                                            </p:txEl>
                                          </p:spTgt>
                                        </p:tgtEl>
                                      </p:cBhvr>
                                      <p:to x="100000" y="100000"/>
                                    </p:animScale>
                                    <p:animScale>
                                      <p:cBhvr>
                                        <p:cTn id="53" dur="26">
                                          <p:stCondLst>
                                            <p:cond delay="1642"/>
                                          </p:stCondLst>
                                        </p:cTn>
                                        <p:tgtEl>
                                          <p:spTgt spid="3">
                                            <p:txEl>
                                              <p:pRg st="2" end="2"/>
                                            </p:txEl>
                                          </p:spTgt>
                                        </p:tgtEl>
                                      </p:cBhvr>
                                      <p:to x="100000" y="90000"/>
                                    </p:animScale>
                                    <p:animScale>
                                      <p:cBhvr>
                                        <p:cTn id="54" dur="166" decel="50000">
                                          <p:stCondLst>
                                            <p:cond delay="1668"/>
                                          </p:stCondLst>
                                        </p:cTn>
                                        <p:tgtEl>
                                          <p:spTgt spid="3">
                                            <p:txEl>
                                              <p:pRg st="2" end="2"/>
                                            </p:txEl>
                                          </p:spTgt>
                                        </p:tgtEl>
                                      </p:cBhvr>
                                      <p:to x="100000" y="100000"/>
                                    </p:animScale>
                                    <p:animScale>
                                      <p:cBhvr>
                                        <p:cTn id="55" dur="26">
                                          <p:stCondLst>
                                            <p:cond delay="1808"/>
                                          </p:stCondLst>
                                        </p:cTn>
                                        <p:tgtEl>
                                          <p:spTgt spid="3">
                                            <p:txEl>
                                              <p:pRg st="2" end="2"/>
                                            </p:txEl>
                                          </p:spTgt>
                                        </p:tgtEl>
                                      </p:cBhvr>
                                      <p:to x="100000" y="95000"/>
                                    </p:animScale>
                                    <p:animScale>
                                      <p:cBhvr>
                                        <p:cTn id="56" dur="166" decel="50000">
                                          <p:stCondLst>
                                            <p:cond delay="1834"/>
                                          </p:stCondLst>
                                        </p:cTn>
                                        <p:tgtEl>
                                          <p:spTgt spid="3">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rtl="1"/>
            <a:r>
              <a:rPr lang="fa-IR" sz="2800" dirty="0" smtClean="0"/>
              <a:t>نظریه وی</a:t>
            </a:r>
            <a:r>
              <a:rPr lang="fa-IR" sz="2800" dirty="0"/>
              <a:t>ژ</a:t>
            </a:r>
            <a:r>
              <a:rPr lang="fa-IR" sz="2800" dirty="0" smtClean="0"/>
              <a:t>گی:به ویزگی های اکتسابی تاکید می کند</a:t>
            </a:r>
            <a:br>
              <a:rPr lang="fa-IR" sz="2800" dirty="0" smtClean="0"/>
            </a:br>
            <a:endParaRPr lang="en-US" sz="2800" dirty="0"/>
          </a:p>
        </p:txBody>
      </p:sp>
      <p:sp>
        <p:nvSpPr>
          <p:cNvPr id="3" name="Content Placeholder 2"/>
          <p:cNvSpPr>
            <a:spLocks noGrp="1"/>
          </p:cNvSpPr>
          <p:nvPr>
            <p:ph idx="1"/>
          </p:nvPr>
        </p:nvSpPr>
        <p:spPr/>
        <p:txBody>
          <a:bodyPr>
            <a:normAutofit/>
          </a:bodyPr>
          <a:lstStyle/>
          <a:p>
            <a:pPr marL="514350" indent="-514350" algn="r" rtl="1">
              <a:buFont typeface="+mj-lt"/>
              <a:buAutoNum type="arabicParenR"/>
            </a:pPr>
            <a:r>
              <a:rPr lang="fa-IR" sz="2400" dirty="0" smtClean="0"/>
              <a:t>باهوش ترازپیروان خودباشند.</a:t>
            </a:r>
          </a:p>
          <a:p>
            <a:pPr marL="514350" indent="-514350" algn="r" rtl="1">
              <a:buFont typeface="+mj-lt"/>
              <a:buAutoNum type="arabicParenR"/>
            </a:pPr>
            <a:r>
              <a:rPr lang="fa-IR" sz="2400" dirty="0" smtClean="0"/>
              <a:t>ابتکارعمل داشته باشد.(توانایی درک راهکارهایی که  بوسیله دیگران درنظرگرفته نشده اند)</a:t>
            </a:r>
          </a:p>
          <a:p>
            <a:pPr marL="514350" indent="-514350" algn="r" rtl="1">
              <a:buFont typeface="+mj-lt"/>
              <a:buAutoNum type="arabicParenR"/>
            </a:pPr>
            <a:r>
              <a:rPr lang="fa-IR" sz="2400" dirty="0" smtClean="0"/>
              <a:t>خلاقیت یک موهبت است.(توانایی فکرکردن به راه حل هایی جدید وایده های جدید بدهد)</a:t>
            </a:r>
          </a:p>
          <a:p>
            <a:pPr marL="514350" indent="-514350" algn="r" rtl="1">
              <a:buFont typeface="+mj-lt"/>
              <a:buAutoNum type="arabicParenR"/>
            </a:pPr>
            <a:r>
              <a:rPr lang="fa-IR" sz="2400" dirty="0" smtClean="0"/>
              <a:t>بلوغ(انچه می گویند راانجام می دهند)انسجام عاطفی/ساعات طولانی کارمی کنند/انرژی وشورواشتیاق دارند/احساسات پیروان رابرمی انگیزندو...</a:t>
            </a:r>
          </a:p>
          <a:p>
            <a:pPr marL="514350" indent="-514350" algn="r" rtl="1">
              <a:buFont typeface="+mj-lt"/>
              <a:buAutoNum type="arabicParenR"/>
            </a:pPr>
            <a:r>
              <a:rPr lang="fa-IR" sz="2400" dirty="0" smtClean="0"/>
              <a:t>مهارت های ارتباطی.(درک /صحبت /خوانانوشتن)</a:t>
            </a:r>
          </a:p>
          <a:p>
            <a:pPr marL="514350" indent="-514350" algn="r" rtl="1">
              <a:buNone/>
            </a:pPr>
            <a:endParaRPr lang="en-US" sz="24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smtClean="0"/>
              <a:t>در عمل نظریه های خصوصیات رهبری در توضیح رهبری کارامد کاربرد محدودی دارند. </a:t>
            </a:r>
          </a:p>
          <a:p>
            <a:pPr algn="r" rtl="1"/>
            <a:endParaRPr lang="fa-IR" dirty="0" smtClean="0"/>
          </a:p>
          <a:p>
            <a:pPr algn="r" rtl="1"/>
            <a:r>
              <a:rPr lang="fa-IR" dirty="0" smtClean="0"/>
              <a:t>هیچ کس با داشتن این خصوصیات یک رهبر کارامد نمی شود. و رهبران کارامد همیشه آن خصوصیات و صفات را ندارند.</a:t>
            </a:r>
            <a:endParaRPr lang="en-US" dirty="0"/>
          </a:p>
        </p:txBody>
      </p:sp>
    </p:spTree>
    <p:extLst>
      <p:ext uri="{BB962C8B-B14F-4D97-AF65-F5344CB8AC3E}">
        <p14:creationId xmlns:p14="http://schemas.microsoft.com/office/powerpoint/2010/main" val="385457478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نظریه رفتاری:</a:t>
            </a:r>
            <a:endParaRPr lang="en-US" dirty="0"/>
          </a:p>
        </p:txBody>
      </p:sp>
      <p:sp>
        <p:nvSpPr>
          <p:cNvPr id="3" name="Content Placeholder 2"/>
          <p:cNvSpPr>
            <a:spLocks noGrp="1"/>
          </p:cNvSpPr>
          <p:nvPr>
            <p:ph idx="1"/>
          </p:nvPr>
        </p:nvSpPr>
        <p:spPr/>
        <p:txBody>
          <a:bodyPr/>
          <a:lstStyle/>
          <a:p>
            <a:pPr algn="r" rtl="1"/>
            <a:r>
              <a:rPr lang="fa-IR" dirty="0" smtClean="0"/>
              <a:t>محققان از مطالعه ی خصوصیات رهبری دورشده وبر شیوه ی رهبری تمرکز کرده اند. </a:t>
            </a:r>
          </a:p>
          <a:p>
            <a:pPr algn="r" rtl="1"/>
            <a:endParaRPr lang="fa-IR" dirty="0" smtClean="0"/>
          </a:p>
          <a:p>
            <a:pPr algn="r" rtl="1"/>
            <a:r>
              <a:rPr lang="fa-IR" dirty="0" smtClean="0"/>
              <a:t>استبدادی(انگیزاننده ها) </a:t>
            </a:r>
          </a:p>
          <a:p>
            <a:pPr algn="r" rtl="1"/>
            <a:r>
              <a:rPr lang="fa-IR" dirty="0" smtClean="0"/>
              <a:t>مردمی(مشارکتی) </a:t>
            </a:r>
          </a:p>
          <a:p>
            <a:pPr algn="r" rtl="1"/>
            <a:r>
              <a:rPr lang="fa-IR" dirty="0" smtClean="0"/>
              <a:t>آسان گیر(باری به هرجهت)</a:t>
            </a:r>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3474893"/>
            <a:ext cx="3200400" cy="3362325"/>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smtClean="0"/>
              <a:t>استبدادی</a:t>
            </a:r>
            <a:endParaRPr lang="en-US" dirty="0"/>
          </a:p>
        </p:txBody>
      </p:sp>
      <p:sp>
        <p:nvSpPr>
          <p:cNvPr id="3" name="Content Placeholder 2"/>
          <p:cNvSpPr>
            <a:spLocks noGrp="1"/>
          </p:cNvSpPr>
          <p:nvPr>
            <p:ph idx="1"/>
          </p:nvPr>
        </p:nvSpPr>
        <p:spPr/>
        <p:txBody>
          <a:bodyPr/>
          <a:lstStyle/>
          <a:p>
            <a:pPr algn="r" rtl="1"/>
            <a:r>
              <a:rPr lang="fa-IR" dirty="0" smtClean="0"/>
              <a:t>ویژگی رهبری: </a:t>
            </a:r>
          </a:p>
          <a:p>
            <a:pPr algn="r" rtl="1"/>
            <a:endParaRPr lang="fa-IR" dirty="0" smtClean="0"/>
          </a:p>
          <a:p>
            <a:pPr algn="r" rtl="1"/>
            <a:endParaRPr lang="fa-IR" dirty="0"/>
          </a:p>
          <a:p>
            <a:pPr algn="r" rtl="1"/>
            <a:r>
              <a:rPr lang="fa-IR" dirty="0" smtClean="0"/>
              <a:t>اتخاذ تصمیمات به تنهایی</a:t>
            </a:r>
          </a:p>
          <a:p>
            <a:pPr algn="r" rtl="1"/>
            <a:r>
              <a:rPr lang="fa-IR" dirty="0" smtClean="0"/>
              <a:t>انتظار احترام و اطاعت از سوی کارکنان </a:t>
            </a:r>
          </a:p>
          <a:p>
            <a:pPr algn="r" rtl="1"/>
            <a:r>
              <a:rPr lang="fa-IR" dirty="0" smtClean="0"/>
              <a:t>اعمال قدرت با زورگویی </a:t>
            </a:r>
          </a:p>
          <a:p>
            <a:pPr algn="r" rtl="1"/>
            <a:r>
              <a:rPr lang="fa-IR" dirty="0" smtClean="0"/>
              <a:t>در موقعیت های بحرانی مفید است.</a:t>
            </a:r>
            <a:endParaRPr lang="en-US" dirty="0"/>
          </a:p>
        </p:txBody>
      </p:sp>
    </p:spTree>
    <p:extLst>
      <p:ext uri="{BB962C8B-B14F-4D97-AF65-F5344CB8AC3E}">
        <p14:creationId xmlns:p14="http://schemas.microsoft.com/office/powerpoint/2010/main" val="1330958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smtClean="0"/>
              <a:t>استبدادی</a:t>
            </a:r>
            <a:endParaRPr lang="en-US" dirty="0"/>
          </a:p>
        </p:txBody>
      </p:sp>
      <p:sp>
        <p:nvSpPr>
          <p:cNvPr id="3" name="Content Placeholder 2"/>
          <p:cNvSpPr>
            <a:spLocks noGrp="1"/>
          </p:cNvSpPr>
          <p:nvPr>
            <p:ph idx="1"/>
          </p:nvPr>
        </p:nvSpPr>
        <p:spPr/>
        <p:txBody>
          <a:bodyPr/>
          <a:lstStyle/>
          <a:p>
            <a:pPr algn="r" rtl="1"/>
            <a:r>
              <a:rPr lang="fa-IR" dirty="0" smtClean="0"/>
              <a:t>اثر روی تیم: </a:t>
            </a:r>
          </a:p>
          <a:p>
            <a:pPr algn="r" rtl="1"/>
            <a:endParaRPr lang="fa-IR" dirty="0"/>
          </a:p>
          <a:p>
            <a:pPr algn="r" rtl="1"/>
            <a:r>
              <a:rPr lang="fa-IR" dirty="0" smtClean="0"/>
              <a:t>به تیم اطمینان و وضوح می بخشد. </a:t>
            </a:r>
          </a:p>
          <a:p>
            <a:pPr algn="r" rtl="1"/>
            <a:r>
              <a:rPr lang="fa-IR" dirty="0" smtClean="0"/>
              <a:t>در موقعیت های اورژانسی مناسب است. </a:t>
            </a:r>
          </a:p>
          <a:p>
            <a:pPr algn="r" rtl="1"/>
            <a:r>
              <a:rPr lang="fa-IR" dirty="0" smtClean="0"/>
              <a:t>سبک آمرانه ی زیاد آن برای کارکنان بی تجربه مفید است. </a:t>
            </a:r>
          </a:p>
          <a:p>
            <a:pPr algn="r" rtl="1"/>
            <a:r>
              <a:rPr lang="fa-IR" dirty="0" smtClean="0"/>
              <a:t>شکل منفی آن(استبداد سرد) سبب بیماری کارکنان و نوآوری کم و عدم تعهد کاری و جابجایی های مکرر میشود.</a:t>
            </a:r>
            <a:endParaRPr lang="en-US" dirty="0"/>
          </a:p>
        </p:txBody>
      </p:sp>
    </p:spTree>
    <p:extLst>
      <p:ext uri="{BB962C8B-B14F-4D97-AF65-F5344CB8AC3E}">
        <p14:creationId xmlns:p14="http://schemas.microsoft.com/office/powerpoint/2010/main" val="680383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مردمی (مشارکتی)</a:t>
            </a:r>
            <a:endParaRPr lang="en-US" dirty="0"/>
          </a:p>
        </p:txBody>
      </p:sp>
      <p:sp>
        <p:nvSpPr>
          <p:cNvPr id="3" name="Content Placeholder 2"/>
          <p:cNvSpPr>
            <a:spLocks noGrp="1"/>
          </p:cNvSpPr>
          <p:nvPr>
            <p:ph idx="1"/>
          </p:nvPr>
        </p:nvSpPr>
        <p:spPr/>
        <p:txBody>
          <a:bodyPr/>
          <a:lstStyle/>
          <a:p>
            <a:pPr algn="r" rtl="1"/>
            <a:endParaRPr lang="fa-IR" dirty="0" smtClean="0"/>
          </a:p>
          <a:p>
            <a:pPr algn="r" rtl="1"/>
            <a:r>
              <a:rPr lang="fa-IR" dirty="0" smtClean="0"/>
              <a:t>ویژگی های رهبری: </a:t>
            </a:r>
          </a:p>
          <a:p>
            <a:pPr algn="r" rtl="1"/>
            <a:endParaRPr lang="fa-IR" dirty="0" smtClean="0"/>
          </a:p>
          <a:p>
            <a:pPr algn="r" rtl="1"/>
            <a:endParaRPr lang="fa-IR" dirty="0" smtClean="0"/>
          </a:p>
          <a:p>
            <a:pPr algn="r" rtl="1"/>
            <a:r>
              <a:rPr lang="fa-IR" dirty="0" smtClean="0"/>
              <a:t>نگران روابط انسانی و کار تیمی است. </a:t>
            </a:r>
          </a:p>
          <a:p>
            <a:pPr algn="r" rtl="1"/>
            <a:r>
              <a:rPr lang="fa-IR" dirty="0" smtClean="0"/>
              <a:t>ارتباط باز و دوطرفه را پرورش می دهد. </a:t>
            </a:r>
          </a:p>
          <a:p>
            <a:pPr algn="r" rtl="1"/>
            <a:r>
              <a:rPr lang="fa-IR" dirty="0" smtClean="0"/>
              <a:t>روحیه ی همکاری وتلاش تیمی را خلق می کند که منجر به رضایت مندی کارکنان می شود.</a:t>
            </a:r>
            <a:endParaRPr lang="fa-IR" dirty="0"/>
          </a:p>
          <a:p>
            <a:pPr algn="r" rtl="1"/>
            <a:endParaRPr lang="en-US" dirty="0"/>
          </a:p>
        </p:txBody>
      </p:sp>
    </p:spTree>
    <p:extLst>
      <p:ext uri="{BB962C8B-B14F-4D97-AF65-F5344CB8AC3E}">
        <p14:creationId xmlns:p14="http://schemas.microsoft.com/office/powerpoint/2010/main" val="402277964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مردمی</a:t>
            </a:r>
            <a:endParaRPr lang="en-US" dirty="0"/>
          </a:p>
        </p:txBody>
      </p:sp>
      <p:sp>
        <p:nvSpPr>
          <p:cNvPr id="3" name="Content Placeholder 2"/>
          <p:cNvSpPr>
            <a:spLocks noGrp="1"/>
          </p:cNvSpPr>
          <p:nvPr>
            <p:ph idx="1"/>
          </p:nvPr>
        </p:nvSpPr>
        <p:spPr/>
        <p:txBody>
          <a:bodyPr/>
          <a:lstStyle/>
          <a:p>
            <a:pPr algn="r" rtl="1"/>
            <a:endParaRPr lang="fa-IR" dirty="0" smtClean="0"/>
          </a:p>
          <a:p>
            <a:pPr algn="r" rtl="1"/>
            <a:r>
              <a:rPr lang="fa-IR" dirty="0" smtClean="0"/>
              <a:t>اثر روی تیم: </a:t>
            </a:r>
          </a:p>
          <a:p>
            <a:pPr algn="r" rtl="1"/>
            <a:endParaRPr lang="fa-IR" dirty="0"/>
          </a:p>
          <a:p>
            <a:pPr algn="r" rtl="1"/>
            <a:r>
              <a:rPr lang="fa-IR" dirty="0" smtClean="0"/>
              <a:t>اعضای تیم احساس می کنند فعال اند. </a:t>
            </a:r>
          </a:p>
          <a:p>
            <a:pPr algn="r" rtl="1"/>
            <a:r>
              <a:rPr lang="fa-IR" dirty="0" smtClean="0"/>
              <a:t>پاسخ گویی و مسئولیت پذیری مشترک را تشویق می کند. </a:t>
            </a:r>
          </a:p>
          <a:p>
            <a:pPr algn="r" rtl="1"/>
            <a:r>
              <a:rPr lang="fa-IR" dirty="0" smtClean="0"/>
              <a:t>استفاده بیش ازحد آن: تاخیر در تصمیمات / فقدان اعتماد در توانایی رهبر و عدم اطمینان می شود.</a:t>
            </a:r>
            <a:endParaRPr lang="en-US" dirty="0"/>
          </a:p>
        </p:txBody>
      </p:sp>
    </p:spTree>
    <p:extLst>
      <p:ext uri="{BB962C8B-B14F-4D97-AF65-F5344CB8AC3E}">
        <p14:creationId xmlns:p14="http://schemas.microsoft.com/office/powerpoint/2010/main" val="410456490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آسان گیر(باری به هرجهت)</a:t>
            </a:r>
            <a:endParaRPr lang="en-US" dirty="0"/>
          </a:p>
        </p:txBody>
      </p:sp>
      <p:sp>
        <p:nvSpPr>
          <p:cNvPr id="3" name="Content Placeholder 2"/>
          <p:cNvSpPr>
            <a:spLocks noGrp="1"/>
          </p:cNvSpPr>
          <p:nvPr>
            <p:ph idx="1"/>
          </p:nvPr>
        </p:nvSpPr>
        <p:spPr/>
        <p:txBody>
          <a:bodyPr/>
          <a:lstStyle/>
          <a:p>
            <a:endParaRPr lang="fa-IR" dirty="0" smtClean="0"/>
          </a:p>
          <a:p>
            <a:pPr algn="r" rtl="1"/>
            <a:r>
              <a:rPr lang="fa-IR" dirty="0" smtClean="0"/>
              <a:t>ویژگی رهبری: </a:t>
            </a:r>
          </a:p>
          <a:p>
            <a:pPr algn="r" rtl="1"/>
            <a:endParaRPr lang="fa-IR" dirty="0"/>
          </a:p>
          <a:p>
            <a:pPr algn="r" rtl="1"/>
            <a:r>
              <a:rPr lang="fa-IR" dirty="0" smtClean="0"/>
              <a:t>تمایل به داشتن تعداد کمی از خط مشی ها. </a:t>
            </a:r>
          </a:p>
          <a:p>
            <a:pPr algn="r" rtl="1"/>
            <a:r>
              <a:rPr lang="fa-IR" dirty="0" smtClean="0"/>
              <a:t>از رهبری امتناع می ورزد.</a:t>
            </a:r>
          </a:p>
          <a:p>
            <a:pPr algn="r" rtl="1"/>
            <a:r>
              <a:rPr lang="fa-IR" dirty="0" smtClean="0"/>
              <a:t>در سازمانهای مراقبت بهداشتی مناسب نیست.</a:t>
            </a:r>
          </a:p>
          <a:p>
            <a:pPr algn="r" rtl="1"/>
            <a:endParaRPr lang="en-US" dirty="0"/>
          </a:p>
        </p:txBody>
      </p:sp>
    </p:spTree>
    <p:extLst>
      <p:ext uri="{BB962C8B-B14F-4D97-AF65-F5344CB8AC3E}">
        <p14:creationId xmlns:p14="http://schemas.microsoft.com/office/powerpoint/2010/main" val="12267223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آسان گیر</a:t>
            </a:r>
            <a:endParaRPr lang="en-US" dirty="0"/>
          </a:p>
        </p:txBody>
      </p:sp>
      <p:sp>
        <p:nvSpPr>
          <p:cNvPr id="3" name="Content Placeholder 2"/>
          <p:cNvSpPr>
            <a:spLocks noGrp="1"/>
          </p:cNvSpPr>
          <p:nvPr>
            <p:ph idx="1"/>
          </p:nvPr>
        </p:nvSpPr>
        <p:spPr/>
        <p:txBody>
          <a:bodyPr/>
          <a:lstStyle/>
          <a:p>
            <a:pPr algn="r"/>
            <a:endParaRPr lang="fa-IR" dirty="0" smtClean="0"/>
          </a:p>
          <a:p>
            <a:pPr algn="r" rtl="1"/>
            <a:r>
              <a:rPr lang="fa-IR" dirty="0" smtClean="0"/>
              <a:t>اثر روی تیم: </a:t>
            </a:r>
          </a:p>
          <a:p>
            <a:pPr algn="r" rtl="1"/>
            <a:endParaRPr lang="fa-IR" dirty="0"/>
          </a:p>
          <a:p>
            <a:pPr algn="r" rtl="1"/>
            <a:r>
              <a:rPr lang="fa-IR" dirty="0" smtClean="0"/>
              <a:t>در تیم های پیشرفته با میزان تعهد بالا می تواند مناسب باشد. </a:t>
            </a:r>
          </a:p>
          <a:p>
            <a:pPr algn="r" rtl="1"/>
            <a:r>
              <a:rPr lang="fa-IR" dirty="0" smtClean="0"/>
              <a:t>استفاده ی نامناسب آن منجر به کار تیمی ضعیف و کاهش تداوم در کار می شود.</a:t>
            </a:r>
            <a:endParaRPr lang="en-US" dirty="0"/>
          </a:p>
        </p:txBody>
      </p:sp>
    </p:spTree>
    <p:extLst>
      <p:ext uri="{BB962C8B-B14F-4D97-AF65-F5344CB8AC3E}">
        <p14:creationId xmlns:p14="http://schemas.microsoft.com/office/powerpoint/2010/main" val="426531787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نظریه رهبری اقتضایی:</a:t>
            </a:r>
            <a:endParaRPr lang="en-US" dirty="0"/>
          </a:p>
        </p:txBody>
      </p:sp>
      <p:sp>
        <p:nvSpPr>
          <p:cNvPr id="3" name="Content Placeholder 2"/>
          <p:cNvSpPr>
            <a:spLocks noGrp="1"/>
          </p:cNvSpPr>
          <p:nvPr>
            <p:ph idx="1"/>
          </p:nvPr>
        </p:nvSpPr>
        <p:spPr/>
        <p:txBody>
          <a:bodyPr/>
          <a:lstStyle/>
          <a:p>
            <a:pPr marL="514350" indent="-514350" algn="r" rtl="1">
              <a:buNone/>
            </a:pPr>
            <a:r>
              <a:rPr lang="fa-IR" dirty="0" smtClean="0"/>
              <a:t>وضعیتی(موقعیتی)</a:t>
            </a:r>
          </a:p>
          <a:p>
            <a:pPr marL="514350" indent="-514350" algn="r" rtl="1">
              <a:buNone/>
            </a:pPr>
            <a:r>
              <a:rPr lang="fa-IR" dirty="0" smtClean="0"/>
              <a:t>سبک های </a:t>
            </a:r>
          </a:p>
          <a:p>
            <a:pPr marL="514350" indent="-514350" algn="r" rtl="1">
              <a:buFont typeface="+mj-lt"/>
              <a:buAutoNum type="arabicPeriod"/>
            </a:pPr>
            <a:r>
              <a:rPr lang="fa-IR" dirty="0" smtClean="0"/>
              <a:t>دستوری  </a:t>
            </a:r>
          </a:p>
          <a:p>
            <a:pPr marL="514350" indent="-514350" algn="r" rtl="1">
              <a:buFont typeface="+mj-lt"/>
              <a:buAutoNum type="arabicPeriod"/>
            </a:pPr>
            <a:r>
              <a:rPr lang="fa-IR" dirty="0" smtClean="0"/>
              <a:t>تشویقی</a:t>
            </a:r>
          </a:p>
          <a:p>
            <a:pPr marL="514350" indent="-514350" algn="r" rtl="1">
              <a:buFont typeface="+mj-lt"/>
              <a:buAutoNum type="arabicPeriod"/>
            </a:pPr>
            <a:r>
              <a:rPr lang="fa-IR" dirty="0" smtClean="0"/>
              <a:t>مشارکتی</a:t>
            </a:r>
          </a:p>
          <a:p>
            <a:pPr marL="514350" indent="-514350" algn="r" rtl="1">
              <a:buFont typeface="+mj-lt"/>
              <a:buAutoNum type="arabicPeriod"/>
            </a:pPr>
            <a:r>
              <a:rPr lang="fa-IR" dirty="0" smtClean="0"/>
              <a:t>تفویضی</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endParaRPr lang="en-US" dirty="0"/>
          </a:p>
        </p:txBody>
      </p:sp>
      <p:sp>
        <p:nvSpPr>
          <p:cNvPr id="3" name="Content Placeholder 2"/>
          <p:cNvSpPr>
            <a:spLocks noGrp="1"/>
          </p:cNvSpPr>
          <p:nvPr>
            <p:ph idx="1"/>
          </p:nvPr>
        </p:nvSpPr>
        <p:spPr>
          <a:xfrm>
            <a:off x="304800" y="685800"/>
            <a:ext cx="7391400" cy="5769936"/>
          </a:xfrm>
        </p:spPr>
        <p:txBody>
          <a:bodyPr>
            <a:noAutofit/>
          </a:bodyPr>
          <a:lstStyle/>
          <a:p>
            <a:pPr algn="r" rtl="1"/>
            <a:r>
              <a:rPr lang="fa-IR" sz="2800" dirty="0" smtClean="0"/>
              <a:t>سبک رهبری دستوری(</a:t>
            </a:r>
            <a:r>
              <a:rPr lang="en-US" sz="2800" dirty="0" smtClean="0"/>
              <a:t>S1</a:t>
            </a:r>
            <a:r>
              <a:rPr lang="fa-IR" sz="2800" dirty="0" smtClean="0"/>
              <a:t>-وظیفه بالا-رابطه پایین)</a:t>
            </a:r>
          </a:p>
          <a:p>
            <a:pPr algn="r" rtl="1">
              <a:buNone/>
            </a:pPr>
            <a:r>
              <a:rPr lang="fa-IR" sz="2800" dirty="0" smtClean="0"/>
              <a:t>باپیروانی به کارمی روند که قادرنیستند ونمی خواهند وظیفه راانجام دهند یادرباره ی انجام دادن کارغیر قابل اعتمادهستند(</a:t>
            </a:r>
            <a:r>
              <a:rPr lang="en-US" sz="2800" dirty="0" smtClean="0"/>
              <a:t>R1</a:t>
            </a:r>
            <a:r>
              <a:rPr lang="fa-IR" sz="2800" dirty="0" smtClean="0"/>
              <a:t>)</a:t>
            </a:r>
          </a:p>
          <a:p>
            <a:pPr algn="r" rtl="1"/>
            <a:r>
              <a:rPr lang="fa-IR" sz="2800" dirty="0" smtClean="0"/>
              <a:t>سبک رهبری تشویقی(</a:t>
            </a:r>
            <a:r>
              <a:rPr lang="en-US" sz="2800" dirty="0" smtClean="0"/>
              <a:t>S2</a:t>
            </a:r>
            <a:r>
              <a:rPr lang="fa-IR" sz="2800" dirty="0" smtClean="0"/>
              <a:t>-وظیفه بالا –رابطه بالا)افراد قادرنیستنداماتمایل دارندویادرانجام وظیفه قابل اعتمادهستند.(</a:t>
            </a:r>
            <a:r>
              <a:rPr lang="en-US" sz="2800" dirty="0" smtClean="0"/>
              <a:t>R2</a:t>
            </a:r>
            <a:r>
              <a:rPr lang="fa-IR" sz="2800" dirty="0" smtClean="0"/>
              <a:t>)</a:t>
            </a:r>
          </a:p>
          <a:p>
            <a:pPr algn="r" rtl="1"/>
            <a:r>
              <a:rPr lang="fa-IR" sz="2800" dirty="0" smtClean="0"/>
              <a:t>سبک مشارکتی:(</a:t>
            </a:r>
            <a:r>
              <a:rPr lang="en-US" sz="2800" dirty="0" smtClean="0"/>
              <a:t>S3</a:t>
            </a:r>
            <a:r>
              <a:rPr lang="fa-IR" sz="2800" dirty="0" smtClean="0"/>
              <a:t>-وظیفه پایین –رابطه بالا)باافرادی که قادرندامانمی خواهند ویافاقداعتماددرانجام وظیفه اند(</a:t>
            </a:r>
            <a:r>
              <a:rPr lang="en-US" sz="2800" dirty="0" smtClean="0"/>
              <a:t>R3</a:t>
            </a:r>
            <a:r>
              <a:rPr lang="fa-IR" sz="2800" dirty="0" smtClean="0"/>
              <a:t>)</a:t>
            </a:r>
            <a:endParaRPr lang="en-US" sz="2800" dirty="0"/>
          </a:p>
        </p:txBody>
      </p:sp>
      <p:sp>
        <p:nvSpPr>
          <p:cNvPr id="4" name="Title 1"/>
          <p:cNvSpPr txBox="1">
            <a:spLocks/>
          </p:cNvSpPr>
          <p:nvPr/>
        </p:nvSpPr>
        <p:spPr>
          <a:xfrm>
            <a:off x="381000" y="304800"/>
            <a:ext cx="7239000" cy="1143000"/>
          </a:xfrm>
          <a:prstGeom prst="rect">
            <a:avLst/>
          </a:prstGeom>
        </p:spPr>
        <p:txBody>
          <a:bodyPr vert="horz" lIns="45720" tIns="0" rIns="45720" bIns="0" anchor="b" anchorCtr="0">
            <a:normAutofit fontScale="97500"/>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3800" b="1" i="0" u="none" strike="noStrike" kern="1200" cap="all" spc="0" normalizeH="0" baseline="0" noProof="0" dirty="0" smtClean="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uLnTx/>
                <a:uFillTx/>
                <a:latin typeface="+mj-lt"/>
                <a:ea typeface="+mj-ea"/>
                <a:cs typeface="+mj-cs"/>
              </a:rPr>
              <a:t> </a:t>
            </a:r>
            <a:endParaRPr kumimoji="0" lang="en-US" sz="3800" b="1" i="0" u="none" strike="noStrike" kern="1200" cap="all" spc="0" normalizeH="0" baseline="0" noProof="0" dirty="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381000" y="457200"/>
            <a:ext cx="7315200" cy="5998536"/>
          </a:xfrm>
        </p:spPr>
        <p:txBody>
          <a:bodyPr>
            <a:noAutofit/>
          </a:bodyPr>
          <a:lstStyle/>
          <a:p>
            <a:pPr algn="r" rtl="1">
              <a:buFont typeface="Courier New" pitchFamily="49" charset="0"/>
              <a:buChar char="o"/>
            </a:pPr>
            <a:r>
              <a:rPr lang="fa-IR" sz="2800" dirty="0" smtClean="0"/>
              <a:t>سبک تفویضی(</a:t>
            </a:r>
            <a:r>
              <a:rPr lang="en-US" sz="2800" dirty="0" smtClean="0"/>
              <a:t>S4</a:t>
            </a:r>
            <a:r>
              <a:rPr lang="fa-IR" sz="2800" dirty="0" smtClean="0"/>
              <a:t>-وظیفه پایین-رابطه پایین)باپیروانی بکارمی روندکه هم قادرند وهم می خواهندوظیفه راانجام دهندوهم برای انجام وظیفه قابل اعتمادند(</a:t>
            </a:r>
            <a:r>
              <a:rPr lang="en-US" sz="2800" dirty="0" smtClean="0"/>
              <a:t>R4</a:t>
            </a:r>
            <a:r>
              <a:rPr lang="fa-IR" sz="2800" dirty="0" smtClean="0"/>
              <a:t>)</a:t>
            </a:r>
          </a:p>
          <a:p>
            <a:pPr algn="r" rtl="1">
              <a:buNone/>
            </a:pPr>
            <a:r>
              <a:rPr lang="fa-IR" sz="2800" dirty="0" smtClean="0"/>
              <a:t>نظریه های معاصر</a:t>
            </a:r>
            <a:r>
              <a:rPr lang="fa-IR" sz="2800" dirty="0" smtClean="0">
                <a:sym typeface="Symbol"/>
              </a:rPr>
              <a:t></a:t>
            </a:r>
            <a:endParaRPr lang="fa-IR" sz="2800" dirty="0" smtClean="0"/>
          </a:p>
          <a:p>
            <a:pPr algn="r" rtl="1">
              <a:buFont typeface="Courier New" pitchFamily="49" charset="0"/>
              <a:buChar char="o"/>
            </a:pPr>
            <a:r>
              <a:rPr lang="fa-IR" sz="2800" dirty="0" smtClean="0"/>
              <a:t>رهبری ت</a:t>
            </a:r>
            <a:r>
              <a:rPr lang="fa-IR" sz="2800" dirty="0"/>
              <a:t>ب</a:t>
            </a:r>
            <a:r>
              <a:rPr lang="fa-IR" sz="2800" dirty="0" smtClean="0"/>
              <a:t>ادلی:هدفش حفظ تعادل ویاحفظ وضع موجود ازطریق انجام دادن کارهاطبق خط مشی ها.</a:t>
            </a:r>
          </a:p>
          <a:p>
            <a:pPr algn="r" rtl="1">
              <a:buFont typeface="Courier New" pitchFamily="49" charset="0"/>
              <a:buChar char="o"/>
            </a:pPr>
            <a:r>
              <a:rPr lang="fa-IR" sz="2800" dirty="0" smtClean="0"/>
              <a:t>رهبران به همان میزانی موفق هستندکه نیازهای پیروان رامی دانند وتامین می کنندوازقدرت تنبیه وتشویق برای بهبود وفاداری وعملکردکارکنان استفاده می کنند.</a:t>
            </a:r>
          </a:p>
          <a:p>
            <a:pPr algn="r" rtl="1">
              <a:buFont typeface="Courier New" pitchFamily="49" charset="0"/>
              <a:buChar char="o"/>
            </a:pPr>
            <a:endParaRPr lang="fa-IR" sz="2800" dirty="0" smtClean="0"/>
          </a:p>
          <a:p>
            <a:pPr algn="r" rtl="1">
              <a:buFont typeface="Courier New" pitchFamily="49" charset="0"/>
              <a:buChar char="o"/>
            </a:pPr>
            <a:endParaRPr lang="en-US" sz="2800"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320040"/>
            <a:ext cx="7086600" cy="594360"/>
          </a:xfrm>
        </p:spPr>
        <p:txBody>
          <a:bodyPr/>
          <a:lstStyle/>
          <a:p>
            <a:endParaRPr lang="en-US" dirty="0"/>
          </a:p>
        </p:txBody>
      </p:sp>
      <p:sp>
        <p:nvSpPr>
          <p:cNvPr id="3" name="Content Placeholder 2"/>
          <p:cNvSpPr>
            <a:spLocks noGrp="1"/>
          </p:cNvSpPr>
          <p:nvPr>
            <p:ph idx="1"/>
          </p:nvPr>
        </p:nvSpPr>
        <p:spPr>
          <a:xfrm>
            <a:off x="381000" y="1295400"/>
            <a:ext cx="7315200" cy="5160336"/>
          </a:xfrm>
        </p:spPr>
        <p:txBody>
          <a:bodyPr>
            <a:normAutofit/>
          </a:bodyPr>
          <a:lstStyle/>
          <a:p>
            <a:pPr algn="r" rtl="1">
              <a:buNone/>
            </a:pPr>
            <a:r>
              <a:rPr lang="fa-IR" sz="2400" dirty="0" smtClean="0"/>
              <a:t>هنگامی رهبر از رویکرد تبادلی استفاده می کند که سازگاری و قابلیت اطمینان ازاهمیت زیادی برخوردار است.</a:t>
            </a:r>
          </a:p>
          <a:p>
            <a:pPr algn="r" rtl="1">
              <a:buNone/>
            </a:pPr>
            <a:r>
              <a:rPr lang="fa-IR" sz="2400" dirty="0" smtClean="0"/>
              <a:t>مثال:مدیر آزمایشگاه بالینی تضمین می کندتست هادرچارچوب زمانی مشخص وبراساس استانداردهای موردانتظار وبا روش صحیح انجام می شوند.به کارکنان پاداش می دهد برای تضمین اینکه تجهیزاتی که انها استفاده می کنند به درستی اندازه گیری می کنند.</a:t>
            </a:r>
          </a:p>
          <a:p>
            <a:pPr algn="r" rtl="1">
              <a:buNone/>
            </a:pPr>
            <a:r>
              <a:rPr lang="fa-IR" sz="2400" dirty="0" smtClean="0"/>
              <a:t>(الوینرجی.سولیوان.گیل گارلند)</a:t>
            </a:r>
          </a:p>
          <a:p>
            <a:pPr algn="r" rtl="1">
              <a:buNone/>
            </a:pPr>
            <a:endParaRPr lang="en-US" sz="2400" dirty="0"/>
          </a:p>
        </p:txBody>
      </p:sp>
      <p:sp>
        <p:nvSpPr>
          <p:cNvPr id="4" name="Right Brace 3"/>
          <p:cNvSpPr/>
          <p:nvPr/>
        </p:nvSpPr>
        <p:spPr>
          <a:xfrm>
            <a:off x="-2057400" y="4953000"/>
            <a:ext cx="155448" cy="914400"/>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76200"/>
            <a:ext cx="8153400" cy="6781800"/>
          </a:xfrm>
        </p:spPr>
      </p:pic>
    </p:spTree>
    <p:extLst>
      <p:ext uri="{BB962C8B-B14F-4D97-AF65-F5344CB8AC3E}">
        <p14:creationId xmlns:p14="http://schemas.microsoft.com/office/powerpoint/2010/main" val="418032715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صفات رهبرکارامد</a:t>
            </a:r>
            <a:endParaRPr lang="en-US" dirty="0"/>
          </a:p>
        </p:txBody>
      </p:sp>
      <p:sp>
        <p:nvSpPr>
          <p:cNvPr id="3" name="Content Placeholder 2"/>
          <p:cNvSpPr>
            <a:spLocks noGrp="1"/>
          </p:cNvSpPr>
          <p:nvPr>
            <p:ph idx="1"/>
          </p:nvPr>
        </p:nvSpPr>
        <p:spPr/>
        <p:txBody>
          <a:bodyPr>
            <a:normAutofit fontScale="92500"/>
          </a:bodyPr>
          <a:lstStyle/>
          <a:p>
            <a:pPr algn="r" rtl="1">
              <a:buNone/>
            </a:pPr>
            <a:r>
              <a:rPr lang="fa-IR" sz="2400" dirty="0" smtClean="0"/>
              <a:t>ابتکارعمل/خوش بین /توانای اداره استرس /تعادل</a:t>
            </a:r>
          </a:p>
          <a:p>
            <a:pPr marL="514350" indent="-514350" algn="r" rtl="1">
              <a:buNone/>
            </a:pPr>
            <a:r>
              <a:rPr lang="fa-IR" sz="2400" dirty="0" smtClean="0"/>
              <a:t>رفتارهای یک رهبرکارامد:</a:t>
            </a:r>
          </a:p>
          <a:p>
            <a:pPr marL="514350" indent="-514350" algn="r" rtl="1">
              <a:buNone/>
            </a:pPr>
            <a:r>
              <a:rPr lang="fa-IR" sz="2400" dirty="0" smtClean="0"/>
              <a:t>1.تفکربحرانی:سوال پرسیدن وتجزیه تحلیل ایده ها،پیشنهادات وسیاست هاقبل ازتصمیم گیری به قبول یا رد آن ها.</a:t>
            </a:r>
          </a:p>
          <a:p>
            <a:pPr marL="514350" indent="-514350" algn="r" rtl="1">
              <a:buNone/>
            </a:pPr>
            <a:r>
              <a:rPr lang="fa-IR" sz="2400" dirty="0" smtClean="0">
                <a:sym typeface="Symbol"/>
              </a:rPr>
              <a:t>چرامن قبول دارم که...؟</a:t>
            </a:r>
          </a:p>
          <a:p>
            <a:pPr marL="514350" indent="-514350" algn="r" rtl="1">
              <a:buNone/>
            </a:pPr>
            <a:r>
              <a:rPr lang="fa-IR" sz="2400" dirty="0" smtClean="0">
                <a:sym typeface="Symbol"/>
              </a:rPr>
              <a:t>2.حل مشکلات:شناسایی مشکلات وارائه راه حل منطقی</a:t>
            </a:r>
          </a:p>
          <a:p>
            <a:pPr marL="514350" indent="-514350" algn="r" rtl="1">
              <a:buNone/>
            </a:pPr>
            <a:r>
              <a:rPr lang="fa-IR" sz="2400" dirty="0" smtClean="0">
                <a:sym typeface="Symbol"/>
              </a:rPr>
              <a:t>3.احترام گذاشتن به اشخاص :اگرچه همه مااشتراکات فکری واحساسی انسانی مشترک داریم،اماخواسته هاونیازهای متفاوتی نیزداریم.</a:t>
            </a:r>
          </a:p>
          <a:p>
            <a:pPr marL="514350" indent="-514350" algn="r" rtl="1">
              <a:buNone/>
            </a:pPr>
            <a:r>
              <a:rPr lang="fa-IR" sz="2400" dirty="0" smtClean="0">
                <a:sym typeface="Symbol"/>
              </a:rPr>
              <a:t>برای مثال:تعدادی ازافرادبه پاداش های روانشناختی کمک به دیگران ارزش قائلند وتعدادی ازانها بیشتر علاقه مند به دریافت حقوق شایسته می باشند</a:t>
            </a:r>
            <a:endParaRPr lang="en-US" sz="2400"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533400" y="228600"/>
            <a:ext cx="7162800" cy="6400800"/>
          </a:xfrm>
        </p:spPr>
        <p:txBody>
          <a:bodyPr>
            <a:normAutofit/>
          </a:bodyPr>
          <a:lstStyle/>
          <a:p>
            <a:pPr algn="r" rtl="1">
              <a:buNone/>
            </a:pPr>
            <a:r>
              <a:rPr lang="fa-IR" sz="2400" dirty="0" smtClean="0"/>
              <a:t>رهبران کارامد این تفاوت هارا میشناسند وبه افراددررسیدن به پاداش هایی ازکارخودشان که برای اکثریت انها مهم باشد ،کمک می کنند.</a:t>
            </a:r>
          </a:p>
          <a:p>
            <a:pPr algn="r" rtl="1">
              <a:buNone/>
            </a:pPr>
            <a:r>
              <a:rPr lang="fa-IR" sz="2400" dirty="0" smtClean="0"/>
              <a:t>4.گوش دادن به دیگران وبرقراری ارتباط ماهرانه:طریق پی بردن به خواسته ها ونیازهای اشخاص،مشاهده چیزی است که انها انجام می دهند وگوش دادن به چیزی است که انها می گویند.</a:t>
            </a:r>
          </a:p>
          <a:p>
            <a:pPr algn="r" rtl="1">
              <a:buNone/>
            </a:pPr>
            <a:r>
              <a:rPr lang="fa-IR" sz="2400" dirty="0" smtClean="0"/>
              <a:t>ارتباط ماهرانه شامل:</a:t>
            </a:r>
          </a:p>
          <a:p>
            <a:pPr algn="r" rtl="1">
              <a:buNone/>
            </a:pPr>
            <a:r>
              <a:rPr lang="fa-IR" sz="2400" dirty="0" smtClean="0"/>
              <a:t>1)تشویق مبادله اطلاعات :مبادله کافی اطلاعات وبازبودن کانال های ارتباطی </a:t>
            </a:r>
          </a:p>
          <a:p>
            <a:pPr algn="r" rtl="1">
              <a:buNone/>
            </a:pPr>
            <a:r>
              <a:rPr lang="fa-IR" sz="2400" dirty="0" smtClean="0"/>
              <a:t>2)فراهم کردن بازخورد:اطلاعاتی درباره اثربخشی عملکردشخصی (بازخوردهای مثبت ومنفی)</a:t>
            </a:r>
          </a:p>
          <a:p>
            <a:pPr algn="r" rtl="1">
              <a:buNone/>
            </a:pPr>
            <a:r>
              <a:rPr lang="fa-IR" sz="2400" dirty="0" smtClean="0"/>
              <a:t>دادن بازخورد برای بعضی اشخاص ،بااهمیت ترین پاداشی است که دریافت می کنند.</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685800" y="838200"/>
            <a:ext cx="7010400" cy="5617536"/>
          </a:xfrm>
        </p:spPr>
        <p:txBody>
          <a:bodyPr>
            <a:normAutofit/>
          </a:bodyPr>
          <a:lstStyle/>
          <a:p>
            <a:pPr algn="r" rtl="1">
              <a:buNone/>
            </a:pPr>
            <a:r>
              <a:rPr lang="fa-IR" sz="2800" dirty="0" smtClean="0"/>
              <a:t>5.تعیین اهداف ویژه وچشم اندازی برای اینده:یک رهبربانفوذ جنبه های مشترک دراهداف راپیدامی کندوبه گروه دررسیدن به یک اجماع دراهدافش کمک می کند.</a:t>
            </a:r>
          </a:p>
          <a:p>
            <a:pPr algn="r" rtl="1">
              <a:buNone/>
            </a:pPr>
            <a:r>
              <a:rPr lang="fa-IR" sz="2800" dirty="0" smtClean="0"/>
              <a:t>چشم انداز :مرتبط ساختن چشم اندازباگروه درجهتی که الهام بخش باشدوزمانی که کارهادشوارمی شوند ،افرادرادرشرایط پیشرفت نگه دارد.</a:t>
            </a:r>
            <a:r>
              <a:rPr lang="fa-IR" sz="2800" dirty="0" smtClean="0">
                <a:sym typeface="Symbol"/>
              </a:rPr>
              <a:t>باعث هدفمند شدن کارها می شود.</a:t>
            </a:r>
          </a:p>
          <a:p>
            <a:pPr algn="r" rtl="1">
              <a:buNone/>
            </a:pPr>
            <a:r>
              <a:rPr lang="fa-IR" sz="2800" dirty="0" smtClean="0">
                <a:sym typeface="Symbol"/>
              </a:rPr>
              <a:t>6.رشد و پیشرفت گروه:یادگیری دردانشکده اغاز ودرطول زندگی تداوم می یابد.</a:t>
            </a:r>
            <a:endParaRPr lang="en-US" sz="2800"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rtl="1"/>
            <a:r>
              <a:rPr lang="fa-IR" dirty="0" smtClean="0"/>
              <a:t>مهارت های رهبری:</a:t>
            </a:r>
            <a:br>
              <a:rPr lang="fa-IR" dirty="0" smtClean="0"/>
            </a:br>
            <a:endParaRPr lang="en-US" dirty="0"/>
          </a:p>
        </p:txBody>
      </p:sp>
      <p:sp>
        <p:nvSpPr>
          <p:cNvPr id="3" name="Content Placeholder 2"/>
          <p:cNvSpPr>
            <a:spLocks noGrp="1"/>
          </p:cNvSpPr>
          <p:nvPr>
            <p:ph idx="1"/>
          </p:nvPr>
        </p:nvSpPr>
        <p:spPr/>
        <p:txBody>
          <a:bodyPr/>
          <a:lstStyle/>
          <a:p>
            <a:pPr algn="r" rtl="1">
              <a:buNone/>
            </a:pPr>
            <a:r>
              <a:rPr lang="fa-IR" dirty="0" smtClean="0"/>
              <a:t>1.مهارت های رفتار شناختی:به احساس گروه حساس است /خودرابانیازهای گروه مرتبط می سازد/به دیگران کمک می کند تا احساس نمایندبااهمیت وموردنیازند/جرو بحث نمی کنند</a:t>
            </a:r>
          </a:p>
          <a:p>
            <a:pPr algn="r" rtl="1">
              <a:buNone/>
            </a:pPr>
            <a:r>
              <a:rPr lang="fa-IR" dirty="0" smtClean="0"/>
              <a:t>2.مهارت های ارتباطی :بادقت گوش می دهد –ارتباط مثبتی باگروه برقرارمی کند</a:t>
            </a:r>
          </a:p>
          <a:p>
            <a:pPr algn="r" rtl="1">
              <a:buNone/>
            </a:pPr>
            <a:r>
              <a:rPr lang="fa-IR" dirty="0" smtClean="0"/>
              <a:t>3.مهارت های سازماندهی:توسعه ی اهداف درازمدت وکوتاه مدت /خوردکردن مشکلات بزرگ به اجزای کوچکتر –تقسیم نمودن مسئولیت ها وفرصت دادن به بقیه</a:t>
            </a:r>
            <a:endParaRPr lang="en-US"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pulent">
  <a:themeElements>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pulent">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pulent">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919</TotalTime>
  <Words>1421</Words>
  <Application>Microsoft Office PowerPoint</Application>
  <PresentationFormat>On-screen Show (4:3)</PresentationFormat>
  <Paragraphs>166</Paragraphs>
  <Slides>30</Slides>
  <Notes>3</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Opulent</vt:lpstr>
      <vt:lpstr>بنام خدا</vt:lpstr>
      <vt:lpstr>هدایت</vt:lpstr>
      <vt:lpstr>PowerPoint Presentation</vt:lpstr>
      <vt:lpstr>هدایت وراهنمایی:</vt:lpstr>
      <vt:lpstr>:newman</vt:lpstr>
      <vt:lpstr>رهبری</vt:lpstr>
      <vt:lpstr>رهبری</vt:lpstr>
      <vt:lpstr>مدیر یا رهبر؟</vt:lpstr>
      <vt:lpstr>PowerPoint Presentation</vt:lpstr>
      <vt:lpstr>PowerPoint Presentation</vt:lpstr>
      <vt:lpstr>نظریه های رهبری</vt:lpstr>
      <vt:lpstr>پیروان این نظریه:</vt:lpstr>
      <vt:lpstr>نظریه ویژگی:به ویزگی های اکتسابی تاکید می کند </vt:lpstr>
      <vt:lpstr>PowerPoint Presentation</vt:lpstr>
      <vt:lpstr>نظریه رفتاری:</vt:lpstr>
      <vt:lpstr>استبدادی</vt:lpstr>
      <vt:lpstr>استبدادی</vt:lpstr>
      <vt:lpstr>مردمی (مشارکتی)</vt:lpstr>
      <vt:lpstr>مردمی</vt:lpstr>
      <vt:lpstr>آسان گیر(باری به هرجهت)</vt:lpstr>
      <vt:lpstr>آسان گیر</vt:lpstr>
      <vt:lpstr>نظریه رهبری اقتضایی:</vt:lpstr>
      <vt:lpstr>PowerPoint Presentation</vt:lpstr>
      <vt:lpstr>PowerPoint Presentation</vt:lpstr>
      <vt:lpstr>PowerPoint Presentation</vt:lpstr>
      <vt:lpstr>PowerPoint Presentation</vt:lpstr>
      <vt:lpstr>صفات رهبرکارامد</vt:lpstr>
      <vt:lpstr>PowerPoint Presentation</vt:lpstr>
      <vt:lpstr>PowerPoint Presentation</vt:lpstr>
      <vt:lpstr>مهارت های رهبری: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هدایت</dc:title>
  <dc:creator>Maryam</dc:creator>
  <cp:lastModifiedBy>Windows User</cp:lastModifiedBy>
  <cp:revision>87</cp:revision>
  <dcterms:created xsi:type="dcterms:W3CDTF">2014-10-29T07:15:03Z</dcterms:created>
  <dcterms:modified xsi:type="dcterms:W3CDTF">2020-05-02T00:59:09Z</dcterms:modified>
</cp:coreProperties>
</file>